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97"/>
  </p:handoutMasterIdLst>
  <p:sldIdLst>
    <p:sldId id="445" r:id="rId3"/>
    <p:sldId id="446" r:id="rId5"/>
    <p:sldId id="338" r:id="rId6"/>
    <p:sldId id="339" r:id="rId7"/>
    <p:sldId id="340" r:id="rId8"/>
    <p:sldId id="341" r:id="rId9"/>
    <p:sldId id="342" r:id="rId10"/>
    <p:sldId id="343" r:id="rId11"/>
    <p:sldId id="440" r:id="rId12"/>
    <p:sldId id="447" r:id="rId13"/>
    <p:sldId id="448" r:id="rId14"/>
    <p:sldId id="347" r:id="rId15"/>
    <p:sldId id="450" r:id="rId16"/>
    <p:sldId id="453" r:id="rId17"/>
    <p:sldId id="454" r:id="rId18"/>
    <p:sldId id="455" r:id="rId19"/>
    <p:sldId id="523" r:id="rId20"/>
    <p:sldId id="524" r:id="rId21"/>
    <p:sldId id="525" r:id="rId22"/>
    <p:sldId id="526" r:id="rId23"/>
    <p:sldId id="471" r:id="rId24"/>
    <p:sldId id="472" r:id="rId25"/>
    <p:sldId id="480" r:id="rId26"/>
    <p:sldId id="481" r:id="rId27"/>
    <p:sldId id="356" r:id="rId28"/>
    <p:sldId id="357" r:id="rId29"/>
    <p:sldId id="358" r:id="rId30"/>
    <p:sldId id="359" r:id="rId31"/>
    <p:sldId id="360" r:id="rId32"/>
    <p:sldId id="470" r:id="rId33"/>
    <p:sldId id="362" r:id="rId34"/>
    <p:sldId id="363" r:id="rId35"/>
    <p:sldId id="557" r:id="rId36"/>
    <p:sldId id="558" r:id="rId37"/>
    <p:sldId id="559" r:id="rId38"/>
    <p:sldId id="560" r:id="rId39"/>
    <p:sldId id="561" r:id="rId40"/>
    <p:sldId id="364" r:id="rId41"/>
    <p:sldId id="365" r:id="rId42"/>
    <p:sldId id="366" r:id="rId43"/>
    <p:sldId id="367" r:id="rId44"/>
    <p:sldId id="527" r:id="rId45"/>
    <p:sldId id="528" r:id="rId46"/>
    <p:sldId id="529" r:id="rId47"/>
    <p:sldId id="530" r:id="rId48"/>
    <p:sldId id="531" r:id="rId49"/>
    <p:sldId id="532" r:id="rId50"/>
    <p:sldId id="534" r:id="rId51"/>
    <p:sldId id="485" r:id="rId52"/>
    <p:sldId id="487" r:id="rId53"/>
    <p:sldId id="369" r:id="rId54"/>
    <p:sldId id="536" r:id="rId55"/>
    <p:sldId id="537" r:id="rId56"/>
    <p:sldId id="538" r:id="rId57"/>
    <p:sldId id="539" r:id="rId58"/>
    <p:sldId id="370" r:id="rId59"/>
    <p:sldId id="371" r:id="rId60"/>
    <p:sldId id="372" r:id="rId61"/>
    <p:sldId id="540" r:id="rId62"/>
    <p:sldId id="551" r:id="rId63"/>
    <p:sldId id="541" r:id="rId64"/>
    <p:sldId id="542" r:id="rId65"/>
    <p:sldId id="547" r:id="rId66"/>
    <p:sldId id="544" r:id="rId67"/>
    <p:sldId id="563" r:id="rId68"/>
    <p:sldId id="562" r:id="rId69"/>
    <p:sldId id="545" r:id="rId70"/>
    <p:sldId id="373" r:id="rId71"/>
    <p:sldId id="535" r:id="rId72"/>
    <p:sldId id="564" r:id="rId73"/>
    <p:sldId id="378" r:id="rId74"/>
    <p:sldId id="379" r:id="rId75"/>
    <p:sldId id="552" r:id="rId76"/>
    <p:sldId id="553" r:id="rId77"/>
    <p:sldId id="554" r:id="rId78"/>
    <p:sldId id="556" r:id="rId79"/>
    <p:sldId id="380" r:id="rId80"/>
    <p:sldId id="381" r:id="rId81"/>
    <p:sldId id="382" r:id="rId82"/>
    <p:sldId id="383" r:id="rId83"/>
    <p:sldId id="384" r:id="rId84"/>
    <p:sldId id="385" r:id="rId85"/>
    <p:sldId id="522" r:id="rId86"/>
    <p:sldId id="462" r:id="rId87"/>
    <p:sldId id="464" r:id="rId88"/>
    <p:sldId id="465" r:id="rId89"/>
    <p:sldId id="466" r:id="rId90"/>
    <p:sldId id="467" r:id="rId91"/>
    <p:sldId id="468" r:id="rId92"/>
    <p:sldId id="469" r:id="rId93"/>
    <p:sldId id="393" r:id="rId94"/>
    <p:sldId id="394" r:id="rId95"/>
    <p:sldId id="395" r:id="rId96"/>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6435" initials="1"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81102" autoAdjust="0"/>
  </p:normalViewPr>
  <p:slideViewPr>
    <p:cSldViewPr snapToGrid="0">
      <p:cViewPr varScale="1">
        <p:scale>
          <a:sx n="55" d="100"/>
          <a:sy n="55" d="100"/>
        </p:scale>
        <p:origin x="1468" y="52"/>
      </p:cViewPr>
      <p:guideLst>
        <p:guide orient="horz" pos="689"/>
        <p:guide pos="5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commentAuthors" Target="commentAuthors.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70.xml"/><Relationship Id="rId8" Type="http://schemas.openxmlformats.org/officeDocument/2006/relationships/slide" Target="slides/slide67.xml"/><Relationship Id="rId7" Type="http://schemas.openxmlformats.org/officeDocument/2006/relationships/slide" Target="slides/slide66.xml"/><Relationship Id="rId6" Type="http://schemas.openxmlformats.org/officeDocument/2006/relationships/slide" Target="slides/slide64.xml"/><Relationship Id="rId5" Type="http://schemas.openxmlformats.org/officeDocument/2006/relationships/slide" Target="slides/slide63.xml"/><Relationship Id="rId4" Type="http://schemas.openxmlformats.org/officeDocument/2006/relationships/slide" Target="slides/slide55.xml"/><Relationship Id="rId3" Type="http://schemas.openxmlformats.org/officeDocument/2006/relationships/slide" Target="slides/slide54.xml"/><Relationship Id="rId2" Type="http://schemas.openxmlformats.org/officeDocument/2006/relationships/slide" Target="slides/slide53.xml"/><Relationship Id="rId13" Type="http://schemas.openxmlformats.org/officeDocument/2006/relationships/slide" Target="slides/slide76.xml"/><Relationship Id="rId12" Type="http://schemas.openxmlformats.org/officeDocument/2006/relationships/slide" Target="slides/slide75.xml"/><Relationship Id="rId11" Type="http://schemas.openxmlformats.org/officeDocument/2006/relationships/slide" Target="slides/slide74.xml"/><Relationship Id="rId10" Type="http://schemas.openxmlformats.org/officeDocument/2006/relationships/slide" Target="slides/slide73.xml"/><Relationship Id="rId1"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2T15:55:46.323" idx="2">
    <p:pos x="5345" y="1409"/>
    <p:text>select 姓名，班主任
from 
Stu natural full  outer join Class
</p:text>
  </p:cm>
  <p:cm authorId="1" dt="2021-09-22T15:53:18.842" idx="3">
    <p:pos x="5174" y="1036"/>
    <p:text>select count(姓名)as人数， 班名
from 
Stu right join Class on stu.班号=class.班号
group by （班号，班名）
</p:text>
  </p:cm>
  <p:cm authorId="1" dt="2021-09-22T15:48:18.510" idx="4">
    <p:pos x="5472" y="1893"/>
    <p:text>select 姓名， 班名
from Stu left join Class on stu.班号 = class.班号</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p:spPr>
      </p:sp>
      <p:sp>
        <p:nvSpPr>
          <p:cNvPr id="32772"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endParaRPr lang="en-US" altLang="en-US" sz="1300">
              <a:latin typeface="Times New Roman" panose="02020603050405020304" pitchFamily="18" charset="0"/>
            </a:endParaRP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24579" name="备注占位符 2"/>
          <p:cNvSpPr>
            <a:spLocks noGrp="1"/>
          </p:cNvSpPr>
          <p:nvPr>
            <p:ph type="body" idx="1"/>
          </p:nvPr>
        </p:nvSpPr>
        <p:spPr>
          <a:noFill/>
        </p:spPr>
        <p:txBody>
          <a:bodyPr/>
          <a:lstStyle/>
          <a:p>
            <a:endParaRPr lang="zh-CN" altLang="en-US" smtClean="0"/>
          </a:p>
        </p:txBody>
      </p:sp>
      <p:sp>
        <p:nvSpPr>
          <p:cNvPr id="24580"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51D42A-6396-42A6-8FC0-D9B23EC6E99C}"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26627" name="备注占位符 2"/>
          <p:cNvSpPr>
            <a:spLocks noGrp="1"/>
          </p:cNvSpPr>
          <p:nvPr>
            <p:ph type="body" idx="1"/>
          </p:nvPr>
        </p:nvSpPr>
        <p:spPr>
          <a:noFill/>
        </p:spPr>
        <p:txBody>
          <a:bodyPr/>
          <a:lstStyle/>
          <a:p>
            <a:endParaRPr lang="zh-CN" altLang="en-US" smtClean="0"/>
          </a:p>
        </p:txBody>
      </p:sp>
      <p:sp>
        <p:nvSpPr>
          <p:cNvPr id="26628"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5B846A5-CD19-443E-9DFE-2A99FD8BB77D}"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p:spPr>
      </p:sp>
      <p:sp>
        <p:nvSpPr>
          <p:cNvPr id="38916"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p:spPr>
      </p:sp>
      <p:sp>
        <p:nvSpPr>
          <p:cNvPr id="40964"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p:spPr>
      </p:sp>
      <p:sp>
        <p:nvSpPr>
          <p:cNvPr id="43012"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p:spPr>
      </p:sp>
      <p:sp>
        <p:nvSpPr>
          <p:cNvPr id="47108"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p:spPr>
      </p:sp>
      <p:sp>
        <p:nvSpPr>
          <p:cNvPr id="49156"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某些数据库系统允许将</a:t>
            </a:r>
            <a:r>
              <a:rPr lang="zh-CN" altLang="en-US" dirty="0" smtClean="0">
                <a:solidFill>
                  <a:srgbClr val="30E444"/>
                </a:solidFill>
              </a:rPr>
              <a:t>某一时刻视图的内容</a:t>
            </a:r>
            <a:r>
              <a:rPr lang="zh-CN" altLang="en-US" dirty="0" smtClean="0"/>
              <a:t>（对应查询的结果关系）保存起来，得到一个</a:t>
            </a:r>
            <a:r>
              <a:rPr lang="zh-CN" altLang="en-US" dirty="0" smtClean="0">
                <a:solidFill>
                  <a:srgbClr val="30E444"/>
                </a:solidFill>
                <a:latin typeface="Helvetica" panose="020B0604020202020204" pitchFamily="34" charset="0"/>
              </a:rPr>
              <a:t>“</a:t>
            </a:r>
            <a:r>
              <a:rPr lang="zh-CN" altLang="en-US" dirty="0" smtClean="0">
                <a:solidFill>
                  <a:srgbClr val="30E444"/>
                </a:solidFill>
              </a:rPr>
              <a:t>快照</a:t>
            </a:r>
            <a:r>
              <a:rPr lang="zh-CN" altLang="en-US" dirty="0" smtClean="0">
                <a:solidFill>
                  <a:srgbClr val="30E444"/>
                </a:solidFill>
                <a:latin typeface="Helvetica" panose="020B0604020202020204" pitchFamily="34" charset="0"/>
              </a:rPr>
              <a:t>”</a:t>
            </a:r>
            <a:r>
              <a:rPr lang="zh-CN" altLang="en-US" dirty="0" smtClean="0">
                <a:solidFill>
                  <a:srgbClr val="30E444"/>
                </a:solidFill>
              </a:rPr>
              <a:t> </a:t>
            </a:r>
            <a:r>
              <a:rPr lang="zh-CN" altLang="en-US" dirty="0" smtClean="0"/>
              <a:t>。我们称为物化视图。</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p:spPr>
      </p:sp>
      <p:sp>
        <p:nvSpPr>
          <p:cNvPr id="51204"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p:spPr>
      </p:sp>
      <p:sp>
        <p:nvSpPr>
          <p:cNvPr id="58372" name="Rectangle 3"/>
          <p:cNvSpPr>
            <a:spLocks noGrp="1" noChangeArrowheads="1"/>
          </p:cNvSpPr>
          <p:nvPr>
            <p:ph type="body" idx="1"/>
          </p:nvPr>
        </p:nvSpPr>
        <p:spPr>
          <a:xfrm>
            <a:off x="932400" y="4410466"/>
            <a:ext cx="5132902" cy="4175934"/>
          </a:xfrm>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p:spPr>
      </p:sp>
      <p:sp>
        <p:nvSpPr>
          <p:cNvPr id="53252"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p:spPr>
      </p:sp>
      <p:sp>
        <p:nvSpPr>
          <p:cNvPr id="53252"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with check  option</a:t>
            </a:r>
            <a:r>
              <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可以这么解释：通过视图进行的修改，必须也能通过该视图看到修改后的结果。</a:t>
            </a:r>
            <a:endPar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endParaRPr>
          </a:p>
          <a:p>
            <a:r>
              <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比如你</a:t>
            </a:r>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insert</a:t>
            </a:r>
            <a:r>
              <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，那么加的这条记录在刷新视图后必须可以看到； 如果修改，修改完的结果也必须能通过该视图看到；如果删除，当然只能删除视图里有显示的记录。</a:t>
            </a:r>
            <a:endPar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p:spPr>
      </p:sp>
      <p:sp>
        <p:nvSpPr>
          <p:cNvPr id="57348"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p:spPr>
      </p:sp>
      <p:sp>
        <p:nvSpPr>
          <p:cNvPr id="59396"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p:spPr>
      </p:sp>
      <p:sp>
        <p:nvSpPr>
          <p:cNvPr id="61444"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p:spPr>
      </p:sp>
      <p:sp>
        <p:nvSpPr>
          <p:cNvPr id="61444"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p:spPr>
      </p:sp>
      <p:sp>
        <p:nvSpPr>
          <p:cNvPr id="65540"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p:spPr>
      </p:sp>
      <p:sp>
        <p:nvSpPr>
          <p:cNvPr id="65540"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p:spPr>
      </p:sp>
      <p:sp>
        <p:nvSpPr>
          <p:cNvPr id="67588"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p:spPr>
      </p:sp>
      <p:sp>
        <p:nvSpPr>
          <p:cNvPr id="63492"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删除约束： </a:t>
            </a:r>
            <a:r>
              <a:rPr lang="en-US" altLang="zh-CN" dirty="0" smtClean="0"/>
              <a:t>Alter Table CET4 Drop</a:t>
            </a:r>
            <a:r>
              <a:rPr lang="en-US" altLang="zh-CN" baseline="0" dirty="0" smtClean="0"/>
              <a:t> Constraint C1</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fld>
            <a:endParaRPr lang="en-US" altLang="en-US" sz="120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p:spPr>
      </p:sp>
      <p:sp>
        <p:nvSpPr>
          <p:cNvPr id="77828"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p:spPr>
      </p:sp>
      <p:sp>
        <p:nvSpPr>
          <p:cNvPr id="74756"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p:spPr>
      </p:sp>
      <p:sp>
        <p:nvSpPr>
          <p:cNvPr id="91140"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479984" y="6613525"/>
            <a:ext cx="447559"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4.</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sz="2400" dirty="0"/>
              <a:t>To avoid the danger of equating attributes erroneously, we can use the “</a:t>
            </a:r>
            <a:r>
              <a:rPr lang="en-US" sz="2400" b="1" dirty="0"/>
              <a:t>using</a:t>
            </a:r>
            <a:r>
              <a:rPr lang="en-US" sz="2400" dirty="0"/>
              <a:t>” construct that allows us to specify exactly which columns should be equated.</a:t>
            </a:r>
            <a:endParaRPr lang="en-US" sz="2400" dirty="0"/>
          </a:p>
          <a:p>
            <a:pPr indent="-365760"/>
            <a:r>
              <a:rPr lang="zh-CN" altLang="en-US" sz="1800" dirty="0">
                <a:ea typeface="宋体" panose="02010600030101010101" pitchFamily="2" charset="-122"/>
              </a:rPr>
              <a:t>（为了避免错误地相等属性的危险，我们可以使用“using”结构，它允许我们精确地指定哪些列应该相等。）（</a:t>
            </a:r>
            <a:r>
              <a:rPr lang="zh-CN" altLang="en-US" sz="1800" dirty="0">
                <a:ea typeface="宋体" panose="02010600030101010101" pitchFamily="2" charset="-122"/>
              </a:rPr>
              <a:t>后面跟属性名）</a:t>
            </a:r>
            <a:endParaRPr lang="en-US" sz="1800" dirty="0"/>
          </a:p>
          <a:p>
            <a:pPr indent="-365760"/>
            <a:r>
              <a:rPr lang="en-US" sz="2400" dirty="0"/>
              <a:t>Query example</a:t>
            </a:r>
            <a:endParaRPr lang="en-US" sz="2400" i="1" dirty="0"/>
          </a:p>
          <a:p>
            <a:pPr>
              <a:buNone/>
              <a:defRPr/>
            </a:pPr>
            <a:r>
              <a:rPr lang="en-US" sz="2400" i="1" dirty="0"/>
              <a:t>        </a:t>
            </a:r>
            <a:r>
              <a:rPr lang="en-US" sz="2400" b="1" dirty="0"/>
              <a:t>select </a:t>
            </a:r>
            <a:r>
              <a:rPr lang="en-US" sz="2400" i="1" dirty="0"/>
              <a:t>name</a:t>
            </a:r>
            <a:r>
              <a:rPr lang="en-US" sz="2400" dirty="0"/>
              <a:t>, </a:t>
            </a:r>
            <a:r>
              <a:rPr lang="en-US" sz="2400" i="1" dirty="0"/>
              <a:t>title</a:t>
            </a:r>
            <a:br>
              <a:rPr lang="en-US" sz="2400" i="1" dirty="0"/>
            </a:br>
            <a:r>
              <a:rPr lang="en-US" sz="2400" i="1" dirty="0"/>
              <a:t>   </a:t>
            </a:r>
            <a:r>
              <a:rPr lang="en-US" sz="2400" b="1" dirty="0"/>
              <a:t>from  </a:t>
            </a:r>
            <a:r>
              <a:rPr lang="en-US" sz="2400" dirty="0"/>
              <a:t>(</a:t>
            </a:r>
            <a:r>
              <a:rPr lang="en-US" sz="2400" i="1" dirty="0"/>
              <a:t>student </a:t>
            </a:r>
            <a:r>
              <a:rPr lang="en-US" sz="2400" b="1" dirty="0"/>
              <a:t>natural join </a:t>
            </a:r>
            <a:r>
              <a:rPr lang="en-US" sz="2400" i="1" dirty="0"/>
              <a:t>takes</a:t>
            </a:r>
            <a:r>
              <a:rPr lang="en-US" sz="2400" dirty="0"/>
              <a:t>) </a:t>
            </a:r>
            <a:r>
              <a:rPr lang="en-US" sz="2400" b="1" dirty="0"/>
              <a:t> join </a:t>
            </a:r>
            <a:r>
              <a:rPr lang="en-US" sz="2400" i="1" dirty="0"/>
              <a:t>course</a:t>
            </a:r>
            <a:r>
              <a:rPr lang="en-US" sz="2400" dirty="0"/>
              <a:t> </a:t>
            </a:r>
            <a:r>
              <a:rPr lang="en-US" sz="2400" b="1" dirty="0"/>
              <a:t>using </a:t>
            </a:r>
            <a:r>
              <a:rPr lang="en-US" sz="2400" dirty="0"/>
              <a:t>(</a:t>
            </a:r>
            <a:r>
              <a:rPr lang="en-US" sz="2400" i="1" dirty="0" err="1"/>
              <a:t>course_id</a:t>
            </a:r>
            <a:r>
              <a:rPr lang="en-US" sz="2400" dirty="0"/>
              <a:t>)</a:t>
            </a:r>
            <a:endParaRPr lang="en-US" sz="2400" dirty="0"/>
          </a:p>
          <a:p>
            <a:pPr>
              <a:buNone/>
              <a:defRPr/>
            </a:pPr>
            <a:r>
              <a:rPr lang="en-US" sz="1600" dirty="0"/>
              <a:t>&lt;</a:t>
            </a:r>
            <a:r>
              <a:rPr lang="zh-CN" altLang="en-US" sz="1600" dirty="0"/>
              <a:t>指定只用</a:t>
            </a:r>
            <a:r>
              <a:rPr lang="en-US" altLang="zh-CN" sz="1600" dirty="0"/>
              <a:t>course_id</a:t>
            </a:r>
            <a:r>
              <a:rPr lang="zh-CN" altLang="en-US" sz="1600" dirty="0"/>
              <a:t>来判断</a:t>
            </a:r>
            <a:r>
              <a:rPr lang="en-US" sz="1600" dirty="0"/>
              <a:t>&gt;</a:t>
            </a:r>
            <a:endParaRPr lang="en-US" sz="1600" dirty="0"/>
          </a:p>
          <a:p>
            <a:pPr indent="-365760"/>
            <a:endParaRPr lang="en-US" altLang="en-US" sz="16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2000" dirty="0"/>
              <a:t>The  </a:t>
            </a:r>
            <a:r>
              <a:rPr lang="en-US" sz="2000" b="1" dirty="0"/>
              <a:t>on </a:t>
            </a:r>
            <a:r>
              <a:rPr lang="en-US" sz="2000" dirty="0"/>
              <a:t> condition allows a general predicate over the relations being  joined</a:t>
            </a:r>
            <a:endParaRPr lang="en-US" sz="2000" dirty="0"/>
          </a:p>
          <a:p>
            <a:pPr indent="-365760"/>
            <a:r>
              <a:rPr lang="en-US" sz="2000" dirty="0"/>
              <a:t>This predicate is written like a </a:t>
            </a:r>
            <a:r>
              <a:rPr lang="en-US" sz="2000" b="1" dirty="0"/>
              <a:t>where</a:t>
            </a:r>
            <a:r>
              <a:rPr lang="en-US" sz="2000" dirty="0"/>
              <a:t> clause predicate except for the use of the keyword </a:t>
            </a:r>
            <a:r>
              <a:rPr lang="en-US" sz="2000" b="1" dirty="0"/>
              <a:t>on </a:t>
            </a:r>
            <a:r>
              <a:rPr lang="zh-CN" altLang="en-US" sz="1600" dirty="0">
                <a:ea typeface="宋体" panose="02010600030101010101" pitchFamily="2" charset="-122"/>
              </a:rPr>
              <a:t>（如果属性名不一致但又希望作为条件）</a:t>
            </a:r>
            <a:endParaRPr lang="en-US" sz="1600" dirty="0"/>
          </a:p>
          <a:p>
            <a:pPr indent="-365760"/>
            <a:r>
              <a:rPr lang="en-US" sz="2000" dirty="0"/>
              <a:t>Query example</a:t>
            </a:r>
            <a:endParaRPr lang="en-US" sz="2000" i="1" dirty="0"/>
          </a:p>
          <a:p>
            <a:pPr>
              <a:buNone/>
              <a:defRPr/>
            </a:pPr>
            <a:r>
              <a:rPr lang="en-US" sz="2000" b="1" dirty="0"/>
              <a:t>          select *</a:t>
            </a:r>
            <a:br>
              <a:rPr lang="en-US" sz="2000" i="1" dirty="0"/>
            </a:br>
            <a:r>
              <a:rPr lang="en-US" sz="2000" i="1" dirty="0"/>
              <a:t>     </a:t>
            </a:r>
            <a:r>
              <a:rPr lang="en-US" sz="2000" b="1" dirty="0"/>
              <a:t>from  </a:t>
            </a:r>
            <a:r>
              <a:rPr lang="en-US" sz="2000" i="1" dirty="0"/>
              <a:t>student </a:t>
            </a:r>
            <a:r>
              <a:rPr lang="en-US" sz="2000" b="1" dirty="0"/>
              <a:t>join </a:t>
            </a:r>
            <a:r>
              <a:rPr lang="en-US" sz="2000" i="1" dirty="0"/>
              <a:t>takes</a:t>
            </a:r>
            <a:r>
              <a:rPr lang="en-US" sz="2000" dirty="0"/>
              <a:t> </a:t>
            </a:r>
            <a:r>
              <a:rPr lang="en-US" sz="2000" b="1" dirty="0"/>
              <a:t>on </a:t>
            </a:r>
            <a:r>
              <a:rPr lang="en-US" sz="2000" i="1" dirty="0" err="1"/>
              <a:t>student_ID</a:t>
            </a:r>
            <a:r>
              <a:rPr lang="en-US" sz="2000" b="1" dirty="0"/>
              <a:t>  </a:t>
            </a:r>
            <a:r>
              <a:rPr lang="en-US" sz="2000" dirty="0"/>
              <a:t>=</a:t>
            </a:r>
            <a:r>
              <a:rPr lang="en-US" sz="2000" b="1" dirty="0"/>
              <a:t> </a:t>
            </a:r>
            <a:r>
              <a:rPr lang="en-US" sz="2000" i="1" dirty="0" err="1"/>
              <a:t>takes_ID</a:t>
            </a:r>
            <a:endParaRPr lang="en-US" sz="2000" i="1" dirty="0"/>
          </a:p>
          <a:p>
            <a:pPr lvl="1">
              <a:defRPr/>
            </a:pPr>
            <a:r>
              <a:rPr lang="en-US" sz="2000" dirty="0"/>
              <a:t>The </a:t>
            </a:r>
            <a:r>
              <a:rPr lang="en-US" sz="2000" b="1" dirty="0"/>
              <a:t>on</a:t>
            </a:r>
            <a:r>
              <a:rPr lang="en-US" sz="2000" dirty="0"/>
              <a:t> condition above specifies that a tuple from </a:t>
            </a:r>
            <a:r>
              <a:rPr lang="en-US" sz="2000" i="1" dirty="0"/>
              <a:t>student</a:t>
            </a:r>
            <a:r>
              <a:rPr lang="en-US" sz="2000" dirty="0"/>
              <a:t> matches a tuple from </a:t>
            </a:r>
            <a:r>
              <a:rPr lang="en-US" sz="2000" i="1" dirty="0"/>
              <a:t>takes</a:t>
            </a:r>
            <a:r>
              <a:rPr lang="en-US" sz="2000" dirty="0"/>
              <a:t> if their </a:t>
            </a:r>
            <a:r>
              <a:rPr lang="en-US" sz="2000" i="1" dirty="0"/>
              <a:t>ID</a:t>
            </a:r>
            <a:r>
              <a:rPr lang="en-US" sz="2000" dirty="0"/>
              <a:t> values are equal.</a:t>
            </a:r>
            <a:endParaRPr lang="en-US" sz="2000" dirty="0"/>
          </a:p>
          <a:p>
            <a:pPr>
              <a:defRPr/>
            </a:pPr>
            <a:r>
              <a:rPr lang="en-US" sz="2000" dirty="0"/>
              <a:t>Equivalent to:</a:t>
            </a:r>
            <a:endParaRPr lang="en-US" sz="2000" dirty="0"/>
          </a:p>
          <a:p>
            <a:pPr>
              <a:buNone/>
              <a:defRPr/>
            </a:pPr>
            <a:r>
              <a:rPr lang="en-US" sz="2000" b="1" dirty="0"/>
              <a:t>             select *</a:t>
            </a:r>
            <a:br>
              <a:rPr lang="en-US" sz="2000" i="1" dirty="0"/>
            </a:br>
            <a:r>
              <a:rPr lang="en-US" sz="2000" i="1" dirty="0"/>
              <a:t>        </a:t>
            </a:r>
            <a:r>
              <a:rPr lang="en-US" sz="2000" b="1" dirty="0"/>
              <a:t>from  </a:t>
            </a:r>
            <a:r>
              <a:rPr lang="en-US" sz="2000" i="1" dirty="0"/>
              <a:t>student , takes</a:t>
            </a:r>
            <a:r>
              <a:rPr lang="en-US" sz="2000" dirty="0"/>
              <a:t> </a:t>
            </a:r>
            <a:br>
              <a:rPr lang="en-US" sz="2000" i="1" dirty="0"/>
            </a:br>
            <a:r>
              <a:rPr lang="en-US" sz="2000" i="1" dirty="0"/>
              <a:t>        </a:t>
            </a:r>
            <a:r>
              <a:rPr lang="en-US" sz="2000" b="1" dirty="0"/>
              <a:t>where  </a:t>
            </a:r>
            <a:r>
              <a:rPr lang="en-US" sz="2000" i="1" dirty="0" err="1"/>
              <a:t>student_ID</a:t>
            </a:r>
            <a:r>
              <a:rPr lang="en-US" sz="2000" b="1" dirty="0"/>
              <a:t>  </a:t>
            </a:r>
            <a:r>
              <a:rPr lang="en-US" sz="2000" dirty="0"/>
              <a:t>=</a:t>
            </a:r>
            <a:r>
              <a:rPr lang="en-US" sz="2000" b="1" dirty="0"/>
              <a:t> </a:t>
            </a:r>
            <a:r>
              <a:rPr lang="en-US" sz="2000" i="1" dirty="0" err="1"/>
              <a:t>takes_ID</a:t>
            </a:r>
            <a:endParaRPr lang="en-US" sz="2000" dirty="0"/>
          </a:p>
          <a:p>
            <a:pPr>
              <a:defRPr/>
            </a:pPr>
            <a:endParaRPr lang="en-US" i="1" dirty="0"/>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768350" y="100330"/>
            <a:ext cx="8077200" cy="1560830"/>
          </a:xfrm>
        </p:spPr>
        <p:txBody>
          <a:bodyPr/>
          <a:lstStyle/>
          <a:p>
            <a:pPr>
              <a:defRPr/>
            </a:pPr>
            <a:r>
              <a:rPr lang="en-US" sz="2800" dirty="0">
                <a:ea typeface="+mj-ea"/>
              </a:rPr>
              <a:t>Outer Join</a:t>
            </a:r>
            <a:br>
              <a:rPr lang="en-US" sz="2800" dirty="0">
                <a:ea typeface="+mj-ea"/>
              </a:rPr>
            </a:br>
            <a:r>
              <a:rPr lang="zh-CN" altLang="en-US" sz="2800" dirty="0">
                <a:ea typeface="+mj-ea"/>
              </a:rPr>
              <a:t>外连接</a:t>
            </a:r>
            <a:br>
              <a:rPr lang="en-US" sz="2800" dirty="0">
                <a:ea typeface="+mj-ea"/>
              </a:rPr>
            </a:br>
            <a:endParaRPr lang="en-US" sz="2800" dirty="0">
              <a:ea typeface="+mj-ea"/>
            </a:endParaRPr>
          </a:p>
        </p:txBody>
      </p:sp>
      <p:sp>
        <p:nvSpPr>
          <p:cNvPr id="23555" name="Rectangle 3"/>
          <p:cNvSpPr>
            <a:spLocks noGrp="1" noChangeArrowheads="1"/>
          </p:cNvSpPr>
          <p:nvPr>
            <p:ph type="body" idx="1"/>
          </p:nvPr>
        </p:nvSpPr>
        <p:spPr>
          <a:xfrm>
            <a:off x="768350" y="1170533"/>
            <a:ext cx="7570979" cy="3779419"/>
          </a:xfrm>
        </p:spPr>
        <p:txBody>
          <a:bodyPr/>
          <a:lstStyle/>
          <a:p>
            <a:r>
              <a:rPr lang="en-US" altLang="en-US" sz="2400" dirty="0"/>
              <a:t>An extension of the join operation that avoids loss of information.</a:t>
            </a:r>
            <a:endParaRPr lang="en-US" altLang="en-US" sz="2400" dirty="0"/>
          </a:p>
          <a:p>
            <a:r>
              <a:rPr lang="en-US" altLang="en-US" sz="2400" dirty="0"/>
              <a:t>Computes the join and then adds tuples form one relation that does not match tuples in the other relation to the result of the join. </a:t>
            </a:r>
            <a:endParaRPr lang="en-US" altLang="en-US" sz="2400" dirty="0"/>
          </a:p>
          <a:p>
            <a:r>
              <a:rPr lang="en-US" altLang="en-US" sz="2400" dirty="0"/>
              <a:t>Uses </a:t>
            </a:r>
            <a:r>
              <a:rPr lang="en-US" altLang="en-US" sz="2400" i="1" dirty="0"/>
              <a:t>null</a:t>
            </a:r>
            <a:r>
              <a:rPr lang="en-US" altLang="en-US" sz="2400" dirty="0"/>
              <a:t> values.</a:t>
            </a:r>
            <a:endParaRPr lang="en-US" altLang="en-US" sz="2400" dirty="0"/>
          </a:p>
          <a:p>
            <a:r>
              <a:rPr lang="en-US" altLang="en-US" sz="2400" dirty="0"/>
              <a:t>Three forms of </a:t>
            </a:r>
            <a:r>
              <a:rPr lang="en-US" altLang="en-US" sz="2400" b="1" dirty="0"/>
              <a:t>outer join</a:t>
            </a:r>
            <a:r>
              <a:rPr lang="en-US" altLang="en-US" sz="2400" dirty="0"/>
              <a:t>:</a:t>
            </a:r>
            <a:endParaRPr lang="en-US" altLang="en-US" sz="2400" dirty="0"/>
          </a:p>
          <a:p>
            <a:pPr lvl="1"/>
            <a:r>
              <a:rPr lang="en-US" altLang="en-US" sz="2400" dirty="0"/>
              <a:t>left outer join</a:t>
            </a:r>
            <a:endParaRPr lang="en-US" altLang="en-US" sz="2400" dirty="0"/>
          </a:p>
          <a:p>
            <a:pPr lvl="1"/>
            <a:r>
              <a:rPr lang="en-US" altLang="en-US" sz="2400" dirty="0"/>
              <a:t>right outer join</a:t>
            </a:r>
            <a:endParaRPr lang="en-US" altLang="en-US" sz="2400" dirty="0"/>
          </a:p>
          <a:p>
            <a:pPr lvl="1"/>
            <a:r>
              <a:rPr lang="en-US" altLang="en-US" sz="2400" dirty="0"/>
              <a:t>full outer join</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dirty="0"/>
              <a:t>Relation </a:t>
            </a:r>
            <a:r>
              <a:rPr lang="en-US" altLang="en-US" sz="2400" i="1" dirty="0"/>
              <a:t>course</a:t>
            </a:r>
            <a:endParaRPr lang="en-US" altLang="en-US" sz="2400" i="1" dirty="0"/>
          </a:p>
          <a:p>
            <a:endParaRPr lang="en-US" altLang="en-US" sz="2400" i="1" dirty="0"/>
          </a:p>
          <a:p>
            <a:endParaRPr lang="en-US" altLang="en-US" sz="2400" i="1" dirty="0"/>
          </a:p>
          <a:p>
            <a:pPr>
              <a:buNone/>
            </a:pPr>
            <a:endParaRPr lang="en-US" altLang="en-US" sz="2400" i="1" dirty="0"/>
          </a:p>
          <a:p>
            <a:r>
              <a:rPr lang="en-US" altLang="en-US" sz="2400" dirty="0"/>
              <a:t>Relation </a:t>
            </a:r>
            <a:r>
              <a:rPr lang="en-US" altLang="en-US" sz="2400" i="1" dirty="0" err="1"/>
              <a:t>prereq</a:t>
            </a:r>
            <a:endParaRPr lang="en-US" altLang="en-US" sz="2400" dirty="0"/>
          </a:p>
          <a:p>
            <a:endParaRPr lang="en-US" altLang="en-US" sz="2400" i="1" dirty="0"/>
          </a:p>
          <a:p>
            <a:pPr marL="0" indent="0">
              <a:buNone/>
            </a:pPr>
            <a:endParaRPr lang="en-US" altLang="en-US" sz="2400" i="1" dirty="0"/>
          </a:p>
          <a:p>
            <a:r>
              <a:rPr lang="en-US" altLang="en-US" sz="2400" dirty="0"/>
              <a:t>Observe that </a:t>
            </a:r>
            <a:endParaRPr lang="en-US" altLang="en-US" sz="2400" dirty="0"/>
          </a:p>
          <a:p>
            <a:pPr>
              <a:buClr>
                <a:schemeClr val="tx2"/>
              </a:buClr>
              <a:buNone/>
            </a:pPr>
            <a:r>
              <a:rPr lang="en-US" altLang="en-US" sz="2400" i="1" dirty="0"/>
              <a:t>              course </a:t>
            </a:r>
            <a:r>
              <a:rPr lang="en-US" altLang="en-US" sz="2400" dirty="0"/>
              <a:t>information is missing </a:t>
            </a:r>
            <a:r>
              <a:rPr lang="en-US" altLang="en-US" sz="2400" dirty="0" smtClean="0"/>
              <a:t>CS-437</a:t>
            </a:r>
            <a:endParaRPr lang="en-US" altLang="en-US" sz="2400" dirty="0"/>
          </a:p>
          <a:p>
            <a:pPr>
              <a:buClr>
                <a:schemeClr val="tx2"/>
              </a:buClr>
              <a:buNone/>
            </a:pPr>
            <a:r>
              <a:rPr lang="en-US" altLang="en-US" sz="2400" i="1" dirty="0"/>
              <a:t>              </a:t>
            </a:r>
            <a:r>
              <a:rPr lang="en-US" altLang="en-US" sz="2400" i="1" dirty="0" err="1"/>
              <a:t>prereq</a:t>
            </a:r>
            <a:r>
              <a:rPr lang="en-US" altLang="en-US" sz="2400" i="1" dirty="0"/>
              <a:t> </a:t>
            </a:r>
            <a:r>
              <a:rPr lang="en-US" altLang="en-US" sz="2400" dirty="0"/>
              <a:t>information is missing </a:t>
            </a:r>
            <a:r>
              <a:rPr lang="en-US" altLang="en-US" sz="2400" dirty="0" smtClean="0"/>
              <a:t>CS-315</a:t>
            </a:r>
            <a:endParaRPr lang="en-US" altLang="en-US" sz="2400" dirty="0"/>
          </a:p>
          <a:p>
            <a:pPr>
              <a:buClr>
                <a:schemeClr val="tx2"/>
              </a:buClr>
              <a:buNone/>
            </a:pPr>
            <a:r>
              <a:rPr lang="en-US" altLang="en-US" sz="800" dirty="0"/>
              <a:t> </a:t>
            </a:r>
            <a:endParaRPr lang="en-US" altLang="en-US" sz="800" dirty="0"/>
          </a:p>
          <a:p>
            <a:pPr marL="0" indent="0">
              <a:buNone/>
            </a:pPr>
            <a:endParaRPr lang="en-US" altLang="en-US" sz="2000" dirty="0"/>
          </a:p>
          <a:p>
            <a:endParaRPr lang="en-US" altLang="en-US" sz="2000"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8542" y="1837080"/>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668" y="3608933"/>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t>natural left outer join</a:t>
            </a:r>
            <a:r>
              <a:rPr lang="en-US" altLang="en-US" sz="2400" dirty="0"/>
              <a:t> </a:t>
            </a:r>
            <a:r>
              <a:rPr lang="en-US" altLang="en-US" sz="2400" i="1" dirty="0" err="1"/>
              <a:t>prereq</a:t>
            </a:r>
            <a:r>
              <a:rPr lang="zh-CN" altLang="en-US" sz="1600" dirty="0">
                <a:ea typeface="宋体" panose="02010600030101010101" pitchFamily="2" charset="-122"/>
              </a:rPr>
              <a:t>（保留</a:t>
            </a:r>
            <a:r>
              <a:rPr lang="en-US" altLang="zh-CN" sz="1600" dirty="0">
                <a:ea typeface="宋体" panose="02010600030101010101" pitchFamily="2" charset="-122"/>
              </a:rPr>
              <a:t>course</a:t>
            </a:r>
            <a:r>
              <a:rPr lang="zh-CN" altLang="en-US" sz="1600" dirty="0">
                <a:ea typeface="宋体" panose="02010600030101010101" pitchFamily="2" charset="-122"/>
              </a:rPr>
              <a:t>的）</a:t>
            </a:r>
            <a:endParaRPr lang="en-US" altLang="en-US" sz="1600" dirty="0"/>
          </a:p>
          <a:p>
            <a:endParaRPr lang="en-US" altLang="en-US" sz="2400" dirty="0"/>
          </a:p>
          <a:p>
            <a:endParaRPr lang="en-US" altLang="en-US" sz="2400" dirty="0"/>
          </a:p>
          <a:p>
            <a:endParaRPr lang="en-US" altLang="en-US" sz="2400" dirty="0"/>
          </a:p>
          <a:p>
            <a:endParaRPr lang="en-US" altLang="en-US" sz="2400" dirty="0"/>
          </a:p>
          <a:p>
            <a:pPr marL="342900" lvl="1" indent="-342900">
              <a:buClr>
                <a:srgbClr val="002060"/>
              </a:buClr>
              <a:buFont typeface="Wingdings" panose="05000000000000000000" pitchFamily="2" charset="2"/>
              <a:buChar char="§"/>
            </a:pPr>
            <a:r>
              <a:rPr lang="en-US" altLang="en-US" sz="2400" dirty="0"/>
              <a:t>In relational algebra:   </a:t>
            </a:r>
            <a:r>
              <a:rPr lang="en-US" altLang="en-US" sz="2400" i="1" dirty="0"/>
              <a:t>course </a:t>
            </a:r>
            <a:r>
              <a:rPr lang="en-US" altLang="en-US" sz="2400" b="1" dirty="0"/>
              <a:t>⟕</a:t>
            </a:r>
            <a:r>
              <a:rPr lang="en-US" altLang="en-US" sz="2400" dirty="0"/>
              <a:t> </a:t>
            </a:r>
            <a:r>
              <a:rPr lang="en-US" altLang="en-US" sz="2400" i="1" dirty="0" err="1"/>
              <a:t>prereq</a:t>
            </a:r>
            <a:endParaRPr lang="en-US" altLang="en-US" sz="2400" dirty="0"/>
          </a:p>
          <a:p>
            <a:pPr>
              <a:buNone/>
            </a:pPr>
            <a:endParaRPr lang="en-US" altLang="en-US" sz="1700" dirty="0"/>
          </a:p>
        </p:txBody>
      </p:sp>
      <p:pic>
        <p:nvPicPr>
          <p:cNvPr id="4" name="Picture 3"/>
          <p:cNvPicPr>
            <a:picLocks noChangeAspect="1"/>
          </p:cNvPicPr>
          <p:nvPr/>
        </p:nvPicPr>
        <p:blipFill>
          <a:blip r:embed="rId1"/>
          <a:stretch>
            <a:fillRect/>
          </a:stretch>
        </p:blipFill>
        <p:spPr>
          <a:xfrm>
            <a:off x="1786205" y="2230879"/>
            <a:ext cx="5316318" cy="12071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t>natural right outer join</a:t>
            </a:r>
            <a:r>
              <a:rPr lang="en-US" altLang="en-US" sz="2400" dirty="0"/>
              <a:t> </a:t>
            </a:r>
            <a:r>
              <a:rPr lang="en-US" altLang="en-US" sz="2400" i="1" dirty="0" err="1"/>
              <a:t>prereq</a:t>
            </a:r>
            <a:r>
              <a:rPr lang="zh-CN" altLang="en-US" sz="1800" dirty="0" err="1">
                <a:ea typeface="宋体" panose="02010600030101010101" pitchFamily="2" charset="-122"/>
              </a:rPr>
              <a:t>（保留</a:t>
            </a:r>
            <a:r>
              <a:rPr lang="en-US" altLang="zh-CN" sz="1800" dirty="0" err="1">
                <a:ea typeface="宋体" panose="02010600030101010101" pitchFamily="2" charset="-122"/>
              </a:rPr>
              <a:t>prereq</a:t>
            </a:r>
            <a:r>
              <a:rPr lang="zh-CN" altLang="en-US" sz="1800" dirty="0" err="1">
                <a:ea typeface="宋体" panose="02010600030101010101" pitchFamily="2" charset="-122"/>
              </a:rPr>
              <a:t>）</a:t>
            </a:r>
            <a:endParaRPr lang="en-US" altLang="en-US" sz="1800" dirty="0"/>
          </a:p>
          <a:p>
            <a:endParaRPr lang="en-US" altLang="en-US" sz="2400" dirty="0"/>
          </a:p>
          <a:p>
            <a:endParaRPr lang="en-US" altLang="en-US" sz="2400" dirty="0"/>
          </a:p>
          <a:p>
            <a:endParaRPr lang="en-US" altLang="en-US" sz="2400" dirty="0"/>
          </a:p>
          <a:p>
            <a:pPr marL="0" indent="0">
              <a:buNone/>
            </a:pPr>
            <a:endParaRPr lang="en-US" altLang="en-US" sz="2400" dirty="0"/>
          </a:p>
          <a:p>
            <a:pPr marL="342900" lvl="1" indent="-342900">
              <a:buClr>
                <a:srgbClr val="002060"/>
              </a:buClr>
              <a:buFont typeface="Wingdings" panose="05000000000000000000" pitchFamily="2" charset="2"/>
              <a:buChar char="§"/>
            </a:pPr>
            <a:r>
              <a:rPr lang="en-US" altLang="en-US" sz="2400" dirty="0"/>
              <a:t>In relational algebra:   </a:t>
            </a:r>
            <a:r>
              <a:rPr lang="en-US" altLang="en-US" sz="2400" i="1" dirty="0"/>
              <a:t>course </a:t>
            </a:r>
            <a:r>
              <a:rPr lang="en-IN" sz="2400" b="1" dirty="0">
                <a:cs typeface="Times New Roman" panose="02020603050405020304" pitchFamily="18" charset="0"/>
              </a:rPr>
              <a:t>⟖</a:t>
            </a:r>
            <a:r>
              <a:rPr lang="en-IN" sz="2400" dirty="0"/>
              <a:t> </a:t>
            </a:r>
            <a:r>
              <a:rPr lang="en-US" altLang="en-US" sz="2400" i="1" dirty="0" err="1"/>
              <a:t>prereq</a:t>
            </a:r>
            <a:endParaRPr lang="en-US" altLang="en-US" sz="2400" dirty="0"/>
          </a:p>
          <a:p>
            <a:pPr>
              <a:buNone/>
            </a:pPr>
            <a:endParaRPr lang="en-US" altLang="en-US" sz="2000" dirty="0"/>
          </a:p>
        </p:txBody>
      </p:sp>
      <p:pic>
        <p:nvPicPr>
          <p:cNvPr id="4" name="Picture 3"/>
          <p:cNvPicPr>
            <a:picLocks noChangeAspect="1"/>
          </p:cNvPicPr>
          <p:nvPr/>
        </p:nvPicPr>
        <p:blipFill>
          <a:blip r:embed="rId1"/>
          <a:stretch>
            <a:fillRect/>
          </a:stretch>
        </p:blipFill>
        <p:spPr>
          <a:xfrm>
            <a:off x="1638343" y="1785905"/>
            <a:ext cx="5444073" cy="1236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solidFill>
                  <a:srgbClr val="002060"/>
                </a:solidFill>
              </a:rPr>
              <a:t>natural full outer join</a:t>
            </a:r>
            <a:r>
              <a:rPr lang="en-US" altLang="en-US" sz="2400" dirty="0">
                <a:solidFill>
                  <a:srgbClr val="002060"/>
                </a:solidFill>
              </a:rPr>
              <a:t> </a:t>
            </a:r>
            <a:r>
              <a:rPr lang="en-US" altLang="en-US" sz="2400" i="1" dirty="0" err="1"/>
              <a:t>prereq</a:t>
            </a:r>
            <a:r>
              <a:rPr lang="zh-CN" altLang="en-US" sz="1800" dirty="0">
                <a:ea typeface="宋体" panose="02010600030101010101" pitchFamily="2" charset="-122"/>
              </a:rPr>
              <a:t>（保留全部，没有的用</a:t>
            </a:r>
            <a:r>
              <a:rPr lang="en-US" altLang="zh-CN" sz="1800" dirty="0">
                <a:ea typeface="宋体" panose="02010600030101010101" pitchFamily="2" charset="-122"/>
              </a:rPr>
              <a:t>null</a:t>
            </a:r>
            <a:r>
              <a:rPr lang="zh-CN" altLang="en-US" sz="1800" dirty="0">
                <a:ea typeface="宋体" panose="02010600030101010101" pitchFamily="2" charset="-122"/>
              </a:rPr>
              <a:t>）</a:t>
            </a:r>
            <a:endParaRPr lang="en-US" altLang="en-US" sz="1800"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dirty="0"/>
              <a:t>In relational algebra:   </a:t>
            </a:r>
            <a:r>
              <a:rPr lang="en-US" altLang="en-US" sz="2400" i="1" dirty="0"/>
              <a:t>course </a:t>
            </a:r>
            <a:r>
              <a:rPr lang="en-IN" sz="2400" b="1" dirty="0"/>
              <a:t>⟗</a:t>
            </a:r>
            <a:r>
              <a:rPr lang="en-US" altLang="en-US" sz="2400" dirty="0"/>
              <a:t> </a:t>
            </a:r>
            <a:r>
              <a:rPr lang="en-US" altLang="en-US" sz="2400" i="1" dirty="0" err="1"/>
              <a:t>prereq</a:t>
            </a:r>
            <a:endParaRPr lang="en-US" altLang="en-US" sz="2400" i="1" dirty="0"/>
          </a:p>
          <a:p>
            <a:endParaRPr lang="en-US" altLang="en-US" sz="2000" dirty="0"/>
          </a:p>
        </p:txBody>
      </p:sp>
      <p:pic>
        <p:nvPicPr>
          <p:cNvPr id="4" name="Picture 3"/>
          <p:cNvPicPr>
            <a:picLocks noChangeAspect="1"/>
          </p:cNvPicPr>
          <p:nvPr/>
        </p:nvPicPr>
        <p:blipFill>
          <a:blip r:embed="rId1"/>
          <a:stretch>
            <a:fillRect/>
          </a:stretch>
        </p:blipFill>
        <p:spPr>
          <a:xfrm>
            <a:off x="1740368" y="1877197"/>
            <a:ext cx="5046366" cy="13812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endParaRPr lang="en-US" sz="2800" dirty="0">
              <a:ea typeface="+mj-ea"/>
            </a:endParaRPr>
          </a:p>
        </p:txBody>
      </p:sp>
      <p:sp>
        <p:nvSpPr>
          <p:cNvPr id="31747" name="Rectangle 3"/>
          <p:cNvSpPr>
            <a:spLocks noGrp="1" noChangeArrowheads="1"/>
          </p:cNvSpPr>
          <p:nvPr>
            <p:ph type="body" idx="1"/>
          </p:nvPr>
        </p:nvSpPr>
        <p:spPr>
          <a:xfrm>
            <a:off x="768351" y="1106488"/>
            <a:ext cx="7436865" cy="2246312"/>
          </a:xfrm>
        </p:spPr>
        <p:txBody>
          <a:bodyPr/>
          <a:lstStyle/>
          <a:p>
            <a:r>
              <a:rPr lang="en-US" altLang="en-US" sz="2400" b="1" dirty="0">
                <a:solidFill>
                  <a:srgbClr val="002060"/>
                </a:solidFill>
              </a:rPr>
              <a:t>Join operations</a:t>
            </a:r>
            <a:r>
              <a:rPr lang="en-US" altLang="en-US" sz="2400" dirty="0">
                <a:solidFill>
                  <a:srgbClr val="002060"/>
                </a:solidFill>
              </a:rPr>
              <a:t> </a:t>
            </a:r>
            <a:r>
              <a:rPr lang="en-US" altLang="en-US" sz="2400" dirty="0"/>
              <a:t>take two relations and return as a result another relation.</a:t>
            </a:r>
            <a:endParaRPr lang="en-US" altLang="en-US" sz="2400" dirty="0"/>
          </a:p>
          <a:p>
            <a:r>
              <a:rPr lang="en-US" altLang="en-US" sz="2400" dirty="0"/>
              <a:t>These additional operations are typically used as subquery expressions in the </a:t>
            </a:r>
            <a:r>
              <a:rPr lang="en-US" altLang="en-US" sz="2400" b="1" dirty="0"/>
              <a:t>from </a:t>
            </a:r>
            <a:r>
              <a:rPr lang="en-US" altLang="en-US" sz="2400" dirty="0"/>
              <a:t>clause</a:t>
            </a:r>
            <a:endParaRPr lang="en-US" altLang="en-US" sz="2400" dirty="0"/>
          </a:p>
          <a:p>
            <a:r>
              <a:rPr lang="en-US" altLang="en-US" sz="2400" b="1" dirty="0">
                <a:solidFill>
                  <a:srgbClr val="002060"/>
                </a:solidFill>
              </a:rPr>
              <a:t>Join condition</a:t>
            </a:r>
            <a:r>
              <a:rPr lang="en-US" altLang="en-US" sz="2400" dirty="0">
                <a:solidFill>
                  <a:srgbClr val="002060"/>
                </a:solidFill>
              </a:rPr>
              <a:t> </a:t>
            </a:r>
            <a:r>
              <a:rPr lang="en-US" altLang="en-US" sz="2400" dirty="0"/>
              <a:t>– defines which tuples in the two relations </a:t>
            </a:r>
            <a:r>
              <a:rPr lang="en-US" altLang="en-US" sz="2400" dirty="0" smtClean="0"/>
              <a:t>match.</a:t>
            </a:r>
            <a:endParaRPr lang="en-US" altLang="en-US" sz="2400" dirty="0"/>
          </a:p>
          <a:p>
            <a:r>
              <a:rPr lang="en-US" altLang="en-US" sz="2400" b="1" dirty="0">
                <a:solidFill>
                  <a:srgbClr val="002060"/>
                </a:solidFill>
              </a:rPr>
              <a:t>Join type</a:t>
            </a:r>
            <a:r>
              <a:rPr lang="en-US" altLang="en-US" sz="2400" dirty="0">
                <a:solidFill>
                  <a:srgbClr val="002060"/>
                </a:solidFill>
              </a:rPr>
              <a:t> </a:t>
            </a:r>
            <a:r>
              <a:rPr lang="en-US" altLang="en-US" sz="2400" dirty="0"/>
              <a:t>– defines how tuples in each relation that do not match any tuple in the other relation (based on the join condition) are treated.</a:t>
            </a:r>
            <a:endParaRPr lang="en-US" altLang="en-US" sz="2400" dirty="0"/>
          </a:p>
        </p:txBody>
      </p:sp>
      <p:pic>
        <p:nvPicPr>
          <p:cNvPr id="1026" name="Picture 2" descr="C:\Users\as668\Desktop\4_07.jpg"/>
          <p:cNvPicPr>
            <a:picLocks noChangeAspect="1" noChangeArrowheads="1"/>
          </p:cNvPicPr>
          <p:nvPr/>
        </p:nvPicPr>
        <p:blipFill>
          <a:blip r:embed="rId1"/>
          <a:srcRect/>
          <a:stretch>
            <a:fillRect/>
          </a:stretch>
        </p:blipFill>
        <p:spPr bwMode="auto">
          <a:xfrm>
            <a:off x="1548462" y="5047025"/>
            <a:ext cx="4840315" cy="136678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b="1" dirty="0"/>
              <a:t> natural right outer join </a:t>
            </a:r>
            <a:r>
              <a:rPr lang="en-US" altLang="en-US" sz="2400" i="1" dirty="0" err="1"/>
              <a:t>prereq</a:t>
            </a:r>
            <a:endParaRPr lang="en-US" altLang="en-US" sz="2400" b="1"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i="1" dirty="0"/>
              <a:t>course</a:t>
            </a:r>
            <a:r>
              <a:rPr lang="en-US" altLang="en-US" sz="2400" b="1" dirty="0"/>
              <a:t> full outer join </a:t>
            </a:r>
            <a:r>
              <a:rPr lang="en-US" altLang="en-US" sz="2400" i="1" dirty="0" err="1"/>
              <a:t>prereq</a:t>
            </a:r>
            <a:r>
              <a:rPr lang="en-US" altLang="en-US" sz="2400" i="1" dirty="0"/>
              <a:t> </a:t>
            </a:r>
            <a:r>
              <a:rPr lang="en-US" altLang="en-US" sz="2400" b="1" dirty="0"/>
              <a:t>using </a:t>
            </a:r>
            <a:r>
              <a:rPr lang="en-US" altLang="en-US" sz="2400" dirty="0"/>
              <a:t>(</a:t>
            </a:r>
            <a:r>
              <a:rPr lang="en-US" altLang="en-US" sz="2400" i="1" dirty="0" err="1"/>
              <a:t>course_id</a:t>
            </a:r>
            <a:r>
              <a:rPr lang="en-US" altLang="en-US" sz="2400" dirty="0"/>
              <a:t>)</a:t>
            </a:r>
            <a:endParaRPr lang="en-US" altLang="en-US" sz="2400" dirty="0"/>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1"/>
          <a:stretch>
            <a:fillRect/>
          </a:stretch>
        </p:blipFill>
        <p:spPr>
          <a:xfrm>
            <a:off x="2273935" y="1931720"/>
            <a:ext cx="4739672" cy="1135162"/>
          </a:xfrm>
          <a:prstGeom prst="rect">
            <a:avLst/>
          </a:prstGeom>
        </p:spPr>
      </p:pic>
      <p:pic>
        <p:nvPicPr>
          <p:cNvPr id="5" name="Picture 4"/>
          <p:cNvPicPr>
            <a:picLocks noChangeAspect="1"/>
          </p:cNvPicPr>
          <p:nvPr/>
        </p:nvPicPr>
        <p:blipFill>
          <a:blip r:embed="rId2"/>
          <a:stretch>
            <a:fillRect/>
          </a:stretch>
        </p:blipFill>
        <p:spPr>
          <a:xfrm>
            <a:off x="2411725" y="4409555"/>
            <a:ext cx="4464092" cy="12893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 </a:t>
            </a:r>
            <a:r>
              <a:rPr lang="en-US" altLang="en-US" sz="2400" b="1" dirty="0"/>
              <a:t>inner join </a:t>
            </a:r>
            <a:r>
              <a:rPr lang="en-US" altLang="en-US" sz="2400" i="1" dirty="0" err="1"/>
              <a:t>prereq</a:t>
            </a:r>
            <a:r>
              <a:rPr lang="en-US" altLang="en-US" sz="2400" i="1" dirty="0"/>
              <a:t> </a:t>
            </a:r>
            <a:r>
              <a:rPr lang="en-US" altLang="en-US" sz="2400" b="1" dirty="0"/>
              <a:t>on</a:t>
            </a:r>
            <a:br>
              <a:rPr lang="en-US" altLang="en-US" sz="2400" b="1" dirty="0"/>
            </a:br>
            <a:r>
              <a:rPr lang="en-US" altLang="en-US" sz="2400" i="1" dirty="0" err="1"/>
              <a:t>course.course_id</a:t>
            </a:r>
            <a:r>
              <a:rPr lang="en-US" altLang="en-US" sz="2400" i="1" dirty="0"/>
              <a:t> = </a:t>
            </a:r>
            <a:r>
              <a:rPr lang="en-US" altLang="en-US" sz="2400" i="1" dirty="0" err="1"/>
              <a:t>prereq.course_id</a:t>
            </a:r>
            <a:endParaRPr lang="en-US" altLang="en-US" sz="2400" i="1" dirty="0"/>
          </a:p>
          <a:p>
            <a:endParaRPr lang="en-US" altLang="en-US" sz="2400" dirty="0"/>
          </a:p>
          <a:p>
            <a:endParaRPr lang="en-US" altLang="en-US" sz="2400" dirty="0"/>
          </a:p>
          <a:p>
            <a:pPr>
              <a:buNone/>
            </a:pPr>
            <a:endParaRPr lang="en-US" altLang="en-US" sz="2400" dirty="0"/>
          </a:p>
          <a:p>
            <a:r>
              <a:rPr lang="en-US" altLang="en-US" sz="2400" dirty="0"/>
              <a:t>What is the difference between the above, and a natural join? </a:t>
            </a:r>
            <a:endParaRPr lang="en-US" altLang="en-US" sz="2400" dirty="0"/>
          </a:p>
          <a:p>
            <a:r>
              <a:rPr lang="en-US" altLang="en-US" sz="2400" i="1" dirty="0"/>
              <a:t>course </a:t>
            </a:r>
            <a:r>
              <a:rPr lang="en-US" altLang="en-US" sz="2400" b="1" dirty="0"/>
              <a:t>left outer join</a:t>
            </a:r>
            <a:r>
              <a:rPr lang="en-US" altLang="en-US" sz="2400" i="1" dirty="0"/>
              <a:t> </a:t>
            </a:r>
            <a:r>
              <a:rPr lang="en-US" altLang="en-US" sz="2400" i="1" dirty="0" err="1"/>
              <a:t>prereq</a:t>
            </a:r>
            <a:r>
              <a:rPr lang="en-US" altLang="en-US" sz="2400" i="1" dirty="0"/>
              <a:t> </a:t>
            </a:r>
            <a:r>
              <a:rPr lang="en-US" altLang="en-US" sz="2400" b="1" dirty="0"/>
              <a:t>on</a:t>
            </a:r>
            <a:br>
              <a:rPr lang="en-US" altLang="en-US" sz="2400" i="1" dirty="0"/>
            </a:br>
            <a:r>
              <a:rPr lang="en-US" altLang="en-US" sz="2400" i="1" dirty="0" err="1"/>
              <a:t>course.course_id</a:t>
            </a:r>
            <a:r>
              <a:rPr lang="en-US" altLang="en-US" sz="2400" i="1" dirty="0"/>
              <a:t> = </a:t>
            </a:r>
            <a:r>
              <a:rPr lang="en-US" altLang="en-US" sz="2400" i="1" dirty="0" err="1"/>
              <a:t>prereq.course_id</a:t>
            </a:r>
            <a:endParaRPr lang="en-US" altLang="en-US" sz="2400" i="1" dirty="0"/>
          </a:p>
          <a:p>
            <a:pPr>
              <a:buNone/>
            </a:pPr>
            <a:r>
              <a:rPr lang="en-US" altLang="en-US" sz="1700" dirty="0"/>
              <a:t> </a:t>
            </a:r>
            <a:endParaRPr lang="en-US" altLang="en-US" sz="1700" dirty="0"/>
          </a:p>
        </p:txBody>
      </p:sp>
      <p:pic>
        <p:nvPicPr>
          <p:cNvPr id="5" name="Picture 4"/>
          <p:cNvPicPr>
            <a:picLocks noChangeAspect="1"/>
          </p:cNvPicPr>
          <p:nvPr/>
        </p:nvPicPr>
        <p:blipFill>
          <a:blip r:embed="rId1"/>
          <a:stretch>
            <a:fillRect/>
          </a:stretch>
        </p:blipFill>
        <p:spPr>
          <a:xfrm>
            <a:off x="2044842" y="2350668"/>
            <a:ext cx="5524216" cy="828990"/>
          </a:xfrm>
          <a:prstGeom prst="rect">
            <a:avLst/>
          </a:prstGeom>
        </p:spPr>
      </p:pic>
      <p:pic>
        <p:nvPicPr>
          <p:cNvPr id="6" name="Picture 5"/>
          <p:cNvPicPr>
            <a:picLocks noChangeAspect="1"/>
          </p:cNvPicPr>
          <p:nvPr/>
        </p:nvPicPr>
        <p:blipFill>
          <a:blip r:embed="rId2"/>
          <a:stretch>
            <a:fillRect/>
          </a:stretch>
        </p:blipFill>
        <p:spPr>
          <a:xfrm>
            <a:off x="2034062" y="5462256"/>
            <a:ext cx="5483156" cy="1028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endParaRPr lang="en-US" sz="2800" dirty="0">
              <a:ea typeface="+mj-ea"/>
            </a:endParaRPr>
          </a:p>
        </p:txBody>
      </p:sp>
      <p:sp>
        <p:nvSpPr>
          <p:cNvPr id="17411" name="Rectangle 3"/>
          <p:cNvSpPr>
            <a:spLocks noGrp="1" noChangeArrowheads="1"/>
          </p:cNvSpPr>
          <p:nvPr>
            <p:ph type="body" idx="1"/>
          </p:nvPr>
        </p:nvSpPr>
        <p:spPr>
          <a:xfrm>
            <a:off x="768351" y="1104900"/>
            <a:ext cx="6587800" cy="4135840"/>
          </a:xfrm>
          <a:noFill/>
        </p:spPr>
        <p:txBody>
          <a:bodyPr lIns="90488" tIns="44450" rIns="90488" bIns="44450"/>
          <a:lstStyle/>
          <a:p>
            <a:r>
              <a:rPr lang="en-US" altLang="en-US" sz="2400" dirty="0"/>
              <a:t>Join </a:t>
            </a:r>
            <a:r>
              <a:rPr lang="en-US" altLang="en-US" sz="2400" dirty="0" smtClean="0"/>
              <a:t>Expressions</a:t>
            </a:r>
            <a:endParaRPr lang="en-US" altLang="en-US" sz="2400" dirty="0"/>
          </a:p>
          <a:p>
            <a:r>
              <a:rPr lang="en-US" altLang="en-US" sz="2400" dirty="0"/>
              <a:t>Views</a:t>
            </a:r>
            <a:endParaRPr lang="en-US" altLang="en-US" sz="2400" dirty="0"/>
          </a:p>
          <a:p>
            <a:r>
              <a:rPr lang="en-US" altLang="en-US" sz="2400" dirty="0"/>
              <a:t>Transactions</a:t>
            </a:r>
            <a:endParaRPr lang="en-US" altLang="en-US" sz="2400" dirty="0"/>
          </a:p>
          <a:p>
            <a:r>
              <a:rPr lang="en-US" altLang="en-US" sz="2400" dirty="0"/>
              <a:t>Integrity Constraints</a:t>
            </a:r>
            <a:endParaRPr lang="en-US" altLang="en-US" sz="2400" dirty="0"/>
          </a:p>
          <a:p>
            <a:r>
              <a:rPr lang="en-US" altLang="en-US" sz="2400" dirty="0"/>
              <a:t>SQL Data Types and Schemas</a:t>
            </a:r>
            <a:endParaRPr lang="en-US" altLang="en-US" sz="2400" dirty="0"/>
          </a:p>
          <a:p>
            <a:r>
              <a:rPr lang="en-US" altLang="en-US" sz="2400" dirty="0"/>
              <a:t>Index Definition in SQL</a:t>
            </a:r>
            <a:endParaRPr lang="en-US" altLang="en-US" sz="2400" dirty="0"/>
          </a:p>
          <a:p>
            <a:r>
              <a:rPr lang="en-US" altLang="en-US" sz="2400" dirty="0"/>
              <a:t>Authorization</a:t>
            </a:r>
            <a:endParaRPr lang="en-US" altLang="en-US" sz="24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b="1" dirty="0"/>
              <a:t> natural right outer join </a:t>
            </a:r>
            <a:r>
              <a:rPr lang="en-US" altLang="en-US" sz="2400" i="1" dirty="0" err="1"/>
              <a:t>prereq</a:t>
            </a:r>
            <a:endParaRPr lang="en-US" altLang="en-US" sz="2400" b="1"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i="1" dirty="0"/>
              <a:t>course</a:t>
            </a:r>
            <a:r>
              <a:rPr lang="en-US" altLang="en-US" sz="2400" b="1" dirty="0"/>
              <a:t> full outer join </a:t>
            </a:r>
            <a:r>
              <a:rPr lang="en-US" altLang="en-US" sz="2400" i="1" dirty="0" err="1"/>
              <a:t>prereq</a:t>
            </a:r>
            <a:r>
              <a:rPr lang="en-US" altLang="en-US" sz="2400" i="1" dirty="0"/>
              <a:t> </a:t>
            </a:r>
            <a:r>
              <a:rPr lang="en-US" altLang="en-US" sz="2400" b="1" dirty="0"/>
              <a:t>using </a:t>
            </a:r>
            <a:r>
              <a:rPr lang="en-US" altLang="en-US" sz="2400" dirty="0"/>
              <a:t>(</a:t>
            </a:r>
            <a:r>
              <a:rPr lang="en-US" altLang="en-US" sz="2400" i="1" dirty="0" err="1"/>
              <a:t>course_id</a:t>
            </a:r>
            <a:r>
              <a:rPr lang="en-US" altLang="en-US" sz="2400" dirty="0"/>
              <a:t>)</a:t>
            </a:r>
            <a:endParaRPr lang="en-US" altLang="en-US" sz="2400" dirty="0"/>
          </a:p>
          <a:p>
            <a:endParaRPr lang="en-US" altLang="en-US" sz="1700" dirty="0"/>
          </a:p>
        </p:txBody>
      </p:sp>
      <p:pic>
        <p:nvPicPr>
          <p:cNvPr id="4" name="Picture 3"/>
          <p:cNvPicPr>
            <a:picLocks noChangeAspect="1"/>
          </p:cNvPicPr>
          <p:nvPr/>
        </p:nvPicPr>
        <p:blipFill>
          <a:blip r:embed="rId1"/>
          <a:stretch>
            <a:fillRect/>
          </a:stretch>
        </p:blipFill>
        <p:spPr>
          <a:xfrm>
            <a:off x="2262985" y="2038395"/>
            <a:ext cx="4761572" cy="1140408"/>
          </a:xfrm>
          <a:prstGeom prst="rect">
            <a:avLst/>
          </a:prstGeom>
        </p:spPr>
      </p:pic>
      <p:pic>
        <p:nvPicPr>
          <p:cNvPr id="5" name="Picture 4"/>
          <p:cNvPicPr>
            <a:picLocks noChangeAspect="1"/>
          </p:cNvPicPr>
          <p:nvPr/>
        </p:nvPicPr>
        <p:blipFill>
          <a:blip r:embed="rId2"/>
          <a:stretch>
            <a:fillRect/>
          </a:stretch>
        </p:blipFill>
        <p:spPr>
          <a:xfrm>
            <a:off x="2462784" y="4586322"/>
            <a:ext cx="4531990" cy="13089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总结：连接关系</a:t>
            </a:r>
            <a:endParaRPr lang="en-US" altLang="zh-CN" dirty="0" smtClean="0"/>
          </a:p>
        </p:txBody>
      </p:sp>
      <p:sp>
        <p:nvSpPr>
          <p:cNvPr id="14339" name="Rectangle 3"/>
          <p:cNvSpPr>
            <a:spLocks noGrp="1" noChangeArrowheads="1"/>
          </p:cNvSpPr>
          <p:nvPr>
            <p:ph idx="1"/>
          </p:nvPr>
        </p:nvSpPr>
        <p:spPr>
          <a:xfrm>
            <a:off x="768350" y="1093788"/>
            <a:ext cx="7912663" cy="5029220"/>
          </a:xfrm>
        </p:spPr>
        <p:txBody>
          <a:bodyPr/>
          <a:lstStyle/>
          <a:p>
            <a:pPr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连接关系</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在</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From</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子句中的两个相邻关系之间，可以是一个逗号 </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表示做笛卡尔积</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也可以是一个</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连接操作</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表示将它们连接成一个新的关系</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每个连接操作由一个</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连接类型</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和一个</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连接条件</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组成</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连接条件</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natural</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连接两边元组条件为同名属性相等（自然连接）</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using (</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属性</a:t>
            </a:r>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1, </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属性</a:t>
            </a:r>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2, …)</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类似自然连接，但是只限于列出的的属性相等</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on </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条件</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按照指定的条件连接两边元组</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400" smtClean="0"/>
              <a:t>连接关系</a:t>
            </a:r>
            <a:endParaRPr lang="en-US" altLang="zh-CN" smtClean="0"/>
          </a:p>
        </p:txBody>
      </p:sp>
      <p:sp>
        <p:nvSpPr>
          <p:cNvPr id="15363" name="Rectangle 3"/>
          <p:cNvSpPr>
            <a:spLocks noGrp="1" noChangeArrowheads="1"/>
          </p:cNvSpPr>
          <p:nvPr>
            <p:ph idx="1"/>
          </p:nvPr>
        </p:nvSpPr>
        <p:spPr/>
        <p:txBody>
          <a:bodyPr/>
          <a:lstStyle/>
          <a:p>
            <a:pPr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连接类型</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(inner)  join</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内连接。结果不包含失配元组</a:t>
            </a:r>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endParaRPr>
          </a:p>
          <a:p>
            <a:pPr lvl="2" eaLnBrk="1" hangingPunct="1"/>
            <a:r>
              <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33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这里失配元组指的是因不满足连接条件，无法和其它元组相连接的元组</a:t>
            </a:r>
            <a:endParaRPr lang="zh-CN" altLang="en-US"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left  (outer)  join</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左外连接。结果包含左边关系的失配元组</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right  (outer)  join</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右外连接。结果包含右边关系的失配元组</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solidFill>
                  <a:srgbClr val="30E444"/>
                </a:solidFill>
                <a:latin typeface="宋体" panose="02010600030101010101" pitchFamily="2" charset="-122"/>
                <a:ea typeface="宋体" panose="02010600030101010101" pitchFamily="2" charset="-122"/>
                <a:cs typeface="宋体" panose="02010600030101010101" pitchFamily="2" charset="-122"/>
              </a:rPr>
              <a:t>full  (outer)  join</a:t>
            </a:r>
            <a:r>
              <a:rPr lang="en-US" altLang="zh-CN" sz="2000" b="1" dirty="0" smtClean="0">
                <a:latin typeface="宋体" panose="02010600030101010101" pitchFamily="2" charset="-122"/>
                <a:ea typeface="宋体" panose="02010600030101010101" pitchFamily="2" charset="-122"/>
                <a:cs typeface="宋体" panose="02010600030101010101" pitchFamily="2" charset="-122"/>
              </a:rPr>
              <a:t> :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全外连接。结果包含两边关系的失配元组</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400" dirty="0" smtClean="0"/>
              <a:t>练习：连接关系</a:t>
            </a:r>
            <a:endParaRPr lang="en-US" altLang="zh-CN" dirty="0" smtClean="0"/>
          </a:p>
        </p:txBody>
      </p:sp>
      <p:sp>
        <p:nvSpPr>
          <p:cNvPr id="23555" name="Rectangle 3"/>
          <p:cNvSpPr>
            <a:spLocks noGrp="1" noChangeArrowheads="1"/>
          </p:cNvSpPr>
          <p:nvPr>
            <p:ph idx="1"/>
          </p:nvPr>
        </p:nvSpPr>
        <p:spPr/>
        <p:txBody>
          <a:bodyPr/>
          <a:lstStyle/>
          <a:p>
            <a:pPr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连接关系的应用</a:t>
            </a:r>
            <a:endParaRPr lang="en-US" altLang="zh-CN"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latin typeface="宋体" panose="02010600030101010101" pitchFamily="2" charset="-122"/>
                <a:ea typeface="宋体" panose="02010600030101010101" pitchFamily="2" charset="-122"/>
                <a:cs typeface="宋体" panose="02010600030101010101" pitchFamily="2" charset="-122"/>
              </a:rPr>
              <a:t>Stu: </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学生关系</a:t>
            </a:r>
            <a:endParaRPr lang="en-US" altLang="zh-CN"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en-US" altLang="zh-CN" sz="2000" b="1" dirty="0" smtClean="0">
                <a:latin typeface="宋体" panose="02010600030101010101" pitchFamily="2" charset="-122"/>
                <a:ea typeface="宋体" panose="02010600030101010101" pitchFamily="2" charset="-122"/>
                <a:cs typeface="宋体" panose="02010600030101010101" pitchFamily="2" charset="-122"/>
              </a:rPr>
              <a:t>Class</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：班级关系</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r>
              <a:rPr lang="zh-CN" altLang="en-US" sz="2000" b="1" dirty="0" smtClean="0">
                <a:latin typeface="宋体" panose="02010600030101010101" pitchFamily="2" charset="-122"/>
                <a:ea typeface="宋体" panose="02010600030101010101" pitchFamily="2" charset="-122"/>
                <a:cs typeface="宋体" panose="02010600030101010101" pitchFamily="2" charset="-122"/>
              </a:rPr>
              <a:t>有些学生还未分配到相应班级，有些班级也未包含任何学生</a:t>
            </a: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a:p>
            <a:pPr eaLnBrk="1" hangingPunct="1"/>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67058" name="Group 82"/>
          <p:cNvGraphicFramePr>
            <a:graphicFrameLocks noGrp="1"/>
          </p:cNvGraphicFramePr>
          <p:nvPr/>
        </p:nvGraphicFramePr>
        <p:xfrm>
          <a:off x="628650" y="4660900"/>
          <a:ext cx="2667000" cy="1714500"/>
        </p:xfrm>
        <a:graphic>
          <a:graphicData uri="http://schemas.openxmlformats.org/drawingml/2006/table">
            <a:tbl>
              <a:tblPr/>
              <a:tblGrid>
                <a:gridCol w="889000"/>
                <a:gridCol w="885825"/>
                <a:gridCol w="892175"/>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班号</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buClrTx/>
              <a:buSzTx/>
              <a:buFontTx/>
              <a:buNone/>
              <a:defRPr/>
            </a:pPr>
            <a:r>
              <a:rPr kumimoji="1" lang="en-US" altLang="zh-CN" sz="2800" b="0" dirty="0" smtClean="0">
                <a:latin typeface="Tahoma" panose="020B0604030504040204" charset="0"/>
              </a:rPr>
              <a:t>Stu</a:t>
            </a:r>
            <a:endParaRPr kumimoji="1" lang="en-US" altLang="zh-CN" sz="2800" b="0" dirty="0" smtClean="0">
              <a:latin typeface="Tahoma" panose="020B0604030504040204" charset="0"/>
            </a:endParaRPr>
          </a:p>
        </p:txBody>
      </p:sp>
      <p:graphicFrame>
        <p:nvGraphicFramePr>
          <p:cNvPr id="767059" name="Group 83"/>
          <p:cNvGraphicFramePr>
            <a:graphicFrameLocks noGrp="1"/>
          </p:cNvGraphicFramePr>
          <p:nvPr/>
        </p:nvGraphicFramePr>
        <p:xfrm>
          <a:off x="4176713" y="4652963"/>
          <a:ext cx="2819400" cy="1371600"/>
        </p:xfrm>
        <a:graphic>
          <a:graphicData uri="http://schemas.openxmlformats.org/drawingml/2006/table">
            <a:tbl>
              <a:tblPr/>
              <a:tblGrid>
                <a:gridCol w="889000"/>
                <a:gridCol w="889000"/>
                <a:gridCol w="1041400"/>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财会</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buClrTx/>
              <a:buSzTx/>
              <a:buFontTx/>
              <a:buNone/>
              <a:defRPr/>
            </a:pPr>
            <a:r>
              <a:rPr kumimoji="1" lang="en-US" altLang="zh-CN" sz="2800" b="0" dirty="0" smtClean="0">
                <a:latin typeface="Tahoma" panose="020B0604030504040204" charset="0"/>
              </a:rPr>
              <a:t>Class</a:t>
            </a:r>
            <a:endParaRPr kumimoji="1" lang="en-US" altLang="zh-CN" sz="2800" b="0" dirty="0" smtClean="0">
              <a:latin typeface="Tahoma" panose="020B060403050404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练习：连接关系</a:t>
            </a:r>
            <a:endParaRPr lang="en-US" altLang="zh-CN" dirty="0" smtClean="0"/>
          </a:p>
        </p:txBody>
      </p:sp>
      <p:graphicFrame>
        <p:nvGraphicFramePr>
          <p:cNvPr id="767058" name="Group 82"/>
          <p:cNvGraphicFramePr>
            <a:graphicFrameLocks noGrp="1"/>
          </p:cNvGraphicFramePr>
          <p:nvPr/>
        </p:nvGraphicFramePr>
        <p:xfrm>
          <a:off x="628650" y="4660900"/>
          <a:ext cx="2667000" cy="1714500"/>
        </p:xfrm>
        <a:graphic>
          <a:graphicData uri="http://schemas.openxmlformats.org/drawingml/2006/table">
            <a:tbl>
              <a:tblPr/>
              <a:tblGrid>
                <a:gridCol w="889000"/>
                <a:gridCol w="885825"/>
                <a:gridCol w="892175"/>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学号</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姓名</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buClrTx/>
              <a:buSzTx/>
              <a:buFontTx/>
              <a:buNone/>
              <a:defRPr/>
            </a:pPr>
            <a:r>
              <a:rPr kumimoji="1" lang="en-US" altLang="zh-CN" sz="2800" b="0" dirty="0" smtClean="0">
                <a:latin typeface="Tahoma" panose="020B0604030504040204" charset="0"/>
              </a:rPr>
              <a:t>Stu</a:t>
            </a:r>
            <a:endParaRPr kumimoji="1" lang="en-US" altLang="zh-CN" sz="2800" b="0" dirty="0" smtClean="0">
              <a:latin typeface="Tahoma" panose="020B0604030504040204" charset="0"/>
            </a:endParaRPr>
          </a:p>
        </p:txBody>
      </p:sp>
      <p:graphicFrame>
        <p:nvGraphicFramePr>
          <p:cNvPr id="767059" name="Group 83"/>
          <p:cNvGraphicFramePr>
            <a:graphicFrameLocks noGrp="1"/>
          </p:cNvGraphicFramePr>
          <p:nvPr/>
        </p:nvGraphicFramePr>
        <p:xfrm>
          <a:off x="4176713" y="4652963"/>
          <a:ext cx="2819400" cy="1371600"/>
        </p:xfrm>
        <a:graphic>
          <a:graphicData uri="http://schemas.openxmlformats.org/drawingml/2006/table">
            <a:tbl>
              <a:tblPr/>
              <a:tblGrid>
                <a:gridCol w="889000"/>
                <a:gridCol w="889000"/>
                <a:gridCol w="1041400"/>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endPar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财会</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buClrTx/>
              <a:buSzTx/>
              <a:buFontTx/>
              <a:buNone/>
              <a:defRPr/>
            </a:pPr>
            <a:r>
              <a:rPr kumimoji="1" lang="en-US" altLang="zh-CN" sz="2800" b="0" dirty="0" smtClean="0">
                <a:latin typeface="Tahoma" panose="020B0604030504040204" charset="0"/>
              </a:rPr>
              <a:t>Class</a:t>
            </a:r>
            <a:endParaRPr kumimoji="1" lang="en-US" altLang="zh-CN" sz="2800" b="0" dirty="0" smtClean="0">
              <a:latin typeface="Tahoma" panose="020B0604030504040204" charset="0"/>
            </a:endParaRPr>
          </a:p>
        </p:txBody>
      </p:sp>
      <p:sp>
        <p:nvSpPr>
          <p:cNvPr id="8" name="Rectangle 50"/>
          <p:cNvSpPr>
            <a:spLocks noChangeArrowheads="1"/>
          </p:cNvSpPr>
          <p:nvPr/>
        </p:nvSpPr>
        <p:spPr bwMode="auto">
          <a:xfrm>
            <a:off x="193675" y="1622425"/>
            <a:ext cx="36004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smtClean="0">
                <a:latin typeface="Tahoma" panose="020B0604030504040204" charset="0"/>
              </a:rPr>
              <a:t>每个学生的姓名和班级</a:t>
            </a:r>
            <a:r>
              <a:rPr kumimoji="1" lang="en-US" altLang="zh-CN" sz="2200" smtClean="0">
                <a:latin typeface="Tahoma" panose="020B0604030504040204" charset="0"/>
              </a:rPr>
              <a:t>?</a:t>
            </a:r>
            <a:endParaRPr kumimoji="1" lang="en-US" altLang="zh-CN" sz="2200" smtClean="0">
              <a:latin typeface="Tahoma" panose="020B0604030504040204" charset="0"/>
            </a:endParaRPr>
          </a:p>
        </p:txBody>
      </p:sp>
      <p:sp>
        <p:nvSpPr>
          <p:cNvPr id="9" name="Rectangle 51"/>
          <p:cNvSpPr>
            <a:spLocks noChangeArrowheads="1"/>
          </p:cNvSpPr>
          <p:nvPr/>
        </p:nvSpPr>
        <p:spPr bwMode="auto">
          <a:xfrm>
            <a:off x="230188" y="2906713"/>
            <a:ext cx="452913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smtClean="0">
                <a:latin typeface="Tahoma" panose="020B0604030504040204" charset="0"/>
              </a:rPr>
              <a:t>列出学生和班主任之间的全部联系</a:t>
            </a:r>
            <a:r>
              <a:rPr kumimoji="1" lang="en-US" altLang="zh-CN" sz="2200" smtClean="0">
                <a:latin typeface="Tahoma" panose="020B0604030504040204" charset="0"/>
              </a:rPr>
              <a:t>?</a:t>
            </a:r>
            <a:endParaRPr kumimoji="1" lang="zh-CN" altLang="en-US" sz="2200" smtClean="0">
              <a:latin typeface="Tahoma" panose="020B0604030504040204" charset="0"/>
            </a:endParaRPr>
          </a:p>
        </p:txBody>
      </p:sp>
      <p:sp>
        <p:nvSpPr>
          <p:cNvPr id="10" name="Rectangle 67"/>
          <p:cNvSpPr>
            <a:spLocks noChangeArrowheads="1"/>
          </p:cNvSpPr>
          <p:nvPr/>
        </p:nvSpPr>
        <p:spPr bwMode="auto">
          <a:xfrm>
            <a:off x="244475" y="2282825"/>
            <a:ext cx="36004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dirty="0" smtClean="0">
                <a:latin typeface="Tahoma" panose="020B0604030504040204" charset="0"/>
              </a:rPr>
              <a:t>每个班级的学生人数</a:t>
            </a:r>
            <a:r>
              <a:rPr kumimoji="1" lang="en-US" altLang="zh-CN" sz="2200" dirty="0" smtClean="0">
                <a:latin typeface="Tahoma" panose="020B0604030504040204" charset="0"/>
              </a:rPr>
              <a:t>?</a:t>
            </a:r>
            <a:endParaRPr kumimoji="1" lang="en-US" altLang="zh-CN" sz="2200" dirty="0" smtClean="0">
              <a:latin typeface="Tahoma" panose="020B0604030504040204" charset="0"/>
            </a:endParaRPr>
          </a:p>
        </p:txBody>
      </p:sp>
      <p:sp>
        <p:nvSpPr>
          <p:cNvPr id="11" name="Rectangle 68"/>
          <p:cNvSpPr>
            <a:spLocks noChangeArrowheads="1"/>
          </p:cNvSpPr>
          <p:nvPr/>
        </p:nvSpPr>
        <p:spPr bwMode="auto">
          <a:xfrm>
            <a:off x="5335588" y="1554163"/>
            <a:ext cx="380841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en-US" altLang="zh-CN" sz="2200" dirty="0" smtClean="0">
                <a:solidFill>
                  <a:srgbClr val="30E444"/>
                </a:solidFill>
                <a:latin typeface="Tahoma" panose="020B0604030504040204" charset="0"/>
              </a:rPr>
              <a:t>Stu right join Class on </a:t>
            </a:r>
            <a:r>
              <a:rPr kumimoji="1" lang="en-US" altLang="zh-CN" sz="2200" dirty="0" smtClean="0">
                <a:solidFill>
                  <a:srgbClr val="30E444"/>
                </a:solidFill>
                <a:latin typeface="Times New Roman" panose="02020603050405020304" pitchFamily="18" charset="0"/>
              </a:rPr>
              <a:t>…</a:t>
            </a:r>
            <a:endParaRPr kumimoji="1" lang="zh-CN" altLang="en-US" sz="2200" dirty="0" smtClean="0">
              <a:solidFill>
                <a:srgbClr val="30E444"/>
              </a:solidFill>
              <a:latin typeface="Tahoma" panose="020B0604030504040204" charset="0"/>
            </a:endParaRPr>
          </a:p>
        </p:txBody>
      </p:sp>
      <p:sp>
        <p:nvSpPr>
          <p:cNvPr id="12" name="Rectangle 69"/>
          <p:cNvSpPr>
            <a:spLocks noChangeArrowheads="1"/>
          </p:cNvSpPr>
          <p:nvPr/>
        </p:nvSpPr>
        <p:spPr bwMode="auto">
          <a:xfrm>
            <a:off x="5335588" y="2878138"/>
            <a:ext cx="380841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en-US" altLang="zh-CN" sz="2200" smtClean="0">
                <a:solidFill>
                  <a:srgbClr val="30E444"/>
                </a:solidFill>
                <a:latin typeface="Tahoma" panose="020B0604030504040204" charset="0"/>
              </a:rPr>
              <a:t>Stu left join Class on </a:t>
            </a:r>
            <a:r>
              <a:rPr kumimoji="1" lang="en-US" altLang="zh-CN" sz="2200" smtClean="0">
                <a:solidFill>
                  <a:srgbClr val="30E444"/>
                </a:solidFill>
                <a:latin typeface="Times New Roman" panose="02020603050405020304" pitchFamily="18" charset="0"/>
              </a:rPr>
              <a:t>…</a:t>
            </a:r>
            <a:endParaRPr kumimoji="1" lang="zh-CN" altLang="en-US" sz="2200" smtClean="0">
              <a:solidFill>
                <a:srgbClr val="30E444"/>
              </a:solidFill>
              <a:latin typeface="Tahoma" panose="020B0604030504040204" charset="0"/>
            </a:endParaRPr>
          </a:p>
        </p:txBody>
      </p:sp>
      <p:sp>
        <p:nvSpPr>
          <p:cNvPr id="13" name="Rectangle 70"/>
          <p:cNvSpPr>
            <a:spLocks noChangeArrowheads="1"/>
          </p:cNvSpPr>
          <p:nvPr/>
        </p:nvSpPr>
        <p:spPr bwMode="auto">
          <a:xfrm>
            <a:off x="5335588" y="2222500"/>
            <a:ext cx="38084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en-US" altLang="zh-CN" sz="2200" dirty="0" smtClean="0">
                <a:solidFill>
                  <a:srgbClr val="30E444"/>
                </a:solidFill>
                <a:latin typeface="Tahoma" panose="020B0604030504040204" charset="0"/>
              </a:rPr>
              <a:t>Stu full join Class on </a:t>
            </a:r>
            <a:r>
              <a:rPr kumimoji="1" lang="en-US" altLang="zh-CN" sz="2200" dirty="0" smtClean="0">
                <a:solidFill>
                  <a:srgbClr val="30E444"/>
                </a:solidFill>
                <a:latin typeface="Times New Roman" panose="02020603050405020304" pitchFamily="18" charset="0"/>
              </a:rPr>
              <a:t>…</a:t>
            </a:r>
            <a:endParaRPr kumimoji="1" lang="zh-CN" altLang="en-US" sz="2200" dirty="0" smtClean="0">
              <a:solidFill>
                <a:srgbClr val="30E444"/>
              </a:solidFill>
              <a:latin typeface="Tahoma" panose="020B0604030504040204" charset="0"/>
            </a:endParaRPr>
          </a:p>
        </p:txBody>
      </p:sp>
      <p:sp>
        <p:nvSpPr>
          <p:cNvPr id="14" name="Line 71"/>
          <p:cNvSpPr>
            <a:spLocks noChangeShapeType="1"/>
          </p:cNvSpPr>
          <p:nvPr/>
        </p:nvSpPr>
        <p:spPr bwMode="auto">
          <a:xfrm>
            <a:off x="3463925" y="1843088"/>
            <a:ext cx="1843088" cy="12319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panose="020B0604020202020204" pitchFamily="34" charset="0"/>
              <a:ea typeface="宋体" panose="02010600030101010101" pitchFamily="2" charset="-122"/>
            </a:endParaRPr>
          </a:p>
        </p:txBody>
      </p:sp>
      <p:sp>
        <p:nvSpPr>
          <p:cNvPr id="15" name="Line 72"/>
          <p:cNvSpPr>
            <a:spLocks noChangeShapeType="1"/>
          </p:cNvSpPr>
          <p:nvPr/>
        </p:nvSpPr>
        <p:spPr bwMode="auto">
          <a:xfrm flipV="1">
            <a:off x="3403600" y="1863725"/>
            <a:ext cx="1758950" cy="7096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panose="020B0604020202020204" pitchFamily="34" charset="0"/>
              <a:ea typeface="宋体" panose="02010600030101010101" pitchFamily="2" charset="-122"/>
            </a:endParaRPr>
          </a:p>
        </p:txBody>
      </p:sp>
      <p:sp>
        <p:nvSpPr>
          <p:cNvPr id="16" name="Line 73"/>
          <p:cNvSpPr>
            <a:spLocks noChangeShapeType="1"/>
          </p:cNvSpPr>
          <p:nvPr/>
        </p:nvSpPr>
        <p:spPr bwMode="auto">
          <a:xfrm flipV="1">
            <a:off x="4719638" y="2501900"/>
            <a:ext cx="650875" cy="638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endParaRPr lang="en-US" sz="2800" dirty="0">
              <a:ea typeface="+mj-ea"/>
            </a:endParaRPr>
          </a:p>
        </p:txBody>
      </p:sp>
      <p:sp>
        <p:nvSpPr>
          <p:cNvPr id="37891" name="Rectangle 3"/>
          <p:cNvSpPr>
            <a:spLocks noGrp="1" noChangeArrowheads="1"/>
          </p:cNvSpPr>
          <p:nvPr>
            <p:ph type="body" idx="1"/>
          </p:nvPr>
        </p:nvSpPr>
        <p:spPr>
          <a:xfrm>
            <a:off x="780416" y="726758"/>
            <a:ext cx="7583170" cy="4937125"/>
          </a:xfrm>
        </p:spPr>
        <p:txBody>
          <a:bodyPr/>
          <a:lstStyle/>
          <a:p>
            <a:pPr>
              <a:tabLst>
                <a:tab pos="3204845" algn="ctr"/>
              </a:tabLst>
            </a:pPr>
            <a:r>
              <a:rPr lang="en-US" altLang="en-US" sz="2000" dirty="0"/>
              <a:t>In some cases, it is not desirable for all users to see the entire logical model (that is, all the actual relations stored in the database.)</a:t>
            </a:r>
            <a:endParaRPr lang="en-US" altLang="en-US" sz="2000" dirty="0"/>
          </a:p>
          <a:p>
            <a:pPr>
              <a:tabLst>
                <a:tab pos="3204845" algn="ctr"/>
              </a:tabLst>
            </a:pPr>
            <a:r>
              <a:rPr lang="en-US" altLang="en-US" sz="2000" dirty="0"/>
              <a:t>Consider a person who needs to know an instructors name and department, but not the salary.  This person should see a relation described, in SQL, by </a:t>
            </a:r>
            <a:br>
              <a:rPr lang="en-US" altLang="en-US" sz="2000" dirty="0"/>
            </a:br>
            <a:r>
              <a:rPr lang="en-US" altLang="en-US" sz="2000" dirty="0"/>
              <a:t>		</a:t>
            </a:r>
            <a:br>
              <a:rPr kumimoji="0" lang="en-US" altLang="en-US" sz="2000" b="1" dirty="0"/>
            </a:br>
            <a:r>
              <a:rPr kumimoji="0" lang="en-US" altLang="en-US" sz="2000" b="1" dirty="0"/>
              <a:t>             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err="1"/>
              <a:t>dept_name</a:t>
            </a:r>
            <a:br>
              <a:rPr kumimoji="0" lang="en-US" altLang="en-US" sz="2000" i="1" dirty="0"/>
            </a:br>
            <a:r>
              <a:rPr kumimoji="0" lang="en-US" altLang="en-US" sz="2000" i="1" dirty="0"/>
              <a:t>             </a:t>
            </a:r>
            <a:r>
              <a:rPr kumimoji="0" lang="en-US" altLang="en-US" sz="2000" b="1" dirty="0"/>
              <a:t>from </a:t>
            </a:r>
            <a:r>
              <a:rPr kumimoji="0" lang="en-US" altLang="en-US" sz="2000" i="1" dirty="0" smtClean="0"/>
              <a:t>instructor</a:t>
            </a:r>
            <a:endParaRPr lang="en-US" altLang="en-US" sz="2000" dirty="0">
              <a:sym typeface="Symbol" panose="05050102010706020507" pitchFamily="18" charset="2"/>
            </a:endParaRPr>
          </a:p>
          <a:p>
            <a:pPr>
              <a:tabLst>
                <a:tab pos="3204845" algn="ctr"/>
              </a:tabLst>
            </a:pPr>
            <a:r>
              <a:rPr lang="en-US" altLang="en-US" sz="2000" dirty="0"/>
              <a:t>A </a:t>
            </a:r>
            <a:r>
              <a:rPr lang="en-US" altLang="en-US" sz="2000" b="1" dirty="0">
                <a:solidFill>
                  <a:srgbClr val="002060"/>
                </a:solidFill>
              </a:rPr>
              <a:t>view</a:t>
            </a:r>
            <a:r>
              <a:rPr lang="en-US" altLang="en-US" sz="2000" dirty="0"/>
              <a:t> provides a mechanism to hide certain data from the view of certain users. </a:t>
            </a:r>
            <a:endParaRPr lang="en-US" altLang="en-US" sz="2000" dirty="0"/>
          </a:p>
          <a:p>
            <a:pPr>
              <a:tabLst>
                <a:tab pos="3204845" algn="ctr"/>
              </a:tabLst>
            </a:pPr>
            <a:r>
              <a:rPr lang="en-US" altLang="en-US" sz="2000" dirty="0">
                <a:latin typeface="楷体" panose="02010609060101010101" charset="-122"/>
                <a:ea typeface="楷体" panose="02010609060101010101" charset="-122"/>
              </a:rPr>
              <a:t>视图提供了一种向某些用户的视图隐藏某些数据的机制。</a:t>
            </a:r>
            <a:endParaRPr lang="en-US" altLang="en-US" sz="2000" dirty="0">
              <a:latin typeface="楷体" panose="02010609060101010101" charset="-122"/>
              <a:ea typeface="楷体" panose="02010609060101010101" charset="-122"/>
            </a:endParaRPr>
          </a:p>
          <a:p>
            <a:pPr>
              <a:tabLst>
                <a:tab pos="3204845" algn="ctr"/>
              </a:tabLst>
            </a:pPr>
            <a:r>
              <a:rPr lang="en-US" altLang="en-US" sz="2000" dirty="0"/>
              <a:t>Any relation that is not of the conceptual model but is made visible to a user as a “virtual relation” is called a </a:t>
            </a:r>
            <a:r>
              <a:rPr lang="en-US" altLang="en-US" sz="2000" b="1" dirty="0">
                <a:solidFill>
                  <a:srgbClr val="002060"/>
                </a:solidFill>
              </a:rPr>
              <a:t>view</a:t>
            </a:r>
            <a:r>
              <a:rPr lang="en-US" altLang="en-US" sz="2000" dirty="0"/>
              <a:t>.</a:t>
            </a:r>
            <a:endParaRPr lang="en-US" altLang="en-US" sz="2000" dirty="0"/>
          </a:p>
          <a:p>
            <a:pPr>
              <a:tabLst>
                <a:tab pos="3204845" algn="ctr"/>
              </a:tabLst>
            </a:pPr>
            <a:r>
              <a:rPr lang="en-US" altLang="en-US" sz="2000" dirty="0">
                <a:latin typeface="楷体" panose="02010609060101010101" charset="-122"/>
                <a:ea typeface="楷体" panose="02010609060101010101" charset="-122"/>
                <a:cs typeface="楷体" panose="02010609060101010101" charset="-122"/>
              </a:rPr>
              <a:t>任何不属于概念模型的关系，但作为“虚拟关系”对用户可见的关系称为视图。</a:t>
            </a:r>
            <a:endParaRPr lang="en-US" altLang="en-US" sz="2000"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endParaRPr lang="en-US" sz="2800" dirty="0">
              <a:ea typeface="+mj-ea"/>
            </a:endParaRPr>
          </a:p>
        </p:txBody>
      </p:sp>
      <p:sp>
        <p:nvSpPr>
          <p:cNvPr id="39939" name="Rectangle 3"/>
          <p:cNvSpPr>
            <a:spLocks noGrp="1" noChangeArrowheads="1"/>
          </p:cNvSpPr>
          <p:nvPr>
            <p:ph type="body" idx="1"/>
          </p:nvPr>
        </p:nvSpPr>
        <p:spPr>
          <a:xfrm>
            <a:off x="768350" y="1069405"/>
            <a:ext cx="7497827" cy="4307268"/>
          </a:xfrm>
        </p:spPr>
        <p:txBody>
          <a:bodyPr/>
          <a:lstStyle/>
          <a:p>
            <a:pPr>
              <a:tabLst>
                <a:tab pos="3432175" algn="ctr"/>
              </a:tabLst>
            </a:pPr>
            <a:r>
              <a:rPr lang="en-US" altLang="en-US" sz="2000" dirty="0"/>
              <a:t>A view is defined using the </a:t>
            </a:r>
            <a:r>
              <a:rPr lang="en-US" altLang="en-US" sz="2000" b="1" dirty="0"/>
              <a:t>create view </a:t>
            </a:r>
            <a:r>
              <a:rPr lang="en-US" altLang="en-US" sz="2000" dirty="0"/>
              <a:t>statement which has the form</a:t>
            </a:r>
            <a:endParaRPr lang="en-US" altLang="en-US" sz="2000" dirty="0"/>
          </a:p>
          <a:p>
            <a:pPr>
              <a:lnSpc>
                <a:spcPct val="40000"/>
              </a:lnSpc>
              <a:tabLst>
                <a:tab pos="3432175" algn="ctr"/>
              </a:tabLst>
            </a:pPr>
            <a:endParaRPr lang="en-US" altLang="en-US" sz="2000" dirty="0"/>
          </a:p>
          <a:p>
            <a:pPr>
              <a:lnSpc>
                <a:spcPct val="40000"/>
              </a:lnSpc>
              <a:buFont typeface="Monotype Sorts" pitchFamily="-65" charset="2"/>
              <a:buNone/>
              <a:tabLst>
                <a:tab pos="3432175" algn="ctr"/>
              </a:tabLst>
            </a:pPr>
            <a:r>
              <a:rPr lang="en-US" altLang="en-US" sz="2000" dirty="0"/>
              <a:t>		</a:t>
            </a:r>
            <a:r>
              <a:rPr lang="en-US" altLang="en-US" sz="2000" b="1" dirty="0">
                <a:solidFill>
                  <a:srgbClr val="FF0000"/>
                </a:solidFill>
              </a:rPr>
              <a:t>create view </a:t>
            </a:r>
            <a:r>
              <a:rPr lang="en-US" altLang="en-US" sz="2000" i="1" dirty="0">
                <a:solidFill>
                  <a:srgbClr val="FF0000"/>
                </a:solidFill>
              </a:rPr>
              <a:t>v </a:t>
            </a:r>
            <a:r>
              <a:rPr lang="en-US" altLang="en-US" sz="2000" b="1" dirty="0">
                <a:solidFill>
                  <a:srgbClr val="FF0000"/>
                </a:solidFill>
              </a:rPr>
              <a:t>as </a:t>
            </a:r>
            <a:r>
              <a:rPr lang="en-US" altLang="en-US" sz="2000" i="1" dirty="0">
                <a:solidFill>
                  <a:srgbClr val="FF0000"/>
                </a:solidFill>
              </a:rPr>
              <a:t>&lt; </a:t>
            </a:r>
            <a:r>
              <a:rPr lang="en-US" altLang="en-US" sz="2000" dirty="0">
                <a:solidFill>
                  <a:srgbClr val="FF0000"/>
                </a:solidFill>
              </a:rPr>
              <a:t>query expression &gt;</a:t>
            </a:r>
            <a:endParaRPr lang="en-US" altLang="en-US" sz="2000" dirty="0">
              <a:solidFill>
                <a:srgbClr val="FF0000"/>
              </a:solidFill>
            </a:endParaRPr>
          </a:p>
          <a:p>
            <a:pPr>
              <a:lnSpc>
                <a:spcPct val="20000"/>
              </a:lnSpc>
              <a:buFont typeface="Monotype Sorts" pitchFamily="-65" charset="2"/>
              <a:buNone/>
              <a:tabLst>
                <a:tab pos="3432175" algn="ctr"/>
              </a:tabLst>
            </a:pPr>
            <a:endParaRPr lang="en-US" altLang="en-US" sz="2000" dirty="0"/>
          </a:p>
          <a:p>
            <a:pPr>
              <a:buFont typeface="Monotype Sorts" pitchFamily="-65" charset="2"/>
              <a:buNone/>
              <a:tabLst>
                <a:tab pos="3432175" algn="ctr"/>
              </a:tabLst>
            </a:pPr>
            <a:r>
              <a:rPr lang="en-US" altLang="en-US" sz="2000" dirty="0"/>
              <a:t>	where &lt;query expression&gt; is any legal SQL expression.  The view name is represented by </a:t>
            </a:r>
            <a:r>
              <a:rPr lang="en-US" altLang="en-US" sz="2000" i="1" dirty="0"/>
              <a:t>v.</a:t>
            </a:r>
            <a:endParaRPr lang="en-US" altLang="en-US" sz="2000" dirty="0"/>
          </a:p>
          <a:p>
            <a:pPr>
              <a:tabLst>
                <a:tab pos="3432175" algn="ctr"/>
              </a:tabLst>
            </a:pPr>
            <a:r>
              <a:rPr lang="en-US" altLang="en-US" sz="2000" dirty="0"/>
              <a:t>Once a view is defined, the view name can be used to refer to the virtual relation that the view generates.</a:t>
            </a:r>
            <a:endParaRPr lang="en-US" altLang="en-US" sz="2000" dirty="0"/>
          </a:p>
          <a:p>
            <a:pPr>
              <a:tabLst>
                <a:tab pos="3432175" algn="ctr"/>
              </a:tabLst>
            </a:pPr>
            <a:r>
              <a:rPr lang="en-US" altLang="en-US" sz="2000" dirty="0"/>
              <a:t>View definition is not the same as creating a new relation by evaluating the query expression  </a:t>
            </a:r>
            <a:endParaRPr lang="en-US" altLang="en-US" sz="2000" dirty="0"/>
          </a:p>
          <a:p>
            <a:pPr lvl="1">
              <a:tabLst>
                <a:tab pos="3432175" algn="ctr"/>
              </a:tabLst>
            </a:pPr>
            <a:r>
              <a:rPr lang="en-US" altLang="en-US" sz="2000" dirty="0"/>
              <a:t>Rather, a view definition causes the saving of an expression; the expression is substituted into queries using the view.</a:t>
            </a:r>
            <a:endParaRPr lang="en-US"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endParaRPr lang="en-US" sz="2800" dirty="0">
              <a:ea typeface="+mj-ea"/>
            </a:endParaRPr>
          </a:p>
        </p:txBody>
      </p:sp>
      <p:sp>
        <p:nvSpPr>
          <p:cNvPr id="41987" name="Rectangle 3"/>
          <p:cNvSpPr>
            <a:spLocks noGrp="1" noChangeArrowheads="1"/>
          </p:cNvSpPr>
          <p:nvPr>
            <p:ph type="body" idx="1"/>
          </p:nvPr>
        </p:nvSpPr>
        <p:spPr>
          <a:xfrm>
            <a:off x="768351" y="1106489"/>
            <a:ext cx="7550150" cy="4806632"/>
          </a:xfrm>
        </p:spPr>
        <p:txBody>
          <a:bodyPr/>
          <a:lstStyle/>
          <a:p>
            <a:pPr>
              <a:tabLst>
                <a:tab pos="1369695" algn="l"/>
              </a:tabLst>
            </a:pPr>
            <a:r>
              <a:rPr lang="en-US" altLang="en-US" sz="2000" dirty="0"/>
              <a:t>A view of instructors without their </a:t>
            </a:r>
            <a:r>
              <a:rPr lang="en-US" altLang="en-US" sz="2000" dirty="0" smtClean="0"/>
              <a:t>salary</a:t>
            </a:r>
            <a:br>
              <a:rPr lang="en-US" altLang="en-US" sz="2000" dirty="0"/>
            </a:br>
            <a:r>
              <a:rPr lang="en-US" altLang="en-US" sz="2000" dirty="0"/>
              <a:t>              </a:t>
            </a:r>
            <a:r>
              <a:rPr kumimoji="0" lang="en-US" altLang="en-US" sz="2000" b="1" dirty="0"/>
              <a:t>create view </a:t>
            </a:r>
            <a:r>
              <a:rPr lang="en-US" altLang="en-US" sz="2000" b="1" i="1" dirty="0">
                <a:solidFill>
                  <a:srgbClr val="002060"/>
                </a:solidFill>
              </a:rPr>
              <a:t>faculty</a:t>
            </a:r>
            <a:r>
              <a:rPr kumimoji="0" lang="en-US" altLang="en-US" sz="2000" i="1" dirty="0"/>
              <a:t> </a:t>
            </a:r>
            <a:r>
              <a:rPr kumimoji="0" lang="en-US" altLang="en-US" sz="2000" b="1" dirty="0"/>
              <a:t>as</a:t>
            </a:r>
            <a:r>
              <a:rPr lang="en-US" altLang="en-US" sz="2000" b="1" dirty="0"/>
              <a:t> </a:t>
            </a:r>
            <a:br>
              <a:rPr lang="en-US" altLang="en-US" sz="2000" b="1" dirty="0"/>
            </a:br>
            <a:r>
              <a:rPr lang="en-US" altLang="en-US" sz="2000" b="1" dirty="0"/>
              <a:t>                      </a:t>
            </a:r>
            <a:r>
              <a:rPr kumimoji="0" lang="en-US" altLang="en-US" sz="2000" b="1" dirty="0"/>
              <a:t>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a:t>dept_name</a:t>
            </a:r>
            <a:br>
              <a:rPr kumimoji="0" lang="en-US" altLang="en-US" sz="2000" i="1" dirty="0"/>
            </a:br>
            <a:r>
              <a:rPr kumimoji="0" lang="en-US" altLang="en-US" sz="2000" i="1" dirty="0"/>
              <a:t>                      </a:t>
            </a:r>
            <a:r>
              <a:rPr kumimoji="0" lang="en-US" altLang="en-US" sz="2000" b="1" dirty="0"/>
              <a:t>from </a:t>
            </a:r>
            <a:r>
              <a:rPr kumimoji="0" lang="en-US" altLang="en-US" sz="2000" i="1" dirty="0"/>
              <a:t>instructor</a:t>
            </a:r>
            <a:endParaRPr kumimoji="0" lang="en-US" altLang="en-US" sz="2000" dirty="0"/>
          </a:p>
          <a:p>
            <a:pPr>
              <a:tabLst>
                <a:tab pos="1369695" algn="l"/>
              </a:tabLst>
            </a:pPr>
            <a:r>
              <a:rPr lang="en-US" altLang="en-US" sz="2000" dirty="0"/>
              <a:t>Find all instructors in the Biology </a:t>
            </a:r>
            <a:r>
              <a:rPr lang="en-US" altLang="en-US" sz="2000" dirty="0" smtClean="0"/>
              <a:t>department</a:t>
            </a:r>
            <a:br>
              <a:rPr lang="en-US" altLang="en-US" sz="2000" dirty="0"/>
            </a:br>
            <a:r>
              <a:rPr lang="en-US" altLang="en-US" sz="2000" dirty="0"/>
              <a:t>                </a:t>
            </a:r>
            <a:r>
              <a:rPr lang="en-US" altLang="en-US" sz="2000" b="1" dirty="0"/>
              <a:t>select </a:t>
            </a:r>
            <a:r>
              <a:rPr lang="en-US" altLang="en-US" sz="2000" i="1" dirty="0"/>
              <a:t>name</a:t>
            </a:r>
            <a:br>
              <a:rPr lang="en-US" altLang="en-US" sz="2000" i="1" dirty="0"/>
            </a:br>
            <a:r>
              <a:rPr lang="en-US" altLang="en-US" sz="2000" i="1" dirty="0"/>
              <a:t>                </a:t>
            </a:r>
            <a:r>
              <a:rPr lang="en-US" altLang="en-US" sz="2000" b="1" dirty="0"/>
              <a:t>from </a:t>
            </a:r>
            <a:r>
              <a:rPr lang="en-US" altLang="en-US" sz="2000" b="1" i="1" dirty="0">
                <a:solidFill>
                  <a:srgbClr val="002060"/>
                </a:solidFill>
              </a:rPr>
              <a:t>faculty</a:t>
            </a:r>
            <a:br>
              <a:rPr lang="en-US" altLang="en-US" sz="2000" i="1" dirty="0"/>
            </a:br>
            <a:r>
              <a:rPr lang="en-US" altLang="en-US" sz="2000" i="1" dirty="0"/>
              <a:t>                </a:t>
            </a:r>
            <a:r>
              <a:rPr lang="en-US" altLang="en-US" sz="2000" b="1" dirty="0"/>
              <a:t>where </a:t>
            </a:r>
            <a:r>
              <a:rPr lang="en-US" altLang="en-US" sz="2000" i="1" dirty="0"/>
              <a:t>dept_name = </a:t>
            </a:r>
            <a:r>
              <a:rPr lang="en-US" altLang="en-US" sz="2000" dirty="0"/>
              <a:t>'Biology'</a:t>
            </a:r>
            <a:endParaRPr lang="en-US" altLang="en-US" sz="2000" dirty="0"/>
          </a:p>
          <a:p>
            <a:pPr>
              <a:tabLst>
                <a:tab pos="1369695" algn="l"/>
              </a:tabLst>
            </a:pPr>
            <a:r>
              <a:rPr lang="en-US" altLang="en-US" sz="2000" dirty="0"/>
              <a:t>Create a view of department salary </a:t>
            </a:r>
            <a:r>
              <a:rPr lang="en-US" altLang="en-US" sz="2000" dirty="0" smtClean="0"/>
              <a:t>totals</a:t>
            </a:r>
            <a:br>
              <a:rPr lang="en-US" altLang="en-US" sz="2000" dirty="0"/>
            </a:br>
            <a:r>
              <a:rPr lang="en-US" altLang="en-US" sz="2000" dirty="0"/>
              <a:t>  </a:t>
            </a:r>
            <a:r>
              <a:rPr lang="en-US" altLang="en-US" sz="2000" b="1" dirty="0"/>
              <a:t>create view </a:t>
            </a:r>
            <a:r>
              <a:rPr lang="en-US" altLang="en-US" sz="2000" b="1" i="1" dirty="0" err="1">
                <a:solidFill>
                  <a:srgbClr val="002060"/>
                </a:solidFill>
              </a:rPr>
              <a:t>departments_total_salary</a:t>
            </a:r>
            <a:r>
              <a:rPr lang="en-US" altLang="en-US" sz="2000" b="1" i="1" dirty="0">
                <a:solidFill>
                  <a:srgbClr val="002060"/>
                </a:solidFill>
              </a:rPr>
              <a:t>(dept_name, </a:t>
            </a:r>
            <a:r>
              <a:rPr lang="en-US" altLang="en-US" sz="2000" b="1" i="1" dirty="0" err="1">
                <a:solidFill>
                  <a:srgbClr val="002060"/>
                </a:solidFill>
              </a:rPr>
              <a:t>total_salary</a:t>
            </a:r>
            <a:r>
              <a:rPr lang="en-US" altLang="en-US" sz="2000" b="1" i="1" dirty="0">
                <a:solidFill>
                  <a:srgbClr val="000099"/>
                </a:solidFill>
              </a:rPr>
              <a:t>)</a:t>
            </a:r>
            <a:r>
              <a:rPr lang="en-US" altLang="en-US" sz="2000" i="1" dirty="0">
                <a:solidFill>
                  <a:srgbClr val="000099"/>
                </a:solidFill>
              </a:rPr>
              <a:t> </a:t>
            </a:r>
            <a:r>
              <a:rPr lang="en-US" altLang="en-US" sz="2000" b="1" dirty="0"/>
              <a:t>as</a:t>
            </a:r>
            <a:br>
              <a:rPr lang="en-US" altLang="en-US" sz="2000" b="1" dirty="0"/>
            </a:br>
            <a:r>
              <a:rPr lang="en-US" altLang="en-US" sz="2000" b="1" dirty="0"/>
              <a:t>       select </a:t>
            </a:r>
            <a:r>
              <a:rPr lang="en-US" altLang="en-US" sz="2000" i="1" dirty="0"/>
              <a:t>dept_name</a:t>
            </a:r>
            <a:r>
              <a:rPr lang="en-US" altLang="en-US" sz="2000" dirty="0"/>
              <a:t>, </a:t>
            </a:r>
            <a:r>
              <a:rPr lang="en-US" altLang="en-US" sz="2000" b="1" dirty="0"/>
              <a:t>sum </a:t>
            </a:r>
            <a:r>
              <a:rPr lang="en-US" altLang="en-US" sz="2000" dirty="0"/>
              <a:t>(</a:t>
            </a:r>
            <a:r>
              <a:rPr lang="en-US" altLang="en-US" sz="2000" i="1" dirty="0"/>
              <a:t>salary</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a:t>dept_name</a:t>
            </a:r>
            <a:r>
              <a:rPr lang="en-US" altLang="en-US" sz="2000" dirty="0"/>
              <a:t>;</a:t>
            </a:r>
            <a:endParaRPr lang="en-US" altLang="en-US" sz="2000" dirty="0"/>
          </a:p>
          <a:p>
            <a:pPr>
              <a:tabLst>
                <a:tab pos="1369695" algn="l"/>
              </a:tabLst>
            </a:pPr>
            <a:endParaRPr lang="en-US" altLang="en-US" sz="2000" dirty="0"/>
          </a:p>
          <a:p>
            <a:pPr>
              <a:buNone/>
              <a:tabLst>
                <a:tab pos="1369695" algn="l"/>
              </a:tabLst>
            </a:pPr>
            <a:endParaRPr lang="en-US" altLang="en-US" sz="2400" dirty="0"/>
          </a:p>
          <a:p>
            <a:pPr>
              <a:tabLst>
                <a:tab pos="1369695" algn="l"/>
              </a:tabLst>
            </a:pPr>
            <a:endParaRPr lang="en-US" altLang="en-US" sz="2000" dirty="0"/>
          </a:p>
          <a:p>
            <a:pPr>
              <a:tabLst>
                <a:tab pos="1369695"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pitchFamily="-65" charset="2"/>
              <a:buNone/>
            </a:pPr>
            <a:r>
              <a:rPr kumimoji="1" lang="en-US" altLang="en-US" sz="2400" b="1"/>
              <a:t>	</a:t>
            </a:r>
            <a:endParaRPr kumimoji="1" lang="en-US"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endParaRPr lang="en-US" sz="2800" dirty="0">
              <a:ea typeface="+mj-ea"/>
            </a:endParaRPr>
          </a:p>
        </p:txBody>
      </p:sp>
      <p:sp>
        <p:nvSpPr>
          <p:cNvPr id="46083" name="Rectangle 3"/>
          <p:cNvSpPr>
            <a:spLocks noGrp="1" noChangeArrowheads="1"/>
          </p:cNvSpPr>
          <p:nvPr>
            <p:ph type="body" idx="1"/>
          </p:nvPr>
        </p:nvSpPr>
        <p:spPr>
          <a:xfrm>
            <a:off x="768350" y="1106488"/>
            <a:ext cx="7683191" cy="3380168"/>
          </a:xfrm>
        </p:spPr>
        <p:txBody>
          <a:bodyPr/>
          <a:lstStyle/>
          <a:p>
            <a:r>
              <a:rPr lang="en-US" altLang="en-US" sz="2400" dirty="0"/>
              <a:t>One view may be used in the expression defining another view </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endParaRPr lang="en-US" altLang="en-US" sz="2400" dirty="0"/>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311785"/>
            <a:ext cx="8077200" cy="609600"/>
          </a:xfrm>
        </p:spPr>
        <p:txBody>
          <a:bodyPr/>
          <a:lstStyle/>
          <a:p>
            <a:pPr>
              <a:defRPr/>
            </a:pPr>
            <a:r>
              <a:rPr lang="en-US" sz="2000" dirty="0">
                <a:ea typeface="+mj-ea"/>
              </a:rPr>
              <a:t>Views Defined Using Other Views</a:t>
            </a:r>
            <a:br>
              <a:rPr lang="en-US" sz="2000" dirty="0">
                <a:ea typeface="+mj-ea"/>
              </a:rPr>
            </a:br>
            <a:r>
              <a:rPr lang="zh-CN" altLang="en-US" sz="2000" dirty="0">
                <a:ea typeface="+mj-ea"/>
              </a:rPr>
              <a:t>由视图创建视图</a:t>
            </a:r>
            <a:endParaRPr lang="zh-CN" altLang="en-US" sz="2000" dirty="0">
              <a:ea typeface="+mj-ea"/>
            </a:endParaRPr>
          </a:p>
        </p:txBody>
      </p:sp>
      <p:sp>
        <p:nvSpPr>
          <p:cNvPr id="44035" name="Rectangle 3"/>
          <p:cNvSpPr>
            <a:spLocks noGrp="1" noChangeArrowheads="1"/>
          </p:cNvSpPr>
          <p:nvPr>
            <p:ph type="body" idx="1"/>
          </p:nvPr>
        </p:nvSpPr>
        <p:spPr>
          <a:xfrm>
            <a:off x="768350" y="1118173"/>
            <a:ext cx="7570979" cy="4282884"/>
          </a:xfrm>
        </p:spPr>
        <p:txBody>
          <a:bodyPr/>
          <a:lstStyle/>
          <a:p>
            <a:r>
              <a:rPr lang="en-US" altLang="en-US" sz="2000" b="1" dirty="0"/>
              <a:t>create view </a:t>
            </a:r>
            <a:r>
              <a:rPr lang="en-US" altLang="en-US" sz="2000" b="1" i="1" dirty="0">
                <a:solidFill>
                  <a:srgbClr val="002060"/>
                </a:solidFill>
              </a:rPr>
              <a:t>physics_fall_2017</a:t>
            </a:r>
            <a:r>
              <a:rPr lang="en-US" altLang="en-US" sz="2000" b="1" i="1" dirty="0"/>
              <a:t> </a:t>
            </a:r>
            <a:r>
              <a:rPr lang="en-US" altLang="en-US" sz="2000" b="1" dirty="0"/>
              <a:t>as</a:t>
            </a:r>
            <a:br>
              <a:rPr lang="en-US" altLang="en-US" sz="2000" b="1" dirty="0"/>
            </a:br>
            <a:r>
              <a:rPr lang="en-US" altLang="en-US" sz="2000" b="1" dirty="0"/>
              <a:t>   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building</a:t>
            </a:r>
            <a:r>
              <a:rPr lang="en-US" altLang="en-US" sz="2000" dirty="0"/>
              <a:t>, </a:t>
            </a:r>
            <a:r>
              <a:rPr lang="en-US" altLang="en-US" sz="2000" i="1" dirty="0" err="1"/>
              <a:t>room_number</a:t>
            </a:r>
            <a:br>
              <a:rPr lang="en-US" altLang="en-US" sz="2000" i="1" dirty="0"/>
            </a:br>
            <a:r>
              <a:rPr lang="en-US" altLang="en-US" sz="2000" i="1" dirty="0"/>
              <a:t>   </a:t>
            </a:r>
            <a:r>
              <a:rPr lang="en-US" altLang="en-US" sz="2000" b="1" dirty="0"/>
              <a:t>from </a:t>
            </a:r>
            <a:r>
              <a:rPr lang="en-US" altLang="en-US" sz="2000" i="1" dirty="0"/>
              <a:t>course</a:t>
            </a:r>
            <a:r>
              <a:rPr lang="en-US" altLang="en-US" sz="2000" dirty="0"/>
              <a:t>, </a:t>
            </a:r>
            <a:r>
              <a:rPr lang="en-US" altLang="en-US" sz="2000" i="1" dirty="0"/>
              <a:t>section</a:t>
            </a:r>
            <a:br>
              <a:rPr lang="en-US" altLang="en-US" sz="2000" i="1" dirty="0"/>
            </a:br>
            <a:r>
              <a:rPr lang="en-US" altLang="en-US" sz="2000" i="1" dirty="0"/>
              <a:t>   </a:t>
            </a:r>
            <a:r>
              <a:rPr lang="en-US" altLang="en-US" sz="2000" b="1" dirty="0"/>
              <a:t>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br>
              <a:rPr lang="en-US" altLang="en-US" sz="2000" i="1" dirty="0"/>
            </a:br>
            <a:r>
              <a:rPr lang="en-US" altLang="en-US" sz="2000" i="1" dirty="0"/>
              <a:t>              </a:t>
            </a:r>
            <a:r>
              <a:rPr lang="en-US" altLang="en-US" sz="2000" b="1" dirty="0"/>
              <a:t>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br>
              <a:rPr lang="en-US" altLang="en-US" sz="2000" dirty="0"/>
            </a:br>
            <a:r>
              <a:rPr lang="en-US" altLang="en-US" sz="2000" dirty="0"/>
              <a:t>              </a:t>
            </a:r>
            <a:r>
              <a:rPr lang="en-US" altLang="en-US" sz="2000" b="1" dirty="0"/>
              <a:t>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br>
              <a:rPr lang="en-US" altLang="en-US" sz="2000" dirty="0"/>
            </a:br>
            <a:r>
              <a:rPr lang="en-US" altLang="en-US" sz="2000" dirty="0"/>
              <a:t>              </a:t>
            </a:r>
            <a:r>
              <a:rPr lang="en-US" altLang="en-US" sz="2000" b="1" dirty="0"/>
              <a:t>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endParaRPr lang="en-US" altLang="en-US" sz="2000" dirty="0"/>
          </a:p>
          <a:p>
            <a:pPr>
              <a:buNone/>
            </a:pPr>
            <a:r>
              <a:rPr lang="en-US" altLang="en-US" sz="2000" dirty="0"/>
              <a:t> </a:t>
            </a:r>
            <a:endParaRPr lang="en-US" altLang="en-US" sz="2000" dirty="0"/>
          </a:p>
          <a:p>
            <a:r>
              <a:rPr lang="en-US" altLang="en-US" sz="2000" b="1" dirty="0"/>
              <a:t>create view </a:t>
            </a:r>
            <a:r>
              <a:rPr lang="en-US" altLang="en-US" sz="2000" b="1" i="1" dirty="0">
                <a:solidFill>
                  <a:srgbClr val="002060"/>
                </a:solidFill>
              </a:rPr>
              <a:t>physics_fall_2017</a:t>
            </a:r>
            <a:r>
              <a:rPr lang="en-US" altLang="en-US" sz="2000" b="1" i="1" dirty="0"/>
              <a:t>_</a:t>
            </a:r>
            <a:r>
              <a:rPr lang="en-US" altLang="en-US" sz="2000" i="1" dirty="0"/>
              <a:t>watson </a:t>
            </a:r>
            <a:r>
              <a:rPr lang="en-US" altLang="en-US" sz="2000" b="1" dirty="0"/>
              <a:t>as</a:t>
            </a:r>
            <a:br>
              <a:rPr lang="en-US" altLang="en-US" sz="2000" b="1" dirty="0"/>
            </a:br>
            <a:r>
              <a:rPr lang="en-US" altLang="en-US" sz="2000" b="1" dirty="0"/>
              <a:t>    select </a:t>
            </a:r>
            <a:r>
              <a:rPr lang="en-US" altLang="en-US" sz="2000" i="1" dirty="0" err="1"/>
              <a:t>course_id</a:t>
            </a:r>
            <a:r>
              <a:rPr lang="en-US" altLang="en-US" sz="2000" dirty="0"/>
              <a:t>, </a:t>
            </a:r>
            <a:r>
              <a:rPr lang="en-US" altLang="en-US" sz="2000" i="1" dirty="0" err="1"/>
              <a:t>room_number</a:t>
            </a:r>
            <a:br>
              <a:rPr lang="en-US" altLang="en-US" sz="2000" i="1" dirty="0"/>
            </a:br>
            <a:r>
              <a:rPr lang="en-US" altLang="en-US" sz="2000" i="1" dirty="0"/>
              <a:t>    </a:t>
            </a:r>
            <a:r>
              <a:rPr lang="en-US" altLang="en-US" sz="2000" b="1" dirty="0"/>
              <a:t>from </a:t>
            </a:r>
            <a:r>
              <a:rPr lang="en-US" altLang="en-US" sz="2000" b="1" i="1" dirty="0">
                <a:solidFill>
                  <a:srgbClr val="002060"/>
                </a:solidFill>
              </a:rPr>
              <a:t>physics_fall_2017</a:t>
            </a:r>
            <a:br>
              <a:rPr lang="en-US" altLang="en-US" sz="2000" i="1" dirty="0"/>
            </a:br>
            <a:r>
              <a:rPr lang="en-US" altLang="en-US" sz="2000" i="1" dirty="0"/>
              <a:t>    </a:t>
            </a:r>
            <a:r>
              <a:rPr lang="en-US" altLang="en-US" sz="2000" b="1" dirty="0"/>
              <a:t>where </a:t>
            </a:r>
            <a:r>
              <a:rPr lang="en-US" altLang="en-US" sz="2000" i="1" dirty="0"/>
              <a:t>building</a:t>
            </a:r>
            <a:r>
              <a:rPr lang="en-US" altLang="en-US" sz="2000" dirty="0"/>
              <a:t>= 'Watson';</a:t>
            </a:r>
            <a:endParaRPr lang="en-US" altLang="en-US" sz="2000" dirty="0"/>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endParaRPr lang="en-US" sz="2800" dirty="0">
              <a:ea typeface="+mj-ea"/>
            </a:endParaRPr>
          </a:p>
        </p:txBody>
      </p:sp>
      <p:sp>
        <p:nvSpPr>
          <p:cNvPr id="6147" name="Rectangle 3"/>
          <p:cNvSpPr>
            <a:spLocks noGrp="1" noChangeArrowheads="1"/>
          </p:cNvSpPr>
          <p:nvPr>
            <p:ph type="body" idx="1"/>
          </p:nvPr>
        </p:nvSpPr>
        <p:spPr>
          <a:xfrm>
            <a:off x="768349" y="1194843"/>
            <a:ext cx="7585537" cy="4548187"/>
          </a:xfrm>
        </p:spPr>
        <p:txBody>
          <a:bodyPr/>
          <a:lstStyle/>
          <a:p>
            <a:r>
              <a:rPr lang="en-US" altLang="en-US" sz="2000" b="1" dirty="0">
                <a:solidFill>
                  <a:srgbClr val="002060"/>
                </a:solidFill>
                <a:ea typeface="MS PGothic" panose="020B0600070205080204" pitchFamily="34" charset="-128"/>
              </a:rPr>
              <a:t>Join operations</a:t>
            </a:r>
            <a:r>
              <a:rPr lang="en-US" altLang="en-US" sz="2000" dirty="0">
                <a:solidFill>
                  <a:srgbClr val="002060"/>
                </a:solidFill>
                <a:ea typeface="MS PGothic" panose="020B0600070205080204" pitchFamily="34" charset="-128"/>
              </a:rPr>
              <a:t> </a:t>
            </a:r>
            <a:r>
              <a:rPr lang="en-US" altLang="en-US" sz="2000" dirty="0">
                <a:ea typeface="MS PGothic" panose="020B0600070205080204" pitchFamily="34" charset="-128"/>
              </a:rPr>
              <a:t>take two relations and return as a result another relation.</a:t>
            </a:r>
            <a:endParaRPr lang="en-US" altLang="en-US" sz="2000" dirty="0">
              <a:ea typeface="MS PGothic" panose="020B0600070205080204" pitchFamily="34" charset="-128"/>
            </a:endParaRPr>
          </a:p>
          <a:p>
            <a:r>
              <a:rPr lang="en-US" altLang="en-US" sz="2000" dirty="0">
                <a:ea typeface="MS PGothic" panose="020B0600070205080204" pitchFamily="34" charset="-128"/>
              </a:rPr>
              <a:t>A join operation is a Cartesian product which requires that tuples in the two relations match (under some condition).  It also specifies the attributes that are present in the result of the join </a:t>
            </a:r>
            <a:endParaRPr lang="en-US" altLang="en-US" sz="2000" dirty="0">
              <a:ea typeface="MS PGothic" panose="020B0600070205080204" pitchFamily="34" charset="-128"/>
            </a:endParaRPr>
          </a:p>
          <a:p>
            <a:r>
              <a:rPr lang="en-US" altLang="en-US" sz="2000" dirty="0">
                <a:solidFill>
                  <a:srgbClr val="0070C0"/>
                </a:solidFill>
                <a:ea typeface="MS PGothic" panose="020B0600070205080204" pitchFamily="34" charset="-128"/>
              </a:rPr>
              <a:t>The join operations are typically used as subquery expressions in the </a:t>
            </a:r>
            <a:r>
              <a:rPr lang="en-US" altLang="en-US" sz="2000" b="1" dirty="0">
                <a:solidFill>
                  <a:srgbClr val="0070C0"/>
                </a:solidFill>
                <a:ea typeface="MS PGothic" panose="020B0600070205080204" pitchFamily="34" charset="-128"/>
              </a:rPr>
              <a:t>from </a:t>
            </a:r>
            <a:r>
              <a:rPr lang="en-US" altLang="en-US" sz="2000" dirty="0">
                <a:solidFill>
                  <a:srgbClr val="0070C0"/>
                </a:solidFill>
                <a:ea typeface="MS PGothic" panose="020B0600070205080204" pitchFamily="34" charset="-128"/>
              </a:rPr>
              <a:t>clause</a:t>
            </a:r>
            <a:endParaRPr lang="en-US" altLang="en-US" sz="2000" dirty="0">
              <a:solidFill>
                <a:srgbClr val="0070C0"/>
              </a:solidFill>
              <a:ea typeface="MS PGothic" panose="020B0600070205080204" pitchFamily="34" charset="-128"/>
            </a:endParaRPr>
          </a:p>
          <a:p>
            <a:r>
              <a:rPr lang="en-US" altLang="en-US" sz="2000" dirty="0">
                <a:ea typeface="MS PGothic" panose="020B0600070205080204" pitchFamily="34" charset="-128"/>
              </a:rPr>
              <a:t>Three types of joins: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Natural join</a:t>
            </a:r>
            <a:r>
              <a:rPr lang="zh-CN" altLang="en-US" sz="2000" dirty="0">
                <a:ea typeface="宋体" panose="02010600030101010101" pitchFamily="2" charset="-122"/>
              </a:rPr>
              <a:t>（</a:t>
            </a:r>
            <a:r>
              <a:rPr lang="zh-CN" altLang="en-US" sz="2000" dirty="0">
                <a:ea typeface="宋体" panose="02010600030101010101" pitchFamily="2" charset="-122"/>
              </a:rPr>
              <a:t>自然连接）</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Inner join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Outer join</a:t>
            </a:r>
            <a:endParaRPr lang="en-US" altLang="en-US" sz="2000" dirty="0">
              <a:ea typeface="MS PGothic" panose="020B0600070205080204" pitchFamily="34" charset="-128"/>
            </a:endParaRPr>
          </a:p>
          <a:p>
            <a:pPr lvl="1">
              <a:buFont typeface="Monotype Sorts" pitchFamily="-65" charset="2"/>
              <a:buNone/>
            </a:pPr>
            <a:endParaRPr lang="en-US" altLang="en-US" sz="2000" dirty="0">
              <a:ea typeface="MS PGothic" panose="020B0600070205080204" pitchFamily="34" charset="-128"/>
            </a:endParaRPr>
          </a:p>
          <a:p>
            <a:endParaRPr lang="en-US" altLang="en-US" dirty="0">
              <a:ea typeface="MS PGothic"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8350" y="279400"/>
            <a:ext cx="8077200" cy="609600"/>
          </a:xfrm>
        </p:spPr>
        <p:txBody>
          <a:bodyPr/>
          <a:lstStyle/>
          <a:p>
            <a:pPr>
              <a:defRPr/>
            </a:pPr>
            <a:r>
              <a:rPr lang="en-US" sz="2800" dirty="0">
                <a:ea typeface="+mj-ea"/>
              </a:rPr>
              <a:t>View Expansion</a:t>
            </a:r>
            <a:br>
              <a:rPr lang="en-US" sz="2800" dirty="0">
                <a:ea typeface="+mj-ea"/>
              </a:rPr>
            </a:br>
            <a:r>
              <a:rPr lang="zh-CN" altLang="en-US" sz="2800" dirty="0">
                <a:ea typeface="+mj-ea"/>
              </a:rPr>
              <a:t>嵌套试图编译时展开</a:t>
            </a:r>
            <a:endParaRPr lang="zh-CN" altLang="en-US" sz="2800" dirty="0">
              <a:ea typeface="+mj-ea"/>
            </a:endParaRPr>
          </a:p>
        </p:txBody>
      </p:sp>
      <p:sp>
        <p:nvSpPr>
          <p:cNvPr id="45059" name="Rectangle 3"/>
          <p:cNvSpPr>
            <a:spLocks noGrp="1" noChangeArrowheads="1"/>
          </p:cNvSpPr>
          <p:nvPr>
            <p:ph type="body" idx="1"/>
          </p:nvPr>
        </p:nvSpPr>
        <p:spPr/>
        <p:txBody>
          <a:bodyPr/>
          <a:lstStyle/>
          <a:p>
            <a:r>
              <a:rPr lang="en-US" altLang="en-US" sz="2000" dirty="0"/>
              <a:t>Expand  the view :</a:t>
            </a:r>
            <a:endParaRPr lang="en-US" altLang="en-US" sz="2000" dirty="0"/>
          </a:p>
          <a:p>
            <a:pPr>
              <a:buNone/>
            </a:pPr>
            <a:r>
              <a:rPr lang="en-US" altLang="en-US" sz="2000" b="1" dirty="0"/>
              <a:t>          create view </a:t>
            </a:r>
            <a:r>
              <a:rPr lang="en-US" altLang="en-US" sz="2000" b="1" i="1" dirty="0">
                <a:solidFill>
                  <a:srgbClr val="002060"/>
                </a:solidFill>
              </a:rPr>
              <a:t>physics_fall_2017_watson</a:t>
            </a:r>
            <a:r>
              <a:rPr lang="en-US" altLang="en-US" sz="2000" b="1" i="1" dirty="0"/>
              <a:t>  </a:t>
            </a:r>
            <a:r>
              <a:rPr lang="en-US" altLang="en-US" sz="2000" b="1" dirty="0"/>
              <a:t>as</a:t>
            </a:r>
            <a:br>
              <a:rPr lang="en-US" altLang="en-US" sz="2000" b="1" dirty="0"/>
            </a:br>
            <a:r>
              <a:rPr lang="en-US" altLang="en-US" sz="2000" b="1" dirty="0"/>
              <a:t>        select </a:t>
            </a:r>
            <a:r>
              <a:rPr lang="en-US" altLang="en-US" sz="2000" i="1" dirty="0" err="1"/>
              <a:t>course_id</a:t>
            </a:r>
            <a:r>
              <a:rPr lang="en-US" altLang="en-US" sz="2000" dirty="0"/>
              <a:t>, </a:t>
            </a:r>
            <a:r>
              <a:rPr lang="en-US" altLang="en-US" sz="2000" i="1" dirty="0" err="1"/>
              <a:t>room_number</a:t>
            </a:r>
            <a:br>
              <a:rPr lang="en-US" altLang="en-US" sz="2000" i="1" dirty="0"/>
            </a:br>
            <a:r>
              <a:rPr lang="en-US" altLang="en-US" sz="2000" i="1" dirty="0"/>
              <a:t>        </a:t>
            </a:r>
            <a:r>
              <a:rPr lang="en-US" altLang="en-US" sz="2000" b="1" dirty="0"/>
              <a:t>from </a:t>
            </a:r>
            <a:r>
              <a:rPr lang="en-US" altLang="en-US" sz="2000" b="1" i="1" dirty="0">
                <a:solidFill>
                  <a:srgbClr val="002060"/>
                </a:solidFill>
              </a:rPr>
              <a:t>physics_fall_2017</a:t>
            </a:r>
            <a:br>
              <a:rPr lang="en-US" altLang="en-US" sz="2000" i="1" dirty="0"/>
            </a:br>
            <a:r>
              <a:rPr lang="en-US" altLang="en-US" sz="2000" i="1" dirty="0"/>
              <a:t>        </a:t>
            </a:r>
            <a:r>
              <a:rPr lang="en-US" altLang="en-US" sz="2000" b="1" dirty="0"/>
              <a:t>where </a:t>
            </a:r>
            <a:r>
              <a:rPr lang="en-US" altLang="en-US" sz="2000" i="1" dirty="0"/>
              <a:t>building</a:t>
            </a:r>
            <a:r>
              <a:rPr lang="en-US" altLang="en-US" sz="2000" dirty="0"/>
              <a:t>= 'Watson</a:t>
            </a:r>
            <a:r>
              <a:rPr lang="en-US" altLang="ja-JP" sz="2000" dirty="0"/>
              <a:t>'</a:t>
            </a:r>
            <a:endParaRPr lang="en-US" altLang="en-US" sz="2000" dirty="0"/>
          </a:p>
          <a:p>
            <a:r>
              <a:rPr lang="en-US" altLang="en-US" sz="2000" dirty="0"/>
              <a:t>To:</a:t>
            </a:r>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1700" dirty="0"/>
          </a:p>
          <a:p>
            <a:endParaRPr lang="en-US" altLang="en-US" sz="1700" dirty="0"/>
          </a:p>
          <a:p>
            <a:endParaRPr lang="en-US" altLang="en-US" sz="1700" dirty="0"/>
          </a:p>
          <a:p>
            <a:endParaRPr lang="en-US" altLang="en-US" sz="1700" dirty="0"/>
          </a:p>
        </p:txBody>
      </p:sp>
      <p:sp>
        <p:nvSpPr>
          <p:cNvPr id="45060" name="Text Box 4"/>
          <p:cNvSpPr txBox="1">
            <a:spLocks noChangeArrowheads="1"/>
          </p:cNvSpPr>
          <p:nvPr/>
        </p:nvSpPr>
        <p:spPr bwMode="auto">
          <a:xfrm>
            <a:off x="1489538" y="3242975"/>
            <a:ext cx="719296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endParaRPr lang="en-US" altLang="en-US" sz="2000" b="1" dirty="0"/>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endParaRPr lang="en-US" altLang="en-US" sz="2000" i="1" dirty="0"/>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endParaRPr lang="en-US" altLang="en-US" sz="2000" dirty="0"/>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endParaRPr lang="en-US" altLang="en-US" sz="2000" dirty="0"/>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endParaRPr lang="en-US" altLang="en-US" sz="2000" dirty="0"/>
          </a:p>
          <a:p>
            <a:r>
              <a:rPr lang="en-US" altLang="en-US" sz="2000" b="1" dirty="0"/>
              <a:t>     where </a:t>
            </a:r>
            <a:r>
              <a:rPr lang="en-US" altLang="en-US" sz="2000" i="1" dirty="0"/>
              <a:t>building</a:t>
            </a:r>
            <a:r>
              <a:rPr lang="en-US" altLang="en-US" sz="2000" dirty="0"/>
              <a:t>= 'Watson';</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endParaRPr lang="en-US" sz="2800" dirty="0">
              <a:ea typeface="+mj-ea"/>
            </a:endParaRPr>
          </a:p>
        </p:txBody>
      </p:sp>
      <p:sp>
        <p:nvSpPr>
          <p:cNvPr id="48131" name="Rectangle 3"/>
          <p:cNvSpPr>
            <a:spLocks noGrp="1" noChangeArrowheads="1"/>
          </p:cNvSpPr>
          <p:nvPr>
            <p:ph type="body" idx="1"/>
          </p:nvPr>
        </p:nvSpPr>
        <p:spPr>
          <a:xfrm>
            <a:off x="768350" y="1093789"/>
            <a:ext cx="7866364" cy="4051236"/>
          </a:xfrm>
        </p:spPr>
        <p:txBody>
          <a:bodyPr/>
          <a:lstStyle/>
          <a:p>
            <a:pPr>
              <a:tabLst>
                <a:tab pos="680720" algn="l"/>
              </a:tabLst>
            </a:pPr>
            <a:r>
              <a:rPr lang="en-US" altLang="en-US" sz="2400" dirty="0"/>
              <a:t>A way to define the meaning of views defined in terms of other views.</a:t>
            </a:r>
            <a:endParaRPr lang="en-US" altLang="en-US" sz="2400" dirty="0"/>
          </a:p>
          <a:p>
            <a:pPr>
              <a:tabLst>
                <a:tab pos="680720"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endParaRPr lang="en-US" altLang="en-US" sz="2400" dirty="0"/>
          </a:p>
          <a:p>
            <a:pPr>
              <a:tabLst>
                <a:tab pos="680720" algn="l"/>
              </a:tabLst>
            </a:pPr>
            <a:r>
              <a:rPr lang="en-US" altLang="en-US" sz="2400" dirty="0"/>
              <a:t>View expansion of an expression repeats the following replacement step</a:t>
            </a:r>
            <a:r>
              <a:rPr lang="en-US" altLang="en-US" sz="2400" dirty="0" smtClean="0"/>
              <a:t>: </a:t>
            </a:r>
            <a:r>
              <a:rPr lang="zh-CN" altLang="en-US" sz="2400" dirty="0" smtClean="0"/>
              <a:t>（</a:t>
            </a:r>
            <a:r>
              <a:rPr lang="zh-CN" altLang="en-US" sz="2400" dirty="0" smtClean="0"/>
              <a:t>展开视图）</a:t>
            </a:r>
            <a:endParaRPr lang="en-US" altLang="en-US" sz="2400" dirty="0"/>
          </a:p>
          <a:p>
            <a:pPr>
              <a:buNone/>
              <a:tabLst>
                <a:tab pos="680720"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0720" algn="l"/>
              </a:tabLst>
            </a:pPr>
            <a:r>
              <a:rPr lang="en-US" altLang="en-US" sz="2400" dirty="0"/>
              <a:t>As long as the view definitions are not recursive, this loop will terminate</a:t>
            </a:r>
            <a:endParaRPr lang="en-US"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endParaRPr lang="en-US" altLang="en-US" sz="2800" dirty="0">
              <a:effectLst/>
            </a:endParaRPr>
          </a:p>
        </p:txBody>
      </p:sp>
      <p:sp>
        <p:nvSpPr>
          <p:cNvPr id="109571" name="Rectangle 3"/>
          <p:cNvSpPr>
            <a:spLocks noGrp="1" noChangeArrowheads="1"/>
          </p:cNvSpPr>
          <p:nvPr>
            <p:ph type="body" idx="1"/>
          </p:nvPr>
        </p:nvSpPr>
        <p:spPr>
          <a:xfrm>
            <a:off x="768350" y="1203517"/>
            <a:ext cx="7665435" cy="3502596"/>
          </a:xfrm>
        </p:spPr>
        <p:txBody>
          <a:bodyPr/>
          <a:lstStyle/>
          <a:p>
            <a:r>
              <a:rPr lang="en-US" altLang="en-US" sz="2000" dirty="0"/>
              <a:t>Certain database systems allow view relations to be physically stored.</a:t>
            </a:r>
            <a:endParaRPr lang="en-US" altLang="en-US" sz="2000" dirty="0"/>
          </a:p>
          <a:p>
            <a:pPr lvl="1"/>
            <a:r>
              <a:rPr lang="en-US" altLang="en-US" sz="2000" dirty="0"/>
              <a:t> Physical copy created when the view is defined.</a:t>
            </a:r>
            <a:endParaRPr lang="en-US" altLang="en-US" sz="2000" dirty="0"/>
          </a:p>
          <a:p>
            <a:pPr lvl="1"/>
            <a:r>
              <a:rPr lang="en-US" altLang="en-US" sz="2000" dirty="0"/>
              <a:t>Such views are called </a:t>
            </a:r>
            <a:r>
              <a:rPr lang="en-US" altLang="en-US" sz="2000" b="1" dirty="0">
                <a:solidFill>
                  <a:srgbClr val="002060"/>
                </a:solidFill>
              </a:rPr>
              <a:t>Materialized view</a:t>
            </a:r>
            <a:r>
              <a:rPr lang="en-US" altLang="en-US" sz="2000" dirty="0"/>
              <a:t>:</a:t>
            </a:r>
            <a:endParaRPr lang="en-US" altLang="en-US" sz="2000" dirty="0"/>
          </a:p>
          <a:p>
            <a:r>
              <a:rPr lang="en-US" altLang="en-US" sz="2000" dirty="0"/>
              <a:t>If relations used in the query are updated, the materialized view result becomes out of date</a:t>
            </a:r>
            <a:endParaRPr lang="en-US" altLang="en-US" sz="2000" dirty="0"/>
          </a:p>
          <a:p>
            <a:pPr lvl="1"/>
            <a:r>
              <a:rPr lang="en-US" altLang="en-US" sz="2000" dirty="0"/>
              <a:t>Need to </a:t>
            </a:r>
            <a:r>
              <a:rPr lang="en-US" altLang="en-US" sz="2000" b="1" dirty="0">
                <a:solidFill>
                  <a:srgbClr val="002060"/>
                </a:solidFill>
              </a:rPr>
              <a:t>maintain</a:t>
            </a:r>
            <a:r>
              <a:rPr lang="en-US" altLang="en-US" sz="2000" dirty="0"/>
              <a:t> the view, by updating the view whenever the underlying relations are updated</a:t>
            </a:r>
            <a:r>
              <a:rPr lang="en-US" altLang="en-US" sz="2000" dirty="0" smtClean="0"/>
              <a:t>.</a:t>
            </a:r>
            <a:endParaRPr lang="en-US" altLang="en-US" sz="2000" dirty="0" smtClean="0"/>
          </a:p>
          <a:p>
            <a:pPr lvl="1"/>
            <a:endParaRPr lang="en-US" altLang="en-US" sz="2000" dirty="0"/>
          </a:p>
          <a:p>
            <a:pPr lvl="1"/>
            <a:endParaRPr lang="en-US" altLang="en-US" sz="2000" dirty="0" smtClean="0"/>
          </a:p>
          <a:p>
            <a:pPr marL="457200" lvl="1" indent="0">
              <a:buNone/>
            </a:pPr>
            <a:r>
              <a:rPr lang="zh-CN" altLang="en-US" sz="1050" dirty="0"/>
              <a:t> </a:t>
            </a:r>
            <a:r>
              <a:rPr lang="en-US" altLang="zh-CN" sz="2800" b="1" dirty="0">
                <a:solidFill>
                  <a:srgbClr val="002060"/>
                </a:solidFill>
              </a:rPr>
              <a:t>create  materialized view </a:t>
            </a:r>
            <a:endParaRPr lang="en-US" altLang="en-US" sz="2800" b="1"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视图的优点</a:t>
            </a:r>
            <a:endParaRPr lang="zh-CN" altLang="en-US" smtClean="0"/>
          </a:p>
        </p:txBody>
      </p:sp>
      <p:sp>
        <p:nvSpPr>
          <p:cNvPr id="28675" name="Rectangle 3"/>
          <p:cNvSpPr>
            <a:spLocks noGrp="1" noChangeArrowheads="1"/>
          </p:cNvSpPr>
          <p:nvPr>
            <p:ph idx="1"/>
          </p:nvPr>
        </p:nvSpPr>
        <p:spPr/>
        <p:txBody>
          <a:bodyPr/>
          <a:lstStyle/>
          <a:p>
            <a:pPr eaLnBrk="1" hangingPunct="1"/>
            <a:r>
              <a:rPr lang="zh-CN" altLang="en-US" sz="2400" dirty="0" smtClean="0">
                <a:latin typeface="楷体" panose="02010609060101010101" charset="-122"/>
                <a:ea typeface="楷体" panose="02010609060101010101" charset="-122"/>
                <a:cs typeface="楷体" panose="02010609060101010101" charset="-122"/>
              </a:rPr>
              <a:t>简化用户的操作</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例如，当经常进行某一复杂查询时，可将其固定的部分定义为一个视图，再用这个视图来重写查询，从而得到简化</a:t>
            </a:r>
            <a:endParaRPr lang="en-US" altLang="zh-CN" sz="2400" dirty="0" smtClean="0">
              <a:latin typeface="楷体" panose="02010609060101010101" charset="-122"/>
              <a:ea typeface="楷体" panose="02010609060101010101" charset="-122"/>
              <a:cs typeface="楷体" panose="02010609060101010101" charset="-122"/>
            </a:endParaRPr>
          </a:p>
          <a:p>
            <a:pPr marL="457200" lvl="1" indent="0" eaLnBrk="1" hangingPunct="1">
              <a:buNone/>
            </a:pPr>
            <a:endParaRPr lang="en-US" altLang="zh-CN" sz="2400" dirty="0" smtClean="0">
              <a:latin typeface="楷体" panose="02010609060101010101" charset="-122"/>
              <a:ea typeface="楷体" panose="02010609060101010101" charset="-122"/>
              <a:cs typeface="楷体" panose="02010609060101010101" charset="-122"/>
            </a:endParaRPr>
          </a:p>
          <a:p>
            <a:pPr eaLnBrk="1" hangingPunct="1"/>
            <a:r>
              <a:rPr lang="zh-CN" altLang="en-US" sz="2400" dirty="0">
                <a:latin typeface="楷体" panose="02010609060101010101" charset="-122"/>
                <a:ea typeface="楷体" panose="02010609060101010101" charset="-122"/>
                <a:cs typeface="楷体" panose="02010609060101010101" charset="-122"/>
              </a:rPr>
              <a:t>对于同一数据，不同用户可以从不同角度观察</a:t>
            </a:r>
            <a:endParaRPr lang="zh-CN" altLang="en-US" sz="2400" dirty="0">
              <a:latin typeface="楷体" panose="02010609060101010101" charset="-122"/>
              <a:ea typeface="楷体" panose="02010609060101010101" charset="-122"/>
              <a:cs typeface="楷体" panose="02010609060101010101" charset="-122"/>
            </a:endParaRPr>
          </a:p>
          <a:p>
            <a:pPr lvl="1" eaLnBrk="1" hangingPunct="1"/>
            <a:r>
              <a:rPr lang="zh-CN" altLang="en-US" sz="2400" dirty="0">
                <a:latin typeface="楷体" panose="02010609060101010101" charset="-122"/>
                <a:ea typeface="楷体" panose="02010609060101010101" charset="-122"/>
                <a:cs typeface="楷体" panose="02010609060101010101" charset="-122"/>
              </a:rPr>
              <a:t>一个关系中，不同的用户可能关注不同的部分</a:t>
            </a:r>
            <a:r>
              <a:rPr lang="en-US" altLang="zh-CN" sz="2400" dirty="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不同的行</a:t>
            </a:r>
            <a:r>
              <a:rPr lang="en-US" altLang="zh-CN" sz="2400" dirty="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列</a:t>
            </a:r>
            <a:r>
              <a:rPr lang="en-US" altLang="zh-CN" sz="2400" dirty="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，我们把这些部分定义成不同的视图，分配给他们</a:t>
            </a:r>
            <a:endParaRPr lang="zh-CN" altLang="en-US" sz="2400" dirty="0">
              <a:latin typeface="楷体" panose="02010609060101010101" charset="-122"/>
              <a:ea typeface="楷体" panose="02010609060101010101" charset="-122"/>
              <a:cs typeface="楷体" panose="02010609060101010101" charset="-122"/>
            </a:endParaRPr>
          </a:p>
          <a:p>
            <a:pPr lvl="1" eaLnBrk="1" hangingPunct="1"/>
            <a:r>
              <a:rPr lang="zh-CN" altLang="en-US" sz="2400" dirty="0">
                <a:latin typeface="楷体" panose="02010609060101010101" charset="-122"/>
                <a:ea typeface="楷体" panose="02010609060101010101" charset="-122"/>
                <a:cs typeface="楷体" panose="02010609060101010101" charset="-122"/>
              </a:rPr>
              <a:t>表面上看，这些视图是内容不一样的“</a:t>
            </a:r>
            <a:r>
              <a:rPr lang="zh-CN" altLang="en-US" sz="2400" dirty="0">
                <a:latin typeface="楷体" panose="02010609060101010101" charset="-122"/>
                <a:ea typeface="楷体" panose="02010609060101010101" charset="-122"/>
                <a:cs typeface="楷体" panose="02010609060101010101" charset="-122"/>
              </a:rPr>
              <a:t>关系”</a:t>
            </a:r>
            <a:r>
              <a:rPr lang="zh-CN" altLang="en-US" sz="2400" dirty="0">
                <a:latin typeface="楷体" panose="02010609060101010101" charset="-122"/>
                <a:ea typeface="楷体" panose="02010609060101010101" charset="-122"/>
                <a:cs typeface="楷体" panose="02010609060101010101" charset="-122"/>
              </a:rPr>
              <a:t>。实际上，它们源自相同的基础关系，也不占用实际的存储空间。</a:t>
            </a:r>
            <a:endParaRPr lang="zh-CN" altLang="en-US" sz="2400" dirty="0">
              <a:latin typeface="楷体" panose="02010609060101010101" charset="-122"/>
              <a:ea typeface="楷体" panose="02010609060101010101" charset="-122"/>
              <a:cs typeface="楷体" panose="02010609060101010101" charset="-122"/>
            </a:endParaRPr>
          </a:p>
          <a:p>
            <a:pPr marL="457200" lvl="1" indent="0" eaLnBrk="1" hangingPunct="1">
              <a:buNone/>
            </a:pPr>
            <a:endParaRPr lang="en-US" altLang="zh-CN"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视图的优点</a:t>
            </a:r>
            <a:endParaRPr lang="zh-CN" altLang="en-US" smtClean="0"/>
          </a:p>
        </p:txBody>
      </p:sp>
      <p:sp>
        <p:nvSpPr>
          <p:cNvPr id="926723" name="Rectangle 3"/>
          <p:cNvSpPr>
            <a:spLocks noGrp="1" noChangeArrowheads="1"/>
          </p:cNvSpPr>
          <p:nvPr>
            <p:ph idx="1"/>
          </p:nvPr>
        </p:nvSpPr>
        <p:spPr/>
        <p:txBody>
          <a:bodyPr/>
          <a:lstStyle/>
          <a:p>
            <a:pPr eaLnBrk="1" hangingPunct="1"/>
            <a:r>
              <a:rPr lang="zh-CN" altLang="en-US" sz="2400" smtClean="0">
                <a:latin typeface="楷体" panose="02010609060101010101" charset="-122"/>
                <a:ea typeface="楷体" panose="02010609060101010101" charset="-122"/>
                <a:cs typeface="楷体" panose="02010609060101010101" charset="-122"/>
              </a:rPr>
              <a:t>例如，我们可以定义</a:t>
            </a:r>
            <a:r>
              <a:rPr lang="en-US" altLang="zh-CN" sz="2400" smtClean="0">
                <a:latin typeface="楷体" panose="02010609060101010101" charset="-122"/>
                <a:ea typeface="楷体" panose="02010609060101010101" charset="-122"/>
                <a:cs typeface="楷体" panose="02010609060101010101" charset="-122"/>
              </a:rPr>
              <a:t>Class1</a:t>
            </a:r>
            <a:r>
              <a:rPr lang="zh-CN" altLang="en-US" sz="2400" smtClean="0">
                <a:latin typeface="楷体" panose="02010609060101010101" charset="-122"/>
                <a:ea typeface="楷体" panose="02010609060101010101" charset="-122"/>
                <a:cs typeface="楷体" panose="02010609060101010101" charset="-122"/>
              </a:rPr>
              <a:t>和</a:t>
            </a:r>
            <a:r>
              <a:rPr lang="en-US" altLang="zh-CN" sz="2400" smtClean="0">
                <a:latin typeface="楷体" panose="02010609060101010101" charset="-122"/>
                <a:ea typeface="楷体" panose="02010609060101010101" charset="-122"/>
                <a:cs typeface="楷体" panose="02010609060101010101" charset="-122"/>
              </a:rPr>
              <a:t>Class2</a:t>
            </a:r>
            <a:r>
              <a:rPr lang="zh-CN" altLang="en-US" sz="2400" smtClean="0">
                <a:latin typeface="楷体" panose="02010609060101010101" charset="-122"/>
                <a:ea typeface="楷体" panose="02010609060101010101" charset="-122"/>
                <a:cs typeface="楷体" panose="02010609060101010101" charset="-122"/>
              </a:rPr>
              <a:t>两个视图，用户看起来它们具有不同的数据，但实际上来自同一个关系</a:t>
            </a:r>
            <a:r>
              <a:rPr lang="en-US" altLang="zh-CN" sz="2400" smtClean="0">
                <a:latin typeface="楷体" panose="02010609060101010101" charset="-122"/>
                <a:ea typeface="楷体" panose="02010609060101010101" charset="-122"/>
                <a:cs typeface="楷体" panose="02010609060101010101" charset="-122"/>
              </a:rPr>
              <a:t>S</a:t>
            </a:r>
            <a:r>
              <a:rPr lang="zh-CN" altLang="en-US" sz="2400" smtClean="0">
                <a:latin typeface="楷体" panose="02010609060101010101" charset="-122"/>
                <a:ea typeface="楷体" panose="02010609060101010101" charset="-122"/>
                <a:cs typeface="楷体" panose="02010609060101010101" charset="-122"/>
              </a:rPr>
              <a:t>。同时，在实际关系或者存储的数据的情况下，用户可以使用的“</a:t>
            </a:r>
            <a:r>
              <a:rPr lang="zh-CN" altLang="en-US" sz="2400" smtClean="0">
                <a:latin typeface="楷体" panose="02010609060101010101" charset="-122"/>
                <a:ea typeface="楷体" panose="02010609060101010101" charset="-122"/>
                <a:cs typeface="楷体" panose="02010609060101010101" charset="-122"/>
              </a:rPr>
              <a:t>关系”</a:t>
            </a:r>
            <a:r>
              <a:rPr lang="zh-CN" altLang="en-US" sz="2400" smtClean="0">
                <a:latin typeface="楷体" panose="02010609060101010101" charset="-122"/>
                <a:ea typeface="楷体" panose="02010609060101010101" charset="-122"/>
                <a:cs typeface="楷体" panose="02010609060101010101" charset="-122"/>
              </a:rPr>
              <a:t>增加了。</a:t>
            </a:r>
            <a:endParaRPr lang="zh-CN" altLang="en-US" sz="2400" smtClean="0">
              <a:latin typeface="楷体" panose="02010609060101010101" charset="-122"/>
              <a:ea typeface="楷体" panose="02010609060101010101" charset="-122"/>
              <a:cs typeface="楷体" panose="02010609060101010101" charset="-122"/>
            </a:endParaRPr>
          </a:p>
        </p:txBody>
      </p:sp>
      <p:sp>
        <p:nvSpPr>
          <p:cNvPr id="32772" name="Text Box 4"/>
          <p:cNvSpPr txBox="1">
            <a:spLocks noChangeArrowheads="1"/>
          </p:cNvSpPr>
          <p:nvPr/>
        </p:nvSpPr>
        <p:spPr bwMode="auto">
          <a:xfrm>
            <a:off x="733425" y="4362450"/>
            <a:ext cx="2209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S</a:t>
            </a:r>
            <a:endParaRPr kumimoji="1" lang="en-US" altLang="zh-CN" b="1">
              <a:latin typeface="Tahoma" panose="020B0604030504040204" charset="0"/>
              <a:ea typeface="宋体" panose="02010600030101010101" pitchFamily="2" charset="-122"/>
            </a:endParaRPr>
          </a:p>
        </p:txBody>
      </p:sp>
      <p:graphicFrame>
        <p:nvGraphicFramePr>
          <p:cNvPr id="926799" name="Group 79"/>
          <p:cNvGraphicFramePr>
            <a:graphicFrameLocks noGrp="1"/>
          </p:cNvGraphicFramePr>
          <p:nvPr/>
        </p:nvGraphicFramePr>
        <p:xfrm>
          <a:off x="628650" y="4940300"/>
          <a:ext cx="2419350" cy="1562100"/>
        </p:xfrm>
        <a:graphic>
          <a:graphicData uri="http://schemas.openxmlformats.org/drawingml/2006/table">
            <a:tbl>
              <a:tblPr/>
              <a:tblGrid>
                <a:gridCol w="628129"/>
                <a:gridCol w="589059"/>
                <a:gridCol w="601081"/>
                <a:gridCol w="601081"/>
              </a:tblGrid>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751" name="Text Box 31"/>
          <p:cNvSpPr txBox="1">
            <a:spLocks noChangeArrowheads="1"/>
          </p:cNvSpPr>
          <p:nvPr/>
        </p:nvSpPr>
        <p:spPr bwMode="auto">
          <a:xfrm>
            <a:off x="907415" y="2826385"/>
            <a:ext cx="299085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None/>
            </a:pPr>
            <a:r>
              <a:rPr kumimoji="1" lang="en-US" altLang="zh-CN" sz="1200" b="1" dirty="0">
                <a:solidFill>
                  <a:srgbClr val="30E444"/>
                </a:solidFill>
                <a:latin typeface="Tahoma" panose="020B0604030504040204" charset="0"/>
                <a:ea typeface="宋体" panose="02010600030101010101" pitchFamily="2" charset="-122"/>
              </a:rPr>
              <a:t>Class1 </a:t>
            </a:r>
            <a:r>
              <a:rPr kumimoji="1" lang="en-US" altLang="zh-CN" sz="1200" b="1" dirty="0" smtClean="0">
                <a:latin typeface="Tahoma" panose="020B0604030504040204" charset="0"/>
                <a:ea typeface="宋体" panose="02010600030101010101" pitchFamily="2" charset="-122"/>
              </a:rPr>
              <a:t>= </a:t>
            </a:r>
            <a:r>
              <a:rPr kumimoji="1" lang="zh-CN" altLang="en-US" sz="1200" b="1" dirty="0" smtClean="0">
                <a:solidFill>
                  <a:srgbClr val="FF0000"/>
                </a:solidFill>
                <a:latin typeface="Tahoma" panose="020B0604030504040204" charset="0"/>
                <a:ea typeface="宋体" panose="02010600030101010101" pitchFamily="2" charset="-122"/>
              </a:rPr>
              <a:t>？</a:t>
            </a:r>
            <a:endParaRPr kumimoji="1" lang="zh-CN" altLang="en-US" sz="1200" b="1" dirty="0" smtClean="0">
              <a:solidFill>
                <a:srgbClr val="FF0000"/>
              </a:solidFill>
              <a:latin typeface="Tahoma" panose="020B0604030504040204" charset="0"/>
              <a:ea typeface="宋体" panose="02010600030101010101" pitchFamily="2" charset="-122"/>
            </a:endParaRPr>
          </a:p>
          <a:p>
            <a:pPr eaLnBrk="1" hangingPunct="1">
              <a:lnSpc>
                <a:spcPct val="100000"/>
              </a:lnSpc>
              <a:spcBef>
                <a:spcPct val="50000"/>
              </a:spcBef>
              <a:buNone/>
            </a:pPr>
            <a:r>
              <a:rPr kumimoji="1" lang="en-US" altLang="zh-CN" sz="1200" b="1" dirty="0">
                <a:solidFill>
                  <a:schemeClr val="tx1"/>
                </a:solidFill>
                <a:latin typeface="Tahoma" panose="020B0604030504040204" charset="0"/>
                <a:ea typeface="宋体" panose="02010600030101010101" pitchFamily="2" charset="-122"/>
              </a:rPr>
              <a:t>create view class1 as(</a:t>
            </a:r>
            <a:endParaRPr kumimoji="1" lang="en-US" altLang="zh-CN" sz="1200" b="1" dirty="0">
              <a:solidFill>
                <a:schemeClr val="tx1"/>
              </a:solidFill>
              <a:latin typeface="Tahoma" panose="020B0604030504040204" charset="0"/>
              <a:ea typeface="宋体" panose="02010600030101010101" pitchFamily="2" charset="-122"/>
            </a:endParaRPr>
          </a:p>
          <a:p>
            <a:pPr eaLnBrk="1" hangingPunct="1">
              <a:lnSpc>
                <a:spcPct val="100000"/>
              </a:lnSpc>
              <a:spcBef>
                <a:spcPct val="50000"/>
              </a:spcBef>
              <a:buNone/>
            </a:pPr>
            <a:r>
              <a:rPr kumimoji="1" lang="en-US" altLang="zh-CN" sz="1200" b="1" dirty="0">
                <a:solidFill>
                  <a:schemeClr val="tx1"/>
                </a:solidFill>
                <a:latin typeface="Tahoma" panose="020B0604030504040204" charset="0"/>
                <a:ea typeface="宋体" panose="02010600030101010101" pitchFamily="2" charset="-122"/>
              </a:rPr>
              <a:t>select *</a:t>
            </a:r>
            <a:endParaRPr kumimoji="1" lang="en-US" altLang="zh-CN" sz="1200" b="1" dirty="0">
              <a:solidFill>
                <a:schemeClr val="tx1"/>
              </a:solidFill>
              <a:latin typeface="Tahoma" panose="020B0604030504040204" charset="0"/>
              <a:ea typeface="宋体" panose="02010600030101010101" pitchFamily="2" charset="-122"/>
            </a:endParaRPr>
          </a:p>
          <a:p>
            <a:pPr eaLnBrk="1" hangingPunct="1">
              <a:lnSpc>
                <a:spcPct val="100000"/>
              </a:lnSpc>
              <a:spcBef>
                <a:spcPct val="50000"/>
              </a:spcBef>
              <a:buNone/>
            </a:pPr>
            <a:r>
              <a:rPr kumimoji="1" lang="en-US" altLang="zh-CN" sz="1200" b="1" dirty="0">
                <a:solidFill>
                  <a:schemeClr val="tx1"/>
                </a:solidFill>
                <a:latin typeface="Tahoma" panose="020B0604030504040204" charset="0"/>
                <a:ea typeface="宋体" panose="02010600030101010101" pitchFamily="2" charset="-122"/>
              </a:rPr>
              <a:t>from S</a:t>
            </a:r>
            <a:endParaRPr kumimoji="1" lang="en-US" altLang="zh-CN" sz="1200" b="1" dirty="0">
              <a:solidFill>
                <a:schemeClr val="tx1"/>
              </a:solidFill>
              <a:latin typeface="Tahoma" panose="020B0604030504040204" charset="0"/>
              <a:ea typeface="宋体" panose="02010600030101010101" pitchFamily="2" charset="-122"/>
            </a:endParaRPr>
          </a:p>
          <a:p>
            <a:pPr eaLnBrk="1" hangingPunct="1">
              <a:lnSpc>
                <a:spcPct val="100000"/>
              </a:lnSpc>
              <a:spcBef>
                <a:spcPct val="50000"/>
              </a:spcBef>
              <a:buNone/>
            </a:pPr>
            <a:r>
              <a:rPr kumimoji="1" lang="en-US" altLang="zh-CN" sz="1200" b="1" dirty="0">
                <a:solidFill>
                  <a:schemeClr val="tx1"/>
                </a:solidFill>
                <a:latin typeface="Tahoma" panose="020B0604030504040204" charset="0"/>
                <a:ea typeface="宋体" panose="02010600030101010101" pitchFamily="2" charset="-122"/>
              </a:rPr>
              <a:t>where </a:t>
            </a:r>
            <a:r>
              <a:rPr kumimoji="1" lang="zh-CN" altLang="en-US" sz="1200" b="1" dirty="0">
                <a:solidFill>
                  <a:schemeClr val="tx1"/>
                </a:solidFill>
                <a:latin typeface="Tahoma" panose="020B0604030504040204" charset="0"/>
                <a:ea typeface="宋体" panose="02010600030101010101" pitchFamily="2" charset="-122"/>
              </a:rPr>
              <a:t>班级</a:t>
            </a:r>
            <a:r>
              <a:rPr kumimoji="1" lang="en-US" altLang="zh-CN" sz="1200" b="1" dirty="0">
                <a:solidFill>
                  <a:schemeClr val="tx1"/>
                </a:solidFill>
                <a:latin typeface="Tahoma" panose="020B0604030504040204" charset="0"/>
                <a:ea typeface="宋体" panose="02010600030101010101" pitchFamily="2" charset="-122"/>
              </a:rPr>
              <a:t>=‘‘1</a:t>
            </a:r>
            <a:r>
              <a:rPr kumimoji="1" lang="zh-CN" altLang="en-US" sz="1200" b="1" dirty="0">
                <a:solidFill>
                  <a:schemeClr val="tx1"/>
                </a:solidFill>
                <a:latin typeface="Tahoma" panose="020B0604030504040204" charset="0"/>
                <a:ea typeface="宋体" panose="02010600030101010101" pitchFamily="2" charset="-122"/>
              </a:rPr>
              <a:t>班</a:t>
            </a:r>
            <a:r>
              <a:rPr kumimoji="1" lang="en-US" altLang="zh-CN" sz="1200" b="1" dirty="0">
                <a:solidFill>
                  <a:schemeClr val="tx1"/>
                </a:solidFill>
                <a:latin typeface="Tahoma" panose="020B0604030504040204" charset="0"/>
                <a:ea typeface="宋体" panose="02010600030101010101" pitchFamily="2" charset="-122"/>
              </a:rPr>
              <a:t>’’</a:t>
            </a:r>
            <a:endParaRPr kumimoji="1" lang="en-US" altLang="zh-CN" sz="1200" b="1" dirty="0">
              <a:solidFill>
                <a:schemeClr val="tx1"/>
              </a:solidFill>
              <a:latin typeface="Tahoma" panose="020B0604030504040204" charset="0"/>
              <a:ea typeface="宋体" panose="02010600030101010101" pitchFamily="2" charset="-122"/>
            </a:endParaRPr>
          </a:p>
          <a:p>
            <a:pPr eaLnBrk="1" hangingPunct="1">
              <a:lnSpc>
                <a:spcPct val="100000"/>
              </a:lnSpc>
              <a:spcBef>
                <a:spcPct val="50000"/>
              </a:spcBef>
              <a:buNone/>
            </a:pPr>
            <a:r>
              <a:rPr kumimoji="1" lang="en-US" altLang="zh-CN" sz="1200" b="1" dirty="0">
                <a:solidFill>
                  <a:schemeClr val="tx1"/>
                </a:solidFill>
                <a:latin typeface="Tahoma" panose="020B0604030504040204" charset="0"/>
                <a:ea typeface="宋体" panose="02010600030101010101" pitchFamily="2" charset="-122"/>
              </a:rPr>
              <a:t>)</a:t>
            </a:r>
            <a:endParaRPr kumimoji="1" lang="en-US" altLang="zh-CN" sz="1200" b="1" dirty="0">
              <a:solidFill>
                <a:schemeClr val="tx1"/>
              </a:solidFill>
              <a:latin typeface="Tahoma" panose="020B0604030504040204" charset="0"/>
              <a:ea typeface="宋体" panose="02010600030101010101" pitchFamily="2" charset="-122"/>
            </a:endParaRPr>
          </a:p>
        </p:txBody>
      </p:sp>
      <p:graphicFrame>
        <p:nvGraphicFramePr>
          <p:cNvPr id="926806" name="Group 86"/>
          <p:cNvGraphicFramePr>
            <a:graphicFrameLocks noGrp="1"/>
          </p:cNvGraphicFramePr>
          <p:nvPr/>
        </p:nvGraphicFramePr>
        <p:xfrm>
          <a:off x="3403600" y="5106988"/>
          <a:ext cx="2555875" cy="937242"/>
        </p:xfrm>
        <a:graphic>
          <a:graphicData uri="http://schemas.openxmlformats.org/drawingml/2006/table">
            <a:tbl>
              <a:tblPr/>
              <a:tblGrid>
                <a:gridCol w="663575"/>
                <a:gridCol w="622300"/>
                <a:gridCol w="635000"/>
                <a:gridCol w="635000"/>
              </a:tblGrid>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926770" name="Text Box 50"/>
          <p:cNvSpPr txBox="1">
            <a:spLocks noChangeArrowheads="1"/>
          </p:cNvSpPr>
          <p:nvPr/>
        </p:nvSpPr>
        <p:spPr bwMode="auto">
          <a:xfrm>
            <a:off x="6134100" y="3232150"/>
            <a:ext cx="2860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None/>
            </a:pPr>
            <a:r>
              <a:rPr kumimoji="1" lang="en-US" altLang="zh-CN" sz="2200" b="1" dirty="0">
                <a:solidFill>
                  <a:srgbClr val="30E444"/>
                </a:solidFill>
                <a:latin typeface="Tahoma" panose="020B0604030504040204" charset="0"/>
                <a:ea typeface="宋体" panose="02010600030101010101" pitchFamily="2" charset="-122"/>
              </a:rPr>
              <a:t>Class2 </a:t>
            </a:r>
            <a:r>
              <a:rPr kumimoji="1" lang="en-US" altLang="zh-CN" sz="2400" b="1" dirty="0" smtClean="0">
                <a:latin typeface="Tahoma" panose="020B0604030504040204" charset="0"/>
                <a:ea typeface="宋体" panose="02010600030101010101" pitchFamily="2" charset="-122"/>
              </a:rPr>
              <a:t>= </a:t>
            </a:r>
            <a:r>
              <a:rPr kumimoji="1" lang="zh-CN" altLang="en-US" sz="2400" b="1" dirty="0" smtClean="0">
                <a:solidFill>
                  <a:srgbClr val="FF0000"/>
                </a:solidFill>
                <a:latin typeface="Tahoma" panose="020B0604030504040204" charset="0"/>
                <a:ea typeface="宋体" panose="02010600030101010101" pitchFamily="2" charset="-122"/>
              </a:rPr>
              <a:t>？</a:t>
            </a:r>
            <a:endParaRPr kumimoji="1" lang="zh-CN" altLang="en-US" sz="2400" b="1" dirty="0">
              <a:solidFill>
                <a:srgbClr val="FF0000"/>
              </a:solidFill>
              <a:latin typeface="Tahoma" panose="020B0604030504040204" charset="0"/>
              <a:ea typeface="宋体" panose="02010600030101010101" pitchFamily="2" charset="-122"/>
            </a:endParaRPr>
          </a:p>
        </p:txBody>
      </p:sp>
      <p:graphicFrame>
        <p:nvGraphicFramePr>
          <p:cNvPr id="926813" name="Group 93"/>
          <p:cNvGraphicFramePr>
            <a:graphicFrameLocks noGrp="1"/>
          </p:cNvGraphicFramePr>
          <p:nvPr/>
        </p:nvGraphicFramePr>
        <p:xfrm>
          <a:off x="6315075" y="5106988"/>
          <a:ext cx="2555875" cy="937242"/>
        </p:xfrm>
        <a:graphic>
          <a:graphicData uri="http://schemas.openxmlformats.org/drawingml/2006/table">
            <a:tbl>
              <a:tblPr/>
              <a:tblGrid>
                <a:gridCol w="663575"/>
                <a:gridCol w="622300"/>
                <a:gridCol w="635000"/>
                <a:gridCol w="635000"/>
              </a:tblGrid>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926723">
                                            <p:txEl>
                                              <p:pRg st="0" end="0"/>
                                            </p:txEl>
                                          </p:spTgt>
                                        </p:tgtEl>
                                        <p:attrNameLst>
                                          <p:attrName>style.visibility</p:attrName>
                                        </p:attrNameLst>
                                      </p:cBhvr>
                                      <p:to>
                                        <p:strVal val="visible"/>
                                      </p:to>
                                    </p:set>
                                    <p:anim calcmode="lin" valueType="num">
                                      <p:cBhvr additive="base">
                                        <p:cTn id="7" dur="500" fill="hold"/>
                                        <p:tgtEl>
                                          <p:spTgt spid="9267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6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6751"/>
                                        </p:tgtEl>
                                        <p:attrNameLst>
                                          <p:attrName>style.visibility</p:attrName>
                                        </p:attrNameLst>
                                      </p:cBhvr>
                                      <p:to>
                                        <p:strVal val="visible"/>
                                      </p:to>
                                    </p:set>
                                    <p:animEffect transition="in" filter="box(in)">
                                      <p:cBhvr>
                                        <p:cTn id="13" dur="500"/>
                                        <p:tgtEl>
                                          <p:spTgt spid="926751"/>
                                        </p:tgtEl>
                                      </p:cBhvr>
                                    </p:animEffect>
                                  </p:childTnLst>
                                </p:cTn>
                              </p:par>
                              <p:par>
                                <p:cTn id="14" presetID="4" presetClass="entr" presetSubtype="16" fill="hold" nodeType="withEffect">
                                  <p:stCondLst>
                                    <p:cond delay="0"/>
                                  </p:stCondLst>
                                  <p:childTnLst>
                                    <p:set>
                                      <p:cBhvr>
                                        <p:cTn id="15" dur="1" fill="hold">
                                          <p:stCondLst>
                                            <p:cond delay="0"/>
                                          </p:stCondLst>
                                        </p:cTn>
                                        <p:tgtEl>
                                          <p:spTgt spid="926806"/>
                                        </p:tgtEl>
                                        <p:attrNameLst>
                                          <p:attrName>style.visibility</p:attrName>
                                        </p:attrNameLst>
                                      </p:cBhvr>
                                      <p:to>
                                        <p:strVal val="visible"/>
                                      </p:to>
                                    </p:set>
                                    <p:animEffect transition="in" filter="box(in)">
                                      <p:cBhvr>
                                        <p:cTn id="16" dur="500"/>
                                        <p:tgtEl>
                                          <p:spTgt spid="92680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26770"/>
                                        </p:tgtEl>
                                        <p:attrNameLst>
                                          <p:attrName>style.visibility</p:attrName>
                                        </p:attrNameLst>
                                      </p:cBhvr>
                                      <p:to>
                                        <p:strVal val="visible"/>
                                      </p:to>
                                    </p:set>
                                    <p:animEffect transition="in" filter="box(in)">
                                      <p:cBhvr>
                                        <p:cTn id="19" dur="500"/>
                                        <p:tgtEl>
                                          <p:spTgt spid="926770"/>
                                        </p:tgtEl>
                                      </p:cBhvr>
                                    </p:animEffect>
                                  </p:childTnLst>
                                </p:cTn>
                              </p:par>
                              <p:par>
                                <p:cTn id="20" presetID="4" presetClass="entr" presetSubtype="16" fill="hold" nodeType="withEffect">
                                  <p:stCondLst>
                                    <p:cond delay="0"/>
                                  </p:stCondLst>
                                  <p:childTnLst>
                                    <p:set>
                                      <p:cBhvr>
                                        <p:cTn id="21" dur="1" fill="hold">
                                          <p:stCondLst>
                                            <p:cond delay="0"/>
                                          </p:stCondLst>
                                        </p:cTn>
                                        <p:tgtEl>
                                          <p:spTgt spid="926813"/>
                                        </p:tgtEl>
                                        <p:attrNameLst>
                                          <p:attrName>style.visibility</p:attrName>
                                        </p:attrNameLst>
                                      </p:cBhvr>
                                      <p:to>
                                        <p:strVal val="visible"/>
                                      </p:to>
                                    </p:set>
                                    <p:animEffect transition="in" filter="box(in)">
                                      <p:cBhvr>
                                        <p:cTn id="22" dur="500"/>
                                        <p:tgtEl>
                                          <p:spTgt spid="92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3" grpId="0" bldLvl="3" build="p"/>
      <p:bldP spid="926751" grpId="0" bldLvl="0" animBg="1" autoUpdateAnimBg="0"/>
      <p:bldP spid="92677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视图的优点</a:t>
            </a:r>
            <a:endParaRPr lang="zh-CN" altLang="en-US" smtClean="0"/>
          </a:p>
        </p:txBody>
      </p:sp>
      <p:sp>
        <p:nvSpPr>
          <p:cNvPr id="33795" name="Rectangle 3"/>
          <p:cNvSpPr>
            <a:spLocks noGrp="1" noChangeArrowheads="1"/>
          </p:cNvSpPr>
          <p:nvPr>
            <p:ph idx="1"/>
          </p:nvPr>
        </p:nvSpPr>
        <p:spPr/>
        <p:txBody>
          <a:bodyPr/>
          <a:lstStyle/>
          <a:p>
            <a:pPr eaLnBrk="1" hangingPunct="1"/>
            <a:r>
              <a:rPr lang="zh-CN" altLang="en-US" sz="2400" dirty="0" smtClean="0">
                <a:latin typeface="楷体" panose="02010609060101010101" charset="-122"/>
                <a:ea typeface="楷体" panose="02010609060101010101" charset="-122"/>
                <a:cs typeface="楷体" panose="02010609060101010101" charset="-122"/>
              </a:rPr>
              <a:t>增强安全性</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“知必所需”</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用视图来限制用户数据的访问范围。例如，在为用户定义视图时，通过选择和投影操作限制用户只能访问数据库关系中的某些行和某些列</a:t>
            </a:r>
            <a:endParaRPr lang="en-US" altLang="zh-CN"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视图的优点</a:t>
            </a:r>
            <a:endParaRPr lang="zh-CN" altLang="en-US" smtClean="0"/>
          </a:p>
        </p:txBody>
      </p:sp>
      <p:sp>
        <p:nvSpPr>
          <p:cNvPr id="34819" name="Rectangle 3"/>
          <p:cNvSpPr>
            <a:spLocks noGrp="1" noChangeArrowheads="1"/>
          </p:cNvSpPr>
          <p:nvPr>
            <p:ph idx="1"/>
          </p:nvPr>
        </p:nvSpPr>
        <p:spPr/>
        <p:txBody>
          <a:bodyPr/>
          <a:lstStyle/>
          <a:p>
            <a:pPr eaLnBrk="1" hangingPunct="1"/>
            <a:r>
              <a:rPr lang="zh-CN" altLang="en-US" sz="2400" smtClean="0">
                <a:latin typeface="楷体" panose="02010609060101010101" charset="-122"/>
                <a:ea typeface="楷体" panose="02010609060101010101" charset="-122"/>
                <a:cs typeface="楷体" panose="02010609060101010101" charset="-122"/>
              </a:rPr>
              <a:t>例如，规定对于教师关系</a:t>
            </a:r>
            <a:r>
              <a:rPr lang="en-US" altLang="zh-CN" sz="2400" smtClean="0">
                <a:latin typeface="楷体" panose="02010609060101010101" charset="-122"/>
                <a:ea typeface="楷体" panose="02010609060101010101" charset="-122"/>
                <a:cs typeface="楷体" panose="02010609060101010101" charset="-122"/>
              </a:rPr>
              <a:t>T</a:t>
            </a:r>
            <a:r>
              <a:rPr lang="zh-CN" altLang="en-US" sz="2400" smtClean="0">
                <a:latin typeface="楷体" panose="02010609060101010101" charset="-122"/>
                <a:ea typeface="楷体" panose="02010609060101010101" charset="-122"/>
                <a:cs typeface="楷体" panose="02010609060101010101" charset="-122"/>
              </a:rPr>
              <a:t>，学生用户只能访问编号和姓名属性，而不能访问电话号码。</a:t>
            </a:r>
            <a:endParaRPr lang="zh-CN" altLang="en-US" sz="2400" smtClean="0">
              <a:latin typeface="楷体" panose="02010609060101010101" charset="-122"/>
              <a:ea typeface="楷体" panose="02010609060101010101" charset="-122"/>
              <a:cs typeface="楷体" panose="02010609060101010101" charset="-122"/>
            </a:endParaRPr>
          </a:p>
          <a:p>
            <a:pPr eaLnBrk="1" hangingPunct="1"/>
            <a:r>
              <a:rPr lang="zh-CN" altLang="en-US" sz="2400" smtClean="0">
                <a:latin typeface="楷体" panose="02010609060101010101" charset="-122"/>
                <a:ea typeface="楷体" panose="02010609060101010101" charset="-122"/>
                <a:cs typeface="楷体" panose="02010609060101010101" charset="-122"/>
              </a:rPr>
              <a:t>那么我们可以定义如下的视图</a:t>
            </a:r>
            <a:r>
              <a:rPr lang="en-US" altLang="zh-CN" sz="2400" smtClean="0">
                <a:latin typeface="楷体" panose="02010609060101010101" charset="-122"/>
                <a:ea typeface="楷体" panose="02010609060101010101" charset="-122"/>
                <a:cs typeface="楷体" panose="02010609060101010101" charset="-122"/>
              </a:rPr>
              <a:t>view_forstudent</a:t>
            </a:r>
            <a:r>
              <a:rPr lang="zh-CN" altLang="en-US" sz="2400" smtClean="0">
                <a:latin typeface="楷体" panose="02010609060101010101" charset="-122"/>
                <a:ea typeface="楷体" panose="02010609060101010101" charset="-122"/>
                <a:cs typeface="楷体" panose="02010609060101010101" charset="-122"/>
              </a:rPr>
              <a:t>，然后把它分配给学生用户，而不是把整个关系</a:t>
            </a:r>
            <a:r>
              <a:rPr lang="en-US" altLang="zh-CN" sz="2400" smtClean="0">
                <a:latin typeface="楷体" panose="02010609060101010101" charset="-122"/>
                <a:ea typeface="楷体" panose="02010609060101010101" charset="-122"/>
                <a:cs typeface="楷体" panose="02010609060101010101" charset="-122"/>
              </a:rPr>
              <a:t>T</a:t>
            </a:r>
            <a:r>
              <a:rPr lang="zh-CN" altLang="en-US" sz="2400" smtClean="0">
                <a:latin typeface="楷体" panose="02010609060101010101" charset="-122"/>
                <a:ea typeface="楷体" panose="02010609060101010101" charset="-122"/>
                <a:cs typeface="楷体" panose="02010609060101010101" charset="-122"/>
              </a:rPr>
              <a:t>分配给他们。</a:t>
            </a:r>
            <a:endParaRPr lang="zh-CN" altLang="en-US" sz="2400" smtClean="0">
              <a:latin typeface="楷体" panose="02010609060101010101" charset="-122"/>
              <a:ea typeface="楷体" panose="02010609060101010101" charset="-122"/>
              <a:cs typeface="楷体" panose="02010609060101010101" charset="-122"/>
            </a:endParaRPr>
          </a:p>
        </p:txBody>
      </p:sp>
      <p:sp>
        <p:nvSpPr>
          <p:cNvPr id="34821" name="Text Box 5"/>
          <p:cNvSpPr txBox="1">
            <a:spLocks noChangeArrowheads="1"/>
          </p:cNvSpPr>
          <p:nvPr/>
        </p:nvSpPr>
        <p:spPr bwMode="auto">
          <a:xfrm>
            <a:off x="1622425" y="4156075"/>
            <a:ext cx="142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T</a:t>
            </a:r>
            <a:endParaRPr kumimoji="1" lang="en-US" altLang="zh-CN" b="1">
              <a:latin typeface="Tahoma" panose="020B0604030504040204" charset="0"/>
              <a:ea typeface="宋体" panose="02010600030101010101" pitchFamily="2" charset="-122"/>
            </a:endParaRPr>
          </a:p>
        </p:txBody>
      </p:sp>
      <p:graphicFrame>
        <p:nvGraphicFramePr>
          <p:cNvPr id="927750" name="Group 6"/>
          <p:cNvGraphicFramePr>
            <a:graphicFrameLocks noGrp="1"/>
          </p:cNvGraphicFramePr>
          <p:nvPr/>
        </p:nvGraphicFramePr>
        <p:xfrm>
          <a:off x="628650" y="4679950"/>
          <a:ext cx="3411537" cy="1584608"/>
        </p:xfrm>
        <a:graphic>
          <a:graphicData uri="http://schemas.openxmlformats.org/drawingml/2006/table">
            <a:tbl>
              <a:tblPr/>
              <a:tblGrid>
                <a:gridCol w="853626"/>
                <a:gridCol w="1241099"/>
                <a:gridCol w="1316812"/>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85213347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老孙</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85213109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85211109</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7772" name="Group 28"/>
          <p:cNvGraphicFramePr>
            <a:graphicFrameLocks noGrp="1"/>
          </p:cNvGraphicFramePr>
          <p:nvPr/>
        </p:nvGraphicFramePr>
        <p:xfrm>
          <a:off x="5091113" y="4679950"/>
          <a:ext cx="2262187" cy="1584608"/>
        </p:xfrm>
        <a:graphic>
          <a:graphicData uri="http://schemas.openxmlformats.org/drawingml/2006/table">
            <a:tbl>
              <a:tblPr/>
              <a:tblGrid>
                <a:gridCol w="920864"/>
                <a:gridCol w="1341323"/>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老孙</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老何</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8" name="Rectangle 60"/>
          <p:cNvSpPr>
            <a:spLocks noChangeArrowheads="1"/>
          </p:cNvSpPr>
          <p:nvPr/>
        </p:nvSpPr>
        <p:spPr bwMode="auto">
          <a:xfrm>
            <a:off x="4127962" y="3439958"/>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charset="0"/>
                <a:ea typeface="宋体" panose="02010600030101010101" pitchFamily="2" charset="-122"/>
              </a:rPr>
              <a:t>？</a:t>
            </a:r>
            <a:endParaRPr kumimoji="1" lang="zh-CN" altLang="en-US" sz="3200" b="1" dirty="0">
              <a:solidFill>
                <a:srgbClr val="FF0000"/>
              </a:solidFill>
              <a:latin typeface="Tahoma" panose="020B060403050404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927772"/>
                                        </p:tgtEl>
                                        <p:attrNameLst>
                                          <p:attrName>style.visibility</p:attrName>
                                        </p:attrNameLst>
                                      </p:cBhvr>
                                      <p:to>
                                        <p:strVal val="visible"/>
                                      </p:to>
                                    </p:set>
                                    <p:animEffect transition="in" filter="box(in)">
                                      <p:cBhvr>
                                        <p:cTn id="7" dur="500"/>
                                        <p:tgtEl>
                                          <p:spTgt spid="9277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视图的优点</a:t>
            </a:r>
            <a:endParaRPr lang="zh-CN" altLang="en-US" smtClean="0"/>
          </a:p>
        </p:txBody>
      </p:sp>
      <p:sp>
        <p:nvSpPr>
          <p:cNvPr id="35843" name="Rectangle 3"/>
          <p:cNvSpPr>
            <a:spLocks noGrp="1" noChangeArrowheads="1"/>
          </p:cNvSpPr>
          <p:nvPr>
            <p:ph idx="1"/>
          </p:nvPr>
        </p:nvSpPr>
        <p:spPr/>
        <p:txBody>
          <a:bodyPr/>
          <a:lstStyle/>
          <a:p>
            <a:pPr eaLnBrk="1" hangingPunct="1"/>
            <a:r>
              <a:rPr lang="zh-CN" altLang="en-US" sz="2400" dirty="0" smtClean="0">
                <a:latin typeface="楷体" panose="02010609060101010101" charset="-122"/>
                <a:ea typeface="楷体" panose="02010609060101010101" charset="-122"/>
                <a:cs typeface="楷体" panose="02010609060101010101" charset="-122"/>
              </a:rPr>
              <a:t>思考：对教师用户</a:t>
            </a:r>
            <a:r>
              <a:rPr lang="zh-CN" altLang="en-US" sz="2400" dirty="0" smtClean="0">
                <a:latin typeface="楷体" panose="02010609060101010101" charset="-122"/>
                <a:ea typeface="楷体" panose="02010609060101010101" charset="-122"/>
                <a:cs typeface="楷体" panose="02010609060101010101" charset="-122"/>
              </a:rPr>
              <a:t>“老王</a:t>
            </a:r>
            <a:r>
              <a:rPr lang="zh-CN" altLang="en-US" sz="2400" dirty="0" smtClean="0">
                <a:latin typeface="楷体" panose="02010609060101010101" charset="-122"/>
                <a:ea typeface="楷体" panose="02010609060101010101" charset="-122"/>
                <a:cs typeface="楷体" panose="02010609060101010101" charset="-122"/>
              </a:rPr>
              <a:t>”，如果想限制他只能观察自己的记录，应该怎么办</a:t>
            </a:r>
            <a:r>
              <a:rPr lang="en-US" altLang="zh-CN" sz="2400" dirty="0" smtClean="0">
                <a:latin typeface="楷体" panose="02010609060101010101" charset="-122"/>
                <a:ea typeface="楷体" panose="02010609060101010101" charset="-122"/>
                <a:cs typeface="楷体" panose="02010609060101010101" charset="-122"/>
              </a:rPr>
              <a:t>?</a:t>
            </a:r>
            <a:endParaRPr lang="en-US" altLang="zh-CN" sz="2400" dirty="0" smtClean="0">
              <a:latin typeface="楷体" panose="02010609060101010101" charset="-122"/>
              <a:ea typeface="楷体" panose="02010609060101010101" charset="-122"/>
              <a:cs typeface="楷体" panose="02010609060101010101" charset="-122"/>
            </a:endParaRPr>
          </a:p>
          <a:p>
            <a:pPr lvl="2" eaLnBrk="1" hangingPunct="1"/>
            <a:endParaRPr lang="zh-CN" altLang="en-US" sz="900" dirty="0" smtClean="0">
              <a:latin typeface="楷体" panose="02010609060101010101" charset="-122"/>
              <a:ea typeface="楷体" panose="02010609060101010101" charset="-122"/>
              <a:cs typeface="楷体" panose="02010609060101010101" charset="-122"/>
            </a:endParaRPr>
          </a:p>
        </p:txBody>
      </p:sp>
      <p:graphicFrame>
        <p:nvGraphicFramePr>
          <p:cNvPr id="928773" name="Group 5"/>
          <p:cNvGraphicFramePr>
            <a:graphicFrameLocks noGrp="1"/>
          </p:cNvGraphicFramePr>
          <p:nvPr/>
        </p:nvGraphicFramePr>
        <p:xfrm>
          <a:off x="4660900" y="4667250"/>
          <a:ext cx="3232150" cy="857250"/>
        </p:xfrm>
        <a:graphic>
          <a:graphicData uri="http://schemas.openxmlformats.org/drawingml/2006/table">
            <a:tbl>
              <a:tblPr/>
              <a:tblGrid>
                <a:gridCol w="714375"/>
                <a:gridCol w="1228725"/>
                <a:gridCol w="1289050"/>
              </a:tblGrid>
              <a:tr h="4286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691" marB="46691"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691" marB="46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691" marB="46691" anchor="ctr" anchorCtr="1"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86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691" marB="46691"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691" marB="46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85213347</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691" marB="46691" anchor="ctr" anchorCtr="1"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928828" name="Rectangle 60"/>
          <p:cNvSpPr>
            <a:spLocks noChangeArrowheads="1"/>
          </p:cNvSpPr>
          <p:nvPr/>
        </p:nvSpPr>
        <p:spPr bwMode="auto">
          <a:xfrm>
            <a:off x="4572000" y="234473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en-US" altLang="zh-CN" sz="2400" b="1" dirty="0">
              <a:latin typeface="Tahoma" panose="020B0604030504040204" charset="0"/>
              <a:ea typeface="宋体" panose="02010600030101010101" pitchFamily="2" charset="-122"/>
            </a:endParaRPr>
          </a:p>
        </p:txBody>
      </p:sp>
      <p:sp>
        <p:nvSpPr>
          <p:cNvPr id="35859" name="Text Box 5"/>
          <p:cNvSpPr txBox="1">
            <a:spLocks noChangeArrowheads="1"/>
          </p:cNvSpPr>
          <p:nvPr/>
        </p:nvSpPr>
        <p:spPr bwMode="auto">
          <a:xfrm>
            <a:off x="1622425" y="4156075"/>
            <a:ext cx="142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T</a:t>
            </a:r>
            <a:endParaRPr kumimoji="1" lang="en-US" altLang="zh-CN" b="1">
              <a:latin typeface="Tahoma" panose="020B0604030504040204" charset="0"/>
              <a:ea typeface="宋体" panose="02010600030101010101" pitchFamily="2" charset="-122"/>
            </a:endParaRPr>
          </a:p>
        </p:txBody>
      </p:sp>
      <p:graphicFrame>
        <p:nvGraphicFramePr>
          <p:cNvPr id="9" name="Group 6"/>
          <p:cNvGraphicFramePr>
            <a:graphicFrameLocks noGrp="1"/>
          </p:cNvGraphicFramePr>
          <p:nvPr/>
        </p:nvGraphicFramePr>
        <p:xfrm>
          <a:off x="628650" y="4679950"/>
          <a:ext cx="3411537" cy="1584608"/>
        </p:xfrm>
        <a:graphic>
          <a:graphicData uri="http://schemas.openxmlformats.org/drawingml/2006/table">
            <a:tbl>
              <a:tblPr/>
              <a:tblGrid>
                <a:gridCol w="853626"/>
                <a:gridCol w="1241099"/>
                <a:gridCol w="1316812"/>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85213347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老孙</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85213109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85211109</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60"/>
          <p:cNvSpPr>
            <a:spLocks noChangeArrowheads="1"/>
          </p:cNvSpPr>
          <p:nvPr/>
        </p:nvSpPr>
        <p:spPr bwMode="auto">
          <a:xfrm>
            <a:off x="4025368" y="3030869"/>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charset="0"/>
                <a:ea typeface="宋体" panose="02010600030101010101" pitchFamily="2" charset="-122"/>
              </a:rPr>
              <a:t>？</a:t>
            </a:r>
            <a:endParaRPr kumimoji="1" lang="zh-CN" altLang="en-US" sz="3200" b="1" dirty="0">
              <a:solidFill>
                <a:srgbClr val="FF0000"/>
              </a:solidFill>
              <a:latin typeface="Tahoma" panose="020B060403050404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928828"/>
                                        </p:tgtEl>
                                        <p:attrNameLst>
                                          <p:attrName>style.visibility</p:attrName>
                                        </p:attrNameLst>
                                      </p:cBhvr>
                                      <p:to>
                                        <p:strVal val="visible"/>
                                      </p:to>
                                    </p:set>
                                    <p:animEffect transition="in" filter="box(in)">
                                      <p:cBhvr>
                                        <p:cTn id="7" dur="500"/>
                                        <p:tgtEl>
                                          <p:spTgt spid="928828"/>
                                        </p:tgtEl>
                                      </p:cBhvr>
                                    </p:animEffect>
                                  </p:childTnLst>
                                </p:cTn>
                              </p:par>
                              <p:par>
                                <p:cTn id="8" presetID="4" presetClass="entr" presetSubtype="16" fill="hold" nodeType="withEffect">
                                  <p:stCondLst>
                                    <p:cond delay="0"/>
                                  </p:stCondLst>
                                  <p:childTnLst>
                                    <p:set>
                                      <p:cBhvr>
                                        <p:cTn id="9" dur="1" fill="hold">
                                          <p:stCondLst>
                                            <p:cond delay="0"/>
                                          </p:stCondLst>
                                        </p:cTn>
                                        <p:tgtEl>
                                          <p:spTgt spid="928773"/>
                                        </p:tgtEl>
                                        <p:attrNameLst>
                                          <p:attrName>style.visibility</p:attrName>
                                        </p:attrNameLst>
                                      </p:cBhvr>
                                      <p:to>
                                        <p:strVal val="visible"/>
                                      </p:to>
                                    </p:set>
                                    <p:animEffect transition="in" filter="box(in)">
                                      <p:cBhvr>
                                        <p:cTn id="10" dur="500"/>
                                        <p:tgtEl>
                                          <p:spTgt spid="92877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28" grpId="0" autoUpdateAnimBg="0"/>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endParaRPr lang="en-US" sz="2800" dirty="0">
              <a:ea typeface="+mj-ea"/>
            </a:endParaRPr>
          </a:p>
        </p:txBody>
      </p:sp>
      <p:sp>
        <p:nvSpPr>
          <p:cNvPr id="50179" name="Rectangle 3"/>
          <p:cNvSpPr>
            <a:spLocks noGrp="1" noChangeArrowheads="1"/>
          </p:cNvSpPr>
          <p:nvPr>
            <p:ph type="body" idx="1"/>
          </p:nvPr>
        </p:nvSpPr>
        <p:spPr>
          <a:xfrm>
            <a:off x="768351" y="1106488"/>
            <a:ext cx="7595362" cy="4952936"/>
          </a:xfrm>
        </p:spPr>
        <p:txBody>
          <a:bodyPr/>
          <a:lstStyle/>
          <a:p>
            <a:pPr>
              <a:tabLst>
                <a:tab pos="1085850" algn="l"/>
              </a:tabLst>
            </a:pPr>
            <a:r>
              <a:rPr lang="en-US" altLang="en-US" sz="2000" dirty="0"/>
              <a:t>Add a new tuple to </a:t>
            </a:r>
            <a:r>
              <a:rPr lang="en-US" altLang="en-US" sz="2000" i="1" dirty="0"/>
              <a:t>faculty </a:t>
            </a:r>
            <a:r>
              <a:rPr lang="en-US" altLang="en-US" sz="2000" dirty="0"/>
              <a:t>view which we defined earlier</a:t>
            </a:r>
            <a:endParaRPr lang="en-US" altLang="en-US" sz="2000" b="1" dirty="0"/>
          </a:p>
          <a:p>
            <a:pPr>
              <a:buFont typeface="Monotype Sorts" pitchFamily="-65" charset="2"/>
              <a:buNone/>
              <a:tabLst>
                <a:tab pos="1085850" algn="l"/>
              </a:tabLst>
            </a:pPr>
            <a:r>
              <a:rPr lang="en-US" altLang="en-US" sz="2000" dirty="0"/>
              <a:t>		</a:t>
            </a:r>
            <a:r>
              <a:rPr lang="en-US" altLang="en-US" sz="2000" b="1" dirty="0"/>
              <a:t>insert into </a:t>
            </a:r>
            <a:r>
              <a:rPr lang="en-US" altLang="en-US" sz="2000" i="1" dirty="0"/>
              <a:t>faculty </a:t>
            </a:r>
            <a:endParaRPr lang="en-US" altLang="en-US" sz="2000" i="1" dirty="0"/>
          </a:p>
          <a:p>
            <a:pPr>
              <a:buFont typeface="Monotype Sorts" pitchFamily="-65" charset="2"/>
              <a:buNone/>
              <a:tabLst>
                <a:tab pos="1085850" algn="l"/>
              </a:tabLst>
            </a:pPr>
            <a:r>
              <a:rPr lang="en-US" altLang="en-US" sz="2000" b="1" i="1" dirty="0"/>
              <a:t>                       </a:t>
            </a:r>
            <a:r>
              <a:rPr lang="en-US" altLang="en-US" sz="2000" b="1" dirty="0"/>
              <a:t>values </a:t>
            </a:r>
            <a:r>
              <a:rPr lang="en-US" altLang="en-US" sz="2000" dirty="0"/>
              <a:t>('30765', 'Green', 'Music');</a:t>
            </a:r>
            <a:endParaRPr lang="en-US" altLang="en-US" sz="2000" dirty="0"/>
          </a:p>
          <a:p>
            <a:pPr>
              <a:tabLst>
                <a:tab pos="1085850" algn="l"/>
              </a:tabLst>
            </a:pPr>
            <a:r>
              <a:rPr lang="en-US" altLang="en-US" sz="2000" dirty="0"/>
              <a:t>This insertion must be represented by the insertion into  the </a:t>
            </a:r>
            <a:r>
              <a:rPr lang="en-US" altLang="en-US" sz="2000" i="1" dirty="0"/>
              <a:t>instructor</a:t>
            </a:r>
            <a:r>
              <a:rPr lang="en-US" altLang="en-US" sz="2000" dirty="0"/>
              <a:t> relation</a:t>
            </a:r>
            <a:endParaRPr lang="en-US" altLang="en-US" sz="2000" dirty="0"/>
          </a:p>
          <a:p>
            <a:pPr lvl="1">
              <a:tabLst>
                <a:tab pos="1085850" algn="l"/>
              </a:tabLst>
            </a:pPr>
            <a:r>
              <a:rPr lang="en-US" altLang="en-US" sz="2000" dirty="0">
                <a:cs typeface="+mn-cs"/>
              </a:rPr>
              <a:t>Must have a  value for salary.</a:t>
            </a:r>
            <a:endParaRPr lang="en-US" altLang="en-US" sz="2000" dirty="0">
              <a:cs typeface="+mn-cs"/>
            </a:endParaRPr>
          </a:p>
          <a:p>
            <a:pPr>
              <a:tabLst>
                <a:tab pos="1085850" algn="l"/>
              </a:tabLst>
            </a:pPr>
            <a:r>
              <a:rPr lang="en-US" altLang="en-US" sz="2000" dirty="0">
                <a:cs typeface="+mn-cs"/>
              </a:rPr>
              <a:t>Two approaches</a:t>
            </a:r>
            <a:endParaRPr lang="en-US" altLang="en-US" sz="2000" dirty="0">
              <a:cs typeface="+mn-cs"/>
            </a:endParaRPr>
          </a:p>
          <a:p>
            <a:pPr lvl="1">
              <a:tabLst>
                <a:tab pos="1085850" algn="l"/>
              </a:tabLst>
            </a:pPr>
            <a:r>
              <a:rPr lang="en-US" altLang="en-US" sz="2000" dirty="0">
                <a:cs typeface="+mn-cs"/>
              </a:rPr>
              <a:t>Reject the insert</a:t>
            </a:r>
            <a:endParaRPr lang="en-US" altLang="en-US" sz="2000" dirty="0">
              <a:cs typeface="+mn-cs"/>
            </a:endParaRPr>
          </a:p>
          <a:p>
            <a:pPr lvl="1">
              <a:tabLst>
                <a:tab pos="1085850" algn="l"/>
              </a:tabLst>
            </a:pPr>
            <a:r>
              <a:rPr lang="en-US" altLang="en-US" sz="2000" dirty="0">
                <a:cs typeface="+mn-cs"/>
              </a:rPr>
              <a:t>Inset the tuple</a:t>
            </a:r>
            <a:endParaRPr lang="en-US" altLang="en-US" sz="2000" dirty="0">
              <a:cs typeface="+mn-cs"/>
            </a:endParaRPr>
          </a:p>
          <a:p>
            <a:pPr>
              <a:buFont typeface="Monotype Sorts" pitchFamily="-65" charset="2"/>
              <a:buNone/>
              <a:tabLst>
                <a:tab pos="1085850" algn="l"/>
              </a:tabLst>
            </a:pPr>
            <a:r>
              <a:rPr lang="en-US" altLang="en-US" sz="2000" dirty="0"/>
              <a:t>			('30765', 'Green', 'Music', null)</a:t>
            </a:r>
            <a:endParaRPr lang="en-US" altLang="en-US" sz="2000" dirty="0"/>
          </a:p>
          <a:p>
            <a:pPr>
              <a:buFont typeface="Monotype Sorts" pitchFamily="-65" charset="2"/>
              <a:buNone/>
              <a:tabLst>
                <a:tab pos="1085850" algn="l"/>
              </a:tabLst>
            </a:pPr>
            <a:r>
              <a:rPr lang="en-US" altLang="en-US" sz="2000" dirty="0"/>
              <a:t>	      into the </a:t>
            </a:r>
            <a:r>
              <a:rPr lang="en-US" altLang="en-US" sz="2000" i="1" dirty="0"/>
              <a:t>instructor</a:t>
            </a:r>
            <a:r>
              <a:rPr lang="en-US" altLang="en-US" sz="2000" dirty="0"/>
              <a:t> relation</a:t>
            </a:r>
            <a:endParaRPr lang="en-US" altLang="en-US" sz="2000" dirty="0"/>
          </a:p>
          <a:p>
            <a:pPr>
              <a:buFont typeface="Monotype Sorts" pitchFamily="-65" charset="2"/>
              <a:buNone/>
              <a:tabLst>
                <a:tab pos="1085850" algn="l"/>
              </a:tabLst>
            </a:pPr>
            <a:endParaRPr lang="en-US" alt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endParaRPr lang="en-US" sz="2800" dirty="0">
              <a:ea typeface="+mj-ea"/>
            </a:endParaRPr>
          </a:p>
        </p:txBody>
      </p:sp>
      <p:sp>
        <p:nvSpPr>
          <p:cNvPr id="52227" name="Rectangle 3"/>
          <p:cNvSpPr>
            <a:spLocks noGrp="1" noChangeArrowheads="1"/>
          </p:cNvSpPr>
          <p:nvPr>
            <p:ph type="body" idx="1"/>
          </p:nvPr>
        </p:nvSpPr>
        <p:spPr>
          <a:xfrm>
            <a:off x="798990" y="1201917"/>
            <a:ext cx="7369651"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endParaRPr lang="en-US" altLang="en-US" sz="2400" dirty="0"/>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endParaRPr lang="en-US" altLang="en-US" sz="2400" i="1" dirty="0">
              <a:sym typeface="Symbol" panose="05050102010706020507" pitchFamily="18" charset="2"/>
            </a:endParaRP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endParaRPr lang="en-US" altLang="en-US" sz="2400" dirty="0">
              <a:sym typeface="Symbol" panose="05050102010706020507" pitchFamily="18" charset="2"/>
            </a:endParaRPr>
          </a:p>
          <a:p>
            <a:r>
              <a:rPr lang="en-US" altLang="en-US" sz="2400" dirty="0">
                <a:sym typeface="Symbol" panose="05050102010706020507" pitchFamily="18" charset="2"/>
              </a:rPr>
              <a:t>Issues</a:t>
            </a:r>
            <a:endParaRPr lang="en-US" altLang="en-US" sz="2400" dirty="0">
              <a:sym typeface="Symbol" panose="05050102010706020507" pitchFamily="18" charset="2"/>
            </a:endParaRPr>
          </a:p>
          <a:p>
            <a:pPr lvl="1"/>
            <a:r>
              <a:rPr lang="en-US" altLang="en-US" sz="2400" dirty="0"/>
              <a:t>Which department, if multiple departments in Taylor?</a:t>
            </a:r>
            <a:endParaRPr lang="en-US" altLang="en-US" sz="2400" dirty="0"/>
          </a:p>
          <a:p>
            <a:pPr lvl="1"/>
            <a:r>
              <a:rPr lang="en-US" altLang="en-US" sz="2400" dirty="0"/>
              <a:t>What if no department is in Taylor?</a:t>
            </a:r>
            <a:endParaRPr lang="en-US" alt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endParaRPr lang="en-US" sz="2800" dirty="0"/>
          </a:p>
        </p:txBody>
      </p:sp>
      <p:sp>
        <p:nvSpPr>
          <p:cNvPr id="7171" name="Rectangle 3"/>
          <p:cNvSpPr>
            <a:spLocks noGrp="1" noChangeArrowheads="1"/>
          </p:cNvSpPr>
          <p:nvPr>
            <p:ph type="body" idx="1"/>
          </p:nvPr>
        </p:nvSpPr>
        <p:spPr>
          <a:xfrm>
            <a:off x="768350" y="1078992"/>
            <a:ext cx="7647681" cy="4983163"/>
          </a:xfrm>
        </p:spPr>
        <p:txBody>
          <a:bodyPr/>
          <a:lstStyle/>
          <a:p>
            <a:r>
              <a:rPr lang="en-US" altLang="en-US" sz="2000" dirty="0">
                <a:ea typeface="MS PGothic" panose="020B0600070205080204" pitchFamily="34" charset="-128"/>
              </a:rPr>
              <a:t>Natural join matches tuples with the same values for all common attributes, and retains only one copy of each common column.</a:t>
            </a:r>
            <a:endParaRPr lang="en-US" altLang="en-US" sz="2000" dirty="0">
              <a:ea typeface="MS PGothic" panose="020B0600070205080204" pitchFamily="34" charset="-128"/>
            </a:endParaRPr>
          </a:p>
          <a:p>
            <a:r>
              <a:rPr lang="zh-CN" altLang="en-US" sz="2000" dirty="0">
                <a:ea typeface="宋体" panose="02010600030101010101" pitchFamily="2" charset="-122"/>
              </a:rPr>
              <a:t>（自然联接为所有公共属性匹配具有相同值的元组，并且只保留每个公共列的一个副本。）对于相同的属性要求其全部相等</a:t>
            </a:r>
            <a:endParaRPr lang="en-US" altLang="en-US" sz="2000" dirty="0">
              <a:ea typeface="MS PGothic" panose="020B0600070205080204" pitchFamily="34" charset="-128"/>
            </a:endParaRPr>
          </a:p>
          <a:p>
            <a:r>
              <a:rPr lang="en-US" altLang="en-US" sz="2000" dirty="0">
                <a:ea typeface="MS PGothic" panose="020B0600070205080204" pitchFamily="34" charset="-128"/>
              </a:rPr>
              <a:t>List the names of instructors along with the course ID of the courses that they taught</a:t>
            </a:r>
            <a:endParaRPr lang="en-US" altLang="en-US" sz="2000" dirty="0">
              <a:ea typeface="MS PGothic" panose="020B0600070205080204" pitchFamily="34" charset="-128"/>
            </a:endParaRPr>
          </a:p>
          <a:p>
            <a:pPr lvl="1"/>
            <a:r>
              <a:rPr lang="en-US" altLang="en-US" sz="2000" b="1" dirty="0">
                <a:ea typeface="MS PGothic" panose="020B0600070205080204" pitchFamily="34" charset="-128"/>
              </a:rPr>
              <a:t>select </a:t>
            </a:r>
            <a:r>
              <a:rPr lang="en-US" altLang="en-US" sz="2000" i="1" dirty="0">
                <a:ea typeface="MS PGothic" panose="020B0600070205080204" pitchFamily="34" charset="-128"/>
              </a:rPr>
              <a:t>name</a:t>
            </a:r>
            <a:r>
              <a:rPr lang="en-US" altLang="en-US" sz="2000" dirty="0">
                <a:ea typeface="MS PGothic" panose="020B0600070205080204" pitchFamily="34" charset="-128"/>
              </a:rPr>
              <a:t>, </a:t>
            </a:r>
            <a:r>
              <a:rPr lang="en-US" altLang="en-US" sz="2000" i="1" dirty="0" err="1">
                <a:ea typeface="MS PGothic" panose="020B0600070205080204" pitchFamily="34" charset="-128"/>
              </a:rPr>
              <a:t>course_id</a:t>
            </a:r>
            <a:br>
              <a:rPr lang="en-US" altLang="en-US" sz="2000" i="1" dirty="0">
                <a:ea typeface="MS PGothic" panose="020B0600070205080204" pitchFamily="34" charset="-128"/>
              </a:rPr>
            </a:br>
            <a:r>
              <a:rPr lang="en-US" altLang="en-US" sz="2000" b="1" dirty="0">
                <a:ea typeface="MS PGothic" panose="020B0600070205080204" pitchFamily="34" charset="-128"/>
              </a:rPr>
              <a:t>from </a:t>
            </a:r>
            <a:r>
              <a:rPr lang="en-US" altLang="en-US" sz="2000" i="1" dirty="0">
                <a:ea typeface="MS PGothic" panose="020B0600070205080204" pitchFamily="34" charset="-128"/>
              </a:rPr>
              <a:t> students, takes</a:t>
            </a:r>
            <a:br>
              <a:rPr lang="en-US" altLang="en-US" sz="2000" i="1" dirty="0">
                <a:ea typeface="MS PGothic" panose="020B0600070205080204" pitchFamily="34" charset="-128"/>
              </a:rPr>
            </a:br>
            <a:r>
              <a:rPr lang="en-US" altLang="en-US" sz="2000" b="1" dirty="0">
                <a:ea typeface="MS PGothic" panose="020B0600070205080204" pitchFamily="34" charset="-128"/>
              </a:rPr>
              <a:t>where </a:t>
            </a:r>
            <a:r>
              <a:rPr lang="en-US" altLang="en-US" sz="2000" i="1" dirty="0">
                <a:ea typeface="MS PGothic" panose="020B0600070205080204" pitchFamily="34" charset="-128"/>
              </a:rPr>
              <a:t>student.ID </a:t>
            </a:r>
            <a:r>
              <a:rPr lang="en-US" altLang="en-US" sz="2000" dirty="0">
                <a:ea typeface="MS PGothic" panose="020B0600070205080204" pitchFamily="34" charset="-128"/>
              </a:rPr>
              <a:t>= </a:t>
            </a:r>
            <a:r>
              <a:rPr lang="en-US" altLang="en-US" sz="2000" i="1" dirty="0">
                <a:ea typeface="MS PGothic" panose="020B0600070205080204" pitchFamily="34" charset="-128"/>
              </a:rPr>
              <a:t>takes.ID</a:t>
            </a:r>
            <a:r>
              <a:rPr lang="en-US" altLang="en-US" sz="2000" dirty="0">
                <a:ea typeface="MS PGothic" panose="020B0600070205080204" pitchFamily="34" charset="-128"/>
              </a:rPr>
              <a:t>;</a:t>
            </a:r>
            <a:endParaRPr lang="en-US" altLang="en-US" sz="2000" dirty="0">
              <a:ea typeface="MS PGothic" panose="020B0600070205080204" pitchFamily="34" charset="-128"/>
            </a:endParaRPr>
          </a:p>
          <a:p>
            <a:r>
              <a:rPr lang="en-US" altLang="en-US" sz="2000" dirty="0">
                <a:ea typeface="MS PGothic" panose="020B0600070205080204" pitchFamily="34" charset="-128"/>
              </a:rPr>
              <a:t>Same query in SQL with “natural join” construct</a:t>
            </a:r>
            <a:endParaRPr lang="en-US" altLang="en-US" sz="2000" dirty="0">
              <a:ea typeface="MS PGothic" panose="020B0600070205080204" pitchFamily="34" charset="-128"/>
            </a:endParaRPr>
          </a:p>
          <a:p>
            <a:pPr lvl="1"/>
            <a:r>
              <a:rPr lang="en-US" altLang="en-US" sz="2000" b="1" dirty="0">
                <a:ea typeface="MS PGothic" panose="020B0600070205080204" pitchFamily="34" charset="-128"/>
              </a:rPr>
              <a:t>select </a:t>
            </a:r>
            <a:r>
              <a:rPr lang="en-US" altLang="en-US" sz="2000" i="1" dirty="0">
                <a:ea typeface="MS PGothic" panose="020B0600070205080204" pitchFamily="34" charset="-128"/>
              </a:rPr>
              <a:t>name</a:t>
            </a:r>
            <a:r>
              <a:rPr lang="en-US"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err="1">
                <a:ea typeface="MS PGothic" panose="020B0600070205080204" pitchFamily="34" charset="-128"/>
              </a:rPr>
              <a:t>course_id</a:t>
            </a:r>
            <a:br>
              <a:rPr lang="en-US" altLang="en-US" sz="2000" i="1" dirty="0">
                <a:ea typeface="MS PGothic" panose="020B0600070205080204" pitchFamily="34" charset="-128"/>
              </a:rPr>
            </a:br>
            <a:r>
              <a:rPr lang="en-US" altLang="en-US" sz="2000" b="1" dirty="0">
                <a:ea typeface="MS PGothic" panose="020B0600070205080204" pitchFamily="34" charset="-128"/>
              </a:rPr>
              <a:t>from </a:t>
            </a:r>
            <a:r>
              <a:rPr lang="en-US" altLang="en-US" sz="2000" i="1" dirty="0">
                <a:ea typeface="MS PGothic" panose="020B0600070205080204" pitchFamily="34" charset="-128"/>
              </a:rPr>
              <a:t>student </a:t>
            </a:r>
            <a:r>
              <a:rPr lang="en-US" altLang="en-US" sz="2000" b="1" dirty="0">
                <a:ea typeface="MS PGothic" panose="020B0600070205080204" pitchFamily="34" charset="-128"/>
              </a:rPr>
              <a:t>natural join </a:t>
            </a:r>
            <a:r>
              <a:rPr lang="en-US" altLang="en-US" sz="2000" i="1" dirty="0">
                <a:ea typeface="MS PGothic" panose="020B0600070205080204" pitchFamily="34" charset="-128"/>
              </a:rPr>
              <a:t>takes</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a:buFont typeface="Monotype Sorts" pitchFamily="-65" charset="2"/>
              <a:buNone/>
            </a:pPr>
            <a:endParaRPr lang="en-US" altLang="en-US" dirty="0">
              <a:ea typeface="MS PGothic"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endParaRPr lang="en-US" sz="2800" dirty="0">
              <a:ea typeface="+mj-ea"/>
            </a:endParaRPr>
          </a:p>
        </p:txBody>
      </p:sp>
      <p:sp>
        <p:nvSpPr>
          <p:cNvPr id="54275" name="Rectangle 3"/>
          <p:cNvSpPr>
            <a:spLocks noGrp="1" noChangeArrowheads="1"/>
          </p:cNvSpPr>
          <p:nvPr>
            <p:ph type="body" idx="1"/>
          </p:nvPr>
        </p:nvSpPr>
        <p:spPr>
          <a:xfrm>
            <a:off x="768350" y="1093789"/>
            <a:ext cx="6400547" cy="3417252"/>
          </a:xfrm>
        </p:spPr>
        <p:txBody>
          <a:bodyPr/>
          <a:lstStyle/>
          <a:p>
            <a:r>
              <a:rPr lang="en-US" altLang="en-US" sz="2400" b="1" dirty="0"/>
              <a:t>create view </a:t>
            </a:r>
            <a:r>
              <a:rPr lang="en-US" altLang="en-US" sz="2400" i="1" dirty="0" err="1"/>
              <a:t>history_instructors</a:t>
            </a:r>
            <a:r>
              <a:rPr lang="en-US" altLang="en-US" sz="2400" i="1" dirty="0"/>
              <a:t> </a:t>
            </a:r>
            <a:r>
              <a:rPr lang="en-US" altLang="en-US" sz="2400" b="1" dirty="0"/>
              <a:t>as</a:t>
            </a:r>
            <a:br>
              <a:rPr lang="en-US" altLang="en-US" sz="2400" b="1" dirty="0"/>
            </a:br>
            <a:r>
              <a:rPr lang="en-US" altLang="en-US" sz="2400" b="1" dirty="0"/>
              <a:t>   select </a:t>
            </a:r>
            <a:r>
              <a:rPr lang="en-US" altLang="en-US" sz="2400" dirty="0"/>
              <a:t>*</a:t>
            </a:r>
            <a:br>
              <a:rPr lang="en-US" altLang="en-US" sz="2400" dirty="0"/>
            </a:br>
            <a:r>
              <a:rPr lang="en-US" altLang="en-US" sz="2400" dirty="0"/>
              <a:t>   </a:t>
            </a:r>
            <a:r>
              <a:rPr lang="en-US" altLang="en-US" sz="2400" b="1" dirty="0"/>
              <a:t>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a:t>dept_name</a:t>
            </a:r>
            <a:r>
              <a:rPr lang="en-US" altLang="en-US" sz="2400" dirty="0"/>
              <a:t>= 'History';</a:t>
            </a:r>
            <a:endParaRPr lang="en-US" altLang="en-US" sz="2400" dirty="0"/>
          </a:p>
          <a:p>
            <a:r>
              <a:rPr lang="en-US" altLang="en-US" sz="2400" dirty="0"/>
              <a:t>What happens if we insert </a:t>
            </a:r>
            <a:endParaRPr lang="en-US" altLang="en-US" sz="2400" dirty="0"/>
          </a:p>
          <a:p>
            <a:pPr>
              <a:buNone/>
            </a:pPr>
            <a:r>
              <a:rPr lang="en-US" altLang="en-US" sz="2400" dirty="0"/>
              <a:t>           ('25566', 'Brown', 'Biology', 100000)</a:t>
            </a:r>
            <a:endParaRPr lang="en-US" altLang="en-US" sz="2400" dirty="0"/>
          </a:p>
          <a:p>
            <a:pPr>
              <a:buNone/>
            </a:pPr>
            <a:r>
              <a:rPr lang="en-US" altLang="en-US" sz="2400" dirty="0"/>
              <a:t>       into </a:t>
            </a:r>
            <a:r>
              <a:rPr lang="en-US" altLang="en-US" sz="2400" i="1" dirty="0" err="1"/>
              <a:t>history_instructors</a:t>
            </a:r>
            <a:r>
              <a:rPr lang="en-US" altLang="en-US" sz="2400" i="1" dirty="0"/>
              <a:t>?</a:t>
            </a:r>
            <a:endParaRPr lang="en-US"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endParaRPr lang="en-US" sz="2800" dirty="0">
              <a:ea typeface="+mj-ea"/>
            </a:endParaRPr>
          </a:p>
        </p:txBody>
      </p:sp>
      <p:sp>
        <p:nvSpPr>
          <p:cNvPr id="52227" name="Rectangle 3"/>
          <p:cNvSpPr>
            <a:spLocks noGrp="1" noChangeArrowheads="1"/>
          </p:cNvSpPr>
          <p:nvPr>
            <p:ph type="body" idx="1"/>
          </p:nvPr>
        </p:nvSpPr>
        <p:spPr>
          <a:xfrm>
            <a:off x="768350" y="1229275"/>
            <a:ext cx="7400291" cy="3184229"/>
          </a:xfrm>
        </p:spPr>
        <p:txBody>
          <a:bodyPr/>
          <a:lstStyle/>
          <a:p>
            <a:r>
              <a:rPr lang="en-US" altLang="en-US" sz="2000" dirty="0"/>
              <a:t>Most SQL implementations allow updates only on simple views </a:t>
            </a:r>
            <a:endParaRPr lang="en-US" altLang="en-US" sz="2000" dirty="0"/>
          </a:p>
          <a:p>
            <a:pPr lvl="1"/>
            <a:r>
              <a:rPr lang="en-US" altLang="en-US" sz="2000" dirty="0"/>
              <a:t>The </a:t>
            </a:r>
            <a:r>
              <a:rPr lang="en-US" altLang="en-US" sz="2000" b="1" dirty="0"/>
              <a:t>from </a:t>
            </a:r>
            <a:r>
              <a:rPr lang="en-US" altLang="en-US" sz="2000" dirty="0"/>
              <a:t>clause has only one database relation.</a:t>
            </a:r>
            <a:endParaRPr lang="en-US" altLang="en-US" sz="2000" dirty="0"/>
          </a:p>
          <a:p>
            <a:pPr lvl="1"/>
            <a:r>
              <a:rPr lang="en-US" altLang="en-US" sz="2000" dirty="0"/>
              <a:t>The </a:t>
            </a:r>
            <a:r>
              <a:rPr lang="en-US" altLang="en-US" sz="2000" b="1" dirty="0"/>
              <a:t>select </a:t>
            </a:r>
            <a:r>
              <a:rPr lang="en-US" altLang="en-US" sz="2000" dirty="0"/>
              <a:t>clause contains only attribute names of the relation, and does not have any expressions, aggregates, or </a:t>
            </a:r>
            <a:r>
              <a:rPr lang="en-US" altLang="en-US" sz="2000" b="1" dirty="0"/>
              <a:t>distinct </a:t>
            </a:r>
            <a:r>
              <a:rPr lang="en-US" altLang="en-US" sz="2000" dirty="0"/>
              <a:t>specification.</a:t>
            </a:r>
            <a:endParaRPr lang="en-US" altLang="en-US" sz="2000" dirty="0"/>
          </a:p>
          <a:p>
            <a:pPr lvl="1"/>
            <a:r>
              <a:rPr lang="en-US" altLang="en-US" sz="2000" dirty="0"/>
              <a:t>Any attribute not listed in the </a:t>
            </a:r>
            <a:r>
              <a:rPr lang="en-US" altLang="en-US" sz="2000" b="1" dirty="0"/>
              <a:t>select </a:t>
            </a:r>
            <a:r>
              <a:rPr lang="en-US" altLang="en-US" sz="2000" dirty="0"/>
              <a:t>clause can be set to null</a:t>
            </a:r>
            <a:endParaRPr lang="en-US" altLang="en-US" sz="2000" dirty="0"/>
          </a:p>
          <a:p>
            <a:pPr lvl="1"/>
            <a:r>
              <a:rPr lang="en-US" altLang="en-US" sz="2000" dirty="0"/>
              <a:t>The query does not have a </a:t>
            </a:r>
            <a:r>
              <a:rPr lang="en-US" altLang="en-US" sz="2000" b="1" dirty="0"/>
              <a:t>group </a:t>
            </a:r>
            <a:r>
              <a:rPr lang="en-US" altLang="en-US" sz="2000" dirty="0"/>
              <a:t>by or </a:t>
            </a:r>
            <a:r>
              <a:rPr lang="en-US" altLang="en-US" sz="2000" b="1" dirty="0"/>
              <a:t>having </a:t>
            </a:r>
            <a:r>
              <a:rPr lang="en-US" altLang="en-US" sz="2000" dirty="0"/>
              <a:t>clause.</a:t>
            </a:r>
            <a:endParaRPr lang="en-US" altLang="en-US" sz="2000" dirty="0"/>
          </a:p>
          <a:p>
            <a:pPr lvl="1"/>
            <a:endParaRPr lang="en-US"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16387" name="Rectangle 3"/>
          <p:cNvSpPr>
            <a:spLocks noGrp="1" noChangeArrowheads="1"/>
          </p:cNvSpPr>
          <p:nvPr>
            <p:ph idx="1"/>
          </p:nvPr>
        </p:nvSpPr>
        <p:spPr>
          <a:xfrm>
            <a:off x="768350" y="1110933"/>
            <a:ext cx="7707313" cy="4903787"/>
          </a:xfrm>
        </p:spPr>
        <p:txBody>
          <a:bodyPr/>
          <a:lstStyle/>
          <a:p>
            <a:pPr eaLnBrk="1" hangingPunct="1"/>
            <a:r>
              <a:rPr lang="zh-CN" altLang="en-US" sz="2400" dirty="0" smtClean="0">
                <a:latin typeface="楷体" panose="02010609060101010101" charset="-122"/>
                <a:ea typeface="楷体" panose="02010609060101010101" charset="-122"/>
                <a:cs typeface="楷体" panose="02010609060101010101" charset="-122"/>
              </a:rPr>
              <a:t>如何修改</a:t>
            </a:r>
            <a:r>
              <a:rPr lang="en-US" altLang="zh-CN" sz="2400" dirty="0" smtClean="0">
                <a:latin typeface="楷体" panose="02010609060101010101" charset="-122"/>
                <a:ea typeface="楷体" panose="02010609060101010101" charset="-122"/>
                <a:cs typeface="楷体" panose="02010609060101010101" charset="-122"/>
              </a:rPr>
              <a:t>? </a:t>
            </a:r>
            <a:endParaRPr lang="en-US" altLang="zh-CN"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对视图的插入、删除、修改操作和基础关系相同。即在</a:t>
            </a:r>
            <a:r>
              <a:rPr lang="en-US" altLang="zh-CN" sz="2400" dirty="0" smtClean="0">
                <a:latin typeface="楷体" panose="02010609060101010101" charset="-122"/>
                <a:ea typeface="楷体" panose="02010609060101010101" charset="-122"/>
                <a:cs typeface="楷体" panose="02010609060101010101" charset="-122"/>
              </a:rPr>
              <a:t>Insert</a:t>
            </a:r>
            <a:r>
              <a:rPr lang="zh-CN" altLang="en-US" sz="2400" dirty="0" smtClean="0">
                <a:latin typeface="楷体" panose="02010609060101010101" charset="-122"/>
                <a:ea typeface="楷体" panose="02010609060101010101" charset="-122"/>
                <a:cs typeface="楷体" panose="02010609060101010101" charset="-122"/>
              </a:rPr>
              <a:t>、</a:t>
            </a:r>
            <a:r>
              <a:rPr lang="en-US" altLang="zh-CN" sz="2400" dirty="0" smtClean="0">
                <a:latin typeface="楷体" panose="02010609060101010101" charset="-122"/>
                <a:ea typeface="楷体" panose="02010609060101010101" charset="-122"/>
                <a:cs typeface="楷体" panose="02010609060101010101" charset="-122"/>
              </a:rPr>
              <a:t>Delete</a:t>
            </a:r>
            <a:r>
              <a:rPr lang="zh-CN" altLang="en-US" sz="2400" dirty="0" smtClean="0">
                <a:latin typeface="楷体" panose="02010609060101010101" charset="-122"/>
                <a:ea typeface="楷体" panose="02010609060101010101" charset="-122"/>
                <a:cs typeface="楷体" panose="02010609060101010101" charset="-122"/>
              </a:rPr>
              <a:t>、</a:t>
            </a:r>
            <a:r>
              <a:rPr lang="en-US" altLang="zh-CN" sz="2400" dirty="0" smtClean="0">
                <a:latin typeface="楷体" panose="02010609060101010101" charset="-122"/>
                <a:ea typeface="楷体" panose="02010609060101010101" charset="-122"/>
                <a:cs typeface="楷体" panose="02010609060101010101" charset="-122"/>
              </a:rPr>
              <a:t>Update</a:t>
            </a:r>
            <a:r>
              <a:rPr lang="zh-CN" altLang="en-US" sz="2400" dirty="0" smtClean="0">
                <a:latin typeface="楷体" panose="02010609060101010101" charset="-122"/>
                <a:ea typeface="楷体" panose="02010609060101010101" charset="-122"/>
                <a:cs typeface="楷体" panose="02010609060101010101" charset="-122"/>
              </a:rPr>
              <a:t>语句中，直接使用视图（代替关系）即可</a:t>
            </a:r>
            <a:endParaRPr lang="zh-CN" altLang="en-US" sz="2400" dirty="0" smtClean="0">
              <a:latin typeface="楷体" panose="02010609060101010101" charset="-122"/>
              <a:ea typeface="楷体" panose="02010609060101010101" charset="-122"/>
              <a:cs typeface="楷体" panose="02010609060101010101" charset="-122"/>
            </a:endParaRPr>
          </a:p>
          <a:p>
            <a:pPr eaLnBrk="1" hangingPunct="1"/>
            <a:r>
              <a:rPr lang="zh-CN" altLang="en-US" sz="2400" dirty="0" smtClean="0">
                <a:latin typeface="楷体" panose="02010609060101010101" charset="-122"/>
                <a:ea typeface="楷体" panose="02010609060101010101" charset="-122"/>
                <a:cs typeface="楷体" panose="02010609060101010101" charset="-122"/>
              </a:rPr>
              <a:t>受限制的修改</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视图是一个不存在的</a:t>
            </a:r>
            <a:r>
              <a:rPr lang="zh-CN" altLang="en-US" sz="2400" dirty="0" smtClean="0">
                <a:latin typeface="楷体" panose="02010609060101010101" charset="-122"/>
                <a:ea typeface="楷体" panose="02010609060101010101" charset="-122"/>
                <a:cs typeface="楷体" panose="02010609060101010101" charset="-122"/>
              </a:rPr>
              <a:t>“虚拟</a:t>
            </a:r>
            <a:r>
              <a:rPr lang="zh-CN" altLang="en-US" sz="2400" dirty="0" smtClean="0">
                <a:latin typeface="楷体" panose="02010609060101010101" charset="-122"/>
                <a:ea typeface="楷体" panose="02010609060101010101" charset="-122"/>
                <a:cs typeface="楷体" panose="02010609060101010101" charset="-122"/>
              </a:rPr>
              <a:t>”关系，所以对视图的修改也要转化为对基础关系的修改。</a:t>
            </a:r>
            <a:endParaRPr lang="en-US" altLang="zh-CN" sz="2400" dirty="0" smtClean="0">
              <a:latin typeface="楷体" panose="02010609060101010101" charset="-122"/>
              <a:ea typeface="楷体" panose="02010609060101010101" charset="-122"/>
              <a:cs typeface="楷体" panose="02010609060101010101" charset="-122"/>
            </a:endParaRPr>
          </a:p>
          <a:p>
            <a:pPr lvl="1" eaLnBrk="1" hangingPunct="1"/>
            <a:r>
              <a:rPr lang="zh-CN" altLang="en-US" sz="2400" dirty="0" smtClean="0">
                <a:latin typeface="楷体" panose="02010609060101010101" charset="-122"/>
                <a:ea typeface="楷体" panose="02010609060101010101" charset="-122"/>
                <a:cs typeface="楷体" panose="02010609060101010101" charset="-122"/>
              </a:rPr>
              <a:t>这种转化不一定成功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dirty="0" smtClean="0">
                <a:latin typeface="楷体" panose="02010609060101010101" charset="-122"/>
                <a:ea typeface="楷体" panose="02010609060101010101" charset="-122"/>
                <a:cs typeface="楷体" panose="02010609060101010101" charset="-122"/>
              </a:rPr>
              <a:t>导致对视图的修改是受限的，并非所有视图都能被修改。</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906243" name="Rectangle 3"/>
          <p:cNvSpPr>
            <a:spLocks noGrp="1" noChangeArrowheads="1"/>
          </p:cNvSpPr>
          <p:nvPr>
            <p:ph idx="1"/>
          </p:nvPr>
        </p:nvSpPr>
        <p:spPr/>
        <p:txBody>
          <a:bodyPr/>
          <a:lstStyle/>
          <a:p>
            <a:pPr lvl="1" eaLnBrk="1" hangingPunct="1"/>
            <a:r>
              <a:rPr lang="zh-CN" altLang="en-US" sz="2000" dirty="0" smtClean="0">
                <a:latin typeface="楷体" panose="02010609060101010101" charset="-122"/>
                <a:ea typeface="楷体" panose="02010609060101010101" charset="-122"/>
                <a:cs typeface="楷体" panose="02010609060101010101" charset="-122"/>
              </a:rPr>
              <a:t>情况一：信息缺失。如果视图定义不包括基础关系的</a:t>
            </a:r>
            <a:r>
              <a:rPr lang="zh-CN" altLang="en-US" sz="2000" b="1" dirty="0" smtClean="0">
                <a:latin typeface="楷体" panose="02010609060101010101" charset="-122"/>
                <a:ea typeface="楷体" panose="02010609060101010101" charset="-122"/>
                <a:cs typeface="楷体" panose="02010609060101010101" charset="-122"/>
              </a:rPr>
              <a:t>主码</a:t>
            </a:r>
            <a:r>
              <a:rPr lang="zh-CN" altLang="en-US" sz="2000" dirty="0" smtClean="0">
                <a:latin typeface="楷体" panose="02010609060101010101" charset="-122"/>
                <a:ea typeface="楷体" panose="02010609060101010101" charset="-122"/>
                <a:cs typeface="楷体" panose="02010609060101010101" charset="-122"/>
              </a:rPr>
              <a:t>，则在对视图的修改转化为对基础关系的修改时，往往会因为缺乏主码值而无法完成。例如视图</a:t>
            </a:r>
            <a:r>
              <a:rPr lang="en-US" altLang="zh-CN" sz="2000" dirty="0" smtClean="0">
                <a:solidFill>
                  <a:srgbClr val="30E444"/>
                </a:solidFill>
                <a:latin typeface="楷体" panose="02010609060101010101" charset="-122"/>
                <a:ea typeface="楷体" panose="02010609060101010101" charset="-122"/>
                <a:cs typeface="楷体" panose="02010609060101010101" charset="-122"/>
              </a:rPr>
              <a:t>class2</a:t>
            </a:r>
            <a:endParaRPr lang="en-US" altLang="zh-CN" sz="2000" dirty="0" smtClean="0">
              <a:solidFill>
                <a:srgbClr val="30E444"/>
              </a:solidFill>
              <a:latin typeface="楷体" panose="02010609060101010101" charset="-122"/>
              <a:ea typeface="楷体" panose="02010609060101010101" charset="-122"/>
              <a:cs typeface="楷体" panose="02010609060101010101" charset="-122"/>
            </a:endParaRPr>
          </a:p>
          <a:p>
            <a:pPr lvl="1" eaLnBrk="1" hangingPunct="1">
              <a:buFont typeface="Wingdings" panose="05000000000000000000" pitchFamily="2" charset="2"/>
              <a:buNone/>
            </a:pPr>
            <a:r>
              <a:rPr lang="en-US" altLang="zh-CN" sz="2000" dirty="0" smtClean="0">
                <a:solidFill>
                  <a:srgbClr val="30E444"/>
                </a:solidFill>
                <a:latin typeface="楷体" panose="02010609060101010101" charset="-122"/>
                <a:ea typeface="楷体" panose="02010609060101010101" charset="-122"/>
                <a:cs typeface="楷体" panose="02010609060101010101" charset="-122"/>
              </a:rPr>
              <a:t>		Create  View</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i="1" dirty="0" smtClean="0">
                <a:latin typeface="楷体" panose="02010609060101010101" charset="-122"/>
                <a:ea typeface="楷体" panose="02010609060101010101" charset="-122"/>
                <a:cs typeface="楷体" panose="02010609060101010101" charset="-122"/>
              </a:rPr>
              <a:t>Class2</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dirty="0" smtClean="0">
                <a:solidFill>
                  <a:srgbClr val="30E444"/>
                </a:solidFill>
                <a:latin typeface="楷体" panose="02010609060101010101" charset="-122"/>
                <a:ea typeface="楷体" panose="02010609060101010101" charset="-122"/>
                <a:cs typeface="楷体" panose="02010609060101010101" charset="-122"/>
              </a:rPr>
              <a:t>as</a:t>
            </a:r>
            <a:r>
              <a:rPr lang="en-US" altLang="zh-CN" sz="2000" dirty="0" smtClean="0">
                <a:latin typeface="楷体" panose="02010609060101010101" charset="-122"/>
                <a:ea typeface="楷体" panose="02010609060101010101" charset="-122"/>
                <a:cs typeface="楷体" panose="02010609060101010101" charset="-122"/>
              </a:rPr>
              <a:t>  </a:t>
            </a:r>
            <a:br>
              <a:rPr lang="en-US" altLang="zh-CN" sz="2000" dirty="0" smtClean="0">
                <a:latin typeface="楷体" panose="02010609060101010101" charset="-122"/>
                <a:ea typeface="楷体" panose="02010609060101010101" charset="-122"/>
                <a:cs typeface="楷体" panose="02010609060101010101" charset="-122"/>
              </a:rPr>
            </a:br>
            <a:r>
              <a:rPr lang="en-US" altLang="zh-CN" sz="2000" dirty="0" smtClean="0">
                <a:latin typeface="楷体" panose="02010609060101010101" charset="-122"/>
                <a:ea typeface="楷体" panose="02010609060101010101" charset="-122"/>
                <a:cs typeface="楷体" panose="02010609060101010101" charset="-122"/>
              </a:rPr>
              <a:t> Select   </a:t>
            </a:r>
            <a:r>
              <a:rPr lang="zh-CN" altLang="en-US" sz="2000" dirty="0" smtClean="0">
                <a:latin typeface="楷体" panose="02010609060101010101" charset="-122"/>
                <a:ea typeface="楷体" panose="02010609060101010101" charset="-122"/>
                <a:cs typeface="楷体" panose="02010609060101010101" charset="-122"/>
              </a:rPr>
              <a:t>姓名</a:t>
            </a:r>
            <a:r>
              <a:rPr lang="en-US" altLang="zh-CN" sz="2000" dirty="0" smtClean="0">
                <a:latin typeface="楷体" panose="02010609060101010101" charset="-122"/>
                <a:ea typeface="楷体" panose="02010609060101010101" charset="-122"/>
                <a:cs typeface="楷体" panose="02010609060101010101" charset="-122"/>
              </a:rPr>
              <a:t>, </a:t>
            </a:r>
            <a:r>
              <a:rPr lang="zh-CN" altLang="en-US" sz="2000" dirty="0" smtClean="0">
                <a:latin typeface="楷体" panose="02010609060101010101" charset="-122"/>
                <a:ea typeface="楷体" panose="02010609060101010101" charset="-122"/>
                <a:cs typeface="楷体" panose="02010609060101010101" charset="-122"/>
              </a:rPr>
              <a:t>性别   </a:t>
            </a:r>
            <a:r>
              <a:rPr lang="en-US" altLang="zh-CN" sz="2000" dirty="0" smtClean="0">
                <a:latin typeface="楷体" panose="02010609060101010101" charset="-122"/>
                <a:ea typeface="楷体" panose="02010609060101010101" charset="-122"/>
                <a:cs typeface="楷体" panose="02010609060101010101" charset="-122"/>
              </a:rPr>
              <a:t>From   S   Where  </a:t>
            </a:r>
            <a:r>
              <a:rPr lang="zh-CN" altLang="en-US" sz="2000" dirty="0" smtClean="0">
                <a:latin typeface="楷体" panose="02010609060101010101" charset="-122"/>
                <a:ea typeface="楷体" panose="02010609060101010101" charset="-122"/>
                <a:cs typeface="楷体" panose="02010609060101010101" charset="-122"/>
              </a:rPr>
              <a:t>班级</a:t>
            </a:r>
            <a:r>
              <a:rPr lang="en-US" altLang="zh-CN" sz="2000" dirty="0" smtClean="0">
                <a:latin typeface="楷体" panose="02010609060101010101" charset="-122"/>
                <a:ea typeface="楷体" panose="02010609060101010101" charset="-122"/>
                <a:cs typeface="楷体" panose="02010609060101010101" charset="-122"/>
              </a:rPr>
              <a:t>= ‘2</a:t>
            </a:r>
            <a:r>
              <a:rPr lang="zh-CN" altLang="en-US" sz="2000" dirty="0" smtClean="0">
                <a:latin typeface="楷体" panose="02010609060101010101" charset="-122"/>
                <a:ea typeface="楷体" panose="02010609060101010101" charset="-122"/>
                <a:cs typeface="楷体" panose="02010609060101010101" charset="-122"/>
              </a:rPr>
              <a:t>班</a:t>
            </a:r>
            <a:r>
              <a:rPr lang="en-US" altLang="zh-CN" sz="2000" dirty="0" smtClean="0">
                <a:latin typeface="楷体" panose="02010609060101010101" charset="-122"/>
                <a:ea typeface="楷体" panose="02010609060101010101" charset="-122"/>
                <a:cs typeface="楷体" panose="02010609060101010101" charset="-122"/>
              </a:rPr>
              <a:t>’</a:t>
            </a:r>
            <a:endParaRPr lang="en-US" altLang="zh-CN" sz="2000" dirty="0" smtClean="0">
              <a:latin typeface="楷体" panose="02010609060101010101" charset="-122"/>
              <a:ea typeface="楷体" panose="02010609060101010101" charset="-122"/>
              <a:cs typeface="楷体" panose="02010609060101010101" charset="-122"/>
            </a:endParaRPr>
          </a:p>
          <a:p>
            <a:pPr lvl="1" eaLnBrk="1" hangingPunct="1"/>
            <a:endParaRPr lang="en-US" altLang="zh-CN" sz="2000" dirty="0" smtClean="0">
              <a:solidFill>
                <a:srgbClr val="30E444"/>
              </a:solidFill>
              <a:latin typeface="楷体" panose="02010609060101010101" charset="-122"/>
              <a:ea typeface="楷体" panose="02010609060101010101" charset="-122"/>
              <a:cs typeface="楷体" panose="02010609060101010101" charset="-122"/>
            </a:endParaRPr>
          </a:p>
        </p:txBody>
      </p:sp>
      <p:graphicFrame>
        <p:nvGraphicFramePr>
          <p:cNvPr id="906343" name="Group 103"/>
          <p:cNvGraphicFramePr>
            <a:graphicFrameLocks noGrp="1"/>
          </p:cNvGraphicFramePr>
          <p:nvPr/>
        </p:nvGraphicFramePr>
        <p:xfrm>
          <a:off x="5910263" y="4403034"/>
          <a:ext cx="1597025" cy="1194258"/>
        </p:xfrm>
        <a:graphic>
          <a:graphicData uri="http://schemas.openxmlformats.org/drawingml/2006/table">
            <a:tbl>
              <a:tblPr/>
              <a:tblGrid>
                <a:gridCol w="822577"/>
                <a:gridCol w="774448"/>
              </a:tblGrid>
              <a:tr h="31940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solidFill>
                      <a:schemeClr val="accent1"/>
                    </a:solidFill>
                  </a:tcPr>
                </a:tc>
              </a:tr>
              <a:tr h="39793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12700" cap="flat" cmpd="sng" algn="ctr">
                      <a:solidFill>
                        <a:schemeClr val="tx1"/>
                      </a:solidFill>
                      <a:prstDash val="lgDash"/>
                      <a:miter lim="800000"/>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lgDash"/>
                      <a:miter lim="800000"/>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noFill/>
                  </a:tcPr>
                </a:tc>
              </a:tr>
              <a:tr h="39793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12700" cap="flat" cmpd="sng" algn="ctr">
                      <a:solidFill>
                        <a:schemeClr val="tx1"/>
                      </a:solidFill>
                      <a:prstDash val="lgDash"/>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lgDash"/>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906341" name="Text Box 101"/>
          <p:cNvSpPr txBox="1">
            <a:spLocks noChangeArrowheads="1"/>
          </p:cNvSpPr>
          <p:nvPr/>
        </p:nvSpPr>
        <p:spPr bwMode="auto">
          <a:xfrm>
            <a:off x="5476875" y="3800475"/>
            <a:ext cx="246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Class2</a:t>
            </a:r>
            <a:endParaRPr kumimoji="1" lang="en-US" altLang="zh-CN" b="1">
              <a:latin typeface="Tahoma" panose="020B0604030504040204" charset="0"/>
              <a:ea typeface="宋体" panose="02010600030101010101" pitchFamily="2" charset="-122"/>
            </a:endParaRPr>
          </a:p>
        </p:txBody>
      </p:sp>
      <p:graphicFrame>
        <p:nvGraphicFramePr>
          <p:cNvPr id="8" name="Group 68"/>
          <p:cNvGraphicFramePr>
            <a:graphicFrameLocks noGrp="1"/>
          </p:cNvGraphicFramePr>
          <p:nvPr/>
        </p:nvGraphicFramePr>
        <p:xfrm>
          <a:off x="652463" y="4305300"/>
          <a:ext cx="3259137" cy="2006600"/>
        </p:xfrm>
        <a:graphic>
          <a:graphicData uri="http://schemas.openxmlformats.org/drawingml/2006/table">
            <a:tbl>
              <a:tblPr/>
              <a:tblGrid>
                <a:gridCol w="768365"/>
                <a:gridCol w="804594"/>
                <a:gridCol w="771385"/>
                <a:gridCol w="914793"/>
              </a:tblGrid>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59" name="Text Box 36"/>
          <p:cNvSpPr txBox="1">
            <a:spLocks noChangeArrowheads="1"/>
          </p:cNvSpPr>
          <p:nvPr/>
        </p:nvSpPr>
        <p:spPr bwMode="auto">
          <a:xfrm>
            <a:off x="1531938" y="38052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S</a:t>
            </a:r>
            <a:endParaRPr kumimoji="1" lang="en-US" altLang="zh-CN" b="1">
              <a:latin typeface="Tahoma" panose="020B060403050404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additive="base">
                                        <p:cTn id="7" dur="500" fill="hold"/>
                                        <p:tgtEl>
                                          <p:spTgt spid="906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624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 calcmode="lin" valueType="num">
                                      <p:cBhvr additive="base">
                                        <p:cTn id="12" dur="500" fill="hold"/>
                                        <p:tgtEl>
                                          <p:spTgt spid="90624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06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906343"/>
                                        </p:tgtEl>
                                        <p:attrNameLst>
                                          <p:attrName>style.visibility</p:attrName>
                                        </p:attrNameLst>
                                      </p:cBhvr>
                                      <p:to>
                                        <p:strVal val="visible"/>
                                      </p:to>
                                    </p:set>
                                    <p:animEffect transition="in" filter="box(in)">
                                      <p:cBhvr>
                                        <p:cTn id="18" dur="500"/>
                                        <p:tgtEl>
                                          <p:spTgt spid="90634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06341"/>
                                        </p:tgtEl>
                                        <p:attrNameLst>
                                          <p:attrName>style.visibility</p:attrName>
                                        </p:attrNameLst>
                                      </p:cBhvr>
                                      <p:to>
                                        <p:strVal val="visible"/>
                                      </p:to>
                                    </p:set>
                                    <p:animEffect transition="in" filter="box(in)">
                                      <p:cBhvr>
                                        <p:cTn id="21" dur="500"/>
                                        <p:tgtEl>
                                          <p:spTgt spid="90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ldLvl="2" advAuto="0" autoUpdateAnimBg="0" uiExpand="1" build="p"/>
      <p:bldP spid="90634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20483" name="Rectangle 3"/>
          <p:cNvSpPr>
            <a:spLocks noGrp="1" noChangeArrowheads="1"/>
          </p:cNvSpPr>
          <p:nvPr>
            <p:ph idx="1"/>
          </p:nvPr>
        </p:nvSpPr>
        <p:spPr/>
        <p:txBody>
          <a:bodyPr/>
          <a:lstStyle/>
          <a:p>
            <a:pPr lvl="1" eaLnBrk="1" hangingPunct="1"/>
            <a:r>
              <a:rPr lang="zh-CN" altLang="en-US" sz="2000" dirty="0" smtClean="0">
                <a:latin typeface="楷体" panose="02010609060101010101" charset="-122"/>
                <a:ea typeface="楷体" panose="02010609060101010101" charset="-122"/>
                <a:cs typeface="楷体" panose="02010609060101010101" charset="-122"/>
              </a:rPr>
              <a:t>情况二：信息歧义。⑴ 当一个视图是来自对多个基础关系的查询时，无法决定将对视图的修改转化为对哪个基础关系的修改。例如视图</a:t>
            </a:r>
            <a:r>
              <a:rPr lang="en-US" altLang="zh-CN" sz="2000" dirty="0" err="1" smtClean="0">
                <a:solidFill>
                  <a:srgbClr val="30E444"/>
                </a:solidFill>
                <a:latin typeface="楷体" panose="02010609060101010101" charset="-122"/>
                <a:ea typeface="楷体" panose="02010609060101010101" charset="-122"/>
                <a:cs typeface="楷体" panose="02010609060101010101" charset="-122"/>
              </a:rPr>
              <a:t>View_SC</a:t>
            </a:r>
            <a:r>
              <a:rPr lang="zh-CN" altLang="en-US" sz="2000" dirty="0" err="1" smtClean="0">
                <a:solidFill>
                  <a:srgbClr val="30E444"/>
                </a:solidFill>
                <a:latin typeface="楷体" panose="02010609060101010101" charset="-122"/>
                <a:ea typeface="楷体" panose="02010609060101010101" charset="-122"/>
                <a:cs typeface="楷体" panose="02010609060101010101" charset="-122"/>
              </a:rPr>
              <a:t>（</a:t>
            </a:r>
            <a:r>
              <a:rPr lang="en-US" altLang="zh-CN" sz="2000" dirty="0" err="1" smtClean="0">
                <a:solidFill>
                  <a:srgbClr val="30E444"/>
                </a:solidFill>
                <a:latin typeface="楷体" panose="02010609060101010101" charset="-122"/>
                <a:ea typeface="楷体" panose="02010609060101010101" charset="-122"/>
                <a:cs typeface="楷体" panose="02010609060101010101" charset="-122"/>
              </a:rPr>
              <a:t>3</a:t>
            </a:r>
            <a:r>
              <a:rPr lang="zh-CN" altLang="en-US" sz="2000" dirty="0" err="1" smtClean="0">
                <a:solidFill>
                  <a:srgbClr val="30E444"/>
                </a:solidFill>
                <a:latin typeface="楷体" panose="02010609060101010101" charset="-122"/>
                <a:ea typeface="楷体" panose="02010609060101010101" charset="-122"/>
                <a:cs typeface="楷体" panose="02010609060101010101" charset="-122"/>
              </a:rPr>
              <a:t>班）</a:t>
            </a:r>
            <a:endParaRPr lang="en-US" altLang="zh-CN" sz="2000" dirty="0" smtClean="0">
              <a:solidFill>
                <a:srgbClr val="30E444"/>
              </a:solidFill>
              <a:latin typeface="楷体" panose="02010609060101010101" charset="-122"/>
              <a:ea typeface="楷体" panose="02010609060101010101" charset="-122"/>
              <a:cs typeface="楷体" panose="02010609060101010101" charset="-122"/>
            </a:endParaRPr>
          </a:p>
          <a:p>
            <a:pPr lvl="1" eaLnBrk="1" hangingPunct="1">
              <a:buFont typeface="Wingdings" panose="05000000000000000000" pitchFamily="2" charset="2"/>
              <a:buNone/>
            </a:pPr>
            <a:r>
              <a:rPr lang="en-US" altLang="zh-CN" sz="2000" dirty="0" smtClean="0">
                <a:solidFill>
                  <a:srgbClr val="30E444"/>
                </a:solidFill>
                <a:latin typeface="楷体" panose="02010609060101010101" charset="-122"/>
                <a:ea typeface="楷体" panose="02010609060101010101" charset="-122"/>
                <a:cs typeface="楷体" panose="02010609060101010101" charset="-122"/>
              </a:rPr>
              <a:t>		Create  View</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i="1" dirty="0" err="1" smtClean="0">
                <a:latin typeface="楷体" panose="02010609060101010101" charset="-122"/>
                <a:ea typeface="楷体" panose="02010609060101010101" charset="-122"/>
                <a:cs typeface="楷体" panose="02010609060101010101" charset="-122"/>
              </a:rPr>
              <a:t>View_SC</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dirty="0" smtClean="0">
                <a:solidFill>
                  <a:srgbClr val="30E444"/>
                </a:solidFill>
                <a:latin typeface="楷体" panose="02010609060101010101" charset="-122"/>
                <a:ea typeface="楷体" panose="02010609060101010101" charset="-122"/>
                <a:cs typeface="楷体" panose="02010609060101010101" charset="-122"/>
              </a:rPr>
              <a:t>as</a:t>
            </a:r>
            <a:r>
              <a:rPr lang="en-US" altLang="zh-CN" sz="2000" dirty="0" smtClean="0">
                <a:latin typeface="楷体" panose="02010609060101010101" charset="-122"/>
                <a:ea typeface="楷体" panose="02010609060101010101" charset="-122"/>
                <a:cs typeface="楷体" panose="02010609060101010101" charset="-122"/>
              </a:rPr>
              <a:t>  </a:t>
            </a:r>
            <a:br>
              <a:rPr lang="en-US" altLang="zh-CN" sz="2000" dirty="0" smtClean="0">
                <a:latin typeface="楷体" panose="02010609060101010101" charset="-122"/>
                <a:ea typeface="楷体" panose="02010609060101010101" charset="-122"/>
                <a:cs typeface="楷体" panose="02010609060101010101" charset="-122"/>
              </a:rPr>
            </a:br>
            <a:r>
              <a:rPr lang="en-US" altLang="zh-CN" sz="2000" dirty="0" smtClean="0">
                <a:latin typeface="楷体" panose="02010609060101010101" charset="-122"/>
                <a:ea typeface="楷体" panose="02010609060101010101" charset="-122"/>
                <a:cs typeface="楷体" panose="02010609060101010101" charset="-122"/>
              </a:rPr>
              <a:t>   Select   </a:t>
            </a:r>
            <a:r>
              <a:rPr lang="zh-CN" altLang="en-US" sz="2000" dirty="0" smtClean="0">
                <a:latin typeface="楷体" panose="02010609060101010101" charset="-122"/>
                <a:ea typeface="楷体" panose="02010609060101010101" charset="-122"/>
                <a:cs typeface="楷体" panose="02010609060101010101" charset="-122"/>
              </a:rPr>
              <a:t>学号</a:t>
            </a:r>
            <a:r>
              <a:rPr lang="en-US" altLang="zh-CN" sz="2000" dirty="0" smtClean="0">
                <a:latin typeface="楷体" panose="02010609060101010101" charset="-122"/>
                <a:ea typeface="楷体" panose="02010609060101010101" charset="-122"/>
                <a:cs typeface="楷体" panose="02010609060101010101" charset="-122"/>
              </a:rPr>
              <a:t>, </a:t>
            </a:r>
            <a:r>
              <a:rPr lang="zh-CN" altLang="en-US" sz="2000" dirty="0" smtClean="0">
                <a:latin typeface="楷体" panose="02010609060101010101" charset="-122"/>
                <a:ea typeface="楷体" panose="02010609060101010101" charset="-122"/>
                <a:cs typeface="楷体" panose="02010609060101010101" charset="-122"/>
              </a:rPr>
              <a:t>姓名</a:t>
            </a:r>
            <a:r>
              <a:rPr lang="en-US" altLang="zh-CN" sz="2000" dirty="0" smtClean="0">
                <a:latin typeface="楷体" panose="02010609060101010101" charset="-122"/>
                <a:ea typeface="楷体" panose="02010609060101010101" charset="-122"/>
                <a:cs typeface="楷体" panose="02010609060101010101" charset="-122"/>
              </a:rPr>
              <a:t>, S.</a:t>
            </a:r>
            <a:r>
              <a:rPr lang="zh-CN" altLang="en-US" sz="2000" dirty="0" smtClean="0">
                <a:latin typeface="楷体" panose="02010609060101010101" charset="-122"/>
                <a:ea typeface="楷体" panose="02010609060101010101" charset="-122"/>
                <a:cs typeface="楷体" panose="02010609060101010101" charset="-122"/>
              </a:rPr>
              <a:t>班级</a:t>
            </a:r>
            <a:r>
              <a:rPr lang="en-US" altLang="zh-CN" sz="2000" dirty="0" smtClean="0">
                <a:latin typeface="楷体" panose="02010609060101010101" charset="-122"/>
                <a:ea typeface="楷体" panose="02010609060101010101" charset="-122"/>
                <a:cs typeface="楷体" panose="02010609060101010101" charset="-122"/>
              </a:rPr>
              <a:t>, </a:t>
            </a:r>
            <a:r>
              <a:rPr lang="zh-CN" altLang="en-US" sz="2000" dirty="0" smtClean="0">
                <a:latin typeface="楷体" panose="02010609060101010101" charset="-122"/>
                <a:ea typeface="楷体" panose="02010609060101010101" charset="-122"/>
                <a:cs typeface="楷体" panose="02010609060101010101" charset="-122"/>
              </a:rPr>
              <a:t>班主任   </a:t>
            </a:r>
            <a:r>
              <a:rPr lang="en-US" altLang="zh-CN" sz="2000" dirty="0" smtClean="0">
                <a:latin typeface="楷体" panose="02010609060101010101" charset="-122"/>
                <a:ea typeface="楷体" panose="02010609060101010101" charset="-122"/>
                <a:cs typeface="楷体" panose="02010609060101010101" charset="-122"/>
              </a:rPr>
              <a:t>From   S, C   </a:t>
            </a:r>
            <a:br>
              <a:rPr lang="en-US" altLang="zh-CN" sz="2000" dirty="0" smtClean="0">
                <a:latin typeface="楷体" panose="02010609060101010101" charset="-122"/>
                <a:ea typeface="楷体" panose="02010609060101010101" charset="-122"/>
                <a:cs typeface="楷体" panose="02010609060101010101" charset="-122"/>
              </a:rPr>
            </a:br>
            <a:r>
              <a:rPr lang="en-US" altLang="zh-CN" sz="2000" dirty="0" smtClean="0">
                <a:latin typeface="楷体" panose="02010609060101010101" charset="-122"/>
                <a:ea typeface="楷体" panose="02010609060101010101" charset="-122"/>
                <a:cs typeface="楷体" panose="02010609060101010101" charset="-122"/>
              </a:rPr>
              <a:t>   Where  </a:t>
            </a:r>
            <a:r>
              <a:rPr kumimoji="1" lang="en-US" altLang="zh-CN" sz="2000" dirty="0" smtClean="0">
                <a:latin typeface="楷体" panose="02010609060101010101" charset="-122"/>
                <a:ea typeface="楷体" panose="02010609060101010101" charset="-122"/>
                <a:cs typeface="楷体" panose="02010609060101010101" charset="-122"/>
              </a:rPr>
              <a:t>S.</a:t>
            </a:r>
            <a:r>
              <a:rPr kumimoji="1" lang="zh-CN" altLang="en-US" sz="2000" dirty="0" smtClean="0">
                <a:latin typeface="楷体" panose="02010609060101010101" charset="-122"/>
                <a:ea typeface="楷体" panose="02010609060101010101" charset="-122"/>
                <a:cs typeface="楷体" panose="02010609060101010101" charset="-122"/>
              </a:rPr>
              <a:t>班级</a:t>
            </a:r>
            <a:r>
              <a:rPr kumimoji="1" lang="en-US" altLang="zh-CN" sz="2000" dirty="0" smtClean="0">
                <a:latin typeface="楷体" panose="02010609060101010101" charset="-122"/>
                <a:ea typeface="楷体" panose="02010609060101010101" charset="-122"/>
                <a:cs typeface="楷体" panose="02010609060101010101" charset="-122"/>
              </a:rPr>
              <a:t>=C.</a:t>
            </a:r>
            <a:r>
              <a:rPr kumimoji="1" lang="zh-CN" altLang="en-US" sz="2000" dirty="0" smtClean="0">
                <a:latin typeface="楷体" panose="02010609060101010101" charset="-122"/>
                <a:ea typeface="楷体" panose="02010609060101010101" charset="-122"/>
                <a:cs typeface="楷体" panose="02010609060101010101" charset="-122"/>
              </a:rPr>
              <a:t>班级</a:t>
            </a:r>
            <a:endParaRPr lang="en-US" altLang="zh-CN" sz="2000" dirty="0" smtClean="0">
              <a:latin typeface="楷体" panose="02010609060101010101" charset="-122"/>
              <a:ea typeface="楷体" panose="02010609060101010101" charset="-122"/>
              <a:cs typeface="楷体" panose="02010609060101010101" charset="-122"/>
            </a:endParaRPr>
          </a:p>
          <a:p>
            <a:pPr lvl="1" eaLnBrk="1" hangingPunct="1"/>
            <a:endParaRPr lang="en-US" altLang="zh-CN" sz="1600" dirty="0" smtClean="0">
              <a:solidFill>
                <a:srgbClr val="30E444"/>
              </a:solidFill>
              <a:latin typeface="楷体" panose="02010609060101010101" charset="-122"/>
              <a:ea typeface="楷体" panose="02010609060101010101" charset="-122"/>
              <a:cs typeface="楷体" panose="02010609060101010101" charset="-122"/>
            </a:endParaRPr>
          </a:p>
          <a:p>
            <a:pPr lvl="1" eaLnBrk="1" hangingPunct="1"/>
            <a:endParaRPr lang="en-US" altLang="zh-CN" sz="1600" dirty="0" smtClean="0">
              <a:solidFill>
                <a:srgbClr val="30E444"/>
              </a:solidFill>
              <a:latin typeface="楷体" panose="02010609060101010101" charset="-122"/>
              <a:ea typeface="楷体" panose="02010609060101010101" charset="-122"/>
              <a:cs typeface="楷体" panose="02010609060101010101" charset="-122"/>
            </a:endParaRPr>
          </a:p>
        </p:txBody>
      </p:sp>
      <p:sp>
        <p:nvSpPr>
          <p:cNvPr id="20484" name="Text Box 59"/>
          <p:cNvSpPr txBox="1">
            <a:spLocks noChangeArrowheads="1"/>
          </p:cNvSpPr>
          <p:nvPr/>
        </p:nvSpPr>
        <p:spPr bwMode="auto">
          <a:xfrm>
            <a:off x="6465888" y="3789363"/>
            <a:ext cx="16922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0000"/>
              </a:lnSpc>
              <a:spcBef>
                <a:spcPct val="0"/>
              </a:spcBef>
              <a:buFontTx/>
              <a:buNone/>
            </a:pPr>
            <a:endParaRPr kumimoji="1" lang="zh-CN" altLang="en-US" sz="2400" b="1">
              <a:latin typeface="Tahoma" panose="020B0604030504040204" charset="0"/>
              <a:ea typeface="宋体" panose="02010600030101010101" pitchFamily="2" charset="-122"/>
            </a:endParaRPr>
          </a:p>
          <a:p>
            <a:pPr eaLnBrk="1" hangingPunct="1">
              <a:lnSpc>
                <a:spcPct val="100000"/>
              </a:lnSpc>
              <a:spcBef>
                <a:spcPct val="35000"/>
              </a:spcBef>
              <a:buClr>
                <a:schemeClr val="tx2"/>
              </a:buClr>
              <a:buSzPct val="90000"/>
              <a:buFont typeface="Monotype Sorts" pitchFamily="-65" charset="2"/>
              <a:buNone/>
            </a:pPr>
            <a:r>
              <a:rPr kumimoji="1" lang="en-US" altLang="zh-CN" sz="2400" b="1">
                <a:latin typeface="Helvetica" panose="020B0604020202020204" pitchFamily="34" charset="0"/>
                <a:ea typeface="宋体" panose="02010600030101010101" pitchFamily="2" charset="-122"/>
              </a:rPr>
              <a:t>View_SC</a:t>
            </a:r>
            <a:endParaRPr kumimoji="1" lang="zh-CN" altLang="en-US" sz="2400" b="1">
              <a:latin typeface="Tahoma" panose="020B0604030504040204" charset="0"/>
              <a:ea typeface="宋体" panose="02010600030101010101" pitchFamily="2" charset="-122"/>
            </a:endParaRPr>
          </a:p>
        </p:txBody>
      </p:sp>
      <p:graphicFrame>
        <p:nvGraphicFramePr>
          <p:cNvPr id="909450" name="Group 138"/>
          <p:cNvGraphicFramePr>
            <a:graphicFrameLocks noGrp="1"/>
          </p:cNvGraphicFramePr>
          <p:nvPr/>
        </p:nvGraphicFramePr>
        <p:xfrm>
          <a:off x="5746750" y="4684713"/>
          <a:ext cx="2759075" cy="1776413"/>
        </p:xfrm>
        <a:graphic>
          <a:graphicData uri="http://schemas.openxmlformats.org/drawingml/2006/table">
            <a:tbl>
              <a:tblPr/>
              <a:tblGrid>
                <a:gridCol w="609600"/>
                <a:gridCol w="609600"/>
                <a:gridCol w="609600"/>
                <a:gridCol w="930275"/>
              </a:tblGrid>
              <a:tr h="31591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班主任</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小武</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老章</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20517" name="AutoShape 139"/>
          <p:cNvSpPr>
            <a:spLocks noChangeArrowheads="1"/>
          </p:cNvSpPr>
          <p:nvPr/>
        </p:nvSpPr>
        <p:spPr bwMode="auto">
          <a:xfrm>
            <a:off x="4462463" y="6149975"/>
            <a:ext cx="1208087" cy="304800"/>
          </a:xfrm>
          <a:prstGeom prst="leftArrow">
            <a:avLst>
              <a:gd name="adj1" fmla="val 50000"/>
              <a:gd name="adj2" fmla="val 99089"/>
            </a:avLst>
          </a:prstGeom>
          <a:solidFill>
            <a:srgbClr val="30E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518" name="Text Box 140"/>
          <p:cNvSpPr txBox="1">
            <a:spLocks noChangeArrowheads="1"/>
          </p:cNvSpPr>
          <p:nvPr/>
        </p:nvSpPr>
        <p:spPr bwMode="auto">
          <a:xfrm>
            <a:off x="4918075" y="5616575"/>
            <a:ext cx="68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6000" b="1" dirty="0">
                <a:solidFill>
                  <a:srgbClr val="FF0000"/>
                </a:solidFill>
                <a:latin typeface="宋体" panose="02010600030101010101" pitchFamily="2" charset="-122"/>
                <a:ea typeface="宋体" panose="02010600030101010101" pitchFamily="2" charset="-122"/>
              </a:rPr>
              <a:t>？</a:t>
            </a:r>
            <a:endParaRPr kumimoji="1" lang="zh-CN" altLang="en-US" sz="6000" b="1" dirty="0">
              <a:solidFill>
                <a:srgbClr val="FF0000"/>
              </a:solidFill>
              <a:latin typeface="Tahoma" panose="020B0604030504040204" charset="0"/>
              <a:ea typeface="宋体" panose="02010600030101010101" pitchFamily="2" charset="-122"/>
            </a:endParaRPr>
          </a:p>
        </p:txBody>
      </p:sp>
      <p:graphicFrame>
        <p:nvGraphicFramePr>
          <p:cNvPr id="12" name="Group 93"/>
          <p:cNvGraphicFramePr>
            <a:graphicFrameLocks noGrp="1"/>
          </p:cNvGraphicFramePr>
          <p:nvPr/>
        </p:nvGraphicFramePr>
        <p:xfrm>
          <a:off x="3624263" y="4706938"/>
          <a:ext cx="1458912" cy="1122362"/>
        </p:xfrm>
        <a:graphic>
          <a:graphicData uri="http://schemas.openxmlformats.org/drawingml/2006/table">
            <a:tbl>
              <a:tblPr/>
              <a:tblGrid>
                <a:gridCol w="583565"/>
                <a:gridCol w="875347"/>
              </a:tblGrid>
              <a:tr h="3501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班主任</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6127">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127">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老何</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3" name="Text Box 51"/>
          <p:cNvSpPr txBox="1">
            <a:spLocks noChangeArrowheads="1"/>
          </p:cNvSpPr>
          <p:nvPr/>
        </p:nvSpPr>
        <p:spPr bwMode="auto">
          <a:xfrm>
            <a:off x="3940175" y="422751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sz="2400" b="1">
                <a:latin typeface="Tahoma" panose="020B0604030504040204" charset="0"/>
                <a:ea typeface="宋体" panose="02010600030101010101" pitchFamily="2" charset="-122"/>
              </a:rPr>
              <a:t>C</a:t>
            </a:r>
            <a:endParaRPr kumimoji="1" lang="en-US" altLang="zh-CN" sz="2400" b="1">
              <a:latin typeface="Tahoma" panose="020B0604030504040204" charset="0"/>
              <a:ea typeface="宋体" panose="02010600030101010101" pitchFamily="2" charset="-122"/>
            </a:endParaRPr>
          </a:p>
        </p:txBody>
      </p:sp>
      <p:graphicFrame>
        <p:nvGraphicFramePr>
          <p:cNvPr id="14" name="Group 95"/>
          <p:cNvGraphicFramePr>
            <a:graphicFrameLocks noGrp="1"/>
          </p:cNvGraphicFramePr>
          <p:nvPr/>
        </p:nvGraphicFramePr>
        <p:xfrm>
          <a:off x="628650" y="4694238"/>
          <a:ext cx="2654300" cy="1617664"/>
        </p:xfrm>
        <a:graphic>
          <a:graphicData uri="http://schemas.openxmlformats.org/drawingml/2006/table">
            <a:tbl>
              <a:tblPr/>
              <a:tblGrid>
                <a:gridCol w="654778"/>
                <a:gridCol w="656309"/>
                <a:gridCol w="722092"/>
                <a:gridCol w="621121"/>
              </a:tblGrid>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61" name="Text Box 84"/>
          <p:cNvSpPr txBox="1">
            <a:spLocks noChangeArrowheads="1"/>
          </p:cNvSpPr>
          <p:nvPr/>
        </p:nvSpPr>
        <p:spPr bwMode="auto">
          <a:xfrm>
            <a:off x="1308100" y="41735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S</a:t>
            </a:r>
            <a:endParaRPr kumimoji="1" lang="en-US" altLang="zh-CN" b="1">
              <a:latin typeface="Tahoma" panose="020B060403050404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23555" name="Rectangle 3"/>
          <p:cNvSpPr>
            <a:spLocks noGrp="1" noChangeArrowheads="1"/>
          </p:cNvSpPr>
          <p:nvPr>
            <p:ph idx="1"/>
          </p:nvPr>
        </p:nvSpPr>
        <p:spPr/>
        <p:txBody>
          <a:bodyPr/>
          <a:lstStyle/>
          <a:p>
            <a:pPr lvl="1" eaLnBrk="1" hangingPunct="1"/>
            <a:r>
              <a:rPr lang="zh-CN" altLang="en-US" sz="2000" dirty="0" smtClean="0">
                <a:latin typeface="楷体" panose="02010609060101010101" charset="-122"/>
                <a:ea typeface="楷体" panose="02010609060101010101" charset="-122"/>
                <a:cs typeface="楷体" panose="02010609060101010101" charset="-122"/>
              </a:rPr>
              <a:t>情况二：信息歧义。⑵ 当视图的一个元组是“来自”关系里面的多个元组时，同样修改无法转化。例如视图</a:t>
            </a:r>
            <a:r>
              <a:rPr lang="en-US" altLang="zh-CN" sz="2000" dirty="0" err="1" smtClean="0">
                <a:solidFill>
                  <a:srgbClr val="30E444"/>
                </a:solidFill>
                <a:latin typeface="楷体" panose="02010609060101010101" charset="-122"/>
                <a:ea typeface="楷体" panose="02010609060101010101" charset="-122"/>
                <a:cs typeface="楷体" panose="02010609060101010101" charset="-122"/>
              </a:rPr>
              <a:t>Count_Class</a:t>
            </a:r>
            <a:endParaRPr lang="en-US" altLang="zh-CN" sz="2000" dirty="0" smtClean="0">
              <a:solidFill>
                <a:srgbClr val="30E444"/>
              </a:solidFill>
              <a:latin typeface="楷体" panose="02010609060101010101" charset="-122"/>
              <a:ea typeface="楷体" panose="02010609060101010101" charset="-122"/>
              <a:cs typeface="楷体" panose="02010609060101010101" charset="-122"/>
            </a:endParaRPr>
          </a:p>
          <a:p>
            <a:pPr lvl="1" eaLnBrk="1" hangingPunct="1">
              <a:buFont typeface="Wingdings" panose="05000000000000000000" pitchFamily="2" charset="2"/>
              <a:buNone/>
            </a:pPr>
            <a:r>
              <a:rPr lang="en-US" altLang="zh-CN" sz="2000" dirty="0" smtClean="0">
                <a:solidFill>
                  <a:srgbClr val="30E444"/>
                </a:solidFill>
                <a:latin typeface="楷体" panose="02010609060101010101" charset="-122"/>
                <a:ea typeface="楷体" panose="02010609060101010101" charset="-122"/>
                <a:cs typeface="楷体" panose="02010609060101010101" charset="-122"/>
              </a:rPr>
              <a:t>			Create  View</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i="1" dirty="0" err="1" smtClean="0">
                <a:latin typeface="楷体" panose="02010609060101010101" charset="-122"/>
                <a:ea typeface="楷体" panose="02010609060101010101" charset="-122"/>
                <a:cs typeface="楷体" panose="02010609060101010101" charset="-122"/>
              </a:rPr>
              <a:t>Count_Class</a:t>
            </a:r>
            <a:r>
              <a:rPr lang="en-US" altLang="zh-CN" sz="2000" dirty="0" smtClean="0">
                <a:latin typeface="楷体" panose="02010609060101010101" charset="-122"/>
                <a:ea typeface="楷体" panose="02010609060101010101" charset="-122"/>
                <a:cs typeface="楷体" panose="02010609060101010101" charset="-122"/>
              </a:rPr>
              <a:t>    </a:t>
            </a:r>
            <a:r>
              <a:rPr lang="en-US" altLang="zh-CN" sz="2000" dirty="0" smtClean="0">
                <a:solidFill>
                  <a:srgbClr val="30E444"/>
                </a:solidFill>
                <a:latin typeface="楷体" panose="02010609060101010101" charset="-122"/>
                <a:ea typeface="楷体" panose="02010609060101010101" charset="-122"/>
                <a:cs typeface="楷体" panose="02010609060101010101" charset="-122"/>
              </a:rPr>
              <a:t>as</a:t>
            </a:r>
            <a:endParaRPr lang="en-US" altLang="zh-CN" sz="2000" dirty="0" smtClean="0">
              <a:solidFill>
                <a:srgbClr val="30E444"/>
              </a:solidFill>
              <a:latin typeface="楷体" panose="02010609060101010101" charset="-122"/>
              <a:ea typeface="楷体" panose="02010609060101010101" charset="-122"/>
              <a:cs typeface="楷体" panose="02010609060101010101" charset="-122"/>
            </a:endParaRPr>
          </a:p>
          <a:p>
            <a:pPr lvl="1" eaLnBrk="1" hangingPunct="1">
              <a:buFont typeface="Wingdings" panose="05000000000000000000" pitchFamily="2" charset="2"/>
              <a:buNone/>
            </a:pPr>
            <a:r>
              <a:rPr lang="en-US" altLang="zh-CN" sz="2000" dirty="0" smtClean="0">
                <a:latin typeface="楷体" panose="02010609060101010101" charset="-122"/>
                <a:ea typeface="楷体" panose="02010609060101010101" charset="-122"/>
                <a:cs typeface="楷体" panose="02010609060101010101" charset="-122"/>
              </a:rPr>
              <a:t>         		Select        </a:t>
            </a:r>
            <a:r>
              <a:rPr lang="zh-CN" altLang="en-US" sz="2000" dirty="0" smtClean="0">
                <a:latin typeface="楷体" panose="02010609060101010101" charset="-122"/>
                <a:ea typeface="楷体" panose="02010609060101010101" charset="-122"/>
                <a:cs typeface="楷体" panose="02010609060101010101" charset="-122"/>
              </a:rPr>
              <a:t>班级</a:t>
            </a:r>
            <a:r>
              <a:rPr lang="en-US" altLang="zh-CN" sz="2000" dirty="0" smtClean="0">
                <a:latin typeface="楷体" panose="02010609060101010101" charset="-122"/>
                <a:ea typeface="楷体" panose="02010609060101010101" charset="-122"/>
                <a:cs typeface="楷体" panose="02010609060101010101" charset="-122"/>
              </a:rPr>
              <a:t>, count(*) as </a:t>
            </a:r>
            <a:r>
              <a:rPr lang="zh-CN" altLang="en-US" sz="2000" dirty="0" smtClean="0">
                <a:latin typeface="楷体" panose="02010609060101010101" charset="-122"/>
                <a:ea typeface="楷体" panose="02010609060101010101" charset="-122"/>
                <a:cs typeface="楷体" panose="02010609060101010101" charset="-122"/>
              </a:rPr>
              <a:t>人数 </a:t>
            </a:r>
            <a:br>
              <a:rPr lang="zh-CN" altLang="en-US" sz="2000" dirty="0" smtClean="0">
                <a:latin typeface="楷体" panose="02010609060101010101" charset="-122"/>
                <a:ea typeface="楷体" panose="02010609060101010101" charset="-122"/>
                <a:cs typeface="楷体" panose="02010609060101010101" charset="-122"/>
              </a:rPr>
            </a:br>
            <a:r>
              <a:rPr lang="zh-CN" altLang="en-US" sz="2000" dirty="0" smtClean="0">
                <a:latin typeface="楷体" panose="02010609060101010101" charset="-122"/>
                <a:ea typeface="楷体" panose="02010609060101010101" charset="-122"/>
                <a:cs typeface="楷体" panose="02010609060101010101" charset="-122"/>
              </a:rPr>
              <a:t>   </a:t>
            </a:r>
            <a:r>
              <a:rPr lang="en-US" altLang="zh-CN" sz="2000" dirty="0" smtClean="0">
                <a:latin typeface="楷体" panose="02010609060101010101" charset="-122"/>
                <a:ea typeface="楷体" panose="02010609060101010101" charset="-122"/>
                <a:cs typeface="楷体" panose="02010609060101010101" charset="-122"/>
              </a:rPr>
              <a:t>		From          S</a:t>
            </a:r>
            <a:br>
              <a:rPr lang="en-US" altLang="zh-CN" sz="2000" dirty="0" smtClean="0">
                <a:latin typeface="楷体" panose="02010609060101010101" charset="-122"/>
                <a:ea typeface="楷体" panose="02010609060101010101" charset="-122"/>
                <a:cs typeface="楷体" panose="02010609060101010101" charset="-122"/>
              </a:rPr>
            </a:br>
            <a:r>
              <a:rPr lang="en-US" altLang="zh-CN" sz="2000" dirty="0" smtClean="0">
                <a:latin typeface="楷体" panose="02010609060101010101" charset="-122"/>
                <a:ea typeface="楷体" panose="02010609060101010101" charset="-122"/>
                <a:cs typeface="楷体" panose="02010609060101010101" charset="-122"/>
              </a:rPr>
              <a:t>   		Group by   </a:t>
            </a:r>
            <a:r>
              <a:rPr lang="zh-CN" altLang="en-US" sz="2000" dirty="0" smtClean="0">
                <a:latin typeface="楷体" panose="02010609060101010101" charset="-122"/>
                <a:ea typeface="楷体" panose="02010609060101010101" charset="-122"/>
                <a:cs typeface="楷体" panose="02010609060101010101" charset="-122"/>
              </a:rPr>
              <a:t>班级</a:t>
            </a:r>
            <a:endParaRPr lang="zh-CN" altLang="en-US" sz="2000" dirty="0" smtClean="0">
              <a:latin typeface="楷体" panose="02010609060101010101" charset="-122"/>
              <a:ea typeface="楷体" panose="02010609060101010101" charset="-122"/>
              <a:cs typeface="楷体" panose="02010609060101010101" charset="-122"/>
            </a:endParaRPr>
          </a:p>
        </p:txBody>
      </p:sp>
      <p:graphicFrame>
        <p:nvGraphicFramePr>
          <p:cNvPr id="912544" name="Group 160"/>
          <p:cNvGraphicFramePr>
            <a:graphicFrameLocks noGrp="1"/>
          </p:cNvGraphicFramePr>
          <p:nvPr/>
        </p:nvGraphicFramePr>
        <p:xfrm>
          <a:off x="5775325" y="4692650"/>
          <a:ext cx="1285875" cy="1249672"/>
        </p:xfrm>
        <a:graphic>
          <a:graphicData uri="http://schemas.openxmlformats.org/drawingml/2006/table">
            <a:tbl>
              <a:tblPr/>
              <a:tblGrid>
                <a:gridCol w="663575"/>
                <a:gridCol w="622300"/>
              </a:tblGrid>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人数</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rPr>
                        <a:t>班</a:t>
                      </a:r>
                      <a:endParaRPr kumimoji="0" lang="en-US" altLang="zh-CN"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23573" name="Text Box 110"/>
          <p:cNvSpPr txBox="1">
            <a:spLocks noChangeArrowheads="1"/>
          </p:cNvSpPr>
          <p:nvPr/>
        </p:nvSpPr>
        <p:spPr bwMode="auto">
          <a:xfrm>
            <a:off x="5346700" y="3683000"/>
            <a:ext cx="29114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0000"/>
              </a:lnSpc>
              <a:spcBef>
                <a:spcPct val="0"/>
              </a:spcBef>
              <a:buFontTx/>
              <a:buNone/>
            </a:pPr>
            <a:endParaRPr kumimoji="1" lang="zh-CN" altLang="en-US" b="1">
              <a:latin typeface="Tahoma" panose="020B0604030504040204" charset="0"/>
              <a:ea typeface="宋体" panose="02010600030101010101" pitchFamily="2" charset="-122"/>
            </a:endParaRPr>
          </a:p>
          <a:p>
            <a:pPr eaLnBrk="1" hangingPunct="1">
              <a:lnSpc>
                <a:spcPct val="100000"/>
              </a:lnSpc>
              <a:spcBef>
                <a:spcPct val="35000"/>
              </a:spcBef>
              <a:buClr>
                <a:schemeClr val="tx2"/>
              </a:buClr>
              <a:buSzPct val="90000"/>
              <a:buFont typeface="Monotype Sorts" pitchFamily="-65" charset="2"/>
              <a:buNone/>
            </a:pPr>
            <a:r>
              <a:rPr lang="en-US" altLang="zh-CN" b="1">
                <a:latin typeface="Arial" panose="020B0604020202020204" pitchFamily="34" charset="0"/>
                <a:ea typeface="宋体" panose="02010600030101010101" pitchFamily="2" charset="-122"/>
              </a:rPr>
              <a:t>Count_Class</a:t>
            </a:r>
            <a:endParaRPr lang="zh-CN" altLang="en-US" b="1">
              <a:latin typeface="Arial" panose="020B0604020202020204" pitchFamily="34" charset="0"/>
              <a:ea typeface="宋体" panose="02010600030101010101" pitchFamily="2" charset="-122"/>
            </a:endParaRPr>
          </a:p>
        </p:txBody>
      </p:sp>
      <p:sp>
        <p:nvSpPr>
          <p:cNvPr id="23574" name="AutoShape 139"/>
          <p:cNvSpPr>
            <a:spLocks noChangeArrowheads="1"/>
          </p:cNvSpPr>
          <p:nvPr/>
        </p:nvSpPr>
        <p:spPr bwMode="auto">
          <a:xfrm>
            <a:off x="3925888" y="5289550"/>
            <a:ext cx="1208087" cy="304800"/>
          </a:xfrm>
          <a:prstGeom prst="leftArrow">
            <a:avLst>
              <a:gd name="adj1" fmla="val 50000"/>
              <a:gd name="adj2" fmla="val 99089"/>
            </a:avLst>
          </a:prstGeom>
          <a:solidFill>
            <a:srgbClr val="30E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5" name="Text Box 140"/>
          <p:cNvSpPr txBox="1">
            <a:spLocks noChangeArrowheads="1"/>
          </p:cNvSpPr>
          <p:nvPr/>
        </p:nvSpPr>
        <p:spPr bwMode="auto">
          <a:xfrm>
            <a:off x="4381500" y="4756150"/>
            <a:ext cx="68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6000" b="1">
                <a:solidFill>
                  <a:srgbClr val="FF0000"/>
                </a:solidFill>
                <a:latin typeface="宋体" panose="02010600030101010101" pitchFamily="2" charset="-122"/>
                <a:ea typeface="宋体" panose="02010600030101010101" pitchFamily="2" charset="-122"/>
              </a:rPr>
              <a:t>？</a:t>
            </a:r>
            <a:endParaRPr kumimoji="1" lang="zh-CN" altLang="en-US" sz="6000" b="1">
              <a:solidFill>
                <a:srgbClr val="FF0000"/>
              </a:solidFill>
              <a:latin typeface="Tahoma" panose="020B0604030504040204" charset="0"/>
              <a:ea typeface="宋体" panose="02010600030101010101" pitchFamily="2" charset="-122"/>
            </a:endParaRPr>
          </a:p>
        </p:txBody>
      </p:sp>
      <p:graphicFrame>
        <p:nvGraphicFramePr>
          <p:cNvPr id="10" name="Group 95"/>
          <p:cNvGraphicFramePr>
            <a:graphicFrameLocks noGrp="1"/>
          </p:cNvGraphicFramePr>
          <p:nvPr/>
        </p:nvGraphicFramePr>
        <p:xfrm>
          <a:off x="628650" y="4694238"/>
          <a:ext cx="2654300" cy="1617664"/>
        </p:xfrm>
        <a:graphic>
          <a:graphicData uri="http://schemas.openxmlformats.org/drawingml/2006/table">
            <a:tbl>
              <a:tblPr/>
              <a:tblGrid>
                <a:gridCol w="654778"/>
                <a:gridCol w="656309"/>
                <a:gridCol w="722092"/>
                <a:gridCol w="621121"/>
              </a:tblGrid>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03" name="Text Box 84"/>
          <p:cNvSpPr txBox="1">
            <a:spLocks noChangeArrowheads="1"/>
          </p:cNvSpPr>
          <p:nvPr/>
        </p:nvSpPr>
        <p:spPr bwMode="auto">
          <a:xfrm>
            <a:off x="1308100" y="41735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S</a:t>
            </a:r>
            <a:endParaRPr kumimoji="1" lang="en-US" altLang="zh-CN" b="1">
              <a:latin typeface="Tahoma" panose="020B060403050404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24579" name="Rectangle 3"/>
          <p:cNvSpPr>
            <a:spLocks noGrp="1" noChangeArrowheads="1"/>
          </p:cNvSpPr>
          <p:nvPr>
            <p:ph idx="1"/>
          </p:nvPr>
        </p:nvSpPr>
        <p:spPr/>
        <p:txBody>
          <a:bodyPr/>
          <a:lstStyle/>
          <a:p>
            <a:pPr eaLnBrk="1" hangingPunct="1">
              <a:spcBef>
                <a:spcPct val="30000"/>
              </a:spcBef>
            </a:pPr>
            <a:r>
              <a:rPr lang="zh-CN" altLang="en-US" sz="2400" dirty="0" smtClean="0">
                <a:latin typeface="楷体" panose="02010609060101010101" charset="-122"/>
                <a:ea typeface="楷体" panose="02010609060101010101" charset="-122"/>
                <a:cs typeface="楷体" panose="02010609060101010101" charset="-122"/>
              </a:rPr>
              <a:t>出现以下情况之一，则视图是</a:t>
            </a:r>
            <a:r>
              <a:rPr lang="zh-CN" altLang="en-US" sz="2400" dirty="0" smtClean="0">
                <a:solidFill>
                  <a:srgbClr val="FF0000"/>
                </a:solidFill>
                <a:latin typeface="楷体" panose="02010609060101010101" charset="-122"/>
                <a:ea typeface="楷体" panose="02010609060101010101" charset="-122"/>
                <a:cs typeface="楷体" panose="02010609060101010101" charset="-122"/>
              </a:rPr>
              <a:t>无法修改</a:t>
            </a:r>
            <a:r>
              <a:rPr lang="zh-CN" altLang="en-US" sz="2400" dirty="0" smtClean="0">
                <a:latin typeface="楷体" panose="02010609060101010101" charset="-122"/>
                <a:ea typeface="楷体" panose="02010609060101010101" charset="-122"/>
                <a:cs typeface="楷体" panose="02010609060101010101" charset="-122"/>
              </a:rPr>
              <a:t>的</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zh-CN" altLang="en-US" sz="2400" dirty="0" smtClean="0">
                <a:latin typeface="楷体" panose="02010609060101010101" charset="-122"/>
                <a:ea typeface="楷体" panose="02010609060101010101" charset="-122"/>
                <a:cs typeface="楷体" panose="02010609060101010101" charset="-122"/>
              </a:rPr>
              <a:t>（查询的）</a:t>
            </a:r>
            <a:r>
              <a:rPr lang="en-US" altLang="zh-CN" sz="2400" dirty="0" smtClean="0">
                <a:latin typeface="楷体" panose="02010609060101010101" charset="-122"/>
                <a:ea typeface="楷体" panose="02010609060101010101" charset="-122"/>
                <a:cs typeface="楷体" panose="02010609060101010101" charset="-122"/>
              </a:rPr>
              <a:t>Select </a:t>
            </a:r>
            <a:r>
              <a:rPr lang="zh-CN" altLang="en-US" sz="2400" dirty="0" smtClean="0">
                <a:latin typeface="楷体" panose="02010609060101010101" charset="-122"/>
                <a:ea typeface="楷体" panose="02010609060101010101" charset="-122"/>
                <a:cs typeface="楷体" panose="02010609060101010101" charset="-122"/>
              </a:rPr>
              <a:t>子句不包括主码</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400" dirty="0" smtClean="0">
                <a:latin typeface="楷体" panose="02010609060101010101" charset="-122"/>
                <a:ea typeface="楷体" panose="02010609060101010101" charset="-122"/>
                <a:cs typeface="楷体" panose="02010609060101010101" charset="-122"/>
              </a:rPr>
              <a:t>Select </a:t>
            </a:r>
            <a:r>
              <a:rPr lang="zh-CN" altLang="en-US" sz="2400" dirty="0" smtClean="0">
                <a:latin typeface="楷体" panose="02010609060101010101" charset="-122"/>
                <a:ea typeface="楷体" panose="02010609060101010101" charset="-122"/>
                <a:cs typeface="楷体" panose="02010609060101010101" charset="-122"/>
              </a:rPr>
              <a:t>子句中用聚集函数或算术表达式构造的新属性</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400" dirty="0" smtClean="0">
                <a:latin typeface="楷体" panose="02010609060101010101" charset="-122"/>
                <a:ea typeface="楷体" panose="02010609060101010101" charset="-122"/>
                <a:cs typeface="楷体" panose="02010609060101010101" charset="-122"/>
              </a:rPr>
              <a:t>Select </a:t>
            </a:r>
            <a:r>
              <a:rPr lang="zh-CN" altLang="en-US" sz="2400" dirty="0" smtClean="0">
                <a:latin typeface="楷体" panose="02010609060101010101" charset="-122"/>
                <a:ea typeface="楷体" panose="02010609060101010101" charset="-122"/>
                <a:cs typeface="楷体" panose="02010609060101010101" charset="-122"/>
              </a:rPr>
              <a:t>子句存在</a:t>
            </a:r>
            <a:r>
              <a:rPr lang="en-US" altLang="zh-CN" sz="2400" dirty="0" smtClean="0">
                <a:latin typeface="楷体" panose="02010609060101010101" charset="-122"/>
                <a:ea typeface="楷体" panose="02010609060101010101" charset="-122"/>
                <a:cs typeface="楷体" panose="02010609060101010101" charset="-122"/>
              </a:rPr>
              <a:t>distinct</a:t>
            </a:r>
            <a:r>
              <a:rPr lang="zh-CN" altLang="en-US" sz="2400" dirty="0" smtClean="0">
                <a:latin typeface="楷体" panose="02010609060101010101" charset="-122"/>
                <a:ea typeface="楷体" panose="02010609060101010101" charset="-122"/>
                <a:cs typeface="楷体" panose="02010609060101010101" charset="-122"/>
              </a:rPr>
              <a:t>关键字</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400" dirty="0" smtClean="0">
                <a:latin typeface="楷体" panose="02010609060101010101" charset="-122"/>
                <a:ea typeface="楷体" panose="02010609060101010101" charset="-122"/>
                <a:cs typeface="楷体" panose="02010609060101010101" charset="-122"/>
              </a:rPr>
              <a:t>From </a:t>
            </a:r>
            <a:r>
              <a:rPr lang="zh-CN" altLang="en-US" sz="2400" dirty="0" smtClean="0">
                <a:latin typeface="楷体" panose="02010609060101010101" charset="-122"/>
                <a:ea typeface="楷体" panose="02010609060101010101" charset="-122"/>
                <a:cs typeface="楷体" panose="02010609060101010101" charset="-122"/>
              </a:rPr>
              <a:t>子句中有多个关系</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zh-CN" altLang="en-US" sz="2400" dirty="0" smtClean="0">
                <a:latin typeface="楷体" panose="02010609060101010101" charset="-122"/>
                <a:ea typeface="楷体" panose="02010609060101010101" charset="-122"/>
                <a:cs typeface="楷体" panose="02010609060101010101" charset="-122"/>
              </a:rPr>
              <a:t>有</a:t>
            </a:r>
            <a:r>
              <a:rPr lang="en-US" altLang="zh-CN" sz="2400" dirty="0" smtClean="0">
                <a:latin typeface="楷体" panose="02010609060101010101" charset="-122"/>
                <a:ea typeface="楷体" panose="02010609060101010101" charset="-122"/>
                <a:cs typeface="楷体" panose="02010609060101010101" charset="-122"/>
              </a:rPr>
              <a:t>Group By</a:t>
            </a:r>
            <a:r>
              <a:rPr lang="zh-CN" altLang="en-US" sz="2400" dirty="0" smtClean="0">
                <a:latin typeface="楷体" panose="02010609060101010101" charset="-122"/>
                <a:ea typeface="楷体" panose="02010609060101010101" charset="-122"/>
                <a:cs typeface="楷体" panose="02010609060101010101" charset="-122"/>
              </a:rPr>
              <a:t>子句</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25603" name="Rectangle 3"/>
          <p:cNvSpPr>
            <a:spLocks noGrp="1" noChangeArrowheads="1"/>
          </p:cNvSpPr>
          <p:nvPr>
            <p:ph idx="1"/>
          </p:nvPr>
        </p:nvSpPr>
        <p:spPr/>
        <p:txBody>
          <a:bodyPr/>
          <a:lstStyle/>
          <a:p>
            <a:pPr eaLnBrk="1" hangingPunct="1">
              <a:spcBef>
                <a:spcPct val="30000"/>
              </a:spcBef>
            </a:pPr>
            <a:r>
              <a:rPr lang="zh-CN" altLang="en-US" sz="2000" dirty="0" smtClean="0">
                <a:latin typeface="楷体" panose="02010609060101010101" charset="-122"/>
                <a:ea typeface="楷体" panose="02010609060101010101" charset="-122"/>
                <a:cs typeface="楷体" panose="02010609060101010101" charset="-122"/>
              </a:rPr>
              <a:t>同时满足以下条件，视图才是</a:t>
            </a:r>
            <a:r>
              <a:rPr lang="zh-CN" altLang="en-US" sz="2000" dirty="0" smtClean="0">
                <a:solidFill>
                  <a:srgbClr val="FF0000"/>
                </a:solidFill>
                <a:latin typeface="楷体" panose="02010609060101010101" charset="-122"/>
                <a:ea typeface="楷体" panose="02010609060101010101" charset="-122"/>
                <a:cs typeface="楷体" panose="02010609060101010101" charset="-122"/>
              </a:rPr>
              <a:t>可修改</a:t>
            </a:r>
            <a:r>
              <a:rPr lang="zh-CN" altLang="en-US" sz="2000" dirty="0" smtClean="0">
                <a:latin typeface="楷体" panose="02010609060101010101" charset="-122"/>
                <a:ea typeface="楷体" panose="02010609060101010101" charset="-122"/>
                <a:cs typeface="楷体" panose="02010609060101010101" charset="-122"/>
              </a:rPr>
              <a:t>的</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000" dirty="0" smtClean="0">
                <a:latin typeface="楷体" panose="02010609060101010101" charset="-122"/>
                <a:ea typeface="楷体" panose="02010609060101010101" charset="-122"/>
                <a:cs typeface="楷体" panose="02010609060101010101" charset="-122"/>
              </a:rPr>
              <a:t>Select </a:t>
            </a:r>
            <a:r>
              <a:rPr lang="zh-CN" altLang="en-US" sz="2000" dirty="0" smtClean="0">
                <a:latin typeface="楷体" panose="02010609060101010101" charset="-122"/>
                <a:ea typeface="楷体" panose="02010609060101010101" charset="-122"/>
                <a:cs typeface="楷体" panose="02010609060101010101" charset="-122"/>
              </a:rPr>
              <a:t>子句中包含主码</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000" dirty="0" smtClean="0">
                <a:latin typeface="楷体" panose="02010609060101010101" charset="-122"/>
                <a:ea typeface="楷体" panose="02010609060101010101" charset="-122"/>
                <a:cs typeface="楷体" panose="02010609060101010101" charset="-122"/>
              </a:rPr>
              <a:t>Select </a:t>
            </a:r>
            <a:r>
              <a:rPr lang="zh-CN" altLang="en-US" sz="2000" dirty="0" smtClean="0">
                <a:latin typeface="楷体" panose="02010609060101010101" charset="-122"/>
                <a:ea typeface="楷体" panose="02010609060101010101" charset="-122"/>
                <a:cs typeface="楷体" panose="02010609060101010101" charset="-122"/>
              </a:rPr>
              <a:t>子句中只出现原有属性，而没有用聚集函数或算术表达式构造的新属性</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000" dirty="0" smtClean="0">
                <a:latin typeface="楷体" panose="02010609060101010101" charset="-122"/>
                <a:ea typeface="楷体" panose="02010609060101010101" charset="-122"/>
                <a:cs typeface="楷体" panose="02010609060101010101" charset="-122"/>
              </a:rPr>
              <a:t>Select </a:t>
            </a:r>
            <a:r>
              <a:rPr lang="zh-CN" altLang="en-US" sz="2000" dirty="0" smtClean="0">
                <a:latin typeface="楷体" panose="02010609060101010101" charset="-122"/>
                <a:ea typeface="楷体" panose="02010609060101010101" charset="-122"/>
                <a:cs typeface="楷体" panose="02010609060101010101" charset="-122"/>
              </a:rPr>
              <a:t>子句中无</a:t>
            </a:r>
            <a:r>
              <a:rPr lang="en-US" altLang="zh-CN" sz="2000" dirty="0" smtClean="0">
                <a:latin typeface="楷体" panose="02010609060101010101" charset="-122"/>
                <a:ea typeface="楷体" panose="02010609060101010101" charset="-122"/>
                <a:cs typeface="楷体" panose="02010609060101010101" charset="-122"/>
              </a:rPr>
              <a:t>distinct</a:t>
            </a:r>
            <a:r>
              <a:rPr lang="zh-CN" altLang="en-US" sz="2000" dirty="0" smtClean="0">
                <a:latin typeface="楷体" panose="02010609060101010101" charset="-122"/>
                <a:ea typeface="楷体" panose="02010609060101010101" charset="-122"/>
                <a:cs typeface="楷体" panose="02010609060101010101" charset="-122"/>
              </a:rPr>
              <a:t>关键字</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en-US" altLang="zh-CN" sz="2000" dirty="0" smtClean="0">
                <a:latin typeface="楷体" panose="02010609060101010101" charset="-122"/>
                <a:ea typeface="楷体" panose="02010609060101010101" charset="-122"/>
                <a:cs typeface="楷体" panose="02010609060101010101" charset="-122"/>
              </a:rPr>
              <a:t>From </a:t>
            </a:r>
            <a:r>
              <a:rPr lang="zh-CN" altLang="en-US" sz="2000" dirty="0" smtClean="0">
                <a:latin typeface="楷体" panose="02010609060101010101" charset="-122"/>
                <a:ea typeface="楷体" panose="02010609060101010101" charset="-122"/>
                <a:cs typeface="楷体" panose="02010609060101010101" charset="-122"/>
              </a:rPr>
              <a:t>子句中只有一个关系</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spcBef>
                <a:spcPct val="30000"/>
              </a:spcBef>
            </a:pPr>
            <a:r>
              <a:rPr lang="zh-CN" altLang="en-US" sz="2000" dirty="0" smtClean="0">
                <a:latin typeface="楷体" panose="02010609060101010101" charset="-122"/>
                <a:ea typeface="楷体" panose="02010609060101010101" charset="-122"/>
                <a:cs typeface="楷体" panose="02010609060101010101" charset="-122"/>
              </a:rPr>
              <a:t>无</a:t>
            </a:r>
            <a:r>
              <a:rPr lang="en-US" altLang="zh-CN" sz="2000" dirty="0" smtClean="0">
                <a:latin typeface="楷体" panose="02010609060101010101" charset="-122"/>
                <a:ea typeface="楷体" panose="02010609060101010101" charset="-122"/>
                <a:cs typeface="楷体" panose="02010609060101010101" charset="-122"/>
              </a:rPr>
              <a:t>Group By</a:t>
            </a:r>
            <a:r>
              <a:rPr lang="zh-CN" altLang="en-US" sz="2000" dirty="0" smtClean="0">
                <a:latin typeface="楷体" panose="02010609060101010101" charset="-122"/>
                <a:ea typeface="楷体" panose="02010609060101010101" charset="-122"/>
                <a:cs typeface="楷体" panose="02010609060101010101" charset="-122"/>
              </a:rPr>
              <a:t>子句</a:t>
            </a:r>
            <a:endParaRPr lang="en-US" altLang="zh-CN" sz="2000" dirty="0" smtClean="0">
              <a:latin typeface="楷体" panose="02010609060101010101" charset="-122"/>
              <a:ea typeface="楷体" panose="02010609060101010101" charset="-122"/>
              <a:cs typeface="楷体" panose="02010609060101010101" charset="-122"/>
            </a:endParaRPr>
          </a:p>
          <a:p>
            <a:pPr eaLnBrk="1" hangingPunct="1">
              <a:spcBef>
                <a:spcPct val="30000"/>
              </a:spcBef>
            </a:pPr>
            <a:r>
              <a:rPr lang="zh-CN" altLang="en-US" sz="2000" dirty="0">
                <a:latin typeface="楷体" panose="02010609060101010101" charset="-122"/>
                <a:ea typeface="楷体" panose="02010609060101010101" charset="-122"/>
                <a:cs typeface="楷体" panose="02010609060101010101" charset="-122"/>
              </a:rPr>
              <a:t>删除</a:t>
            </a:r>
            <a:r>
              <a:rPr lang="zh-CN" altLang="en-US" sz="2000" dirty="0" smtClean="0">
                <a:latin typeface="楷体" panose="02010609060101010101" charset="-122"/>
                <a:ea typeface="楷体" panose="02010609060101010101" charset="-122"/>
                <a:cs typeface="楷体" panose="02010609060101010101" charset="-122"/>
              </a:rPr>
              <a:t>视图</a:t>
            </a:r>
            <a:endParaRPr lang="zh-CN" altLang="en-US" sz="2000" dirty="0" smtClean="0">
              <a:latin typeface="楷体" panose="02010609060101010101" charset="-122"/>
              <a:ea typeface="楷体" panose="02010609060101010101" charset="-122"/>
              <a:cs typeface="楷体" panose="02010609060101010101" charset="-122"/>
            </a:endParaRPr>
          </a:p>
          <a:p>
            <a:pPr lvl="1" algn="ctr" eaLnBrk="1" hangingPunct="1">
              <a:buFont typeface="Wingdings" panose="05000000000000000000" pitchFamily="2" charset="2"/>
              <a:buNone/>
            </a:pPr>
            <a:r>
              <a:rPr lang="en-US" altLang="zh-CN" sz="2000" dirty="0" smtClean="0">
                <a:solidFill>
                  <a:srgbClr val="0070C0"/>
                </a:solidFill>
                <a:latin typeface="楷体" panose="02010609060101010101" charset="-122"/>
                <a:ea typeface="楷体" panose="02010609060101010101" charset="-122"/>
                <a:cs typeface="楷体" panose="02010609060101010101" charset="-122"/>
              </a:rPr>
              <a:t>drop   </a:t>
            </a:r>
            <a:r>
              <a:rPr lang="en-US" altLang="zh-CN" sz="2000" dirty="0">
                <a:solidFill>
                  <a:srgbClr val="0070C0"/>
                </a:solidFill>
                <a:latin typeface="楷体" panose="02010609060101010101" charset="-122"/>
                <a:ea typeface="楷体" panose="02010609060101010101" charset="-122"/>
                <a:cs typeface="楷体" panose="02010609060101010101" charset="-122"/>
              </a:rPr>
              <a:t>view   </a:t>
            </a:r>
            <a:r>
              <a:rPr lang="zh-CN" altLang="en-US" sz="2000" dirty="0">
                <a:latin typeface="楷体" panose="02010609060101010101" charset="-122"/>
                <a:ea typeface="楷体" panose="02010609060101010101" charset="-122"/>
                <a:cs typeface="楷体" panose="02010609060101010101" charset="-122"/>
              </a:rPr>
              <a:t>视图名</a:t>
            </a:r>
            <a:endParaRPr lang="zh-CN" altLang="en-US" sz="2000" dirty="0">
              <a:latin typeface="楷体" panose="02010609060101010101" charset="-122"/>
              <a:ea typeface="楷体" panose="02010609060101010101" charset="-122"/>
              <a:cs typeface="楷体" panose="02010609060101010101" charset="-122"/>
            </a:endParaRPr>
          </a:p>
          <a:p>
            <a:pPr lvl="1" eaLnBrk="1" hangingPunct="1">
              <a:spcBef>
                <a:spcPct val="30000"/>
              </a:spcBef>
            </a:pPr>
            <a:endParaRPr lang="zh-CN" altLang="en-US"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修改视图</a:t>
            </a:r>
            <a:endParaRPr lang="zh-CN" altLang="en-US" smtClean="0"/>
          </a:p>
        </p:txBody>
      </p:sp>
      <p:sp>
        <p:nvSpPr>
          <p:cNvPr id="914435" name="Rectangle 3"/>
          <p:cNvSpPr>
            <a:spLocks noGrp="1" noChangeArrowheads="1"/>
          </p:cNvSpPr>
          <p:nvPr>
            <p:ph idx="1"/>
          </p:nvPr>
        </p:nvSpPr>
        <p:spPr/>
        <p:txBody>
          <a:bodyPr/>
          <a:lstStyle/>
          <a:p>
            <a:pPr eaLnBrk="1" hangingPunct="1"/>
            <a:r>
              <a:rPr lang="zh-CN" altLang="en-US" sz="2400" dirty="0" smtClean="0"/>
              <a:t>例如，下面的视图</a:t>
            </a:r>
            <a:r>
              <a:rPr lang="en-US" altLang="zh-CN" sz="2400" dirty="0" smtClean="0"/>
              <a:t>Class1</a:t>
            </a:r>
            <a:r>
              <a:rPr lang="zh-CN" altLang="en-US" sz="2400" dirty="0" smtClean="0"/>
              <a:t>是可以修改的</a:t>
            </a:r>
            <a:endParaRPr lang="en-US" altLang="zh-CN" sz="2400" dirty="0" smtClean="0">
              <a:solidFill>
                <a:srgbClr val="30E444"/>
              </a:solidFill>
            </a:endParaRPr>
          </a:p>
          <a:p>
            <a:pPr eaLnBrk="1" hangingPunct="1">
              <a:buFont typeface="Wingdings" panose="05000000000000000000" pitchFamily="2" charset="2"/>
              <a:buNone/>
            </a:pPr>
            <a:r>
              <a:rPr lang="en-US" altLang="zh-CN" sz="2000" i="1" dirty="0" smtClean="0">
                <a:solidFill>
                  <a:srgbClr val="30E444"/>
                </a:solidFill>
              </a:rPr>
              <a:t> 		</a:t>
            </a:r>
            <a:r>
              <a:rPr lang="en-US" altLang="zh-CN" sz="2000" dirty="0" smtClean="0">
                <a:solidFill>
                  <a:srgbClr val="30E444"/>
                </a:solidFill>
              </a:rPr>
              <a:t>Create  View</a:t>
            </a:r>
            <a:r>
              <a:rPr lang="en-US" altLang="zh-CN" sz="2000" dirty="0" smtClean="0"/>
              <a:t>   </a:t>
            </a:r>
            <a:r>
              <a:rPr lang="en-US" altLang="zh-CN" sz="2000" i="1" dirty="0" smtClean="0"/>
              <a:t>Class1</a:t>
            </a:r>
            <a:r>
              <a:rPr lang="en-US" altLang="zh-CN" sz="2000" dirty="0" smtClean="0"/>
              <a:t>    </a:t>
            </a:r>
            <a:r>
              <a:rPr lang="en-US" altLang="zh-CN" sz="2000" dirty="0" smtClean="0">
                <a:solidFill>
                  <a:srgbClr val="30E444"/>
                </a:solidFill>
              </a:rPr>
              <a:t>as</a:t>
            </a:r>
            <a:endParaRPr lang="en-US" altLang="zh-CN" sz="2000" dirty="0" smtClean="0">
              <a:solidFill>
                <a:srgbClr val="30E444"/>
              </a:solidFill>
            </a:endParaRPr>
          </a:p>
          <a:p>
            <a:pPr lvl="1" eaLnBrk="1" hangingPunct="1">
              <a:buFont typeface="Wingdings" panose="05000000000000000000" pitchFamily="2" charset="2"/>
              <a:buNone/>
            </a:pPr>
            <a:r>
              <a:rPr lang="en-US" altLang="zh-CN" sz="2000" dirty="0" smtClean="0"/>
              <a:t>  </a:t>
            </a:r>
            <a:r>
              <a:rPr lang="en-US" altLang="zh-CN" sz="2000" dirty="0"/>
              <a:t> </a:t>
            </a:r>
            <a:r>
              <a:rPr lang="en-US" altLang="zh-CN" sz="2000" dirty="0" smtClean="0"/>
              <a:t>  </a:t>
            </a:r>
            <a:r>
              <a:rPr lang="en-US" altLang="zh-CN" sz="2000" dirty="0" smtClean="0"/>
              <a:t>	</a:t>
            </a:r>
            <a:r>
              <a:rPr lang="en-US" altLang="zh-CN" sz="2000" dirty="0" smtClean="0">
                <a:solidFill>
                  <a:srgbClr val="30E444"/>
                </a:solidFill>
              </a:rPr>
              <a:t>Select</a:t>
            </a:r>
            <a:r>
              <a:rPr lang="en-US" altLang="zh-CN" sz="2000" dirty="0" smtClean="0"/>
              <a:t>        </a:t>
            </a:r>
            <a:r>
              <a:rPr lang="zh-CN" altLang="en-US" sz="2000" dirty="0" smtClean="0"/>
              <a:t>学号，姓名，班级</a:t>
            </a:r>
            <a:br>
              <a:rPr lang="zh-CN" altLang="en-US" sz="2000" dirty="0" smtClean="0"/>
            </a:br>
            <a:r>
              <a:rPr lang="zh-CN" altLang="en-US" sz="2000" dirty="0" smtClean="0"/>
              <a:t>   </a:t>
            </a:r>
            <a:r>
              <a:rPr lang="en-US" altLang="zh-CN" sz="2000" dirty="0" smtClean="0">
                <a:solidFill>
                  <a:srgbClr val="30E444"/>
                </a:solidFill>
              </a:rPr>
              <a:t>From</a:t>
            </a:r>
            <a:r>
              <a:rPr lang="en-US" altLang="zh-CN" sz="2000" dirty="0" smtClean="0"/>
              <a:t>          S</a:t>
            </a:r>
            <a:br>
              <a:rPr lang="en-US" altLang="zh-CN" sz="2000" dirty="0" smtClean="0"/>
            </a:br>
            <a:r>
              <a:rPr lang="en-US" altLang="zh-CN" sz="2000" dirty="0" smtClean="0"/>
              <a:t>   </a:t>
            </a:r>
            <a:r>
              <a:rPr lang="en-US" altLang="zh-CN" sz="2000" dirty="0" smtClean="0">
                <a:solidFill>
                  <a:srgbClr val="30E444"/>
                </a:solidFill>
              </a:rPr>
              <a:t>Where</a:t>
            </a:r>
            <a:r>
              <a:rPr lang="en-US" altLang="zh-CN" sz="2000" dirty="0" smtClean="0"/>
              <a:t>        </a:t>
            </a:r>
            <a:r>
              <a:rPr lang="zh-CN" altLang="en-US" sz="2000" dirty="0" smtClean="0"/>
              <a:t>班级</a:t>
            </a:r>
            <a:r>
              <a:rPr lang="en-US" altLang="zh-CN" sz="2000" dirty="0" smtClean="0"/>
              <a:t>=</a:t>
            </a:r>
            <a:r>
              <a:rPr lang="en-US" altLang="zh-CN" sz="2000" dirty="0" smtClean="0">
                <a:latin typeface="Helvetica" panose="020B0604020202020204" pitchFamily="34" charset="0"/>
              </a:rPr>
              <a:t>‘</a:t>
            </a:r>
            <a:r>
              <a:rPr lang="en-US" altLang="zh-CN" sz="2000" dirty="0" smtClean="0"/>
              <a:t>1</a:t>
            </a:r>
            <a:r>
              <a:rPr lang="zh-CN" altLang="en-US" sz="2000" dirty="0" smtClean="0"/>
              <a:t>班</a:t>
            </a:r>
            <a:r>
              <a:rPr lang="zh-CN" altLang="en-US" sz="2000" dirty="0" smtClean="0">
                <a:latin typeface="Helvetica" panose="020B0604020202020204" pitchFamily="34" charset="0"/>
              </a:rPr>
              <a:t>’</a:t>
            </a:r>
            <a:endParaRPr lang="zh-CN" altLang="en-US" sz="2000" dirty="0" smtClean="0"/>
          </a:p>
        </p:txBody>
      </p:sp>
      <p:sp>
        <p:nvSpPr>
          <p:cNvPr id="27652" name="Text Box 4"/>
          <p:cNvSpPr txBox="1">
            <a:spLocks noChangeArrowheads="1"/>
          </p:cNvSpPr>
          <p:nvPr/>
        </p:nvSpPr>
        <p:spPr bwMode="auto">
          <a:xfrm>
            <a:off x="801688" y="3777486"/>
            <a:ext cx="2209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S</a:t>
            </a:r>
            <a:endParaRPr kumimoji="1" lang="en-US" altLang="zh-CN" b="1">
              <a:latin typeface="Tahoma" panose="020B0604030504040204" charset="0"/>
              <a:ea typeface="宋体" panose="02010600030101010101" pitchFamily="2" charset="-122"/>
            </a:endParaRPr>
          </a:p>
        </p:txBody>
      </p:sp>
      <p:graphicFrame>
        <p:nvGraphicFramePr>
          <p:cNvPr id="914488" name="Group 56"/>
          <p:cNvGraphicFramePr>
            <a:graphicFrameLocks noGrp="1"/>
          </p:cNvGraphicFramePr>
          <p:nvPr/>
        </p:nvGraphicFramePr>
        <p:xfrm>
          <a:off x="628650" y="4301361"/>
          <a:ext cx="2555875" cy="1874838"/>
        </p:xfrm>
        <a:graphic>
          <a:graphicData uri="http://schemas.openxmlformats.org/drawingml/2006/table">
            <a:tbl>
              <a:tblPr/>
              <a:tblGrid>
                <a:gridCol w="663575"/>
                <a:gridCol w="622300"/>
                <a:gridCol w="635000"/>
                <a:gridCol w="635000"/>
              </a:tblGrid>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14</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小何</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14509" name="Group 77"/>
          <p:cNvGraphicFramePr>
            <a:graphicFrameLocks noGrp="1"/>
          </p:cNvGraphicFramePr>
          <p:nvPr/>
        </p:nvGraphicFramePr>
        <p:xfrm>
          <a:off x="4572000" y="4301361"/>
          <a:ext cx="1990725" cy="1249672"/>
        </p:xfrm>
        <a:graphic>
          <a:graphicData uri="http://schemas.openxmlformats.org/drawingml/2006/table">
            <a:tbl>
              <a:tblPr/>
              <a:tblGrid>
                <a:gridCol w="663575"/>
                <a:gridCol w="663575"/>
                <a:gridCol w="663575"/>
              </a:tblGrid>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14</a:t>
                      </a:r>
                      <a:endPar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小何</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r>
            </a:tbl>
          </a:graphicData>
        </a:graphic>
      </p:graphicFrame>
      <p:sp>
        <p:nvSpPr>
          <p:cNvPr id="914477" name="Text Box 45"/>
          <p:cNvSpPr txBox="1">
            <a:spLocks noChangeArrowheads="1"/>
          </p:cNvSpPr>
          <p:nvPr/>
        </p:nvSpPr>
        <p:spPr bwMode="auto">
          <a:xfrm>
            <a:off x="4849813" y="3777486"/>
            <a:ext cx="2317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b="1">
                <a:latin typeface="Tahoma" panose="020B0604030504040204" charset="0"/>
                <a:ea typeface="宋体" panose="02010600030101010101" pitchFamily="2" charset="-122"/>
              </a:rPr>
              <a:t>Class1</a:t>
            </a:r>
            <a:endParaRPr kumimoji="1" lang="en-US" altLang="zh-CN" b="1">
              <a:latin typeface="Tahoma" panose="020B0604030504040204" charset="0"/>
              <a:ea typeface="宋体" panose="02010600030101010101" pitchFamily="2" charset="-122"/>
            </a:endParaRPr>
          </a:p>
        </p:txBody>
      </p:sp>
      <p:sp>
        <p:nvSpPr>
          <p:cNvPr id="8" name="AutoShape 65"/>
          <p:cNvSpPr>
            <a:spLocks noChangeArrowheads="1"/>
          </p:cNvSpPr>
          <p:nvPr/>
        </p:nvSpPr>
        <p:spPr bwMode="auto">
          <a:xfrm>
            <a:off x="3971925" y="5893821"/>
            <a:ext cx="2590800" cy="654050"/>
          </a:xfrm>
          <a:prstGeom prst="wedgeRoundRectCallout">
            <a:avLst>
              <a:gd name="adj1" fmla="val 25880"/>
              <a:gd name="adj2" fmla="val -101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ClrTx/>
              <a:buSzTx/>
              <a:buFontTx/>
              <a:buNone/>
              <a:defRPr/>
            </a:pPr>
            <a:r>
              <a:rPr lang="en-US" altLang="zh-CN" sz="2000" dirty="0">
                <a:solidFill>
                  <a:srgbClr val="0070C0"/>
                </a:solidFill>
                <a:latin typeface="Times New Roman" panose="02020603050405020304" pitchFamily="18" charset="0"/>
              </a:rPr>
              <a:t>with check option</a:t>
            </a:r>
            <a:r>
              <a:rPr lang="zh-CN" altLang="en-US" sz="2000" dirty="0">
                <a:solidFill>
                  <a:srgbClr val="0070C0"/>
                </a:solidFill>
                <a:latin typeface="Times New Roman" panose="02020603050405020304" pitchFamily="18" charset="0"/>
              </a:rPr>
              <a:t>导致无法插入这条记录</a:t>
            </a:r>
            <a:endParaRPr lang="zh-CN" altLang="en-US" sz="2000" dirty="0">
              <a:solidFill>
                <a:srgbClr val="0070C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 calcmode="lin" valueType="num">
                                      <p:cBhvr additive="base">
                                        <p:cTn id="7" dur="500" fill="hold"/>
                                        <p:tgtEl>
                                          <p:spTgt spid="914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44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 calcmode="lin" valueType="num">
                                      <p:cBhvr additive="base">
                                        <p:cTn id="12" dur="500" fill="hold"/>
                                        <p:tgtEl>
                                          <p:spTgt spid="91443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1443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 calcmode="lin" valueType="num">
                                      <p:cBhvr additive="base">
                                        <p:cTn id="17" dur="500" fill="hold"/>
                                        <p:tgtEl>
                                          <p:spTgt spid="91443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14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14509"/>
                                        </p:tgtEl>
                                        <p:attrNameLst>
                                          <p:attrName>style.visibility</p:attrName>
                                        </p:attrNameLst>
                                      </p:cBhvr>
                                      <p:to>
                                        <p:strVal val="visible"/>
                                      </p:to>
                                    </p:set>
                                    <p:animEffect transition="in" filter="box(in)">
                                      <p:cBhvr>
                                        <p:cTn id="23" dur="500"/>
                                        <p:tgtEl>
                                          <p:spTgt spid="91450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14477"/>
                                        </p:tgtEl>
                                        <p:attrNameLst>
                                          <p:attrName>style.visibility</p:attrName>
                                        </p:attrNameLst>
                                      </p:cBhvr>
                                      <p:to>
                                        <p:strVal val="visible"/>
                                      </p:to>
                                    </p:set>
                                    <p:animEffect transition="in" filter="box(in)">
                                      <p:cBhvr>
                                        <p:cTn id="26" dur="500"/>
                                        <p:tgtEl>
                                          <p:spTgt spid="91447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5" grpId="0" bldLvl="2" advAuto="0" autoUpdateAnimBg="0" uiExpand="1" build="p"/>
      <p:bldP spid="914477" grpId="0" autoUpdateAnimBg="0"/>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b="1" dirty="0" smtClean="0"/>
              <a:t>总结：</a:t>
            </a:r>
            <a:r>
              <a:rPr lang="en-US" altLang="zh-CN" b="1" dirty="0" smtClean="0"/>
              <a:t> </a:t>
            </a:r>
            <a:r>
              <a:rPr lang="zh-CN" altLang="en-US" b="1" dirty="0" smtClean="0"/>
              <a:t>视图</a:t>
            </a:r>
            <a:endParaRPr lang="zh-CN" altLang="en-US" b="1" dirty="0" smtClean="0"/>
          </a:p>
        </p:txBody>
      </p:sp>
      <p:sp>
        <p:nvSpPr>
          <p:cNvPr id="4099" name="内容占位符 1"/>
          <p:cNvSpPr>
            <a:spLocks noGrp="1"/>
          </p:cNvSpPr>
          <p:nvPr>
            <p:ph idx="1"/>
          </p:nvPr>
        </p:nvSpPr>
        <p:spPr/>
        <p:txBody>
          <a:bodyPr/>
          <a:lstStyle/>
          <a:p>
            <a:pPr eaLnBrk="1" hangingPunct="1"/>
            <a:r>
              <a:rPr lang="zh-CN" altLang="en-US" sz="1800" dirty="0" smtClean="0">
                <a:latin typeface="楷体" panose="02010609060101010101" charset="-122"/>
                <a:ea typeface="楷体" panose="02010609060101010101" charset="-122"/>
                <a:cs typeface="楷体" panose="02010609060101010101" charset="-122"/>
              </a:rPr>
              <a:t>视图的本质：有名字的查询</a:t>
            </a:r>
            <a:endParaRPr lang="zh-CN" altLang="en-US" sz="1800" dirty="0" smtClean="0">
              <a:latin typeface="楷体" panose="02010609060101010101" charset="-122"/>
              <a:ea typeface="楷体" panose="02010609060101010101" charset="-122"/>
              <a:cs typeface="楷体" panose="02010609060101010101" charset="-122"/>
            </a:endParaRPr>
          </a:p>
          <a:p>
            <a:pPr lvl="1" eaLnBrk="1" hangingPunct="1"/>
            <a:r>
              <a:rPr lang="zh-CN" altLang="en-US" sz="1800" dirty="0" smtClean="0">
                <a:latin typeface="楷体" panose="02010609060101010101" charset="-122"/>
                <a:ea typeface="楷体" panose="02010609060101010101" charset="-122"/>
                <a:cs typeface="楷体" panose="02010609060101010101" charset="-122"/>
              </a:rPr>
              <a:t>一个视图总是对应一个</a:t>
            </a:r>
            <a:r>
              <a:rPr lang="en-US" altLang="zh-CN" sz="1800" dirty="0" smtClean="0">
                <a:latin typeface="楷体" panose="02010609060101010101" charset="-122"/>
                <a:ea typeface="楷体" panose="02010609060101010101" charset="-122"/>
                <a:cs typeface="楷体" panose="02010609060101010101" charset="-122"/>
              </a:rPr>
              <a:t>select</a:t>
            </a:r>
            <a:r>
              <a:rPr lang="zh-CN" altLang="en-US" sz="1800" dirty="0" smtClean="0">
                <a:latin typeface="楷体" panose="02010609060101010101" charset="-122"/>
                <a:ea typeface="楷体" panose="02010609060101010101" charset="-122"/>
                <a:cs typeface="楷体" panose="02010609060101010101" charset="-122"/>
              </a:rPr>
              <a:t>查询，且有唯一的名字（视图名）</a:t>
            </a:r>
            <a:endParaRPr lang="zh-CN" altLang="en-US" sz="1800" dirty="0" smtClean="0">
              <a:latin typeface="楷体" panose="02010609060101010101" charset="-122"/>
              <a:ea typeface="楷体" panose="02010609060101010101" charset="-122"/>
              <a:cs typeface="楷体" panose="02010609060101010101" charset="-122"/>
            </a:endParaRPr>
          </a:p>
          <a:p>
            <a:pPr lvl="1" eaLnBrk="1" hangingPunct="1"/>
            <a:r>
              <a:rPr lang="zh-CN" altLang="en-US" sz="1800" dirty="0" smtClean="0">
                <a:latin typeface="楷体" panose="02010609060101010101" charset="-122"/>
                <a:ea typeface="楷体" panose="02010609060101010101" charset="-122"/>
                <a:cs typeface="楷体" panose="02010609060101010101" charset="-122"/>
              </a:rPr>
              <a:t>查询中使用到的关系，称为</a:t>
            </a:r>
            <a:r>
              <a:rPr lang="zh-CN" altLang="en-US" sz="1800" dirty="0" smtClean="0">
                <a:solidFill>
                  <a:srgbClr val="30E444"/>
                </a:solidFill>
                <a:latin typeface="楷体" panose="02010609060101010101" charset="-122"/>
                <a:ea typeface="楷体" panose="02010609060101010101" charset="-122"/>
                <a:cs typeface="楷体" panose="02010609060101010101" charset="-122"/>
              </a:rPr>
              <a:t>基础关系</a:t>
            </a:r>
            <a:r>
              <a:rPr lang="zh-CN" altLang="en-US" sz="1800" dirty="0" smtClean="0">
                <a:latin typeface="楷体" panose="02010609060101010101" charset="-122"/>
                <a:ea typeface="楷体" panose="02010609060101010101" charset="-122"/>
                <a:cs typeface="楷体" panose="02010609060101010101" charset="-122"/>
              </a:rPr>
              <a:t>。视图就是定义在基础关系上的</a:t>
            </a:r>
            <a:endParaRPr lang="en-US" altLang="zh-CN" sz="1800" dirty="0">
              <a:latin typeface="楷体" panose="02010609060101010101" charset="-122"/>
              <a:ea typeface="楷体" panose="02010609060101010101" charset="-122"/>
              <a:cs typeface="楷体" panose="02010609060101010101" charset="-122"/>
            </a:endParaRPr>
          </a:p>
          <a:p>
            <a:pPr eaLnBrk="1" hangingPunct="1"/>
            <a:r>
              <a:rPr lang="zh-CN" altLang="en-US" sz="1800" dirty="0">
                <a:latin typeface="楷体" panose="02010609060101010101" charset="-122"/>
                <a:ea typeface="楷体" panose="02010609060101010101" charset="-122"/>
                <a:cs typeface="楷体" panose="02010609060101010101" charset="-122"/>
              </a:rPr>
              <a:t>视图的表象：</a:t>
            </a:r>
            <a:r>
              <a:rPr lang="zh-CN" altLang="en-US" sz="1800" dirty="0">
                <a:solidFill>
                  <a:srgbClr val="30E444"/>
                </a:solidFill>
                <a:latin typeface="楷体" panose="02010609060101010101" charset="-122"/>
                <a:ea typeface="楷体" panose="02010609060101010101" charset="-122"/>
                <a:cs typeface="楷体" panose="02010609060101010101" charset="-122"/>
              </a:rPr>
              <a:t>“虚拟”关系</a:t>
            </a:r>
            <a:endParaRPr lang="zh-CN" altLang="en-US" sz="1800" dirty="0">
              <a:latin typeface="楷体" panose="02010609060101010101" charset="-122"/>
              <a:ea typeface="楷体" panose="02010609060101010101" charset="-122"/>
              <a:cs typeface="楷体" panose="02010609060101010101" charset="-122"/>
            </a:endParaRPr>
          </a:p>
          <a:p>
            <a:pPr lvl="1" eaLnBrk="1" hangingPunct="1"/>
            <a:r>
              <a:rPr lang="zh-CN" altLang="en-US" sz="1800" dirty="0">
                <a:latin typeface="楷体" panose="02010609060101010101" charset="-122"/>
                <a:ea typeface="楷体" panose="02010609060101010101" charset="-122"/>
                <a:cs typeface="楷体" panose="02010609060101010101" charset="-122"/>
              </a:rPr>
              <a:t>用户访问视图时，看到的是一个 基础关系</a:t>
            </a:r>
            <a:r>
              <a:rPr lang="en-US" altLang="zh-CN" sz="1800" dirty="0">
                <a:latin typeface="楷体" panose="02010609060101010101" charset="-122"/>
                <a:ea typeface="楷体" panose="02010609060101010101" charset="-122"/>
                <a:cs typeface="楷体" panose="02010609060101010101" charset="-122"/>
              </a:rPr>
              <a:t>+</a:t>
            </a:r>
            <a:r>
              <a:rPr lang="zh-CN" altLang="en-US" sz="1800" dirty="0">
                <a:latin typeface="楷体" panose="02010609060101010101" charset="-122"/>
                <a:ea typeface="楷体" panose="02010609060101010101" charset="-122"/>
                <a:cs typeface="楷体" panose="02010609060101010101" charset="-122"/>
              </a:rPr>
              <a:t>查询 所派生（计算）出来的“虚拟”关系，和真正的关系有相同的地方，也有不同的地方：</a:t>
            </a:r>
            <a:endParaRPr lang="zh-CN" altLang="en-US" sz="1800" dirty="0">
              <a:latin typeface="楷体" panose="02010609060101010101" charset="-122"/>
              <a:ea typeface="楷体" panose="02010609060101010101" charset="-122"/>
              <a:cs typeface="楷体" panose="02010609060101010101" charset="-122"/>
            </a:endParaRPr>
          </a:p>
          <a:p>
            <a:pPr lvl="2" eaLnBrk="1" hangingPunct="1"/>
            <a:r>
              <a:rPr lang="zh-CN" altLang="en-US" sz="1800" dirty="0">
                <a:latin typeface="楷体" panose="02010609060101010101" charset="-122"/>
                <a:ea typeface="楷体" panose="02010609060101010101" charset="-122"/>
                <a:cs typeface="楷体" panose="02010609060101010101" charset="-122"/>
              </a:rPr>
              <a:t>关系（的元组）是实际存在的，即是存储在数据库中的；而视图（的元组）并不实际存在，而是通过查询“算”出来。每一次访问视图，不管在什么时候，都要通过查询“算”一次，以获得最新的内容。</a:t>
            </a:r>
            <a:endParaRPr lang="zh-CN" altLang="en-US" sz="1800" dirty="0">
              <a:latin typeface="楷体" panose="02010609060101010101" charset="-122"/>
              <a:ea typeface="楷体" panose="02010609060101010101" charset="-122"/>
              <a:cs typeface="楷体" panose="02010609060101010101" charset="-122"/>
            </a:endParaRPr>
          </a:p>
          <a:p>
            <a:pPr lvl="2" eaLnBrk="1" hangingPunct="1"/>
            <a:r>
              <a:rPr lang="zh-CN" altLang="en-US" sz="1800" dirty="0">
                <a:latin typeface="楷体" panose="02010609060101010101" charset="-122"/>
                <a:ea typeface="楷体" panose="02010609060101010101" charset="-122"/>
                <a:cs typeface="楷体" panose="02010609060101010101" charset="-122"/>
              </a:rPr>
              <a:t>但在使用上，两者非常类似。在查询、添加、删除、更新操作中都可以使用视图，就像使用一个真正的关系一样。</a:t>
            </a:r>
            <a:endParaRPr lang="en-US" altLang="zh-CN" sz="1800" dirty="0">
              <a:latin typeface="楷体" panose="02010609060101010101" charset="-122"/>
              <a:ea typeface="楷体" panose="02010609060101010101" charset="-122"/>
              <a:cs typeface="楷体" panose="02010609060101010101" charset="-122"/>
            </a:endParaRPr>
          </a:p>
          <a:p>
            <a:pPr lvl="1" eaLnBrk="1" hangingPunct="1"/>
            <a:endParaRPr lang="zh-CN" altLang="en-US" sz="1800" dirty="0" smtClean="0">
              <a:latin typeface="楷体" panose="02010609060101010101" charset="-122"/>
              <a:ea typeface="楷体" panose="02010609060101010101" charset="-122"/>
              <a:cs typeface="楷体" panose="02010609060101010101" charset="-122"/>
            </a:endParaRPr>
          </a:p>
          <a:p>
            <a:pPr eaLnBrk="1" hangingPunct="1"/>
            <a:endParaRPr lang="zh-CN" altLang="en-US" sz="18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endParaRPr lang="en-US" sz="2800" dirty="0"/>
          </a:p>
        </p:txBody>
      </p:sp>
      <p:sp>
        <p:nvSpPr>
          <p:cNvPr id="7171" name="Rectangle 3"/>
          <p:cNvSpPr>
            <a:spLocks noGrp="1" noChangeArrowheads="1"/>
          </p:cNvSpPr>
          <p:nvPr>
            <p:ph type="body" idx="1"/>
          </p:nvPr>
        </p:nvSpPr>
        <p:spPr>
          <a:xfrm>
            <a:off x="768351" y="1225297"/>
            <a:ext cx="7638802" cy="3541776"/>
          </a:xfrm>
        </p:spPr>
        <p:txBody>
          <a:bodyPr/>
          <a:lstStyle/>
          <a:p>
            <a:r>
              <a:rPr lang="en-US" altLang="en-US" sz="2400" dirty="0">
                <a:ea typeface="MS PGothic" panose="020B0600070205080204" pitchFamily="34" charset="-128"/>
              </a:rPr>
              <a:t>The </a:t>
            </a:r>
            <a:r>
              <a:rPr lang="en-US" altLang="en-US" sz="2400" b="1" dirty="0">
                <a:ea typeface="MS PGothic" panose="020B0600070205080204" pitchFamily="34" charset="-128"/>
              </a:rPr>
              <a:t>from</a:t>
            </a:r>
            <a:r>
              <a:rPr lang="en-US" altLang="en-US" sz="2400" dirty="0">
                <a:ea typeface="MS PGothic" panose="020B0600070205080204" pitchFamily="34" charset="-128"/>
              </a:rPr>
              <a:t> clause </a:t>
            </a:r>
            <a:r>
              <a:rPr lang="en-US" altLang="en-US" sz="2400" dirty="0" smtClean="0">
                <a:ea typeface="MS PGothic" panose="020B0600070205080204" pitchFamily="34" charset="-128"/>
              </a:rPr>
              <a:t>can </a:t>
            </a:r>
            <a:r>
              <a:rPr lang="en-US" altLang="en-US" sz="2400" dirty="0">
                <a:ea typeface="MS PGothic" panose="020B0600070205080204" pitchFamily="34" charset="-128"/>
              </a:rPr>
              <a:t>have multiple relations combined using natural join:</a:t>
            </a:r>
            <a:endParaRPr lang="en-US" altLang="en-US" sz="2400" dirty="0">
              <a:ea typeface="MS PGothic" panose="020B0600070205080204" pitchFamily="34" charset="-128"/>
            </a:endParaRPr>
          </a:p>
          <a:p>
            <a:pPr lvl="1">
              <a:buNone/>
            </a:pPr>
            <a:r>
              <a:rPr lang="en-US" altLang="en-US" sz="2400" b="1" dirty="0">
                <a:ea typeface="MS PGothic" panose="020B0600070205080204" pitchFamily="34" charset="-128"/>
              </a:rPr>
              <a:t>     select </a:t>
            </a:r>
            <a:r>
              <a:rPr lang="en-US" altLang="en-US" sz="2400" i="1" dirty="0">
                <a:ea typeface="MS PGothic" panose="020B0600070205080204" pitchFamily="34" charset="-128"/>
              </a:rPr>
              <a:t> A</a:t>
            </a:r>
            <a:r>
              <a:rPr lang="en-US" altLang="en-US" sz="2400" i="1" baseline="-25000" dirty="0">
                <a:ea typeface="MS PGothic" panose="020B0600070205080204" pitchFamily="34" charset="-128"/>
              </a:rPr>
              <a:t>1</a:t>
            </a:r>
            <a:r>
              <a:rPr lang="en-US" altLang="en-US" sz="2400" i="1" dirty="0">
                <a:ea typeface="MS PGothic" panose="020B0600070205080204" pitchFamily="34" charset="-128"/>
              </a:rPr>
              <a:t>, A</a:t>
            </a:r>
            <a:r>
              <a:rPr lang="en-US" altLang="en-US" sz="2400" i="1" baseline="-25000" dirty="0">
                <a:ea typeface="MS PGothic" panose="020B0600070205080204" pitchFamily="34" charset="-128"/>
              </a:rPr>
              <a:t>2</a:t>
            </a:r>
            <a:r>
              <a:rPr lang="en-US" altLang="en-US" sz="2400" i="1" dirty="0">
                <a:ea typeface="MS PGothic" panose="020B0600070205080204" pitchFamily="34" charset="-128"/>
              </a:rPr>
              <a:t>, … A</a:t>
            </a:r>
            <a:r>
              <a:rPr lang="en-US" altLang="en-US" sz="2400" i="1" baseline="-25000" dirty="0">
                <a:ea typeface="MS PGothic" panose="020B0600070205080204" pitchFamily="34" charset="-128"/>
              </a:rPr>
              <a:t>n</a:t>
            </a:r>
            <a:br>
              <a:rPr lang="en-US" altLang="en-US" sz="2400" i="1" dirty="0">
                <a:ea typeface="MS PGothic" panose="020B0600070205080204" pitchFamily="34" charset="-128"/>
              </a:rPr>
            </a:br>
            <a:r>
              <a:rPr lang="en-US" altLang="en-US" sz="2400" b="1" dirty="0">
                <a:ea typeface="MS PGothic" panose="020B0600070205080204" pitchFamily="34" charset="-128"/>
              </a:rPr>
              <a:t>from </a:t>
            </a:r>
            <a:r>
              <a:rPr lang="en-US" altLang="en-US" sz="2400" i="1" dirty="0">
                <a:ea typeface="MS PGothic" panose="020B0600070205080204" pitchFamily="34" charset="-128"/>
              </a:rPr>
              <a:t> r</a:t>
            </a:r>
            <a:r>
              <a:rPr lang="en-US" altLang="en-US" sz="2400" i="1" baseline="-25000" dirty="0">
                <a:ea typeface="MS PGothic" panose="020B0600070205080204" pitchFamily="34" charset="-128"/>
              </a:rPr>
              <a:t>1</a:t>
            </a:r>
            <a:r>
              <a:rPr lang="en-US" altLang="en-US" sz="2400" i="1" dirty="0">
                <a:ea typeface="MS PGothic" panose="020B0600070205080204" pitchFamily="34" charset="-128"/>
              </a:rPr>
              <a:t>  </a:t>
            </a:r>
            <a:r>
              <a:rPr lang="en-US" altLang="en-US" sz="2400" b="1" dirty="0">
                <a:ea typeface="MS PGothic" panose="020B0600070205080204" pitchFamily="34" charset="-128"/>
              </a:rPr>
              <a:t>natural join </a:t>
            </a:r>
            <a:r>
              <a:rPr lang="en-US" altLang="en-US" sz="2400" i="1" dirty="0">
                <a:ea typeface="MS PGothic" panose="020B0600070205080204" pitchFamily="34" charset="-128"/>
              </a:rPr>
              <a:t>r</a:t>
            </a:r>
            <a:r>
              <a:rPr lang="en-US" altLang="en-US" sz="2400" i="1" baseline="-25000" dirty="0">
                <a:ea typeface="MS PGothic" panose="020B0600070205080204" pitchFamily="34" charset="-128"/>
              </a:rPr>
              <a:t>2</a:t>
            </a:r>
            <a:r>
              <a:rPr lang="en-US" altLang="en-US" sz="2400" i="1" dirty="0">
                <a:ea typeface="MS PGothic" panose="020B0600070205080204" pitchFamily="34" charset="-128"/>
              </a:rPr>
              <a:t> </a:t>
            </a:r>
            <a:r>
              <a:rPr lang="en-US" altLang="en-US" sz="2400" b="1" dirty="0">
                <a:ea typeface="MS PGothic" panose="020B0600070205080204" pitchFamily="34" charset="-128"/>
              </a:rPr>
              <a:t>natural join </a:t>
            </a:r>
            <a:r>
              <a:rPr lang="en-US" altLang="en-US" sz="2400" b="1" i="1" dirty="0">
                <a:ea typeface="MS PGothic" panose="020B0600070205080204" pitchFamily="34" charset="-128"/>
              </a:rPr>
              <a:t>.. </a:t>
            </a:r>
            <a:r>
              <a:rPr lang="en-US" altLang="en-US" sz="2400" b="1" dirty="0">
                <a:ea typeface="MS PGothic" panose="020B0600070205080204" pitchFamily="34" charset="-128"/>
              </a:rPr>
              <a:t>natural join </a:t>
            </a:r>
            <a:r>
              <a:rPr lang="en-US" altLang="en-US" sz="2400" dirty="0" err="1">
                <a:ea typeface="MS PGothic" panose="020B0600070205080204" pitchFamily="34" charset="-128"/>
              </a:rPr>
              <a:t>r</a:t>
            </a:r>
            <a:r>
              <a:rPr lang="en-US" altLang="en-US" sz="2400" baseline="-25000" dirty="0" err="1">
                <a:ea typeface="MS PGothic" panose="020B0600070205080204" pitchFamily="34" charset="-128"/>
              </a:rPr>
              <a:t>n</a:t>
            </a:r>
            <a:br>
              <a:rPr lang="en-US" altLang="en-US" sz="2400" i="1" dirty="0">
                <a:ea typeface="MS PGothic" panose="020B0600070205080204" pitchFamily="34" charset="-128"/>
              </a:rPr>
            </a:br>
            <a:r>
              <a:rPr lang="en-US" altLang="en-US" sz="2400" b="1" dirty="0">
                <a:ea typeface="MS PGothic" panose="020B0600070205080204" pitchFamily="34" charset="-128"/>
              </a:rPr>
              <a:t>where  </a:t>
            </a:r>
            <a:r>
              <a:rPr lang="en-US" altLang="en-US" sz="2400" i="1" dirty="0">
                <a:ea typeface="MS PGothic" panose="020B0600070205080204" pitchFamily="34" charset="-128"/>
              </a:rPr>
              <a:t>P </a:t>
            </a:r>
            <a:r>
              <a:rPr lang="en-US" altLang="en-US" sz="2400" dirty="0">
                <a:ea typeface="MS PGothic" panose="020B0600070205080204" pitchFamily="34" charset="-128"/>
              </a:rPr>
              <a:t>;</a:t>
            </a:r>
            <a:endParaRPr lang="en-US" altLang="en-US" sz="2400" dirty="0">
              <a:ea typeface="MS PGothic" panose="020B0600070205080204" pitchFamily="34" charset="-128"/>
            </a:endParaRPr>
          </a:p>
          <a:p>
            <a:pPr>
              <a:buNone/>
            </a:pPr>
            <a:endParaRPr lang="en-US" altLang="en-US" sz="1700" dirty="0">
              <a:ea typeface="MS PGothic" panose="020B0600070205080204" pitchFamily="34" charset="-128"/>
            </a:endParaRPr>
          </a:p>
          <a:p>
            <a:pPr>
              <a:buFont typeface="Monotype Sorts" pitchFamily="-65" charset="2"/>
              <a:buNone/>
            </a:pPr>
            <a:endParaRPr lang="en-US" altLang="en-US" sz="1700" dirty="0">
              <a:ea typeface="MS PGothic"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视图</a:t>
            </a:r>
            <a:endParaRPr lang="zh-CN" altLang="en-US" smtClean="0"/>
          </a:p>
        </p:txBody>
      </p:sp>
      <p:sp>
        <p:nvSpPr>
          <p:cNvPr id="6147" name="Rectangle 3"/>
          <p:cNvSpPr>
            <a:spLocks noGrp="1" noChangeArrowheads="1"/>
          </p:cNvSpPr>
          <p:nvPr>
            <p:ph idx="1"/>
          </p:nvPr>
        </p:nvSpPr>
        <p:spPr/>
        <p:txBody>
          <a:bodyPr/>
          <a:lstStyle/>
          <a:p>
            <a:pPr eaLnBrk="1" hangingPunct="1"/>
            <a:r>
              <a:rPr lang="zh-CN" altLang="en-US" sz="2000" dirty="0" smtClean="0">
                <a:latin typeface="楷体" panose="02010609060101010101" charset="-122"/>
                <a:ea typeface="楷体" panose="02010609060101010101" charset="-122"/>
                <a:cs typeface="楷体" panose="02010609060101010101" charset="-122"/>
              </a:rPr>
              <a:t>因此要注意以下几点</a:t>
            </a:r>
            <a:endParaRPr lang="zh-CN" altLang="en-US" sz="2000" dirty="0" smtClean="0">
              <a:latin typeface="楷体" panose="02010609060101010101" charset="-122"/>
              <a:ea typeface="楷体" panose="02010609060101010101" charset="-122"/>
              <a:cs typeface="楷体" panose="02010609060101010101" charset="-122"/>
            </a:endParaRPr>
          </a:p>
          <a:p>
            <a:pPr marL="457200" lvl="1" indent="0" eaLnBrk="1" hangingPunct="1">
              <a:buNone/>
            </a:pPr>
            <a:r>
              <a:rPr lang="en-US" altLang="zh-CN" sz="2000" dirty="0" smtClean="0">
                <a:latin typeface="楷体" panose="02010609060101010101" charset="-122"/>
                <a:ea typeface="楷体" panose="02010609060101010101" charset="-122"/>
                <a:cs typeface="楷体" panose="02010609060101010101" charset="-122"/>
              </a:rPr>
              <a:t>1</a:t>
            </a:r>
            <a:r>
              <a:rPr lang="zh-CN" altLang="en-US" sz="2000" dirty="0" smtClean="0">
                <a:latin typeface="楷体" panose="02010609060101010101" charset="-122"/>
                <a:ea typeface="楷体" panose="02010609060101010101" charset="-122"/>
                <a:cs typeface="楷体" panose="02010609060101010101" charset="-122"/>
              </a:rPr>
              <a:t>、当基础关系发生变化后，我们再去访问视图，看到的虚拟关系也会发生相应的变化。</a:t>
            </a:r>
            <a:endParaRPr lang="zh-CN" altLang="en-US" sz="2000" dirty="0" smtClean="0">
              <a:latin typeface="楷体" panose="02010609060101010101" charset="-122"/>
              <a:ea typeface="楷体" panose="02010609060101010101" charset="-122"/>
              <a:cs typeface="楷体" panose="02010609060101010101" charset="-122"/>
            </a:endParaRPr>
          </a:p>
          <a:p>
            <a:pPr marL="457200" lvl="1" indent="0" eaLnBrk="1" hangingPunct="1">
              <a:buNone/>
            </a:pPr>
            <a:r>
              <a:rPr lang="en-US" altLang="zh-CN" sz="2000" dirty="0" smtClean="0">
                <a:latin typeface="楷体" panose="02010609060101010101" charset="-122"/>
                <a:ea typeface="楷体" panose="02010609060101010101" charset="-122"/>
                <a:cs typeface="楷体" panose="02010609060101010101" charset="-122"/>
              </a:rPr>
              <a:t>2</a:t>
            </a:r>
            <a:r>
              <a:rPr lang="zh-CN" altLang="en-US" sz="2000" dirty="0" smtClean="0">
                <a:latin typeface="楷体" panose="02010609060101010101" charset="-122"/>
                <a:ea typeface="楷体" panose="02010609060101010101" charset="-122"/>
                <a:cs typeface="楷体" panose="02010609060101010101" charset="-122"/>
              </a:rPr>
              <a:t>、用户对视图的查询，系统在执行时必须转化为对基础关系的查询。</a:t>
            </a:r>
            <a:endParaRPr lang="en-US" altLang="zh-CN" sz="2000" dirty="0" smtClean="0">
              <a:latin typeface="楷体" panose="02010609060101010101" charset="-122"/>
              <a:ea typeface="楷体" panose="02010609060101010101" charset="-122"/>
              <a:cs typeface="楷体" panose="02010609060101010101" charset="-122"/>
            </a:endParaRPr>
          </a:p>
          <a:p>
            <a:pPr marL="457200" lvl="1" indent="0" eaLnBrk="1" hangingPunct="1">
              <a:buNone/>
            </a:pPr>
            <a:r>
              <a:rPr lang="en-US" altLang="zh-CN" sz="2000" dirty="0" smtClean="0">
                <a:latin typeface="楷体" panose="02010609060101010101" charset="-122"/>
                <a:ea typeface="楷体" panose="02010609060101010101" charset="-122"/>
                <a:cs typeface="楷体" panose="02010609060101010101" charset="-122"/>
              </a:rPr>
              <a:t>3</a:t>
            </a:r>
            <a:r>
              <a:rPr lang="zh-CN" altLang="en-US" sz="2000" dirty="0" smtClean="0">
                <a:latin typeface="楷体" panose="02010609060101010101" charset="-122"/>
                <a:ea typeface="楷体" panose="02010609060101010101" charset="-122"/>
                <a:cs typeface="楷体" panose="02010609060101010101" charset="-122"/>
              </a:rPr>
              <a:t>、用户对视图的修改，系统在执行时必须转化为对基础关系的修改。</a:t>
            </a:r>
            <a:endParaRPr lang="zh-CN" altLang="en-US"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endParaRPr lang="en-US" sz="2800" dirty="0">
              <a:ea typeface="+mj-ea"/>
            </a:endParaRPr>
          </a:p>
        </p:txBody>
      </p:sp>
      <p:sp>
        <p:nvSpPr>
          <p:cNvPr id="56323" name="Rectangle 3"/>
          <p:cNvSpPr>
            <a:spLocks noGrp="1" noChangeArrowheads="1"/>
          </p:cNvSpPr>
          <p:nvPr>
            <p:ph type="body" idx="1"/>
          </p:nvPr>
        </p:nvSpPr>
        <p:spPr>
          <a:xfrm>
            <a:off x="768350" y="1135063"/>
            <a:ext cx="7505638" cy="4302569"/>
          </a:xfrm>
        </p:spPr>
        <p:txBody>
          <a:bodyPr/>
          <a:lstStyle/>
          <a:p>
            <a:r>
              <a:rPr lang="en-US" altLang="en-US" sz="2400" dirty="0"/>
              <a:t>Integrity constraints guard against accidental damage to the database, by ensuring that authorized changes to the database do not result in a loss of data consistency. </a:t>
            </a:r>
            <a:endParaRPr lang="en-US" altLang="en-US" sz="2400" dirty="0"/>
          </a:p>
          <a:p>
            <a:pPr lvl="1"/>
            <a:r>
              <a:rPr lang="en-US" altLang="en-US" sz="2400" dirty="0"/>
              <a:t>A checking account must have a balance greater than $10,000.00</a:t>
            </a:r>
            <a:endParaRPr lang="en-US" altLang="en-US" sz="2400" dirty="0"/>
          </a:p>
          <a:p>
            <a:pPr lvl="1"/>
            <a:r>
              <a:rPr lang="en-US" altLang="en-US" sz="2400" dirty="0"/>
              <a:t>A salary of a bank employee must be at least $4.00 an hour</a:t>
            </a:r>
            <a:endParaRPr lang="en-US" altLang="en-US" sz="2400" dirty="0"/>
          </a:p>
          <a:p>
            <a:pPr lvl="1"/>
            <a:r>
              <a:rPr lang="en-US" altLang="en-US" sz="2400" dirty="0"/>
              <a:t>A customer must have a (non-null) phone number</a:t>
            </a:r>
            <a:endParaRPr lang="en-US" altLang="en-US" sz="2400" dirty="0"/>
          </a:p>
          <a:p>
            <a:pPr lvl="1"/>
            <a:endParaRPr lang="en-US" altLang="en-US" sz="1700" dirty="0"/>
          </a:p>
          <a:p>
            <a:endParaRPr lang="en-US" altLang="en-US" sz="17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eaLnBrk="1" hangingPunct="1">
              <a:defRPr/>
            </a:pPr>
            <a:r>
              <a:rPr lang="zh-CN" altLang="en-US" dirty="0" smtClean="0"/>
              <a:t>完整性的概念</a:t>
            </a:r>
            <a:endParaRPr lang="zh-CN" altLang="en-US" dirty="0" smtClean="0"/>
          </a:p>
        </p:txBody>
      </p:sp>
      <p:sp>
        <p:nvSpPr>
          <p:cNvPr id="486403" name="Rectangle 3"/>
          <p:cNvSpPr>
            <a:spLocks noGrp="1" noChangeArrowheads="1"/>
          </p:cNvSpPr>
          <p:nvPr>
            <p:ph idx="1"/>
          </p:nvPr>
        </p:nvSpPr>
        <p:spPr>
          <a:xfrm>
            <a:off x="628649" y="1825625"/>
            <a:ext cx="8142817" cy="4351338"/>
          </a:xfrm>
        </p:spPr>
        <p:txBody>
          <a:bodyPr/>
          <a:lstStyle/>
          <a:p>
            <a:pPr eaLnBrk="1" hangingPunct="1">
              <a:defRPr/>
            </a:pPr>
            <a:r>
              <a:rPr lang="zh-CN" altLang="en-US" sz="2400" b="1" dirty="0" smtClean="0">
                <a:solidFill>
                  <a:srgbClr val="00E444"/>
                </a:solidFill>
                <a:latin typeface="楷体" panose="02010609060101010101" charset="-122"/>
                <a:ea typeface="楷体" panose="02010609060101010101" charset="-122"/>
              </a:rPr>
              <a:t>完整性</a:t>
            </a:r>
            <a:r>
              <a:rPr lang="zh-CN" altLang="en-US" sz="2400" dirty="0" smtClean="0">
                <a:latin typeface="楷体" panose="02010609060101010101" charset="-122"/>
                <a:ea typeface="楷体" panose="02010609060101010101" charset="-122"/>
              </a:rPr>
              <a:t>的原义</a:t>
            </a:r>
            <a:endParaRPr lang="zh-CN" altLang="en-US" sz="2400"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数据的完整性，指数据的</a:t>
            </a:r>
            <a:r>
              <a:rPr lang="zh-CN" altLang="en-US" sz="2400" b="1" dirty="0" smtClean="0">
                <a:latin typeface="楷体" panose="02010609060101010101" charset="-122"/>
                <a:ea typeface="楷体" panose="02010609060101010101" charset="-122"/>
              </a:rPr>
              <a:t>正确性、有效性和相容性</a:t>
            </a:r>
            <a:endParaRPr lang="zh-CN" altLang="en-US" sz="2400" b="1" dirty="0" smtClean="0">
              <a:latin typeface="楷体" panose="02010609060101010101" charset="-122"/>
              <a:ea typeface="楷体" panose="02010609060101010101" charset="-122"/>
            </a:endParaRPr>
          </a:p>
          <a:p>
            <a:pPr eaLnBrk="1" hangingPunct="1">
              <a:defRPr/>
            </a:pPr>
            <a:r>
              <a:rPr lang="zh-CN" altLang="en-US" sz="2400" dirty="0" smtClean="0">
                <a:latin typeface="楷体" panose="02010609060101010101" charset="-122"/>
                <a:ea typeface="楷体" panose="02010609060101010101" charset="-122"/>
              </a:rPr>
              <a:t>大多数情况下，我们所提到的完整性，实际是指</a:t>
            </a:r>
            <a:r>
              <a:rPr lang="zh-CN" altLang="en-US" sz="2400" b="1" dirty="0" smtClean="0">
                <a:solidFill>
                  <a:srgbClr val="00E444"/>
                </a:solidFill>
                <a:latin typeface="楷体" panose="02010609060101010101" charset="-122"/>
                <a:ea typeface="楷体" panose="02010609060101010101" charset="-122"/>
              </a:rPr>
              <a:t>完整性规则</a:t>
            </a:r>
            <a:endParaRPr lang="zh-CN" altLang="en-US" sz="2400" b="1" dirty="0" smtClean="0">
              <a:solidFill>
                <a:srgbClr val="00E444"/>
              </a:solidFill>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为保证完整性，数据应该满足的</a:t>
            </a:r>
            <a:r>
              <a:rPr lang="zh-CN" altLang="en-US" sz="2400" b="1" dirty="0" smtClean="0">
                <a:latin typeface="楷体" panose="02010609060101010101" charset="-122"/>
                <a:ea typeface="楷体" panose="02010609060101010101" charset="-122"/>
              </a:rPr>
              <a:t>约束条件</a:t>
            </a:r>
            <a:endParaRPr lang="zh-CN" altLang="en-US" sz="2400" b="1" dirty="0" smtClean="0">
              <a:latin typeface="楷体" panose="02010609060101010101" charset="-122"/>
              <a:ea typeface="楷体" panose="02010609060101010101" charset="-122"/>
            </a:endParaRPr>
          </a:p>
          <a:p>
            <a:pPr lvl="1" eaLnBrk="1" hangingPunct="1">
              <a:defRPr/>
            </a:pPr>
            <a:r>
              <a:rPr lang="zh-CN" altLang="en-US" sz="2400" dirty="0" smtClean="0">
                <a:latin typeface="楷体" panose="02010609060101010101" charset="-122"/>
                <a:ea typeface="楷体" panose="02010609060101010101" charset="-122"/>
              </a:rPr>
              <a:t>又称为</a:t>
            </a:r>
            <a:r>
              <a:rPr lang="zh-CN" altLang="en-US" sz="2400" b="1" dirty="0" smtClean="0">
                <a:solidFill>
                  <a:srgbClr val="00E444"/>
                </a:solidFill>
                <a:latin typeface="楷体" panose="02010609060101010101" charset="-122"/>
                <a:ea typeface="楷体" panose="02010609060101010101" charset="-122"/>
              </a:rPr>
              <a:t>完整性约束</a:t>
            </a:r>
            <a:endParaRPr lang="zh-CN" altLang="en-US" sz="2400" b="1" dirty="0" smtClean="0">
              <a:solidFill>
                <a:srgbClr val="00E444"/>
              </a:solidFill>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lstStyle/>
          <a:p>
            <a:pPr eaLnBrk="1" hangingPunct="1">
              <a:defRPr/>
            </a:pPr>
            <a:r>
              <a:rPr lang="zh-CN" altLang="en-US" smtClean="0"/>
              <a:t>关系模型中的完整性</a:t>
            </a:r>
            <a:endParaRPr lang="zh-CN" altLang="en-US" smtClean="0"/>
          </a:p>
        </p:txBody>
      </p:sp>
      <p:sp>
        <p:nvSpPr>
          <p:cNvPr id="952323" name="Rectangle 3"/>
          <p:cNvSpPr>
            <a:spLocks noGrp="1" noChangeArrowheads="1"/>
          </p:cNvSpPr>
          <p:nvPr>
            <p:ph idx="1"/>
          </p:nvPr>
        </p:nvSpPr>
        <p:spPr>
          <a:xfrm>
            <a:off x="370390" y="1093789"/>
            <a:ext cx="8105273" cy="4867174"/>
          </a:xfrm>
        </p:spPr>
        <p:txBody>
          <a:bodyPr>
            <a:noAutofit/>
          </a:bodyPr>
          <a:lstStyle/>
          <a:p>
            <a:pPr eaLnBrk="1" hangingPunct="1">
              <a:defRPr/>
            </a:pPr>
            <a:r>
              <a:rPr lang="zh-CN" altLang="en-US" sz="2000" dirty="0" smtClean="0">
                <a:latin typeface="楷体" panose="02010609060101010101" charset="-122"/>
                <a:ea typeface="楷体" panose="02010609060101010101" charset="-122"/>
                <a:cs typeface="楷体" panose="02010609060101010101" charset="-122"/>
              </a:rPr>
              <a:t>在关系模型中</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000" dirty="0" smtClean="0">
                <a:latin typeface="楷体" panose="02010609060101010101" charset="-122"/>
                <a:ea typeface="楷体" panose="02010609060101010101" charset="-122"/>
                <a:cs typeface="楷体" panose="02010609060101010101" charset="-122"/>
              </a:rPr>
              <a:t>完整性又称为关系完整性，是</a:t>
            </a:r>
            <a:r>
              <a:rPr lang="zh-CN" altLang="en-US" sz="2000" b="1" dirty="0" smtClean="0">
                <a:solidFill>
                  <a:srgbClr val="00E444"/>
                </a:solidFill>
                <a:latin typeface="楷体" panose="02010609060101010101" charset="-122"/>
                <a:ea typeface="楷体" panose="02010609060101010101" charset="-122"/>
                <a:cs typeface="楷体" panose="02010609060101010101" charset="-122"/>
              </a:rPr>
              <a:t>三要素</a:t>
            </a:r>
            <a:r>
              <a:rPr lang="zh-CN" altLang="en-US" sz="2000" b="1" dirty="0" smtClean="0">
                <a:latin typeface="楷体" panose="02010609060101010101" charset="-122"/>
                <a:ea typeface="楷体" panose="02010609060101010101" charset="-122"/>
                <a:cs typeface="楷体" panose="02010609060101010101" charset="-122"/>
              </a:rPr>
              <a:t>（关系</a:t>
            </a:r>
            <a:r>
              <a:rPr lang="en-US" altLang="zh-CN" sz="2000" b="1" dirty="0" smtClean="0">
                <a:latin typeface="楷体" panose="02010609060101010101" charset="-122"/>
                <a:ea typeface="楷体" panose="02010609060101010101" charset="-122"/>
                <a:cs typeface="楷体" panose="02010609060101010101" charset="-122"/>
              </a:rPr>
              <a:t>, </a:t>
            </a:r>
            <a:r>
              <a:rPr lang="zh-CN" altLang="en-US" sz="2000" b="1" dirty="0" smtClean="0">
                <a:latin typeface="楷体" panose="02010609060101010101" charset="-122"/>
                <a:ea typeface="楷体" panose="02010609060101010101" charset="-122"/>
                <a:cs typeface="楷体" panose="02010609060101010101" charset="-122"/>
              </a:rPr>
              <a:t>关系完整性</a:t>
            </a:r>
            <a:r>
              <a:rPr lang="en-US" altLang="zh-CN" sz="2000" b="1" dirty="0" smtClean="0">
                <a:latin typeface="楷体" panose="02010609060101010101" charset="-122"/>
                <a:ea typeface="楷体" panose="02010609060101010101" charset="-122"/>
                <a:cs typeface="楷体" panose="02010609060101010101" charset="-122"/>
              </a:rPr>
              <a:t>, </a:t>
            </a:r>
            <a:r>
              <a:rPr lang="zh-CN" altLang="en-US" sz="2000" b="1" dirty="0" smtClean="0">
                <a:latin typeface="楷体" panose="02010609060101010101" charset="-122"/>
                <a:ea typeface="楷体" panose="02010609060101010101" charset="-122"/>
                <a:cs typeface="楷体" panose="02010609060101010101" charset="-122"/>
              </a:rPr>
              <a:t>关系操作）</a:t>
            </a:r>
            <a:r>
              <a:rPr lang="zh-CN" altLang="en-US" sz="2000" dirty="0" smtClean="0">
                <a:latin typeface="楷体" panose="02010609060101010101" charset="-122"/>
                <a:ea typeface="楷体" panose="02010609060101010101" charset="-122"/>
                <a:cs typeface="楷体" panose="02010609060101010101" charset="-122"/>
              </a:rPr>
              <a:t>之一</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000" dirty="0" smtClean="0">
                <a:latin typeface="楷体" panose="02010609060101010101" charset="-122"/>
                <a:ea typeface="楷体" panose="02010609060101010101" charset="-122"/>
                <a:cs typeface="楷体" panose="02010609060101010101" charset="-122"/>
              </a:rPr>
              <a:t>具体地，包括三种完整性规则</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000" b="1" dirty="0" smtClean="0">
                <a:solidFill>
                  <a:srgbClr val="00E444"/>
                </a:solidFill>
                <a:latin typeface="楷体" panose="02010609060101010101" charset="-122"/>
                <a:ea typeface="楷体" panose="02010609060101010101" charset="-122"/>
                <a:cs typeface="楷体" panose="02010609060101010101" charset="-122"/>
              </a:rPr>
              <a:t>实体完整性；</a:t>
            </a:r>
            <a:endParaRPr lang="zh-CN" altLang="en-US" sz="2000" b="1" dirty="0" smtClean="0">
              <a:solidFill>
                <a:srgbClr val="00E444"/>
              </a:solidFill>
              <a:latin typeface="楷体" panose="02010609060101010101" charset="-122"/>
              <a:ea typeface="楷体" panose="02010609060101010101" charset="-122"/>
              <a:cs typeface="楷体" panose="02010609060101010101" charset="-122"/>
            </a:endParaRPr>
          </a:p>
          <a:p>
            <a:pPr lvl="2" eaLnBrk="1" hangingPunct="1">
              <a:defRPr/>
            </a:pPr>
            <a:r>
              <a:rPr lang="zh-CN" altLang="en-US" sz="2000" b="1" dirty="0" smtClean="0">
                <a:solidFill>
                  <a:srgbClr val="00E444"/>
                </a:solidFill>
                <a:latin typeface="楷体" panose="02010609060101010101" charset="-122"/>
                <a:ea typeface="楷体" panose="02010609060101010101" charset="-122"/>
                <a:cs typeface="楷体" panose="02010609060101010101" charset="-122"/>
              </a:rPr>
              <a:t>参照完整性；</a:t>
            </a:r>
            <a:endParaRPr lang="zh-CN" altLang="en-US" sz="2000" b="1" dirty="0" smtClean="0">
              <a:solidFill>
                <a:srgbClr val="00E444"/>
              </a:solidFill>
              <a:latin typeface="楷体" panose="02010609060101010101" charset="-122"/>
              <a:ea typeface="楷体" panose="02010609060101010101" charset="-122"/>
              <a:cs typeface="楷体" panose="02010609060101010101" charset="-122"/>
            </a:endParaRPr>
          </a:p>
          <a:p>
            <a:pPr lvl="2" eaLnBrk="1" hangingPunct="1">
              <a:defRPr/>
            </a:pPr>
            <a:r>
              <a:rPr lang="zh-CN" altLang="en-US" sz="2000" b="1" dirty="0" smtClean="0">
                <a:solidFill>
                  <a:srgbClr val="00E444"/>
                </a:solidFill>
                <a:latin typeface="楷体" panose="02010609060101010101" charset="-122"/>
                <a:ea typeface="楷体" panose="02010609060101010101" charset="-122"/>
                <a:cs typeface="楷体" panose="02010609060101010101" charset="-122"/>
              </a:rPr>
              <a:t>用户定义完整性；</a:t>
            </a:r>
            <a:endParaRPr lang="zh-CN" altLang="en-US" sz="2000" b="1" dirty="0" smtClean="0">
              <a:solidFill>
                <a:srgbClr val="00E444"/>
              </a:solidFill>
              <a:latin typeface="楷体" panose="02010609060101010101" charset="-122"/>
              <a:ea typeface="楷体" panose="02010609060101010101" charset="-122"/>
              <a:cs typeface="楷体" panose="02010609060101010101" charset="-122"/>
            </a:endParaRPr>
          </a:p>
          <a:p>
            <a:pPr lvl="1" eaLnBrk="1" hangingPunct="1">
              <a:defRPr/>
            </a:pPr>
            <a:r>
              <a:rPr lang="zh-CN" altLang="en-US" sz="2000" dirty="0" smtClean="0">
                <a:latin typeface="楷体" panose="02010609060101010101" charset="-122"/>
                <a:ea typeface="楷体" panose="02010609060101010101" charset="-122"/>
                <a:cs typeface="楷体" panose="02010609060101010101" charset="-122"/>
              </a:rPr>
              <a:t>用于解决现实世界映射到关系数据库后，产生的三类问题</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000" dirty="0" smtClean="0">
                <a:latin typeface="楷体" panose="02010609060101010101" charset="-122"/>
                <a:ea typeface="楷体" panose="02010609060101010101" charset="-122"/>
                <a:cs typeface="楷体" panose="02010609060101010101" charset="-122"/>
              </a:rPr>
              <a:t>如何保证映射以后，一个实体是可识别（区分）的</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000" dirty="0" smtClean="0">
                <a:latin typeface="楷体" panose="02010609060101010101" charset="-122"/>
                <a:ea typeface="楷体" panose="02010609060101010101" charset="-122"/>
                <a:cs typeface="楷体" panose="02010609060101010101" charset="-122"/>
              </a:rPr>
              <a:t>如何保证映射以后，能够从一个实体找到另一个相关联的实体，而不会出现找不到的情况</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000" dirty="0" smtClean="0">
                <a:latin typeface="楷体" panose="02010609060101010101" charset="-122"/>
                <a:ea typeface="楷体" panose="02010609060101010101" charset="-122"/>
                <a:cs typeface="楷体" panose="02010609060101010101" charset="-122"/>
              </a:rPr>
              <a:t>如何保证映射以后，实体属性的取值是合理的</a:t>
            </a:r>
            <a:endParaRPr lang="zh-CN" altLang="en-US"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pPr eaLnBrk="1" hangingPunct="1">
              <a:defRPr/>
            </a:pPr>
            <a:r>
              <a:rPr lang="zh-CN" altLang="en-US" smtClean="0"/>
              <a:t>三类关系完整性规则</a:t>
            </a:r>
            <a:endParaRPr lang="zh-CN" altLang="en-US" smtClean="0"/>
          </a:p>
        </p:txBody>
      </p:sp>
      <p:sp>
        <p:nvSpPr>
          <p:cNvPr id="839683" name="Rectangle 3"/>
          <p:cNvSpPr>
            <a:spLocks noGrp="1" noChangeArrowheads="1"/>
          </p:cNvSpPr>
          <p:nvPr>
            <p:ph idx="1"/>
          </p:nvPr>
        </p:nvSpPr>
        <p:spPr/>
        <p:txBody>
          <a:bodyPr/>
          <a:lstStyle/>
          <a:p>
            <a:pPr eaLnBrk="1" hangingPunct="1">
              <a:defRPr/>
            </a:pPr>
            <a:r>
              <a:rPr lang="zh-CN" altLang="en-US" sz="2000" b="1" dirty="0" smtClean="0">
                <a:latin typeface="楷体" panose="02010609060101010101" charset="-122"/>
                <a:ea typeface="楷体" panose="02010609060101010101" charset="-122"/>
                <a:cs typeface="楷体" panose="02010609060101010101" charset="-122"/>
              </a:rPr>
              <a:t>实体完整性</a:t>
            </a:r>
            <a:endParaRPr lang="en-US" altLang="zh-CN" sz="2000" b="1"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000" b="1" dirty="0" smtClean="0">
                <a:latin typeface="楷体" panose="02010609060101010101" charset="-122"/>
                <a:ea typeface="楷体" panose="02010609060101010101" charset="-122"/>
                <a:cs typeface="楷体" panose="02010609060101010101" charset="-122"/>
              </a:rPr>
              <a:t>规则：</a:t>
            </a:r>
            <a:r>
              <a:rPr lang="zh-CN" altLang="en-US" sz="2000" dirty="0" smtClean="0">
                <a:latin typeface="楷体" panose="02010609060101010101" charset="-122"/>
                <a:ea typeface="楷体" panose="02010609060101010101" charset="-122"/>
                <a:cs typeface="楷体" panose="02010609060101010101" charset="-122"/>
              </a:rPr>
              <a:t>元组在主码的每个属性上取唯一值，且不能为空。</a:t>
            </a:r>
            <a:endParaRPr lang="zh-CN" altLang="en-US" sz="20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000" b="1" dirty="0" smtClean="0">
                <a:latin typeface="楷体" panose="02010609060101010101" charset="-122"/>
                <a:ea typeface="楷体" panose="02010609060101010101" charset="-122"/>
                <a:cs typeface="楷体" panose="02010609060101010101" charset="-122"/>
              </a:rPr>
              <a:t>意义：</a:t>
            </a:r>
            <a:r>
              <a:rPr lang="zh-CN" altLang="en-US" sz="2000" dirty="0" smtClean="0">
                <a:latin typeface="楷体" panose="02010609060101010101" charset="-122"/>
                <a:ea typeface="楷体" panose="02010609060101010101" charset="-122"/>
                <a:cs typeface="楷体" panose="02010609060101010101" charset="-122"/>
              </a:rPr>
              <a:t>在实体映射为元组后，不同元组靠主码来相互区分。保证每一元组</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实体，可与其它元组</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实体是可区分的。</a:t>
            </a:r>
            <a:endParaRPr lang="zh-CN" altLang="en-US" sz="2000" dirty="0" smtClean="0">
              <a:latin typeface="楷体" panose="02010609060101010101" charset="-122"/>
              <a:ea typeface="楷体" panose="02010609060101010101" charset="-122"/>
              <a:cs typeface="楷体" panose="02010609060101010101" charset="-122"/>
            </a:endParaRPr>
          </a:p>
        </p:txBody>
      </p:sp>
      <p:graphicFrame>
        <p:nvGraphicFramePr>
          <p:cNvPr id="839876" name="Group 196"/>
          <p:cNvGraphicFramePr>
            <a:graphicFrameLocks noGrp="1"/>
          </p:cNvGraphicFramePr>
          <p:nvPr/>
        </p:nvGraphicFramePr>
        <p:xfrm>
          <a:off x="2336800" y="4578350"/>
          <a:ext cx="1371600" cy="1341440"/>
        </p:xfrm>
        <a:graphic>
          <a:graphicData uri="http://schemas.openxmlformats.org/drawingml/2006/table">
            <a:tbl>
              <a:tblPr/>
              <a:tblGrid>
                <a:gridCol w="685800"/>
                <a:gridCol w="685800"/>
              </a:tblGrid>
              <a:tr h="33536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rPr>
                        <a:t>班号</a:t>
                      </a:r>
                      <a:endPar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rPr>
                        <a:t>班名</a:t>
                      </a:r>
                      <a:endPar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536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29" name="Text Box 149"/>
          <p:cNvSpPr txBox="1">
            <a:spLocks noChangeArrowheads="1"/>
          </p:cNvSpPr>
          <p:nvPr/>
        </p:nvSpPr>
        <p:spPr bwMode="auto">
          <a:xfrm>
            <a:off x="2597150" y="41195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dirty="0" smtClean="0">
                <a:latin typeface="Tahoma" panose="020B0604030504040204" charset="0"/>
              </a:rPr>
              <a:t>班级</a:t>
            </a:r>
            <a:endParaRPr kumimoji="1" lang="zh-CN" altLang="en-US" sz="2400" dirty="0" smtClean="0">
              <a:latin typeface="Tahoma" panose="020B0604030504040204" charset="0"/>
            </a:endParaRPr>
          </a:p>
        </p:txBody>
      </p:sp>
      <p:graphicFrame>
        <p:nvGraphicFramePr>
          <p:cNvPr id="839878" name="Group 198"/>
          <p:cNvGraphicFramePr>
            <a:graphicFrameLocks noGrp="1"/>
          </p:cNvGraphicFramePr>
          <p:nvPr/>
        </p:nvGraphicFramePr>
        <p:xfrm>
          <a:off x="5827183" y="4348163"/>
          <a:ext cx="1371600" cy="1571627"/>
        </p:xfrm>
        <a:graphic>
          <a:graphicData uri="http://schemas.openxmlformats.org/drawingml/2006/table">
            <a:tbl>
              <a:tblPr/>
              <a:tblGrid>
                <a:gridCol w="685800"/>
                <a:gridCol w="685800"/>
              </a:tblGrid>
              <a:tr h="31273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rPr>
                        <a:t>班号</a:t>
                      </a:r>
                      <a:endPar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rPr>
                        <a:t>班名</a:t>
                      </a:r>
                      <a:endPar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206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a:ln>
                          <a:noFill/>
                        </a:ln>
                        <a:solidFill>
                          <a:srgbClr val="00E444"/>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a:ln>
                            <a:noFill/>
                          </a:ln>
                          <a:solidFill>
                            <a:srgbClr val="00E444"/>
                          </a:solidFill>
                          <a:effectLst/>
                          <a:latin typeface="Arial" panose="020B0604020202020204" pitchFamily="34" charset="0"/>
                          <a:ea typeface="宋体" panose="02010600030101010101" pitchFamily="2" charset="-122"/>
                        </a:rPr>
                        <a:t>4</a:t>
                      </a:r>
                      <a:r>
                        <a:rPr kumimoji="0" lang="zh-CN" altLang="en-US" sz="2000" b="0" i="0" u="none" strike="noStrike" cap="none" normalizeH="0" baseline="0" dirty="0">
                          <a:ln>
                            <a:noFill/>
                          </a:ln>
                          <a:solidFill>
                            <a:srgbClr val="00E444"/>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20000" dirty="0">
                        <a:ln>
                          <a:noFill/>
                        </a:ln>
                        <a:solidFill>
                          <a:srgbClr val="00E444"/>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47" name="Text Box 167"/>
          <p:cNvSpPr txBox="1">
            <a:spLocks noChangeArrowheads="1"/>
          </p:cNvSpPr>
          <p:nvPr/>
        </p:nvSpPr>
        <p:spPr bwMode="auto">
          <a:xfrm>
            <a:off x="6093883" y="38909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dirty="0" smtClean="0">
                <a:latin typeface="Tahoma" panose="020B0604030504040204" charset="0"/>
              </a:rPr>
              <a:t>班级</a:t>
            </a:r>
            <a:endParaRPr kumimoji="1" lang="zh-CN" altLang="en-US" sz="2400" dirty="0" smtClean="0">
              <a:latin typeface="Tahoma" panose="020B0604030504040204" charset="0"/>
            </a:endParaRPr>
          </a:p>
        </p:txBody>
      </p:sp>
      <p:sp>
        <p:nvSpPr>
          <p:cNvPr id="839868" name="Text Box 188"/>
          <p:cNvSpPr txBox="1">
            <a:spLocks noChangeArrowheads="1"/>
          </p:cNvSpPr>
          <p:nvPr/>
        </p:nvSpPr>
        <p:spPr bwMode="auto">
          <a:xfrm>
            <a:off x="7298266" y="504031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6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 calcmode="lin" valueType="num">
                                      <p:cBhvr additive="base">
                                        <p:cTn id="7" dur="500" fill="hold"/>
                                        <p:tgtEl>
                                          <p:spTgt spid="83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39683">
                                            <p:txEl>
                                              <p:pRg st="1" end="1"/>
                                            </p:txEl>
                                          </p:spTgt>
                                        </p:tgtEl>
                                        <p:attrNameLst>
                                          <p:attrName>style.visibility</p:attrName>
                                        </p:attrNameLst>
                                      </p:cBhvr>
                                      <p:to>
                                        <p:strVal val="visible"/>
                                      </p:to>
                                    </p:set>
                                    <p:anim calcmode="lin" valueType="num">
                                      <p:cBhvr additive="base">
                                        <p:cTn id="13" dur="500" fill="hold"/>
                                        <p:tgtEl>
                                          <p:spTgt spid="839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39683">
                                            <p:txEl>
                                              <p:pRg st="2" end="2"/>
                                            </p:txEl>
                                          </p:spTgt>
                                        </p:tgtEl>
                                        <p:attrNameLst>
                                          <p:attrName>style.visibility</p:attrName>
                                        </p:attrNameLst>
                                      </p:cBhvr>
                                      <p:to>
                                        <p:strVal val="visible"/>
                                      </p:to>
                                    </p:set>
                                    <p:anim calcmode="lin" valueType="num">
                                      <p:cBhvr additive="base">
                                        <p:cTn id="19" dur="500" fill="hold"/>
                                        <p:tgtEl>
                                          <p:spTgt spid="8396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39876"/>
                                        </p:tgtEl>
                                        <p:attrNameLst>
                                          <p:attrName>style.visibility</p:attrName>
                                        </p:attrNameLst>
                                      </p:cBhvr>
                                      <p:to>
                                        <p:strVal val="visible"/>
                                      </p:to>
                                    </p:set>
                                    <p:animEffect transition="in" filter="box(in)">
                                      <p:cBhvr>
                                        <p:cTn id="25" dur="500"/>
                                        <p:tgtEl>
                                          <p:spTgt spid="83987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39829"/>
                                        </p:tgtEl>
                                        <p:attrNameLst>
                                          <p:attrName>style.visibility</p:attrName>
                                        </p:attrNameLst>
                                      </p:cBhvr>
                                      <p:to>
                                        <p:strVal val="visible"/>
                                      </p:to>
                                    </p:set>
                                    <p:animEffect transition="in" filter="box(in)">
                                      <p:cBhvr>
                                        <p:cTn id="28" dur="500"/>
                                        <p:tgtEl>
                                          <p:spTgt spid="83982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839878"/>
                                        </p:tgtEl>
                                        <p:attrNameLst>
                                          <p:attrName>style.visibility</p:attrName>
                                        </p:attrNameLst>
                                      </p:cBhvr>
                                      <p:to>
                                        <p:strVal val="visible"/>
                                      </p:to>
                                    </p:set>
                                    <p:animEffect transition="in" filter="box(in)">
                                      <p:cBhvr>
                                        <p:cTn id="33" dur="500"/>
                                        <p:tgtEl>
                                          <p:spTgt spid="83987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839847"/>
                                        </p:tgtEl>
                                        <p:attrNameLst>
                                          <p:attrName>style.visibility</p:attrName>
                                        </p:attrNameLst>
                                      </p:cBhvr>
                                      <p:to>
                                        <p:strVal val="visible"/>
                                      </p:to>
                                    </p:set>
                                    <p:animEffect transition="in" filter="box(in)">
                                      <p:cBhvr>
                                        <p:cTn id="36" dur="500"/>
                                        <p:tgtEl>
                                          <p:spTgt spid="83984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39868"/>
                                        </p:tgtEl>
                                        <p:attrNameLst>
                                          <p:attrName>style.visibility</p:attrName>
                                        </p:attrNameLst>
                                      </p:cBhvr>
                                      <p:to>
                                        <p:strVal val="visible"/>
                                      </p:to>
                                    </p:set>
                                    <p:animEffect transition="in" filter="box(in)">
                                      <p:cBhvr>
                                        <p:cTn id="39" dur="500"/>
                                        <p:tgtEl>
                                          <p:spTgt spid="839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ldLvl="2" autoUpdateAnimBg="0" build="p"/>
      <p:bldP spid="839829" grpId="0" autoUpdateAnimBg="0"/>
      <p:bldP spid="839847" grpId="0" autoUpdateAnimBg="0"/>
      <p:bldP spid="83986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pPr eaLnBrk="1" hangingPunct="1">
              <a:defRPr/>
            </a:pPr>
            <a:r>
              <a:rPr lang="zh-CN" altLang="en-US" smtClean="0"/>
              <a:t>三类关系完整性规则</a:t>
            </a:r>
            <a:endParaRPr lang="zh-CN" altLang="en-US" smtClean="0"/>
          </a:p>
        </p:txBody>
      </p:sp>
      <p:sp>
        <p:nvSpPr>
          <p:cNvPr id="904195" name="Rectangle 3"/>
          <p:cNvSpPr>
            <a:spLocks noGrp="1" noChangeArrowheads="1"/>
          </p:cNvSpPr>
          <p:nvPr>
            <p:ph idx="1"/>
          </p:nvPr>
        </p:nvSpPr>
        <p:spPr/>
        <p:txBody>
          <a:bodyPr/>
          <a:lstStyle/>
          <a:p>
            <a:pPr>
              <a:defRPr/>
            </a:pPr>
            <a:r>
              <a:rPr lang="zh-CN" altLang="en-US" sz="2400" dirty="0" smtClean="0">
                <a:latin typeface="楷体" panose="02010609060101010101" charset="-122"/>
                <a:ea typeface="楷体" panose="02010609060101010101" charset="-122"/>
              </a:rPr>
              <a:t>要点：</a:t>
            </a:r>
            <a:endParaRPr lang="zh-CN" altLang="en-US" sz="2400" dirty="0" smtClean="0">
              <a:latin typeface="楷体" panose="02010609060101010101" charset="-122"/>
              <a:ea typeface="楷体" panose="02010609060101010101" charset="-122"/>
            </a:endParaRPr>
          </a:p>
          <a:p>
            <a:pPr lvl="1">
              <a:defRPr/>
            </a:pPr>
            <a:r>
              <a:rPr lang="zh-CN" altLang="en-US" sz="2400" dirty="0" smtClean="0">
                <a:latin typeface="楷体" panose="02010609060101010101" charset="-122"/>
                <a:ea typeface="楷体" panose="02010609060101010101" charset="-122"/>
              </a:rPr>
              <a:t>如果一个关系的主码由多个属性构成，那么每个属性都不能取空值</a:t>
            </a:r>
            <a:endParaRPr lang="en-US" altLang="zh-CN" sz="2400" dirty="0" smtClean="0">
              <a:latin typeface="楷体" panose="02010609060101010101" charset="-122"/>
              <a:ea typeface="楷体" panose="02010609060101010101" charset="-122"/>
            </a:endParaRPr>
          </a:p>
        </p:txBody>
      </p:sp>
      <p:graphicFrame>
        <p:nvGraphicFramePr>
          <p:cNvPr id="904283" name="Group 91"/>
          <p:cNvGraphicFramePr>
            <a:graphicFrameLocks noGrp="1"/>
          </p:cNvGraphicFramePr>
          <p:nvPr/>
        </p:nvGraphicFramePr>
        <p:xfrm>
          <a:off x="1676400" y="4102100"/>
          <a:ext cx="2336800" cy="2228850"/>
        </p:xfrm>
        <a:graphic>
          <a:graphicData uri="http://schemas.openxmlformats.org/drawingml/2006/table">
            <a:tbl>
              <a:tblPr/>
              <a:tblGrid>
                <a:gridCol w="838200"/>
                <a:gridCol w="863600"/>
                <a:gridCol w="6350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20000" dirty="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4222" name="Text Box 30"/>
          <p:cNvSpPr txBox="1">
            <a:spLocks noChangeArrowheads="1"/>
          </p:cNvSpPr>
          <p:nvPr/>
        </p:nvSpPr>
        <p:spPr bwMode="auto">
          <a:xfrm>
            <a:off x="2571750" y="3556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charset="0"/>
              </a:rPr>
              <a:t>选修</a:t>
            </a:r>
            <a:endParaRPr kumimoji="1" lang="zh-CN" altLang="en-US" sz="2400" smtClean="0">
              <a:latin typeface="Tahoma" panose="020B0604030504040204" charset="0"/>
            </a:endParaRPr>
          </a:p>
        </p:txBody>
      </p:sp>
      <p:graphicFrame>
        <p:nvGraphicFramePr>
          <p:cNvPr id="904284" name="Group 92"/>
          <p:cNvGraphicFramePr>
            <a:graphicFrameLocks noGrp="1"/>
          </p:cNvGraphicFramePr>
          <p:nvPr/>
        </p:nvGraphicFramePr>
        <p:xfrm>
          <a:off x="5473700" y="4114800"/>
          <a:ext cx="2374900" cy="2228850"/>
        </p:xfrm>
        <a:graphic>
          <a:graphicData uri="http://schemas.openxmlformats.org/drawingml/2006/table">
            <a:tbl>
              <a:tblPr/>
              <a:tblGrid>
                <a:gridCol w="819150"/>
                <a:gridCol w="869950"/>
                <a:gridCol w="6858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20000" dirty="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4249" name="Text Box 57"/>
          <p:cNvSpPr txBox="1">
            <a:spLocks noChangeArrowheads="1"/>
          </p:cNvSpPr>
          <p:nvPr/>
        </p:nvSpPr>
        <p:spPr bwMode="auto">
          <a:xfrm>
            <a:off x="6407150" y="35687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charset="0"/>
              </a:rPr>
              <a:t>选修</a:t>
            </a:r>
            <a:endParaRPr kumimoji="1" lang="zh-CN" altLang="en-US" sz="2400" smtClean="0">
              <a:latin typeface="Tahoma" panose="020B0604030504040204" charset="0"/>
            </a:endParaRPr>
          </a:p>
        </p:txBody>
      </p:sp>
      <p:sp>
        <p:nvSpPr>
          <p:cNvPr id="904257" name="Text Box 65"/>
          <p:cNvSpPr txBox="1">
            <a:spLocks noChangeArrowheads="1"/>
          </p:cNvSpPr>
          <p:nvPr/>
        </p:nvSpPr>
        <p:spPr bwMode="auto">
          <a:xfrm>
            <a:off x="7797800" y="408622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60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04270" name="Text Box 78"/>
          <p:cNvSpPr txBox="1">
            <a:spLocks noChangeArrowheads="1"/>
          </p:cNvSpPr>
          <p:nvPr/>
        </p:nvSpPr>
        <p:spPr bwMode="auto">
          <a:xfrm>
            <a:off x="4000500" y="408622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6000" b="1">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5">
                                            <p:txEl>
                                              <p:pRg st="0" end="0"/>
                                            </p:txEl>
                                          </p:spTgt>
                                        </p:tgtEl>
                                        <p:attrNameLst>
                                          <p:attrName>style.visibility</p:attrName>
                                        </p:attrNameLst>
                                      </p:cBhvr>
                                      <p:to>
                                        <p:strVal val="visible"/>
                                      </p:to>
                                    </p:set>
                                    <p:anim calcmode="lin" valueType="num">
                                      <p:cBhvr additive="base">
                                        <p:cTn id="7" dur="500" fill="hold"/>
                                        <p:tgtEl>
                                          <p:spTgt spid="9041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4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4195">
                                            <p:txEl>
                                              <p:pRg st="1" end="1"/>
                                            </p:txEl>
                                          </p:spTgt>
                                        </p:tgtEl>
                                        <p:attrNameLst>
                                          <p:attrName>style.visibility</p:attrName>
                                        </p:attrNameLst>
                                      </p:cBhvr>
                                      <p:to>
                                        <p:strVal val="visible"/>
                                      </p:to>
                                    </p:set>
                                    <p:anim calcmode="lin" valueType="num">
                                      <p:cBhvr additive="base">
                                        <p:cTn id="13" dur="500" fill="hold"/>
                                        <p:tgtEl>
                                          <p:spTgt spid="9041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04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04283"/>
                                        </p:tgtEl>
                                        <p:attrNameLst>
                                          <p:attrName>style.visibility</p:attrName>
                                        </p:attrNameLst>
                                      </p:cBhvr>
                                      <p:to>
                                        <p:strVal val="visible"/>
                                      </p:to>
                                    </p:set>
                                    <p:animEffect transition="in" filter="box(in)">
                                      <p:cBhvr>
                                        <p:cTn id="19" dur="500"/>
                                        <p:tgtEl>
                                          <p:spTgt spid="90428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04222"/>
                                        </p:tgtEl>
                                        <p:attrNameLst>
                                          <p:attrName>style.visibility</p:attrName>
                                        </p:attrNameLst>
                                      </p:cBhvr>
                                      <p:to>
                                        <p:strVal val="visible"/>
                                      </p:to>
                                    </p:set>
                                    <p:animEffect transition="in" filter="box(in)">
                                      <p:cBhvr>
                                        <p:cTn id="22" dur="500"/>
                                        <p:tgtEl>
                                          <p:spTgt spid="9042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04270"/>
                                        </p:tgtEl>
                                        <p:attrNameLst>
                                          <p:attrName>style.visibility</p:attrName>
                                        </p:attrNameLst>
                                      </p:cBhvr>
                                      <p:to>
                                        <p:strVal val="visible"/>
                                      </p:to>
                                    </p:set>
                                    <p:animEffect transition="in" filter="box(in)">
                                      <p:cBhvr>
                                        <p:cTn id="27" dur="500"/>
                                        <p:tgtEl>
                                          <p:spTgt spid="90427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04284"/>
                                        </p:tgtEl>
                                        <p:attrNameLst>
                                          <p:attrName>style.visibility</p:attrName>
                                        </p:attrNameLst>
                                      </p:cBhvr>
                                      <p:to>
                                        <p:strVal val="visible"/>
                                      </p:to>
                                    </p:set>
                                    <p:animEffect transition="in" filter="box(in)">
                                      <p:cBhvr>
                                        <p:cTn id="32" dur="500"/>
                                        <p:tgtEl>
                                          <p:spTgt spid="90428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904249"/>
                                        </p:tgtEl>
                                        <p:attrNameLst>
                                          <p:attrName>style.visibility</p:attrName>
                                        </p:attrNameLst>
                                      </p:cBhvr>
                                      <p:to>
                                        <p:strVal val="visible"/>
                                      </p:to>
                                    </p:set>
                                    <p:animEffect transition="in" filter="box(in)">
                                      <p:cBhvr>
                                        <p:cTn id="35" dur="500"/>
                                        <p:tgtEl>
                                          <p:spTgt spid="90424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04257"/>
                                        </p:tgtEl>
                                        <p:attrNameLst>
                                          <p:attrName>style.visibility</p:attrName>
                                        </p:attrNameLst>
                                      </p:cBhvr>
                                      <p:to>
                                        <p:strVal val="visible"/>
                                      </p:to>
                                    </p:set>
                                    <p:animEffect transition="in" filter="box(in)">
                                      <p:cBhvr>
                                        <p:cTn id="40" dur="500"/>
                                        <p:tgtEl>
                                          <p:spTgt spid="904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bldLvl="2" autoUpdateAnimBg="0" build="p"/>
      <p:bldP spid="904222" grpId="0" autoUpdateAnimBg="0"/>
      <p:bldP spid="904249" grpId="0" autoUpdateAnimBg="0"/>
      <p:bldP spid="904257" grpId="0" autoUpdateAnimBg="0"/>
      <p:bldP spid="90427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type="body" idx="1"/>
          </p:nvPr>
        </p:nvSpPr>
        <p:spPr>
          <a:xfrm>
            <a:off x="804863" y="1177925"/>
            <a:ext cx="7136765" cy="2640013"/>
          </a:xfrm>
        </p:spPr>
        <p:txBody>
          <a:bodyPr/>
          <a:lstStyle/>
          <a:p>
            <a:r>
              <a:rPr lang="en-US" altLang="en-US" sz="2400" b="1" dirty="0"/>
              <a:t>not null</a:t>
            </a:r>
            <a:endParaRPr lang="en-US" altLang="en-US" sz="2400" b="1" dirty="0"/>
          </a:p>
          <a:p>
            <a:r>
              <a:rPr lang="en-US" altLang="en-US" sz="2400" b="1" dirty="0"/>
              <a:t>primary key</a:t>
            </a:r>
            <a:endParaRPr lang="en-US" altLang="en-US" sz="2400" b="1" dirty="0"/>
          </a:p>
          <a:p>
            <a:r>
              <a:rPr lang="en-US" altLang="en-US" sz="2400" b="1" dirty="0"/>
              <a:t>unique</a:t>
            </a:r>
            <a:endParaRPr lang="en-US" altLang="en-US" sz="2400" dirty="0"/>
          </a:p>
          <a:p>
            <a:r>
              <a:rPr lang="en-US" altLang="en-US" sz="2400" b="1" dirty="0"/>
              <a:t>check </a:t>
            </a:r>
            <a:r>
              <a:rPr lang="en-US" altLang="en-US" sz="2400" dirty="0"/>
              <a:t>(P), where P is a predicate</a:t>
            </a:r>
            <a:endParaRPr lang="en-US" altLang="en-US" sz="2400" dirty="0"/>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pitchFamily="-65" charset="2"/>
              <a:buNone/>
            </a:pPr>
            <a:endParaRPr kumimoji="1" lang="en-US" altLang="en-US" sz="2000" b="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endParaRPr lang="en-US" sz="2800" dirty="0">
              <a:ea typeface="+mj-ea"/>
            </a:endParaRPr>
          </a:p>
        </p:txBody>
      </p:sp>
      <p:sp>
        <p:nvSpPr>
          <p:cNvPr id="60419" name="Rectangle 3"/>
          <p:cNvSpPr>
            <a:spLocks noGrp="1" noChangeArrowheads="1"/>
          </p:cNvSpPr>
          <p:nvPr>
            <p:ph type="body" idx="1"/>
          </p:nvPr>
        </p:nvSpPr>
        <p:spPr>
          <a:xfrm>
            <a:off x="804863" y="1135063"/>
            <a:ext cx="7144321" cy="2656649"/>
          </a:xfrm>
        </p:spPr>
        <p:txBody>
          <a:bodyPr/>
          <a:lstStyle/>
          <a:p>
            <a:r>
              <a:rPr kumimoji="0" lang="en-US" altLang="en-US" sz="2400" b="1" dirty="0"/>
              <a:t>not null</a:t>
            </a:r>
            <a:endParaRPr kumimoji="0" lang="en-US" altLang="en-US" sz="2400" b="1" dirty="0"/>
          </a:p>
          <a:p>
            <a:pPr lvl="1"/>
            <a:r>
              <a:rPr kumimoji="0" lang="en-US" altLang="en-US" sz="2400" dirty="0"/>
              <a:t>Declare </a:t>
            </a:r>
            <a:r>
              <a:rPr kumimoji="0" lang="en-US" altLang="en-US" sz="2400" i="1" dirty="0"/>
              <a:t>name</a:t>
            </a:r>
            <a:r>
              <a:rPr kumimoji="0" lang="en-US" altLang="en-US" sz="2400" dirty="0"/>
              <a:t> and </a:t>
            </a:r>
            <a:r>
              <a:rPr kumimoji="0" lang="en-US" altLang="en-US" sz="2400" i="1" dirty="0"/>
              <a:t>budget</a:t>
            </a:r>
            <a:r>
              <a:rPr kumimoji="0" lang="en-US" altLang="en-US" sz="2400" dirty="0"/>
              <a:t> to be </a:t>
            </a:r>
            <a:r>
              <a:rPr lang="en-US" altLang="en-US" sz="2400" b="1" dirty="0"/>
              <a:t>not null</a:t>
            </a:r>
            <a:endParaRPr lang="en-US" altLang="en-US" sz="2400" b="1" dirty="0"/>
          </a:p>
          <a:p>
            <a:pPr>
              <a:buFont typeface="Monotype Sorts" pitchFamily="-65" charset="2"/>
              <a:buNone/>
            </a:pPr>
            <a:r>
              <a:rPr kumimoji="0" lang="en-US" altLang="en-US" sz="2400" i="1" dirty="0"/>
              <a:t>	          name </a:t>
            </a:r>
            <a:r>
              <a:rPr kumimoji="0" lang="en-US" altLang="en-US" sz="2400" b="1" dirty="0" err="1"/>
              <a:t>varchar</a:t>
            </a:r>
            <a:r>
              <a:rPr kumimoji="0" lang="en-US" altLang="en-US" sz="2400" dirty="0"/>
              <a:t>(20) </a:t>
            </a:r>
            <a:r>
              <a:rPr kumimoji="0" lang="en-US" altLang="en-US" sz="2400" b="1" dirty="0"/>
              <a:t>not null</a:t>
            </a:r>
            <a:br>
              <a:rPr kumimoji="0" lang="en-US" altLang="en-US" sz="2400" b="1" dirty="0"/>
            </a:br>
            <a:r>
              <a:rPr kumimoji="0" lang="en-US" altLang="en-US" sz="2400" b="1" dirty="0"/>
              <a:t>          </a:t>
            </a:r>
            <a:r>
              <a:rPr kumimoji="0" lang="en-US" altLang="en-US" sz="2400" i="1" dirty="0"/>
              <a:t>budget </a:t>
            </a:r>
            <a:r>
              <a:rPr kumimoji="0" lang="en-US" altLang="en-US" sz="2400" b="1" dirty="0"/>
              <a:t>numeric</a:t>
            </a:r>
            <a:r>
              <a:rPr kumimoji="0" lang="en-US" altLang="en-US" sz="2400" dirty="0"/>
              <a:t>(12,2) </a:t>
            </a:r>
            <a:r>
              <a:rPr kumimoji="0" lang="en-US" altLang="en-US" sz="2400" b="1" dirty="0"/>
              <a:t>not null</a:t>
            </a:r>
            <a:endParaRPr kumimoji="0" lang="en-US" altLang="en-US" sz="2400" b="1" dirty="0"/>
          </a:p>
          <a:p>
            <a:endParaRPr kumimoji="0" lang="en-US" altLang="en-US" sz="1700" dirty="0"/>
          </a:p>
          <a:p>
            <a:endParaRPr lang="en-US" altLang="en-US" b="1" dirty="0"/>
          </a:p>
          <a:p>
            <a:pPr>
              <a:buFont typeface="Monotype Sorts" pitchFamily="-65"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pitchFamily="-65" charset="2"/>
              <a:buNone/>
            </a:pPr>
            <a:endParaRPr kumimoji="1" lang="en-US" altLang="en-US" sz="2000" b="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endParaRPr lang="en-US" sz="2800" dirty="0">
              <a:ea typeface="+mj-ea"/>
            </a:endParaRPr>
          </a:p>
        </p:txBody>
      </p:sp>
      <p:sp>
        <p:nvSpPr>
          <p:cNvPr id="60419" name="Rectangle 3"/>
          <p:cNvSpPr>
            <a:spLocks noGrp="1" noChangeArrowheads="1"/>
          </p:cNvSpPr>
          <p:nvPr>
            <p:ph type="body"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endParaRPr kumimoji="0" lang="en-US" altLang="en-US" sz="2400" dirty="0"/>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endParaRPr kumimoji="0" lang="en-US" altLang="en-US" sz="2400" dirty="0"/>
          </a:p>
          <a:p>
            <a:pPr lvl="1"/>
            <a:r>
              <a:rPr kumimoji="0" lang="en-US" altLang="en-US" sz="2400" dirty="0"/>
              <a:t>Candidate keys are permitted to be null (in contrast to primary keys).</a:t>
            </a:r>
            <a:endParaRPr kumimoji="0" lang="en-US" altLang="en-US" sz="2400" dirty="0"/>
          </a:p>
          <a:p>
            <a:endParaRPr kumimoji="0" lang="en-US" altLang="en-US" sz="1700" dirty="0"/>
          </a:p>
          <a:p>
            <a:endParaRPr lang="en-US" altLang="en-US" b="1" dirty="0"/>
          </a:p>
          <a:p>
            <a:pPr>
              <a:buFont typeface="Monotype Sorts" pitchFamily="-65"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pitchFamily="-65" charset="2"/>
              <a:buNone/>
            </a:pPr>
            <a:endParaRPr kumimoji="1" lang="en-US" altLang="en-US" sz="2000"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endParaRPr lang="en-US" sz="2800" dirty="0">
              <a:ea typeface="+mj-ea"/>
            </a:endParaRPr>
          </a:p>
        </p:txBody>
      </p:sp>
      <p:sp>
        <p:nvSpPr>
          <p:cNvPr id="64515" name="Rectangle 3"/>
          <p:cNvSpPr>
            <a:spLocks noGrp="1" noChangeArrowheads="1"/>
          </p:cNvSpPr>
          <p:nvPr>
            <p:ph type="body"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endParaRPr lang="en-US" altLang="en-US" sz="2400" dirty="0"/>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endParaRPr lang="en-US" altLang="en-US" sz="2400" dirty="0"/>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Relation</a:t>
            </a:r>
            <a:endParaRPr lang="en-US" sz="2800" dirty="0">
              <a:ea typeface="+mj-ea"/>
            </a:endParaRPr>
          </a:p>
        </p:txBody>
      </p:sp>
      <p:pic>
        <p:nvPicPr>
          <p:cNvPr id="1029" name="Picture 5" descr="W:\db-book\db7\slide-dir\Tables-Figures\EPS-PDF-JPG-dir\tables\student.jpg"/>
          <p:cNvPicPr>
            <a:picLocks noChangeAspect="1" noChangeArrowheads="1"/>
          </p:cNvPicPr>
          <p:nvPr/>
        </p:nvPicPr>
        <p:blipFill>
          <a:blip r:embed="rId1"/>
          <a:srcRect/>
          <a:stretch>
            <a:fillRect/>
          </a:stretch>
        </p:blipFill>
        <p:spPr bwMode="auto">
          <a:xfrm>
            <a:off x="2291020" y="1592317"/>
            <a:ext cx="4623768" cy="4114801"/>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eaLnBrk="1" hangingPunct="1">
              <a:defRPr/>
            </a:pPr>
            <a:r>
              <a:rPr lang="en-US" altLang="zh-CN" dirty="0" smtClean="0"/>
              <a:t>Example</a:t>
            </a:r>
            <a:endParaRPr lang="zh-CN" altLang="en-US" dirty="0" smtClean="0"/>
          </a:p>
        </p:txBody>
      </p:sp>
      <p:sp>
        <p:nvSpPr>
          <p:cNvPr id="2" name="内容占位符 1"/>
          <p:cNvSpPr>
            <a:spLocks noGrp="1"/>
          </p:cNvSpPr>
          <p:nvPr>
            <p:ph idx="1"/>
          </p:nvPr>
        </p:nvSpPr>
        <p:spPr/>
        <p:txBody>
          <a:bodyPr/>
          <a:lstStyle/>
          <a:p>
            <a:endParaRPr lang="zh-CN" altLang="en-US" dirty="0"/>
          </a:p>
        </p:txBody>
      </p:sp>
      <p:graphicFrame>
        <p:nvGraphicFramePr>
          <p:cNvPr id="926806" name="Group 86"/>
          <p:cNvGraphicFramePr>
            <a:graphicFrameLocks noGrp="1"/>
          </p:cNvGraphicFramePr>
          <p:nvPr/>
        </p:nvGraphicFramePr>
        <p:xfrm>
          <a:off x="5035550" y="2617004"/>
          <a:ext cx="2774950" cy="2228850"/>
        </p:xfrm>
        <a:graphic>
          <a:graphicData uri="http://schemas.openxmlformats.org/drawingml/2006/table">
            <a:tbl>
              <a:tblPr/>
              <a:tblGrid>
                <a:gridCol w="679450"/>
                <a:gridCol w="673100"/>
                <a:gridCol w="736600"/>
                <a:gridCol w="6858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班号</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年龄</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小王</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S4</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小孙</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C4</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S5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小何</a:t>
                      </a:r>
                      <a:endParaRPr kumimoji="0" lang="zh-CN" altLang="en-US"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rgbClr val="00E444"/>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20000" dirty="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761" name="Text Box 41"/>
          <p:cNvSpPr txBox="1">
            <a:spLocks noChangeArrowheads="1"/>
          </p:cNvSpPr>
          <p:nvPr/>
        </p:nvSpPr>
        <p:spPr bwMode="auto">
          <a:xfrm>
            <a:off x="5759450" y="2070904"/>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spcBef>
                <a:spcPct val="50000"/>
              </a:spcBef>
              <a:defRPr/>
            </a:pPr>
            <a:r>
              <a:rPr kumimoji="1" lang="zh-CN" altLang="en-US" sz="2400" b="1">
                <a:latin typeface="Tahoma" panose="020B0604030504040204" charset="0"/>
                <a:ea typeface="宋体" panose="02010600030101010101" pitchFamily="2" charset="-122"/>
              </a:rPr>
              <a:t>学生</a:t>
            </a:r>
            <a:endParaRPr kumimoji="1" lang="zh-CN" altLang="en-US" sz="2400" b="1">
              <a:latin typeface="Tahoma" panose="020B0604030504040204" charset="0"/>
              <a:ea typeface="宋体" panose="02010600030101010101" pitchFamily="2" charset="-122"/>
            </a:endParaRPr>
          </a:p>
        </p:txBody>
      </p:sp>
      <p:graphicFrame>
        <p:nvGraphicFramePr>
          <p:cNvPr id="926805" name="Group 85"/>
          <p:cNvGraphicFramePr>
            <a:graphicFrameLocks noGrp="1"/>
          </p:cNvGraphicFramePr>
          <p:nvPr/>
        </p:nvGraphicFramePr>
        <p:xfrm>
          <a:off x="1485900" y="2578904"/>
          <a:ext cx="1371600" cy="1485900"/>
        </p:xfrm>
        <a:graphic>
          <a:graphicData uri="http://schemas.openxmlformats.org/drawingml/2006/table">
            <a:tbl>
              <a:tblPr/>
              <a:tblGrid>
                <a:gridCol w="685800"/>
                <a:gridCol w="6858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rPr>
                        <a:t>班号</a:t>
                      </a:r>
                      <a:endParaRPr kumimoji="0" lang="zh-CN" altLang="en-US" sz="2000" b="0" i="0" u="sng"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rPr>
                        <a:t>班名</a:t>
                      </a:r>
                      <a:endParaRPr kumimoji="0" lang="zh-CN" altLang="en-US" sz="2000" b="0"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班</a:t>
                      </a: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779" name="Text Box 59"/>
          <p:cNvSpPr txBox="1">
            <a:spLocks noChangeArrowheads="1"/>
          </p:cNvSpPr>
          <p:nvPr/>
        </p:nvSpPr>
        <p:spPr bwMode="auto">
          <a:xfrm>
            <a:off x="1746250" y="2045504"/>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charset="0"/>
              </a:rPr>
              <a:t>班级</a:t>
            </a:r>
            <a:endParaRPr kumimoji="1" lang="zh-CN" altLang="en-US" sz="2400" smtClean="0">
              <a:latin typeface="Tahoma" panose="020B0604030504040204" charset="0"/>
            </a:endParaRPr>
          </a:p>
        </p:txBody>
      </p:sp>
      <p:sp>
        <p:nvSpPr>
          <p:cNvPr id="926780" name="Text Box 60"/>
          <p:cNvSpPr txBox="1">
            <a:spLocks noChangeArrowheads="1"/>
          </p:cNvSpPr>
          <p:nvPr/>
        </p:nvSpPr>
        <p:spPr bwMode="auto">
          <a:xfrm>
            <a:off x="7590249" y="4705361"/>
            <a:ext cx="712788"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6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6780"/>
                                        </p:tgtEl>
                                        <p:attrNameLst>
                                          <p:attrName>style.visibility</p:attrName>
                                        </p:attrNameLst>
                                      </p:cBhvr>
                                      <p:to>
                                        <p:strVal val="visible"/>
                                      </p:to>
                                    </p:set>
                                    <p:animEffect transition="in" filter="box(in)">
                                      <p:cBhvr>
                                        <p:cTn id="7" dur="500"/>
                                        <p:tgtEl>
                                          <p:spTgt spid="926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8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endParaRPr lang="en-US" sz="2800" dirty="0">
              <a:ea typeface="+mj-ea"/>
            </a:endParaRPr>
          </a:p>
        </p:txBody>
      </p:sp>
      <p:sp>
        <p:nvSpPr>
          <p:cNvPr id="64515" name="Rectangle 3"/>
          <p:cNvSpPr>
            <a:spLocks noGrp="1" noChangeArrowheads="1"/>
          </p:cNvSpPr>
          <p:nvPr>
            <p:ph type="body" idx="1"/>
          </p:nvPr>
        </p:nvSpPr>
        <p:spPr>
          <a:xfrm>
            <a:off x="768351" y="1135063"/>
            <a:ext cx="7461250" cy="364420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endParaRPr lang="en-US" altLang="en-US" sz="2400" dirty="0"/>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endParaRPr lang="en-US" altLang="en-US" sz="2400" i="1" dirty="0"/>
          </a:p>
          <a:p>
            <a:r>
              <a:rPr lang="en-US" altLang="en-US" sz="2400" dirty="0"/>
              <a:t>By default, a foreign key references the primary-key attributes of the referenced table.</a:t>
            </a:r>
            <a:endParaRPr lang="en-US" altLang="en-US" sz="2400" dirty="0"/>
          </a:p>
          <a:p>
            <a:r>
              <a:rPr lang="en-US" altLang="en-US" sz="2400" dirty="0"/>
              <a:t>SQL allows  a list of attributes of the referenced relation to be specified explicitly.</a:t>
            </a:r>
            <a:endParaRPr lang="en-US" altLang="en-US" sz="2400" dirty="0"/>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endParaRPr lang="en-US"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endParaRPr lang="en-US" sz="2800" dirty="0">
              <a:ea typeface="+mj-ea"/>
            </a:endParaRPr>
          </a:p>
        </p:txBody>
      </p:sp>
      <p:sp>
        <p:nvSpPr>
          <p:cNvPr id="66563" name="Rectangle 3"/>
          <p:cNvSpPr>
            <a:spLocks noGrp="1" noChangeArrowheads="1"/>
          </p:cNvSpPr>
          <p:nvPr>
            <p:ph type="body" idx="1"/>
          </p:nvPr>
        </p:nvSpPr>
        <p:spPr>
          <a:xfrm>
            <a:off x="772359" y="1123279"/>
            <a:ext cx="7806431" cy="4447401"/>
          </a:xfrm>
        </p:spPr>
        <p:txBody>
          <a:bodyPr/>
          <a:lstStyle/>
          <a:p>
            <a:pPr>
              <a:tabLst>
                <a:tab pos="2172970" algn="l"/>
              </a:tabLst>
            </a:pPr>
            <a:r>
              <a:rPr lang="en-US" altLang="en-US" sz="2000" dirty="0"/>
              <a:t>When a referential-integrity constraint is violated, the normal procedure is to reject the action that caused the violation.</a:t>
            </a:r>
            <a:endParaRPr lang="en-US" altLang="en-US" sz="2000" dirty="0"/>
          </a:p>
          <a:p>
            <a:pPr>
              <a:tabLst>
                <a:tab pos="2172970" algn="l"/>
              </a:tabLst>
            </a:pPr>
            <a:r>
              <a:rPr lang="en-US" altLang="en-US" sz="2000" dirty="0"/>
              <a:t>An alternative, in case of delete or update is to cascade</a:t>
            </a:r>
            <a:endParaRPr lang="en-US" altLang="en-US" sz="2000" dirty="0"/>
          </a:p>
          <a:p>
            <a:pPr>
              <a:buNone/>
              <a:tabLst>
                <a:tab pos="2172970" algn="l"/>
              </a:tabLst>
            </a:pPr>
            <a:r>
              <a:rPr lang="en-US" altLang="en-US" sz="1700" b="1" dirty="0"/>
              <a:t>            create table </a:t>
            </a:r>
            <a:r>
              <a:rPr lang="en-US" altLang="en-US" sz="1700" i="1" dirty="0"/>
              <a:t>course </a:t>
            </a:r>
            <a:r>
              <a:rPr lang="en-US" altLang="en-US" sz="1700" dirty="0"/>
              <a:t>(</a:t>
            </a:r>
            <a:br>
              <a:rPr lang="en-US" altLang="en-US" sz="1700" dirty="0"/>
            </a:br>
            <a:r>
              <a:rPr lang="en-US" altLang="en-US" sz="1700" dirty="0"/>
              <a:t>             (…</a:t>
            </a:r>
            <a:br>
              <a:rPr lang="en-US" altLang="en-US" sz="1700" dirty="0"/>
            </a:br>
            <a:r>
              <a:rPr lang="en-US" altLang="en-US" sz="1700"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b="1" dirty="0"/>
              <a:t>foreign key </a:t>
            </a:r>
            <a:r>
              <a:rPr lang="en-US" altLang="en-US" sz="1700" dirty="0"/>
              <a:t>(</a:t>
            </a:r>
            <a:r>
              <a:rPr lang="en-US" altLang="en-US" sz="1700" i="1" dirty="0"/>
              <a:t>dept_name</a:t>
            </a:r>
            <a:r>
              <a:rPr lang="en-US" altLang="en-US" sz="1700" dirty="0"/>
              <a:t>) </a:t>
            </a:r>
            <a:r>
              <a:rPr lang="en-US" altLang="en-US" sz="1700" b="1" dirty="0"/>
              <a:t>references </a:t>
            </a:r>
            <a:r>
              <a:rPr lang="en-US" altLang="en-US" sz="1700" i="1" dirty="0"/>
              <a:t>department</a:t>
            </a:r>
            <a:br>
              <a:rPr lang="en-US" altLang="en-US" sz="1700" i="1" dirty="0"/>
            </a:br>
            <a:r>
              <a:rPr lang="en-US" altLang="en-US" sz="1700" i="1" dirty="0"/>
              <a:t>                   </a:t>
            </a:r>
            <a:r>
              <a:rPr lang="en-US" altLang="en-US" sz="1700" b="1" dirty="0"/>
              <a:t>on delete cascade</a:t>
            </a:r>
            <a:br>
              <a:rPr lang="en-US" altLang="en-US" sz="1700" b="1" dirty="0"/>
            </a:br>
            <a:r>
              <a:rPr lang="en-US" altLang="en-US" sz="1700" b="1" dirty="0"/>
              <a:t>                   on update cascade</a:t>
            </a:r>
            <a:r>
              <a:rPr lang="en-US" altLang="en-US" sz="1700" dirty="0"/>
              <a:t>,</a:t>
            </a:r>
            <a:br>
              <a:rPr lang="en-US" altLang="en-US" sz="1700" dirty="0"/>
            </a:br>
            <a:r>
              <a:rPr lang="en-US" altLang="en-US" sz="1700" dirty="0"/>
              <a:t>                . . .) </a:t>
            </a:r>
            <a:endParaRPr lang="en-US" altLang="en-US" sz="1700" dirty="0"/>
          </a:p>
          <a:p>
            <a:pPr>
              <a:tabLst>
                <a:tab pos="2172970" algn="l"/>
              </a:tabLst>
            </a:pPr>
            <a:r>
              <a:rPr lang="en-US" altLang="en-US" sz="2000" dirty="0"/>
              <a:t>Instead of cascade we can use :  </a:t>
            </a:r>
            <a:endParaRPr lang="en-US" altLang="en-US" sz="2000" dirty="0"/>
          </a:p>
          <a:p>
            <a:pPr lvl="1">
              <a:tabLst>
                <a:tab pos="2172970" algn="l"/>
              </a:tabLst>
            </a:pPr>
            <a:r>
              <a:rPr lang="en-US" altLang="en-US" sz="1700" b="1" dirty="0"/>
              <a:t>set null</a:t>
            </a:r>
            <a:r>
              <a:rPr lang="en-US" altLang="en-US" sz="1700" dirty="0"/>
              <a:t>,</a:t>
            </a:r>
            <a:endParaRPr lang="en-US" altLang="en-US" sz="1700" dirty="0"/>
          </a:p>
          <a:p>
            <a:pPr lvl="1">
              <a:tabLst>
                <a:tab pos="2172970" algn="l"/>
              </a:tabLst>
            </a:pPr>
            <a:r>
              <a:rPr lang="en-US" altLang="en-US" sz="1700" b="1" dirty="0"/>
              <a:t>set default</a:t>
            </a:r>
            <a:endParaRPr lang="en-US" altLang="en-US" sz="1700" dirty="0"/>
          </a:p>
          <a:p>
            <a:pPr>
              <a:buFont typeface="Monotype Sorts" pitchFamily="-65" charset="2"/>
              <a:buNone/>
              <a:tabLst>
                <a:tab pos="2172970" algn="l"/>
              </a:tabLst>
            </a:pPr>
            <a:endParaRPr lang="en-US" altLang="en-US" i="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zh-CN" altLang="en-US" smtClean="0"/>
              <a:t>外部码约束</a:t>
            </a:r>
            <a:endParaRPr lang="zh-CN" altLang="en-US" b="1" smtClean="0">
              <a:solidFill>
                <a:schemeClr val="tx1"/>
              </a:solidFill>
              <a:effectLst/>
            </a:endParaRPr>
          </a:p>
        </p:txBody>
      </p:sp>
      <p:sp>
        <p:nvSpPr>
          <p:cNvPr id="862211" name="Rectangle 3"/>
          <p:cNvSpPr>
            <a:spLocks noGrp="1" noChangeArrowheads="1"/>
          </p:cNvSpPr>
          <p:nvPr>
            <p:ph idx="1"/>
          </p:nvPr>
        </p:nvSpPr>
        <p:spPr/>
        <p:txBody>
          <a:bodyPr/>
          <a:lstStyle/>
          <a:p>
            <a:pPr lvl="1" eaLnBrk="1" hangingPunct="1">
              <a:defRPr/>
            </a:pPr>
            <a:r>
              <a:rPr lang="zh-CN" altLang="en-US" sz="2000" dirty="0" smtClean="0">
                <a:latin typeface="楷体" panose="02010609060101010101" charset="-122"/>
                <a:ea typeface="楷体" panose="02010609060101010101" charset="-122"/>
                <a:cs typeface="楷体" panose="02010609060101010101" charset="-122"/>
              </a:rPr>
              <a:t>参照动作</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000" dirty="0" smtClean="0">
                <a:latin typeface="楷体" panose="02010609060101010101" charset="-122"/>
                <a:ea typeface="楷体" panose="02010609060101010101" charset="-122"/>
                <a:cs typeface="楷体" panose="02010609060101010101" charset="-122"/>
              </a:rPr>
              <a:t>说明当某个主码值被删除</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更新时（这个主码值在被参照关系中），如何处理对应的外部码值（这些外部码值在参照关系中）</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en-US" altLang="zh-CN" sz="2000" b="1" dirty="0" smtClean="0">
                <a:solidFill>
                  <a:srgbClr val="00E444"/>
                </a:solidFill>
                <a:latin typeface="楷体" panose="02010609060101010101" charset="-122"/>
                <a:ea typeface="楷体" panose="02010609060101010101" charset="-122"/>
                <a:cs typeface="楷体" panose="02010609060101010101" charset="-122"/>
              </a:rPr>
              <a:t>RESTRICT </a:t>
            </a:r>
            <a:r>
              <a:rPr lang="zh-CN" altLang="en-US" sz="2000" b="1" dirty="0" smtClean="0">
                <a:latin typeface="楷体" panose="02010609060101010101" charset="-122"/>
                <a:ea typeface="楷体" panose="02010609060101010101" charset="-122"/>
                <a:cs typeface="楷体" panose="02010609060101010101" charset="-122"/>
              </a:rPr>
              <a:t>方式</a:t>
            </a:r>
            <a:r>
              <a:rPr lang="zh-CN" altLang="en-US" sz="2000" dirty="0" smtClean="0">
                <a:latin typeface="楷体" panose="02010609060101010101" charset="-122"/>
                <a:ea typeface="楷体" panose="02010609060101010101" charset="-122"/>
                <a:cs typeface="楷体" panose="02010609060101010101" charset="-122"/>
              </a:rPr>
              <a:t>：仅当没有任何对应的外码值时，才可以删除</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更新这个主码值，否则系统拒绝执行此操作</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en-US" altLang="zh-CN" sz="2000" b="1" dirty="0" smtClean="0">
                <a:solidFill>
                  <a:srgbClr val="00E444"/>
                </a:solidFill>
                <a:latin typeface="楷体" panose="02010609060101010101" charset="-122"/>
                <a:ea typeface="楷体" panose="02010609060101010101" charset="-122"/>
                <a:cs typeface="楷体" panose="02010609060101010101" charset="-122"/>
              </a:rPr>
              <a:t>CASCADE </a:t>
            </a:r>
            <a:r>
              <a:rPr lang="zh-CN" altLang="en-US" sz="2000" b="1" dirty="0" smtClean="0">
                <a:latin typeface="楷体" panose="02010609060101010101" charset="-122"/>
                <a:ea typeface="楷体" panose="02010609060101010101" charset="-122"/>
                <a:cs typeface="楷体" panose="02010609060101010101" charset="-122"/>
              </a:rPr>
              <a:t>方式</a:t>
            </a:r>
            <a:r>
              <a:rPr lang="zh-CN" altLang="en-US" sz="2000" dirty="0" smtClean="0">
                <a:latin typeface="楷体" panose="02010609060101010101" charset="-122"/>
                <a:ea typeface="楷体" panose="02010609060101010101" charset="-122"/>
                <a:cs typeface="楷体" panose="02010609060101010101" charset="-122"/>
              </a:rPr>
              <a:t>：连带将所有对应的外码值一块删除</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更新（删除外码值，实际上就是将所在的元组删除掉）</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defRPr/>
            </a:pPr>
            <a:r>
              <a:rPr lang="en-US" altLang="zh-CN" sz="2000" b="1" dirty="0" smtClean="0">
                <a:solidFill>
                  <a:srgbClr val="00E444"/>
                </a:solidFill>
                <a:latin typeface="楷体" panose="02010609060101010101" charset="-122"/>
                <a:ea typeface="楷体" panose="02010609060101010101" charset="-122"/>
                <a:cs typeface="楷体" panose="02010609060101010101" charset="-122"/>
              </a:rPr>
              <a:t>SET NULL</a:t>
            </a:r>
            <a:r>
              <a:rPr lang="en-US" altLang="zh-CN" sz="2000" b="1" dirty="0" smtClean="0">
                <a:solidFill>
                  <a:schemeClr val="hlink"/>
                </a:solidFill>
                <a:latin typeface="楷体" panose="02010609060101010101" charset="-122"/>
                <a:ea typeface="楷体" panose="02010609060101010101" charset="-122"/>
                <a:cs typeface="楷体" panose="02010609060101010101" charset="-122"/>
              </a:rPr>
              <a:t> </a:t>
            </a:r>
            <a:r>
              <a:rPr lang="zh-CN" altLang="en-US" sz="2000" b="1" dirty="0" smtClean="0">
                <a:latin typeface="楷体" panose="02010609060101010101" charset="-122"/>
                <a:ea typeface="楷体" panose="02010609060101010101" charset="-122"/>
                <a:cs typeface="楷体" panose="02010609060101010101" charset="-122"/>
              </a:rPr>
              <a:t>方式</a:t>
            </a:r>
            <a:r>
              <a:rPr lang="zh-CN" altLang="en-US" sz="2000" dirty="0" smtClean="0">
                <a:latin typeface="楷体" panose="02010609060101010101" charset="-122"/>
                <a:ea typeface="楷体" panose="02010609060101010101" charset="-122"/>
                <a:cs typeface="楷体" panose="02010609060101010101" charset="-122"/>
              </a:rPr>
              <a:t>：将所有对应的外码值设为空值</a:t>
            </a:r>
            <a:endParaRPr lang="zh-CN" altLang="en-US"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 calcmode="lin" valueType="num">
                                      <p:cBhvr additive="base">
                                        <p:cTn id="7" dur="500" fill="hold"/>
                                        <p:tgtEl>
                                          <p:spTgt spid="862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2211">
                                            <p:txEl>
                                              <p:pRg st="1" end="1"/>
                                            </p:txEl>
                                          </p:spTgt>
                                        </p:tgtEl>
                                        <p:attrNameLst>
                                          <p:attrName>style.visibility</p:attrName>
                                        </p:attrNameLst>
                                      </p:cBhvr>
                                      <p:to>
                                        <p:strVal val="visible"/>
                                      </p:to>
                                    </p:set>
                                    <p:anim calcmode="lin" valueType="num">
                                      <p:cBhvr additive="base">
                                        <p:cTn id="13" dur="500" fill="hold"/>
                                        <p:tgtEl>
                                          <p:spTgt spid="862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2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62211">
                                            <p:txEl>
                                              <p:pRg st="2" end="2"/>
                                            </p:txEl>
                                          </p:spTgt>
                                        </p:tgtEl>
                                        <p:attrNameLst>
                                          <p:attrName>style.visibility</p:attrName>
                                        </p:attrNameLst>
                                      </p:cBhvr>
                                      <p:to>
                                        <p:strVal val="visible"/>
                                      </p:to>
                                    </p:set>
                                    <p:anim calcmode="lin" valueType="num">
                                      <p:cBhvr additive="base">
                                        <p:cTn id="19" dur="500" fill="hold"/>
                                        <p:tgtEl>
                                          <p:spTgt spid="862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2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62211">
                                            <p:txEl>
                                              <p:pRg st="3" end="3"/>
                                            </p:txEl>
                                          </p:spTgt>
                                        </p:tgtEl>
                                        <p:attrNameLst>
                                          <p:attrName>style.visibility</p:attrName>
                                        </p:attrNameLst>
                                      </p:cBhvr>
                                      <p:to>
                                        <p:strVal val="visible"/>
                                      </p:to>
                                    </p:set>
                                    <p:anim calcmode="lin" valueType="num">
                                      <p:cBhvr additive="base">
                                        <p:cTn id="25" dur="500" fill="hold"/>
                                        <p:tgtEl>
                                          <p:spTgt spid="862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2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62211">
                                            <p:txEl>
                                              <p:pRg st="4" end="4"/>
                                            </p:txEl>
                                          </p:spTgt>
                                        </p:tgtEl>
                                        <p:attrNameLst>
                                          <p:attrName>style.visibility</p:attrName>
                                        </p:attrNameLst>
                                      </p:cBhvr>
                                      <p:to>
                                        <p:strVal val="visible"/>
                                      </p:to>
                                    </p:set>
                                    <p:anim calcmode="lin" valueType="num">
                                      <p:cBhvr additive="base">
                                        <p:cTn id="31" dur="500" fill="hold"/>
                                        <p:tgtEl>
                                          <p:spTgt spid="862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2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ldLvl="3"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pPr eaLnBrk="1" hangingPunct="1">
              <a:defRPr/>
            </a:pPr>
            <a:r>
              <a:rPr lang="zh-CN" altLang="en-US" smtClean="0"/>
              <a:t>三类关系完整性规则</a:t>
            </a:r>
            <a:endParaRPr lang="zh-CN" altLang="en-US" smtClean="0"/>
          </a:p>
        </p:txBody>
      </p:sp>
      <p:sp>
        <p:nvSpPr>
          <p:cNvPr id="844803" name="Rectangle 3"/>
          <p:cNvSpPr>
            <a:spLocks noGrp="1" noChangeArrowheads="1"/>
          </p:cNvSpPr>
          <p:nvPr>
            <p:ph idx="1"/>
          </p:nvPr>
        </p:nvSpPr>
        <p:spPr/>
        <p:txBody>
          <a:bodyPr/>
          <a:lstStyle/>
          <a:p>
            <a:pPr eaLnBrk="1" hangingPunct="1">
              <a:spcBef>
                <a:spcPct val="25000"/>
              </a:spcBef>
              <a:defRPr/>
            </a:pPr>
            <a:r>
              <a:rPr lang="zh-CN" altLang="en-US" sz="2000" dirty="0" smtClean="0">
                <a:latin typeface="楷体" panose="02010609060101010101" charset="-122"/>
                <a:ea typeface="楷体" panose="02010609060101010101" charset="-122"/>
                <a:cs typeface="楷体" panose="02010609060101010101" charset="-122"/>
              </a:rPr>
              <a:t>参照完整性</a:t>
            </a:r>
            <a:endParaRPr lang="en-US" altLang="zh-CN" sz="2000" dirty="0" smtClean="0">
              <a:latin typeface="楷体" panose="02010609060101010101" charset="-122"/>
              <a:ea typeface="楷体" panose="02010609060101010101" charset="-122"/>
              <a:cs typeface="楷体" panose="02010609060101010101" charset="-122"/>
            </a:endParaRPr>
          </a:p>
          <a:p>
            <a:pPr lvl="1" eaLnBrk="1" hangingPunct="1">
              <a:spcBef>
                <a:spcPct val="25000"/>
              </a:spcBef>
              <a:defRPr/>
            </a:pPr>
            <a:r>
              <a:rPr lang="zh-CN" altLang="en-US" sz="2000" b="1" dirty="0" smtClean="0">
                <a:latin typeface="楷体" panose="02010609060101010101" charset="-122"/>
                <a:ea typeface="楷体" panose="02010609060101010101" charset="-122"/>
                <a:cs typeface="楷体" panose="02010609060101010101" charset="-122"/>
              </a:rPr>
              <a:t>规则：</a:t>
            </a:r>
            <a:r>
              <a:rPr lang="zh-CN" altLang="en-US" sz="2000" dirty="0" smtClean="0">
                <a:latin typeface="楷体" panose="02010609060101010101" charset="-122"/>
                <a:ea typeface="楷体" panose="02010609060101010101" charset="-122"/>
                <a:cs typeface="楷体" panose="02010609060101010101" charset="-122"/>
              </a:rPr>
              <a:t>如果关系</a:t>
            </a:r>
            <a:r>
              <a:rPr lang="en-US" altLang="zh-CN" sz="2000" dirty="0" smtClean="0">
                <a:latin typeface="楷体" panose="02010609060101010101" charset="-122"/>
                <a:ea typeface="楷体" panose="02010609060101010101" charset="-122"/>
                <a:cs typeface="楷体" panose="02010609060101010101" charset="-122"/>
              </a:rPr>
              <a:t>R</a:t>
            </a:r>
            <a:r>
              <a:rPr lang="zh-CN" altLang="en-US" sz="2000" dirty="0" smtClean="0">
                <a:latin typeface="楷体" panose="02010609060101010101" charset="-122"/>
                <a:ea typeface="楷体" panose="02010609060101010101" charset="-122"/>
                <a:cs typeface="楷体" panose="02010609060101010101" charset="-122"/>
              </a:rPr>
              <a:t>的外部码对应关系</a:t>
            </a:r>
            <a:r>
              <a:rPr lang="en-US" altLang="zh-CN" sz="2000" dirty="0" smtClean="0">
                <a:latin typeface="楷体" panose="02010609060101010101" charset="-122"/>
                <a:ea typeface="楷体" panose="02010609060101010101" charset="-122"/>
                <a:cs typeface="楷体" panose="02010609060101010101" charset="-122"/>
              </a:rPr>
              <a:t>S</a:t>
            </a:r>
            <a:r>
              <a:rPr lang="zh-CN" altLang="en-US" sz="2000" dirty="0" smtClean="0">
                <a:latin typeface="楷体" panose="02010609060101010101" charset="-122"/>
                <a:ea typeface="楷体" panose="02010609060101010101" charset="-122"/>
                <a:cs typeface="楷体" panose="02010609060101010101" charset="-122"/>
              </a:rPr>
              <a:t>的主码，则</a:t>
            </a:r>
            <a:r>
              <a:rPr lang="en-US" altLang="zh-CN" sz="2000" dirty="0" smtClean="0">
                <a:latin typeface="楷体" panose="02010609060101010101" charset="-122"/>
                <a:ea typeface="楷体" panose="02010609060101010101" charset="-122"/>
                <a:cs typeface="楷体" panose="02010609060101010101" charset="-122"/>
              </a:rPr>
              <a:t>R</a:t>
            </a:r>
            <a:r>
              <a:rPr lang="zh-CN" altLang="en-US" sz="2000" dirty="0" smtClean="0">
                <a:latin typeface="楷体" panose="02010609060101010101" charset="-122"/>
                <a:ea typeface="楷体" panose="02010609060101010101" charset="-122"/>
                <a:cs typeface="楷体" panose="02010609060101010101" charset="-122"/>
              </a:rPr>
              <a:t>每个元组在外部码上的取值必须满足：</a:t>
            </a:r>
            <a:endParaRPr lang="zh-CN" altLang="en-US" sz="2000" dirty="0" smtClean="0">
              <a:latin typeface="楷体" panose="02010609060101010101" charset="-122"/>
              <a:ea typeface="楷体" panose="02010609060101010101" charset="-122"/>
              <a:cs typeface="楷体" panose="02010609060101010101" charset="-122"/>
            </a:endParaRPr>
          </a:p>
          <a:p>
            <a:pPr lvl="2" eaLnBrk="1" hangingPunct="1">
              <a:spcBef>
                <a:spcPct val="25000"/>
              </a:spcBef>
              <a:defRPr/>
            </a:pPr>
            <a:r>
              <a:rPr lang="zh-CN" altLang="en-US" sz="2000" b="1" dirty="0" smtClean="0">
                <a:latin typeface="楷体" panose="02010609060101010101" charset="-122"/>
                <a:ea typeface="楷体" panose="02010609060101010101" charset="-122"/>
                <a:cs typeface="楷体" panose="02010609060101010101" charset="-122"/>
              </a:rPr>
              <a:t>要么等于空值</a:t>
            </a:r>
            <a:endParaRPr lang="zh-CN" altLang="en-US" sz="2000" b="1" dirty="0" smtClean="0">
              <a:latin typeface="楷体" panose="02010609060101010101" charset="-122"/>
              <a:ea typeface="楷体" panose="02010609060101010101" charset="-122"/>
              <a:cs typeface="楷体" panose="02010609060101010101" charset="-122"/>
            </a:endParaRPr>
          </a:p>
          <a:p>
            <a:pPr lvl="2" eaLnBrk="1" hangingPunct="1">
              <a:spcBef>
                <a:spcPct val="25000"/>
              </a:spcBef>
              <a:defRPr/>
            </a:pPr>
            <a:r>
              <a:rPr lang="zh-CN" altLang="en-US" sz="2000" b="1" dirty="0" smtClean="0">
                <a:latin typeface="楷体" panose="02010609060101010101" charset="-122"/>
                <a:ea typeface="楷体" panose="02010609060101010101" charset="-122"/>
                <a:cs typeface="楷体" panose="02010609060101010101" charset="-122"/>
              </a:rPr>
              <a:t>要么等于某个对应的主码值（</a:t>
            </a:r>
            <a:r>
              <a:rPr lang="en-US" altLang="zh-CN" sz="2000" b="1" dirty="0" smtClean="0">
                <a:latin typeface="楷体" panose="02010609060101010101" charset="-122"/>
                <a:ea typeface="楷体" panose="02010609060101010101" charset="-122"/>
                <a:cs typeface="楷体" panose="02010609060101010101" charset="-122"/>
              </a:rPr>
              <a:t>S</a:t>
            </a:r>
            <a:r>
              <a:rPr lang="zh-CN" altLang="en-US" sz="2000" b="1" dirty="0" smtClean="0">
                <a:latin typeface="楷体" panose="02010609060101010101" charset="-122"/>
                <a:ea typeface="楷体" panose="02010609060101010101" charset="-122"/>
                <a:cs typeface="楷体" panose="02010609060101010101" charset="-122"/>
              </a:rPr>
              <a:t>某个元组的主码值）</a:t>
            </a:r>
            <a:endParaRPr lang="zh-CN" altLang="en-US" sz="2000" b="1" dirty="0" smtClean="0">
              <a:latin typeface="楷体" panose="02010609060101010101" charset="-122"/>
              <a:ea typeface="楷体" panose="02010609060101010101" charset="-122"/>
              <a:cs typeface="楷体" panose="02010609060101010101" charset="-122"/>
            </a:endParaRPr>
          </a:p>
          <a:p>
            <a:pPr lvl="1" eaLnBrk="1" hangingPunct="1">
              <a:spcBef>
                <a:spcPct val="25000"/>
              </a:spcBef>
              <a:defRPr/>
            </a:pPr>
            <a:r>
              <a:rPr lang="zh-CN" altLang="en-US" sz="2000" b="1" dirty="0" smtClean="0">
                <a:latin typeface="楷体" panose="02010609060101010101" charset="-122"/>
                <a:ea typeface="楷体" panose="02010609060101010101" charset="-122"/>
                <a:cs typeface="楷体" panose="02010609060101010101" charset="-122"/>
              </a:rPr>
              <a:t>意义：</a:t>
            </a:r>
            <a:r>
              <a:rPr lang="zh-CN" altLang="en-US" sz="2000" dirty="0" smtClean="0">
                <a:latin typeface="楷体" panose="02010609060101010101" charset="-122"/>
                <a:ea typeface="楷体" panose="02010609060101010101" charset="-122"/>
                <a:cs typeface="楷体" panose="02010609060101010101" charset="-122"/>
              </a:rPr>
              <a:t>元组</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实体的外部码，说明跟另外一个元组</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实体（的主码）相联系的。保证这一联系有意义，不会联系不存在的元组</a:t>
            </a:r>
            <a:r>
              <a:rPr lang="en-US" altLang="zh-CN" sz="2000" dirty="0" smtClean="0">
                <a:latin typeface="楷体" panose="02010609060101010101" charset="-122"/>
                <a:ea typeface="楷体" panose="02010609060101010101" charset="-122"/>
                <a:cs typeface="楷体" panose="02010609060101010101" charset="-122"/>
              </a:rPr>
              <a:t>/</a:t>
            </a:r>
            <a:r>
              <a:rPr lang="zh-CN" altLang="en-US" sz="2000" dirty="0" smtClean="0">
                <a:latin typeface="楷体" panose="02010609060101010101" charset="-122"/>
                <a:ea typeface="楷体" panose="02010609060101010101" charset="-122"/>
                <a:cs typeface="楷体" panose="02010609060101010101" charset="-122"/>
              </a:rPr>
              <a:t>实体。</a:t>
            </a:r>
            <a:endParaRPr lang="zh-CN" altLang="en-US" sz="20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 calcmode="lin" valueType="num">
                                      <p:cBhvr additive="base">
                                        <p:cTn id="7" dur="500" fill="hold"/>
                                        <p:tgtEl>
                                          <p:spTgt spid="84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844803">
                                            <p:txEl>
                                              <p:pRg st="1" end="1"/>
                                            </p:txEl>
                                          </p:spTgt>
                                        </p:tgtEl>
                                        <p:attrNameLst>
                                          <p:attrName>style.visibility</p:attrName>
                                        </p:attrNameLst>
                                      </p:cBhvr>
                                      <p:to>
                                        <p:strVal val="visible"/>
                                      </p:to>
                                    </p:set>
                                    <p:anim calcmode="lin" valueType="num">
                                      <p:cBhvr additive="base">
                                        <p:cTn id="13" dur="500" fill="hold"/>
                                        <p:tgtEl>
                                          <p:spTgt spid="84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480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50000" fill="hold" grpId="0" nodeType="withEffect">
                                  <p:stCondLst>
                                    <p:cond delay="0"/>
                                  </p:stCondLst>
                                  <p:childTnLst>
                                    <p:set>
                                      <p:cBhvr>
                                        <p:cTn id="16" dur="1" fill="hold">
                                          <p:stCondLst>
                                            <p:cond delay="0"/>
                                          </p:stCondLst>
                                        </p:cTn>
                                        <p:tgtEl>
                                          <p:spTgt spid="844803">
                                            <p:txEl>
                                              <p:pRg st="2" end="2"/>
                                            </p:txEl>
                                          </p:spTgt>
                                        </p:tgtEl>
                                        <p:attrNameLst>
                                          <p:attrName>style.visibility</p:attrName>
                                        </p:attrNameLst>
                                      </p:cBhvr>
                                      <p:to>
                                        <p:strVal val="visible"/>
                                      </p:to>
                                    </p:set>
                                    <p:anim calcmode="lin" valueType="num">
                                      <p:cBhvr additive="base">
                                        <p:cTn id="17" dur="500" fill="hold"/>
                                        <p:tgtEl>
                                          <p:spTgt spid="8448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48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50000" fill="hold" grpId="0" nodeType="withEffect">
                                  <p:stCondLst>
                                    <p:cond delay="0"/>
                                  </p:stCondLst>
                                  <p:childTnLst>
                                    <p:set>
                                      <p:cBhvr>
                                        <p:cTn id="20" dur="1" fill="hold">
                                          <p:stCondLst>
                                            <p:cond delay="0"/>
                                          </p:stCondLst>
                                        </p:cTn>
                                        <p:tgtEl>
                                          <p:spTgt spid="844803">
                                            <p:txEl>
                                              <p:pRg st="3" end="3"/>
                                            </p:txEl>
                                          </p:spTgt>
                                        </p:tgtEl>
                                        <p:attrNameLst>
                                          <p:attrName>style.visibility</p:attrName>
                                        </p:attrNameLst>
                                      </p:cBhvr>
                                      <p:to>
                                        <p:strVal val="visible"/>
                                      </p:to>
                                    </p:set>
                                    <p:anim calcmode="lin" valueType="num">
                                      <p:cBhvr additive="base">
                                        <p:cTn id="21" dur="500" fill="hold"/>
                                        <p:tgtEl>
                                          <p:spTgt spid="8448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4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50000" fill="hold" grpId="0" nodeType="clickEffect">
                                  <p:stCondLst>
                                    <p:cond delay="0"/>
                                  </p:stCondLst>
                                  <p:childTnLst>
                                    <p:set>
                                      <p:cBhvr>
                                        <p:cTn id="26" dur="1" fill="hold">
                                          <p:stCondLst>
                                            <p:cond delay="0"/>
                                          </p:stCondLst>
                                        </p:cTn>
                                        <p:tgtEl>
                                          <p:spTgt spid="844803">
                                            <p:txEl>
                                              <p:pRg st="4" end="4"/>
                                            </p:txEl>
                                          </p:spTgt>
                                        </p:tgtEl>
                                        <p:attrNameLst>
                                          <p:attrName>style.visibility</p:attrName>
                                        </p:attrNameLst>
                                      </p:cBhvr>
                                      <p:to>
                                        <p:strVal val="visible"/>
                                      </p:to>
                                    </p:set>
                                    <p:anim calcmode="lin" valueType="num">
                                      <p:cBhvr additive="base">
                                        <p:cTn id="27" dur="500" fill="hold"/>
                                        <p:tgtEl>
                                          <p:spTgt spid="8448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4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ldLvl="2"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endParaRPr lang="en-US" sz="2600" dirty="0">
              <a:ea typeface="+mj-ea"/>
            </a:endParaRPr>
          </a:p>
        </p:txBody>
      </p:sp>
      <p:sp>
        <p:nvSpPr>
          <p:cNvPr id="68611" name="Rectangle 3"/>
          <p:cNvSpPr>
            <a:spLocks noGrp="1" noChangeArrowheads="1"/>
          </p:cNvSpPr>
          <p:nvPr>
            <p:ph type="body" idx="1"/>
          </p:nvPr>
        </p:nvSpPr>
        <p:spPr>
          <a:xfrm>
            <a:off x="772358" y="1130365"/>
            <a:ext cx="7706647" cy="4843716"/>
          </a:xfrm>
        </p:spPr>
        <p:txBody>
          <a:bodyPr/>
          <a:lstStyle/>
          <a:p>
            <a:r>
              <a:rPr lang="en-US" altLang="en-US" sz="2000" dirty="0"/>
              <a:t>Consider:</a:t>
            </a:r>
            <a:endParaRPr lang="en-US" altLang="en-US" sz="2000" dirty="0"/>
          </a:p>
          <a:p>
            <a:pPr lvl="1">
              <a:buFont typeface="Monotype Sorts" pitchFamily="-65" charset="2"/>
              <a:buNone/>
            </a:pPr>
            <a:r>
              <a:rPr lang="en-US" altLang="en-US" sz="1700" b="1" dirty="0"/>
              <a:t>      create table </a:t>
            </a:r>
            <a:r>
              <a:rPr lang="en-US" altLang="en-US" sz="1700" i="1" dirty="0"/>
              <a:t>person </a:t>
            </a:r>
            <a:r>
              <a:rPr lang="en-US" altLang="en-US" sz="1700" dirty="0"/>
              <a:t>(</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name </a:t>
            </a:r>
            <a:r>
              <a:rPr lang="en-US" altLang="en-US" sz="1700" b="1" dirty="0"/>
              <a:t>char</a:t>
            </a:r>
            <a:r>
              <a:rPr lang="en-US" altLang="en-US" sz="1700" dirty="0"/>
              <a:t>(40),</a:t>
            </a:r>
            <a:br>
              <a:rPr lang="en-US" altLang="en-US" sz="1700" dirty="0"/>
            </a:br>
            <a:r>
              <a:rPr lang="en-US" altLang="en-US" sz="1700" dirty="0"/>
              <a:t>        </a:t>
            </a:r>
            <a:r>
              <a:rPr lang="en-US" altLang="en-US" sz="1700" i="1" dirty="0"/>
              <a:t>mother</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father </a:t>
            </a:r>
            <a:r>
              <a:rPr lang="en-US" altLang="en-US" sz="1700" b="1" dirty="0"/>
              <a:t> char</a:t>
            </a:r>
            <a:r>
              <a:rPr lang="en-US" altLang="en-US" sz="1700" dirty="0"/>
              <a:t>(10),</a:t>
            </a:r>
            <a:br>
              <a:rPr lang="en-US" altLang="en-US" sz="1700" dirty="0"/>
            </a:br>
            <a:r>
              <a:rPr lang="en-US" altLang="en-US" sz="1700" dirty="0"/>
              <a:t>        </a:t>
            </a:r>
            <a:r>
              <a:rPr lang="en-US" altLang="en-US" sz="1700" b="1" dirty="0"/>
              <a:t>primary key</a:t>
            </a:r>
            <a:r>
              <a:rPr lang="en-US" altLang="en-US" sz="1700" i="1" dirty="0"/>
              <a:t> ID,</a:t>
            </a:r>
            <a:br>
              <a:rPr lang="en-US" altLang="en-US" sz="1700" i="1" dirty="0"/>
            </a:br>
            <a:r>
              <a:rPr lang="en-US" altLang="en-US" sz="1700" i="1" dirty="0"/>
              <a:t>        </a:t>
            </a:r>
            <a:r>
              <a:rPr lang="en-US" altLang="en-US" sz="1700" b="1" dirty="0"/>
              <a:t>foreign key </a:t>
            </a:r>
            <a:r>
              <a:rPr lang="en-US" altLang="en-US" sz="1700" i="1" dirty="0"/>
              <a:t>father</a:t>
            </a:r>
            <a:r>
              <a:rPr lang="en-US" altLang="en-US" sz="1700" b="1" dirty="0"/>
              <a:t> references </a:t>
            </a:r>
            <a:r>
              <a:rPr lang="en-US" altLang="en-US" sz="1700" i="1" dirty="0"/>
              <a:t>person,</a:t>
            </a:r>
            <a:br>
              <a:rPr lang="en-US" altLang="en-US" sz="1700" dirty="0"/>
            </a:br>
            <a:r>
              <a:rPr lang="en-US" altLang="en-US" sz="1700" dirty="0"/>
              <a:t>        </a:t>
            </a:r>
            <a:r>
              <a:rPr lang="en-US" altLang="en-US" sz="1700" b="1" dirty="0"/>
              <a:t>foreign key </a:t>
            </a:r>
            <a:r>
              <a:rPr lang="en-US" altLang="en-US" sz="1700" i="1" dirty="0"/>
              <a:t>mother</a:t>
            </a:r>
            <a:r>
              <a:rPr lang="en-US" altLang="en-US" sz="1700" dirty="0"/>
              <a:t> </a:t>
            </a:r>
            <a:r>
              <a:rPr lang="en-US" altLang="en-US" sz="1700" b="1" dirty="0"/>
              <a:t>references </a:t>
            </a:r>
            <a:r>
              <a:rPr lang="en-US" altLang="en-US" sz="1700" i="1" dirty="0"/>
              <a:t> person</a:t>
            </a:r>
            <a:r>
              <a:rPr lang="en-US" altLang="en-US" sz="1700" dirty="0"/>
              <a:t>)</a:t>
            </a:r>
            <a:endParaRPr lang="en-US" altLang="en-US" sz="1700" dirty="0"/>
          </a:p>
          <a:p>
            <a:r>
              <a:rPr lang="en-US" altLang="en-US" sz="2000" dirty="0"/>
              <a:t>How to insert a tuple without causing constraint violation?</a:t>
            </a:r>
            <a:endParaRPr lang="en-US" altLang="en-US" sz="2000" dirty="0"/>
          </a:p>
          <a:p>
            <a:pPr lvl="1"/>
            <a:r>
              <a:rPr lang="en-US" altLang="en-US" sz="2000" dirty="0"/>
              <a:t>Insert father and mother of a person before inserting person</a:t>
            </a:r>
            <a:endParaRPr lang="en-US" altLang="en-US" sz="2000" dirty="0"/>
          </a:p>
          <a:p>
            <a:pPr lvl="1"/>
            <a:r>
              <a:rPr lang="en-US" altLang="en-US" sz="2000" dirty="0"/>
              <a:t>OR, set father and mother to null initially, update after inserting all persons (not possible if father and mother attributes declared to be </a:t>
            </a:r>
            <a:r>
              <a:rPr lang="en-US" altLang="en-US" sz="2000" b="1" dirty="0"/>
              <a:t>not null</a:t>
            </a:r>
            <a:r>
              <a:rPr lang="en-US" altLang="en-US" sz="2000" dirty="0"/>
              <a:t>) </a:t>
            </a:r>
            <a:endParaRPr lang="en-US" altLang="en-US" sz="2000" dirty="0"/>
          </a:p>
          <a:p>
            <a:pPr lvl="1"/>
            <a:r>
              <a:rPr lang="en-US" altLang="en-US" sz="2000" dirty="0"/>
              <a:t>OR defer constraint</a:t>
            </a:r>
            <a:r>
              <a:rPr lang="en-US" altLang="en-US" sz="2000" b="1" dirty="0"/>
              <a:t> </a:t>
            </a:r>
            <a:r>
              <a:rPr lang="en-US" altLang="en-US" sz="2000" dirty="0"/>
              <a:t>checking</a:t>
            </a:r>
            <a:endParaRPr lang="en-US" altLang="en-US" sz="2000" dirty="0"/>
          </a:p>
          <a:p>
            <a:pPr lvl="1"/>
            <a:endParaRPr lang="en-US"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pPr eaLnBrk="1" hangingPunct="1">
              <a:defRPr/>
            </a:pPr>
            <a:r>
              <a:rPr lang="zh-CN" altLang="en-US" smtClean="0"/>
              <a:t>课堂练习</a:t>
            </a:r>
            <a:endParaRPr lang="zh-CN" altLang="en-US" smtClean="0"/>
          </a:p>
        </p:txBody>
      </p:sp>
      <p:sp>
        <p:nvSpPr>
          <p:cNvPr id="850947" name="Rectangle 3"/>
          <p:cNvSpPr>
            <a:spLocks noGrp="1" noChangeArrowheads="1"/>
          </p:cNvSpPr>
          <p:nvPr>
            <p:ph idx="1"/>
          </p:nvPr>
        </p:nvSpPr>
        <p:spPr/>
        <p:txBody>
          <a:bodyPr>
            <a:normAutofit/>
          </a:bodyPr>
          <a:lstStyle/>
          <a:p>
            <a:pPr eaLnBrk="1" hangingPunct="1">
              <a:defRPr/>
            </a:pPr>
            <a:r>
              <a:rPr lang="zh-CN" altLang="en-US" sz="2400" b="1" u="sng" dirty="0" smtClean="0"/>
              <a:t>依次</a:t>
            </a:r>
            <a:r>
              <a:rPr lang="zh-CN" altLang="en-US" sz="2400" dirty="0" smtClean="0"/>
              <a:t>执行如下操作，哪些能够成功？</a:t>
            </a:r>
            <a:endParaRPr lang="zh-CN" altLang="en-US" sz="2400" dirty="0" smtClean="0"/>
          </a:p>
          <a:p>
            <a:pPr marL="457200" lvl="1" indent="0" eaLnBrk="1" hangingPunct="1">
              <a:buNone/>
              <a:defRPr/>
            </a:pPr>
            <a:r>
              <a:rPr lang="en-US" altLang="zh-CN" sz="2000" dirty="0" smtClean="0"/>
              <a:t>1</a:t>
            </a:r>
            <a:r>
              <a:rPr lang="zh-CN" altLang="en-US" sz="2000" dirty="0" smtClean="0"/>
              <a:t>．零件关系：　 </a:t>
            </a:r>
            <a:r>
              <a:rPr lang="zh-CN" altLang="en-US" sz="2000" b="1" dirty="0" smtClean="0"/>
              <a:t>添加</a:t>
            </a:r>
            <a:r>
              <a:rPr lang="zh-CN" altLang="en-US" sz="2000" dirty="0" smtClean="0"/>
              <a:t> </a:t>
            </a:r>
            <a:r>
              <a:rPr lang="en-US" altLang="zh-CN" sz="2000" dirty="0" smtClean="0"/>
              <a:t>(3, </a:t>
            </a:r>
            <a:r>
              <a:rPr lang="zh-CN" altLang="en-US" sz="2000" dirty="0" smtClean="0"/>
              <a:t>绿</a:t>
            </a:r>
            <a:r>
              <a:rPr lang="en-US" altLang="zh-CN" sz="2000" dirty="0" smtClean="0"/>
              <a:t>, null)</a:t>
            </a:r>
            <a:endParaRPr lang="en-US" altLang="zh-CN" sz="2000" dirty="0" smtClean="0"/>
          </a:p>
          <a:p>
            <a:pPr marL="457200" lvl="1" indent="0" eaLnBrk="1" hangingPunct="1">
              <a:buNone/>
              <a:defRPr/>
            </a:pPr>
            <a:r>
              <a:rPr lang="en-US" altLang="zh-CN" sz="2000" dirty="0" smtClean="0"/>
              <a:t>2</a:t>
            </a:r>
            <a:r>
              <a:rPr lang="zh-CN" altLang="en-US" sz="2000" dirty="0" smtClean="0"/>
              <a:t>．供应商关系： </a:t>
            </a:r>
            <a:r>
              <a:rPr lang="zh-CN" altLang="en-US" sz="2000" b="1" dirty="0" smtClean="0"/>
              <a:t>添加</a:t>
            </a:r>
            <a:r>
              <a:rPr lang="zh-CN" altLang="en-US" sz="2000" dirty="0" smtClean="0"/>
              <a:t> </a:t>
            </a:r>
            <a:r>
              <a:rPr lang="en-US" altLang="zh-CN" sz="2000" dirty="0" smtClean="0"/>
              <a:t>(null, </a:t>
            </a:r>
            <a:r>
              <a:rPr lang="zh-CN" altLang="en-US" sz="2000" dirty="0" smtClean="0"/>
              <a:t>四化</a:t>
            </a:r>
            <a:r>
              <a:rPr lang="en-US" altLang="zh-CN" sz="2000" dirty="0" smtClean="0"/>
              <a:t>, </a:t>
            </a:r>
            <a:r>
              <a:rPr lang="zh-CN" altLang="en-US" sz="2000" dirty="0" smtClean="0"/>
              <a:t>广州</a:t>
            </a:r>
            <a:r>
              <a:rPr lang="en-US" altLang="zh-CN" sz="2000" dirty="0" smtClean="0"/>
              <a:t>)  </a:t>
            </a:r>
            <a:r>
              <a:rPr lang="zh-CN" altLang="en-US" sz="2000" dirty="0" smtClean="0">
                <a:ea typeface="宋体" panose="02010600030101010101" pitchFamily="2" charset="-122"/>
              </a:rPr>
              <a:t>【</a:t>
            </a:r>
            <a:r>
              <a:rPr lang="zh-CN" altLang="en-US" sz="2000" dirty="0" smtClean="0">
                <a:ea typeface="宋体" panose="02010600030101010101" pitchFamily="2" charset="-122"/>
              </a:rPr>
              <a:t>×】</a:t>
            </a:r>
            <a:endParaRPr lang="en-US" altLang="zh-CN" sz="2000" dirty="0" smtClean="0"/>
          </a:p>
          <a:p>
            <a:pPr marL="457200" lvl="1" indent="0" eaLnBrk="1" hangingPunct="1">
              <a:buNone/>
              <a:defRPr/>
            </a:pPr>
            <a:r>
              <a:rPr lang="en-US" altLang="zh-CN" sz="2000" dirty="0" smtClean="0"/>
              <a:t>3</a:t>
            </a:r>
            <a:r>
              <a:rPr lang="zh-CN" altLang="en-US" sz="2000" dirty="0" smtClean="0"/>
              <a:t>．供应商关系： </a:t>
            </a:r>
            <a:r>
              <a:rPr lang="zh-CN" altLang="en-US" sz="2000" b="1" dirty="0" smtClean="0"/>
              <a:t>添加</a:t>
            </a:r>
            <a:r>
              <a:rPr lang="zh-CN" altLang="en-US" sz="2000" dirty="0" smtClean="0"/>
              <a:t> </a:t>
            </a:r>
            <a:r>
              <a:rPr lang="en-US" altLang="zh-CN" sz="2000" dirty="0" smtClean="0"/>
              <a:t>(E, </a:t>
            </a:r>
            <a:r>
              <a:rPr lang="zh-CN" altLang="en-US" sz="2000" dirty="0" smtClean="0"/>
              <a:t>北电</a:t>
            </a:r>
            <a:r>
              <a:rPr lang="en-US" altLang="zh-CN" sz="2000" dirty="0" smtClean="0"/>
              <a:t>, </a:t>
            </a:r>
            <a:r>
              <a:rPr lang="zh-CN" altLang="en-US" sz="2000" dirty="0" smtClean="0"/>
              <a:t>广州</a:t>
            </a:r>
            <a:r>
              <a:rPr lang="en-US" altLang="zh-CN" sz="2000" dirty="0" smtClean="0"/>
              <a:t>)</a:t>
            </a:r>
            <a:endParaRPr lang="en-US" altLang="zh-CN" sz="2000" dirty="0" smtClean="0"/>
          </a:p>
          <a:p>
            <a:pPr marL="457200" lvl="1" indent="0" eaLnBrk="1" hangingPunct="1">
              <a:buNone/>
              <a:defRPr/>
            </a:pPr>
            <a:r>
              <a:rPr lang="en-US" altLang="zh-CN" sz="2000" dirty="0" smtClean="0"/>
              <a:t>4</a:t>
            </a:r>
            <a:r>
              <a:rPr lang="zh-CN" altLang="en-US" sz="2000" dirty="0" smtClean="0"/>
              <a:t>．零件关系：　 </a:t>
            </a:r>
            <a:r>
              <a:rPr lang="zh-CN" altLang="en-US" sz="2000" b="1" dirty="0" smtClean="0"/>
              <a:t>修改</a:t>
            </a:r>
            <a:r>
              <a:rPr lang="zh-CN" altLang="en-US" sz="2000" dirty="0" smtClean="0"/>
              <a:t> </a:t>
            </a:r>
            <a:r>
              <a:rPr lang="en-US" altLang="zh-CN" sz="2000" dirty="0" smtClean="0"/>
              <a:t>(2, </a:t>
            </a:r>
            <a:r>
              <a:rPr lang="zh-CN" altLang="en-US" sz="2000" dirty="0" smtClean="0"/>
              <a:t>白</a:t>
            </a:r>
            <a:r>
              <a:rPr lang="en-US" altLang="zh-CN" sz="2000" dirty="0" smtClean="0"/>
              <a:t>, A) </a:t>
            </a:r>
            <a:r>
              <a:rPr lang="zh-CN" altLang="en-US" sz="2000" dirty="0" smtClean="0"/>
              <a:t>为 </a:t>
            </a:r>
            <a:r>
              <a:rPr lang="en-US" altLang="zh-CN" sz="2000" dirty="0" smtClean="0"/>
              <a:t>(2,  </a:t>
            </a:r>
            <a:r>
              <a:rPr lang="zh-CN" altLang="en-US" sz="2000" dirty="0" smtClean="0"/>
              <a:t>黑</a:t>
            </a:r>
            <a:r>
              <a:rPr lang="en-US" altLang="zh-CN" sz="2000" dirty="0" smtClean="0"/>
              <a:t>, F)  </a:t>
            </a:r>
            <a:r>
              <a:rPr lang="zh-CN" altLang="en-US" sz="2000" dirty="0" smtClean="0">
                <a:ea typeface="宋体" panose="02010600030101010101" pitchFamily="2" charset="-122"/>
              </a:rPr>
              <a:t>【</a:t>
            </a:r>
            <a:r>
              <a:rPr lang="zh-CN" altLang="en-US" sz="2000" dirty="0" smtClean="0">
                <a:ea typeface="宋体" panose="02010600030101010101" pitchFamily="2" charset="-122"/>
              </a:rPr>
              <a:t>×】</a:t>
            </a:r>
            <a:endParaRPr lang="en-US" altLang="zh-CN" sz="2000" dirty="0" smtClean="0"/>
          </a:p>
          <a:p>
            <a:pPr marL="457200" lvl="1" indent="0" eaLnBrk="1" hangingPunct="1">
              <a:buNone/>
              <a:defRPr/>
            </a:pPr>
            <a:r>
              <a:rPr lang="en-US" altLang="zh-CN" sz="2000" dirty="0" smtClean="0"/>
              <a:t>5</a:t>
            </a:r>
            <a:r>
              <a:rPr lang="zh-CN" altLang="en-US" sz="2000" dirty="0" smtClean="0"/>
              <a:t>．供应商关系： </a:t>
            </a:r>
            <a:r>
              <a:rPr lang="zh-CN" altLang="en-US" sz="2000" b="1" dirty="0" smtClean="0"/>
              <a:t>删除</a:t>
            </a:r>
            <a:r>
              <a:rPr lang="zh-CN" altLang="en-US" sz="2000" dirty="0" smtClean="0"/>
              <a:t> </a:t>
            </a:r>
            <a:r>
              <a:rPr lang="en-US" altLang="zh-CN" sz="2000" dirty="0" smtClean="0"/>
              <a:t>(A, </a:t>
            </a:r>
            <a:r>
              <a:rPr lang="zh-CN" altLang="en-US" sz="2000" dirty="0" smtClean="0"/>
              <a:t>红星</a:t>
            </a:r>
            <a:r>
              <a:rPr lang="en-US" altLang="zh-CN" sz="2000" dirty="0" smtClean="0"/>
              <a:t>, </a:t>
            </a:r>
            <a:r>
              <a:rPr lang="zh-CN" altLang="en-US" sz="2000" dirty="0" smtClean="0"/>
              <a:t>北京</a:t>
            </a:r>
            <a:r>
              <a:rPr lang="en-US" altLang="zh-CN" sz="2000" dirty="0" smtClean="0"/>
              <a:t>)</a:t>
            </a:r>
            <a:endParaRPr lang="en-US" altLang="zh-CN" sz="2000" dirty="0" smtClean="0"/>
          </a:p>
          <a:p>
            <a:pPr marL="457200" lvl="1" indent="0" eaLnBrk="1" hangingPunct="1">
              <a:buNone/>
              <a:defRPr/>
            </a:pPr>
            <a:r>
              <a:rPr lang="en-US" altLang="zh-CN" sz="2000" dirty="0" smtClean="0"/>
              <a:t>6</a:t>
            </a:r>
            <a:r>
              <a:rPr lang="zh-CN" altLang="en-US" sz="2000" dirty="0" smtClean="0"/>
              <a:t>．零件关系：　 </a:t>
            </a:r>
            <a:r>
              <a:rPr lang="zh-CN" altLang="en-US" sz="2000" b="1" dirty="0" smtClean="0"/>
              <a:t>修改</a:t>
            </a:r>
            <a:r>
              <a:rPr lang="zh-CN" altLang="en-US" sz="2000" dirty="0" smtClean="0"/>
              <a:t> </a:t>
            </a:r>
            <a:r>
              <a:rPr lang="en-US" altLang="zh-CN" sz="2000" dirty="0" smtClean="0"/>
              <a:t>(3, </a:t>
            </a:r>
            <a:r>
              <a:rPr lang="zh-CN" altLang="en-US" sz="2000" dirty="0" smtClean="0"/>
              <a:t>蓝</a:t>
            </a:r>
            <a:r>
              <a:rPr lang="en-US" altLang="zh-CN" sz="2000" dirty="0" smtClean="0"/>
              <a:t>, B) </a:t>
            </a:r>
            <a:r>
              <a:rPr lang="zh-CN" altLang="en-US" sz="2000" dirty="0" smtClean="0"/>
              <a:t>为 </a:t>
            </a:r>
            <a:r>
              <a:rPr lang="en-US" altLang="zh-CN" sz="2000" dirty="0" smtClean="0"/>
              <a:t>(3, </a:t>
            </a:r>
            <a:r>
              <a:rPr lang="zh-CN" altLang="en-US" sz="2000" dirty="0" smtClean="0"/>
              <a:t>蓝</a:t>
            </a:r>
            <a:r>
              <a:rPr lang="en-US" altLang="zh-CN" sz="2000" dirty="0" smtClean="0"/>
              <a:t>, E) </a:t>
            </a:r>
            <a:endParaRPr lang="zh-CN" altLang="en-US" sz="2000" dirty="0" smtClean="0">
              <a:ea typeface="宋体" panose="02010600030101010101" pitchFamily="2" charset="-122"/>
            </a:endParaRPr>
          </a:p>
        </p:txBody>
      </p:sp>
      <p:graphicFrame>
        <p:nvGraphicFramePr>
          <p:cNvPr id="851006" name="Group 62"/>
          <p:cNvGraphicFramePr>
            <a:graphicFrameLocks noGrp="1"/>
          </p:cNvGraphicFramePr>
          <p:nvPr/>
        </p:nvGraphicFramePr>
        <p:xfrm>
          <a:off x="4762500" y="4741863"/>
          <a:ext cx="3362325" cy="1992160"/>
        </p:xfrm>
        <a:graphic>
          <a:graphicData uri="http://schemas.openxmlformats.org/drawingml/2006/table">
            <a:tbl>
              <a:tblPr/>
              <a:tblGrid>
                <a:gridCol w="1120775"/>
                <a:gridCol w="1120775"/>
                <a:gridCol w="1120775"/>
              </a:tblGrid>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所在城市</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红星</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北京</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宇宙</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上海</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黎明</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广州</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立新</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深圳</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1005" name="Group 61"/>
          <p:cNvGraphicFramePr>
            <a:graphicFrameLocks noGrp="1"/>
          </p:cNvGraphicFramePr>
          <p:nvPr/>
        </p:nvGraphicFramePr>
        <p:xfrm>
          <a:off x="809624" y="4970463"/>
          <a:ext cx="3114675" cy="1593896"/>
        </p:xfrm>
        <a:graphic>
          <a:graphicData uri="http://schemas.openxmlformats.org/drawingml/2006/table">
            <a:tbl>
              <a:tblPr/>
              <a:tblGrid>
                <a:gridCol w="899795"/>
                <a:gridCol w="1107440"/>
                <a:gridCol w="1107440"/>
              </a:tblGrid>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1" i="0" u="sng"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零件号</a:t>
                      </a:r>
                      <a:endParaRPr kumimoji="0" lang="zh-CN" altLang="en-US" sz="2000" b="1"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颜色</a:t>
                      </a:r>
                      <a:endParaRPr kumimoji="0" lang="zh-CN" altLang="en-US" sz="2000" b="1"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供应商号</a:t>
                      </a:r>
                      <a:endParaRPr kumimoji="0" lang="zh-CN" altLang="en-US" sz="20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红</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白</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蓝</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996" name="Text Box 52"/>
          <p:cNvSpPr txBox="1">
            <a:spLocks noChangeArrowheads="1"/>
          </p:cNvSpPr>
          <p:nvPr/>
        </p:nvSpPr>
        <p:spPr bwMode="auto">
          <a:xfrm>
            <a:off x="5981700" y="42037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charset="0"/>
              </a:rPr>
              <a:t>供应商</a:t>
            </a:r>
            <a:endParaRPr kumimoji="1" lang="zh-CN" altLang="en-US" sz="2400" smtClean="0">
              <a:latin typeface="Tahoma" panose="020B0604030504040204" charset="0"/>
            </a:endParaRPr>
          </a:p>
        </p:txBody>
      </p:sp>
      <p:sp>
        <p:nvSpPr>
          <p:cNvPr id="850997" name="Text Box 53"/>
          <p:cNvSpPr txBox="1">
            <a:spLocks noChangeArrowheads="1"/>
          </p:cNvSpPr>
          <p:nvPr/>
        </p:nvSpPr>
        <p:spPr bwMode="auto">
          <a:xfrm>
            <a:off x="1685925" y="4432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spcBef>
                <a:spcPct val="50000"/>
              </a:spcBef>
              <a:defRPr/>
            </a:pPr>
            <a:r>
              <a:rPr kumimoji="1" lang="zh-CN" altLang="en-US" sz="2400" b="1" dirty="0">
                <a:latin typeface="Tahoma" panose="020B0604030504040204" charset="0"/>
                <a:ea typeface="宋体" panose="02010600030101010101" pitchFamily="2" charset="-122"/>
              </a:rPr>
              <a:t>零件</a:t>
            </a:r>
            <a:endParaRPr kumimoji="1" lang="zh-CN" altLang="en-US" sz="2400" b="1" dirty="0">
              <a:latin typeface="Tahoma" panose="020B0604030504040204" charset="0"/>
              <a:ea typeface="宋体" panose="02010600030101010101" pitchFamily="2" charset="-122"/>
            </a:endParaRPr>
          </a:p>
        </p:txBody>
      </p:sp>
      <p:sp>
        <p:nvSpPr>
          <p:cNvPr id="851000" name="Line 56"/>
          <p:cNvSpPr>
            <a:spLocks noChangeShapeType="1"/>
          </p:cNvSpPr>
          <p:nvPr/>
        </p:nvSpPr>
        <p:spPr bwMode="auto">
          <a:xfrm flipV="1">
            <a:off x="3924300" y="4927600"/>
            <a:ext cx="800100" cy="292100"/>
          </a:xfrm>
          <a:prstGeom prst="line">
            <a:avLst/>
          </a:prstGeom>
          <a:noFill/>
          <a:ln w="28575">
            <a:solidFill>
              <a:srgbClr val="00E444"/>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46800" rIns="0" bIns="46800">
            <a:spAutoFit/>
          </a:bodyPr>
          <a:lstStyle/>
          <a:p>
            <a:pPr>
              <a:defRPr/>
            </a:pPr>
            <a:endParaRPr 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zh-CN" altLang="en-US" smtClean="0"/>
              <a:t>三类关系完整性规则</a:t>
            </a:r>
            <a:endParaRPr lang="zh-CN" altLang="en-US" smtClean="0"/>
          </a:p>
        </p:txBody>
      </p:sp>
      <p:sp>
        <p:nvSpPr>
          <p:cNvPr id="847875" name="Rectangle 3"/>
          <p:cNvSpPr>
            <a:spLocks noGrp="1" noChangeArrowheads="1"/>
          </p:cNvSpPr>
          <p:nvPr>
            <p:ph idx="1"/>
          </p:nvPr>
        </p:nvSpPr>
        <p:spPr/>
        <p:txBody>
          <a:bodyPr/>
          <a:lstStyle/>
          <a:p>
            <a:pPr eaLnBrk="1" hangingPunct="1">
              <a:defRPr/>
            </a:pPr>
            <a:r>
              <a:rPr lang="zh-CN" altLang="en-US" sz="2400" dirty="0" smtClean="0">
                <a:latin typeface="楷体" panose="02010609060101010101" charset="-122"/>
                <a:ea typeface="楷体" panose="02010609060101010101" charset="-122"/>
                <a:cs typeface="楷体" panose="02010609060101010101" charset="-122"/>
              </a:rPr>
              <a:t>用户定义完整性</a:t>
            </a:r>
            <a:endParaRPr lang="en-US" altLang="zh-CN"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b="1" dirty="0" smtClean="0">
                <a:latin typeface="楷体" panose="02010609060101010101" charset="-122"/>
                <a:ea typeface="楷体" panose="02010609060101010101" charset="-122"/>
                <a:cs typeface="楷体" panose="02010609060101010101" charset="-122"/>
              </a:rPr>
              <a:t>规则：</a:t>
            </a:r>
            <a:r>
              <a:rPr lang="zh-CN" altLang="en-US" sz="2400" dirty="0" smtClean="0">
                <a:latin typeface="楷体" panose="02010609060101010101" charset="-122"/>
                <a:ea typeface="楷体" panose="02010609060101010101" charset="-122"/>
                <a:cs typeface="楷体" panose="02010609060101010101" charset="-122"/>
              </a:rPr>
              <a:t>用户根据具体的应用环境定义</a:t>
            </a:r>
            <a:endParaRPr lang="zh-CN" altLang="en-US" sz="24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400" dirty="0" smtClean="0">
                <a:latin typeface="楷体" panose="02010609060101010101" charset="-122"/>
                <a:ea typeface="楷体" panose="02010609060101010101" charset="-122"/>
                <a:cs typeface="楷体" panose="02010609060101010101" charset="-122"/>
              </a:rPr>
              <a:t>例如</a:t>
            </a:r>
            <a:endParaRPr lang="zh-CN" altLang="en-US" sz="2400" dirty="0" smtClean="0">
              <a:latin typeface="楷体" panose="02010609060101010101" charset="-122"/>
              <a:ea typeface="楷体" panose="02010609060101010101" charset="-122"/>
              <a:cs typeface="楷体" panose="02010609060101010101" charset="-122"/>
            </a:endParaRPr>
          </a:p>
          <a:p>
            <a:pPr lvl="3" eaLnBrk="1" hangingPunct="1">
              <a:defRPr/>
            </a:pPr>
            <a:r>
              <a:rPr lang="zh-CN" altLang="en-US" sz="2400" dirty="0" smtClean="0">
                <a:latin typeface="楷体" panose="02010609060101010101" charset="-122"/>
                <a:ea typeface="楷体" panose="02010609060101010101" charset="-122"/>
                <a:cs typeface="楷体" panose="02010609060101010101" charset="-122"/>
              </a:rPr>
              <a:t>年龄的取值范围为</a:t>
            </a:r>
            <a:r>
              <a:rPr lang="en-US" altLang="zh-CN" sz="2400" dirty="0" smtClean="0">
                <a:latin typeface="楷体" panose="02010609060101010101" charset="-122"/>
                <a:ea typeface="楷体" panose="02010609060101010101" charset="-122"/>
                <a:cs typeface="楷体" panose="02010609060101010101" charset="-122"/>
              </a:rPr>
              <a:t>0</a:t>
            </a:r>
            <a:r>
              <a:rPr lang="zh-CN" altLang="en-US" sz="2400" dirty="0" smtClean="0">
                <a:latin typeface="楷体" panose="02010609060101010101" charset="-122"/>
                <a:ea typeface="楷体" panose="02010609060101010101" charset="-122"/>
                <a:cs typeface="楷体" panose="02010609060101010101" charset="-122"/>
              </a:rPr>
              <a:t>到</a:t>
            </a:r>
            <a:r>
              <a:rPr lang="en-US" altLang="zh-CN" sz="2400" dirty="0">
                <a:latin typeface="楷体" panose="02010609060101010101" charset="-122"/>
                <a:ea typeface="楷体" panose="02010609060101010101" charset="-122"/>
                <a:cs typeface="楷体" panose="02010609060101010101" charset="-122"/>
              </a:rPr>
              <a:t>1</a:t>
            </a:r>
            <a:r>
              <a:rPr lang="en-US" altLang="zh-CN" sz="2400" dirty="0" smtClean="0">
                <a:latin typeface="楷体" panose="02010609060101010101" charset="-122"/>
                <a:ea typeface="楷体" panose="02010609060101010101" charset="-122"/>
                <a:cs typeface="楷体" panose="02010609060101010101" charset="-122"/>
              </a:rPr>
              <a:t>00</a:t>
            </a:r>
            <a:r>
              <a:rPr lang="zh-CN" altLang="en-US" sz="2400" dirty="0" smtClean="0">
                <a:latin typeface="楷体" panose="02010609060101010101" charset="-122"/>
                <a:ea typeface="楷体" panose="02010609060101010101" charset="-122"/>
                <a:cs typeface="楷体" panose="02010609060101010101" charset="-122"/>
              </a:rPr>
              <a:t>，性别只能是</a:t>
            </a:r>
            <a:r>
              <a:rPr lang="zh-CN" altLang="en-US" sz="2400" dirty="0" smtClean="0">
                <a:latin typeface="楷体" panose="02010609060101010101" charset="-122"/>
                <a:ea typeface="楷体" panose="02010609060101010101" charset="-122"/>
                <a:cs typeface="楷体" panose="02010609060101010101" charset="-122"/>
              </a:rPr>
              <a:t>“男</a:t>
            </a:r>
            <a:r>
              <a:rPr lang="zh-CN" altLang="en-US" sz="2400" dirty="0" smtClean="0">
                <a:latin typeface="楷体" panose="02010609060101010101" charset="-122"/>
                <a:ea typeface="楷体" panose="02010609060101010101" charset="-122"/>
                <a:cs typeface="楷体" panose="02010609060101010101" charset="-122"/>
              </a:rPr>
              <a:t>”或</a:t>
            </a:r>
            <a:r>
              <a:rPr lang="zh-CN" altLang="en-US" sz="2400" dirty="0" smtClean="0">
                <a:latin typeface="楷体" panose="02010609060101010101" charset="-122"/>
                <a:ea typeface="楷体" panose="02010609060101010101" charset="-122"/>
                <a:cs typeface="楷体" panose="02010609060101010101" charset="-122"/>
              </a:rPr>
              <a:t>“女</a:t>
            </a:r>
            <a:r>
              <a:rPr lang="zh-CN" altLang="en-US" sz="2400" dirty="0" smtClean="0">
                <a:latin typeface="楷体" panose="02010609060101010101" charset="-122"/>
                <a:ea typeface="楷体" panose="02010609060101010101" charset="-122"/>
                <a:cs typeface="楷体" panose="02010609060101010101" charset="-122"/>
              </a:rPr>
              <a:t>”</a:t>
            </a:r>
            <a:endParaRPr lang="zh-CN" altLang="en-US" sz="2400" dirty="0" smtClean="0">
              <a:latin typeface="楷体" panose="02010609060101010101" charset="-122"/>
              <a:ea typeface="楷体" panose="02010609060101010101" charset="-122"/>
              <a:cs typeface="楷体" panose="02010609060101010101" charset="-122"/>
            </a:endParaRPr>
          </a:p>
          <a:p>
            <a:pPr lvl="3" eaLnBrk="1" hangingPunct="1">
              <a:defRPr/>
            </a:pPr>
            <a:r>
              <a:rPr lang="zh-CN" altLang="en-US" sz="2400" dirty="0" smtClean="0">
                <a:latin typeface="楷体" panose="02010609060101010101" charset="-122"/>
                <a:ea typeface="楷体" panose="02010609060101010101" charset="-122"/>
                <a:cs typeface="楷体" panose="02010609060101010101" charset="-122"/>
              </a:rPr>
              <a:t>职工编号是</a:t>
            </a:r>
            <a:r>
              <a:rPr lang="en-US" altLang="zh-CN" sz="2400" dirty="0" smtClean="0">
                <a:latin typeface="楷体" panose="02010609060101010101" charset="-122"/>
                <a:ea typeface="楷体" panose="02010609060101010101" charset="-122"/>
                <a:cs typeface="楷体" panose="02010609060101010101" charset="-122"/>
              </a:rPr>
              <a:t>4</a:t>
            </a:r>
            <a:r>
              <a:rPr lang="zh-CN" altLang="en-US" sz="2400" dirty="0" smtClean="0">
                <a:latin typeface="楷体" panose="02010609060101010101" charset="-122"/>
                <a:ea typeface="楷体" panose="02010609060101010101" charset="-122"/>
                <a:cs typeface="楷体" panose="02010609060101010101" charset="-122"/>
              </a:rPr>
              <a:t>位整数</a:t>
            </a:r>
            <a:endParaRPr lang="zh-CN" altLang="en-US" sz="2400" dirty="0" smtClean="0">
              <a:latin typeface="楷体" panose="02010609060101010101" charset="-122"/>
              <a:ea typeface="楷体" panose="02010609060101010101" charset="-122"/>
              <a:cs typeface="楷体" panose="02010609060101010101" charset="-122"/>
            </a:endParaRPr>
          </a:p>
          <a:p>
            <a:pPr lvl="1" eaLnBrk="1" hangingPunct="1">
              <a:defRPr/>
            </a:pPr>
            <a:r>
              <a:rPr lang="zh-CN" altLang="en-US" sz="2400" b="1" dirty="0" smtClean="0">
                <a:latin typeface="楷体" panose="02010609060101010101" charset="-122"/>
                <a:ea typeface="楷体" panose="02010609060101010101" charset="-122"/>
                <a:cs typeface="楷体" panose="02010609060101010101" charset="-122"/>
              </a:rPr>
              <a:t>意义：</a:t>
            </a:r>
            <a:endParaRPr lang="zh-CN" altLang="en-US" sz="2400" b="1"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400" dirty="0" smtClean="0">
                <a:latin typeface="楷体" panose="02010609060101010101" charset="-122"/>
                <a:ea typeface="楷体" panose="02010609060101010101" charset="-122"/>
                <a:cs typeface="楷体" panose="02010609060101010101" charset="-122"/>
              </a:rPr>
              <a:t>保证元组</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实体的属性取值合理，反映现实世界的真实情况</a:t>
            </a:r>
            <a:endParaRPr lang="zh-CN" altLang="en-US" sz="2400" dirty="0" smtClean="0">
              <a:latin typeface="楷体" panose="02010609060101010101" charset="-122"/>
              <a:ea typeface="楷体" panose="02010609060101010101" charset="-122"/>
              <a:cs typeface="楷体" panose="02010609060101010101" charset="-122"/>
            </a:endParaRPr>
          </a:p>
          <a:p>
            <a:pPr lvl="2" eaLnBrk="1" hangingPunct="1">
              <a:defRPr/>
            </a:pPr>
            <a:r>
              <a:rPr lang="zh-CN" altLang="en-US" sz="2400" dirty="0" smtClean="0">
                <a:latin typeface="楷体" panose="02010609060101010101" charset="-122"/>
                <a:ea typeface="楷体" panose="02010609060101010101" charset="-122"/>
                <a:cs typeface="楷体" panose="02010609060101010101" charset="-122"/>
              </a:rPr>
              <a:t>反映了程序编制的要求</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endParaRPr lang="en-US" sz="2800" dirty="0">
              <a:ea typeface="+mj-ea"/>
            </a:endParaRPr>
          </a:p>
        </p:txBody>
      </p:sp>
      <p:sp>
        <p:nvSpPr>
          <p:cNvPr id="62467" name="Rectangle 3"/>
          <p:cNvSpPr>
            <a:spLocks noGrp="1" noChangeArrowheads="1"/>
          </p:cNvSpPr>
          <p:nvPr>
            <p:ph type="body" idx="1"/>
          </p:nvPr>
        </p:nvSpPr>
        <p:spPr>
          <a:xfrm>
            <a:off x="738188" y="1086358"/>
            <a:ext cx="8077200" cy="4692650"/>
          </a:xfrm>
        </p:spPr>
        <p:txBody>
          <a:bodyPr/>
          <a:lstStyle/>
          <a:p>
            <a:r>
              <a:rPr lang="en-US" altLang="en-US" sz="2400" dirty="0"/>
              <a:t>The  </a:t>
            </a:r>
            <a:r>
              <a:rPr lang="en-US" altLang="en-US" sz="2400" b="1" dirty="0"/>
              <a:t>check </a:t>
            </a:r>
            <a:r>
              <a:rPr lang="en-US" altLang="en-US" sz="2400" dirty="0"/>
              <a:t>(P) clause specifies a predicate P that must be satisfied by every tuple in a relation.</a:t>
            </a:r>
            <a:endParaRPr lang="en-US" altLang="en-US" sz="2400" dirty="0"/>
          </a:p>
          <a:p>
            <a:r>
              <a:rPr lang="en-US" altLang="en-US" sz="2400" dirty="0"/>
              <a:t>Example:  ensure that semester is one of fall, winter, spring or summer</a:t>
            </a:r>
            <a:endParaRPr lang="en-US" altLang="en-US" sz="2400" dirty="0"/>
          </a:p>
          <a:p>
            <a:pPr>
              <a:spcBef>
                <a:spcPts val="0"/>
              </a:spcBef>
              <a:buNone/>
            </a:pPr>
            <a:r>
              <a:rPr lang="en-US" altLang="en-US" sz="2000" b="1" dirty="0"/>
              <a:t>     </a:t>
            </a:r>
            <a:endParaRPr lang="en-US" altLang="en-US" sz="2000" b="1" dirty="0"/>
          </a:p>
          <a:p>
            <a:pPr>
              <a:spcBef>
                <a:spcPts val="0"/>
              </a:spcBef>
              <a:buNone/>
            </a:pPr>
            <a:r>
              <a:rPr lang="en-US" altLang="en-US" sz="2000" b="1" dirty="0"/>
              <a:t>              create table </a:t>
            </a:r>
            <a:r>
              <a:rPr lang="en-US" altLang="en-US" sz="2000" i="1" dirty="0"/>
              <a:t>section </a:t>
            </a:r>
            <a:endParaRPr lang="en-US" altLang="en-US" sz="2000" i="1" dirty="0"/>
          </a:p>
          <a:p>
            <a:pPr>
              <a:spcBef>
                <a:spcPts val="0"/>
              </a:spcBef>
              <a:buNone/>
            </a:pPr>
            <a:r>
              <a:rPr lang="en-US" altLang="en-US" sz="2000" i="1" dirty="0"/>
              <a:t>                   </a:t>
            </a:r>
            <a:r>
              <a:rPr lang="en-US" altLang="en-US" sz="2000" dirty="0"/>
              <a:t>(</a:t>
            </a:r>
            <a:r>
              <a:rPr lang="en-US" altLang="en-US" sz="2000" i="1" dirty="0" err="1"/>
              <a:t>course_id</a:t>
            </a:r>
            <a:r>
              <a:rPr lang="en-US" altLang="en-US" sz="2000" i="1" dirty="0"/>
              <a:t> </a:t>
            </a:r>
            <a:r>
              <a:rPr lang="en-US" altLang="en-US" sz="2000" b="1" dirty="0"/>
              <a:t>varchar </a:t>
            </a:r>
            <a:r>
              <a:rPr lang="en-US" altLang="en-US" sz="2000" dirty="0"/>
              <a:t>(8),</a:t>
            </a:r>
            <a:endParaRPr lang="en-US" altLang="en-US" sz="2000" dirty="0"/>
          </a:p>
          <a:p>
            <a:pPr>
              <a:spcBef>
                <a:spcPts val="0"/>
              </a:spcBef>
              <a:buNone/>
            </a:pPr>
            <a:r>
              <a:rPr lang="en-US" altLang="en-US" sz="2000" i="1" dirty="0"/>
              <a:t>                    </a:t>
            </a:r>
            <a:r>
              <a:rPr lang="en-US" altLang="en-US" sz="2000" i="1" dirty="0" err="1"/>
              <a:t>sec_id</a:t>
            </a:r>
            <a:r>
              <a:rPr lang="en-US" altLang="en-US" sz="2000" i="1" dirty="0"/>
              <a:t> </a:t>
            </a:r>
            <a:r>
              <a:rPr lang="en-US" altLang="en-US" sz="2000" b="1" dirty="0"/>
              <a:t>varchar </a:t>
            </a:r>
            <a:r>
              <a:rPr lang="en-US" altLang="en-US" sz="2000" dirty="0"/>
              <a:t>(8),</a:t>
            </a:r>
            <a:endParaRPr lang="en-US" altLang="en-US" sz="2000" dirty="0"/>
          </a:p>
          <a:p>
            <a:pPr>
              <a:spcBef>
                <a:spcPts val="0"/>
              </a:spcBef>
              <a:buNone/>
            </a:pPr>
            <a:r>
              <a:rPr lang="en-US" altLang="en-US" sz="2000" i="1" dirty="0"/>
              <a:t>                    semester </a:t>
            </a:r>
            <a:r>
              <a:rPr lang="en-US" altLang="en-US" sz="2000" b="1" dirty="0"/>
              <a:t>varchar </a:t>
            </a:r>
            <a:r>
              <a:rPr lang="en-US" altLang="en-US" sz="2000" dirty="0"/>
              <a:t>(6),</a:t>
            </a:r>
            <a:endParaRPr lang="en-US" altLang="en-US" sz="2000" dirty="0"/>
          </a:p>
          <a:p>
            <a:pPr>
              <a:spcBef>
                <a:spcPts val="0"/>
              </a:spcBef>
              <a:buNone/>
            </a:pPr>
            <a:r>
              <a:rPr lang="en-US" altLang="en-US" sz="2000" i="1" dirty="0"/>
              <a:t>                    year </a:t>
            </a:r>
            <a:r>
              <a:rPr lang="en-US" altLang="en-US" sz="2000" b="1" dirty="0"/>
              <a:t>numeric </a:t>
            </a:r>
            <a:r>
              <a:rPr lang="en-US" altLang="en-US" sz="2000" dirty="0"/>
              <a:t>(4,0),</a:t>
            </a:r>
            <a:endParaRPr lang="en-US" altLang="en-US" sz="2000" dirty="0"/>
          </a:p>
          <a:p>
            <a:pPr>
              <a:spcBef>
                <a:spcPts val="0"/>
              </a:spcBef>
              <a:buNone/>
            </a:pPr>
            <a:r>
              <a:rPr lang="en-US" altLang="en-US" sz="2000" i="1" dirty="0"/>
              <a:t>                    building </a:t>
            </a:r>
            <a:r>
              <a:rPr lang="en-US" altLang="en-US" sz="2000" b="1" dirty="0"/>
              <a:t>varchar </a:t>
            </a:r>
            <a:r>
              <a:rPr lang="en-US" altLang="en-US" sz="2000" dirty="0"/>
              <a:t>(15),</a:t>
            </a:r>
            <a:endParaRPr lang="en-US" altLang="en-US" sz="2000" dirty="0"/>
          </a:p>
          <a:p>
            <a:pPr>
              <a:spcBef>
                <a:spcPts val="0"/>
              </a:spcBef>
              <a:buNone/>
            </a:pPr>
            <a:r>
              <a:rPr lang="en-US" altLang="en-US" sz="2000" i="1" dirty="0"/>
              <a:t>                    </a:t>
            </a:r>
            <a:r>
              <a:rPr lang="en-US" altLang="en-US" sz="2000" i="1" dirty="0" err="1"/>
              <a:t>room_number</a:t>
            </a:r>
            <a:r>
              <a:rPr lang="en-US" altLang="en-US" sz="2000" i="1" dirty="0"/>
              <a:t> </a:t>
            </a:r>
            <a:r>
              <a:rPr lang="en-US" altLang="en-US" sz="2000" b="1" dirty="0"/>
              <a:t>varchar </a:t>
            </a:r>
            <a:r>
              <a:rPr lang="en-US" altLang="en-US" sz="2000" dirty="0"/>
              <a:t>(7),</a:t>
            </a:r>
            <a:endParaRPr lang="en-US" altLang="en-US" sz="2000" dirty="0"/>
          </a:p>
          <a:p>
            <a:pPr>
              <a:spcBef>
                <a:spcPts val="0"/>
              </a:spcBef>
              <a:buNone/>
            </a:pPr>
            <a:r>
              <a:rPr lang="en-US" altLang="en-US" sz="2000" i="1" dirty="0"/>
              <a:t>                    time slot id </a:t>
            </a:r>
            <a:r>
              <a:rPr lang="en-US" altLang="en-US" sz="2000" b="1" dirty="0"/>
              <a:t>varchar </a:t>
            </a:r>
            <a:r>
              <a:rPr lang="en-US" altLang="en-US" sz="2000" dirty="0"/>
              <a:t>(4), </a:t>
            </a:r>
            <a:endParaRPr lang="en-US" altLang="en-US" sz="2000" dirty="0"/>
          </a:p>
          <a:p>
            <a:pPr>
              <a:spcBef>
                <a:spcPts val="0"/>
              </a:spcBef>
              <a:buNone/>
            </a:pPr>
            <a:r>
              <a:rPr lang="en-US" altLang="en-US" sz="2000" b="1" dirty="0"/>
              <a:t>                    primary key </a:t>
            </a:r>
            <a:r>
              <a:rPr lang="en-US" altLang="en-US" sz="2000" dirty="0"/>
              <a:t>(</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semester</a:t>
            </a:r>
            <a:r>
              <a:rPr lang="en-US" altLang="en-US" sz="2000" dirty="0"/>
              <a:t>, </a:t>
            </a:r>
            <a:r>
              <a:rPr lang="en-US" altLang="en-US" sz="2000" i="1" dirty="0"/>
              <a:t>year</a:t>
            </a:r>
            <a:r>
              <a:rPr lang="en-US" altLang="en-US" sz="2000" dirty="0"/>
              <a:t>),</a:t>
            </a:r>
            <a:endParaRPr lang="en-US" altLang="en-US" sz="2000" dirty="0"/>
          </a:p>
          <a:p>
            <a:pPr>
              <a:spcBef>
                <a:spcPts val="0"/>
              </a:spcBef>
              <a:buNone/>
            </a:pPr>
            <a:r>
              <a:rPr lang="en-US" altLang="en-US" sz="2000" b="1" dirty="0"/>
              <a:t>                    </a:t>
            </a:r>
            <a:r>
              <a:rPr lang="en-US" altLang="en-US" sz="2000" b="1" dirty="0">
                <a:solidFill>
                  <a:srgbClr val="002060"/>
                </a:solidFill>
              </a:rPr>
              <a:t>check</a:t>
            </a:r>
            <a:r>
              <a:rPr lang="en-US" altLang="en-US" sz="2000" b="1" dirty="0"/>
              <a:t> </a:t>
            </a:r>
            <a:r>
              <a:rPr lang="en-US" altLang="en-US" sz="2000" dirty="0"/>
              <a:t>(</a:t>
            </a:r>
            <a:r>
              <a:rPr lang="en-US" altLang="en-US" sz="2000" i="1" dirty="0"/>
              <a:t>semester </a:t>
            </a:r>
            <a:r>
              <a:rPr lang="en-US" altLang="en-US" sz="2000" b="1" dirty="0"/>
              <a:t>in </a:t>
            </a:r>
            <a:r>
              <a:rPr lang="en-US" altLang="en-US" sz="2000" dirty="0"/>
              <a:t>('Fall', 'Winter', 'Spring', 'Summer')))</a:t>
            </a:r>
            <a:endParaRPr lang="en-US" altLang="en-US" sz="2000" dirty="0"/>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pitchFamily="-65" charset="2"/>
              <a:buNone/>
            </a:pPr>
            <a:endParaRPr kumimoji="1" lang="en-US" altLang="en-US" sz="20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sz="2400" dirty="0" smtClean="0"/>
              <a:t>学生的</a:t>
            </a:r>
            <a:r>
              <a:rPr lang="en-US" altLang="zh-CN" sz="2400" dirty="0" err="1" smtClean="0"/>
              <a:t>Ssex</a:t>
            </a:r>
            <a:r>
              <a:rPr lang="zh-CN" altLang="en-US" sz="2400" dirty="0" smtClean="0"/>
              <a:t>只能是“男” 或 “女”</a:t>
            </a:r>
            <a:endParaRPr lang="en-US" altLang="zh-CN" sz="2400" dirty="0" smtClean="0"/>
          </a:p>
          <a:p>
            <a:r>
              <a:rPr lang="zh-CN" altLang="en-US" sz="2400" dirty="0" smtClean="0"/>
              <a:t>学生的年纪</a:t>
            </a:r>
            <a:r>
              <a:rPr lang="en-US" altLang="zh-CN" sz="2400" dirty="0" smtClean="0"/>
              <a:t>Sage </a:t>
            </a:r>
            <a:r>
              <a:rPr lang="zh-CN" altLang="en-US" sz="2400" dirty="0" smtClean="0"/>
              <a:t>在 </a:t>
            </a:r>
            <a:r>
              <a:rPr lang="en-US" altLang="zh-CN" sz="2400" dirty="0" smtClean="0"/>
              <a:t>0</a:t>
            </a:r>
            <a:r>
              <a:rPr lang="zh-CN" altLang="en-US" sz="2400" dirty="0" smtClean="0"/>
              <a:t>到</a:t>
            </a:r>
            <a:r>
              <a:rPr lang="en-US" altLang="zh-CN" sz="2400" dirty="0" smtClean="0"/>
              <a:t>100</a:t>
            </a:r>
            <a:r>
              <a:rPr lang="zh-CN" altLang="en-US" sz="2400" dirty="0" smtClean="0"/>
              <a:t>之间</a:t>
            </a:r>
            <a:endParaRPr lang="en-US" altLang="zh-CN" sz="2400" dirty="0"/>
          </a:p>
          <a:p>
            <a:r>
              <a:rPr lang="en-US" altLang="zh-CN" sz="2400" dirty="0" smtClean="0"/>
              <a:t>Create TABLE student (</a:t>
            </a:r>
            <a:endParaRPr lang="en-US" altLang="zh-CN" sz="2400" dirty="0" smtClean="0"/>
          </a:p>
          <a:p>
            <a:pPr lvl="1"/>
            <a:r>
              <a:rPr lang="en-US" altLang="zh-CN" sz="2400" dirty="0" err="1" smtClean="0"/>
              <a:t>Sno</a:t>
            </a:r>
            <a:r>
              <a:rPr lang="en-US" altLang="zh-CN" sz="2400" dirty="0" smtClean="0"/>
              <a:t> CHAR(10) </a:t>
            </a:r>
            <a:r>
              <a:rPr lang="en-US" altLang="zh-CN" sz="2400" dirty="0" err="1" smtClean="0"/>
              <a:t>primiary</a:t>
            </a:r>
            <a:r>
              <a:rPr lang="en-US" altLang="zh-CN" sz="2400" dirty="0" smtClean="0"/>
              <a:t> key,</a:t>
            </a:r>
            <a:endParaRPr lang="en-US" altLang="zh-CN" sz="2400" dirty="0" smtClean="0"/>
          </a:p>
          <a:p>
            <a:pPr lvl="1"/>
            <a:r>
              <a:rPr lang="en-US" altLang="zh-CN" sz="2400" dirty="0" err="1" smtClean="0"/>
              <a:t>Ssex</a:t>
            </a:r>
            <a:r>
              <a:rPr lang="en-US" altLang="zh-CN" sz="2400" dirty="0" smtClean="0"/>
              <a:t> CHAR (2) </a:t>
            </a:r>
            <a:endParaRPr lang="en-US" altLang="zh-CN" sz="2400" dirty="0" smtClean="0"/>
          </a:p>
          <a:p>
            <a:pPr lvl="1"/>
            <a:r>
              <a:rPr lang="en-US" altLang="zh-CN" sz="2400" dirty="0" smtClean="0"/>
              <a:t>……  </a:t>
            </a:r>
            <a:endParaRPr lang="en-US" altLang="zh-CN" sz="2400" dirty="0" smtClean="0"/>
          </a:p>
          <a:p>
            <a:pPr lvl="1"/>
            <a:r>
              <a:rPr lang="en-US" altLang="zh-CN" sz="2400" dirty="0" smtClean="0"/>
              <a:t>Sage SMALLINT </a:t>
            </a:r>
            <a:endParaRPr lang="en-US" altLang="zh-CN" sz="2400" dirty="0" smtClean="0"/>
          </a:p>
          <a:p>
            <a:pPr lvl="1"/>
            <a:r>
              <a:rPr lang="en-US" altLang="zh-CN" sz="2400" dirty="0"/>
              <a:t>)</a:t>
            </a:r>
            <a:endParaRPr lang="en-US" altLang="zh-CN" sz="2400" dirty="0"/>
          </a:p>
          <a:p>
            <a:pPr lvl="1"/>
            <a:r>
              <a:rPr lang="en-US" altLang="zh-CN" sz="2400" dirty="0"/>
              <a:t>check(Sage &gt;= 0 and Sage &lt;= 100)</a:t>
            </a:r>
            <a:endParaRPr lang="en-US" altLang="zh-CN" sz="2400" dirty="0"/>
          </a:p>
        </p:txBody>
      </p:sp>
      <p:sp>
        <p:nvSpPr>
          <p:cNvPr id="4" name="矩形 3"/>
          <p:cNvSpPr/>
          <p:nvPr/>
        </p:nvSpPr>
        <p:spPr>
          <a:xfrm>
            <a:off x="3974072" y="3337337"/>
            <a:ext cx="647934" cy="662104"/>
          </a:xfrm>
          <a:prstGeom prst="rect">
            <a:avLst/>
          </a:prstGeom>
        </p:spPr>
        <p:txBody>
          <a:bodyPr wrap="none">
            <a:spAutoFit/>
          </a:body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600" b="1" dirty="0">
                <a:solidFill>
                  <a:srgbClr val="FF0000"/>
                </a:solidFill>
                <a:latin typeface="Tahoma" panose="020B0604030504040204" charset="0"/>
                <a:ea typeface="宋体" panose="02010600030101010101" pitchFamily="2" charset="-122"/>
              </a:rPr>
              <a:t>？</a:t>
            </a:r>
            <a:endParaRPr kumimoji="1" lang="zh-CN" altLang="en-US" sz="3600" b="1" dirty="0">
              <a:solidFill>
                <a:srgbClr val="FF0000"/>
              </a:solidFill>
              <a:latin typeface="Tahoma" panose="020B0604030504040204" charset="0"/>
              <a:ea typeface="宋体" panose="02010600030101010101" pitchFamily="2" charset="-122"/>
            </a:endParaRPr>
          </a:p>
        </p:txBody>
      </p:sp>
      <p:sp>
        <p:nvSpPr>
          <p:cNvPr id="5" name="矩形 4"/>
          <p:cNvSpPr/>
          <p:nvPr/>
        </p:nvSpPr>
        <p:spPr>
          <a:xfrm>
            <a:off x="3989354" y="4336404"/>
            <a:ext cx="647934" cy="662104"/>
          </a:xfrm>
          <a:prstGeom prst="rect">
            <a:avLst/>
          </a:prstGeom>
        </p:spPr>
        <p:txBody>
          <a:bodyPr wrap="none">
            <a:spAutoFit/>
          </a:body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600" b="1" dirty="0">
                <a:solidFill>
                  <a:srgbClr val="FF0000"/>
                </a:solidFill>
                <a:latin typeface="Tahoma" panose="020B0604030504040204" charset="0"/>
                <a:ea typeface="宋体" panose="02010600030101010101" pitchFamily="2" charset="-122"/>
              </a:rPr>
              <a:t>？</a:t>
            </a:r>
            <a:endParaRPr kumimoji="1" lang="zh-CN" altLang="en-US" sz="3600" b="1" dirty="0">
              <a:solidFill>
                <a:srgbClr val="FF0000"/>
              </a:solidFill>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Takes Relation</a:t>
            </a:r>
            <a:endParaRPr lang="en-US" sz="2800" dirty="0">
              <a:ea typeface="+mj-ea"/>
            </a:endParaRPr>
          </a:p>
        </p:txBody>
      </p:sp>
      <p:pic>
        <p:nvPicPr>
          <p:cNvPr id="1026" name="Picture 2" descr="C:\Users\as668\Desktop\Judi-Done\4_02.jpg"/>
          <p:cNvPicPr>
            <a:picLocks noChangeAspect="1" noChangeArrowheads="1"/>
          </p:cNvPicPr>
          <p:nvPr/>
        </p:nvPicPr>
        <p:blipFill>
          <a:blip r:embed="rId1"/>
          <a:srcRect/>
          <a:stretch>
            <a:fillRect/>
          </a:stretch>
        </p:blipFill>
        <p:spPr bwMode="auto">
          <a:xfrm>
            <a:off x="2062303" y="1182414"/>
            <a:ext cx="4259678" cy="51252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776605" y="125730"/>
            <a:ext cx="8077200" cy="609600"/>
          </a:xfrm>
        </p:spPr>
        <p:txBody>
          <a:bodyPr/>
          <a:lstStyle/>
          <a:p>
            <a:pPr eaLnBrk="1" hangingPunct="1">
              <a:defRPr/>
            </a:pPr>
            <a:r>
              <a:rPr lang="zh-CN" altLang="en-US" dirty="0"/>
              <a:t>练习</a:t>
            </a:r>
            <a:endParaRPr lang="zh-CN" altLang="en-US" b="1" dirty="0" smtClean="0">
              <a:solidFill>
                <a:schemeClr val="tx1"/>
              </a:solidFill>
              <a:effectLst/>
            </a:endParaRPr>
          </a:p>
        </p:txBody>
      </p:sp>
      <p:sp>
        <p:nvSpPr>
          <p:cNvPr id="878595" name="Rectangle 3"/>
          <p:cNvSpPr>
            <a:spLocks noGrp="1" noChangeArrowheads="1"/>
          </p:cNvSpPr>
          <p:nvPr>
            <p:ph idx="1"/>
          </p:nvPr>
        </p:nvSpPr>
        <p:spPr>
          <a:xfrm>
            <a:off x="776605" y="1102043"/>
            <a:ext cx="7707313" cy="4903787"/>
          </a:xfrm>
        </p:spPr>
        <p:txBody>
          <a:bodyPr>
            <a:normAutofit lnSpcReduction="20000"/>
          </a:bodyPr>
          <a:lstStyle/>
          <a:p>
            <a:pPr>
              <a:lnSpc>
                <a:spcPct val="120000"/>
              </a:lnSpc>
              <a:defRPr/>
            </a:pPr>
            <a:r>
              <a:rPr lang="zh-CN" altLang="en-US" sz="2400" dirty="0" smtClean="0"/>
              <a:t>例：</a:t>
            </a:r>
            <a:r>
              <a:rPr lang="en-US" altLang="zh-CN" sz="2400" dirty="0" smtClean="0"/>
              <a:t>CET4</a:t>
            </a:r>
            <a:r>
              <a:rPr lang="zh-CN" altLang="en-US" sz="2400" dirty="0" smtClean="0"/>
              <a:t>是一个记录四级成绩的表，有两个属性</a:t>
            </a:r>
            <a:r>
              <a:rPr lang="en-US" altLang="zh-CN" sz="2400" dirty="0" smtClean="0"/>
              <a:t>: </a:t>
            </a:r>
            <a:r>
              <a:rPr lang="en-US" altLang="zh-CN" sz="2400" dirty="0" smtClean="0">
                <a:latin typeface="Helvetica" panose="020B0604020202020204" pitchFamily="34" charset="0"/>
              </a:rPr>
              <a:t>“</a:t>
            </a:r>
            <a:r>
              <a:rPr lang="en-US" altLang="zh-CN" sz="2400" dirty="0" smtClean="0"/>
              <a:t>result</a:t>
            </a:r>
            <a:r>
              <a:rPr lang="en-US" altLang="zh-CN" sz="2400" dirty="0" smtClean="0">
                <a:latin typeface="Helvetica" panose="020B0604020202020204" pitchFamily="34" charset="0"/>
              </a:rPr>
              <a:t>”</a:t>
            </a:r>
            <a:r>
              <a:rPr lang="zh-CN" altLang="en-US" sz="2400" dirty="0" smtClean="0"/>
              <a:t>和</a:t>
            </a:r>
            <a:r>
              <a:rPr lang="zh-CN" altLang="en-US" sz="2400" dirty="0" smtClean="0">
                <a:latin typeface="Helvetica" panose="020B0604020202020204" pitchFamily="34" charset="0"/>
              </a:rPr>
              <a:t>“</a:t>
            </a:r>
            <a:r>
              <a:rPr lang="en-US" altLang="zh-CN" sz="2400" dirty="0" smtClean="0"/>
              <a:t>grade</a:t>
            </a:r>
            <a:r>
              <a:rPr lang="en-US" altLang="zh-CN" sz="2400" dirty="0" smtClean="0">
                <a:latin typeface="Helvetica" panose="020B0604020202020204" pitchFamily="34" charset="0"/>
              </a:rPr>
              <a:t>”</a:t>
            </a:r>
            <a:r>
              <a:rPr lang="zh-CN" altLang="en-US" sz="2400" dirty="0" smtClean="0"/>
              <a:t>。如何保证</a:t>
            </a:r>
            <a:r>
              <a:rPr lang="zh-CN" altLang="en-US" sz="2400" dirty="0" smtClean="0">
                <a:latin typeface="Helvetica" panose="020B0604020202020204" pitchFamily="34" charset="0"/>
              </a:rPr>
              <a:t>“</a:t>
            </a:r>
            <a:r>
              <a:rPr lang="en-US" altLang="zh-CN" sz="2400" dirty="0"/>
              <a:t>grade</a:t>
            </a:r>
            <a:r>
              <a:rPr lang="en-US" altLang="zh-CN" sz="2400" dirty="0" smtClean="0">
                <a:latin typeface="Helvetica" panose="020B0604020202020204" pitchFamily="34" charset="0"/>
              </a:rPr>
              <a:t>”</a:t>
            </a:r>
            <a:r>
              <a:rPr lang="zh-CN" altLang="en-US" sz="2400" dirty="0" smtClean="0"/>
              <a:t>的值（及格、不</a:t>
            </a:r>
            <a:r>
              <a:rPr lang="zh-CN" altLang="en-US" sz="2400" dirty="0"/>
              <a:t>及格两档）和</a:t>
            </a:r>
            <a:r>
              <a:rPr lang="en-US" altLang="zh-CN" sz="2400" dirty="0"/>
              <a:t>“result”</a:t>
            </a:r>
            <a:r>
              <a:rPr lang="zh-CN" altLang="en-US" sz="2400" dirty="0"/>
              <a:t>的值能够正确对应？</a:t>
            </a:r>
            <a:endParaRPr lang="en-US" altLang="zh-CN" sz="2400" dirty="0"/>
          </a:p>
          <a:p>
            <a:pPr lvl="1">
              <a:defRPr/>
            </a:pPr>
            <a:r>
              <a:rPr lang="en-US" altLang="zh-CN" sz="2400" dirty="0">
                <a:solidFill>
                  <a:srgbClr val="0070C0"/>
                </a:solidFill>
                <a:cs typeface="MS PGothic" panose="020B0600070205080204" pitchFamily="34" charset="-128"/>
              </a:rPr>
              <a:t>420 </a:t>
            </a:r>
            <a:r>
              <a:rPr lang="zh-CN" altLang="en-US" sz="2400" dirty="0">
                <a:solidFill>
                  <a:srgbClr val="0070C0"/>
                </a:solidFill>
                <a:cs typeface="MS PGothic" panose="020B0600070205080204" pitchFamily="34" charset="-128"/>
              </a:rPr>
              <a:t>到</a:t>
            </a:r>
            <a:r>
              <a:rPr lang="en-US" altLang="zh-CN" sz="2400" dirty="0">
                <a:solidFill>
                  <a:srgbClr val="0070C0"/>
                </a:solidFill>
                <a:cs typeface="MS PGothic" panose="020B0600070205080204" pitchFamily="34" charset="-128"/>
              </a:rPr>
              <a:t> 710</a:t>
            </a:r>
            <a:r>
              <a:rPr lang="zh-CN" altLang="en-US" sz="2400" dirty="0">
                <a:solidFill>
                  <a:srgbClr val="0070C0"/>
                </a:solidFill>
                <a:cs typeface="MS PGothic" panose="020B0600070205080204" pitchFamily="34" charset="-128"/>
              </a:rPr>
              <a:t>为及格，</a:t>
            </a:r>
            <a:r>
              <a:rPr lang="en-US" altLang="zh-CN" sz="2400" dirty="0">
                <a:solidFill>
                  <a:srgbClr val="0070C0"/>
                </a:solidFill>
                <a:cs typeface="MS PGothic" panose="020B0600070205080204" pitchFamily="34" charset="-128"/>
              </a:rPr>
              <a:t>0-419</a:t>
            </a:r>
            <a:r>
              <a:rPr lang="zh-CN" altLang="en-US" sz="2400" dirty="0">
                <a:solidFill>
                  <a:srgbClr val="0070C0"/>
                </a:solidFill>
                <a:cs typeface="MS PGothic" panose="020B0600070205080204" pitchFamily="34" charset="-128"/>
              </a:rPr>
              <a:t>为不</a:t>
            </a:r>
            <a:r>
              <a:rPr lang="zh-CN" altLang="en-US" sz="2400" dirty="0" smtClean="0">
                <a:solidFill>
                  <a:srgbClr val="0070C0"/>
                </a:solidFill>
                <a:cs typeface="MS PGothic" panose="020B0600070205080204" pitchFamily="34" charset="-128"/>
              </a:rPr>
              <a:t>及格</a:t>
            </a:r>
            <a:endParaRPr lang="zh-CN" altLang="en-US" sz="2400" dirty="0">
              <a:solidFill>
                <a:srgbClr val="0070C0"/>
              </a:solidFill>
              <a:cs typeface="MS PGothic" panose="020B0600070205080204" pitchFamily="34" charset="-128"/>
            </a:endParaRPr>
          </a:p>
          <a:p>
            <a:pPr eaLnBrk="1" hangingPunct="1">
              <a:lnSpc>
                <a:spcPct val="90000"/>
              </a:lnSpc>
              <a:buFont typeface="Wingdings" panose="05000000000000000000" pitchFamily="2" charset="2"/>
              <a:buNone/>
              <a:defRPr/>
            </a:pPr>
            <a:r>
              <a:rPr lang="en-US" altLang="zh-CN" sz="2000" i="1" dirty="0" smtClean="0">
                <a:solidFill>
                  <a:srgbClr val="00E444"/>
                </a:solidFill>
              </a:rPr>
              <a:t>create  table</a:t>
            </a:r>
            <a:r>
              <a:rPr lang="en-US" altLang="zh-CN" sz="2000" i="1" dirty="0" smtClean="0">
                <a:solidFill>
                  <a:srgbClr val="FF3300"/>
                </a:solidFill>
              </a:rPr>
              <a:t>  </a:t>
            </a:r>
            <a:r>
              <a:rPr lang="en-US" altLang="zh-CN" sz="2000" dirty="0" smtClean="0"/>
              <a:t>CET4</a:t>
            </a:r>
            <a:br>
              <a:rPr lang="en-US" altLang="zh-CN" sz="2000" dirty="0" smtClean="0"/>
            </a:br>
            <a:r>
              <a:rPr lang="en-US" altLang="zh-CN" sz="2000" dirty="0" smtClean="0"/>
              <a:t>(</a:t>
            </a:r>
            <a:r>
              <a:rPr lang="en-US" altLang="zh-CN" sz="2000" dirty="0" err="1" smtClean="0"/>
              <a:t>sno</a:t>
            </a:r>
            <a:r>
              <a:rPr lang="en-US" altLang="zh-CN" sz="2000" dirty="0" smtClean="0"/>
              <a:t>     </a:t>
            </a:r>
            <a:r>
              <a:rPr lang="en-US" altLang="zh-CN" sz="2000" i="1" dirty="0" smtClean="0"/>
              <a:t>VARCHAR </a:t>
            </a:r>
            <a:r>
              <a:rPr lang="en-US" altLang="zh-CN" sz="2000" dirty="0" smtClean="0"/>
              <a:t>(20),</a:t>
            </a:r>
            <a:endParaRPr lang="en-US" altLang="zh-CN" sz="2000" dirty="0" smtClean="0"/>
          </a:p>
          <a:p>
            <a:pPr lvl="1" eaLnBrk="1" hangingPunct="1">
              <a:lnSpc>
                <a:spcPct val="90000"/>
              </a:lnSpc>
              <a:buFont typeface="Wingdings" panose="05000000000000000000" pitchFamily="2" charset="2"/>
              <a:buNone/>
              <a:defRPr/>
            </a:pPr>
            <a:r>
              <a:rPr lang="en-US" altLang="zh-CN" sz="2000" dirty="0" smtClean="0"/>
              <a:t>grade  </a:t>
            </a:r>
            <a:r>
              <a:rPr lang="en-US" altLang="zh-CN" sz="2000" i="1" dirty="0" smtClean="0"/>
              <a:t>VARCHAR </a:t>
            </a:r>
            <a:r>
              <a:rPr lang="en-US" altLang="zh-CN" sz="2000" dirty="0" smtClean="0"/>
              <a:t>(10),</a:t>
            </a:r>
            <a:endParaRPr lang="en-US" altLang="zh-CN" sz="2000" dirty="0" smtClean="0"/>
          </a:p>
          <a:p>
            <a:pPr lvl="1" eaLnBrk="1" hangingPunct="1">
              <a:lnSpc>
                <a:spcPct val="90000"/>
              </a:lnSpc>
              <a:buFont typeface="Wingdings" panose="05000000000000000000" pitchFamily="2" charset="2"/>
              <a:buNone/>
              <a:defRPr/>
            </a:pPr>
            <a:r>
              <a:rPr lang="en-US" altLang="zh-CN" sz="2000" dirty="0" smtClean="0"/>
              <a:t>result  </a:t>
            </a:r>
            <a:r>
              <a:rPr lang="en-US" altLang="zh-CN" sz="2000" i="1" dirty="0" smtClean="0"/>
              <a:t>FLOAT</a:t>
            </a:r>
            <a:r>
              <a:rPr lang="en-US" altLang="zh-CN" sz="2000" dirty="0" smtClean="0"/>
              <a:t>,</a:t>
            </a:r>
            <a:endParaRPr lang="en-US" altLang="zh-CN" sz="2000" i="1" dirty="0" smtClean="0"/>
          </a:p>
          <a:p>
            <a:pPr lvl="1" eaLnBrk="1" hangingPunct="1">
              <a:lnSpc>
                <a:spcPct val="90000"/>
              </a:lnSpc>
              <a:buFont typeface="Wingdings" panose="05000000000000000000" pitchFamily="2" charset="2"/>
              <a:buNone/>
              <a:defRPr/>
            </a:pPr>
            <a:r>
              <a:rPr lang="en-US" altLang="zh-CN" sz="2000" i="1" dirty="0" smtClean="0"/>
              <a:t>primary  key  </a:t>
            </a:r>
            <a:r>
              <a:rPr lang="en-US" altLang="zh-CN" sz="2000" dirty="0" smtClean="0"/>
              <a:t>(</a:t>
            </a:r>
            <a:r>
              <a:rPr lang="en-US" altLang="zh-CN" sz="2000" dirty="0" err="1" smtClean="0"/>
              <a:t>sno</a:t>
            </a:r>
            <a:r>
              <a:rPr lang="en-US" altLang="zh-CN" sz="2000" dirty="0" smtClean="0"/>
              <a:t>)</a:t>
            </a:r>
            <a:endParaRPr lang="en-US" altLang="zh-CN" sz="2000" dirty="0"/>
          </a:p>
          <a:p>
            <a:pPr lvl="1" eaLnBrk="1" hangingPunct="1">
              <a:lnSpc>
                <a:spcPct val="90000"/>
              </a:lnSpc>
              <a:buFont typeface="Wingdings" panose="05000000000000000000" pitchFamily="2" charset="2"/>
              <a:buNone/>
              <a:defRPr/>
            </a:pPr>
            <a:r>
              <a:rPr lang="en-US" altLang="zh-CN" sz="2000" dirty="0" smtClean="0"/>
              <a:t>)</a:t>
            </a:r>
            <a:endParaRPr lang="en-US" altLang="zh-CN" sz="2000" dirty="0" smtClean="0"/>
          </a:p>
          <a:p>
            <a:pPr lvl="1" eaLnBrk="1" hangingPunct="1">
              <a:lnSpc>
                <a:spcPct val="90000"/>
              </a:lnSpc>
              <a:buFont typeface="Wingdings" panose="05000000000000000000" pitchFamily="2" charset="2"/>
              <a:buNone/>
              <a:defRPr/>
            </a:pPr>
            <a:endParaRPr lang="en-US" altLang="zh-CN" sz="2000" dirty="0" smtClean="0"/>
          </a:p>
          <a:p>
            <a:pPr lvl="1" eaLnBrk="1" hangingPunct="1">
              <a:lnSpc>
                <a:spcPct val="90000"/>
              </a:lnSpc>
              <a:buFont typeface="Wingdings" panose="05000000000000000000" pitchFamily="2" charset="2"/>
              <a:buNone/>
              <a:defRPr/>
            </a:pPr>
            <a:r>
              <a:rPr lang="zh-CN" altLang="en-US" sz="2000" dirty="0" smtClean="0"/>
              <a:t>语句：     </a:t>
            </a:r>
            <a:r>
              <a:rPr lang="en-US" altLang="zh-CN" sz="2000" dirty="0" smtClean="0"/>
              <a:t>Alter Table CET4</a:t>
            </a:r>
            <a:endParaRPr lang="en-US" altLang="zh-CN" sz="2000" dirty="0" smtClean="0"/>
          </a:p>
          <a:p>
            <a:pPr lvl="1" eaLnBrk="1" hangingPunct="1">
              <a:lnSpc>
                <a:spcPct val="90000"/>
              </a:lnSpc>
              <a:buFont typeface="Wingdings" panose="05000000000000000000" pitchFamily="2" charset="2"/>
              <a:buNone/>
              <a:defRPr/>
            </a:pPr>
            <a:r>
              <a:rPr lang="en-US" altLang="zh-CN" sz="2000" dirty="0"/>
              <a:t> </a:t>
            </a:r>
            <a:r>
              <a:rPr lang="en-US" altLang="zh-CN" sz="2000" dirty="0" smtClean="0"/>
              <a:t>                   </a:t>
            </a:r>
            <a:r>
              <a:rPr lang="en-US" altLang="zh-CN" sz="2000" dirty="0" smtClean="0">
                <a:solidFill>
                  <a:srgbClr val="FF0000"/>
                </a:solidFill>
              </a:rPr>
              <a:t>Add Constraint C1 </a:t>
            </a:r>
            <a:r>
              <a:rPr lang="en-US" altLang="zh-CN" sz="2000" dirty="0" smtClean="0"/>
              <a:t>CHECK (((grade &lt;= 710 and grade &gt;= 420) and result = ‘</a:t>
            </a:r>
            <a:r>
              <a:rPr lang="zh-CN" altLang="en-US" sz="2000" dirty="0" smtClean="0"/>
              <a:t>及格</a:t>
            </a:r>
            <a:r>
              <a:rPr lang="en-US" altLang="zh-CN" sz="2000" dirty="0" smtClean="0"/>
              <a:t>’) or </a:t>
            </a:r>
            <a:r>
              <a:rPr lang="en-US" altLang="zh-CN" sz="2000" dirty="0" smtClean="0">
                <a:sym typeface="+mn-ea"/>
              </a:rPr>
              <a:t> (!(grade &lt;= 710 and grade &gt;= 420) and result = ‘</a:t>
            </a:r>
            <a:r>
              <a:rPr lang="zh-CN" altLang="en-US" sz="2000" dirty="0" smtClean="0">
                <a:sym typeface="+mn-ea"/>
              </a:rPr>
              <a:t>不及格</a:t>
            </a:r>
            <a:r>
              <a:rPr lang="en-US" altLang="zh-CN" sz="2000" dirty="0" smtClean="0">
                <a:sym typeface="+mn-ea"/>
              </a:rPr>
              <a:t>’)</a:t>
            </a:r>
            <a:r>
              <a:rPr lang="en-US" altLang="zh-CN" sz="2000" dirty="0" smtClean="0"/>
              <a:t>)</a:t>
            </a:r>
            <a:endParaRPr lang="en-US" altLang="zh-CN" sz="2000" dirty="0" smtClean="0"/>
          </a:p>
        </p:txBody>
      </p:sp>
      <p:sp>
        <p:nvSpPr>
          <p:cNvPr id="2" name="文本框 1"/>
          <p:cNvSpPr txBox="1"/>
          <p:nvPr/>
        </p:nvSpPr>
        <p:spPr>
          <a:xfrm>
            <a:off x="5232400" y="4632960"/>
            <a:ext cx="3251835" cy="337185"/>
          </a:xfrm>
          <a:prstGeom prst="rect">
            <a:avLst/>
          </a:prstGeom>
          <a:noFill/>
        </p:spPr>
        <p:txBody>
          <a:bodyPr wrap="square" rtlCol="0">
            <a:spAutoFit/>
          </a:bodyPr>
          <a:p>
            <a:r>
              <a:rPr lang="zh-CN" altLang="en-US">
                <a:latin typeface="楷体" panose="02010609060101010101" charset="-122"/>
                <a:ea typeface="楷体" panose="02010609060101010101" charset="-122"/>
              </a:rPr>
              <a:t>建表之后增加约束</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 calcmode="lin" valueType="num">
                                      <p:cBhvr additive="base">
                                        <p:cTn id="7" dur="500" fill="hold"/>
                                        <p:tgtEl>
                                          <p:spTgt spid="878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8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78595">
                                            <p:txEl>
                                              <p:pRg st="1" end="1"/>
                                            </p:txEl>
                                          </p:spTgt>
                                        </p:tgtEl>
                                        <p:attrNameLst>
                                          <p:attrName>style.visibility</p:attrName>
                                        </p:attrNameLst>
                                      </p:cBhvr>
                                      <p:to>
                                        <p:strVal val="visible"/>
                                      </p:to>
                                    </p:set>
                                    <p:anim calcmode="lin" valueType="num">
                                      <p:cBhvr additive="base">
                                        <p:cTn id="11" dur="500" fill="hold"/>
                                        <p:tgtEl>
                                          <p:spTgt spid="8785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7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 calcmode="lin" valueType="num">
                                      <p:cBhvr additive="base">
                                        <p:cTn id="17" dur="500" fill="hold"/>
                                        <p:tgtEl>
                                          <p:spTgt spid="87859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7859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78595">
                                            <p:txEl>
                                              <p:pRg st="3" end="3"/>
                                            </p:txEl>
                                          </p:spTgt>
                                        </p:tgtEl>
                                        <p:attrNameLst>
                                          <p:attrName>style.visibility</p:attrName>
                                        </p:attrNameLst>
                                      </p:cBhvr>
                                      <p:to>
                                        <p:strVal val="visible"/>
                                      </p:to>
                                    </p:set>
                                    <p:anim calcmode="lin" valueType="num">
                                      <p:cBhvr additive="base">
                                        <p:cTn id="21" dur="500" fill="hold"/>
                                        <p:tgtEl>
                                          <p:spTgt spid="8785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785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78595">
                                            <p:txEl>
                                              <p:pRg st="4" end="4"/>
                                            </p:txEl>
                                          </p:spTgt>
                                        </p:tgtEl>
                                        <p:attrNameLst>
                                          <p:attrName>style.visibility</p:attrName>
                                        </p:attrNameLst>
                                      </p:cBhvr>
                                      <p:to>
                                        <p:strVal val="visible"/>
                                      </p:to>
                                    </p:set>
                                    <p:anim calcmode="lin" valueType="num">
                                      <p:cBhvr additive="base">
                                        <p:cTn id="25" dur="500" fill="hold"/>
                                        <p:tgtEl>
                                          <p:spTgt spid="8785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785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78595">
                                            <p:txEl>
                                              <p:pRg st="5" end="5"/>
                                            </p:txEl>
                                          </p:spTgt>
                                        </p:tgtEl>
                                        <p:attrNameLst>
                                          <p:attrName>style.visibility</p:attrName>
                                        </p:attrNameLst>
                                      </p:cBhvr>
                                      <p:to>
                                        <p:strVal val="visible"/>
                                      </p:to>
                                    </p:set>
                                    <p:anim calcmode="lin" valueType="num">
                                      <p:cBhvr additive="base">
                                        <p:cTn id="29" dur="500" fill="hold"/>
                                        <p:tgtEl>
                                          <p:spTgt spid="8785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785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78595">
                                            <p:txEl>
                                              <p:pRg st="6" end="6"/>
                                            </p:txEl>
                                          </p:spTgt>
                                        </p:tgtEl>
                                        <p:attrNameLst>
                                          <p:attrName>style.visibility</p:attrName>
                                        </p:attrNameLst>
                                      </p:cBhvr>
                                      <p:to>
                                        <p:strVal val="visible"/>
                                      </p:to>
                                    </p:set>
                                    <p:anim calcmode="lin" valueType="num">
                                      <p:cBhvr additive="base">
                                        <p:cTn id="33" dur="500" fill="hold"/>
                                        <p:tgtEl>
                                          <p:spTgt spid="8785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785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78595">
                                            <p:txEl>
                                              <p:pRg st="8" end="8"/>
                                            </p:txEl>
                                          </p:spTgt>
                                        </p:tgtEl>
                                        <p:attrNameLst>
                                          <p:attrName>style.visibility</p:attrName>
                                        </p:attrNameLst>
                                      </p:cBhvr>
                                      <p:to>
                                        <p:strVal val="visible"/>
                                      </p:to>
                                    </p:set>
                                    <p:anim calcmode="lin" valueType="num">
                                      <p:cBhvr additive="base">
                                        <p:cTn id="37" dur="500" fill="hold"/>
                                        <p:tgtEl>
                                          <p:spTgt spid="878595">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78595">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78595">
                                            <p:txEl>
                                              <p:pRg st="9" end="9"/>
                                            </p:txEl>
                                          </p:spTgt>
                                        </p:tgtEl>
                                        <p:attrNameLst>
                                          <p:attrName>style.visibility</p:attrName>
                                        </p:attrNameLst>
                                      </p:cBhvr>
                                      <p:to>
                                        <p:strVal val="visible"/>
                                      </p:to>
                                    </p:set>
                                    <p:anim calcmode="lin" valueType="num">
                                      <p:cBhvr additive="base">
                                        <p:cTn id="41" dur="500" fill="hold"/>
                                        <p:tgtEl>
                                          <p:spTgt spid="878595">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785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endParaRPr lang="en-US" sz="2800" dirty="0">
              <a:ea typeface="+mj-ea"/>
            </a:endParaRPr>
          </a:p>
        </p:txBody>
      </p:sp>
      <p:sp>
        <p:nvSpPr>
          <p:cNvPr id="69635" name="Rectangle 3"/>
          <p:cNvSpPr>
            <a:spLocks noGrp="1" noChangeArrowheads="1"/>
          </p:cNvSpPr>
          <p:nvPr>
            <p:ph type="body" idx="1"/>
          </p:nvPr>
        </p:nvSpPr>
        <p:spPr>
          <a:xfrm>
            <a:off x="768350" y="1093789"/>
            <a:ext cx="7534402" cy="4173156"/>
          </a:xfrm>
        </p:spPr>
        <p:txBody>
          <a:bodyPr/>
          <a:lstStyle/>
          <a:p>
            <a:r>
              <a:rPr lang="en-US" altLang="en-US" sz="2000" dirty="0"/>
              <a:t>The predicate in the check clause can be an arbitrary predicate that can include a subquery.</a:t>
            </a:r>
            <a:endParaRPr lang="en-US" altLang="en-US" sz="2000" dirty="0"/>
          </a:p>
          <a:p>
            <a:pPr>
              <a:buNone/>
            </a:pPr>
            <a:r>
              <a:rPr lang="en-US" altLang="en-US" sz="2000" b="1" dirty="0"/>
              <a:t>          check </a:t>
            </a:r>
            <a:r>
              <a:rPr lang="en-US" altLang="en-US" sz="2000" dirty="0"/>
              <a:t>(</a:t>
            </a:r>
            <a:r>
              <a:rPr lang="en-US" altLang="en-US" sz="2000" i="1" dirty="0" err="1"/>
              <a:t>time_slot_id</a:t>
            </a:r>
            <a:r>
              <a:rPr lang="en-US" altLang="en-US" sz="2000" i="1" dirty="0"/>
              <a:t>  </a:t>
            </a:r>
            <a:r>
              <a:rPr lang="en-US" altLang="en-US" sz="2000" b="1" dirty="0"/>
              <a:t>in </a:t>
            </a:r>
            <a:r>
              <a:rPr lang="en-US" altLang="en-US" sz="2000" dirty="0"/>
              <a:t>(</a:t>
            </a:r>
            <a:r>
              <a:rPr lang="en-US" altLang="en-US" sz="2000" b="1" dirty="0"/>
              <a:t>select </a:t>
            </a:r>
            <a:r>
              <a:rPr lang="en-US" altLang="en-US" sz="2000" i="1" dirty="0" err="1"/>
              <a:t>time_slot_id</a:t>
            </a:r>
            <a:r>
              <a:rPr lang="en-US" altLang="en-US" sz="2000" i="1" dirty="0"/>
              <a:t> </a:t>
            </a:r>
            <a:r>
              <a:rPr lang="en-US" altLang="en-US" sz="2000" b="1" dirty="0"/>
              <a:t>from </a:t>
            </a:r>
            <a:r>
              <a:rPr lang="en-US" altLang="en-US" sz="2000" i="1" dirty="0" err="1"/>
              <a:t>time_slot</a:t>
            </a:r>
            <a:r>
              <a:rPr lang="en-US" altLang="en-US" sz="2000" dirty="0"/>
              <a:t>))</a:t>
            </a:r>
            <a:endParaRPr lang="en-US" altLang="en-US" sz="2000" dirty="0"/>
          </a:p>
          <a:p>
            <a:pPr>
              <a:buNone/>
            </a:pPr>
            <a:r>
              <a:rPr lang="en-US" altLang="en-US" sz="2000" dirty="0"/>
              <a:t>     The check condition states  that the  </a:t>
            </a:r>
            <a:r>
              <a:rPr lang="en-US" altLang="en-US" sz="2000" dirty="0" err="1"/>
              <a:t>time_slot_id</a:t>
            </a:r>
            <a:r>
              <a:rPr lang="en-US" altLang="en-US" sz="2000" dirty="0"/>
              <a:t> in each tuple in the </a:t>
            </a:r>
            <a:r>
              <a:rPr lang="en-US" altLang="en-US" sz="2000" i="1" dirty="0"/>
              <a:t>section</a:t>
            </a:r>
            <a:r>
              <a:rPr lang="en-US" altLang="en-US" sz="2000" dirty="0"/>
              <a:t>  relation is actually the identifier of a time slot in the </a:t>
            </a:r>
            <a:r>
              <a:rPr lang="en-US" altLang="en-US" sz="2000" i="1" dirty="0" err="1"/>
              <a:t>time_slot</a:t>
            </a:r>
            <a:r>
              <a:rPr lang="en-US" altLang="en-US" sz="2000" dirty="0"/>
              <a:t> relation.</a:t>
            </a:r>
            <a:endParaRPr lang="en-US" altLang="en-US" sz="2000" dirty="0"/>
          </a:p>
          <a:p>
            <a:pPr lvl="1"/>
            <a:r>
              <a:rPr lang="en-US" altLang="en-US" sz="2000" dirty="0"/>
              <a:t>The condition has to be checked not only when a tuple is inserted or modified in </a:t>
            </a:r>
            <a:r>
              <a:rPr lang="en-US" altLang="en-US" sz="2000" i="1" dirty="0"/>
              <a:t>section</a:t>
            </a:r>
            <a:r>
              <a:rPr lang="en-US" altLang="en-US" sz="2000" dirty="0"/>
              <a:t> , but also when the relation </a:t>
            </a:r>
            <a:r>
              <a:rPr lang="en-US" altLang="en-US" sz="2000" i="1" dirty="0" err="1"/>
              <a:t>time_slot</a:t>
            </a:r>
            <a:r>
              <a:rPr lang="en-US" altLang="en-US" sz="2000" i="1" dirty="0"/>
              <a:t> </a:t>
            </a:r>
            <a:r>
              <a:rPr lang="en-US" altLang="en-US" sz="2000" dirty="0"/>
              <a:t>changes </a:t>
            </a:r>
            <a:endParaRPr lang="en-US" altLang="en-US" sz="2000" dirty="0"/>
          </a:p>
          <a:p>
            <a:pPr>
              <a:buNone/>
            </a:pPr>
            <a:endParaRPr lang="en-US" altLang="en-US"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r>
              <a:rPr lang="zh-CN" altLang="en-US" sz="2800" dirty="0">
                <a:ea typeface="+mj-ea"/>
              </a:rPr>
              <a:t>断</a:t>
            </a:r>
            <a:r>
              <a:rPr lang="zh-CN" altLang="en-US" sz="2800" dirty="0">
                <a:ea typeface="+mj-ea"/>
              </a:rPr>
              <a:t>言</a:t>
            </a:r>
            <a:endParaRPr lang="zh-CN" altLang="en-US" sz="2800" dirty="0">
              <a:ea typeface="+mj-ea"/>
            </a:endParaRPr>
          </a:p>
        </p:txBody>
      </p:sp>
      <p:sp>
        <p:nvSpPr>
          <p:cNvPr id="69635" name="Rectangle 3"/>
          <p:cNvSpPr>
            <a:spLocks noGrp="1" noChangeArrowheads="1"/>
          </p:cNvSpPr>
          <p:nvPr>
            <p:ph type="body" idx="1"/>
          </p:nvPr>
        </p:nvSpPr>
        <p:spPr>
          <a:xfrm>
            <a:off x="768351" y="1109553"/>
            <a:ext cx="7647680" cy="4291503"/>
          </a:xfrm>
        </p:spPr>
        <p:txBody>
          <a:bodyPr/>
          <a:lstStyle/>
          <a:p>
            <a:r>
              <a:rPr lang="en-US" altLang="en-US" sz="2000" dirty="0"/>
              <a:t>An </a:t>
            </a:r>
            <a:r>
              <a:rPr lang="en-US" altLang="en-US" sz="2000" b="1" dirty="0">
                <a:solidFill>
                  <a:srgbClr val="002060"/>
                </a:solidFill>
              </a:rPr>
              <a:t>assertion</a:t>
            </a:r>
            <a:r>
              <a:rPr lang="en-US" altLang="en-US" sz="2000" dirty="0">
                <a:solidFill>
                  <a:srgbClr val="002060"/>
                </a:solidFill>
              </a:rPr>
              <a:t> </a:t>
            </a:r>
            <a:r>
              <a:rPr lang="en-US" altLang="en-US" sz="2000" dirty="0"/>
              <a:t>is a predicate expressing a condition that we wish the database always to satisfy.</a:t>
            </a:r>
            <a:endParaRPr lang="en-US" altLang="en-US" sz="2000" dirty="0"/>
          </a:p>
          <a:p>
            <a:r>
              <a:rPr lang="en-US" altLang="en-US" sz="2000" dirty="0"/>
              <a:t>The following constraints, can be expressed using assertions:</a:t>
            </a:r>
            <a:endParaRPr lang="en-US" altLang="en-US" sz="2000" dirty="0"/>
          </a:p>
          <a:p>
            <a:r>
              <a:rPr lang="en-US" altLang="en-US" sz="2000" dirty="0"/>
              <a:t>For each tuple in the </a:t>
            </a:r>
            <a:r>
              <a:rPr lang="en-US" altLang="en-US" sz="2000" i="1" dirty="0"/>
              <a:t>student</a:t>
            </a:r>
            <a:r>
              <a:rPr lang="en-US" altLang="en-US" sz="2000" dirty="0"/>
              <a:t> relation, the value of the attribute </a:t>
            </a:r>
            <a:r>
              <a:rPr lang="en-US" altLang="en-US" sz="2000" i="1" dirty="0"/>
              <a:t>tot_cred</a:t>
            </a:r>
            <a:r>
              <a:rPr lang="en-US" altLang="en-US" sz="2000" dirty="0"/>
              <a:t> must equal the sum of credits of courses that the student has completed successfully.</a:t>
            </a:r>
            <a:endParaRPr lang="en-US" altLang="en-US" sz="2000" dirty="0"/>
          </a:p>
          <a:p>
            <a:r>
              <a:rPr lang="en-US" altLang="en-US" sz="2000" dirty="0"/>
              <a:t>An instructor cannot teach in two different classrooms in a semester in the same time slot</a:t>
            </a:r>
            <a:endParaRPr lang="en-US" altLang="en-US" sz="2000" dirty="0"/>
          </a:p>
          <a:p>
            <a:r>
              <a:rPr lang="en-US" altLang="en-US" sz="2000" dirty="0"/>
              <a:t>An assertion in SQL takes the form:</a:t>
            </a:r>
            <a:endParaRPr lang="en-US" altLang="en-US" sz="2000" dirty="0"/>
          </a:p>
          <a:p>
            <a:pPr>
              <a:buNone/>
            </a:pPr>
            <a:r>
              <a:rPr lang="en-US" altLang="en-US" sz="2000" dirty="0"/>
              <a:t>        </a:t>
            </a:r>
            <a:r>
              <a:rPr lang="en-US" altLang="en-US" sz="2000" b="1" dirty="0"/>
              <a:t>create assertion</a:t>
            </a:r>
            <a:r>
              <a:rPr lang="en-US" altLang="en-US" sz="2000" dirty="0"/>
              <a:t> &lt;assertion-name&gt; </a:t>
            </a:r>
            <a:r>
              <a:rPr lang="en-US" altLang="en-US" sz="2000" b="1" dirty="0"/>
              <a:t>check </a:t>
            </a:r>
            <a:r>
              <a:rPr lang="en-US" altLang="en-US" sz="2000" dirty="0"/>
              <a:t>(&lt;predicate&gt;);</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79619" name="Rectangle 3"/>
          <p:cNvSpPr>
            <a:spLocks noGrp="1" noChangeArrowheads="1"/>
          </p:cNvSpPr>
          <p:nvPr>
            <p:ph idx="1"/>
          </p:nvPr>
        </p:nvSpPr>
        <p:spPr/>
        <p:txBody>
          <a:bodyPr/>
          <a:lstStyle/>
          <a:p>
            <a:pPr eaLnBrk="1" hangingPunct="1">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断言就是</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一个谓词</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（条件），施加在较大范围，比如可以是整个数据库的所有数据</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主码约束、检查约束等作用范围较小 （一个元组或属性内部），可以看作是</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“小断言</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smtClean="0">
              <a:latin typeface="宋体" panose="02010600030101010101" pitchFamily="2" charset="-122"/>
              <a:ea typeface="宋体" panose="02010600030101010101" pitchFamily="2" charset="-122"/>
              <a:cs typeface="宋体" panose="02010600030101010101" pitchFamily="2" charset="-122"/>
            </a:endParaRPr>
          </a:p>
          <a:p>
            <a:pPr lvl="1">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如果作用范围比较大，比如约束几个关系之间必须满足什么条件，就要</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“大断言</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 calcmode="lin" valueType="num">
                                      <p:cBhvr additive="base">
                                        <p:cTn id="7" dur="500" fill="hold"/>
                                        <p:tgtEl>
                                          <p:spTgt spid="879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9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79619">
                                            <p:txEl>
                                              <p:pRg st="1" end="1"/>
                                            </p:txEl>
                                          </p:spTgt>
                                        </p:tgtEl>
                                        <p:attrNameLst>
                                          <p:attrName>style.visibility</p:attrName>
                                        </p:attrNameLst>
                                      </p:cBhvr>
                                      <p:to>
                                        <p:strVal val="visible"/>
                                      </p:to>
                                    </p:set>
                                    <p:anim calcmode="lin" valueType="num">
                                      <p:cBhvr additive="base">
                                        <p:cTn id="11" dur="500" fill="hold"/>
                                        <p:tgtEl>
                                          <p:spTgt spid="8796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79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79619">
                                            <p:txEl>
                                              <p:pRg st="2" end="2"/>
                                            </p:txEl>
                                          </p:spTgt>
                                        </p:tgtEl>
                                        <p:attrNameLst>
                                          <p:attrName>style.visibility</p:attrName>
                                        </p:attrNameLst>
                                      </p:cBhvr>
                                      <p:to>
                                        <p:strVal val="visible"/>
                                      </p:to>
                                    </p:set>
                                    <p:anim calcmode="lin" valueType="num">
                                      <p:cBhvr additive="base">
                                        <p:cTn id="15" dur="500" fill="hold"/>
                                        <p:tgtEl>
                                          <p:spTgt spid="8796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79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946179" name="Rectangle 3"/>
          <p:cNvSpPr>
            <a:spLocks noGrp="1" noChangeArrowheads="1"/>
          </p:cNvSpPr>
          <p:nvPr>
            <p:ph idx="1"/>
          </p:nvPr>
        </p:nvSpPr>
        <p:spPr/>
        <p:txBody>
          <a:bodyPr>
            <a:normAutofit/>
          </a:bodyPr>
          <a:lstStyle/>
          <a:p>
            <a:pPr lvl="1" eaLnBrk="1" hangingPunct="1">
              <a:defRPr/>
            </a:pPr>
            <a:r>
              <a:rPr lang="zh-CN" altLang="en-US" sz="2800" dirty="0" smtClean="0">
                <a:latin typeface="宋体" panose="02010600030101010101" pitchFamily="2" charset="-122"/>
                <a:ea typeface="宋体" panose="02010600030101010101" pitchFamily="2" charset="-122"/>
                <a:cs typeface="宋体" panose="02010600030101010101" pitchFamily="2" charset="-122"/>
              </a:rPr>
              <a:t>定义</a:t>
            </a:r>
            <a:endParaRPr lang="zh-CN" altLang="en-US" sz="2800" dirty="0" smtClean="0">
              <a:latin typeface="宋体" panose="02010600030101010101" pitchFamily="2" charset="-122"/>
              <a:ea typeface="宋体" panose="02010600030101010101" pitchFamily="2" charset="-122"/>
              <a:cs typeface="宋体" panose="02010600030101010101" pitchFamily="2" charset="-122"/>
            </a:endParaRPr>
          </a:p>
          <a:p>
            <a:pPr lvl="1" algn="ctr" eaLnBrk="1" hangingPunct="1">
              <a:buFont typeface="Wingdings" panose="05000000000000000000" pitchFamily="2" charset="2"/>
              <a:buNone/>
              <a:defRPr/>
            </a:pPr>
            <a:endParaRPr lang="en-US" altLang="zh-CN" sz="1800" i="1" dirty="0" smtClean="0">
              <a:solidFill>
                <a:srgbClr val="FF3300"/>
              </a:solidFill>
              <a:latin typeface="宋体" panose="02010600030101010101" pitchFamily="2" charset="-122"/>
              <a:ea typeface="宋体" panose="02010600030101010101" pitchFamily="2" charset="-122"/>
              <a:cs typeface="宋体" panose="02010600030101010101" pitchFamily="2" charset="-122"/>
            </a:endParaRPr>
          </a:p>
          <a:p>
            <a:pPr lvl="1" algn="ctr" eaLnBrk="1" hangingPunct="1">
              <a:buFont typeface="Wingdings" panose="05000000000000000000" pitchFamily="2" charset="2"/>
              <a:buNone/>
              <a:defRPr/>
            </a:pPr>
            <a:r>
              <a:rPr lang="en-US" altLang="zh-CN" sz="2800" i="1" dirty="0" smtClean="0">
                <a:solidFill>
                  <a:srgbClr val="00E444"/>
                </a:solidFill>
                <a:latin typeface="宋体" panose="02010600030101010101" pitchFamily="2" charset="-122"/>
                <a:ea typeface="宋体" panose="02010600030101010101" pitchFamily="2" charset="-122"/>
                <a:cs typeface="宋体" panose="02010600030101010101" pitchFamily="2" charset="-122"/>
              </a:rPr>
              <a:t>create  assertion</a:t>
            </a:r>
            <a:r>
              <a:rPr lang="en-US" altLang="zh-CN" sz="2800" dirty="0" smtClean="0">
                <a:latin typeface="宋体" panose="02010600030101010101" pitchFamily="2" charset="-122"/>
                <a:ea typeface="宋体" panose="02010600030101010101" pitchFamily="2" charset="-122"/>
                <a:cs typeface="宋体" panose="02010600030101010101" pitchFamily="2" charset="-122"/>
              </a:rPr>
              <a:t>  </a:t>
            </a:r>
            <a:r>
              <a:rPr lang="zh-CN" altLang="en-US" sz="2800" dirty="0" smtClean="0">
                <a:latin typeface="宋体" panose="02010600030101010101" pitchFamily="2" charset="-122"/>
                <a:ea typeface="宋体" panose="02010600030101010101" pitchFamily="2" charset="-122"/>
                <a:cs typeface="宋体" panose="02010600030101010101" pitchFamily="2" charset="-122"/>
              </a:rPr>
              <a:t>断言名  </a:t>
            </a:r>
            <a:r>
              <a:rPr lang="en-US" altLang="zh-CN" sz="2800" i="1" dirty="0" smtClean="0">
                <a:solidFill>
                  <a:srgbClr val="00E444"/>
                </a:solidFill>
                <a:latin typeface="宋体" panose="02010600030101010101" pitchFamily="2" charset="-122"/>
                <a:ea typeface="宋体" panose="02010600030101010101" pitchFamily="2" charset="-122"/>
                <a:cs typeface="宋体" panose="02010600030101010101" pitchFamily="2" charset="-122"/>
              </a:rPr>
              <a:t>check</a:t>
            </a:r>
            <a:r>
              <a:rPr lang="en-US" altLang="zh-CN" sz="2800" i="1" dirty="0" smtClean="0">
                <a:solidFill>
                  <a:srgbClr val="FF3300"/>
                </a:solidFill>
                <a:latin typeface="宋体" panose="02010600030101010101" pitchFamily="2" charset="-122"/>
                <a:ea typeface="宋体" panose="02010600030101010101" pitchFamily="2" charset="-122"/>
                <a:cs typeface="宋体" panose="02010600030101010101" pitchFamily="2" charset="-122"/>
              </a:rPr>
              <a:t>  </a:t>
            </a:r>
            <a:r>
              <a:rPr lang="en-US" altLang="zh-CN" sz="2800" dirty="0" smtClean="0">
                <a:latin typeface="宋体" panose="02010600030101010101" pitchFamily="2" charset="-122"/>
                <a:ea typeface="宋体" panose="02010600030101010101" pitchFamily="2" charset="-122"/>
                <a:cs typeface="宋体" panose="02010600030101010101" pitchFamily="2" charset="-122"/>
              </a:rPr>
              <a:t>(</a:t>
            </a:r>
            <a:r>
              <a:rPr lang="zh-CN" altLang="en-US" sz="2800" dirty="0" smtClean="0">
                <a:latin typeface="宋体" panose="02010600030101010101" pitchFamily="2" charset="-122"/>
                <a:ea typeface="宋体" panose="02010600030101010101" pitchFamily="2" charset="-122"/>
                <a:cs typeface="宋体" panose="02010600030101010101" pitchFamily="2" charset="-122"/>
              </a:rPr>
              <a:t>条件</a:t>
            </a:r>
            <a:r>
              <a:rPr lang="en-US" altLang="zh-CN" sz="2800" dirty="0" smtClean="0">
                <a:latin typeface="宋体" panose="02010600030101010101" pitchFamily="2" charset="-122"/>
                <a:ea typeface="宋体" panose="02010600030101010101" pitchFamily="2" charset="-122"/>
                <a:cs typeface="宋体" panose="02010600030101010101" pitchFamily="2" charset="-122"/>
              </a:rPr>
              <a:t>)</a:t>
            </a:r>
            <a:endParaRPr lang="en-US" altLang="zh-CN" sz="2800" dirty="0" smtClean="0">
              <a:latin typeface="宋体" panose="02010600030101010101" pitchFamily="2" charset="-122"/>
              <a:ea typeface="宋体" panose="02010600030101010101" pitchFamily="2" charset="-122"/>
              <a:cs typeface="宋体" panose="02010600030101010101" pitchFamily="2" charset="-122"/>
            </a:endParaRPr>
          </a:p>
          <a:p>
            <a:pPr lvl="2" eaLnBrk="1" hangingPunct="1">
              <a:defRPr/>
            </a:pPr>
            <a:endParaRPr lang="zh-CN" altLang="en-US" sz="1800" dirty="0" smtClean="0">
              <a:latin typeface="宋体" panose="02010600030101010101" pitchFamily="2" charset="-122"/>
              <a:ea typeface="宋体" panose="02010600030101010101" pitchFamily="2" charset="-122"/>
              <a:cs typeface="宋体" panose="02010600030101010101" pitchFamily="2" charset="-122"/>
            </a:endParaRPr>
          </a:p>
          <a:p>
            <a:pPr lvl="2" eaLnBrk="1" hangingPunct="1">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断言创建以后，系统要对每个可能违反该断言的修改操作进行检查。这种检查会带来</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巨大的系统负载</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，因此应该谨慎使用断言。</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2" eaLnBrk="1" hangingPunct="1">
              <a:defRPr/>
            </a:pPr>
            <a:r>
              <a:rPr lang="zh-CN" altLang="en-US" sz="2400" dirty="0" smtClean="0">
                <a:latin typeface="宋体" panose="02010600030101010101" pitchFamily="2" charset="-122"/>
                <a:ea typeface="宋体" panose="02010600030101010101" pitchFamily="2" charset="-122"/>
                <a:cs typeface="宋体" panose="02010600030101010101" pitchFamily="2" charset="-122"/>
              </a:rPr>
              <a:t>所以实际上很少数据库软件支持断言，而倾向用其它的等价方法，比如</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触发器</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 calcmode="lin" valueType="num">
                                      <p:cBhvr additive="base">
                                        <p:cTn id="7" dur="500" fill="hold"/>
                                        <p:tgtEl>
                                          <p:spTgt spid="946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6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6179">
                                            <p:txEl>
                                              <p:pRg st="2" end="2"/>
                                            </p:txEl>
                                          </p:spTgt>
                                        </p:tgtEl>
                                        <p:attrNameLst>
                                          <p:attrName>style.visibility</p:attrName>
                                        </p:attrNameLst>
                                      </p:cBhvr>
                                      <p:to>
                                        <p:strVal val="visible"/>
                                      </p:to>
                                    </p:set>
                                    <p:anim calcmode="lin" valueType="num">
                                      <p:cBhvr additive="base">
                                        <p:cTn id="13" dur="500" fill="hold"/>
                                        <p:tgtEl>
                                          <p:spTgt spid="94617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6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6179">
                                            <p:txEl>
                                              <p:pRg st="4" end="4"/>
                                            </p:txEl>
                                          </p:spTgt>
                                        </p:tgtEl>
                                        <p:attrNameLst>
                                          <p:attrName>style.visibility</p:attrName>
                                        </p:attrNameLst>
                                      </p:cBhvr>
                                      <p:to>
                                        <p:strVal val="visible"/>
                                      </p:to>
                                    </p:set>
                                    <p:anim calcmode="lin" valueType="num">
                                      <p:cBhvr additive="base">
                                        <p:cTn id="19" dur="500" fill="hold"/>
                                        <p:tgtEl>
                                          <p:spTgt spid="94617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46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46179">
                                            <p:txEl>
                                              <p:pRg st="5" end="5"/>
                                            </p:txEl>
                                          </p:spTgt>
                                        </p:tgtEl>
                                        <p:attrNameLst>
                                          <p:attrName>style.visibility</p:attrName>
                                        </p:attrNameLst>
                                      </p:cBhvr>
                                      <p:to>
                                        <p:strVal val="visible"/>
                                      </p:to>
                                    </p:set>
                                    <p:anim calcmode="lin" valueType="num">
                                      <p:cBhvr additive="base">
                                        <p:cTn id="25" dur="500" fill="hold"/>
                                        <p:tgtEl>
                                          <p:spTgt spid="946179">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461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80643" name="Rectangle 3"/>
          <p:cNvSpPr>
            <a:spLocks noGrp="1" noChangeArrowheads="1"/>
          </p:cNvSpPr>
          <p:nvPr>
            <p:ph idx="1"/>
          </p:nvPr>
        </p:nvSpPr>
        <p:spPr>
          <a:xfrm>
            <a:off x="488950" y="1146969"/>
            <a:ext cx="8375650" cy="4903787"/>
          </a:xfrm>
        </p:spPr>
        <p:txBody>
          <a:bodyPr/>
          <a:lstStyle/>
          <a:p>
            <a:pPr>
              <a:defRPr/>
            </a:pPr>
            <a:r>
              <a:rPr lang="zh-CN" altLang="en-US" sz="2400" dirty="0" smtClean="0"/>
              <a:t>例：</a:t>
            </a:r>
            <a:r>
              <a:rPr lang="en-US" altLang="zh-CN" sz="2400" dirty="0" smtClean="0"/>
              <a:t>2</a:t>
            </a:r>
            <a:r>
              <a:rPr lang="zh-CN" altLang="en-US" sz="2400" dirty="0" smtClean="0"/>
              <a:t>班每个学生选修的课程数不得超过</a:t>
            </a:r>
            <a:r>
              <a:rPr lang="en-US" altLang="zh-CN" sz="2400" dirty="0" smtClean="0"/>
              <a:t>10</a:t>
            </a:r>
            <a:r>
              <a:rPr lang="zh-CN" altLang="en-US" sz="2400" dirty="0" smtClean="0"/>
              <a:t>门</a:t>
            </a:r>
            <a:endParaRPr lang="zh-CN" altLang="en-US" sz="2400" dirty="0" smtClean="0"/>
          </a:p>
          <a:p>
            <a:pPr lvl="2" eaLnBrk="1" hangingPunct="1">
              <a:defRPr/>
            </a:pPr>
            <a:endParaRPr lang="zh-CN" altLang="en-US" sz="1400" dirty="0" smtClean="0"/>
          </a:p>
          <a:p>
            <a:pPr lvl="3" eaLnBrk="1" hangingPunct="1">
              <a:buFont typeface="Wingdings" panose="05000000000000000000" pitchFamily="2" charset="2"/>
              <a:buNone/>
              <a:defRPr/>
            </a:pPr>
            <a:r>
              <a:rPr lang="en-US" altLang="zh-CN" sz="2400" i="1" dirty="0" smtClean="0">
                <a:solidFill>
                  <a:srgbClr val="00E444"/>
                </a:solidFill>
              </a:rPr>
              <a:t>   create</a:t>
            </a:r>
            <a:r>
              <a:rPr lang="en-US" altLang="zh-CN" sz="2400" i="1" dirty="0" smtClean="0">
                <a:solidFill>
                  <a:srgbClr val="00E444"/>
                </a:solidFill>
                <a:effectLst>
                  <a:outerShdw blurRad="38100" dist="38100" dir="2700000" algn="tl">
                    <a:srgbClr val="FFFFFF"/>
                  </a:outerShdw>
                </a:effectLst>
              </a:rPr>
              <a:t>  </a:t>
            </a:r>
            <a:r>
              <a:rPr lang="en-US" altLang="zh-CN" sz="2400" i="1" dirty="0" smtClean="0">
                <a:solidFill>
                  <a:srgbClr val="00E444"/>
                </a:solidFill>
              </a:rPr>
              <a:t>assertion</a:t>
            </a:r>
            <a:r>
              <a:rPr lang="en-US" altLang="zh-CN" sz="2400" dirty="0" smtClean="0"/>
              <a:t>  sc_assert1  </a:t>
            </a:r>
            <a:r>
              <a:rPr lang="en-US" altLang="zh-CN" sz="2400" i="1" dirty="0" smtClean="0">
                <a:solidFill>
                  <a:srgbClr val="00E444"/>
                </a:solidFill>
              </a:rPr>
              <a:t>check</a:t>
            </a:r>
            <a:r>
              <a:rPr lang="en-US" altLang="zh-CN" sz="2400" i="1" dirty="0" smtClean="0">
                <a:solidFill>
                  <a:srgbClr val="FF3300"/>
                </a:solidFill>
              </a:rPr>
              <a:t> </a:t>
            </a:r>
            <a:br>
              <a:rPr lang="en-US" altLang="zh-CN" sz="2400" i="1" dirty="0" smtClean="0">
                <a:solidFill>
                  <a:srgbClr val="FF3300"/>
                </a:solidFill>
              </a:rPr>
            </a:br>
            <a:r>
              <a:rPr lang="en-US" altLang="zh-CN" sz="2400" i="1" dirty="0" smtClean="0">
                <a:solidFill>
                  <a:srgbClr val="FF3300"/>
                </a:solidFill>
              </a:rPr>
              <a:t>  </a:t>
            </a:r>
            <a:r>
              <a:rPr lang="en-US" altLang="zh-CN" sz="2400" dirty="0" smtClean="0"/>
              <a:t>(10 &gt;= </a:t>
            </a:r>
            <a:r>
              <a:rPr lang="en-US" altLang="zh-CN" sz="2400" i="1" dirty="0" smtClean="0">
                <a:solidFill>
                  <a:srgbClr val="00E444"/>
                </a:solidFill>
              </a:rPr>
              <a:t>all</a:t>
            </a:r>
            <a:r>
              <a:rPr lang="en-US" altLang="zh-CN" sz="2400" i="1" dirty="0" smtClean="0">
                <a:solidFill>
                  <a:srgbClr val="A559A7"/>
                </a:solidFill>
              </a:rPr>
              <a:t>    </a:t>
            </a:r>
            <a:br>
              <a:rPr lang="en-US" altLang="zh-CN" sz="2400" i="1" dirty="0" smtClean="0">
                <a:solidFill>
                  <a:srgbClr val="A559A7"/>
                </a:solidFill>
              </a:rPr>
            </a:br>
            <a:r>
              <a:rPr lang="en-US" altLang="zh-CN" sz="2400" i="1" dirty="0" smtClean="0">
                <a:solidFill>
                  <a:srgbClr val="A559A7"/>
                </a:solidFill>
              </a:rPr>
              <a:t>        </a:t>
            </a:r>
            <a:r>
              <a:rPr lang="en-US" altLang="zh-CN" sz="2400" dirty="0" smtClean="0"/>
              <a:t>(</a:t>
            </a:r>
            <a:r>
              <a:rPr lang="en-US" altLang="zh-CN" sz="2400" i="1" dirty="0" smtClean="0">
                <a:solidFill>
                  <a:srgbClr val="00E444"/>
                </a:solidFill>
              </a:rPr>
              <a:t>select</a:t>
            </a:r>
            <a:r>
              <a:rPr lang="en-US" altLang="zh-CN" sz="2400" dirty="0" smtClean="0"/>
              <a:t>  count(</a:t>
            </a:r>
            <a:r>
              <a:rPr lang="zh-CN" altLang="en-US" sz="2400" dirty="0" smtClean="0"/>
              <a:t>课程号</a:t>
            </a:r>
            <a:r>
              <a:rPr lang="en-US" altLang="zh-CN" sz="2400" dirty="0" smtClean="0"/>
              <a:t>)</a:t>
            </a:r>
            <a:endParaRPr lang="en-US" altLang="zh-CN" sz="2400" dirty="0" smtClean="0"/>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from</a:t>
            </a:r>
            <a:r>
              <a:rPr lang="en-US" altLang="zh-CN" sz="2400" dirty="0" smtClean="0"/>
              <a:t>  S, SC</a:t>
            </a:r>
            <a:endParaRPr lang="en-US" altLang="zh-CN" sz="2400" dirty="0" smtClean="0"/>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where</a:t>
            </a:r>
            <a:r>
              <a:rPr lang="en-US" altLang="zh-CN" sz="2400" i="1" dirty="0" smtClean="0">
                <a:solidFill>
                  <a:srgbClr val="A559A7"/>
                </a:solidFill>
              </a:rPr>
              <a:t> </a:t>
            </a:r>
            <a:r>
              <a:rPr lang="en-US" altLang="zh-CN" sz="2400" dirty="0" smtClean="0"/>
              <a:t> S.</a:t>
            </a:r>
            <a:r>
              <a:rPr lang="zh-CN" altLang="en-US" sz="2400" dirty="0" smtClean="0"/>
              <a:t>学号 </a:t>
            </a:r>
            <a:r>
              <a:rPr lang="en-US" altLang="zh-CN" sz="2400" dirty="0" smtClean="0"/>
              <a:t>= SC.</a:t>
            </a:r>
            <a:r>
              <a:rPr lang="zh-CN" altLang="en-US" sz="2400" dirty="0" smtClean="0"/>
              <a:t>学号  </a:t>
            </a:r>
            <a:r>
              <a:rPr lang="en-US" altLang="zh-CN" sz="2400" dirty="0" smtClean="0"/>
              <a:t>and S.</a:t>
            </a:r>
            <a:r>
              <a:rPr lang="zh-CN" altLang="en-US" sz="2400" dirty="0" smtClean="0"/>
              <a:t>班级</a:t>
            </a:r>
            <a:r>
              <a:rPr lang="en-US" altLang="zh-CN" sz="2400" dirty="0" smtClean="0"/>
              <a:t>= </a:t>
            </a:r>
            <a:r>
              <a:rPr lang="en-US" altLang="zh-CN" sz="2400" dirty="0" smtClean="0">
                <a:latin typeface="Helvetica" panose="020B0604020202020204" pitchFamily="34" charset="0"/>
              </a:rPr>
              <a:t>‘</a:t>
            </a:r>
            <a:r>
              <a:rPr lang="en-US" altLang="zh-CN" sz="2400" dirty="0" smtClean="0"/>
              <a:t>2</a:t>
            </a:r>
            <a:r>
              <a:rPr lang="zh-CN" altLang="en-US" sz="2400" dirty="0" smtClean="0"/>
              <a:t>班</a:t>
            </a:r>
            <a:r>
              <a:rPr lang="zh-CN" altLang="en-US" sz="2400" dirty="0" smtClean="0">
                <a:latin typeface="Helvetica" panose="020B0604020202020204" pitchFamily="34" charset="0"/>
              </a:rPr>
              <a:t>’</a:t>
            </a:r>
            <a:endParaRPr lang="zh-CN" altLang="en-US" sz="2400" dirty="0" smtClean="0"/>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group  by</a:t>
            </a:r>
            <a:r>
              <a:rPr lang="en-US" altLang="zh-CN" sz="2400" i="1" dirty="0" smtClean="0">
                <a:solidFill>
                  <a:srgbClr val="A559A7"/>
                </a:solidFill>
              </a:rPr>
              <a:t> </a:t>
            </a:r>
            <a:r>
              <a:rPr lang="en-US" altLang="zh-CN" sz="2400" dirty="0" smtClean="0"/>
              <a:t> S.</a:t>
            </a:r>
            <a:r>
              <a:rPr lang="zh-CN" altLang="en-US" sz="2400" dirty="0" smtClean="0"/>
              <a:t>学号</a:t>
            </a:r>
            <a:r>
              <a:rPr lang="en-US" altLang="zh-CN" sz="2400" dirty="0" smtClean="0"/>
              <a:t>)   </a:t>
            </a:r>
            <a:endParaRPr lang="en-US" altLang="zh-CN" sz="2400" dirty="0" smtClean="0"/>
          </a:p>
          <a:p>
            <a:pPr lvl="3" eaLnBrk="1" hangingPunct="1">
              <a:buFont typeface="Wingdings" panose="05000000000000000000" pitchFamily="2" charset="2"/>
              <a:buNone/>
              <a:defRPr/>
            </a:pPr>
            <a:r>
              <a:rPr lang="en-US" altLang="zh-CN" sz="2400" dirty="0" smtClean="0"/>
              <a:t>      )</a:t>
            </a:r>
            <a:endParaRPr lang="en-US" altLang="zh-CN" sz="2400" dirty="0" smtClean="0"/>
          </a:p>
          <a:p>
            <a:pPr lvl="3" eaLnBrk="1" hangingPunct="1">
              <a:buFont typeface="Wingdings" panose="05000000000000000000" pitchFamily="2" charset="2"/>
              <a:buNone/>
              <a:defRPr/>
            </a:pPr>
            <a:r>
              <a:rPr lang="en-US" altLang="zh-CN" dirty="0" smtClean="0"/>
              <a:t> </a:t>
            </a:r>
            <a:endParaRPr lang="zh-CN" altLang="en-US" dirty="0" smtClean="0"/>
          </a:p>
        </p:txBody>
      </p:sp>
      <p:graphicFrame>
        <p:nvGraphicFramePr>
          <p:cNvPr id="880799" name="Group 159"/>
          <p:cNvGraphicFramePr>
            <a:graphicFrameLocks noGrp="1"/>
          </p:cNvGraphicFramePr>
          <p:nvPr/>
        </p:nvGraphicFramePr>
        <p:xfrm>
          <a:off x="3517900" y="5854700"/>
          <a:ext cx="2286000" cy="742950"/>
        </p:xfrm>
        <a:graphic>
          <a:graphicData uri="http://schemas.openxmlformats.org/drawingml/2006/table">
            <a:tbl>
              <a:tblPr/>
              <a:tblGrid>
                <a:gridCol w="609600"/>
                <a:gridCol w="1016000"/>
                <a:gridCol w="6604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0739" name="Text Box 99"/>
          <p:cNvSpPr txBox="1">
            <a:spLocks noChangeArrowheads="1"/>
          </p:cNvSpPr>
          <p:nvPr/>
        </p:nvSpPr>
        <p:spPr bwMode="auto">
          <a:xfrm>
            <a:off x="4022725" y="53467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SC</a:t>
            </a:r>
            <a:endParaRPr kumimoji="1" lang="en-US" altLang="zh-CN" sz="2400" b="1">
              <a:latin typeface="Tahoma" panose="020B0604030504040204" charset="0"/>
              <a:ea typeface="宋体" panose="02010600030101010101" pitchFamily="2" charset="-122"/>
            </a:endParaRPr>
          </a:p>
        </p:txBody>
      </p:sp>
      <p:graphicFrame>
        <p:nvGraphicFramePr>
          <p:cNvPr id="880798" name="Group 158"/>
          <p:cNvGraphicFramePr>
            <a:graphicFrameLocks noGrp="1"/>
          </p:cNvGraphicFramePr>
          <p:nvPr/>
        </p:nvGraphicFramePr>
        <p:xfrm>
          <a:off x="406400" y="5867400"/>
          <a:ext cx="2286000" cy="742950"/>
        </p:xfrm>
        <a:graphic>
          <a:graphicData uri="http://schemas.openxmlformats.org/drawingml/2006/table">
            <a:tbl>
              <a:tblPr/>
              <a:tblGrid>
                <a:gridCol w="673100"/>
                <a:gridCol w="774700"/>
                <a:gridCol w="8382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0763" name="Text Box 123"/>
          <p:cNvSpPr txBox="1">
            <a:spLocks noChangeArrowheads="1"/>
          </p:cNvSpPr>
          <p:nvPr/>
        </p:nvSpPr>
        <p:spPr bwMode="auto">
          <a:xfrm>
            <a:off x="936625" y="53594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S</a:t>
            </a:r>
            <a:endParaRPr kumimoji="1" lang="en-US" altLang="zh-CN" sz="2400" b="1">
              <a:latin typeface="Tahoma" panose="020B0604030504040204" charset="0"/>
              <a:ea typeface="宋体" panose="02010600030101010101" pitchFamily="2" charset="-122"/>
            </a:endParaRPr>
          </a:p>
        </p:txBody>
      </p:sp>
      <p:graphicFrame>
        <p:nvGraphicFramePr>
          <p:cNvPr id="880800" name="Group 160"/>
          <p:cNvGraphicFramePr>
            <a:graphicFrameLocks noGrp="1"/>
          </p:cNvGraphicFramePr>
          <p:nvPr/>
        </p:nvGraphicFramePr>
        <p:xfrm>
          <a:off x="6578600" y="5867400"/>
          <a:ext cx="2286000" cy="742950"/>
        </p:xfrm>
        <a:graphic>
          <a:graphicData uri="http://schemas.openxmlformats.org/drawingml/2006/table">
            <a:tbl>
              <a:tblPr/>
              <a:tblGrid>
                <a:gridCol w="901700"/>
                <a:gridCol w="647700"/>
                <a:gridCol w="7366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名称</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学时</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0781" name="Text Box 141"/>
          <p:cNvSpPr txBox="1">
            <a:spLocks noChangeArrowheads="1"/>
          </p:cNvSpPr>
          <p:nvPr/>
        </p:nvSpPr>
        <p:spPr bwMode="auto">
          <a:xfrm>
            <a:off x="7108825" y="53721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C</a:t>
            </a:r>
            <a:endParaRPr kumimoji="1" lang="en-US" altLang="zh-CN" sz="2400" b="1">
              <a:latin typeface="Tahoma" panose="020B0604030504040204" charset="0"/>
              <a:ea typeface="宋体" panose="02010600030101010101" pitchFamily="2" charset="-122"/>
            </a:endParaRPr>
          </a:p>
        </p:txBody>
      </p:sp>
      <p:sp>
        <p:nvSpPr>
          <p:cNvPr id="880788" name="AutoShape 148"/>
          <p:cNvSpPr>
            <a:spLocks noChangeArrowheads="1"/>
          </p:cNvSpPr>
          <p:nvPr/>
        </p:nvSpPr>
        <p:spPr bwMode="auto">
          <a:xfrm>
            <a:off x="6880225" y="2582863"/>
            <a:ext cx="1549400" cy="1016000"/>
          </a:xfrm>
          <a:prstGeom prst="wedgeRoundRectCallout">
            <a:avLst>
              <a:gd name="adj1" fmla="val -99590"/>
              <a:gd name="adj2" fmla="val 64065"/>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charset="0"/>
              </a:rPr>
              <a:t>子查询</a:t>
            </a:r>
            <a:r>
              <a:rPr lang="en-US" altLang="zh-CN" sz="2000" dirty="0">
                <a:solidFill>
                  <a:schemeClr val="bg1"/>
                </a:solidFill>
                <a:latin typeface="Tahoma" panose="020B0604030504040204" charset="0"/>
              </a:rPr>
              <a:t>:</a:t>
            </a:r>
            <a:endParaRPr lang="en-US" altLang="zh-CN" sz="2000" dirty="0">
              <a:solidFill>
                <a:schemeClr val="bg1"/>
              </a:solidFill>
              <a:latin typeface="Tahoma" panose="020B0604030504040204" charset="0"/>
            </a:endParaRPr>
          </a:p>
          <a:p>
            <a:pPr algn="just">
              <a:spcBef>
                <a:spcPct val="0"/>
              </a:spcBef>
              <a:buClrTx/>
              <a:buSzTx/>
              <a:buFontTx/>
              <a:buNone/>
            </a:pPr>
            <a:r>
              <a:rPr lang="en-US" altLang="zh-CN" sz="2000" dirty="0">
                <a:solidFill>
                  <a:schemeClr val="bg1"/>
                </a:solidFill>
                <a:latin typeface="Tahoma" panose="020B0604030504040204" charset="0"/>
              </a:rPr>
              <a:t>2</a:t>
            </a:r>
            <a:r>
              <a:rPr lang="zh-CN" altLang="en-US" sz="2000" dirty="0">
                <a:solidFill>
                  <a:schemeClr val="bg1"/>
                </a:solidFill>
                <a:latin typeface="Tahoma" panose="020B0604030504040204" charset="0"/>
              </a:rPr>
              <a:t>班学生选修的课程数</a:t>
            </a:r>
            <a:endParaRPr lang="zh-CN" altLang="en-US" sz="2000" dirty="0">
              <a:solidFill>
                <a:schemeClr val="bg1"/>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 calcmode="lin" valueType="num">
                                      <p:cBhvr additive="base">
                                        <p:cTn id="7" dur="500" fill="hold"/>
                                        <p:tgtEl>
                                          <p:spTgt spid="880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80643">
                                            <p:txEl>
                                              <p:pRg st="2" end="2"/>
                                            </p:txEl>
                                          </p:spTgt>
                                        </p:tgtEl>
                                        <p:attrNameLst>
                                          <p:attrName>style.visibility</p:attrName>
                                        </p:attrNameLst>
                                      </p:cBhvr>
                                      <p:to>
                                        <p:strVal val="visible"/>
                                      </p:to>
                                    </p:set>
                                    <p:anim calcmode="lin" valueType="num">
                                      <p:cBhvr additive="base">
                                        <p:cTn id="13" dur="500" fill="hold"/>
                                        <p:tgtEl>
                                          <p:spTgt spid="8806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8064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 calcmode="lin" valueType="num">
                                      <p:cBhvr additive="base">
                                        <p:cTn id="17" dur="500" fill="hold"/>
                                        <p:tgtEl>
                                          <p:spTgt spid="88064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8064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80643">
                                            <p:txEl>
                                              <p:pRg st="4" end="4"/>
                                            </p:txEl>
                                          </p:spTgt>
                                        </p:tgtEl>
                                        <p:attrNameLst>
                                          <p:attrName>style.visibility</p:attrName>
                                        </p:attrNameLst>
                                      </p:cBhvr>
                                      <p:to>
                                        <p:strVal val="visible"/>
                                      </p:to>
                                    </p:set>
                                    <p:anim calcmode="lin" valueType="num">
                                      <p:cBhvr additive="base">
                                        <p:cTn id="21" dur="500" fill="hold"/>
                                        <p:tgtEl>
                                          <p:spTgt spid="88064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8064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80643">
                                            <p:txEl>
                                              <p:pRg st="5" end="5"/>
                                            </p:txEl>
                                          </p:spTgt>
                                        </p:tgtEl>
                                        <p:attrNameLst>
                                          <p:attrName>style.visibility</p:attrName>
                                        </p:attrNameLst>
                                      </p:cBhvr>
                                      <p:to>
                                        <p:strVal val="visible"/>
                                      </p:to>
                                    </p:set>
                                    <p:anim calcmode="lin" valueType="num">
                                      <p:cBhvr additive="base">
                                        <p:cTn id="25" dur="500" fill="hold"/>
                                        <p:tgtEl>
                                          <p:spTgt spid="88064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8064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80643">
                                            <p:txEl>
                                              <p:pRg st="6" end="6"/>
                                            </p:txEl>
                                          </p:spTgt>
                                        </p:tgtEl>
                                        <p:attrNameLst>
                                          <p:attrName>style.visibility</p:attrName>
                                        </p:attrNameLst>
                                      </p:cBhvr>
                                      <p:to>
                                        <p:strVal val="visible"/>
                                      </p:to>
                                    </p:set>
                                    <p:anim calcmode="lin" valueType="num">
                                      <p:cBhvr additive="base">
                                        <p:cTn id="29" dur="500" fill="hold"/>
                                        <p:tgtEl>
                                          <p:spTgt spid="88064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8064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80643">
                                            <p:txEl>
                                              <p:pRg st="7" end="7"/>
                                            </p:txEl>
                                          </p:spTgt>
                                        </p:tgtEl>
                                        <p:attrNameLst>
                                          <p:attrName>style.visibility</p:attrName>
                                        </p:attrNameLst>
                                      </p:cBhvr>
                                      <p:to>
                                        <p:strVal val="visible"/>
                                      </p:to>
                                    </p:set>
                                    <p:anim calcmode="lin" valueType="num">
                                      <p:cBhvr additive="base">
                                        <p:cTn id="33" dur="500" fill="hold"/>
                                        <p:tgtEl>
                                          <p:spTgt spid="88064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80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880788"/>
                                        </p:tgtEl>
                                        <p:attrNameLst>
                                          <p:attrName>style.visibility</p:attrName>
                                        </p:attrNameLst>
                                      </p:cBhvr>
                                      <p:to>
                                        <p:strVal val="visible"/>
                                      </p:to>
                                    </p:set>
                                    <p:animEffect transition="in" filter="box(in)">
                                      <p:cBhvr>
                                        <p:cTn id="39" dur="500"/>
                                        <p:tgtEl>
                                          <p:spTgt spid="88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bldP spid="880788"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83715" name="Rectangle 3"/>
          <p:cNvSpPr>
            <a:spLocks noGrp="1" noChangeArrowheads="1"/>
          </p:cNvSpPr>
          <p:nvPr>
            <p:ph idx="1"/>
          </p:nvPr>
        </p:nvSpPr>
        <p:spPr>
          <a:xfrm>
            <a:off x="768350" y="1093788"/>
            <a:ext cx="8283053" cy="4903787"/>
          </a:xfrm>
        </p:spPr>
        <p:txBody>
          <a:bodyPr/>
          <a:lstStyle/>
          <a:p>
            <a:pPr>
              <a:defRPr/>
            </a:pPr>
            <a:r>
              <a:rPr lang="zh-CN" altLang="en-US" sz="2400" dirty="0" smtClean="0"/>
              <a:t>例：</a:t>
            </a:r>
            <a:r>
              <a:rPr lang="en-US" altLang="zh-CN" sz="2400" dirty="0" smtClean="0"/>
              <a:t>1</a:t>
            </a:r>
            <a:r>
              <a:rPr lang="zh-CN" altLang="en-US" sz="2400" dirty="0" smtClean="0"/>
              <a:t>班的学生全部选修数据库课程</a:t>
            </a:r>
            <a:r>
              <a:rPr lang="zh-CN" altLang="en-US" sz="2400" dirty="0" smtClean="0">
                <a:sym typeface="Symbol" panose="05050102010706020507" pitchFamily="18" charset="2"/>
              </a:rPr>
              <a:t>不存在</a:t>
            </a:r>
            <a:r>
              <a:rPr lang="zh-CN" altLang="en-US" sz="2400" u="sng" dirty="0" smtClean="0">
                <a:sym typeface="Symbol" panose="05050102010706020507" pitchFamily="18" charset="2"/>
              </a:rPr>
              <a:t>未选修</a:t>
            </a:r>
            <a:r>
              <a:rPr lang="zh-CN" altLang="en-US" sz="2400" u="sng" dirty="0" smtClean="0"/>
              <a:t>数据库课程的</a:t>
            </a:r>
            <a:r>
              <a:rPr lang="en-US" altLang="zh-CN" sz="2400" u="sng" dirty="0" smtClean="0"/>
              <a:t>1</a:t>
            </a:r>
            <a:r>
              <a:rPr lang="zh-CN" altLang="en-US" sz="2400" u="sng" dirty="0" smtClean="0"/>
              <a:t>班</a:t>
            </a:r>
            <a:r>
              <a:rPr lang="zh-CN" altLang="en-US" sz="2400" u="sng" dirty="0" smtClean="0">
                <a:sym typeface="Symbol" panose="05050102010706020507" pitchFamily="18" charset="2"/>
              </a:rPr>
              <a:t>学生</a:t>
            </a:r>
            <a:endParaRPr lang="zh-CN" altLang="en-US" sz="2400" u="sng" dirty="0" smtClean="0"/>
          </a:p>
          <a:p>
            <a:pPr lvl="3">
              <a:buNone/>
              <a:defRPr/>
            </a:pPr>
            <a:r>
              <a:rPr lang="zh-CN" altLang="en-US" sz="2000" dirty="0" smtClean="0"/>
              <a:t>	 </a:t>
            </a:r>
            <a:endParaRPr lang="en-US" altLang="zh-CN" sz="2000" dirty="0" smtClean="0"/>
          </a:p>
          <a:p>
            <a:pPr lvl="3">
              <a:buNone/>
              <a:defRPr/>
            </a:pPr>
            <a:r>
              <a:rPr lang="en-US" altLang="zh-CN" sz="2000" i="1" dirty="0" smtClean="0">
                <a:solidFill>
                  <a:srgbClr val="00E444"/>
                </a:solidFill>
              </a:rPr>
              <a:t>create</a:t>
            </a:r>
            <a:r>
              <a:rPr lang="en-US" altLang="zh-CN" sz="2000" i="1" dirty="0" smtClean="0">
                <a:solidFill>
                  <a:srgbClr val="00E444"/>
                </a:solidFill>
                <a:effectLst>
                  <a:outerShdw blurRad="38100" dist="38100" dir="2700000" algn="tl">
                    <a:srgbClr val="FFFFFF"/>
                  </a:outerShdw>
                </a:effectLst>
              </a:rPr>
              <a:t>  </a:t>
            </a:r>
            <a:r>
              <a:rPr lang="en-US" altLang="zh-CN" sz="2000" i="1" dirty="0" smtClean="0">
                <a:solidFill>
                  <a:srgbClr val="00E444"/>
                </a:solidFill>
              </a:rPr>
              <a:t>assertion</a:t>
            </a:r>
            <a:r>
              <a:rPr lang="en-US" altLang="zh-CN" sz="2000" dirty="0" smtClean="0"/>
              <a:t> sc_assert2  </a:t>
            </a:r>
            <a:r>
              <a:rPr lang="en-US" altLang="zh-CN" sz="2000" i="1" dirty="0" smtClean="0">
                <a:solidFill>
                  <a:srgbClr val="00E444"/>
                </a:solidFill>
              </a:rPr>
              <a:t>check</a:t>
            </a:r>
            <a:r>
              <a:rPr lang="en-US" altLang="zh-CN" sz="2000" i="1" dirty="0" smtClean="0">
                <a:solidFill>
                  <a:srgbClr val="FF3300"/>
                </a:solidFill>
              </a:rPr>
              <a:t> </a:t>
            </a:r>
            <a:br>
              <a:rPr lang="en-US" altLang="zh-CN" sz="2000" i="1" dirty="0" smtClean="0">
                <a:solidFill>
                  <a:srgbClr val="FF3300"/>
                </a:solidFill>
              </a:rPr>
            </a:br>
            <a:r>
              <a:rPr lang="en-US" altLang="zh-CN" sz="2000" i="1" dirty="0" smtClean="0">
                <a:solidFill>
                  <a:srgbClr val="FF3300"/>
                </a:solidFill>
              </a:rPr>
              <a:t>   </a:t>
            </a:r>
            <a:r>
              <a:rPr lang="en-US" altLang="zh-CN" sz="2000" dirty="0" smtClean="0"/>
              <a:t>(</a:t>
            </a:r>
            <a:r>
              <a:rPr lang="en-US" altLang="zh-CN" sz="2000" dirty="0"/>
              <a:t> </a:t>
            </a:r>
            <a:r>
              <a:rPr lang="en-US" altLang="zh-CN" sz="2000" dirty="0" smtClean="0"/>
              <a:t>    </a:t>
            </a:r>
            <a:endParaRPr lang="en-US" altLang="zh-CN" sz="2000" dirty="0" smtClean="0"/>
          </a:p>
          <a:p>
            <a:pPr lvl="3">
              <a:buNone/>
              <a:defRPr/>
            </a:pPr>
            <a:r>
              <a:rPr lang="en-US" altLang="zh-CN" sz="2000" i="1" dirty="0">
                <a:solidFill>
                  <a:srgbClr val="00E444"/>
                </a:solidFill>
              </a:rPr>
              <a:t> </a:t>
            </a:r>
            <a:r>
              <a:rPr lang="en-US" altLang="zh-CN" sz="2000" i="1" dirty="0" smtClean="0">
                <a:solidFill>
                  <a:srgbClr val="00E444"/>
                </a:solidFill>
              </a:rPr>
              <a:t>       not exists</a:t>
            </a:r>
            <a:r>
              <a:rPr lang="en-US" altLang="zh-CN" sz="2000" i="1" dirty="0" smtClean="0">
                <a:solidFill>
                  <a:srgbClr val="A559A7"/>
                </a:solidFill>
              </a:rPr>
              <a:t>  </a:t>
            </a:r>
            <a:r>
              <a:rPr lang="en-US" altLang="zh-CN" sz="2000" dirty="0" smtClean="0"/>
              <a:t>(select  </a:t>
            </a:r>
            <a:r>
              <a:rPr lang="zh-CN" altLang="en-US" sz="2000" dirty="0" smtClean="0"/>
              <a:t>学号</a:t>
            </a:r>
            <a:r>
              <a:rPr lang="en-US" altLang="zh-CN" sz="2000" dirty="0" smtClean="0"/>
              <a:t>	</a:t>
            </a:r>
            <a:endParaRPr lang="en-US" altLang="zh-CN" sz="2000" dirty="0" smtClean="0"/>
          </a:p>
          <a:p>
            <a:pPr lvl="3">
              <a:buNone/>
              <a:defRPr/>
            </a:pPr>
            <a:r>
              <a:rPr lang="en-US" altLang="zh-CN" sz="2000" dirty="0" smtClean="0"/>
              <a:t>	from S SC</a:t>
            </a:r>
            <a:endParaRPr lang="en-US" altLang="zh-CN" sz="2000" dirty="0" smtClean="0"/>
          </a:p>
          <a:p>
            <a:pPr lvl="3">
              <a:buNone/>
              <a:defRPr/>
            </a:pPr>
            <a:r>
              <a:rPr lang="en-US" altLang="zh-CN" sz="2000" dirty="0" smtClean="0"/>
              <a:t>	where SC.cid not in(C, where cname = ‘db’)</a:t>
            </a:r>
            <a:endParaRPr lang="zh-CN" altLang="en-US" sz="2000" dirty="0" smtClean="0"/>
          </a:p>
          <a:p>
            <a:pPr lvl="3">
              <a:buNone/>
              <a:defRPr/>
            </a:pPr>
            <a:r>
              <a:rPr lang="en-US" altLang="zh-CN" sz="2000" dirty="0" smtClean="0"/>
              <a:t>	</a:t>
            </a:r>
            <a:r>
              <a:rPr lang="zh-CN" altLang="en-US" sz="2000" dirty="0" smtClean="0"/>
              <a:t>）</a:t>
            </a:r>
            <a:endParaRPr lang="en-US" altLang="zh-CN" sz="2000" dirty="0" smtClean="0"/>
          </a:p>
          <a:p>
            <a:pPr lvl="3">
              <a:buNone/>
              <a:defRPr/>
            </a:pPr>
            <a:r>
              <a:rPr lang="en-US" altLang="zh-CN" sz="2000" dirty="0" smtClean="0"/>
              <a:t>     )</a:t>
            </a:r>
            <a:endParaRPr lang="en-US" altLang="zh-CN" sz="2000" dirty="0" smtClean="0"/>
          </a:p>
          <a:p>
            <a:pPr lvl="3" eaLnBrk="1" hangingPunct="1">
              <a:buFont typeface="Wingdings" panose="05000000000000000000" pitchFamily="2" charset="2"/>
              <a:buNone/>
              <a:defRPr/>
            </a:pPr>
            <a:r>
              <a:rPr lang="en-US" altLang="zh-CN" dirty="0" smtClean="0"/>
              <a:t> </a:t>
            </a:r>
            <a:endParaRPr lang="zh-CN" altLang="en-US" dirty="0" smtClean="0"/>
          </a:p>
        </p:txBody>
      </p:sp>
      <p:graphicFrame>
        <p:nvGraphicFramePr>
          <p:cNvPr id="883770" name="Group 58"/>
          <p:cNvGraphicFramePr>
            <a:graphicFrameLocks noGrp="1"/>
          </p:cNvGraphicFramePr>
          <p:nvPr/>
        </p:nvGraphicFramePr>
        <p:xfrm>
          <a:off x="3543300" y="5842000"/>
          <a:ext cx="2286000" cy="742950"/>
        </p:xfrm>
        <a:graphic>
          <a:graphicData uri="http://schemas.openxmlformats.org/drawingml/2006/table">
            <a:tbl>
              <a:tblPr/>
              <a:tblGrid>
                <a:gridCol w="609600"/>
                <a:gridCol w="1016000"/>
                <a:gridCol w="6604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3730" name="Text Box 18"/>
          <p:cNvSpPr txBox="1">
            <a:spLocks noChangeArrowheads="1"/>
          </p:cNvSpPr>
          <p:nvPr/>
        </p:nvSpPr>
        <p:spPr bwMode="auto">
          <a:xfrm>
            <a:off x="4048125" y="53340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SC</a:t>
            </a:r>
            <a:endParaRPr kumimoji="1" lang="en-US" altLang="zh-CN" sz="2400" b="1">
              <a:latin typeface="Tahoma" panose="020B0604030504040204" charset="0"/>
              <a:ea typeface="宋体" panose="02010600030101010101" pitchFamily="2" charset="-122"/>
            </a:endParaRPr>
          </a:p>
        </p:txBody>
      </p:sp>
      <p:graphicFrame>
        <p:nvGraphicFramePr>
          <p:cNvPr id="883769" name="Group 57"/>
          <p:cNvGraphicFramePr>
            <a:graphicFrameLocks noGrp="1"/>
          </p:cNvGraphicFramePr>
          <p:nvPr>
            <p:custDataLst>
              <p:tags r:id="rId1"/>
            </p:custDataLst>
          </p:nvPr>
        </p:nvGraphicFramePr>
        <p:xfrm>
          <a:off x="431800" y="5854700"/>
          <a:ext cx="2286000" cy="742950"/>
        </p:xfrm>
        <a:graphic>
          <a:graphicData uri="http://schemas.openxmlformats.org/drawingml/2006/table">
            <a:tbl>
              <a:tblPr/>
              <a:tblGrid>
                <a:gridCol w="673100"/>
                <a:gridCol w="774700"/>
                <a:gridCol w="8382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3745" name="Text Box 33"/>
          <p:cNvSpPr txBox="1">
            <a:spLocks noChangeArrowheads="1"/>
          </p:cNvSpPr>
          <p:nvPr/>
        </p:nvSpPr>
        <p:spPr bwMode="auto">
          <a:xfrm>
            <a:off x="962025" y="53467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S</a:t>
            </a:r>
            <a:endParaRPr kumimoji="1" lang="en-US" altLang="zh-CN" sz="2400" b="1">
              <a:latin typeface="Tahoma" panose="020B0604030504040204" charset="0"/>
              <a:ea typeface="宋体" panose="02010600030101010101" pitchFamily="2" charset="-122"/>
            </a:endParaRPr>
          </a:p>
        </p:txBody>
      </p:sp>
      <p:graphicFrame>
        <p:nvGraphicFramePr>
          <p:cNvPr id="883771" name="Group 59"/>
          <p:cNvGraphicFramePr>
            <a:graphicFrameLocks noGrp="1"/>
          </p:cNvGraphicFramePr>
          <p:nvPr/>
        </p:nvGraphicFramePr>
        <p:xfrm>
          <a:off x="6604000" y="5854700"/>
          <a:ext cx="2286000" cy="742950"/>
        </p:xfrm>
        <a:graphic>
          <a:graphicData uri="http://schemas.openxmlformats.org/drawingml/2006/table">
            <a:tbl>
              <a:tblPr/>
              <a:tblGrid>
                <a:gridCol w="901700"/>
                <a:gridCol w="647700"/>
                <a:gridCol w="736600"/>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2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endParaRPr kumimoji="0" lang="zh-CN" altLang="en-US" sz="22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名称</a:t>
                      </a:r>
                      <a:endPar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学时</a:t>
                      </a:r>
                      <a:endPar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2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3760" name="Text Box 48"/>
          <p:cNvSpPr txBox="1">
            <a:spLocks noChangeArrowheads="1"/>
          </p:cNvSpPr>
          <p:nvPr/>
        </p:nvSpPr>
        <p:spPr bwMode="auto">
          <a:xfrm>
            <a:off x="7134225" y="53594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panose="020B0604030504040204" charset="0"/>
                <a:ea typeface="宋体" panose="02010600030101010101" pitchFamily="2" charset="-122"/>
              </a:rPr>
              <a:t>C</a:t>
            </a:r>
            <a:endParaRPr kumimoji="1" lang="en-US" altLang="zh-CN" sz="2400" b="1">
              <a:latin typeface="Tahoma" panose="020B0604030504040204" charset="0"/>
              <a:ea typeface="宋体" panose="02010600030101010101" pitchFamily="2" charset="-122"/>
            </a:endParaRPr>
          </a:p>
        </p:txBody>
      </p:sp>
      <p:sp>
        <p:nvSpPr>
          <p:cNvPr id="883761" name="AutoShape 49"/>
          <p:cNvSpPr>
            <a:spLocks noChangeArrowheads="1"/>
          </p:cNvSpPr>
          <p:nvPr/>
        </p:nvSpPr>
        <p:spPr bwMode="auto">
          <a:xfrm>
            <a:off x="148590" y="3902488"/>
            <a:ext cx="1374775" cy="1104900"/>
          </a:xfrm>
          <a:prstGeom prst="wedgeRoundRectCallout">
            <a:avLst>
              <a:gd name="adj1" fmla="val 135277"/>
              <a:gd name="adj2" fmla="val -482"/>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charset="0"/>
              </a:rPr>
              <a:t>子子查询</a:t>
            </a:r>
            <a:r>
              <a:rPr lang="en-US" altLang="zh-CN" sz="2000" dirty="0">
                <a:solidFill>
                  <a:schemeClr val="bg1"/>
                </a:solidFill>
                <a:latin typeface="Tahoma" panose="020B0604030504040204" charset="0"/>
              </a:rPr>
              <a:t>:</a:t>
            </a:r>
            <a:endParaRPr lang="en-US" altLang="zh-CN" sz="2000" dirty="0">
              <a:solidFill>
                <a:schemeClr val="bg1"/>
              </a:solidFill>
              <a:latin typeface="Tahoma" panose="020B0604030504040204" charset="0"/>
            </a:endParaRPr>
          </a:p>
          <a:p>
            <a:pPr algn="just">
              <a:spcBef>
                <a:spcPct val="0"/>
              </a:spcBef>
              <a:buClrTx/>
              <a:buSzTx/>
              <a:buFontTx/>
              <a:buNone/>
            </a:pPr>
            <a:r>
              <a:rPr lang="zh-CN" altLang="en-US" sz="2000" dirty="0">
                <a:solidFill>
                  <a:schemeClr val="bg1"/>
                </a:solidFill>
                <a:latin typeface="Tahoma" panose="020B0604030504040204" charset="0"/>
              </a:rPr>
              <a:t>选修数据库的学号</a:t>
            </a:r>
            <a:endParaRPr lang="zh-CN" altLang="en-US" sz="2000" dirty="0">
              <a:solidFill>
                <a:schemeClr val="bg1"/>
              </a:solidFill>
              <a:latin typeface="Tahoma" panose="020B0604030504040204" charset="0"/>
            </a:endParaRPr>
          </a:p>
        </p:txBody>
      </p:sp>
      <p:sp>
        <p:nvSpPr>
          <p:cNvPr id="883762" name="AutoShape 50"/>
          <p:cNvSpPr>
            <a:spLocks noChangeArrowheads="1"/>
          </p:cNvSpPr>
          <p:nvPr/>
        </p:nvSpPr>
        <p:spPr bwMode="auto">
          <a:xfrm>
            <a:off x="7194606" y="2576122"/>
            <a:ext cx="1651000" cy="1016000"/>
          </a:xfrm>
          <a:prstGeom prst="wedgeRoundRectCallout">
            <a:avLst>
              <a:gd name="adj1" fmla="val -100771"/>
              <a:gd name="adj2" fmla="val 13752"/>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charset="0"/>
              </a:rPr>
              <a:t>子查询</a:t>
            </a:r>
            <a:r>
              <a:rPr lang="en-US" altLang="zh-CN" sz="2000" dirty="0">
                <a:solidFill>
                  <a:schemeClr val="bg1"/>
                </a:solidFill>
                <a:latin typeface="Tahoma" panose="020B0604030504040204" charset="0"/>
              </a:rPr>
              <a:t>:</a:t>
            </a:r>
            <a:endParaRPr lang="en-US" altLang="zh-CN" sz="2000" dirty="0">
              <a:solidFill>
                <a:schemeClr val="bg1"/>
              </a:solidFill>
              <a:latin typeface="Tahoma" panose="020B0604030504040204" charset="0"/>
            </a:endParaRPr>
          </a:p>
          <a:p>
            <a:pPr algn="just">
              <a:spcBef>
                <a:spcPct val="0"/>
              </a:spcBef>
              <a:buClrTx/>
              <a:buSzTx/>
              <a:buFontTx/>
              <a:buNone/>
            </a:pPr>
            <a:r>
              <a:rPr lang="zh-CN" altLang="en-US" sz="2000" dirty="0">
                <a:solidFill>
                  <a:schemeClr val="bg1"/>
                </a:solidFill>
                <a:latin typeface="Tahoma" panose="020B0604030504040204" charset="0"/>
              </a:rPr>
              <a:t>未选修数据库的</a:t>
            </a:r>
            <a:r>
              <a:rPr lang="en-US" altLang="zh-CN" sz="2000" dirty="0">
                <a:solidFill>
                  <a:schemeClr val="bg1"/>
                </a:solidFill>
                <a:latin typeface="Tahoma" panose="020B0604030504040204" charset="0"/>
              </a:rPr>
              <a:t>1</a:t>
            </a:r>
            <a:r>
              <a:rPr lang="zh-CN" altLang="en-US" sz="2000" dirty="0">
                <a:solidFill>
                  <a:schemeClr val="bg1"/>
                </a:solidFill>
                <a:latin typeface="Tahoma" panose="020B0604030504040204" charset="0"/>
              </a:rPr>
              <a:t>班学生</a:t>
            </a:r>
            <a:endParaRPr lang="zh-CN" altLang="en-US" sz="2000" dirty="0">
              <a:solidFill>
                <a:schemeClr val="bg1"/>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83715">
                                            <p:txEl>
                                              <p:pRg st="0" end="0"/>
                                            </p:txEl>
                                          </p:spTgt>
                                        </p:tgtEl>
                                        <p:attrNameLst>
                                          <p:attrName>style.visibility</p:attrName>
                                        </p:attrNameLst>
                                      </p:cBhvr>
                                      <p:to>
                                        <p:strVal val="visible"/>
                                      </p:to>
                                    </p:set>
                                    <p:anim calcmode="lin" valueType="num">
                                      <p:cBhvr additive="base">
                                        <p:cTn id="7" dur="500" fill="hold"/>
                                        <p:tgtEl>
                                          <p:spTgt spid="8837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3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83715">
                                            <p:txEl>
                                              <p:pRg st="1" end="1"/>
                                            </p:txEl>
                                          </p:spTgt>
                                        </p:tgtEl>
                                        <p:attrNameLst>
                                          <p:attrName>style.visibility</p:attrName>
                                        </p:attrNameLst>
                                      </p:cBhvr>
                                      <p:to>
                                        <p:strVal val="visible"/>
                                      </p:to>
                                    </p:set>
                                    <p:anim calcmode="lin" valueType="num">
                                      <p:cBhvr additive="base">
                                        <p:cTn id="13" dur="500" fill="hold"/>
                                        <p:tgtEl>
                                          <p:spTgt spid="8837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83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83715">
                                            <p:txEl>
                                              <p:pRg st="2" end="2"/>
                                            </p:txEl>
                                          </p:spTgt>
                                        </p:tgtEl>
                                        <p:attrNameLst>
                                          <p:attrName>style.visibility</p:attrName>
                                        </p:attrNameLst>
                                      </p:cBhvr>
                                      <p:to>
                                        <p:strVal val="visible"/>
                                      </p:to>
                                    </p:set>
                                    <p:anim calcmode="lin" valueType="num">
                                      <p:cBhvr additive="base">
                                        <p:cTn id="19" dur="500" fill="hold"/>
                                        <p:tgtEl>
                                          <p:spTgt spid="8837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83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3715">
                                            <p:txEl>
                                              <p:pRg st="3" end="3"/>
                                            </p:txEl>
                                          </p:spTgt>
                                        </p:tgtEl>
                                        <p:attrNameLst>
                                          <p:attrName>style.visibility</p:attrName>
                                        </p:attrNameLst>
                                      </p:cBhvr>
                                      <p:to>
                                        <p:strVal val="visible"/>
                                      </p:to>
                                    </p:set>
                                    <p:anim calcmode="lin" valueType="num">
                                      <p:cBhvr additive="base">
                                        <p:cTn id="25" dur="500" fill="hold"/>
                                        <p:tgtEl>
                                          <p:spTgt spid="8837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8371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83715">
                                            <p:txEl>
                                              <p:pRg st="4" end="4"/>
                                            </p:txEl>
                                          </p:spTgt>
                                        </p:tgtEl>
                                        <p:attrNameLst>
                                          <p:attrName>style.visibility</p:attrName>
                                        </p:attrNameLst>
                                      </p:cBhvr>
                                      <p:to>
                                        <p:strVal val="visible"/>
                                      </p:to>
                                    </p:set>
                                    <p:anim calcmode="lin" valueType="num">
                                      <p:cBhvr additive="base">
                                        <p:cTn id="29" dur="500" fill="hold"/>
                                        <p:tgtEl>
                                          <p:spTgt spid="88371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8371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83715">
                                            <p:txEl>
                                              <p:pRg st="5" end="5"/>
                                            </p:txEl>
                                          </p:spTgt>
                                        </p:tgtEl>
                                        <p:attrNameLst>
                                          <p:attrName>style.visibility</p:attrName>
                                        </p:attrNameLst>
                                      </p:cBhvr>
                                      <p:to>
                                        <p:strVal val="visible"/>
                                      </p:to>
                                    </p:set>
                                    <p:anim calcmode="lin" valueType="num">
                                      <p:cBhvr additive="base">
                                        <p:cTn id="33" dur="500" fill="hold"/>
                                        <p:tgtEl>
                                          <p:spTgt spid="88371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8371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83715">
                                            <p:txEl>
                                              <p:pRg st="6" end="6"/>
                                            </p:txEl>
                                          </p:spTgt>
                                        </p:tgtEl>
                                        <p:attrNameLst>
                                          <p:attrName>style.visibility</p:attrName>
                                        </p:attrNameLst>
                                      </p:cBhvr>
                                      <p:to>
                                        <p:strVal val="visible"/>
                                      </p:to>
                                    </p:set>
                                    <p:anim calcmode="lin" valueType="num">
                                      <p:cBhvr additive="base">
                                        <p:cTn id="37" dur="500" fill="hold"/>
                                        <p:tgtEl>
                                          <p:spTgt spid="88371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83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83715">
                                            <p:txEl>
                                              <p:pRg st="7" end="7"/>
                                            </p:txEl>
                                          </p:spTgt>
                                        </p:tgtEl>
                                        <p:attrNameLst>
                                          <p:attrName>style.visibility</p:attrName>
                                        </p:attrNameLst>
                                      </p:cBhvr>
                                      <p:to>
                                        <p:strVal val="visible"/>
                                      </p:to>
                                    </p:set>
                                    <p:anim calcmode="lin" valueType="num">
                                      <p:cBhvr additive="base">
                                        <p:cTn id="43" dur="500" fill="hold"/>
                                        <p:tgtEl>
                                          <p:spTgt spid="88371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83715">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83715">
                                            <p:txEl>
                                              <p:pRg st="8" end="8"/>
                                            </p:txEl>
                                          </p:spTgt>
                                        </p:tgtEl>
                                        <p:attrNameLst>
                                          <p:attrName>style.visibility</p:attrName>
                                        </p:attrNameLst>
                                      </p:cBhvr>
                                      <p:to>
                                        <p:strVal val="visible"/>
                                      </p:to>
                                    </p:set>
                                    <p:anim calcmode="lin" valueType="num">
                                      <p:cBhvr additive="base">
                                        <p:cTn id="47" dur="500" fill="hold"/>
                                        <p:tgtEl>
                                          <p:spTgt spid="883715">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83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883762"/>
                                        </p:tgtEl>
                                        <p:attrNameLst>
                                          <p:attrName>style.visibility</p:attrName>
                                        </p:attrNameLst>
                                      </p:cBhvr>
                                      <p:to>
                                        <p:strVal val="visible"/>
                                      </p:to>
                                    </p:set>
                                    <p:animEffect transition="in" filter="box(in)">
                                      <p:cBhvr>
                                        <p:cTn id="53" dur="500"/>
                                        <p:tgtEl>
                                          <p:spTgt spid="88376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883761"/>
                                        </p:tgtEl>
                                        <p:attrNameLst>
                                          <p:attrName>style.visibility</p:attrName>
                                        </p:attrNameLst>
                                      </p:cBhvr>
                                      <p:to>
                                        <p:strVal val="visible"/>
                                      </p:to>
                                    </p:set>
                                    <p:animEffect transition="in" filter="box(in)">
                                      <p:cBhvr>
                                        <p:cTn id="58" dur="500"/>
                                        <p:tgtEl>
                                          <p:spTgt spid="883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5" grpId="0" bldLvl="2" build="p"/>
      <p:bldP spid="883761" grpId="0" bldLvl="0" animBg="1"/>
      <p:bldP spid="883762"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endParaRPr lang="en-US" sz="2800" dirty="0">
              <a:ea typeface="+mj-ea"/>
            </a:endParaRPr>
          </a:p>
        </p:txBody>
      </p:sp>
      <p:sp>
        <p:nvSpPr>
          <p:cNvPr id="70659" name="Rectangle 3"/>
          <p:cNvSpPr>
            <a:spLocks noGrp="1" noChangeArrowheads="1"/>
          </p:cNvSpPr>
          <p:nvPr>
            <p:ph type="body" idx="1"/>
          </p:nvPr>
        </p:nvSpPr>
        <p:spPr>
          <a:xfrm>
            <a:off x="772357" y="1102060"/>
            <a:ext cx="7445051" cy="4862512"/>
          </a:xfrm>
        </p:spPr>
        <p:txBody>
          <a:bodyPr/>
          <a:lstStyle/>
          <a:p>
            <a:pPr>
              <a:tabLst>
                <a:tab pos="1250950" algn="l"/>
              </a:tabLst>
            </a:pPr>
            <a:r>
              <a:rPr lang="en-US" altLang="en-US" sz="2000" b="1" dirty="0">
                <a:solidFill>
                  <a:srgbClr val="002060"/>
                </a:solidFill>
              </a:rPr>
              <a:t>date:</a:t>
            </a:r>
            <a:r>
              <a:rPr lang="en-US" altLang="en-US" sz="2000" dirty="0"/>
              <a:t>  </a:t>
            </a:r>
            <a:r>
              <a:rPr lang="en-US" altLang="en-US" sz="2000" dirty="0">
                <a:latin typeface="宋体" panose="02010600030101010101" pitchFamily="2" charset="-122"/>
                <a:ea typeface="宋体" panose="02010600030101010101" pitchFamily="2" charset="-122"/>
                <a:cs typeface="宋体" panose="02010600030101010101" pitchFamily="2" charset="-122"/>
              </a:rPr>
              <a:t>日期，包含（4 位）年、月和日期</a:t>
            </a:r>
            <a:endParaRPr lang="en-US" altLang="en-US" sz="2000" dirty="0"/>
          </a:p>
          <a:p>
            <a:pPr lvl="1">
              <a:tabLst>
                <a:tab pos="1250950" algn="l"/>
              </a:tabLst>
            </a:pPr>
            <a:r>
              <a:rPr lang="en-US" altLang="en-US" sz="2000" dirty="0"/>
              <a:t>Example:  </a:t>
            </a:r>
            <a:r>
              <a:rPr lang="en-US" altLang="en-US" sz="2000" b="1" dirty="0"/>
              <a:t>date</a:t>
            </a:r>
            <a:r>
              <a:rPr lang="en-US" altLang="en-US" sz="2000" dirty="0"/>
              <a:t> '2005-7-27'</a:t>
            </a:r>
            <a:endParaRPr lang="en-US" altLang="en-US" sz="2000" dirty="0"/>
          </a:p>
          <a:p>
            <a:pPr>
              <a:tabLst>
                <a:tab pos="1250950" algn="l"/>
              </a:tabLst>
            </a:pPr>
            <a:r>
              <a:rPr lang="en-US" altLang="en-US" sz="2000" b="1" dirty="0">
                <a:solidFill>
                  <a:srgbClr val="002060"/>
                </a:solidFill>
              </a:rPr>
              <a:t>time:</a:t>
            </a:r>
            <a:r>
              <a:rPr lang="en-US" altLang="en-US" sz="2000" b="1" dirty="0"/>
              <a:t> </a:t>
            </a:r>
            <a:r>
              <a:rPr lang="en-US" altLang="en-US" sz="2000" dirty="0"/>
              <a:t> </a:t>
            </a:r>
            <a:r>
              <a:rPr lang="en-US" altLang="en-US" sz="2000" dirty="0">
                <a:latin typeface="宋体" panose="02010600030101010101" pitchFamily="2" charset="-122"/>
                <a:ea typeface="宋体" panose="02010600030101010101" pitchFamily="2" charset="-122"/>
                <a:cs typeface="宋体" panose="02010600030101010101" pitchFamily="2" charset="-122"/>
              </a:rPr>
              <a:t>一天中的时间，以小时、分钟和秒为单位。</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lvl="1">
              <a:tabLst>
                <a:tab pos="1250950" algn="l"/>
              </a:tabLst>
            </a:pPr>
            <a:r>
              <a:rPr lang="en-US" altLang="en-US" sz="2000" dirty="0"/>
              <a:t>Example: </a:t>
            </a:r>
            <a:r>
              <a:rPr lang="en-US" altLang="en-US" sz="2000" b="1" dirty="0"/>
              <a:t> time</a:t>
            </a:r>
            <a:r>
              <a:rPr lang="en-US" altLang="en-US" sz="2000" dirty="0"/>
              <a:t> '09:00:30'        </a:t>
            </a:r>
            <a:r>
              <a:rPr lang="en-US" altLang="en-US" sz="2000" b="1" dirty="0"/>
              <a:t> time</a:t>
            </a:r>
            <a:r>
              <a:rPr lang="en-US" altLang="en-US" sz="2000" dirty="0"/>
              <a:t> '09:00:30.75'</a:t>
            </a:r>
            <a:endParaRPr lang="en-US" altLang="en-US" sz="2000" dirty="0"/>
          </a:p>
          <a:p>
            <a:pPr>
              <a:tabLst>
                <a:tab pos="1250950" algn="l"/>
              </a:tabLst>
            </a:pPr>
            <a:r>
              <a:rPr lang="en-US" altLang="en-US" sz="2000" b="1" dirty="0">
                <a:solidFill>
                  <a:srgbClr val="002060"/>
                </a:solidFill>
              </a:rPr>
              <a:t>timestamp</a:t>
            </a:r>
            <a:r>
              <a:rPr lang="zh-CN" altLang="en-US" sz="2000" b="1" dirty="0">
                <a:solidFill>
                  <a:srgbClr val="002060"/>
                </a:solidFill>
                <a:ea typeface="宋体" panose="02010600030101010101" pitchFamily="2" charset="-122"/>
              </a:rPr>
              <a:t>（</a:t>
            </a:r>
            <a:r>
              <a:rPr lang="zh-CN" altLang="en-US" sz="2000" b="1" dirty="0">
                <a:solidFill>
                  <a:srgbClr val="002060"/>
                </a:solidFill>
                <a:ea typeface="宋体" panose="02010600030101010101" pitchFamily="2" charset="-122"/>
              </a:rPr>
              <a:t>时间戳）</a:t>
            </a:r>
            <a:r>
              <a:rPr lang="en-US" altLang="en-US" sz="2000" b="1" dirty="0">
                <a:solidFill>
                  <a:srgbClr val="002060"/>
                </a:solidFill>
              </a:rPr>
              <a:t>:</a:t>
            </a:r>
            <a:r>
              <a:rPr lang="en-US" altLang="en-US" sz="2000" dirty="0"/>
              <a:t> date plus time of day</a:t>
            </a:r>
            <a:endParaRPr lang="en-US" altLang="en-US" sz="2000" dirty="0"/>
          </a:p>
          <a:p>
            <a:pPr lvl="1">
              <a:tabLst>
                <a:tab pos="1250950" algn="l"/>
              </a:tabLst>
            </a:pPr>
            <a:r>
              <a:rPr lang="en-US" altLang="en-US" sz="2000" dirty="0"/>
              <a:t>Example:  </a:t>
            </a:r>
            <a:r>
              <a:rPr lang="en-US" altLang="en-US" sz="2000" b="1" dirty="0"/>
              <a:t>timestamp</a:t>
            </a:r>
            <a:r>
              <a:rPr lang="en-US" altLang="en-US" sz="2000" dirty="0"/>
              <a:t>  '2005-7-27 09:00:30.75'</a:t>
            </a:r>
            <a:endParaRPr lang="en-US" altLang="en-US" sz="2000" dirty="0"/>
          </a:p>
          <a:p>
            <a:pPr>
              <a:tabLst>
                <a:tab pos="1250950" algn="l"/>
              </a:tabLst>
            </a:pPr>
            <a:r>
              <a:rPr lang="en-US" altLang="en-US" sz="2000" b="1" dirty="0">
                <a:solidFill>
                  <a:srgbClr val="002060"/>
                </a:solidFill>
              </a:rPr>
              <a:t>interval</a:t>
            </a:r>
            <a:r>
              <a:rPr lang="zh-CN" altLang="en-US" sz="2000" b="1" dirty="0">
                <a:solidFill>
                  <a:srgbClr val="002060"/>
                </a:solidFill>
                <a:ea typeface="宋体" panose="02010600030101010101" pitchFamily="2" charset="-122"/>
              </a:rPr>
              <a:t>（</a:t>
            </a:r>
            <a:r>
              <a:rPr lang="zh-CN" altLang="en-US" sz="2000" b="1" dirty="0">
                <a:solidFill>
                  <a:srgbClr val="002060"/>
                </a:solidFill>
                <a:ea typeface="宋体" panose="02010600030101010101" pitchFamily="2" charset="-122"/>
              </a:rPr>
              <a:t>间隔）</a:t>
            </a:r>
            <a:r>
              <a:rPr lang="en-US" altLang="en-US" sz="2000" b="1" dirty="0">
                <a:solidFill>
                  <a:srgbClr val="002060"/>
                </a:solidFill>
              </a:rPr>
              <a:t>:</a:t>
            </a:r>
            <a:r>
              <a:rPr lang="en-US" altLang="en-US" sz="2000" dirty="0"/>
              <a:t>  period of time</a:t>
            </a:r>
            <a:endParaRPr lang="en-US" altLang="en-US" sz="2000" dirty="0"/>
          </a:p>
          <a:p>
            <a:pPr lvl="1">
              <a:tabLst>
                <a:tab pos="1250950" algn="l"/>
              </a:tabLst>
            </a:pPr>
            <a:r>
              <a:rPr lang="en-US" altLang="en-US" sz="2000" dirty="0"/>
              <a:t>Example:   interval  '1' day</a:t>
            </a:r>
            <a:endParaRPr lang="en-US" altLang="en-US" sz="2000" dirty="0"/>
          </a:p>
          <a:p>
            <a:pPr lvl="1">
              <a:tabLst>
                <a:tab pos="1250950" algn="l"/>
              </a:tabLst>
            </a:pPr>
            <a:r>
              <a:rPr lang="en-US" altLang="en-US" sz="2000" dirty="0"/>
              <a:t>Subtracting a date/time/timestamp value from another gives an interval value</a:t>
            </a:r>
            <a:endParaRPr lang="en-US" altLang="en-US" sz="2000" dirty="0"/>
          </a:p>
          <a:p>
            <a:pPr lvl="1">
              <a:tabLst>
                <a:tab pos="1250950" algn="l"/>
              </a:tabLst>
            </a:pPr>
            <a:r>
              <a:rPr lang="en-US" altLang="en-US" sz="2000" dirty="0">
                <a:latin typeface="宋体" panose="02010600030101010101" pitchFamily="2" charset="-122"/>
                <a:ea typeface="宋体" panose="02010600030101010101" pitchFamily="2" charset="-122"/>
                <a:cs typeface="宋体" panose="02010600030101010101" pitchFamily="2" charset="-122"/>
              </a:rPr>
              <a:t>间隔值可以添加到日期/时间/时间戳值</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endParaRPr lang="en-US" sz="2800" dirty="0">
              <a:ea typeface="+mj-ea"/>
            </a:endParaRPr>
          </a:p>
        </p:txBody>
      </p:sp>
      <p:sp>
        <p:nvSpPr>
          <p:cNvPr id="76803" name="Rectangle 3"/>
          <p:cNvSpPr>
            <a:spLocks noGrp="1" noChangeArrowheads="1"/>
          </p:cNvSpPr>
          <p:nvPr>
            <p:ph type="body" idx="1"/>
          </p:nvPr>
        </p:nvSpPr>
        <p:spPr>
          <a:xfrm>
            <a:off x="768350" y="1093789"/>
            <a:ext cx="7629926" cy="3868356"/>
          </a:xfrm>
        </p:spPr>
        <p:txBody>
          <a:bodyPr/>
          <a:lstStyle/>
          <a:p>
            <a:r>
              <a:rPr lang="en-US" altLang="en-US" sz="2000" dirty="0"/>
              <a:t>Large objects (</a:t>
            </a:r>
            <a:r>
              <a:rPr lang="en-US" altLang="en-US" sz="2000" dirty="0">
                <a:latin typeface="宋体" panose="02010600030101010101" pitchFamily="2" charset="-122"/>
                <a:ea typeface="宋体" panose="02010600030101010101" pitchFamily="2" charset="-122"/>
                <a:cs typeface="宋体" panose="02010600030101010101" pitchFamily="2" charset="-122"/>
              </a:rPr>
              <a:t>照片、视频、CAD 文件等</a:t>
            </a:r>
            <a:r>
              <a:rPr lang="en-US" altLang="en-US" sz="2000" dirty="0"/>
              <a:t>) are stored as a </a:t>
            </a:r>
            <a:r>
              <a:rPr lang="en-US" altLang="en-US" sz="2000" i="1" dirty="0"/>
              <a:t>large object</a:t>
            </a:r>
            <a:r>
              <a:rPr lang="en-US" altLang="en-US" sz="2000" dirty="0"/>
              <a:t>:</a:t>
            </a:r>
            <a:endParaRPr lang="en-US" altLang="en-US" sz="2000" dirty="0"/>
          </a:p>
          <a:p>
            <a:pPr lvl="1"/>
            <a:r>
              <a:rPr lang="en-US" altLang="en-US" sz="2000" b="1" dirty="0">
                <a:solidFill>
                  <a:srgbClr val="002060"/>
                </a:solidFill>
              </a:rPr>
              <a:t>blob</a:t>
            </a:r>
            <a:r>
              <a:rPr lang="en-US" altLang="en-US" sz="2000" dirty="0"/>
              <a:t>: </a:t>
            </a:r>
            <a:r>
              <a:rPr lang="en-US" altLang="en-US" sz="2000" dirty="0">
                <a:latin typeface="宋体" panose="02010600030101010101" pitchFamily="2" charset="-122"/>
                <a:ea typeface="宋体" panose="02010600030101010101" pitchFamily="2" charset="-122"/>
                <a:cs typeface="宋体" panose="02010600030101010101" pitchFamily="2" charset="-122"/>
              </a:rPr>
              <a:t>二进制大对象——对象是未解释的二进制数据的大集合（其解释留给数据库系统之外的应用程序）</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lvl="1"/>
            <a:r>
              <a:rPr lang="en-US" altLang="en-US" sz="2000" b="1" dirty="0">
                <a:solidFill>
                  <a:srgbClr val="002060"/>
                </a:solidFill>
              </a:rPr>
              <a:t>clob</a:t>
            </a:r>
            <a:r>
              <a:rPr lang="en-US" altLang="en-US" sz="2000" dirty="0"/>
              <a:t>: </a:t>
            </a:r>
            <a:r>
              <a:rPr lang="en-US" altLang="en-US" sz="2000" dirty="0">
                <a:latin typeface="宋体" panose="02010600030101010101" pitchFamily="2" charset="-122"/>
                <a:ea typeface="宋体" panose="02010600030101010101" pitchFamily="2" charset="-122"/>
                <a:cs typeface="宋体" panose="02010600030101010101" pitchFamily="2" charset="-122"/>
              </a:rPr>
              <a:t>字符大对象——对象是字符数据的大集合</a:t>
            </a:r>
            <a:endParaRPr lang="en-US" altLang="en-US" sz="2000" dirty="0"/>
          </a:p>
          <a:p>
            <a:pPr marL="342900" lvl="0" indent="-342900">
              <a:buFont typeface="Wingdings" panose="05000000000000000000" charset="0"/>
              <a:buChar char="§"/>
            </a:pPr>
            <a:r>
              <a:rPr lang="en-US"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当查询返回大对象时，返回的是指针而不是大对象本身。</a:t>
            </a:r>
            <a:endParaRPr lang="en-US"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endParaRPr lang="en-US" sz="2800" dirty="0">
              <a:ea typeface="+mj-ea"/>
            </a:endParaRPr>
          </a:p>
        </p:txBody>
      </p:sp>
      <p:sp>
        <p:nvSpPr>
          <p:cNvPr id="73731" name="Rectangle 3"/>
          <p:cNvSpPr>
            <a:spLocks noGrp="1" noChangeArrowheads="1"/>
          </p:cNvSpPr>
          <p:nvPr>
            <p:ph type="body" idx="1"/>
          </p:nvPr>
        </p:nvSpPr>
        <p:spPr>
          <a:xfrm>
            <a:off x="768351" y="1135063"/>
            <a:ext cx="7619746" cy="2949257"/>
          </a:xfrm>
        </p:spPr>
        <p:txBody>
          <a:bodyPr/>
          <a:lstStyle/>
          <a:p>
            <a:pPr>
              <a:tabLst>
                <a:tab pos="1146175" algn="l"/>
                <a:tab pos="1890395" algn="l"/>
              </a:tabLst>
            </a:pPr>
            <a:r>
              <a:rPr lang="en-US" altLang="en-US" sz="2400" b="1" dirty="0">
                <a:solidFill>
                  <a:srgbClr val="002060"/>
                </a:solidFill>
              </a:rPr>
              <a:t>create type </a:t>
            </a:r>
            <a:r>
              <a:rPr lang="en-US" altLang="en-US" sz="2400" dirty="0"/>
              <a:t>construct in SQL creates </a:t>
            </a:r>
            <a:r>
              <a:rPr lang="en-US" altLang="en-US" sz="2400" dirty="0">
                <a:latin typeface="宋体" panose="02010600030101010101" pitchFamily="2" charset="-122"/>
                <a:ea typeface="宋体" panose="02010600030101010101" pitchFamily="2" charset="-122"/>
                <a:cs typeface="宋体" panose="02010600030101010101" pitchFamily="2" charset="-122"/>
              </a:rPr>
              <a:t>创建用户定义的类型 </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buFont typeface="Monotype Sorts" pitchFamily="-65" charset="2"/>
              <a:buNone/>
              <a:tabLst>
                <a:tab pos="1146175" algn="l"/>
                <a:tab pos="1890395" algn="l"/>
              </a:tabLst>
            </a:pPr>
            <a:r>
              <a:rPr lang="en-US" altLang="en-US" sz="2000" b="1" dirty="0"/>
              <a:t>		create type </a:t>
            </a:r>
            <a:r>
              <a:rPr lang="en-US" altLang="en-US" sz="2000" i="1" dirty="0"/>
              <a:t>Dollars</a:t>
            </a:r>
            <a:r>
              <a:rPr lang="en-US" altLang="en-US" sz="2000" b="1" dirty="0"/>
              <a:t> as numeric (12,2) final </a:t>
            </a:r>
            <a:br>
              <a:rPr lang="en-US" altLang="en-US" sz="2000" b="1" dirty="0"/>
            </a:br>
            <a:r>
              <a:rPr lang="en-US" altLang="en-US" sz="2000" b="1" dirty="0"/>
              <a:t> </a:t>
            </a:r>
            <a:endParaRPr lang="en-US" altLang="en-US" sz="2000" dirty="0"/>
          </a:p>
          <a:p>
            <a:pPr>
              <a:tabLst>
                <a:tab pos="1146175" algn="l"/>
                <a:tab pos="1890395" algn="l"/>
              </a:tabLst>
            </a:pPr>
            <a:r>
              <a:rPr lang="en-US" altLang="en-US" sz="2400" dirty="0"/>
              <a:t>Example:</a:t>
            </a:r>
            <a:endParaRPr lang="en-US" altLang="en-US" sz="2400" dirty="0"/>
          </a:p>
          <a:p>
            <a:pPr>
              <a:buNone/>
              <a:tabLst>
                <a:tab pos="1146175" algn="l"/>
                <a:tab pos="1890395" algn="l"/>
              </a:tabLst>
            </a:pPr>
            <a:r>
              <a:rPr lang="en-US" altLang="en-US" sz="2000" b="1" dirty="0"/>
              <a:t>               create table </a:t>
            </a:r>
            <a:r>
              <a:rPr lang="en-US" altLang="en-US" sz="2000" i="1" dirty="0"/>
              <a:t>department</a:t>
            </a:r>
            <a:br>
              <a:rPr lang="en-US" altLang="en-US" sz="2000" i="1" dirty="0"/>
            </a:br>
            <a:r>
              <a:rPr lang="en-US" altLang="en-US" sz="2000" i="1" dirty="0"/>
              <a:t>          </a:t>
            </a:r>
            <a:r>
              <a:rPr lang="en-US" altLang="en-US" sz="2000" dirty="0"/>
              <a:t>(</a:t>
            </a:r>
            <a:r>
              <a:rPr lang="en-US" altLang="en-US" sz="2000" i="1" dirty="0"/>
              <a:t>dept_name </a:t>
            </a:r>
            <a:r>
              <a:rPr lang="en-US" altLang="en-US" sz="2000" b="1" dirty="0" err="1"/>
              <a:t>varchar</a:t>
            </a:r>
            <a:r>
              <a:rPr lang="en-US" altLang="en-US" sz="2000" b="1" dirty="0"/>
              <a:t> </a:t>
            </a:r>
            <a:r>
              <a:rPr lang="en-US" altLang="en-US" sz="2000" dirty="0"/>
              <a:t>(20),</a:t>
            </a:r>
            <a:br>
              <a:rPr lang="en-US" altLang="en-US" sz="2000" dirty="0"/>
            </a:br>
            <a:r>
              <a:rPr lang="en-US" altLang="en-US" sz="2000" dirty="0"/>
              <a:t>          </a:t>
            </a:r>
            <a:r>
              <a:rPr lang="en-US" altLang="en-US" sz="2000" i="1" dirty="0"/>
              <a:t>building </a:t>
            </a:r>
            <a:r>
              <a:rPr lang="en-US" altLang="en-US" sz="2000" b="1" dirty="0" err="1"/>
              <a:t>varchar</a:t>
            </a:r>
            <a:r>
              <a:rPr lang="en-US" altLang="en-US" sz="2000" b="1" dirty="0"/>
              <a:t> </a:t>
            </a:r>
            <a:r>
              <a:rPr lang="en-US" altLang="en-US" sz="2000" dirty="0"/>
              <a:t>(15),</a:t>
            </a:r>
            <a:br>
              <a:rPr lang="en-US" altLang="en-US" sz="2000" dirty="0"/>
            </a:br>
            <a:r>
              <a:rPr lang="en-US" altLang="en-US" sz="2000" dirty="0"/>
              <a:t>          </a:t>
            </a:r>
            <a:r>
              <a:rPr lang="en-US" altLang="en-US" sz="2000" i="1" dirty="0"/>
              <a:t>budget Dollars</a:t>
            </a:r>
            <a:r>
              <a:rPr lang="en-US" altLang="en-US" sz="2000" dirty="0"/>
              <a:t>);</a:t>
            </a:r>
            <a:endParaRPr lang="en-US"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endParaRPr lang="en-US" sz="2800" b="0" i="1" dirty="0">
              <a:ea typeface="+mj-ea"/>
            </a:endParaRPr>
          </a:p>
        </p:txBody>
      </p:sp>
      <p:pic>
        <p:nvPicPr>
          <p:cNvPr id="2" name="Picture 2" descr="C:\Users\as668\Desktop\Judi-Done\4_03.jpg"/>
          <p:cNvPicPr>
            <a:picLocks noChangeAspect="1" noChangeArrowheads="1"/>
          </p:cNvPicPr>
          <p:nvPr/>
        </p:nvPicPr>
        <p:blipFill>
          <a:blip r:embed="rId1"/>
          <a:srcRect/>
          <a:stretch>
            <a:fillRect/>
          </a:stretch>
        </p:blipFill>
        <p:spPr bwMode="auto">
          <a:xfrm>
            <a:off x="2159865" y="1176594"/>
            <a:ext cx="5743521" cy="4771769"/>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endParaRPr lang="en-US" sz="2800" dirty="0">
              <a:ea typeface="+mj-ea"/>
            </a:endParaRPr>
          </a:p>
        </p:txBody>
      </p:sp>
      <p:sp>
        <p:nvSpPr>
          <p:cNvPr id="75779" name="Rectangle 3"/>
          <p:cNvSpPr>
            <a:spLocks noGrp="1" noChangeArrowheads="1"/>
          </p:cNvSpPr>
          <p:nvPr>
            <p:ph type="body" idx="1"/>
          </p:nvPr>
        </p:nvSpPr>
        <p:spPr>
          <a:xfrm>
            <a:off x="768350" y="1100833"/>
            <a:ext cx="7550702"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a:t>
            </a:r>
            <a:r>
              <a:rPr lang="en-US" altLang="en-US" sz="2400" dirty="0" smtClean="0"/>
              <a:t>types</a:t>
            </a:r>
            <a:endParaRPr lang="en-US" altLang="en-US" sz="2400" dirty="0"/>
          </a:p>
          <a:p>
            <a:pPr lvl="1">
              <a:buFont typeface="Monotype Sorts" pitchFamily="-65" charset="2"/>
              <a:buNone/>
            </a:pPr>
            <a:r>
              <a:rPr lang="en-US" altLang="en-US" sz="2400" b="1" dirty="0"/>
              <a:t>		</a:t>
            </a:r>
            <a:r>
              <a:rPr lang="en-US" altLang="en-US" sz="2000" b="1" dirty="0"/>
              <a:t>create domain </a:t>
            </a:r>
            <a:r>
              <a:rPr lang="en-US" altLang="en-US" sz="2000" i="1" dirty="0" err="1"/>
              <a:t>person_name</a:t>
            </a:r>
            <a:r>
              <a:rPr lang="en-US" altLang="en-US" sz="2000" i="1" dirty="0"/>
              <a:t> </a:t>
            </a:r>
            <a:r>
              <a:rPr lang="en-US" altLang="en-US" sz="2000" b="1" dirty="0"/>
              <a:t>char</a:t>
            </a:r>
            <a:r>
              <a:rPr lang="en-US" altLang="en-US" sz="2000" dirty="0"/>
              <a:t>(20) </a:t>
            </a:r>
            <a:r>
              <a:rPr lang="en-US" altLang="en-US" sz="2000" b="1" dirty="0"/>
              <a:t>not null</a:t>
            </a:r>
            <a:endParaRPr lang="en-US" altLang="en-US" sz="2000" b="1" dirty="0"/>
          </a:p>
          <a:p>
            <a:pPr lvl="1">
              <a:buFont typeface="Monotype Sorts" pitchFamily="-65" charset="2"/>
              <a:buNone/>
            </a:pPr>
            <a:r>
              <a:rPr lang="en-US" altLang="en-US" sz="2400" dirty="0"/>
              <a:t> </a:t>
            </a:r>
            <a:endParaRPr lang="en-US" altLang="en-US" sz="2400" dirty="0"/>
          </a:p>
          <a:p>
            <a:r>
              <a:rPr lang="en-US" altLang="en-US" sz="2400" dirty="0">
                <a:solidFill>
                  <a:srgbClr val="0070C0"/>
                </a:solidFill>
              </a:rPr>
              <a:t>Types and domains are similar.  Domains can have constraints, such as </a:t>
            </a:r>
            <a:r>
              <a:rPr lang="en-US" altLang="en-US" sz="2400" b="1" dirty="0">
                <a:solidFill>
                  <a:srgbClr val="0070C0"/>
                </a:solidFill>
              </a:rPr>
              <a:t>not null</a:t>
            </a:r>
            <a:r>
              <a:rPr lang="en-US" altLang="en-US" sz="2400" dirty="0">
                <a:solidFill>
                  <a:srgbClr val="0070C0"/>
                </a:solidFill>
              </a:rPr>
              <a:t>, specified on them.</a:t>
            </a:r>
            <a:endParaRPr lang="en-US" altLang="en-US" sz="2400" dirty="0">
              <a:solidFill>
                <a:srgbClr val="0070C0"/>
              </a:solidFill>
            </a:endParaRPr>
          </a:p>
          <a:p>
            <a:r>
              <a:rPr lang="en-US" altLang="en-US" sz="2400" dirty="0"/>
              <a:t>Example:</a:t>
            </a:r>
            <a:endParaRPr lang="en-US" altLang="en-US" sz="2400" b="1" dirty="0"/>
          </a:p>
          <a:p>
            <a:pPr>
              <a:buNone/>
            </a:pPr>
            <a:r>
              <a:rPr lang="en-US" altLang="en-US" sz="2000" b="1" dirty="0"/>
              <a:t>        create domain </a:t>
            </a:r>
            <a:r>
              <a:rPr lang="en-US" altLang="en-US" sz="2000" i="1" dirty="0" err="1"/>
              <a:t>degree_level</a:t>
            </a:r>
            <a:r>
              <a:rPr lang="en-US" altLang="en-US" sz="2000" i="1" dirty="0"/>
              <a:t> </a:t>
            </a:r>
            <a:r>
              <a:rPr lang="en-US" altLang="en-US" sz="2000" b="1" dirty="0"/>
              <a:t>varchar</a:t>
            </a:r>
            <a:r>
              <a:rPr lang="en-US" altLang="en-US" sz="2000" dirty="0"/>
              <a:t>(10)</a:t>
            </a:r>
            <a:br>
              <a:rPr lang="en-US" altLang="en-US" sz="2000" dirty="0"/>
            </a:br>
            <a:r>
              <a:rPr lang="en-US" altLang="en-US" sz="2000" dirty="0"/>
              <a:t>       </a:t>
            </a:r>
            <a:r>
              <a:rPr lang="en-US" altLang="en-US" sz="2000" b="1" dirty="0"/>
              <a:t>constraint </a:t>
            </a:r>
            <a:r>
              <a:rPr lang="en-US" altLang="en-US" sz="2000" i="1" dirty="0" err="1"/>
              <a:t>degree_level_test</a:t>
            </a:r>
            <a:br>
              <a:rPr lang="en-US" altLang="en-US" sz="2000" i="1" dirty="0"/>
            </a:br>
            <a:r>
              <a:rPr lang="en-US" altLang="en-US" sz="2000" i="1" dirty="0"/>
              <a:t>            </a:t>
            </a:r>
            <a:r>
              <a:rPr lang="en-US" altLang="en-US" sz="2000" b="1" dirty="0"/>
              <a:t>check </a:t>
            </a:r>
            <a:r>
              <a:rPr lang="en-US" altLang="en-US" sz="2000" dirty="0"/>
              <a:t>(</a:t>
            </a:r>
            <a:r>
              <a:rPr lang="en-US" altLang="en-US" sz="2000" b="1" dirty="0"/>
              <a:t>value in </a:t>
            </a:r>
            <a:r>
              <a:rPr lang="en-US" altLang="en-US" sz="2000" dirty="0"/>
              <a:t>('Bachelors', 'Masters', 'Doctorate'));</a:t>
            </a:r>
            <a:endParaRPr lang="en-US" altLang="en-US" sz="2000" dirty="0"/>
          </a:p>
          <a:p>
            <a:endParaRPr lang="en-US" altLang="en-US" sz="17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9"/>
            <a:ext cx="7638802" cy="4112195"/>
          </a:xfrm>
        </p:spPr>
        <p:txBody>
          <a:bodyPr/>
          <a:lstStyle/>
          <a:p>
            <a:r>
              <a:rPr lang="en-US" altLang="en-US" sz="2400" dirty="0"/>
              <a:t>Many queries reference only a small proportion of the records in a table. </a:t>
            </a:r>
            <a:endParaRPr lang="en-US" altLang="en-US" sz="2400" dirty="0"/>
          </a:p>
          <a:p>
            <a:r>
              <a:rPr lang="en-US" altLang="en-US" sz="2400" dirty="0"/>
              <a:t>It is inefficient for the system to read every record to find  a record with  particular value</a:t>
            </a:r>
            <a:endParaRPr lang="en-US" altLang="en-US" sz="2400" dirty="0"/>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endParaRPr lang="en-US" altLang="en-US" sz="2400" dirty="0"/>
          </a:p>
          <a:p>
            <a:r>
              <a:rPr lang="en-US" altLang="en-US" sz="2400" dirty="0"/>
              <a:t>We create an index with the </a:t>
            </a:r>
            <a:r>
              <a:rPr lang="en-US" altLang="en-US" sz="2400" b="1" dirty="0"/>
              <a:t>create index </a:t>
            </a:r>
            <a:r>
              <a:rPr lang="en-US" altLang="en-US" sz="2400" dirty="0"/>
              <a:t>command</a:t>
            </a:r>
            <a:endParaRPr lang="en-US" altLang="en-US" sz="2400" dirty="0"/>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endParaRPr lang="en-US" alt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9"/>
            <a:ext cx="7497826" cy="4563300"/>
          </a:xfrm>
        </p:spPr>
        <p:txBody>
          <a:bodyPr/>
          <a:lstStyle/>
          <a:p>
            <a:r>
              <a:rPr lang="en-US" altLang="en-US" sz="2000" b="1" dirty="0"/>
              <a:t>create table </a:t>
            </a:r>
            <a:r>
              <a:rPr lang="en-US" altLang="en-US" sz="2000" i="1" dirty="0"/>
              <a:t>student	</a:t>
            </a:r>
            <a:br>
              <a:rPr lang="en-US" altLang="en-US" sz="2000" i="1" dirty="0"/>
            </a:br>
            <a:r>
              <a:rPr lang="en-US" altLang="en-US" sz="2000" dirty="0"/>
              <a:t>(</a:t>
            </a:r>
            <a:r>
              <a:rPr lang="en-US" altLang="en-US" sz="2000" i="1" dirty="0"/>
              <a:t>ID </a:t>
            </a:r>
            <a:r>
              <a:rPr lang="en-US" altLang="en-US" sz="2000" b="1" dirty="0" err="1"/>
              <a:t>varchar</a:t>
            </a:r>
            <a:r>
              <a:rPr lang="en-US" altLang="en-US" sz="2000" b="1" dirty="0"/>
              <a:t> </a:t>
            </a:r>
            <a:r>
              <a:rPr lang="en-US" altLang="en-US" sz="2000" dirty="0"/>
              <a:t>(5),</a:t>
            </a:r>
            <a:br>
              <a:rPr lang="en-US" altLang="en-US" sz="2000" dirty="0"/>
            </a:br>
            <a:r>
              <a:rPr lang="en-US" altLang="en-US" sz="2000" i="1" dirty="0"/>
              <a:t>name </a:t>
            </a:r>
            <a:r>
              <a:rPr lang="en-US" altLang="en-US" sz="2000" b="1" dirty="0" err="1"/>
              <a:t>varchar</a:t>
            </a:r>
            <a:r>
              <a:rPr lang="en-US" altLang="en-US" sz="2000" b="1" dirty="0"/>
              <a:t> </a:t>
            </a:r>
            <a:r>
              <a:rPr lang="en-US" altLang="en-US" sz="2000" dirty="0"/>
              <a:t>(20) </a:t>
            </a:r>
            <a:r>
              <a:rPr lang="en-US" altLang="en-US" sz="2000" b="1" dirty="0"/>
              <a:t>not null</a:t>
            </a:r>
            <a:r>
              <a:rPr lang="en-US" altLang="en-US" sz="2000" dirty="0"/>
              <a:t>,</a:t>
            </a:r>
            <a:br>
              <a:rPr lang="en-US" altLang="en-US" sz="2000" dirty="0"/>
            </a:br>
            <a:r>
              <a:rPr lang="en-US" altLang="en-US" sz="2000" i="1" dirty="0"/>
              <a:t>dept_name </a:t>
            </a:r>
            <a:r>
              <a:rPr lang="en-US" altLang="en-US" sz="2000" b="1" dirty="0" err="1"/>
              <a:t>varchar</a:t>
            </a:r>
            <a:r>
              <a:rPr lang="en-US" altLang="en-US" sz="2000" b="1" dirty="0"/>
              <a:t> </a:t>
            </a:r>
            <a:r>
              <a:rPr lang="en-US" altLang="en-US" sz="2000" dirty="0"/>
              <a:t>(20),</a:t>
            </a:r>
            <a:br>
              <a:rPr lang="en-US" altLang="en-US" sz="2000" dirty="0"/>
            </a:br>
            <a:r>
              <a:rPr lang="en-US" altLang="en-US" sz="2000" i="1" dirty="0"/>
              <a:t>tot_cred </a:t>
            </a:r>
            <a:r>
              <a:rPr lang="en-US" altLang="en-US" sz="2000" b="1" dirty="0"/>
              <a:t>numeric </a:t>
            </a:r>
            <a:r>
              <a:rPr lang="en-US" altLang="en-US" sz="2000" dirty="0"/>
              <a:t>(3,0) </a:t>
            </a:r>
            <a:r>
              <a:rPr lang="en-US" altLang="en-US" sz="2000" b="1" dirty="0"/>
              <a:t>default </a:t>
            </a:r>
            <a:r>
              <a:rPr lang="en-US" altLang="en-US" sz="2000" dirty="0"/>
              <a:t>0,</a:t>
            </a:r>
            <a:br>
              <a:rPr lang="en-US" altLang="en-US" sz="2000" dirty="0"/>
            </a:br>
            <a:r>
              <a:rPr lang="en-US" altLang="en-US" sz="2000" b="1" dirty="0"/>
              <a:t>primary key </a:t>
            </a:r>
            <a:r>
              <a:rPr lang="en-US" altLang="en-US" sz="2000" dirty="0"/>
              <a:t>(</a:t>
            </a:r>
            <a:r>
              <a:rPr lang="en-US" altLang="en-US" sz="2000" i="1" dirty="0"/>
              <a:t>ID</a:t>
            </a:r>
            <a:r>
              <a:rPr lang="en-US" altLang="en-US" sz="2000" dirty="0"/>
              <a:t>))</a:t>
            </a:r>
            <a:endParaRPr lang="en-US" altLang="en-US" sz="2000" dirty="0"/>
          </a:p>
          <a:p>
            <a:r>
              <a:rPr lang="en-US" altLang="en-US" sz="2000" b="1" dirty="0">
                <a:solidFill>
                  <a:srgbClr val="002060"/>
                </a:solidFill>
              </a:rPr>
              <a:t>create index </a:t>
            </a:r>
            <a:r>
              <a:rPr lang="en-US" altLang="en-US" sz="2000" i="1" dirty="0" err="1">
                <a:solidFill>
                  <a:srgbClr val="002060"/>
                </a:solidFill>
              </a:rPr>
              <a:t>studentID_index</a:t>
            </a:r>
            <a:r>
              <a:rPr lang="en-US" altLang="en-US" sz="2000" i="1" dirty="0">
                <a:solidFill>
                  <a:srgbClr val="002060"/>
                </a:solidFill>
              </a:rPr>
              <a:t> </a:t>
            </a:r>
            <a:r>
              <a:rPr lang="en-US" altLang="en-US" sz="2000" b="1" dirty="0">
                <a:solidFill>
                  <a:srgbClr val="002060"/>
                </a:solidFill>
              </a:rPr>
              <a:t>on </a:t>
            </a:r>
            <a:r>
              <a:rPr lang="en-US" altLang="en-US" sz="2000" i="1" dirty="0">
                <a:solidFill>
                  <a:srgbClr val="002060"/>
                </a:solidFill>
              </a:rPr>
              <a:t>student</a:t>
            </a:r>
            <a:r>
              <a:rPr lang="en-US" altLang="en-US" sz="2000" dirty="0">
                <a:solidFill>
                  <a:srgbClr val="002060"/>
                </a:solidFill>
              </a:rPr>
              <a:t>(</a:t>
            </a:r>
            <a:r>
              <a:rPr lang="en-US" altLang="en-US" sz="2000" i="1" dirty="0">
                <a:solidFill>
                  <a:srgbClr val="002060"/>
                </a:solidFill>
              </a:rPr>
              <a:t>ID</a:t>
            </a:r>
            <a:r>
              <a:rPr lang="en-US" altLang="en-US" sz="2000" dirty="0">
                <a:solidFill>
                  <a:srgbClr val="002060"/>
                </a:solidFill>
              </a:rPr>
              <a:t>)</a:t>
            </a:r>
            <a:endParaRPr lang="en-US" altLang="en-US" sz="2000" dirty="0">
              <a:solidFill>
                <a:srgbClr val="002060"/>
              </a:solidFill>
            </a:endParaRPr>
          </a:p>
          <a:p>
            <a:r>
              <a:rPr lang="en-US" altLang="en-US" sz="2000" dirty="0"/>
              <a:t>The query:</a:t>
            </a:r>
            <a:endParaRPr lang="en-US" altLang="en-US" sz="2000" dirty="0"/>
          </a:p>
          <a:p>
            <a:pPr>
              <a:buNone/>
            </a:pPr>
            <a:r>
              <a:rPr lang="en-US" altLang="en-US" sz="2000" b="1" dirty="0"/>
              <a:t>            select * </a:t>
            </a:r>
            <a:br>
              <a:rPr lang="en-US" altLang="en-US" sz="2000" b="1" dirty="0"/>
            </a:br>
            <a:r>
              <a:rPr lang="en-US" altLang="en-US" sz="2000" b="1" dirty="0"/>
              <a:t>       from </a:t>
            </a:r>
            <a:r>
              <a:rPr lang="en-US" altLang="en-US" sz="2000" dirty="0"/>
              <a:t> </a:t>
            </a:r>
            <a:r>
              <a:rPr lang="en-US" altLang="en-US" sz="2000" i="1" dirty="0"/>
              <a:t>student</a:t>
            </a:r>
            <a:br>
              <a:rPr lang="en-US" altLang="en-US" sz="2000" i="1" dirty="0"/>
            </a:br>
            <a:r>
              <a:rPr lang="en-US" altLang="en-US" sz="2000" i="1" dirty="0"/>
              <a:t>       </a:t>
            </a:r>
            <a:r>
              <a:rPr lang="en-US" altLang="en-US" sz="2000" b="1" dirty="0"/>
              <a:t>where </a:t>
            </a:r>
            <a:r>
              <a:rPr lang="en-US" altLang="en-US" sz="2000" i="1" dirty="0"/>
              <a:t> ID = </a:t>
            </a:r>
            <a:r>
              <a:rPr lang="en-US" altLang="en-US" sz="2000" dirty="0"/>
              <a:t>'12345'</a:t>
            </a:r>
            <a:endParaRPr lang="en-US" altLang="en-US" sz="2000" dirty="0"/>
          </a:p>
          <a:p>
            <a:pPr>
              <a:buNone/>
            </a:pPr>
            <a:r>
              <a:rPr lang="en-US" altLang="en-US" sz="2000" dirty="0"/>
              <a:t>     can be executed by using the index to find the required record,  without looking at all records of </a:t>
            </a:r>
            <a:r>
              <a:rPr lang="en-US" altLang="en-US" sz="2000" i="1" dirty="0"/>
              <a:t>student</a:t>
            </a:r>
            <a:endParaRPr lang="en-US" alt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buFont typeface="Wingdings" panose="05000000000000000000" pitchFamily="2" charset="2"/>
              <a:buNone/>
            </a:pPr>
            <a:r>
              <a:rPr lang="zh-CN" altLang="en-US" dirty="0" smtClean="0"/>
              <a:t>总结：索引</a:t>
            </a:r>
            <a:endParaRPr lang="zh-CN" altLang="en-US" dirty="0" smtClean="0"/>
          </a:p>
        </p:txBody>
      </p:sp>
      <p:sp>
        <p:nvSpPr>
          <p:cNvPr id="60419" name="内容占位符 2"/>
          <p:cNvSpPr>
            <a:spLocks noGrp="1"/>
          </p:cNvSpPr>
          <p:nvPr>
            <p:ph idx="1"/>
          </p:nvPr>
        </p:nvSpPr>
        <p:spPr/>
        <p:txBody>
          <a:bodyPr rtlCol="0">
            <a:normAutofit/>
          </a:bodyPr>
          <a:lstStyle/>
          <a:p>
            <a:pPr algn="just" eaLnBrk="1" fontAlgn="auto" hangingPunct="1">
              <a:lnSpc>
                <a:spcPct val="120000"/>
              </a:lnSpc>
              <a:spcAft>
                <a:spcPts val="0"/>
              </a:spcAft>
              <a:buClr>
                <a:schemeClr val="tx1"/>
              </a:buClr>
              <a:defRPr/>
            </a:pPr>
            <a:r>
              <a:rPr lang="zh-CN" altLang="en-US" sz="2400" dirty="0" smtClean="0">
                <a:latin typeface="+mn-ea"/>
              </a:rPr>
              <a:t>索引是关系型数据库的一个基本概念。</a:t>
            </a:r>
            <a:endParaRPr lang="zh-CN" altLang="en-US" sz="2400" dirty="0" smtClean="0">
              <a:latin typeface="+mn-ea"/>
            </a:endParaRPr>
          </a:p>
          <a:p>
            <a:pPr algn="just" eaLnBrk="1" fontAlgn="auto" hangingPunct="1">
              <a:lnSpc>
                <a:spcPct val="120000"/>
              </a:lnSpc>
              <a:spcAft>
                <a:spcPts val="0"/>
              </a:spcAft>
              <a:buClr>
                <a:schemeClr val="tx1"/>
              </a:buClr>
              <a:defRPr/>
            </a:pPr>
            <a:r>
              <a:rPr lang="zh-CN" altLang="en-US" sz="2400" dirty="0" smtClean="0">
                <a:latin typeface="+mn-ea"/>
              </a:rPr>
              <a:t>数据库的索引类似图书的索引，能够使数据库程序不用浏览整个表，就可以找到表中的数据。</a:t>
            </a:r>
            <a:endParaRPr lang="zh-CN" altLang="en-US" sz="2400" dirty="0" smtClean="0">
              <a:latin typeface="+mn-ea"/>
            </a:endParaRPr>
          </a:p>
          <a:p>
            <a:pPr algn="just" eaLnBrk="1" fontAlgn="auto" hangingPunct="1">
              <a:lnSpc>
                <a:spcPct val="120000"/>
              </a:lnSpc>
              <a:spcAft>
                <a:spcPts val="0"/>
              </a:spcAft>
              <a:buClr>
                <a:schemeClr val="tx1"/>
              </a:buClr>
              <a:defRPr/>
            </a:pPr>
            <a:r>
              <a:rPr lang="zh-CN" altLang="en-US" sz="2400" dirty="0" smtClean="0">
                <a:latin typeface="+mn-ea"/>
              </a:rPr>
              <a:t>索引是一个表中所包含的值的列表，它说明了表中包含各个值的行所在的存储位置。</a:t>
            </a:r>
            <a:endParaRPr lang="zh-CN" altLang="en-US" sz="2400" dirty="0" smtClean="0">
              <a:latin typeface="+mn-ea"/>
            </a:endParaRPr>
          </a:p>
          <a:p>
            <a:pPr algn="just" eaLnBrk="1" fontAlgn="auto" hangingPunct="1">
              <a:lnSpc>
                <a:spcPct val="120000"/>
              </a:lnSpc>
              <a:spcAft>
                <a:spcPts val="0"/>
              </a:spcAft>
              <a:buClr>
                <a:schemeClr val="tx1"/>
              </a:buClr>
              <a:defRPr/>
            </a:pPr>
            <a:r>
              <a:rPr lang="zh-CN" altLang="en-US" sz="2400" dirty="0" smtClean="0">
                <a:latin typeface="+mn-ea"/>
              </a:rPr>
              <a:t>用户可以利用索引快速访问数据库表中的特定信息。</a:t>
            </a:r>
            <a:endParaRPr lang="zh-CN" altLang="en-US" sz="2400" dirty="0" smtClean="0">
              <a:latin typeface="+mn-ea"/>
            </a:endParaRPr>
          </a:p>
          <a:p>
            <a:pPr algn="just" eaLnBrk="1" fontAlgn="auto" hangingPunct="1">
              <a:lnSpc>
                <a:spcPct val="120000"/>
              </a:lnSpc>
              <a:spcAft>
                <a:spcPts val="0"/>
              </a:spcAft>
              <a:buClr>
                <a:schemeClr val="tx1"/>
              </a:buClr>
              <a:defRPr/>
            </a:pPr>
            <a:r>
              <a:rPr lang="zh-CN" altLang="en-US" sz="2400" dirty="0" smtClean="0">
                <a:latin typeface="+mn-ea"/>
              </a:rPr>
              <a:t>但使用索引存储地址将占用磁盘空间，同时在数据维护时，也将花费一定的时间。因此要合理设计索引。</a:t>
            </a:r>
            <a:endParaRPr lang="zh-CN" altLang="en-US" sz="2400" dirty="0" smtClean="0">
              <a:latin typeface="+mn-ea"/>
            </a:endParaRPr>
          </a:p>
        </p:txBody>
      </p:sp>
      <p:sp>
        <p:nvSpPr>
          <p:cNvPr id="63492" name="Text Box 3"/>
          <p:cNvSpPr txBox="1">
            <a:spLocks noChangeArrowheads="1"/>
          </p:cNvSpPr>
          <p:nvPr/>
        </p:nvSpPr>
        <p:spPr bwMode="auto">
          <a:xfrm>
            <a:off x="962025" y="1581150"/>
            <a:ext cx="75438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20000"/>
              </a:lnSpc>
              <a:spcBef>
                <a:spcPct val="35000"/>
              </a:spcBef>
              <a:buClr>
                <a:schemeClr val="accent1"/>
              </a:buClr>
              <a:buFont typeface="Wingdings" panose="05000000000000000000" pitchFamily="2" charset="2"/>
              <a:buNone/>
            </a:pPr>
            <a:r>
              <a:rPr lang="zh-CN" altLang="en-US" sz="3200" b="1">
                <a:latin typeface="方正姚体" panose="02010601030101010101" pitchFamily="2" charset="-122"/>
                <a:ea typeface="方正姚体" panose="02010601030101010101" pitchFamily="2" charset="-122"/>
              </a:rPr>
              <a:t>   </a:t>
            </a:r>
            <a:endParaRPr lang="zh-CN" altLang="en-US" sz="1800" b="1">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612169" cy="4758372"/>
          </a:xfrm>
        </p:spPr>
        <p:txBody>
          <a:bodyPr/>
          <a:lstStyle/>
          <a:p>
            <a:r>
              <a:rPr lang="en-US" altLang="en-US" sz="2000" dirty="0"/>
              <a:t>We may assign a user several forms of authorizations on parts of the database.</a:t>
            </a:r>
            <a:endParaRPr lang="en-US" altLang="en-US" sz="2000" dirty="0"/>
          </a:p>
          <a:p>
            <a:pPr lvl="1">
              <a:lnSpc>
                <a:spcPct val="160000"/>
              </a:lnSpc>
            </a:pPr>
            <a:r>
              <a:rPr lang="en-US" altLang="en-US" sz="2000" b="1" dirty="0"/>
              <a:t>Read</a:t>
            </a:r>
            <a:r>
              <a:rPr lang="en-US" altLang="en-US" sz="2000" b="1" dirty="0">
                <a:solidFill>
                  <a:schemeClr val="tx2"/>
                </a:solidFill>
              </a:rPr>
              <a:t> </a:t>
            </a:r>
            <a:r>
              <a:rPr lang="en-US" altLang="en-US" sz="2000" dirty="0"/>
              <a:t>- allows reading, but not modification of data.</a:t>
            </a:r>
            <a:endParaRPr lang="en-US" altLang="en-US" sz="2000" dirty="0"/>
          </a:p>
          <a:p>
            <a:pPr lvl="1"/>
            <a:r>
              <a:rPr lang="en-US" altLang="en-US" sz="2000" b="1" dirty="0"/>
              <a:t>Insert</a:t>
            </a:r>
            <a:r>
              <a:rPr lang="en-US" altLang="en-US" sz="2000" b="1" dirty="0">
                <a:solidFill>
                  <a:schemeClr val="tx2"/>
                </a:solidFill>
              </a:rPr>
              <a:t> </a:t>
            </a:r>
            <a:r>
              <a:rPr lang="en-US" altLang="en-US" sz="2000" dirty="0"/>
              <a:t>- allows insertion of new data, but not modification of existing data.</a:t>
            </a:r>
            <a:endParaRPr lang="en-US" altLang="en-US" sz="2000" dirty="0"/>
          </a:p>
          <a:p>
            <a:pPr lvl="1"/>
            <a:r>
              <a:rPr lang="en-US" altLang="en-US" sz="2000" b="1" dirty="0"/>
              <a:t>Update</a:t>
            </a:r>
            <a:r>
              <a:rPr lang="en-US" altLang="en-US" sz="2000" b="1" dirty="0">
                <a:solidFill>
                  <a:schemeClr val="tx2"/>
                </a:solidFill>
              </a:rPr>
              <a:t> </a:t>
            </a:r>
            <a:r>
              <a:rPr lang="en-US" altLang="en-US" sz="2000" dirty="0"/>
              <a:t>- allows modification, but not deletion of data.</a:t>
            </a:r>
            <a:endParaRPr lang="en-US" altLang="en-US" sz="2000" dirty="0"/>
          </a:p>
          <a:p>
            <a:pPr lvl="1"/>
            <a:r>
              <a:rPr lang="en-US" altLang="en-US" sz="2000" b="1" dirty="0"/>
              <a:t>Delete</a:t>
            </a:r>
            <a:r>
              <a:rPr lang="en-US" altLang="en-US" sz="2000" b="1" dirty="0">
                <a:solidFill>
                  <a:schemeClr val="tx2"/>
                </a:solidFill>
              </a:rPr>
              <a:t> </a:t>
            </a:r>
            <a:r>
              <a:rPr lang="en-US" altLang="en-US" sz="2000" dirty="0"/>
              <a:t>- allows deletion of data.</a:t>
            </a:r>
            <a:endParaRPr lang="en-US" altLang="en-US" sz="2000" dirty="0"/>
          </a:p>
          <a:p>
            <a:r>
              <a:rPr lang="en-US" altLang="en-US" sz="2000" dirty="0"/>
              <a:t>Each of these types of authorizations is called a </a:t>
            </a:r>
            <a:r>
              <a:rPr lang="en-US" altLang="en-US" sz="2000" b="1" dirty="0">
                <a:solidFill>
                  <a:srgbClr val="002060"/>
                </a:solidFill>
              </a:rPr>
              <a:t>privilege</a:t>
            </a:r>
            <a:r>
              <a:rPr lang="en-US" altLang="en-US" sz="2000" dirty="0"/>
              <a:t>. We may authorize the user all, none, or a combination of these types of privileges on specified parts of a database, such as a relation or a view.</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590445" cy="2807652"/>
          </a:xfrm>
        </p:spPr>
        <p:txBody>
          <a:bodyPr/>
          <a:lstStyle/>
          <a:p>
            <a:r>
              <a:rPr lang="en-US" altLang="en-US" sz="2400" dirty="0"/>
              <a:t>Forms of authorization to modify the database schema</a:t>
            </a:r>
            <a:endParaRPr lang="en-US" altLang="en-US" sz="2400" dirty="0"/>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endParaRPr lang="en-US" altLang="en-US" sz="2400" dirty="0"/>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endParaRPr lang="en-US" altLang="en-US" sz="2400" dirty="0"/>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endParaRPr lang="en-US" altLang="en-US" sz="2400" dirty="0"/>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endParaRPr lang="en-US" altLang="en-US" sz="2400" dirty="0"/>
          </a:p>
          <a:p>
            <a:endParaRPr lang="en-US" altLang="en-US" sz="2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05980"/>
            <a:ext cx="7612169" cy="4903787"/>
          </a:xfrm>
        </p:spPr>
        <p:txBody>
          <a:bodyPr/>
          <a:lstStyle/>
          <a:p>
            <a:r>
              <a:rPr lang="en-US" altLang="en-US" sz="2000" dirty="0"/>
              <a:t>The </a:t>
            </a:r>
            <a:r>
              <a:rPr lang="en-US" altLang="en-US" sz="2000" b="1" dirty="0">
                <a:solidFill>
                  <a:srgbClr val="002060"/>
                </a:solidFill>
              </a:rPr>
              <a:t>grant</a:t>
            </a:r>
            <a:r>
              <a:rPr lang="en-US" altLang="en-US" sz="2000" dirty="0"/>
              <a:t> statement is used to confer authorization</a:t>
            </a:r>
            <a:r>
              <a:rPr lang="zh-CN" altLang="en-US" sz="1600" dirty="0">
                <a:ea typeface="宋体" panose="02010600030101010101" pitchFamily="2" charset="-122"/>
              </a:rPr>
              <a:t>（赋予权限）</a:t>
            </a:r>
            <a:endParaRPr lang="zh-CN" altLang="en-US" sz="1600" dirty="0">
              <a:ea typeface="宋体" panose="02010600030101010101" pitchFamily="2" charset="-122"/>
            </a:endParaRPr>
          </a:p>
          <a:p>
            <a:r>
              <a:rPr lang="en-US" altLang="en-US" sz="2000" b="1" dirty="0">
                <a:solidFill>
                  <a:srgbClr val="FF0000"/>
                </a:solidFill>
              </a:rPr>
              <a:t>grant</a:t>
            </a:r>
            <a:r>
              <a:rPr lang="en-US" altLang="en-US" sz="2000" dirty="0">
                <a:solidFill>
                  <a:srgbClr val="FF0000"/>
                </a:solidFill>
              </a:rPr>
              <a:t> &lt;privilege list&gt; </a:t>
            </a:r>
            <a:r>
              <a:rPr lang="en-US" altLang="en-US" sz="2000" b="1" dirty="0">
                <a:solidFill>
                  <a:srgbClr val="FF0000"/>
                </a:solidFill>
              </a:rPr>
              <a:t>on </a:t>
            </a:r>
            <a:r>
              <a:rPr lang="en-US" altLang="en-US" sz="2000" dirty="0">
                <a:solidFill>
                  <a:srgbClr val="FF0000"/>
                </a:solidFill>
              </a:rPr>
              <a:t>&lt;relation or view &gt; </a:t>
            </a:r>
            <a:r>
              <a:rPr lang="en-US" altLang="en-US" sz="2000" b="1" dirty="0">
                <a:solidFill>
                  <a:srgbClr val="FF0000"/>
                </a:solidFill>
              </a:rPr>
              <a:t>to</a:t>
            </a:r>
            <a:r>
              <a:rPr lang="en-US" altLang="en-US" sz="2000" dirty="0">
                <a:solidFill>
                  <a:srgbClr val="FF0000"/>
                </a:solidFill>
              </a:rPr>
              <a:t> &lt;user list&gt;</a:t>
            </a:r>
            <a:endParaRPr lang="en-US" altLang="en-US" sz="2000" dirty="0">
              <a:solidFill>
                <a:srgbClr val="FF0000"/>
              </a:solidFill>
            </a:endParaRPr>
          </a:p>
          <a:p>
            <a:r>
              <a:rPr lang="en-US" altLang="en-US" sz="2000" dirty="0"/>
              <a:t>&lt;user list&gt; is:</a:t>
            </a:r>
            <a:endParaRPr lang="en-US" altLang="en-US" sz="2000" dirty="0"/>
          </a:p>
          <a:p>
            <a:pPr lvl="1"/>
            <a:r>
              <a:rPr lang="en-US" altLang="en-US" sz="2000" dirty="0"/>
              <a:t>a user-id</a:t>
            </a:r>
            <a:endParaRPr lang="en-US" altLang="en-US" sz="2000" dirty="0"/>
          </a:p>
          <a:p>
            <a:pPr lvl="1"/>
            <a:r>
              <a:rPr lang="en-US" altLang="en-US" sz="2000" b="1" dirty="0"/>
              <a:t>public</a:t>
            </a:r>
            <a:r>
              <a:rPr lang="en-US" altLang="en-US" sz="2000" dirty="0"/>
              <a:t>, which allows all valid users the privilege granted</a:t>
            </a:r>
            <a:endParaRPr lang="en-US" altLang="en-US" sz="2000" dirty="0"/>
          </a:p>
          <a:p>
            <a:pPr lvl="1"/>
            <a:r>
              <a:rPr lang="en-US" altLang="en-US" sz="2000" dirty="0"/>
              <a:t>A role (more on this later)</a:t>
            </a:r>
            <a:endParaRPr lang="en-US" altLang="en-US" sz="2000" dirty="0"/>
          </a:p>
          <a:p>
            <a:r>
              <a:rPr lang="en-US" altLang="en-US" sz="2000" dirty="0"/>
              <a:t>Example:</a:t>
            </a:r>
            <a:endParaRPr lang="en-US" altLang="en-US" sz="2000" dirty="0"/>
          </a:p>
          <a:p>
            <a:pPr lvl="1"/>
            <a:r>
              <a:rPr lang="en-US" altLang="en-US" sz="2000" b="1" dirty="0"/>
              <a:t>grant</a:t>
            </a:r>
            <a:r>
              <a:rPr lang="en-US" altLang="en-US" sz="2000" dirty="0"/>
              <a:t>  </a:t>
            </a:r>
            <a:r>
              <a:rPr lang="en-US" altLang="en-US" sz="2000" b="1" dirty="0"/>
              <a:t>select on  </a:t>
            </a:r>
            <a:r>
              <a:rPr lang="en-US" altLang="en-US" sz="2000" i="1" dirty="0"/>
              <a:t>department</a:t>
            </a:r>
            <a:r>
              <a:rPr lang="en-US" altLang="en-US" sz="2000" b="1" dirty="0"/>
              <a:t> to</a:t>
            </a:r>
            <a:r>
              <a:rPr lang="en-US" altLang="en-US" sz="2000" dirty="0"/>
              <a:t> </a:t>
            </a:r>
            <a:r>
              <a:rPr lang="en-US" altLang="en-US" sz="2000" dirty="0" err="1"/>
              <a:t>Amit</a:t>
            </a:r>
            <a:r>
              <a:rPr lang="en-US" altLang="en-US" sz="2000" dirty="0"/>
              <a:t>,  Satoshi</a:t>
            </a:r>
            <a:endParaRPr lang="en-US" altLang="en-US" sz="2000" dirty="0"/>
          </a:p>
          <a:p>
            <a:r>
              <a:rPr lang="en-US" altLang="en-US" sz="2000" dirty="0"/>
              <a:t>Granting a privilege on a view does not imply granting any privileges on the underlying relations.</a:t>
            </a:r>
            <a:endParaRPr lang="en-US" altLang="en-US" sz="2000" dirty="0"/>
          </a:p>
          <a:p>
            <a:r>
              <a:rPr lang="en-US" altLang="en-US" sz="2000" dirty="0"/>
              <a:t>The grantor of the privilege must already hold the privilege on the specified item (or be the database administrator).</a:t>
            </a:r>
            <a:endParaRPr lang="en-US" alt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8"/>
            <a:ext cx="7327138" cy="4903787"/>
          </a:xfrm>
        </p:spPr>
        <p:txBody>
          <a:bodyPr/>
          <a:lstStyle/>
          <a:p>
            <a:r>
              <a:rPr lang="en-US" altLang="en-US" sz="2000" b="1" dirty="0">
                <a:solidFill>
                  <a:srgbClr val="002060"/>
                </a:solidFill>
              </a:rPr>
              <a:t>select</a:t>
            </a:r>
            <a:r>
              <a:rPr lang="en-US" altLang="en-US" sz="2000" dirty="0"/>
              <a:t>: allows read access to relation, or the ability to query using the view</a:t>
            </a:r>
            <a:endParaRPr lang="en-US" altLang="en-US" sz="2000" dirty="0"/>
          </a:p>
          <a:p>
            <a:pPr lvl="1"/>
            <a:r>
              <a:rPr lang="en-US" altLang="en-US" sz="2000" dirty="0"/>
              <a:t>Example: grant users </a:t>
            </a:r>
            <a:r>
              <a:rPr lang="en-US" altLang="en-US" sz="2000" i="1" dirty="0"/>
              <a:t>U</a:t>
            </a:r>
            <a:r>
              <a:rPr lang="en-US" altLang="en-US" sz="2000" baseline="-25000" dirty="0"/>
              <a:t>1</a:t>
            </a:r>
            <a:r>
              <a:rPr lang="en-US" altLang="en-US" sz="2000" dirty="0"/>
              <a:t>, </a:t>
            </a:r>
            <a:r>
              <a:rPr lang="en-US" altLang="en-US" sz="2000" i="1" dirty="0"/>
              <a:t>U</a:t>
            </a:r>
            <a:r>
              <a:rPr lang="en-US" altLang="en-US" sz="2000" baseline="-25000" dirty="0"/>
              <a:t>2</a:t>
            </a:r>
            <a:r>
              <a:rPr lang="en-US" altLang="en-US" sz="2000" dirty="0"/>
              <a:t>, and </a:t>
            </a:r>
            <a:r>
              <a:rPr lang="en-US" altLang="en-US" sz="2000" i="1" dirty="0"/>
              <a:t>U</a:t>
            </a:r>
            <a:r>
              <a:rPr lang="en-US" altLang="en-US" sz="2000" baseline="-25000" dirty="0"/>
              <a:t>3</a:t>
            </a:r>
            <a:r>
              <a:rPr lang="en-US" altLang="en-US" sz="2000" dirty="0"/>
              <a:t> </a:t>
            </a:r>
            <a:r>
              <a:rPr lang="en-US" altLang="en-US" sz="2000" b="1" dirty="0"/>
              <a:t>select</a:t>
            </a:r>
            <a:r>
              <a:rPr lang="en-US" altLang="en-US" sz="2000" dirty="0"/>
              <a:t> authorization on the </a:t>
            </a:r>
            <a:r>
              <a:rPr lang="en-US" altLang="en-US" sz="2000" i="1" dirty="0"/>
              <a:t>instructor </a:t>
            </a:r>
            <a:r>
              <a:rPr lang="en-US" altLang="en-US" sz="2000" dirty="0"/>
              <a:t>relation:</a:t>
            </a:r>
            <a:endParaRPr lang="en-US" altLang="en-US" sz="2000" dirty="0"/>
          </a:p>
          <a:p>
            <a:pPr>
              <a:buFont typeface="Monotype Sorts" pitchFamily="-65" charset="2"/>
              <a:buNone/>
            </a:pPr>
            <a:r>
              <a:rPr lang="en-US" altLang="en-US" sz="2000" dirty="0"/>
              <a:t>			</a:t>
            </a:r>
            <a:r>
              <a:rPr lang="en-US" altLang="en-US" sz="2000" b="1" dirty="0"/>
              <a:t>grant select on </a:t>
            </a:r>
            <a:r>
              <a:rPr lang="en-US" altLang="en-US" sz="2000" i="1" dirty="0"/>
              <a:t>instructor </a:t>
            </a:r>
            <a:r>
              <a:rPr lang="en-US" altLang="en-US" sz="2000" b="1" dirty="0"/>
              <a:t>to </a:t>
            </a:r>
            <a:r>
              <a:rPr lang="en-US" altLang="en-US" sz="2000" i="1" dirty="0"/>
              <a:t>U</a:t>
            </a:r>
            <a:r>
              <a:rPr lang="en-US" altLang="en-US" sz="2000" baseline="-25000" dirty="0"/>
              <a:t>1</a:t>
            </a:r>
            <a:r>
              <a:rPr lang="en-US" altLang="en-US" sz="2000" i="1" dirty="0"/>
              <a:t>, U</a:t>
            </a:r>
            <a:r>
              <a:rPr lang="en-US" altLang="en-US" sz="2000" baseline="-25000" dirty="0"/>
              <a:t>2</a:t>
            </a:r>
            <a:r>
              <a:rPr lang="en-US" altLang="en-US" sz="2000" i="1" dirty="0"/>
              <a:t>, U</a:t>
            </a:r>
            <a:r>
              <a:rPr lang="en-US" altLang="en-US" sz="2000" baseline="-25000" dirty="0"/>
              <a:t>3</a:t>
            </a:r>
            <a:endParaRPr lang="en-US" altLang="en-US" sz="2000" dirty="0"/>
          </a:p>
          <a:p>
            <a:r>
              <a:rPr lang="en-US" altLang="en-US" sz="2000" b="1" dirty="0">
                <a:solidFill>
                  <a:srgbClr val="002060"/>
                </a:solidFill>
              </a:rPr>
              <a:t>insert</a:t>
            </a:r>
            <a:r>
              <a:rPr lang="en-US" altLang="en-US" sz="2000" dirty="0"/>
              <a:t>: the ability to insert tuples</a:t>
            </a:r>
            <a:endParaRPr lang="en-US" altLang="en-US" sz="2000" dirty="0"/>
          </a:p>
          <a:p>
            <a:r>
              <a:rPr lang="en-US" altLang="en-US" sz="2000" b="1" dirty="0">
                <a:solidFill>
                  <a:srgbClr val="002060"/>
                </a:solidFill>
              </a:rPr>
              <a:t>update</a:t>
            </a:r>
            <a:r>
              <a:rPr lang="en-US" altLang="en-US" sz="2000" dirty="0"/>
              <a:t>: the ability  to update using the SQL update statement</a:t>
            </a:r>
            <a:endParaRPr lang="en-US" altLang="en-US" sz="2000" dirty="0"/>
          </a:p>
          <a:p>
            <a:r>
              <a:rPr lang="en-US" altLang="en-US" sz="2000" b="1" dirty="0">
                <a:solidFill>
                  <a:srgbClr val="002060"/>
                </a:solidFill>
              </a:rPr>
              <a:t>delete</a:t>
            </a:r>
            <a:r>
              <a:rPr lang="en-US" altLang="en-US" sz="2000" dirty="0"/>
              <a:t>: the ability to delete tuples.</a:t>
            </a:r>
            <a:endParaRPr lang="en-US" altLang="en-US" sz="2000" dirty="0"/>
          </a:p>
          <a:p>
            <a:r>
              <a:rPr lang="en-US" altLang="en-US" sz="2000" b="1" dirty="0">
                <a:solidFill>
                  <a:srgbClr val="002060"/>
                </a:solidFill>
              </a:rPr>
              <a:t>all privileges</a:t>
            </a:r>
            <a:r>
              <a:rPr lang="en-US" altLang="en-US" sz="2000" dirty="0"/>
              <a:t>: used as a short form for all the allowable privileges</a:t>
            </a:r>
            <a:endParaRPr lang="en-US" altLang="en-US"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142556"/>
            <a:ext cx="7558786" cy="4903787"/>
          </a:xfrm>
        </p:spPr>
        <p:txBody>
          <a:bodyPr/>
          <a:lstStyle/>
          <a:p>
            <a:r>
              <a:rPr lang="en-US" altLang="en-US" sz="2000" dirty="0"/>
              <a:t>The </a:t>
            </a:r>
            <a:r>
              <a:rPr lang="en-US" altLang="en-US" sz="2000" b="1" dirty="0">
                <a:solidFill>
                  <a:srgbClr val="002060"/>
                </a:solidFill>
              </a:rPr>
              <a:t>revoke</a:t>
            </a:r>
            <a:r>
              <a:rPr lang="en-US" altLang="en-US" sz="2000" b="1" dirty="0"/>
              <a:t> </a:t>
            </a:r>
            <a:r>
              <a:rPr lang="en-US" altLang="en-US" sz="2000" dirty="0"/>
              <a:t>statement is used to revoke authorization.</a:t>
            </a:r>
            <a:r>
              <a:rPr lang="zh-CN" altLang="en-US" sz="2000" dirty="0">
                <a:ea typeface="宋体" panose="02010600030101010101" pitchFamily="2" charset="-122"/>
              </a:rPr>
              <a:t>（</a:t>
            </a:r>
            <a:r>
              <a:rPr lang="zh-CN" altLang="en-US" sz="2000" dirty="0">
                <a:ea typeface="宋体" panose="02010600030101010101" pitchFamily="2" charset="-122"/>
              </a:rPr>
              <a:t>回收权限）</a:t>
            </a:r>
            <a:endParaRPr lang="en-US" altLang="en-US" sz="2000" dirty="0"/>
          </a:p>
          <a:p>
            <a:pPr lvl="1">
              <a:buFont typeface="Monotype Sorts" pitchFamily="-65" charset="2"/>
              <a:buNone/>
            </a:pPr>
            <a:r>
              <a:rPr lang="en-US" altLang="en-US" sz="2000" b="1" dirty="0">
                <a:solidFill>
                  <a:srgbClr val="FF0000"/>
                </a:solidFill>
              </a:rPr>
              <a:t>revoke </a:t>
            </a:r>
            <a:r>
              <a:rPr lang="en-US" altLang="en-US" sz="2000" dirty="0">
                <a:solidFill>
                  <a:srgbClr val="FF0000"/>
                </a:solidFill>
              </a:rPr>
              <a:t>&lt;privilege list&gt; </a:t>
            </a:r>
            <a:r>
              <a:rPr lang="en-US" altLang="en-US" sz="2000" b="1" dirty="0">
                <a:solidFill>
                  <a:srgbClr val="FF0000"/>
                </a:solidFill>
              </a:rPr>
              <a:t>on </a:t>
            </a:r>
            <a:r>
              <a:rPr lang="en-US" altLang="en-US" sz="2000" dirty="0">
                <a:solidFill>
                  <a:srgbClr val="FF0000"/>
                </a:solidFill>
              </a:rPr>
              <a:t>&lt;relation or view&gt; </a:t>
            </a:r>
            <a:r>
              <a:rPr lang="en-US" altLang="en-US" sz="2000" b="1" dirty="0">
                <a:solidFill>
                  <a:srgbClr val="FF0000"/>
                </a:solidFill>
              </a:rPr>
              <a:t>from </a:t>
            </a:r>
            <a:r>
              <a:rPr lang="en-US" altLang="en-US" sz="2000" dirty="0">
                <a:solidFill>
                  <a:srgbClr val="FF0000"/>
                </a:solidFill>
              </a:rPr>
              <a:t>&lt;user list&gt;</a:t>
            </a:r>
            <a:endParaRPr lang="en-US" altLang="en-US" sz="2000" dirty="0">
              <a:solidFill>
                <a:srgbClr val="FF0000"/>
              </a:solidFill>
            </a:endParaRPr>
          </a:p>
          <a:p>
            <a:r>
              <a:rPr lang="en-US" altLang="en-US" sz="2000" dirty="0"/>
              <a:t>Example:</a:t>
            </a:r>
            <a:endParaRPr lang="en-US" altLang="en-US" sz="2000" dirty="0"/>
          </a:p>
          <a:p>
            <a:pPr lvl="1">
              <a:buFont typeface="Monotype Sorts" pitchFamily="-65" charset="2"/>
              <a:buNone/>
            </a:pPr>
            <a:r>
              <a:rPr lang="en-US" altLang="en-US" sz="2000" b="1" dirty="0"/>
              <a:t>revoke select on </a:t>
            </a:r>
            <a:r>
              <a:rPr lang="en-US" altLang="en-US" sz="2000" i="1" dirty="0"/>
              <a:t>student  </a:t>
            </a:r>
            <a:r>
              <a:rPr lang="en-US" altLang="en-US" sz="2000" b="1" dirty="0"/>
              <a:t>from </a:t>
            </a:r>
            <a:r>
              <a:rPr lang="en-US" altLang="en-US" sz="2000" i="1" dirty="0"/>
              <a:t>U</a:t>
            </a:r>
            <a:r>
              <a:rPr lang="en-US" altLang="en-US" sz="2000" i="1" baseline="-25000" dirty="0"/>
              <a:t>1</a:t>
            </a:r>
            <a:r>
              <a:rPr lang="en-US" altLang="en-US" sz="2000" i="1" dirty="0"/>
              <a:t>, U</a:t>
            </a:r>
            <a:r>
              <a:rPr lang="en-US" altLang="en-US" sz="2000" i="1" baseline="-25000" dirty="0"/>
              <a:t>2</a:t>
            </a:r>
            <a:r>
              <a:rPr lang="en-US" altLang="en-US" sz="2000" i="1" dirty="0"/>
              <a:t>, U</a:t>
            </a:r>
            <a:r>
              <a:rPr lang="en-US" altLang="en-US" sz="2000" i="1" baseline="-25000" dirty="0"/>
              <a:t>3</a:t>
            </a:r>
            <a:endParaRPr lang="en-US" altLang="en-US" sz="2000" i="1" baseline="-25000" dirty="0"/>
          </a:p>
          <a:p>
            <a:r>
              <a:rPr lang="en-US" altLang="en-US" sz="2000" dirty="0"/>
              <a:t>&lt;privilege-list&gt; may be </a:t>
            </a:r>
            <a:r>
              <a:rPr lang="en-US" altLang="en-US" sz="2000" b="1" dirty="0"/>
              <a:t>all </a:t>
            </a:r>
            <a:r>
              <a:rPr lang="en-US" altLang="en-US" sz="2000" dirty="0"/>
              <a:t>to revoke all privileges the </a:t>
            </a:r>
            <a:r>
              <a:rPr lang="en-US" altLang="en-US" sz="2000" dirty="0" err="1"/>
              <a:t>revokee</a:t>
            </a:r>
            <a:r>
              <a:rPr lang="en-US" altLang="en-US" sz="2000" dirty="0"/>
              <a:t> may hold.</a:t>
            </a:r>
            <a:endParaRPr lang="en-US" altLang="en-US" sz="2000" dirty="0"/>
          </a:p>
          <a:p>
            <a:r>
              <a:rPr lang="en-US" altLang="en-US" sz="2000" dirty="0"/>
              <a:t>If &lt;</a:t>
            </a:r>
            <a:r>
              <a:rPr lang="en-US" altLang="en-US" sz="2000" dirty="0" err="1"/>
              <a:t>revokee</a:t>
            </a:r>
            <a:r>
              <a:rPr lang="en-US" altLang="en-US" sz="2000" dirty="0"/>
              <a:t>-list&gt; includes </a:t>
            </a:r>
            <a:r>
              <a:rPr lang="en-US" altLang="en-US" sz="2000" b="1" dirty="0"/>
              <a:t>public, </a:t>
            </a:r>
            <a:r>
              <a:rPr lang="en-US" altLang="en-US" sz="2000" dirty="0"/>
              <a:t>all users lose the privilege except those granted it explicitly.</a:t>
            </a:r>
            <a:endParaRPr lang="en-US" altLang="en-US" sz="2000" dirty="0"/>
          </a:p>
          <a:p>
            <a:r>
              <a:rPr lang="en-US" altLang="en-US" sz="2000" dirty="0"/>
              <a:t>If the same privilege was granted twice to the same user by different grantees, the user may retain the privilege after the revocation.</a:t>
            </a:r>
            <a:endParaRPr lang="en-US" altLang="en-US" sz="2000" dirty="0"/>
          </a:p>
          <a:p>
            <a:r>
              <a:rPr lang="en-US" altLang="en-US" sz="2000" dirty="0"/>
              <a:t>All privileges that depend on the privilege being revoked are also revoked.</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18173"/>
            <a:ext cx="7629925" cy="3161220"/>
          </a:xfrm>
        </p:spPr>
        <p:txBody>
          <a:bodyPr/>
          <a:lstStyle/>
          <a:p>
            <a:r>
              <a:rPr lang="en-US" altLang="en-US" sz="2000" dirty="0"/>
              <a:t>A</a:t>
            </a:r>
            <a:r>
              <a:rPr lang="en-US" altLang="en-US" sz="2000" b="1" dirty="0">
                <a:solidFill>
                  <a:srgbClr val="000099"/>
                </a:solidFill>
              </a:rPr>
              <a:t> </a:t>
            </a:r>
            <a:r>
              <a:rPr lang="en-US" altLang="en-US" sz="2000" b="1" dirty="0">
                <a:solidFill>
                  <a:srgbClr val="002060"/>
                </a:solidFill>
              </a:rPr>
              <a:t>role</a:t>
            </a:r>
            <a:r>
              <a:rPr lang="en-US" altLang="en-US" sz="2000" b="1" dirty="0">
                <a:solidFill>
                  <a:srgbClr val="000099"/>
                </a:solidFill>
              </a:rPr>
              <a:t> </a:t>
            </a:r>
            <a:r>
              <a:rPr lang="en-US" altLang="en-US" sz="2000" dirty="0"/>
              <a:t>is</a:t>
            </a:r>
            <a:r>
              <a:rPr lang="en-US" altLang="en-US" sz="2000" b="1" dirty="0">
                <a:solidFill>
                  <a:srgbClr val="000099"/>
                </a:solidFill>
              </a:rPr>
              <a:t> </a:t>
            </a:r>
            <a:r>
              <a:rPr lang="en-US" altLang="en-US" sz="2000" dirty="0"/>
              <a:t>a way to distinguish among various users as far as what  these users can access/update in the database.</a:t>
            </a:r>
            <a:endParaRPr lang="en-US" altLang="en-US" sz="2000" dirty="0"/>
          </a:p>
          <a:p>
            <a:r>
              <a:rPr lang="en-US" altLang="en-US" sz="2000" dirty="0"/>
              <a:t>To create a role we use:</a:t>
            </a:r>
            <a:endParaRPr lang="en-US" altLang="en-US" sz="2000" dirty="0"/>
          </a:p>
          <a:p>
            <a:pPr>
              <a:buNone/>
            </a:pPr>
            <a:r>
              <a:rPr lang="en-US" altLang="en-US" sz="2000" b="1" dirty="0"/>
              <a:t>       </a:t>
            </a:r>
            <a:r>
              <a:rPr lang="en-US" altLang="en-US" sz="2000" b="1" dirty="0">
                <a:solidFill>
                  <a:srgbClr val="FF0000"/>
                </a:solidFill>
              </a:rPr>
              <a:t> create a role </a:t>
            </a:r>
            <a:r>
              <a:rPr lang="en-US" altLang="en-US" sz="2000" dirty="0">
                <a:solidFill>
                  <a:srgbClr val="FF0000"/>
                </a:solidFill>
              </a:rPr>
              <a:t>&lt;name&gt;</a:t>
            </a:r>
            <a:endParaRPr lang="en-US" altLang="en-US" sz="2000" dirty="0">
              <a:solidFill>
                <a:srgbClr val="FF0000"/>
              </a:solidFill>
            </a:endParaRPr>
          </a:p>
          <a:p>
            <a:r>
              <a:rPr lang="en-US" altLang="en-US" sz="2000" dirty="0"/>
              <a:t>Example:</a:t>
            </a:r>
            <a:endParaRPr lang="en-US" altLang="en-US" sz="2000" dirty="0"/>
          </a:p>
          <a:p>
            <a:pPr lvl="1"/>
            <a:r>
              <a:rPr lang="en-US" altLang="en-US" sz="2000" dirty="0"/>
              <a:t>  </a:t>
            </a:r>
            <a:r>
              <a:rPr lang="en-US" altLang="en-US" sz="2000" b="1" dirty="0"/>
              <a:t>create role</a:t>
            </a:r>
            <a:r>
              <a:rPr lang="en-US" altLang="en-US" sz="2000" dirty="0"/>
              <a:t> instructor</a:t>
            </a:r>
            <a:endParaRPr lang="en-US" altLang="en-US" sz="2000" dirty="0"/>
          </a:p>
          <a:p>
            <a:r>
              <a:rPr lang="en-US" altLang="en-US" sz="2000" dirty="0"/>
              <a:t>Once a role is created we can assign “users” to the role using:</a:t>
            </a:r>
            <a:endParaRPr lang="en-US" altLang="en-US" sz="2000" dirty="0"/>
          </a:p>
          <a:p>
            <a:pPr lvl="1"/>
            <a:r>
              <a:rPr lang="en-US" altLang="en-US" sz="2000" b="1" dirty="0"/>
              <a:t>grant</a:t>
            </a:r>
            <a:r>
              <a:rPr lang="en-US" altLang="en-US" sz="2000" dirty="0"/>
              <a:t>  &lt;role&gt; </a:t>
            </a:r>
            <a:r>
              <a:rPr lang="en-US" altLang="en-US" sz="2000" b="1" dirty="0"/>
              <a:t>to </a:t>
            </a:r>
            <a:r>
              <a:rPr lang="en-US" altLang="en-US" sz="2000" dirty="0"/>
              <a:t>&lt;users&gt;</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endParaRPr lang="en-US" sz="2800" dirty="0"/>
          </a:p>
        </p:txBody>
      </p:sp>
      <p:sp>
        <p:nvSpPr>
          <p:cNvPr id="7171" name="Rectangle 3"/>
          <p:cNvSpPr>
            <a:spLocks noGrp="1" noChangeArrowheads="1"/>
          </p:cNvSpPr>
          <p:nvPr>
            <p:ph type="body" idx="1"/>
          </p:nvPr>
        </p:nvSpPr>
        <p:spPr>
          <a:xfrm>
            <a:off x="258417" y="1103201"/>
            <a:ext cx="8686800" cy="4944032"/>
          </a:xfrm>
        </p:spPr>
        <p:txBody>
          <a:bodyPr/>
          <a:lstStyle/>
          <a:p>
            <a:r>
              <a:rPr lang="en-US" sz="2000" dirty="0">
                <a:solidFill>
                  <a:srgbClr val="0070C0"/>
                </a:solidFill>
              </a:rPr>
              <a:t>Beware of unrelated attributes with same name which get equated incorrectly</a:t>
            </a:r>
            <a:r>
              <a:rPr lang="zh-CN" altLang="en-US" sz="2000" dirty="0">
                <a:solidFill>
                  <a:srgbClr val="0070C0"/>
                </a:solidFill>
                <a:ea typeface="宋体" panose="02010600030101010101" pitchFamily="2" charset="-122"/>
              </a:rPr>
              <a:t>（相同的属性却又不</a:t>
            </a:r>
            <a:r>
              <a:rPr lang="zh-CN" altLang="en-US" sz="2000" dirty="0">
                <a:solidFill>
                  <a:srgbClr val="0070C0"/>
                </a:solidFill>
                <a:ea typeface="宋体" panose="02010600030101010101" pitchFamily="2" charset="-122"/>
              </a:rPr>
              <a:t>同的含义）</a:t>
            </a:r>
            <a:endParaRPr lang="en-US" sz="2000" dirty="0">
              <a:solidFill>
                <a:srgbClr val="0070C0"/>
              </a:solidFill>
            </a:endParaRPr>
          </a:p>
          <a:p>
            <a:r>
              <a:rPr lang="en-US" altLang="en-US" sz="2000" dirty="0">
                <a:ea typeface="MS PGothic" panose="020B0600070205080204" pitchFamily="34" charset="-128"/>
              </a:rPr>
              <a:t> </a:t>
            </a:r>
            <a:r>
              <a:rPr lang="en-US" sz="2000" dirty="0"/>
              <a:t>Example -- List the names of students instructors along with the titles of courses that they have taken</a:t>
            </a:r>
            <a:endParaRPr lang="en-US" sz="2000" dirty="0"/>
          </a:p>
          <a:p>
            <a:pPr lvl="1"/>
            <a:r>
              <a:rPr lang="en-US" sz="2000" dirty="0"/>
              <a:t>Correct version</a:t>
            </a:r>
            <a:endParaRPr lang="en-US" sz="2000" dirty="0"/>
          </a:p>
          <a:p>
            <a:pPr lvl="1">
              <a:buNone/>
            </a:pPr>
            <a:r>
              <a:rPr lang="en-US" sz="2000" b="1" dirty="0"/>
              <a:t>           select </a:t>
            </a:r>
            <a:r>
              <a:rPr lang="en-US" sz="2000" i="1" dirty="0"/>
              <a:t>name</a:t>
            </a:r>
            <a:r>
              <a:rPr lang="en-US" sz="2000" dirty="0"/>
              <a:t>, </a:t>
            </a:r>
            <a:r>
              <a:rPr lang="en-US" sz="2000" i="1" dirty="0"/>
              <a:t>title</a:t>
            </a:r>
            <a:br>
              <a:rPr lang="en-US" sz="2000" i="1" dirty="0"/>
            </a:br>
            <a:r>
              <a:rPr lang="en-US" sz="2000" i="1" dirty="0"/>
              <a:t>       </a:t>
            </a:r>
            <a:r>
              <a:rPr lang="en-US" sz="2000" b="1" dirty="0"/>
              <a:t>from </a:t>
            </a:r>
            <a:r>
              <a:rPr lang="en-US" sz="2000" i="1" dirty="0"/>
              <a:t>student </a:t>
            </a:r>
            <a:r>
              <a:rPr lang="en-US" sz="2000" b="1" dirty="0"/>
              <a:t>natural join </a:t>
            </a:r>
            <a:r>
              <a:rPr lang="en-US" sz="2000" i="1" dirty="0"/>
              <a:t>takes</a:t>
            </a:r>
            <a:r>
              <a:rPr lang="en-US" sz="2000" dirty="0"/>
              <a:t>, </a:t>
            </a:r>
            <a:r>
              <a:rPr lang="en-US" sz="2000" i="1" dirty="0"/>
              <a:t>course</a:t>
            </a:r>
            <a:br>
              <a:rPr lang="en-US" sz="2000" i="1" dirty="0"/>
            </a:br>
            <a:r>
              <a:rPr lang="en-US" sz="2000" i="1" dirty="0"/>
              <a:t>       </a:t>
            </a:r>
            <a:r>
              <a:rPr lang="en-US" sz="2000" b="1" dirty="0"/>
              <a:t>where </a:t>
            </a:r>
            <a:r>
              <a:rPr lang="en-US" sz="2000" i="1" dirty="0" err="1"/>
              <a:t>takes</a:t>
            </a:r>
            <a:r>
              <a:rPr lang="en-US" sz="2000" dirty="0" err="1"/>
              <a:t>.</a:t>
            </a:r>
            <a:r>
              <a:rPr lang="en-US" sz="2000" i="1" dirty="0" err="1"/>
              <a:t>course_id</a:t>
            </a:r>
            <a:r>
              <a:rPr lang="en-US" sz="2000" i="1" dirty="0"/>
              <a:t> </a:t>
            </a:r>
            <a:r>
              <a:rPr lang="en-US" sz="2000" dirty="0"/>
              <a:t>= </a:t>
            </a:r>
            <a:r>
              <a:rPr lang="en-US" sz="2000" i="1" dirty="0" err="1"/>
              <a:t>course</a:t>
            </a:r>
            <a:r>
              <a:rPr lang="en-US" sz="2000" dirty="0" err="1"/>
              <a:t>.</a:t>
            </a:r>
            <a:r>
              <a:rPr lang="en-US" sz="2000" i="1" dirty="0" err="1"/>
              <a:t>course_id</a:t>
            </a:r>
            <a:r>
              <a:rPr lang="en-US" sz="2000" dirty="0"/>
              <a:t>;</a:t>
            </a:r>
            <a:endParaRPr lang="en-US" sz="2000" dirty="0"/>
          </a:p>
          <a:p>
            <a:pPr lvl="1"/>
            <a:r>
              <a:rPr lang="en-US" sz="2000" dirty="0"/>
              <a:t>Incorrect version</a:t>
            </a:r>
            <a:endParaRPr lang="en-US" sz="2000" dirty="0"/>
          </a:p>
          <a:p>
            <a:pPr lvl="2">
              <a:buFont typeface="Webdings" panose="05030102010509060703" pitchFamily="18" charset="2"/>
              <a:buNone/>
              <a:defRPr/>
            </a:pPr>
            <a:r>
              <a:rPr lang="en-US" sz="2000" b="1" dirty="0"/>
              <a:t>       select </a:t>
            </a:r>
            <a:r>
              <a:rPr lang="en-US" sz="2000" i="1" dirty="0"/>
              <a:t>name</a:t>
            </a:r>
            <a:r>
              <a:rPr lang="en-US" sz="2000" dirty="0"/>
              <a:t>, </a:t>
            </a:r>
            <a:r>
              <a:rPr lang="en-US" sz="2000" i="1" dirty="0"/>
              <a:t>title</a:t>
            </a:r>
            <a:br>
              <a:rPr lang="en-US" sz="2000" i="1" dirty="0"/>
            </a:br>
            <a:r>
              <a:rPr lang="en-US" sz="2000" i="1" dirty="0"/>
              <a:t>   </a:t>
            </a:r>
            <a:r>
              <a:rPr lang="en-US" sz="2000" b="1" dirty="0"/>
              <a:t>from </a:t>
            </a:r>
            <a:r>
              <a:rPr lang="en-US" sz="2000" i="1" dirty="0"/>
              <a:t>student </a:t>
            </a:r>
            <a:r>
              <a:rPr lang="en-US" sz="2000" b="1" dirty="0"/>
              <a:t>natural join </a:t>
            </a:r>
            <a:r>
              <a:rPr lang="en-US" sz="2000" i="1" dirty="0"/>
              <a:t>takes </a:t>
            </a:r>
            <a:r>
              <a:rPr lang="en-US" sz="2000" b="1" dirty="0"/>
              <a:t>natural join </a:t>
            </a:r>
            <a:r>
              <a:rPr lang="en-US" sz="2000" i="1" dirty="0"/>
              <a:t>course</a:t>
            </a:r>
            <a:r>
              <a:rPr lang="en-US" sz="2000" dirty="0"/>
              <a:t>;</a:t>
            </a:r>
            <a:endParaRPr lang="en-US" sz="2000" dirty="0"/>
          </a:p>
          <a:p>
            <a:pPr lvl="2">
              <a:defRPr/>
            </a:pPr>
            <a:r>
              <a:rPr lang="en-US" sz="2000" dirty="0"/>
              <a:t>This query omits </a:t>
            </a:r>
            <a:r>
              <a:rPr lang="en-US" sz="2000" b="1" dirty="0"/>
              <a:t>all (student name, course title) pairs</a:t>
            </a:r>
            <a:r>
              <a:rPr lang="en-US" sz="2000" dirty="0"/>
              <a:t> where the student takes a course in a department other than the student's own department. </a:t>
            </a:r>
            <a:endParaRPr lang="en-US" sz="2000" dirty="0"/>
          </a:p>
          <a:p>
            <a:pPr lvl="2">
              <a:defRPr/>
            </a:pPr>
            <a:r>
              <a:rPr lang="en-US" sz="2000" dirty="0"/>
              <a:t>The  correct  version (above), correctly outputs such pairs.</a:t>
            </a:r>
            <a:endParaRPr lang="en-US" sz="2000" dirty="0"/>
          </a:p>
          <a:p>
            <a:pPr lvl="1"/>
            <a:endParaRPr lang="en-US" sz="1600" dirty="0"/>
          </a:p>
          <a:p>
            <a:pPr lvl="1"/>
            <a:endParaRPr lang="en-US" altLang="en-US" dirty="0">
              <a:ea typeface="MS PGothic" panose="020B0600070205080204" pitchFamily="34" charset="-128"/>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30364"/>
            <a:ext cx="7590445" cy="4903787"/>
          </a:xfrm>
        </p:spPr>
        <p:txBody>
          <a:bodyPr/>
          <a:lstStyle/>
          <a:p>
            <a:r>
              <a:rPr lang="en-US" altLang="en-US" sz="2000" b="1" dirty="0"/>
              <a:t>create role</a:t>
            </a:r>
            <a:r>
              <a:rPr lang="en-US" altLang="en-US" sz="2000" dirty="0"/>
              <a:t> instructor;</a:t>
            </a:r>
            <a:endParaRPr lang="en-US" altLang="en-US" sz="2000" dirty="0"/>
          </a:p>
          <a:p>
            <a:r>
              <a:rPr lang="en-US" altLang="en-US" sz="2000" b="1" dirty="0"/>
              <a:t>grant</a:t>
            </a:r>
            <a:r>
              <a:rPr lang="en-US" altLang="en-US" sz="2000" dirty="0"/>
              <a:t> </a:t>
            </a:r>
            <a:r>
              <a:rPr lang="en-US" altLang="en-US" sz="2000" i="1" dirty="0"/>
              <a:t>instructor</a:t>
            </a:r>
            <a:r>
              <a:rPr lang="en-US" altLang="en-US" sz="2000" b="1" dirty="0"/>
              <a:t> to </a:t>
            </a:r>
            <a:r>
              <a:rPr lang="en-US" altLang="en-US" sz="2000" dirty="0" err="1"/>
              <a:t>Amit</a:t>
            </a:r>
            <a:r>
              <a:rPr lang="en-US" altLang="en-US" sz="2000" b="1" dirty="0"/>
              <a:t>;</a:t>
            </a:r>
            <a:endParaRPr lang="en-US" altLang="en-US" sz="2000" dirty="0"/>
          </a:p>
          <a:p>
            <a:r>
              <a:rPr lang="en-US" altLang="en-US" sz="2000" dirty="0"/>
              <a:t>Privileges can be granted to roles:</a:t>
            </a:r>
            <a:endParaRPr lang="en-US" altLang="en-US" sz="2000" dirty="0"/>
          </a:p>
          <a:p>
            <a:pPr lvl="1"/>
            <a:r>
              <a:rPr lang="en-US" altLang="en-US" sz="2000" b="1" dirty="0"/>
              <a:t>grant</a:t>
            </a:r>
            <a:r>
              <a:rPr lang="en-US" altLang="en-US" sz="2000" dirty="0"/>
              <a:t> </a:t>
            </a:r>
            <a:r>
              <a:rPr lang="en-US" altLang="en-US" sz="2000" b="1" dirty="0"/>
              <a:t>select</a:t>
            </a:r>
            <a:r>
              <a:rPr lang="en-US" altLang="en-US" sz="2000" dirty="0"/>
              <a:t> </a:t>
            </a:r>
            <a:r>
              <a:rPr lang="en-US" altLang="en-US" sz="2000" b="1" dirty="0"/>
              <a:t>on</a:t>
            </a:r>
            <a:r>
              <a:rPr lang="en-US" altLang="en-US" sz="2000" dirty="0"/>
              <a:t> </a:t>
            </a:r>
            <a:r>
              <a:rPr lang="en-US" altLang="en-US" sz="2000" i="1" dirty="0"/>
              <a:t>takes</a:t>
            </a:r>
            <a:r>
              <a:rPr lang="en-US" altLang="en-US" sz="2000" dirty="0"/>
              <a:t> </a:t>
            </a:r>
            <a:r>
              <a:rPr lang="en-US" altLang="en-US" sz="2000" b="1" dirty="0"/>
              <a:t>to</a:t>
            </a:r>
            <a:r>
              <a:rPr lang="en-US" altLang="en-US" sz="2000" dirty="0"/>
              <a:t> </a:t>
            </a:r>
            <a:r>
              <a:rPr lang="en-US" altLang="en-US" sz="2000" i="1" dirty="0"/>
              <a:t>instructor</a:t>
            </a:r>
            <a:r>
              <a:rPr lang="en-US" altLang="en-US" sz="2000" dirty="0"/>
              <a:t>;</a:t>
            </a:r>
            <a:endParaRPr lang="en-US" altLang="en-US" sz="2000" dirty="0"/>
          </a:p>
          <a:p>
            <a:r>
              <a:rPr lang="en-US" altLang="en-US" sz="2000" dirty="0"/>
              <a:t>Roles can be granted to users, as well as to other roles</a:t>
            </a:r>
            <a:endParaRPr lang="en-US" altLang="en-US" sz="2000" dirty="0"/>
          </a:p>
          <a:p>
            <a:pPr lvl="1"/>
            <a:r>
              <a:rPr lang="en-US" altLang="en-US" sz="2000" b="1" dirty="0"/>
              <a:t>create</a:t>
            </a:r>
            <a:r>
              <a:rPr lang="en-US" altLang="en-US" sz="2000" dirty="0"/>
              <a:t> </a:t>
            </a:r>
            <a:r>
              <a:rPr lang="en-US" altLang="en-US" sz="2000" b="1" dirty="0"/>
              <a:t>role</a:t>
            </a:r>
            <a:r>
              <a:rPr lang="en-US" altLang="en-US" sz="2000" dirty="0"/>
              <a:t> </a:t>
            </a:r>
            <a:r>
              <a:rPr lang="en-US" altLang="en-US" sz="2000" i="1" dirty="0" err="1"/>
              <a:t>teaching_assistant</a:t>
            </a:r>
            <a:endParaRPr lang="en-US" altLang="en-US" sz="2000" i="1" dirty="0"/>
          </a:p>
          <a:p>
            <a:pPr lvl="1"/>
            <a:r>
              <a:rPr lang="en-US" altLang="en-US" sz="2000" b="1" dirty="0"/>
              <a:t>grant</a:t>
            </a:r>
            <a:r>
              <a:rPr lang="en-US" altLang="en-US" sz="2000" dirty="0"/>
              <a:t> </a:t>
            </a:r>
            <a:r>
              <a:rPr lang="en-US" altLang="en-US" sz="2000" i="1" dirty="0" err="1"/>
              <a:t>teaching_assistant</a:t>
            </a:r>
            <a:r>
              <a:rPr lang="en-US" altLang="en-US" sz="2000" dirty="0"/>
              <a:t> </a:t>
            </a:r>
            <a:r>
              <a:rPr lang="en-US" altLang="en-US" sz="2000" b="1" dirty="0"/>
              <a:t>to</a:t>
            </a:r>
            <a:r>
              <a:rPr lang="en-US" altLang="en-US" sz="2000" dirty="0"/>
              <a:t> </a:t>
            </a:r>
            <a:r>
              <a:rPr lang="en-US" altLang="en-US" sz="2000" i="1" dirty="0"/>
              <a:t>instructor</a:t>
            </a:r>
            <a:r>
              <a:rPr lang="en-US" altLang="en-US" sz="2000" dirty="0"/>
              <a:t>;</a:t>
            </a:r>
            <a:endParaRPr lang="en-US" altLang="en-US" sz="2000" dirty="0"/>
          </a:p>
          <a:p>
            <a:pPr lvl="2"/>
            <a:r>
              <a:rPr lang="en-US" altLang="en-US" sz="2000" i="1" dirty="0"/>
              <a:t>Instructor</a:t>
            </a:r>
            <a:r>
              <a:rPr lang="en-US" altLang="en-US" sz="2000" dirty="0"/>
              <a:t> inherits all privileges of </a:t>
            </a:r>
            <a:r>
              <a:rPr lang="en-US" altLang="en-US" sz="2000" i="1" dirty="0" err="1"/>
              <a:t>teaching_assistant</a:t>
            </a:r>
            <a:endParaRPr lang="en-US" altLang="en-US" sz="2000" i="1" dirty="0"/>
          </a:p>
          <a:p>
            <a:r>
              <a:rPr lang="en-US" altLang="en-US" sz="2000" dirty="0"/>
              <a:t>Chain of roles</a:t>
            </a:r>
            <a:endParaRPr lang="en-US" altLang="en-US" sz="2000" dirty="0"/>
          </a:p>
          <a:p>
            <a:pPr lvl="1"/>
            <a:r>
              <a:rPr lang="en-US" altLang="en-US" sz="2000" b="1" dirty="0"/>
              <a:t>create</a:t>
            </a:r>
            <a:r>
              <a:rPr lang="en-US" altLang="en-US" sz="2000" dirty="0"/>
              <a:t> </a:t>
            </a:r>
            <a:r>
              <a:rPr lang="en-US" altLang="en-US" sz="2000" b="1" dirty="0"/>
              <a:t>role</a:t>
            </a:r>
            <a:r>
              <a:rPr lang="en-US" altLang="en-US" sz="2000" dirty="0"/>
              <a:t> </a:t>
            </a:r>
            <a:r>
              <a:rPr lang="en-US" altLang="en-US" sz="2000" i="1" dirty="0"/>
              <a:t>dean</a:t>
            </a:r>
            <a:r>
              <a:rPr lang="en-US" altLang="en-US" sz="2000" dirty="0"/>
              <a:t>;</a:t>
            </a:r>
            <a:endParaRPr lang="en-US" altLang="en-US" sz="2000" dirty="0"/>
          </a:p>
          <a:p>
            <a:pPr lvl="1"/>
            <a:r>
              <a:rPr lang="en-US" altLang="en-US" sz="2000" b="1" dirty="0"/>
              <a:t>grant</a:t>
            </a:r>
            <a:r>
              <a:rPr lang="en-US" altLang="en-US" sz="2000" dirty="0"/>
              <a:t> </a:t>
            </a:r>
            <a:r>
              <a:rPr lang="en-US" altLang="en-US" sz="2000" i="1" dirty="0"/>
              <a:t>instructor</a:t>
            </a:r>
            <a:r>
              <a:rPr lang="en-US" altLang="en-US" sz="2000" dirty="0"/>
              <a:t> </a:t>
            </a:r>
            <a:r>
              <a:rPr lang="en-US" altLang="en-US" sz="2000" b="1" dirty="0"/>
              <a:t>to</a:t>
            </a:r>
            <a:r>
              <a:rPr lang="en-US" altLang="en-US" sz="2000" dirty="0"/>
              <a:t> </a:t>
            </a:r>
            <a:r>
              <a:rPr lang="en-US" altLang="en-US" sz="2000" i="1" dirty="0"/>
              <a:t>dean</a:t>
            </a:r>
            <a:r>
              <a:rPr lang="en-US" altLang="en-US" sz="2000" dirty="0"/>
              <a:t>;</a:t>
            </a:r>
            <a:endParaRPr lang="en-US" altLang="en-US" sz="2000" dirty="0"/>
          </a:p>
          <a:p>
            <a:pPr lvl="1"/>
            <a:r>
              <a:rPr lang="en-US" altLang="en-US" sz="2000" b="1" dirty="0"/>
              <a:t>grant</a:t>
            </a:r>
            <a:r>
              <a:rPr lang="en-US" altLang="en-US" sz="2000" dirty="0"/>
              <a:t> </a:t>
            </a:r>
            <a:r>
              <a:rPr lang="en-US" altLang="en-US" sz="2000" i="1" dirty="0"/>
              <a:t>dean</a:t>
            </a:r>
            <a:r>
              <a:rPr lang="en-US" altLang="en-US" sz="2000" dirty="0"/>
              <a:t> </a:t>
            </a:r>
            <a:r>
              <a:rPr lang="en-US" altLang="en-US" sz="2000" b="1" dirty="0"/>
              <a:t>to</a:t>
            </a:r>
            <a:r>
              <a:rPr lang="en-US" altLang="en-US" sz="2000" dirty="0"/>
              <a:t> Satoshi;</a:t>
            </a:r>
            <a:endParaRPr lang="en-US" altLang="en-US" sz="2000" dirty="0"/>
          </a:p>
          <a:p>
            <a:endParaRPr lang="en-US" alt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endParaRPr lang="en-US" sz="2800" dirty="0">
              <a:ea typeface="+mj-ea"/>
            </a:endParaRPr>
          </a:p>
        </p:txBody>
      </p:sp>
      <p:sp>
        <p:nvSpPr>
          <p:cNvPr id="88067" name="Rectangle 3"/>
          <p:cNvSpPr>
            <a:spLocks noGrp="1" noChangeArrowheads="1"/>
          </p:cNvSpPr>
          <p:nvPr>
            <p:ph type="body" idx="1"/>
          </p:nvPr>
        </p:nvSpPr>
        <p:spPr>
          <a:xfrm>
            <a:off x="768351" y="1179132"/>
            <a:ext cx="7612170" cy="3730219"/>
          </a:xfrm>
        </p:spPr>
        <p:txBody>
          <a:bodyPr/>
          <a:lstStyle/>
          <a:p>
            <a:r>
              <a:rPr lang="en-US" altLang="en-US" sz="2000" b="1" dirty="0"/>
              <a:t>create view  </a:t>
            </a:r>
            <a:r>
              <a:rPr lang="en-US" altLang="en-US" sz="2000" i="1" dirty="0" err="1"/>
              <a:t>geo_instructor</a:t>
            </a:r>
            <a:r>
              <a:rPr lang="en-US" altLang="en-US" sz="2000" i="1" dirty="0"/>
              <a:t> </a:t>
            </a:r>
            <a:r>
              <a:rPr lang="en-US" altLang="en-US" sz="2000" b="1" dirty="0"/>
              <a:t>as</a:t>
            </a:r>
            <a:br>
              <a:rPr lang="en-US" altLang="en-US" sz="2000" b="1" dirty="0"/>
            </a:br>
            <a:r>
              <a:rPr lang="en-US" altLang="en-US" sz="2000" dirty="0"/>
              <a:t>(</a:t>
            </a:r>
            <a:r>
              <a:rPr lang="en-US" altLang="en-US" sz="2000" b="1" dirty="0"/>
              <a:t>select </a:t>
            </a:r>
            <a:r>
              <a:rPr lang="en-US" altLang="en-US" sz="2000" dirty="0"/>
              <a:t>*</a:t>
            </a:r>
            <a:br>
              <a:rPr lang="en-US" altLang="en-US" sz="2000" dirty="0"/>
            </a:br>
            <a:r>
              <a:rPr lang="en-US" altLang="en-US" sz="2000" b="1" dirty="0"/>
              <a:t>from </a:t>
            </a:r>
            <a:r>
              <a:rPr lang="en-US" altLang="en-US" sz="2000" i="1" dirty="0"/>
              <a:t>instructor</a:t>
            </a:r>
            <a:br>
              <a:rPr lang="en-US" altLang="en-US" sz="2000" i="1" dirty="0"/>
            </a:br>
            <a:r>
              <a:rPr lang="en-US" altLang="en-US" sz="2000" b="1" dirty="0"/>
              <a:t>where </a:t>
            </a:r>
            <a:r>
              <a:rPr lang="en-US" altLang="en-US" sz="2000" i="1" dirty="0"/>
              <a:t>dept_name </a:t>
            </a:r>
            <a:r>
              <a:rPr lang="en-US" altLang="en-US" sz="2000" dirty="0"/>
              <a:t>= 'Geology');</a:t>
            </a:r>
            <a:endParaRPr lang="en-US" altLang="en-US" sz="2000" dirty="0"/>
          </a:p>
          <a:p>
            <a:r>
              <a:rPr lang="en-US" altLang="en-US" sz="2000" b="1" dirty="0"/>
              <a:t>grant select on </a:t>
            </a:r>
            <a:r>
              <a:rPr lang="en-US" altLang="en-US" sz="2000" i="1" dirty="0" err="1"/>
              <a:t>geo_instructor</a:t>
            </a:r>
            <a:r>
              <a:rPr lang="en-US" altLang="en-US" sz="2000" i="1" dirty="0"/>
              <a:t> </a:t>
            </a:r>
            <a:r>
              <a:rPr lang="en-US" altLang="en-US" sz="2000" b="1" dirty="0"/>
              <a:t>to </a:t>
            </a:r>
            <a:r>
              <a:rPr lang="en-US" altLang="en-US" sz="2000" i="1" dirty="0"/>
              <a:t> </a:t>
            </a:r>
            <a:r>
              <a:rPr lang="en-US" altLang="en-US" sz="2000" i="1" dirty="0" err="1"/>
              <a:t>geo_staff</a:t>
            </a:r>
            <a:endParaRPr lang="en-US" altLang="en-US" sz="2000" i="1" dirty="0"/>
          </a:p>
          <a:p>
            <a:r>
              <a:rPr lang="en-US" altLang="en-US" sz="2000" dirty="0"/>
              <a:t>Suppose that a  </a:t>
            </a:r>
            <a:r>
              <a:rPr lang="en-US" altLang="en-US" sz="2000" i="1" dirty="0" err="1"/>
              <a:t>geo_staff</a:t>
            </a:r>
            <a:r>
              <a:rPr lang="en-US" altLang="en-US" sz="2000" dirty="0"/>
              <a:t> member issues</a:t>
            </a:r>
            <a:endParaRPr lang="en-US" altLang="en-US" sz="2000" dirty="0"/>
          </a:p>
          <a:p>
            <a:pPr lvl="1"/>
            <a:r>
              <a:rPr lang="en-US" altLang="en-US" sz="2000" b="1" dirty="0"/>
              <a:t>select </a:t>
            </a:r>
            <a:r>
              <a:rPr lang="en-US" altLang="en-US" sz="2000" dirty="0"/>
              <a:t>*</a:t>
            </a:r>
            <a:br>
              <a:rPr lang="en-US" altLang="en-US" sz="2000" dirty="0"/>
            </a:br>
            <a:r>
              <a:rPr lang="en-US" altLang="en-US" sz="2000" b="1" dirty="0"/>
              <a:t>from </a:t>
            </a:r>
            <a:r>
              <a:rPr lang="en-US" altLang="en-US" sz="2000" i="1" dirty="0" err="1"/>
              <a:t>geo_instructor</a:t>
            </a:r>
            <a:r>
              <a:rPr lang="en-US" altLang="en-US" sz="2000" dirty="0"/>
              <a:t>;</a:t>
            </a:r>
            <a:endParaRPr lang="en-US" altLang="en-US" sz="2000" dirty="0"/>
          </a:p>
          <a:p>
            <a:r>
              <a:rPr lang="en-US" altLang="en-US" sz="2000" dirty="0"/>
              <a:t>What if </a:t>
            </a:r>
            <a:endParaRPr lang="en-US" altLang="en-US" sz="2000" dirty="0"/>
          </a:p>
          <a:p>
            <a:pPr lvl="1"/>
            <a:r>
              <a:rPr lang="en-US" altLang="en-US" sz="2000" i="1" dirty="0" err="1"/>
              <a:t>geo_staff</a:t>
            </a:r>
            <a:r>
              <a:rPr lang="en-US" altLang="en-US" sz="2000" dirty="0"/>
              <a:t> does not have permissions on </a:t>
            </a:r>
            <a:r>
              <a:rPr lang="en-US" altLang="en-US" sz="2000" i="1" dirty="0"/>
              <a:t>instructor?</a:t>
            </a:r>
            <a:endParaRPr lang="en-US" altLang="en-US" sz="2000" i="1" dirty="0"/>
          </a:p>
          <a:p>
            <a:pPr lvl="1"/>
            <a:r>
              <a:rPr lang="en-US" altLang="en-US" sz="2000" dirty="0"/>
              <a:t>Creator of view did not have some permissions on </a:t>
            </a:r>
            <a:r>
              <a:rPr lang="en-US" altLang="en-US" sz="2000" i="1" dirty="0"/>
              <a:t>instructor?</a:t>
            </a:r>
            <a:endParaRPr lang="en-US" altLang="en-US" sz="2000" dirty="0"/>
          </a:p>
          <a:p>
            <a:endParaRPr lang="en-US"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endParaRPr lang="en-US" sz="2800" dirty="0">
              <a:ea typeface="+mj-ea"/>
            </a:endParaRPr>
          </a:p>
        </p:txBody>
      </p:sp>
      <p:sp>
        <p:nvSpPr>
          <p:cNvPr id="89091" name="Rectangle 3"/>
          <p:cNvSpPr>
            <a:spLocks noGrp="1" noChangeArrowheads="1"/>
          </p:cNvSpPr>
          <p:nvPr>
            <p:ph type="body" idx="1"/>
          </p:nvPr>
        </p:nvSpPr>
        <p:spPr>
          <a:xfrm>
            <a:off x="768350" y="1093789"/>
            <a:ext cx="7709825" cy="3685476"/>
          </a:xfrm>
        </p:spPr>
        <p:txBody>
          <a:bodyPr/>
          <a:lstStyle/>
          <a:p>
            <a:r>
              <a:rPr lang="en-US" altLang="en-US" sz="2000" b="1" dirty="0"/>
              <a:t>references</a:t>
            </a:r>
            <a:r>
              <a:rPr lang="en-US" altLang="en-US" sz="2000" dirty="0"/>
              <a:t> privilege to create foreign key</a:t>
            </a:r>
            <a:endParaRPr lang="en-US" altLang="en-US" sz="2000" dirty="0"/>
          </a:p>
          <a:p>
            <a:pPr lvl="1"/>
            <a:r>
              <a:rPr lang="en-US" altLang="en-US" sz="2000" b="1" dirty="0"/>
              <a:t>grant reference </a:t>
            </a:r>
            <a:r>
              <a:rPr lang="en-US" altLang="en-US" sz="2000" dirty="0"/>
              <a:t>(</a:t>
            </a:r>
            <a:r>
              <a:rPr lang="en-US" altLang="en-US" sz="2000" i="1" dirty="0"/>
              <a:t>dept_name</a:t>
            </a:r>
            <a:r>
              <a:rPr lang="en-US" altLang="en-US" sz="2000" dirty="0"/>
              <a:t>) </a:t>
            </a:r>
            <a:r>
              <a:rPr lang="en-US" altLang="en-US" sz="2000" b="1" dirty="0"/>
              <a:t>on </a:t>
            </a:r>
            <a:r>
              <a:rPr lang="en-US" altLang="en-US" sz="2000" i="1" dirty="0"/>
              <a:t>department </a:t>
            </a:r>
            <a:r>
              <a:rPr lang="en-US" altLang="en-US" sz="2000" b="1" dirty="0"/>
              <a:t>to </a:t>
            </a:r>
            <a:r>
              <a:rPr lang="en-US" altLang="en-US" sz="2000" dirty="0"/>
              <a:t>Mariano;</a:t>
            </a:r>
            <a:endParaRPr lang="en-US" altLang="en-US" sz="2000" dirty="0"/>
          </a:p>
          <a:p>
            <a:pPr lvl="1"/>
            <a:r>
              <a:rPr lang="en-US" altLang="en-US" sz="2000" dirty="0"/>
              <a:t>Why is this required?</a:t>
            </a:r>
            <a:endParaRPr lang="en-US" altLang="en-US" sz="2000" dirty="0"/>
          </a:p>
          <a:p>
            <a:r>
              <a:rPr lang="en-US" altLang="en-US" sz="2000" dirty="0"/>
              <a:t>transfer of privileges</a:t>
            </a:r>
            <a:endParaRPr lang="en-US" altLang="en-US" sz="2000" dirty="0"/>
          </a:p>
          <a:p>
            <a:pPr lvl="1"/>
            <a:r>
              <a:rPr lang="en-US" altLang="en-US" sz="2000" b="1" dirty="0"/>
              <a:t>grant select on </a:t>
            </a:r>
            <a:r>
              <a:rPr lang="en-US" altLang="en-US" sz="2000" i="1" dirty="0"/>
              <a:t>department </a:t>
            </a:r>
            <a:r>
              <a:rPr lang="en-US" altLang="en-US" sz="2000" b="1" dirty="0"/>
              <a:t>to </a:t>
            </a:r>
            <a:r>
              <a:rPr lang="en-US" altLang="en-US" sz="2000" dirty="0" err="1"/>
              <a:t>Amit</a:t>
            </a:r>
            <a:r>
              <a:rPr lang="en-US" altLang="en-US" sz="2000" dirty="0"/>
              <a:t> </a:t>
            </a:r>
            <a:r>
              <a:rPr lang="en-US" altLang="en-US" sz="2000" b="1" dirty="0"/>
              <a:t>with grant option</a:t>
            </a:r>
            <a:r>
              <a:rPr lang="en-US" altLang="en-US" sz="2000" dirty="0"/>
              <a:t>;</a:t>
            </a:r>
            <a:endParaRPr lang="en-US" altLang="en-US" sz="2000" dirty="0"/>
          </a:p>
          <a:p>
            <a:pPr lvl="1"/>
            <a:r>
              <a:rPr lang="en-US" altLang="en-US" sz="2000" b="1" dirty="0"/>
              <a:t>revoke select on </a:t>
            </a:r>
            <a:r>
              <a:rPr lang="en-US" altLang="en-US" sz="2000" i="1" dirty="0"/>
              <a:t>department </a:t>
            </a:r>
            <a:r>
              <a:rPr lang="en-US" altLang="en-US" sz="2000" b="1" dirty="0"/>
              <a:t>from </a:t>
            </a:r>
            <a:r>
              <a:rPr lang="en-US" altLang="en-US" sz="2000" dirty="0" err="1"/>
              <a:t>Amit</a:t>
            </a:r>
            <a:r>
              <a:rPr lang="en-US" altLang="en-US" sz="2000" dirty="0"/>
              <a:t>, Satoshi </a:t>
            </a:r>
            <a:r>
              <a:rPr lang="en-US" altLang="en-US" sz="2000" b="1" dirty="0"/>
              <a:t>cascade</a:t>
            </a:r>
            <a:r>
              <a:rPr lang="en-US" altLang="en-US" sz="2000" dirty="0"/>
              <a:t>;</a:t>
            </a:r>
            <a:endParaRPr lang="en-US" altLang="en-US" sz="2000" dirty="0"/>
          </a:p>
          <a:p>
            <a:pPr lvl="1"/>
            <a:r>
              <a:rPr lang="en-US" altLang="en-US" sz="2000" b="1" dirty="0"/>
              <a:t>revoke select on </a:t>
            </a:r>
            <a:r>
              <a:rPr lang="en-US" altLang="en-US" sz="2000" i="1" dirty="0"/>
              <a:t>department </a:t>
            </a:r>
            <a:r>
              <a:rPr lang="en-US" altLang="en-US" sz="2000" b="1" dirty="0"/>
              <a:t>from </a:t>
            </a:r>
            <a:r>
              <a:rPr lang="en-US" altLang="en-US" sz="2000" dirty="0" err="1"/>
              <a:t>Amit</a:t>
            </a:r>
            <a:r>
              <a:rPr lang="en-US" altLang="en-US" sz="2000" dirty="0"/>
              <a:t>, Satoshi </a:t>
            </a:r>
            <a:r>
              <a:rPr lang="en-US" altLang="en-US" sz="2000" b="1" dirty="0"/>
              <a:t>restrict</a:t>
            </a:r>
            <a:r>
              <a:rPr lang="en-US" altLang="en-US" sz="2000" dirty="0"/>
              <a:t>;</a:t>
            </a:r>
            <a:endParaRPr lang="en-US" altLang="en-US" sz="2000" dirty="0"/>
          </a:p>
          <a:p>
            <a:pPr lvl="1"/>
            <a:r>
              <a:rPr lang="en-US" altLang="en-US" sz="2000" dirty="0"/>
              <a:t>And more!</a:t>
            </a:r>
            <a:endParaRPr lang="en-US"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endParaRPr lang="en-US">
              <a:ea typeface="+mj-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a0ca52d9-f14c-4f33-af1f-8cb419886209}"/>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26179</Words>
  <Application>WPS 演示</Application>
  <PresentationFormat>全屏显示(4:3)</PresentationFormat>
  <Paragraphs>1782</Paragraphs>
  <Slides>93</Slides>
  <Notes>48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幻灯片标题</vt:lpstr>
      </vt:variant>
      <vt:variant>
        <vt:i4>93</vt:i4>
      </vt:variant>
      <vt:variant>
        <vt:lpstr>自定义放映</vt:lpstr>
      </vt:variant>
      <vt:variant>
        <vt:i4>1</vt:i4>
      </vt:variant>
    </vt:vector>
  </HeadingPairs>
  <TitlesOfParts>
    <vt:vector size="112"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Tahoma</vt:lpstr>
      <vt:lpstr>Calibri</vt:lpstr>
      <vt:lpstr>Symbol</vt:lpstr>
      <vt:lpstr>楷体</vt:lpstr>
      <vt:lpstr>方正姚体</vt:lpstr>
      <vt:lpstr>幼圆</vt:lpstr>
      <vt:lpstr>2_db-5-grey</vt:lpstr>
      <vt:lpstr>Chapter 4 : Intermediate SQL</vt:lpstr>
      <vt:lpstr>Outline</vt:lpstr>
      <vt:lpstr>Joined Relations</vt:lpstr>
      <vt:lpstr>Natural Join in SQL</vt:lpstr>
      <vt:lpstr>Natural Join in SQL (Cont.)</vt:lpstr>
      <vt:lpstr>Student Relation</vt:lpstr>
      <vt:lpstr>Takes Relation</vt:lpstr>
      <vt:lpstr>student natural join takes</vt:lpstr>
      <vt:lpstr>Dangerous in Natural Join</vt:lpstr>
      <vt:lpstr>Natural Join with Using Clause</vt:lpstr>
      <vt:lpstr>Join Condition</vt:lpstr>
      <vt:lpstr>Outer Join 外连接 </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总结：连接关系</vt:lpstr>
      <vt:lpstr>连接关系</vt:lpstr>
      <vt:lpstr>练习：连接关系</vt:lpstr>
      <vt:lpstr>练习：连接关系</vt:lpstr>
      <vt:lpstr>Views</vt:lpstr>
      <vt:lpstr>View Definition</vt:lpstr>
      <vt:lpstr>View Definition and Use</vt:lpstr>
      <vt:lpstr>Views Defined Using Other Views</vt:lpstr>
      <vt:lpstr>Views Defined Using Other Views 由视图创建视图</vt:lpstr>
      <vt:lpstr>View Expansion 嵌套试图编译时展开</vt:lpstr>
      <vt:lpstr>View Expansion (Cont.)</vt:lpstr>
      <vt:lpstr>Materialized Views</vt:lpstr>
      <vt:lpstr>视图的优点</vt:lpstr>
      <vt:lpstr>视图的优点</vt:lpstr>
      <vt:lpstr>视图的优点</vt:lpstr>
      <vt:lpstr>视图的优点</vt:lpstr>
      <vt:lpstr>视图的优点</vt:lpstr>
      <vt:lpstr>Update of a View</vt:lpstr>
      <vt:lpstr>Some Updates Cannot be Translated Uniquely</vt:lpstr>
      <vt:lpstr>And Some Not at All</vt:lpstr>
      <vt:lpstr>View Updates in SQL </vt:lpstr>
      <vt:lpstr>修改视图</vt:lpstr>
      <vt:lpstr>修改视图</vt:lpstr>
      <vt:lpstr>修改视图</vt:lpstr>
      <vt:lpstr>修改视图</vt:lpstr>
      <vt:lpstr>修改视图</vt:lpstr>
      <vt:lpstr>修改视图</vt:lpstr>
      <vt:lpstr>修改视图</vt:lpstr>
      <vt:lpstr>总结： 视图</vt:lpstr>
      <vt:lpstr>视图</vt:lpstr>
      <vt:lpstr>Integrity Constraints</vt:lpstr>
      <vt:lpstr>完整性的概念</vt:lpstr>
      <vt:lpstr>关系模型中的完整性</vt:lpstr>
      <vt:lpstr>三类关系完整性规则</vt:lpstr>
      <vt:lpstr>三类关系完整性规则</vt:lpstr>
      <vt:lpstr> Constraints on a Single Relation </vt:lpstr>
      <vt:lpstr>Not Null Constraints </vt:lpstr>
      <vt:lpstr>Unique Constraints </vt:lpstr>
      <vt:lpstr>Referential Integrity</vt:lpstr>
      <vt:lpstr>Example</vt:lpstr>
      <vt:lpstr>Referential Integrity (Cont.)</vt:lpstr>
      <vt:lpstr>Cascading Actions in Referential Integrity</vt:lpstr>
      <vt:lpstr>外部码约束</vt:lpstr>
      <vt:lpstr>三类关系完整性规则</vt:lpstr>
      <vt:lpstr>Integrity Constraint Violation During Transactions</vt:lpstr>
      <vt:lpstr>课堂练习</vt:lpstr>
      <vt:lpstr>三类关系完整性规则</vt:lpstr>
      <vt:lpstr>The check clause</vt:lpstr>
      <vt:lpstr>练习</vt:lpstr>
      <vt:lpstr>练习</vt:lpstr>
      <vt:lpstr>Complex Check Conditions</vt:lpstr>
      <vt:lpstr>Assertions断言</vt:lpstr>
      <vt:lpstr>断言</vt:lpstr>
      <vt:lpstr>断言</vt:lpstr>
      <vt:lpstr>断言</vt:lpstr>
      <vt:lpstr>断言</vt:lpstr>
      <vt:lpstr>Built-in Data Types in SQL </vt:lpstr>
      <vt:lpstr>Large-Object Types</vt:lpstr>
      <vt:lpstr>User-Defined Types</vt:lpstr>
      <vt:lpstr>Domains</vt:lpstr>
      <vt:lpstr>Index Creation</vt:lpstr>
      <vt:lpstr>Index Creation Example</vt:lpstr>
      <vt:lpstr>总结：索引</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Lemon Tree</cp:lastModifiedBy>
  <cp:revision>616</cp:revision>
  <cp:lastPrinted>1999-06-28T19:27:00Z</cp:lastPrinted>
  <dcterms:created xsi:type="dcterms:W3CDTF">2009-12-21T15:40:00Z</dcterms:created>
  <dcterms:modified xsi:type="dcterms:W3CDTF">2022-01-09T02:00:11Z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59BE344FC0E646A9868735DFFE96793A</vt:lpwstr>
  </property>
  <property fmtid="{D5CDD505-2E9C-101B-9397-08002B2CF9AE}" pid="3" name="KSOProductBuildVer">
    <vt:lpwstr>2052-11.1.0.11294</vt:lpwstr>
  </property>
</Properties>
</file>