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84"/>
  </p:handoutMasterIdLst>
  <p:sldIdLst>
    <p:sldId id="336" r:id="rId3"/>
    <p:sldId id="337" r:id="rId5"/>
    <p:sldId id="338" r:id="rId6"/>
    <p:sldId id="339" r:id="rId7"/>
    <p:sldId id="340" r:id="rId8"/>
    <p:sldId id="488" r:id="rId9"/>
    <p:sldId id="486" r:id="rId10"/>
    <p:sldId id="341" r:id="rId11"/>
    <p:sldId id="487" r:id="rId12"/>
    <p:sldId id="342" r:id="rId13"/>
    <p:sldId id="343" r:id="rId14"/>
    <p:sldId id="344" r:id="rId15"/>
    <p:sldId id="345" r:id="rId16"/>
    <p:sldId id="346" r:id="rId17"/>
    <p:sldId id="347" r:id="rId18"/>
    <p:sldId id="348" r:id="rId19"/>
    <p:sldId id="349" r:id="rId20"/>
    <p:sldId id="350" r:id="rId21"/>
    <p:sldId id="351" r:id="rId22"/>
    <p:sldId id="352" r:id="rId23"/>
    <p:sldId id="391" r:id="rId24"/>
    <p:sldId id="354" r:id="rId25"/>
    <p:sldId id="355" r:id="rId26"/>
    <p:sldId id="356" r:id="rId27"/>
    <p:sldId id="357" r:id="rId28"/>
    <p:sldId id="392" r:id="rId29"/>
    <p:sldId id="359" r:id="rId30"/>
    <p:sldId id="360" r:id="rId31"/>
    <p:sldId id="361" r:id="rId32"/>
    <p:sldId id="362" r:id="rId33"/>
    <p:sldId id="363" r:id="rId34"/>
    <p:sldId id="393" r:id="rId35"/>
    <p:sldId id="489" r:id="rId36"/>
    <p:sldId id="405" r:id="rId37"/>
    <p:sldId id="366" r:id="rId38"/>
    <p:sldId id="367" r:id="rId39"/>
    <p:sldId id="368" r:id="rId40"/>
    <p:sldId id="395" r:id="rId41"/>
    <p:sldId id="396" r:id="rId42"/>
    <p:sldId id="397" r:id="rId43"/>
    <p:sldId id="372" r:id="rId44"/>
    <p:sldId id="399" r:id="rId45"/>
    <p:sldId id="400" r:id="rId46"/>
    <p:sldId id="375" r:id="rId47"/>
    <p:sldId id="401" r:id="rId48"/>
    <p:sldId id="377" r:id="rId49"/>
    <p:sldId id="378" r:id="rId50"/>
    <p:sldId id="379" r:id="rId51"/>
    <p:sldId id="402" r:id="rId52"/>
    <p:sldId id="381" r:id="rId53"/>
    <p:sldId id="382" r:id="rId54"/>
    <p:sldId id="383" r:id="rId55"/>
    <p:sldId id="384" r:id="rId56"/>
    <p:sldId id="551" r:id="rId57"/>
    <p:sldId id="552" r:id="rId58"/>
    <p:sldId id="553" r:id="rId59"/>
    <p:sldId id="554" r:id="rId60"/>
    <p:sldId id="556" r:id="rId61"/>
    <p:sldId id="557" r:id="rId62"/>
    <p:sldId id="558" r:id="rId63"/>
    <p:sldId id="559" r:id="rId64"/>
    <p:sldId id="560" r:id="rId65"/>
    <p:sldId id="561" r:id="rId66"/>
    <p:sldId id="562" r:id="rId67"/>
    <p:sldId id="563" r:id="rId68"/>
    <p:sldId id="385" r:id="rId69"/>
    <p:sldId id="386" r:id="rId70"/>
    <p:sldId id="387" r:id="rId71"/>
    <p:sldId id="403" r:id="rId72"/>
    <p:sldId id="389" r:id="rId73"/>
    <p:sldId id="444" r:id="rId74"/>
    <p:sldId id="445" r:id="rId75"/>
    <p:sldId id="446" r:id="rId76"/>
    <p:sldId id="447" r:id="rId77"/>
    <p:sldId id="448" r:id="rId78"/>
    <p:sldId id="449" r:id="rId79"/>
    <p:sldId id="450" r:id="rId80"/>
    <p:sldId id="451" r:id="rId81"/>
    <p:sldId id="452" r:id="rId82"/>
    <p:sldId id="469" r:id="rId8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74934" autoAdjust="0"/>
  </p:normalViewPr>
  <p:slideViewPr>
    <p:cSldViewPr snapToGrid="0">
      <p:cViewPr varScale="1">
        <p:scale>
          <a:sx n="51" d="100"/>
          <a:sy n="51" d="100"/>
        </p:scale>
        <p:origin x="1588" y="4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a:defRPr sz="1300"/>
            </a:lvl1pPr>
          </a:lstStyle>
          <a:p>
            <a:pPr>
              <a:defRPr/>
            </a:pPr>
            <a:fld id="{A8B4C920-550B-4EA7-9CB5-2D8883A273BF}"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a:defRPr sz="1300">
                <a:latin typeface="Helvetica" panose="020B0604020202020204" pitchFamily="34"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a:defRPr sz="1300">
                <a:latin typeface="Helvetica" panose="020B0604020202020204" pitchFamily="34" charset="0"/>
                <a:ea typeface="+mn-ea"/>
                <a:cs typeface="+mn-cs"/>
              </a:defRPr>
            </a:lvl1pPr>
          </a:lstStyle>
          <a:p>
            <a:pPr>
              <a:defRPr/>
            </a:pPr>
            <a:endParaRPr lang="en-US"/>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a:defRPr sz="1300"/>
            </a:lvl1pPr>
          </a:lstStyle>
          <a:p>
            <a:pPr>
              <a:defRPr/>
            </a:pPr>
            <a:fld id="{AE66C03C-4B0E-4149-8287-A3B340EB818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384C445-B1F5-490F-A9C4-D80A2FD64200}" type="slidenum">
              <a:rPr lang="en-US" altLang="en-US" sz="1200"/>
            </a:fld>
            <a:endParaRPr lang="en-US" altLang="en-US" sz="120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F74B7E-6D78-40C0-B480-B2E1F05096CD}" type="slidenum">
              <a:rPr lang="en-US" altLang="en-US" sz="1200"/>
            </a:fld>
            <a:endParaRPr lang="en-US" altLang="en-US" sz="120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86412B2-536C-4355-9676-2D56984C8D0B}" type="slidenum">
              <a:rPr lang="en-US" altLang="en-US" sz="1200"/>
            </a:fld>
            <a:endParaRPr lang="en-US" altLang="en-US" sz="120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B2570B-4ECC-42D2-A915-3497ECD86CCC}" type="slidenum">
              <a:rPr lang="en-US" altLang="en-US" sz="1200"/>
            </a:fld>
            <a:endParaRPr lang="en-US" altLang="en-US" sz="120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3EA5081-7C3B-4331-8DF4-4701702254E9}" type="slidenum">
              <a:rPr lang="en-US" altLang="en-US" sz="1200"/>
            </a:fld>
            <a:endParaRPr lang="en-US" altLang="en-US" sz="120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AD4660-C1BD-43D6-AED2-2CDB1E45F07D}" type="slidenum">
              <a:rPr lang="en-US" altLang="en-US" sz="1200"/>
            </a:fld>
            <a:endParaRPr lang="en-US" altLang="en-US" sz="120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7F9C97-08D5-47D4-A865-ADACA29B1AA1}" type="slidenum">
              <a:rPr lang="en-US" altLang="en-US" sz="1200"/>
            </a:fld>
            <a:endParaRPr lang="en-US" altLang="en-US" sz="1200"/>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dirty="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BA436F-0A43-4014-B8D3-1B023E7936DE}" type="slidenum">
              <a:rPr lang="en-US" altLang="en-US" sz="1200"/>
            </a:fld>
            <a:endParaRPr lang="en-US" altLang="en-US" sz="1200"/>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embedded SQL is the one which combines the high level language with the DB language like SQL. It allows the application languages to communicate with DB and get requested result. The high level languages which supports embedding SQLs within it are also known as host language. There are different host languages which support embedding SQL within it like C, C++, ADA, Pascal, FORTRAN, Java etc. When SQL is embedded within C or C++, then it is known as Pro*C/C++ or simply Pro*C language. Pro*C is the most commonly used embedded SQL. Let us discuss below embedded SQL with respect to C language.</a:t>
            </a:r>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ABEB0D-E689-4772-BE6A-4FA7DBC8FEE3}" type="slidenum">
              <a:rPr lang="en-US" altLang="en-US" sz="1200"/>
            </a:fld>
            <a:endParaRPr lang="en-US" altLang="en-US" sz="120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https://www.tutorialcup.com/dbms/embedded-sql.htm</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350AA7-056F-4860-8F4F-423CF851BA62}" type="slidenum">
              <a:rPr lang="en-US" altLang="en-US" sz="1200"/>
            </a:fld>
            <a:endParaRPr lang="en-US" altLang="en-US" sz="120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A182C-C5A4-4D0D-A6BE-A4D6F4732074}" type="slidenum">
              <a:rPr lang="en-US" altLang="en-US" sz="1200"/>
            </a:fld>
            <a:endParaRPr lang="en-US" altLang="en-US" sz="1200"/>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Times New Roman" panose="02020603050405020304" pitchFamily="18" charset="0"/>
              </a:rPr>
              <a:t>游标</a:t>
            </a: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2ABCD7-1D35-4F42-9F48-1FA3A1BF75A6}" type="slidenum">
              <a:rPr lang="en-US" altLang="en-US" sz="1200"/>
            </a:fld>
            <a:endParaRPr lang="en-US" altLang="en-US" sz="1200"/>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5239BC-08AC-4171-BC29-B11CED1C00D8}" type="slidenum">
              <a:rPr lang="en-US" altLang="en-US" sz="1200"/>
            </a:fld>
            <a:endParaRPr lang="en-US" altLang="en-US" sz="1200"/>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F0339C-7A5B-4860-8D42-52F584D09780}" type="slidenum">
              <a:rPr lang="en-US" altLang="en-US" sz="1200"/>
            </a:fld>
            <a:endParaRPr lang="en-US" altLang="en-US"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Times New Roman" panose="02020603050405020304" pitchFamily="18" charset="0"/>
              </a:rPr>
              <a:t>过程化</a:t>
            </a:r>
            <a:r>
              <a:rPr lang="en-US" altLang="zh-CN" dirty="0" smtClean="0">
                <a:latin typeface="Times New Roman" panose="02020603050405020304" pitchFamily="18" charset="0"/>
              </a:rPr>
              <a:t>SQL </a:t>
            </a:r>
            <a:r>
              <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（扩展</a:t>
            </a:r>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SQL</a:t>
            </a:r>
            <a:r>
              <a:rPr lang="zh-CN" altLang="en-US"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语言对于过程控制的表达能力）</a:t>
            </a:r>
            <a:endPar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endParaRPr>
          </a:p>
          <a:p>
            <a:endParaRPr lang="en-US" altLang="zh-CN" sz="1200" b="0" i="0" kern="1200" dirty="0" smtClean="0">
              <a:solidFill>
                <a:schemeClr val="tx1"/>
              </a:solidFill>
              <a:effectLst/>
              <a:latin typeface="Times New Roman" panose="02020603050405020304" pitchFamily="18" charset="0"/>
              <a:ea typeface="MS PGothic" panose="020B0600070205080204" pitchFamily="34" charset="-128"/>
            </a:endParaRPr>
          </a:p>
          <a:p>
            <a:r>
              <a:rPr lang="en-US" altLang="zh-CN" dirty="0" smtClean="0">
                <a:latin typeface="Times New Roman" panose="02020603050405020304" pitchFamily="18" charset="0"/>
              </a:rPr>
              <a:t>https://blog.csdn.net/qq_35097289/article/details/105783092</a:t>
            </a:r>
            <a:endParaRPr lang="en-US" altLang="zh-CN" dirty="0" smtClean="0">
              <a:latin typeface="Times New Roman" panose="02020603050405020304" pitchFamily="18" charset="0"/>
            </a:endParaRPr>
          </a:p>
          <a:p>
            <a:r>
              <a:rPr lang="en-US" altLang="en-US" dirty="0" smtClean="0">
                <a:latin typeface="Times New Roman" panose="02020603050405020304" pitchFamily="18" charset="0"/>
              </a:rPr>
              <a:t>https://zhuanlan.zhihu.com/p/361975003</a:t>
            </a:r>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6EA8CD4-BE8A-459D-9D31-26FCFAB06D25}" type="slidenum">
              <a:rPr lang="en-US" altLang="en-US" sz="1200"/>
            </a:fld>
            <a:endParaRPr lang="en-US" altLang="en-US" sz="1200"/>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040340-971D-4A83-83E8-822FA67F93DB}" type="slidenum">
              <a:rPr lang="en-US" altLang="en-US" sz="1200"/>
            </a:fld>
            <a:endParaRPr lang="en-US" altLang="en-US" sz="120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D3EC4A-6F15-43AE-AA3C-5A809172836D}" type="slidenum">
              <a:rPr lang="en-US" altLang="en-US" sz="1200"/>
            </a:fld>
            <a:endParaRPr lang="en-US" altLang="en-US" sz="120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660626-6ED4-4019-A597-4C6DFE264C50}" type="slidenum">
              <a:rPr lang="en-US" altLang="en-US" sz="1200"/>
            </a:fld>
            <a:endParaRPr lang="en-US" altLang="en-US" sz="120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0A2931-304C-4865-B2DC-2F6371DEAF73}" type="slidenum">
              <a:rPr lang="en-US" altLang="en-US" sz="1200"/>
            </a:fld>
            <a:endParaRPr lang="en-US" altLang="en-US" sz="120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7B0BBF-B3C9-440E-B986-950E14E24760}" type="slidenum">
              <a:rPr lang="en-US" altLang="en-US" sz="1200"/>
            </a:fld>
            <a:endParaRPr lang="en-US" altLang="en-US" sz="120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283D157-7C62-425E-BB0E-CE8BAE867B64}" type="slidenum">
              <a:rPr lang="en-US" altLang="en-US" sz="1200"/>
            </a:fld>
            <a:endParaRPr lang="en-US" altLang="en-US" sz="120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4AC97B1-25CD-474B-98A6-5180BA18AE28}" type="slidenum">
              <a:rPr lang="en-US" altLang="en-US" sz="1200"/>
            </a:fld>
            <a:endParaRPr lang="en-US" altLang="en-US" sz="1200"/>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AFD31E9-BE10-4267-BC2D-73ADA680375F}" type="slidenum">
              <a:rPr lang="en-US" altLang="en-US" sz="1200"/>
            </a:fld>
            <a:endParaRPr lang="en-US" altLang="en-US" sz="1200"/>
          </a:p>
        </p:txBody>
      </p:sp>
      <p:sp>
        <p:nvSpPr>
          <p:cNvPr id="95235" name="Rectangle 2"/>
          <p:cNvSpPr>
            <a:spLocks noGrp="1" noRot="1" noChangeAspect="1" noChangeArrowheads="1" noTextEdit="1"/>
          </p:cNvSpPr>
          <p:nvPr>
            <p:ph type="sldImg"/>
          </p:nvPr>
        </p:nvSpPr>
        <p:spPr>
          <a:xfrm>
            <a:off x="1177925" y="695325"/>
            <a:ext cx="4641850" cy="3481388"/>
          </a:xfrm>
        </p:spPr>
      </p:sp>
      <p:sp>
        <p:nvSpPr>
          <p:cNvPr id="95236"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CD168A-2AB0-40BE-8A28-C8934AB24B59}" type="slidenum">
              <a:rPr lang="en-US" altLang="en-US" sz="1200"/>
            </a:fld>
            <a:endParaRPr lang="en-US" altLang="en-US" sz="120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This gap between application programs and SQL is bridged by the use of embedded SQL and dynamic SQLs. These SQLs provide the utility to use SQLs inside the application language like C, C++, Java </a:t>
            </a:r>
            <a:r>
              <a:rPr lang="en-US" altLang="zh-CN" sz="1200" b="0" i="0" kern="1200" dirty="0" err="1"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etc</a:t>
            </a:r>
            <a:r>
              <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MS PGothic" panose="020B0600070205080204" pitchFamily="34" charset="-128"/>
              </a:rPr>
              <a:t>, and make these applications to communicate with DB.</a:t>
            </a:r>
            <a:endParaRPr lang="en-US" altLang="en-US" dirty="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F04CF4B-324E-46D0-BA47-9EB6AD9CA672}" type="slidenum">
              <a:rPr lang="en-US" altLang="en-US" sz="1200"/>
            </a:fld>
            <a:endParaRPr lang="en-US" altLang="en-US" sz="1200"/>
          </a:p>
        </p:txBody>
      </p:sp>
      <p:sp>
        <p:nvSpPr>
          <p:cNvPr id="98307" name="Rectangle 2"/>
          <p:cNvSpPr>
            <a:spLocks noGrp="1" noRot="1" noChangeAspect="1" noChangeArrowheads="1" noTextEdit="1"/>
          </p:cNvSpPr>
          <p:nvPr>
            <p:ph type="sldImg"/>
          </p:nvPr>
        </p:nvSpPr>
        <p:spPr>
          <a:xfrm>
            <a:off x="1177925" y="695325"/>
            <a:ext cx="4641850" cy="3481388"/>
          </a:xfrm>
        </p:spPr>
      </p:sp>
      <p:sp>
        <p:nvSpPr>
          <p:cNvPr id="98308"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0967849-B9F5-4791-B1A9-03C13B822321}" type="slidenum">
              <a:rPr lang="en-US" altLang="en-US" sz="1200"/>
            </a:fld>
            <a:endParaRPr lang="en-US" altLang="en-US" sz="1200"/>
          </a:p>
        </p:txBody>
      </p:sp>
      <p:sp>
        <p:nvSpPr>
          <p:cNvPr id="99331" name="Rectangle 2"/>
          <p:cNvSpPr>
            <a:spLocks noGrp="1" noRot="1" noChangeAspect="1" noChangeArrowheads="1" noTextEdit="1"/>
          </p:cNvSpPr>
          <p:nvPr>
            <p:ph type="sldImg"/>
          </p:nvPr>
        </p:nvSpPr>
        <p:spPr>
          <a:xfrm>
            <a:off x="1177925" y="695325"/>
            <a:ext cx="4641850" cy="3481388"/>
          </a:xfrm>
        </p:spPr>
      </p:sp>
      <p:sp>
        <p:nvSpPr>
          <p:cNvPr id="99332"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667AE9D-16D3-4C16-919A-75B127D37AD1}" type="slidenum">
              <a:rPr lang="en-US" altLang="en-US" sz="1200"/>
            </a:fld>
            <a:endParaRPr lang="en-US" altLang="en-US" sz="1200"/>
          </a:p>
        </p:txBody>
      </p:sp>
      <p:sp>
        <p:nvSpPr>
          <p:cNvPr id="100355" name="Rectangle 2"/>
          <p:cNvSpPr>
            <a:spLocks noGrp="1" noRot="1" noChangeAspect="1" noChangeArrowheads="1" noTextEdit="1"/>
          </p:cNvSpPr>
          <p:nvPr>
            <p:ph type="sldImg"/>
          </p:nvPr>
        </p:nvSpPr>
        <p:spPr>
          <a:xfrm>
            <a:off x="1177925" y="695325"/>
            <a:ext cx="4641850" cy="3481388"/>
          </a:xfrm>
        </p:spPr>
      </p:sp>
      <p:sp>
        <p:nvSpPr>
          <p:cNvPr id="100356" name="Rectangle 3"/>
          <p:cNvSpPr>
            <a:spLocks noGrp="1" noChangeArrowheads="1"/>
          </p:cNvSpPr>
          <p:nvPr>
            <p:ph type="body" idx="1"/>
          </p:nvPr>
        </p:nvSpPr>
        <p:spPr>
          <a:xfrm>
            <a:off x="931863"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例子来源：</a:t>
            </a:r>
            <a:r>
              <a:rPr lang="en-US" altLang="zh-CN" dirty="0" smtClean="0"/>
              <a:t>https://www.cnblogs.com/wangprince2017/p/7827091.html</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F0339C-7A5B-4860-8D42-52F584D09780}" type="slidenum">
              <a:rPr lang="en-US" altLang="en-US" sz="1200"/>
            </a:fld>
            <a:endParaRPr lang="en-US" altLang="en-US" sz="120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16BC0A-7AF6-411D-BE71-BCBBBCBA9517}" type="slidenum">
              <a:rPr lang="en-US" altLang="en-US" sz="1200"/>
            </a:fld>
            <a:endParaRPr lang="en-US" altLang="en-US" sz="1200"/>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C6C070-221F-4423-9214-3514A79EC7A3}" type="slidenum">
              <a:rPr lang="en-US" altLang="en-US" sz="1200"/>
            </a:fld>
            <a:endParaRPr lang="en-US" altLang="en-US" sz="120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1680" indent="-285115" defTabSz="929005">
              <a:defRPr sz="1600">
                <a:solidFill>
                  <a:schemeClr val="tx1"/>
                </a:solidFill>
                <a:latin typeface="Helvetica" panose="020B0604020202020204" pitchFamily="34" charset="0"/>
                <a:ea typeface="MS PGothic" panose="020B0600070205080204" pitchFamily="34" charset="-128"/>
              </a:defRPr>
            </a:lvl2pPr>
            <a:lvl3pPr marL="1141095" indent="-227965" defTabSz="929005">
              <a:defRPr sz="1600">
                <a:solidFill>
                  <a:schemeClr val="tx1"/>
                </a:solidFill>
                <a:latin typeface="Helvetica" panose="020B0604020202020204" pitchFamily="34" charset="0"/>
                <a:ea typeface="MS PGothic" panose="020B0600070205080204" pitchFamily="34" charset="-128"/>
              </a:defRPr>
            </a:lvl3pPr>
            <a:lvl4pPr marL="1597660" indent="-227965" defTabSz="929005">
              <a:defRPr sz="1600">
                <a:solidFill>
                  <a:schemeClr val="tx1"/>
                </a:solidFill>
                <a:latin typeface="Helvetica" panose="020B0604020202020204" pitchFamily="34" charset="0"/>
                <a:ea typeface="MS PGothic" panose="020B0600070205080204" pitchFamily="34" charset="-128"/>
              </a:defRPr>
            </a:lvl4pPr>
            <a:lvl5pPr marL="2054225" indent="-227965" defTabSz="929005">
              <a:defRPr sz="1600">
                <a:solidFill>
                  <a:schemeClr val="tx1"/>
                </a:solidFill>
                <a:latin typeface="Helvetica" panose="020B0604020202020204" pitchFamily="34" charset="0"/>
                <a:ea typeface="MS PGothic" panose="020B0600070205080204" pitchFamily="34" charset="-128"/>
              </a:defRPr>
            </a:lvl5pPr>
            <a:lvl6pPr marL="251079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35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285"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850" indent="-227965"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p:spPr>
      </p:sp>
      <p:sp>
        <p:nvSpPr>
          <p:cNvPr id="8195" name="Rectangle 3"/>
          <p:cNvSpPr>
            <a:spLocks noGrp="1" noChangeArrowheads="1"/>
          </p:cNvSpPr>
          <p:nvPr>
            <p:ph type="body" idx="1"/>
          </p:nvPr>
        </p:nvSpPr>
        <p:spPr>
          <a:xfrm>
            <a:off x="931759" y="4410392"/>
            <a:ext cx="5134182"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AEAC40-D26E-4DE7-A131-BE43F6F065EA}" type="slidenum">
              <a:rPr lang="en-US" altLang="en-US" sz="1200"/>
            </a:fld>
            <a:endParaRPr lang="en-US" altLang="en-US" sz="1200"/>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412AD63-2C6B-42F7-8B81-9C7AD796E0BB}"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JDBC is a standard Java API for handling database related activities. </a:t>
            </a:r>
            <a:endParaRPr lang="en-US" altLang="zh-CN" dirty="0" smtClean="0"/>
          </a:p>
          <a:p>
            <a:endParaRPr lang="en-US" altLang="zh-CN" dirty="0" smtClean="0"/>
          </a:p>
          <a:p>
            <a:r>
              <a:rPr lang="en-US" altLang="zh-CN" dirty="0" smtClean="0"/>
              <a:t>In Java, there is a package </a:t>
            </a:r>
            <a:r>
              <a:rPr lang="en-US" altLang="zh-CN" dirty="0" err="1" smtClean="0"/>
              <a:t>java.sql</a:t>
            </a:r>
            <a:r>
              <a:rPr lang="en-US" altLang="zh-CN" dirty="0" smtClean="0"/>
              <a:t> having number of classes for database related programming. </a:t>
            </a:r>
            <a:endParaRPr lang="en-US" altLang="zh-CN" dirty="0" smtClean="0"/>
          </a:p>
          <a:p>
            <a:endParaRPr lang="en-US" altLang="zh-CN" dirty="0" smtClean="0"/>
          </a:p>
          <a:p>
            <a:r>
              <a:rPr lang="en-US" altLang="zh-CN" dirty="0" smtClean="0"/>
              <a:t>It includes </a:t>
            </a:r>
            <a:r>
              <a:rPr lang="en-US" altLang="zh-CN" dirty="0" err="1" smtClean="0"/>
              <a:t>java.sql.DriverManager</a:t>
            </a:r>
            <a:r>
              <a:rPr lang="en-US" altLang="zh-CN" dirty="0" smtClean="0"/>
              <a:t> class and two interfaces </a:t>
            </a:r>
            <a:r>
              <a:rPr lang="en-US" altLang="zh-CN" dirty="0" err="1" smtClean="0"/>
              <a:t>java.sql.Driver</a:t>
            </a:r>
            <a:r>
              <a:rPr lang="en-US" altLang="zh-CN" dirty="0" smtClean="0"/>
              <a:t> and </a:t>
            </a:r>
            <a:r>
              <a:rPr lang="en-US" altLang="zh-CN" dirty="0" err="1" smtClean="0"/>
              <a:t>java.sql.Connection</a:t>
            </a:r>
            <a:r>
              <a:rPr lang="en-US" altLang="zh-CN" dirty="0" smtClean="0"/>
              <a:t>.</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88492A6-4F00-4007-87E0-225E8D3BDEF7}" type="slidenum">
              <a:rPr lang="en-US" altLang="en-US" sz="1200"/>
            </a:fld>
            <a:endParaRPr lang="en-US" altLang="en-US" sz="1200"/>
          </a:p>
        </p:txBody>
      </p:sp>
      <p:sp>
        <p:nvSpPr>
          <p:cNvPr id="110595" name="Rectangle 2"/>
          <p:cNvSpPr>
            <a:spLocks noGrp="1" noRot="1" noChangeAspect="1" noChangeArrowheads="1" noTextEdit="1"/>
          </p:cNvSpPr>
          <p:nvPr>
            <p:ph type="sldImg"/>
          </p:nvPr>
        </p:nvSpPr>
        <p:spPr>
          <a:xfrm>
            <a:off x="1179513" y="696913"/>
            <a:ext cx="4641850" cy="3481387"/>
          </a:xfrm>
        </p:spPr>
      </p:sp>
      <p:sp>
        <p:nvSpPr>
          <p:cNvPr id="11059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195425E-B128-4221-8204-CB4CCCA7DF75}" type="slidenum">
              <a:rPr lang="en-US" altLang="en-US" sz="1200"/>
            </a:fld>
            <a:endParaRPr lang="en-US" altLang="en-US" sz="1200"/>
          </a:p>
        </p:txBody>
      </p:sp>
      <p:sp>
        <p:nvSpPr>
          <p:cNvPr id="113667" name="Rectangle 2"/>
          <p:cNvSpPr>
            <a:spLocks noGrp="1" noRot="1" noChangeAspect="1" noChangeArrowheads="1" noTextEdit="1"/>
          </p:cNvSpPr>
          <p:nvPr>
            <p:ph type="sldImg"/>
          </p:nvPr>
        </p:nvSpPr>
        <p:spPr>
          <a:xfrm>
            <a:off x="1179513" y="696913"/>
            <a:ext cx="4641850" cy="3481387"/>
          </a:xfrm>
        </p:spPr>
      </p:sp>
      <p:sp>
        <p:nvSpPr>
          <p:cNvPr id="113668"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A4489F-5EFD-4D7E-AF6C-64604DC04144}" type="slidenum">
              <a:rPr lang="en-US" altLang="en-US" sz="1200"/>
            </a:fld>
            <a:endParaRPr lang="en-US" altLang="en-US" sz="1200"/>
          </a:p>
        </p:txBody>
      </p:sp>
      <p:sp>
        <p:nvSpPr>
          <p:cNvPr id="114691" name="Rectangle 2"/>
          <p:cNvSpPr>
            <a:spLocks noGrp="1" noRot="1" noChangeAspect="1" noChangeArrowheads="1" noTextEdit="1"/>
          </p:cNvSpPr>
          <p:nvPr>
            <p:ph type="sldImg"/>
          </p:nvPr>
        </p:nvSpPr>
        <p:spPr>
          <a:xfrm>
            <a:off x="1179513" y="696913"/>
            <a:ext cx="4641850" cy="3481387"/>
          </a:xfrm>
        </p:spPr>
      </p:sp>
      <p:sp>
        <p:nvSpPr>
          <p:cNvPr id="11469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AACACD-8B6D-4E06-8D1A-2038FD192ACE}" type="slidenum">
              <a:rPr lang="en-US" altLang="en-US" sz="1200"/>
            </a:fld>
            <a:endParaRPr lang="en-US" altLang="en-US" sz="1200"/>
          </a:p>
        </p:txBody>
      </p:sp>
      <p:sp>
        <p:nvSpPr>
          <p:cNvPr id="115715" name="Rectangle 2"/>
          <p:cNvSpPr>
            <a:spLocks noGrp="1" noRot="1" noChangeAspect="1" noChangeArrowheads="1" noTextEdit="1"/>
          </p:cNvSpPr>
          <p:nvPr>
            <p:ph type="sldImg"/>
          </p:nvPr>
        </p:nvSpPr>
        <p:spPr>
          <a:xfrm>
            <a:off x="1179513" y="696913"/>
            <a:ext cx="4641850" cy="3481387"/>
          </a:xfrm>
        </p:spPr>
      </p:sp>
      <p:sp>
        <p:nvSpPr>
          <p:cNvPr id="115716"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748E501-D662-4A27-9C06-945CF1E5CC34}" type="slidenum">
              <a:rPr lang="en-US" altLang="en-US" sz="1200"/>
            </a:fld>
            <a:endParaRPr lang="en-US" altLang="en-US" sz="1200"/>
          </a:p>
        </p:txBody>
      </p:sp>
      <p:sp>
        <p:nvSpPr>
          <p:cNvPr id="116739" name="Rectangle 2"/>
          <p:cNvSpPr>
            <a:spLocks noGrp="1" noRot="1" noChangeAspect="1" noChangeArrowheads="1" noTextEdit="1"/>
          </p:cNvSpPr>
          <p:nvPr>
            <p:ph type="sldImg"/>
          </p:nvPr>
        </p:nvSpPr>
        <p:spPr>
          <a:xfrm>
            <a:off x="1179513" y="696913"/>
            <a:ext cx="4641850" cy="3481387"/>
          </a:xfrm>
        </p:spPr>
      </p:sp>
      <p:sp>
        <p:nvSpPr>
          <p:cNvPr id="1167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0EEDD03-8CC7-4993-B1DC-9F7BF290D871}" type="slidenum">
              <a:rPr lang="en-US" altLang="en-US" sz="1200"/>
            </a:fld>
            <a:endParaRPr lang="en-US" altLang="en-US" sz="1200"/>
          </a:p>
        </p:txBody>
      </p:sp>
      <p:sp>
        <p:nvSpPr>
          <p:cNvPr id="117763" name="Rectangle 2"/>
          <p:cNvSpPr>
            <a:spLocks noGrp="1" noRot="1" noChangeAspect="1" noChangeArrowheads="1" noTextEdit="1"/>
          </p:cNvSpPr>
          <p:nvPr>
            <p:ph type="sldImg"/>
          </p:nvPr>
        </p:nvSpPr>
        <p:spPr>
          <a:xfrm>
            <a:off x="1179513" y="696913"/>
            <a:ext cx="4641850" cy="3481387"/>
          </a:xfrm>
        </p:spPr>
      </p:sp>
      <p:sp>
        <p:nvSpPr>
          <p:cNvPr id="1177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9950C1B-400B-4121-9FED-A7A42814D2A9}" type="slidenum">
              <a:rPr lang="en-US" altLang="en-US" sz="1200"/>
            </a:fld>
            <a:endParaRPr lang="en-US" altLang="en-US" sz="1200"/>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412AD63-2C6B-42F7-8B81-9C7AD796E0BB}"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https://www.w3cschool.cn/jdbc/j3xk1myd.html</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2FE0B-747E-4E51-8338-9337A712521F}" type="slidenum">
              <a:rPr lang="en-US" altLang="en-US" sz="1200"/>
            </a:fld>
            <a:endParaRPr lang="en-US" altLang="en-US"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2FE0B-747E-4E51-8338-9337A712521F}" type="slidenum">
              <a:rPr lang="en-US" altLang="en-US" sz="1200"/>
            </a:fld>
            <a:endParaRPr lang="en-US" altLang="en-US"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2FE0B-747E-4E51-8338-9337A712521F}" type="slidenum">
              <a:rPr lang="en-US" altLang="en-US" sz="1200"/>
            </a:fld>
            <a:endParaRPr lang="en-US" altLang="en-US" sz="12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xfrm>
            <a:off x="931863" y="4410075"/>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endParaRPr lang="en-US" altLang="en-US" dirty="0">
              <a:solidFill>
                <a:srgbClr val="002060"/>
              </a:solidFill>
            </a:endParaRP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endParaRPr lang="en-US" altLang="en-US" sz="1200" b="1" dirty="0">
              <a:solidFill>
                <a:srgbClr val="002060"/>
              </a:solidFill>
            </a:endParaRP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endParaRPr lang="en-US" dirty="0"/>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D7E5E31B-1343-4510-8DCD-65E7B6544692}"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833574B0-C055-4E38-82A9-667A1DF1F8D0}"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300D9E99-A0D8-4F2F-B04A-331DF655FEAB}"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547F3CAF-32BF-49A6-93F1-59C9E4B7C957}"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00852D5F-D37B-4E9D-98AD-511A1ABBD6A9}"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0191CCC-CC48-429B-87C9-7123B48E52D4}"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sldNum" sz="quarter" idx="10"/>
          </p:nvPr>
        </p:nvSpPr>
        <p:spPr/>
        <p:txBody>
          <a:bodyPr/>
          <a:lstStyle>
            <a:lvl1pPr>
              <a:defRPr/>
            </a:lvl1pPr>
          </a:lstStyle>
          <a:p>
            <a:pPr>
              <a:defRPr/>
            </a:pPr>
            <a:fld id="{5E9D92F0-DB25-4E6B-A10D-A7937AC7A365}"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0E555C8E-F740-4D28-8DA3-D7B8E0F6F578}"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2BBBE5B0-1186-4DAB-9E97-511F15F5C63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F291DB2E-7BC4-4C22-ACAE-0B8B3F0C5147}"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12003" name="Rectangle 3"/>
          <p:cNvSpPr>
            <a:spLocks noGrp="1" noChangeArrowheads="1"/>
          </p:cNvSpPr>
          <p:nvPr>
            <p:ph type="sldNum" sz="quarter" idx="4"/>
          </p:nvPr>
        </p:nvSpPr>
        <p:spPr bwMode="auto">
          <a:xfrm>
            <a:off x="6553200" y="64008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fld>
            <a:endParaRPr lang="en-US" altLang="en-US" dirty="0"/>
          </a:p>
        </p:txBody>
      </p:sp>
      <p:sp>
        <p:nvSpPr>
          <p:cNvPr id="1028" name="Text Box 4"/>
          <p:cNvSpPr txBox="1">
            <a:spLocks noChangeArrowheads="1"/>
          </p:cNvSpPr>
          <p:nvPr/>
        </p:nvSpPr>
        <p:spPr bwMode="auto">
          <a:xfrm>
            <a:off x="6762750" y="6613525"/>
            <a:ext cx="2381250" cy="244475"/>
          </a:xfrm>
          <a:prstGeom prst="rect">
            <a:avLst/>
          </a:prstGeom>
          <a:noFill/>
          <a:ln>
            <a:noFill/>
          </a:ln>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endParaRPr lang="en-US" altLang="en-US" sz="1000" b="1" dirty="0">
              <a:solidFill>
                <a:srgbClr val="002060"/>
              </a:solidFill>
            </a:endParaRPr>
          </a:p>
        </p:txBody>
      </p:sp>
      <p:sp>
        <p:nvSpPr>
          <p:cNvPr id="512005" name="Text Box 5"/>
          <p:cNvSpPr txBox="1">
            <a:spLocks noChangeArrowheads="1"/>
          </p:cNvSpPr>
          <p:nvPr userDrawn="1"/>
        </p:nvSpPr>
        <p:spPr bwMode="auto">
          <a:xfrm>
            <a:off x="4479984" y="6613525"/>
            <a:ext cx="447559" cy="246221"/>
          </a:xfrm>
          <a:prstGeom prst="rect">
            <a:avLst/>
          </a:prstGeom>
          <a:noFill/>
          <a:ln w="9525">
            <a:noFill/>
            <a:miter lim="800000"/>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5.</a:t>
            </a:r>
            <a:fld id="{669DE52E-05EC-4487-BE79-3F9A6A9F8797}" type="slidenum">
              <a:rPr lang="en-US" altLang="en-US" sz="1000" b="1" smtClean="0">
                <a:solidFill>
                  <a:srgbClr val="002060"/>
                </a:solidFill>
              </a:rPr>
            </a:fld>
            <a:endParaRPr lang="en-US" altLang="en-US" sz="1000" b="1" dirty="0">
              <a:solidFill>
                <a:srgbClr val="002060"/>
              </a:solidFill>
            </a:endParaRPr>
          </a:p>
        </p:txBody>
      </p:sp>
      <p:sp>
        <p:nvSpPr>
          <p:cNvPr id="512006" name="Rectangle 6"/>
          <p:cNvSpPr>
            <a:spLocks noGrp="1" noChangeArrowheads="1"/>
          </p:cNvSpPr>
          <p:nvPr>
            <p:ph type="title"/>
          </p:nvPr>
        </p:nvSpPr>
        <p:spPr bwMode="auto">
          <a:xfrm>
            <a:off x="768350" y="117475"/>
            <a:ext cx="8077200" cy="609600"/>
          </a:xfrm>
          <a:prstGeom prst="rect">
            <a:avLst/>
          </a:prstGeom>
          <a:noFill/>
          <a:ln w="9525">
            <a:noFill/>
            <a:miter lim="800000"/>
          </a:ln>
        </p:spPr>
        <p:txBody>
          <a:bodyPr vert="horz" wrap="square" lIns="91440" tIns="45720" rIns="91440" bIns="45720" numCol="1" anchor="b" anchorCtr="0" compatLnSpc="1"/>
          <a:lstStyle/>
          <a:p>
            <a:pPr lvl="0"/>
            <a:r>
              <a:rPr lang="en-US" dirty="0"/>
              <a:t>Click to edit Master title style</a:t>
            </a:r>
            <a:endParaRPr lang="en-US" dirty="0"/>
          </a:p>
        </p:txBody>
      </p:sp>
      <p:sp>
        <p:nvSpPr>
          <p:cNvPr id="1031" name="Text Box 7"/>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endParaRPr lang="en-US" sz="1000" b="1" dirty="0">
              <a:solidFill>
                <a:srgbClr val="002060"/>
              </a:solidFill>
            </a:endParaRPr>
          </a:p>
        </p:txBody>
      </p:sp>
      <p:sp>
        <p:nvSpPr>
          <p:cNvPr id="1032" name="Freeform 8"/>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IN"/>
          </a:p>
        </p:txBody>
      </p:sp>
      <p:pic>
        <p:nvPicPr>
          <p:cNvPr id="10" name="Picture 8" descr="Cover-6Ed"/>
          <p:cNvPicPr>
            <a:picLocks noChangeAspect="1" noChangeArrowheads="1"/>
          </p:cNvPicPr>
          <p:nvPr userDrawn="1"/>
        </p:nvPicPr>
        <p:blipFill>
          <a:blip r:embed="rId13"/>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anose="020B0604020202020204" pitchFamily="34"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java.sun.com/docs/books/tutorial/jdbc/TOC.html" TargetMode="External"/><Relationship Id="rId1" Type="http://schemas.openxmlformats.org/officeDocument/2006/relationships/hyperlink" Target="https://docs.oracle.com/javase/tutorial/jdbc/inde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ctrTitle"/>
          </p:nvPr>
        </p:nvSpPr>
        <p:spPr/>
        <p:txBody>
          <a:bodyPr/>
          <a:lstStyle/>
          <a:p>
            <a:pPr>
              <a:defRPr/>
            </a:pPr>
            <a:r>
              <a:rPr lang="en-US" dirty="0">
                <a:ea typeface="+mj-ea"/>
              </a:rPr>
              <a:t>Chapter 5: Advanced SQL</a:t>
            </a:r>
            <a:endParaRPr lang="en-US" dirty="0">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a:t>
            </a:r>
            <a:endParaRPr lang="en-US" altLang="en-US">
              <a:effectLst>
                <a:outerShdw blurRad="38100" dist="38100" dir="2700000" algn="tl">
                  <a:srgbClr val="C0C0C0"/>
                </a:outerShdw>
              </a:effectLst>
            </a:endParaRPr>
          </a:p>
        </p:txBody>
      </p:sp>
      <p:sp>
        <p:nvSpPr>
          <p:cNvPr id="10243" name="Rectangle 3"/>
          <p:cNvSpPr>
            <a:spLocks noGrp="1" noChangeArrowheads="1"/>
          </p:cNvSpPr>
          <p:nvPr>
            <p:ph type="body" idx="4294967295"/>
          </p:nvPr>
        </p:nvSpPr>
        <p:spPr>
          <a:xfrm>
            <a:off x="768349" y="1135063"/>
            <a:ext cx="8031163" cy="5238750"/>
          </a:xfrm>
        </p:spPr>
        <p:txBody>
          <a:bodyPr/>
          <a:lstStyle/>
          <a:p>
            <a:pPr lvl="1">
              <a:buFont typeface="Monotype Sorts" pitchFamily="-65" charset="2"/>
              <a:buNone/>
            </a:pPr>
            <a:r>
              <a:rPr lang="en-US" altLang="en-US" sz="1600" b="1" dirty="0">
                <a:ea typeface="MS PGothic" panose="020B0600070205080204" pitchFamily="34" charset="-128"/>
              </a:rPr>
              <a:t>public static void </a:t>
            </a:r>
            <a:r>
              <a:rPr lang="en-US" altLang="en-US" sz="1600" b="1" dirty="0" err="1">
                <a:ea typeface="MS PGothic" panose="020B0600070205080204" pitchFamily="34" charset="-128"/>
              </a:rPr>
              <a:t>JDBCexample</a:t>
            </a:r>
            <a:r>
              <a:rPr lang="en-US" altLang="en-US" sz="1600" b="1" dirty="0">
                <a:ea typeface="MS PGothic" panose="020B0600070205080204" pitchFamily="34" charset="-128"/>
              </a:rPr>
              <a:t>(String </a:t>
            </a:r>
            <a:r>
              <a:rPr lang="en-US" altLang="en-US" sz="1600" b="1" dirty="0" err="1">
                <a:ea typeface="MS PGothic" panose="020B0600070205080204" pitchFamily="34" charset="-128"/>
              </a:rPr>
              <a:t>dbid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a:buFont typeface="Monotype Sorts" pitchFamily="-65" charset="2"/>
              <a:buNone/>
            </a:pPr>
            <a:r>
              <a:rPr lang="en-US" altLang="en-US" sz="1600" b="1" dirty="0"/>
              <a:t>            { </a:t>
            </a:r>
            <a:endParaRPr lang="en-US" altLang="en-US" sz="1600" b="1" dirty="0"/>
          </a:p>
          <a:p>
            <a:pPr lvl="1">
              <a:buFont typeface="Monotype Sorts" pitchFamily="-65" charset="2"/>
              <a:buNone/>
            </a:pPr>
            <a:r>
              <a:rPr lang="en-US" altLang="en-US" sz="1600" b="1" dirty="0">
                <a:ea typeface="MS PGothic" panose="020B0600070205080204" pitchFamily="34" charset="-128"/>
              </a:rPr>
              <a:t>     try (Connection conn = </a:t>
            </a:r>
            <a:r>
              <a:rPr lang="en-US" altLang="en-US" sz="1600" b="1" dirty="0" err="1">
                <a:ea typeface="MS PGothic" panose="020B0600070205080204" pitchFamily="34" charset="-128"/>
              </a:rPr>
              <a:t>DriverManager.getConnection</a:t>
            </a:r>
            <a:r>
              <a:rPr lang="en-US" altLang="en-US" sz="1600" b="1" dirty="0">
                <a:ea typeface="MS PGothic" panose="020B0600070205080204" pitchFamily="34" charset="-128"/>
              </a:rPr>
              <a:t>(     </a:t>
            </a:r>
            <a:br>
              <a:rPr lang="en-US" altLang="en-US" sz="1600" b="1" dirty="0">
                <a:ea typeface="MS PGothic" panose="020B0600070205080204" pitchFamily="34" charset="-128"/>
              </a:rPr>
            </a:br>
            <a:r>
              <a:rPr lang="en-US" altLang="en-US" sz="1600" b="1" dirty="0">
                <a:ea typeface="MS PGothic" panose="020B0600070205080204" pitchFamily="34" charset="-128"/>
              </a:rPr>
              <a:t>       "</a:t>
            </a:r>
            <a:r>
              <a:rPr lang="en-US" altLang="en-US" sz="1600" b="1" dirty="0" err="1">
                <a:ea typeface="MS PGothic" panose="020B0600070205080204" pitchFamily="34" charset="-128"/>
              </a:rPr>
              <a:t>jdbc:oracle:thin</a:t>
            </a:r>
            <a:r>
              <a:rPr lang="en-US" altLang="en-US" sz="1600" b="1" dirty="0">
                <a:ea typeface="MS PGothic" panose="020B0600070205080204" pitchFamily="34" charset="-128"/>
              </a:rPr>
              <a:t>:</a:t>
            </a:r>
            <a:r>
              <a:rPr lang="en-US" altLang="en-US" sz="1600" dirty="0">
                <a:ea typeface="MS PGothic" panose="020B0600070205080204" pitchFamily="34" charset="-128"/>
              </a:rPr>
              <a:t>@</a:t>
            </a:r>
            <a:r>
              <a:rPr kumimoji="0" lang="en-US" altLang="en-US" sz="1600" b="1" dirty="0">
                <a:ea typeface="MS PGothic" panose="020B0600070205080204" pitchFamily="34" charset="-128"/>
              </a:rPr>
              <a:t>db.yale.edu</a:t>
            </a:r>
            <a:r>
              <a:rPr lang="en-US" altLang="en-US" sz="1600" b="1" dirty="0">
                <a:ea typeface="MS PGothic" panose="020B0600070205080204" pitchFamily="34" charset="-128"/>
              </a:rPr>
              <a:t>:2000:univdb",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Statement </a:t>
            </a:r>
            <a:r>
              <a:rPr lang="en-US" altLang="en-US" sz="1600" b="1" dirty="0" err="1">
                <a:ea typeface="MS PGothic" panose="020B0600070205080204" pitchFamily="34" charset="-128"/>
              </a:rPr>
              <a:t>stmt</a:t>
            </a:r>
            <a:r>
              <a:rPr lang="en-US" altLang="en-US" sz="1600" b="1" dirty="0">
                <a:ea typeface="MS PGothic" panose="020B0600070205080204" pitchFamily="34" charset="-128"/>
              </a:rPr>
              <a:t> = </a:t>
            </a:r>
            <a:r>
              <a:rPr lang="en-US" altLang="en-US" sz="1600" b="1" dirty="0" err="1">
                <a:ea typeface="MS PGothic" panose="020B0600070205080204" pitchFamily="34" charset="-128"/>
              </a:rPr>
              <a:t>conn.createStatement</a:t>
            </a:r>
            <a:r>
              <a:rPr lang="en-US" altLang="en-US" sz="1600" b="1" dirty="0">
                <a:ea typeface="MS PGothic" panose="020B0600070205080204" pitchFamily="34" charset="-128"/>
              </a:rPr>
              <a:t>();</a:t>
            </a:r>
            <a:br>
              <a:rPr lang="en-US" altLang="en-US" sz="1600" b="1" dirty="0">
                <a:ea typeface="MS PGothic" panose="020B0600070205080204" pitchFamily="34" charset="-128"/>
              </a:rPr>
            </a:b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Do Actual Work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catch (</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a:t>
            </a:r>
            <a:r>
              <a:rPr lang="en-US" altLang="en-US" sz="1600" b="1" dirty="0" err="1">
                <a:ea typeface="MS PGothic" panose="020B0600070205080204" pitchFamily="34" charset="-128"/>
              </a:rPr>
              <a:t>sqle</a:t>
            </a: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System.out.println</a:t>
            </a:r>
            <a:r>
              <a:rPr lang="en-US" altLang="en-US" sz="1600" b="1" dirty="0">
                <a:ea typeface="MS PGothic" panose="020B0600070205080204" pitchFamily="34" charset="-128"/>
              </a:rPr>
              <a:t>("</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 " + </a:t>
            </a:r>
            <a:r>
              <a:rPr lang="en-US" altLang="en-US" sz="1600" b="1" dirty="0" err="1">
                <a:ea typeface="MS PGothic" panose="020B0600070205080204" pitchFamily="34" charset="-128"/>
              </a:rPr>
              <a:t>sqle</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a:buFont typeface="Monotype Sorts" pitchFamily="-65" charset="2"/>
              <a:buNone/>
            </a:pPr>
            <a:r>
              <a:rPr lang="en-US" altLang="en-US" sz="1600" b="1" dirty="0"/>
              <a:t>     }</a:t>
            </a:r>
            <a:endParaRPr lang="en-US" altLang="en-US" sz="1600" b="1" dirty="0"/>
          </a:p>
          <a:p>
            <a:pPr>
              <a:buFont typeface="Monotype Sorts" pitchFamily="-65" charset="2"/>
              <a:buNone/>
            </a:pPr>
            <a:endParaRPr lang="en-US" altLang="en-US" sz="800" b="1" dirty="0"/>
          </a:p>
          <a:p>
            <a:pPr>
              <a:buFont typeface="Monotype Sorts" pitchFamily="-65" charset="2"/>
              <a:buNone/>
            </a:pPr>
            <a:r>
              <a:rPr lang="en-US" altLang="en-US" sz="1600" b="1" dirty="0"/>
              <a:t>NOTE: Above syntax works with Java 7, and JDBC 4 onwards. </a:t>
            </a:r>
            <a:br>
              <a:rPr lang="en-US" altLang="en-US" sz="1600" b="1" dirty="0"/>
            </a:br>
            <a:r>
              <a:rPr lang="en-US" altLang="en-US" sz="1600" b="1" dirty="0"/>
              <a:t>Resources opened in “try (….)” syntax (“try with resources”) are automatically closed at the end of the try block</a:t>
            </a:r>
            <a:endParaRPr lang="en-US" alt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1017588" y="206375"/>
            <a:ext cx="8126412" cy="576263"/>
          </a:xfrm>
        </p:spPr>
        <p:txBody>
          <a:bodyPr/>
          <a:lstStyle/>
          <a:p>
            <a:pPr>
              <a:defRPr/>
            </a:pPr>
            <a:r>
              <a:rPr lang="en-US" altLang="en-US" sz="2800" dirty="0">
                <a:effectLst>
                  <a:outerShdw blurRad="38100" dist="38100" dir="2700000" algn="tl">
                    <a:srgbClr val="C0C0C0"/>
                  </a:outerShdw>
                </a:effectLst>
              </a:rPr>
              <a:t>JDBC Code for  Older Versions of Java/JDBC</a:t>
            </a:r>
            <a:endParaRPr lang="en-US" altLang="en-US" sz="2800" dirty="0">
              <a:effectLst>
                <a:outerShdw blurRad="38100" dist="38100" dir="2700000" algn="tl">
                  <a:srgbClr val="C0C0C0"/>
                </a:outerShdw>
              </a:effectLst>
            </a:endParaRPr>
          </a:p>
        </p:txBody>
      </p:sp>
      <p:sp>
        <p:nvSpPr>
          <p:cNvPr id="11267" name="Rectangle 3"/>
          <p:cNvSpPr>
            <a:spLocks noGrp="1" noChangeArrowheads="1"/>
          </p:cNvSpPr>
          <p:nvPr>
            <p:ph type="body" idx="4294967295"/>
          </p:nvPr>
        </p:nvSpPr>
        <p:spPr>
          <a:xfrm>
            <a:off x="763479" y="1074198"/>
            <a:ext cx="8199545" cy="5426615"/>
          </a:xfrm>
        </p:spPr>
        <p:txBody>
          <a:bodyPr/>
          <a:lstStyle/>
          <a:p>
            <a:pPr lvl="1">
              <a:buFont typeface="Monotype Sorts" pitchFamily="-65" charset="2"/>
              <a:buNone/>
            </a:pPr>
            <a:r>
              <a:rPr lang="en-US" altLang="en-US" sz="1600" b="1" dirty="0">
                <a:ea typeface="MS PGothic" panose="020B0600070205080204" pitchFamily="34" charset="-128"/>
              </a:rPr>
              <a:t>public static void </a:t>
            </a:r>
            <a:r>
              <a:rPr lang="en-US" altLang="en-US" sz="1600" b="1" dirty="0" err="1">
                <a:ea typeface="MS PGothic" panose="020B0600070205080204" pitchFamily="34" charset="-128"/>
              </a:rPr>
              <a:t>JDBCexample</a:t>
            </a:r>
            <a:r>
              <a:rPr lang="en-US" altLang="en-US" sz="1600" b="1" dirty="0">
                <a:ea typeface="MS PGothic" panose="020B0600070205080204" pitchFamily="34" charset="-128"/>
              </a:rPr>
              <a:t>(String </a:t>
            </a:r>
            <a:r>
              <a:rPr lang="en-US" altLang="en-US" sz="1600" b="1" dirty="0" err="1">
                <a:ea typeface="MS PGothic" panose="020B0600070205080204" pitchFamily="34" charset="-128"/>
              </a:rPr>
              <a:t>dbid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String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a:buFont typeface="Monotype Sorts" pitchFamily="-65" charset="2"/>
              <a:buNone/>
            </a:pPr>
            <a:r>
              <a:rPr lang="en-US" altLang="en-US" sz="1600" b="1" dirty="0"/>
              <a:t>          { </a:t>
            </a:r>
            <a:endParaRPr lang="en-US" altLang="en-US" sz="1600" b="1" dirty="0"/>
          </a:p>
          <a:p>
            <a:pPr lvl="1">
              <a:buFont typeface="Monotype Sorts" pitchFamily="-65" charset="2"/>
              <a:buNone/>
            </a:pPr>
            <a:r>
              <a:rPr lang="en-US" altLang="en-US" sz="1600" b="1" dirty="0">
                <a:ea typeface="MS PGothic" panose="020B0600070205080204" pitchFamily="34" charset="-128"/>
              </a:rPr>
              <a:t>     try { </a:t>
            </a:r>
            <a:endParaRPr lang="en-US" altLang="en-US" sz="1600" b="1" dirty="0">
              <a:ea typeface="MS PGothic" panose="020B0600070205080204" pitchFamily="34" charset="-128"/>
            </a:endParaRPr>
          </a:p>
          <a:p>
            <a:pPr lvl="2">
              <a:buFont typeface="Webdings" panose="05030102010509060703" pitchFamily="18"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Class.forName</a:t>
            </a:r>
            <a:r>
              <a:rPr lang="en-US" altLang="en-US" sz="1600" b="1" dirty="0">
                <a:ea typeface="MS PGothic" panose="020B0600070205080204" pitchFamily="34" charset="-128"/>
              </a:rPr>
              <a:t> ("</a:t>
            </a:r>
            <a:r>
              <a:rPr lang="en-US" altLang="en-US" sz="1600" b="1" dirty="0" err="1">
                <a:ea typeface="MS PGothic" panose="020B0600070205080204" pitchFamily="34" charset="-128"/>
              </a:rPr>
              <a:t>oracle.jdbc.driver.OracleDriver</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2">
              <a:buFont typeface="Webdings" panose="05030102010509060703" pitchFamily="18" charset="2"/>
              <a:buNone/>
            </a:pPr>
            <a:r>
              <a:rPr lang="en-US" altLang="en-US" sz="1600" b="1" dirty="0">
                <a:ea typeface="MS PGothic" panose="020B0600070205080204" pitchFamily="34" charset="-128"/>
              </a:rPr>
              <a:t>  Connection conn = </a:t>
            </a:r>
            <a:r>
              <a:rPr lang="en-US" altLang="en-US" sz="1600" b="1" dirty="0" err="1">
                <a:ea typeface="MS PGothic" panose="020B0600070205080204" pitchFamily="34" charset="-128"/>
              </a:rPr>
              <a:t>DriverManager.getConnection</a:t>
            </a:r>
            <a:r>
              <a:rPr lang="en-US" altLang="en-US" sz="1600" b="1" dirty="0">
                <a:ea typeface="MS PGothic" panose="020B0600070205080204" pitchFamily="34" charset="-128"/>
              </a:rPr>
              <a:t>(     </a:t>
            </a:r>
            <a:br>
              <a:rPr lang="en-US" altLang="en-US" sz="1600" b="1" dirty="0">
                <a:ea typeface="MS PGothic" panose="020B0600070205080204" pitchFamily="34" charset="-128"/>
              </a:rPr>
            </a:br>
            <a:r>
              <a:rPr lang="en-US" altLang="en-US" sz="1600" b="1" dirty="0">
                <a:ea typeface="MS PGothic" panose="020B0600070205080204" pitchFamily="34" charset="-128"/>
              </a:rPr>
              <a:t>       "</a:t>
            </a:r>
            <a:r>
              <a:rPr lang="en-US" altLang="en-US" sz="1600" b="1" dirty="0" err="1">
                <a:ea typeface="MS PGothic" panose="020B0600070205080204" pitchFamily="34" charset="-128"/>
              </a:rPr>
              <a:t>jdbc:oracle:thin</a:t>
            </a:r>
            <a:r>
              <a:rPr lang="en-US" altLang="en-US" sz="1600" b="1" dirty="0">
                <a:ea typeface="MS PGothic" panose="020B0600070205080204" pitchFamily="34" charset="-128"/>
              </a:rPr>
              <a:t>:</a:t>
            </a:r>
            <a:r>
              <a:rPr lang="en-US" altLang="en-US" sz="1600" dirty="0">
                <a:ea typeface="MS PGothic" panose="020B0600070205080204" pitchFamily="34" charset="-128"/>
              </a:rPr>
              <a:t>@</a:t>
            </a:r>
            <a:r>
              <a:rPr kumimoji="0" lang="en-US" altLang="en-US" sz="1600" b="1" dirty="0">
                <a:ea typeface="MS PGothic" panose="020B0600070205080204" pitchFamily="34" charset="-128"/>
              </a:rPr>
              <a:t>db.yale.edu</a:t>
            </a:r>
            <a:r>
              <a:rPr lang="en-US" altLang="en-US" sz="1600" b="1" dirty="0">
                <a:ea typeface="MS PGothic" panose="020B0600070205080204" pitchFamily="34" charset="-128"/>
              </a:rPr>
              <a:t>:2000:univdb", </a:t>
            </a:r>
            <a:r>
              <a:rPr lang="en-US" altLang="en-US" sz="1600" b="1" dirty="0" err="1">
                <a:ea typeface="MS PGothic" panose="020B0600070205080204" pitchFamily="34" charset="-128"/>
              </a:rPr>
              <a:t>userid</a:t>
            </a:r>
            <a:r>
              <a:rPr lang="en-US" altLang="en-US" sz="1600" b="1" dirty="0">
                <a:ea typeface="MS PGothic" panose="020B0600070205080204" pitchFamily="34" charset="-128"/>
              </a:rPr>
              <a:t>, </a:t>
            </a:r>
            <a:r>
              <a:rPr lang="en-US" altLang="en-US" sz="1600" b="1" dirty="0" err="1">
                <a:ea typeface="MS PGothic" panose="020B0600070205080204" pitchFamily="34" charset="-128"/>
              </a:rPr>
              <a:t>passwd</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Statement </a:t>
            </a:r>
            <a:r>
              <a:rPr lang="en-US" altLang="en-US" sz="1600" b="1" dirty="0" err="1">
                <a:ea typeface="MS PGothic" panose="020B0600070205080204" pitchFamily="34" charset="-128"/>
              </a:rPr>
              <a:t>stmt</a:t>
            </a:r>
            <a:r>
              <a:rPr lang="en-US" altLang="en-US" sz="1600" b="1" dirty="0">
                <a:ea typeface="MS PGothic" panose="020B0600070205080204" pitchFamily="34" charset="-128"/>
              </a:rPr>
              <a:t> = </a:t>
            </a:r>
            <a:r>
              <a:rPr lang="en-US" altLang="en-US" sz="1600" b="1" dirty="0" err="1">
                <a:ea typeface="MS PGothic" panose="020B0600070205080204" pitchFamily="34" charset="-128"/>
              </a:rPr>
              <a:t>conn.createStatement</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Do Actual Work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stmt.close</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conn.close</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catch (</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a:t>
            </a:r>
            <a:r>
              <a:rPr lang="en-US" altLang="en-US" sz="1600" b="1" dirty="0" err="1">
                <a:ea typeface="MS PGothic" panose="020B0600070205080204" pitchFamily="34" charset="-128"/>
              </a:rPr>
              <a:t>sqle</a:t>
            </a: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a:t>
            </a:r>
            <a:r>
              <a:rPr lang="en-US" altLang="en-US" sz="1600" b="1" dirty="0" err="1">
                <a:ea typeface="MS PGothic" panose="020B0600070205080204" pitchFamily="34" charset="-128"/>
              </a:rPr>
              <a:t>System.out.println</a:t>
            </a:r>
            <a:r>
              <a:rPr lang="en-US" altLang="en-US" sz="1600" b="1" dirty="0">
                <a:ea typeface="MS PGothic" panose="020B0600070205080204" pitchFamily="34" charset="-128"/>
              </a:rPr>
              <a:t>("</a:t>
            </a:r>
            <a:r>
              <a:rPr lang="en-US" altLang="en-US" sz="1600" b="1" dirty="0" err="1">
                <a:ea typeface="MS PGothic" panose="020B0600070205080204" pitchFamily="34" charset="-128"/>
              </a:rPr>
              <a:t>SQLException</a:t>
            </a:r>
            <a:r>
              <a:rPr lang="en-US" altLang="en-US" sz="1600" b="1" dirty="0">
                <a:ea typeface="MS PGothic" panose="020B0600070205080204" pitchFamily="34" charset="-128"/>
              </a:rPr>
              <a:t> : " + </a:t>
            </a:r>
            <a:r>
              <a:rPr lang="en-US" altLang="en-US" sz="1600" b="1" dirty="0" err="1">
                <a:ea typeface="MS PGothic" panose="020B0600070205080204" pitchFamily="34" charset="-128"/>
              </a:rPr>
              <a:t>sqle</a:t>
            </a:r>
            <a:r>
              <a:rPr lang="en-US" altLang="en-US" sz="1600" b="1" dirty="0">
                <a:ea typeface="MS PGothic" panose="020B0600070205080204" pitchFamily="34" charset="-128"/>
              </a:rPr>
              <a:t>);		</a:t>
            </a:r>
            <a:endParaRPr lang="en-US" altLang="en-US" sz="1600" b="1" dirty="0">
              <a:ea typeface="MS PGothic" panose="020B0600070205080204" pitchFamily="34" charset="-128"/>
            </a:endParaRPr>
          </a:p>
          <a:p>
            <a:pPr lvl="1">
              <a:buFont typeface="Monotype Sorts" pitchFamily="-65" charset="2"/>
              <a:buNone/>
            </a:pPr>
            <a:r>
              <a:rPr lang="en-US" altLang="en-US" sz="1600" b="1" dirty="0">
                <a:ea typeface="MS PGothic" panose="020B0600070205080204" pitchFamily="34" charset="-128"/>
              </a:rPr>
              <a:t>   }		</a:t>
            </a:r>
            <a:endParaRPr lang="en-US" altLang="en-US" sz="1600" b="1" dirty="0">
              <a:ea typeface="MS PGothic" panose="020B0600070205080204" pitchFamily="34" charset="-128"/>
            </a:endParaRPr>
          </a:p>
          <a:p>
            <a:pPr>
              <a:buFont typeface="Monotype Sorts" pitchFamily="-65" charset="2"/>
              <a:buNone/>
            </a:pPr>
            <a:r>
              <a:rPr lang="en-US" altLang="en-US" sz="1600" b="1" dirty="0"/>
              <a:t>     }</a:t>
            </a:r>
            <a:br>
              <a:rPr lang="en-US" altLang="en-US" sz="1600" b="1" dirty="0"/>
            </a:br>
            <a:r>
              <a:rPr lang="en-US" altLang="en-US" sz="1600" b="1" dirty="0">
                <a:solidFill>
                  <a:srgbClr val="002060"/>
                </a:solidFill>
              </a:rPr>
              <a:t>NOTE:  </a:t>
            </a:r>
            <a:r>
              <a:rPr lang="en-US" altLang="en-US" sz="1600" b="1" dirty="0" err="1">
                <a:solidFill>
                  <a:srgbClr val="002060"/>
                </a:solidFill>
              </a:rPr>
              <a:t>Class.forName</a:t>
            </a:r>
            <a:r>
              <a:rPr lang="en-US" altLang="en-US" sz="1600" b="1" dirty="0">
                <a:solidFill>
                  <a:srgbClr val="002060"/>
                </a:solidFill>
              </a:rPr>
              <a:t> is not required from JDBC 4 onwards. The try with resources syntax  in </a:t>
            </a:r>
            <a:r>
              <a:rPr lang="en-US" altLang="en-US" sz="1600" b="1" dirty="0" err="1">
                <a:solidFill>
                  <a:srgbClr val="002060"/>
                </a:solidFill>
              </a:rPr>
              <a:t>prev</a:t>
            </a:r>
            <a:r>
              <a:rPr lang="en-US" altLang="en-US" sz="1600" b="1" dirty="0">
                <a:solidFill>
                  <a:srgbClr val="002060"/>
                </a:solidFill>
              </a:rPr>
              <a:t> slide is preferred for Java 7 onwards. </a:t>
            </a:r>
            <a:endParaRPr lang="en-US" altLang="en-US" sz="1600" b="1"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 (Cont.)</a:t>
            </a:r>
            <a:endParaRPr lang="en-US" altLang="en-US">
              <a:effectLst>
                <a:outerShdw blurRad="38100" dist="38100" dir="2700000" algn="tl">
                  <a:srgbClr val="C0C0C0"/>
                </a:outerShdw>
              </a:effectLst>
            </a:endParaRPr>
          </a:p>
        </p:txBody>
      </p:sp>
      <p:sp>
        <p:nvSpPr>
          <p:cNvPr id="12291" name="Rectangle 3"/>
          <p:cNvSpPr>
            <a:spLocks noGrp="1" noChangeArrowheads="1"/>
          </p:cNvSpPr>
          <p:nvPr>
            <p:ph type="body" idx="1"/>
          </p:nvPr>
        </p:nvSpPr>
        <p:spPr>
          <a:xfrm>
            <a:off x="768350" y="1118585"/>
            <a:ext cx="8202613" cy="5358415"/>
          </a:xfrm>
        </p:spPr>
        <p:txBody>
          <a:bodyPr/>
          <a:lstStyle/>
          <a:p>
            <a:r>
              <a:rPr lang="en-US" altLang="en-US" sz="2000" dirty="0"/>
              <a:t>Update to database</a:t>
            </a:r>
            <a:endParaRPr lang="en-US" altLang="en-US" sz="2000" dirty="0"/>
          </a:p>
          <a:p>
            <a:pPr>
              <a:buFont typeface="Monotype Sorts" pitchFamily="-65" charset="2"/>
              <a:buNone/>
            </a:pPr>
            <a:br>
              <a:rPr lang="en-US" altLang="en-US" sz="1000" dirty="0"/>
            </a:br>
            <a:r>
              <a:rPr kumimoji="0" lang="en-US" altLang="en-US" b="1" dirty="0"/>
              <a:t>try {</a:t>
            </a:r>
            <a:br>
              <a:rPr kumimoji="0" lang="en-US" altLang="en-US" b="1" dirty="0"/>
            </a:br>
            <a:r>
              <a:rPr kumimoji="0" lang="en-US" altLang="en-US" b="1" dirty="0"/>
              <a:t>     </a:t>
            </a:r>
            <a:r>
              <a:rPr kumimoji="0" lang="en-US" altLang="en-US" b="1" dirty="0" err="1"/>
              <a:t>stmt.executeUpdate</a:t>
            </a:r>
            <a:r>
              <a:rPr kumimoji="0" lang="en-US" altLang="en-US" b="1" dirty="0"/>
              <a:t>(</a:t>
            </a:r>
            <a:br>
              <a:rPr kumimoji="0" lang="en-US" altLang="en-US" b="1" dirty="0"/>
            </a:br>
            <a:r>
              <a:rPr kumimoji="0" lang="en-US" altLang="en-US" b="1" dirty="0"/>
              <a:t>          "insert into instructor values(</a:t>
            </a:r>
            <a:r>
              <a:rPr kumimoji="0" lang="en-US" altLang="ja-JP" b="1" dirty="0">
                <a:latin typeface="Arial" panose="020B0604020202020204" pitchFamily="34" charset="0"/>
              </a:rPr>
              <a:t>'</a:t>
            </a:r>
            <a:r>
              <a:rPr kumimoji="0" lang="en-US" altLang="ja-JP" b="1" dirty="0"/>
              <a:t>77987</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Kim</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Physics</a:t>
            </a:r>
            <a:r>
              <a:rPr kumimoji="0" lang="en-US" altLang="ja-JP" b="1" dirty="0">
                <a:latin typeface="Arial" panose="020B0604020202020204" pitchFamily="34" charset="0"/>
              </a:rPr>
              <a:t>'</a:t>
            </a:r>
            <a:r>
              <a:rPr kumimoji="0" lang="en-US" altLang="ja-JP" b="1" dirty="0"/>
              <a:t>, 98000)");</a:t>
            </a:r>
            <a:br>
              <a:rPr kumimoji="0" lang="en-US" altLang="ja-JP" b="1" dirty="0"/>
            </a:br>
            <a:r>
              <a:rPr kumimoji="0" lang="en-US" altLang="ja-JP" b="1" dirty="0"/>
              <a:t>} catch (</a:t>
            </a:r>
            <a:r>
              <a:rPr kumimoji="0" lang="en-US" altLang="ja-JP" b="1" dirty="0" err="1"/>
              <a:t>SQLException</a:t>
            </a:r>
            <a:r>
              <a:rPr kumimoji="0" lang="en-US" altLang="ja-JP" b="1" dirty="0"/>
              <a:t> </a:t>
            </a:r>
            <a:r>
              <a:rPr kumimoji="0" lang="en-US" altLang="ja-JP" b="1" dirty="0" err="1"/>
              <a:t>sqle</a:t>
            </a:r>
            <a:r>
              <a:rPr kumimoji="0" lang="en-US" altLang="ja-JP" b="1" dirty="0"/>
              <a:t>)</a:t>
            </a:r>
            <a:br>
              <a:rPr kumimoji="0" lang="en-US" altLang="ja-JP" b="1" dirty="0"/>
            </a:br>
            <a:r>
              <a:rPr kumimoji="0" lang="en-US" altLang="ja-JP" b="1" dirty="0"/>
              <a:t>{</a:t>
            </a:r>
            <a:br>
              <a:rPr kumimoji="0" lang="en-US" altLang="ja-JP" b="1" dirty="0"/>
            </a:br>
            <a:r>
              <a:rPr kumimoji="0" lang="en-US" altLang="ja-JP" b="1" dirty="0"/>
              <a:t>    </a:t>
            </a:r>
            <a:r>
              <a:rPr kumimoji="0" lang="en-US" altLang="ja-JP" b="1" dirty="0" err="1"/>
              <a:t>System.out.println</a:t>
            </a:r>
            <a:r>
              <a:rPr kumimoji="0" lang="en-US" altLang="ja-JP" b="1" dirty="0"/>
              <a:t>("Could not insert tuple. " + </a:t>
            </a:r>
            <a:r>
              <a:rPr kumimoji="0" lang="en-US" altLang="ja-JP" b="1" dirty="0" err="1"/>
              <a:t>sqle</a:t>
            </a:r>
            <a:r>
              <a:rPr kumimoji="0" lang="en-US" altLang="ja-JP" b="1" dirty="0"/>
              <a:t>);</a:t>
            </a:r>
            <a:br>
              <a:rPr kumimoji="0" lang="en-US" altLang="ja-JP" b="1" dirty="0"/>
            </a:br>
            <a:r>
              <a:rPr kumimoji="0" lang="en-US" altLang="ja-JP" b="1" dirty="0"/>
              <a:t>}</a:t>
            </a:r>
            <a:endParaRPr kumimoji="0" lang="en-US" altLang="ja-JP" b="1" dirty="0"/>
          </a:p>
          <a:p>
            <a:r>
              <a:rPr lang="en-US" altLang="en-US" sz="2000" dirty="0"/>
              <a:t>Execute query and fetch and print results</a:t>
            </a:r>
            <a:endParaRPr lang="en-US" altLang="en-US" sz="2000" dirty="0"/>
          </a:p>
          <a:p>
            <a:pPr lvl="1">
              <a:buFont typeface="Monotype Sorts" pitchFamily="-65" charset="2"/>
              <a:buNone/>
            </a:pPr>
            <a:r>
              <a:rPr kumimoji="0" lang="en-US" altLang="en-US" dirty="0">
                <a:ea typeface="MS PGothic" panose="020B0600070205080204" pitchFamily="34" charset="-128"/>
              </a:rPr>
              <a:t>     </a:t>
            </a:r>
            <a:r>
              <a:rPr kumimoji="0" lang="en-US" altLang="en-US" b="1" dirty="0" err="1">
                <a:ea typeface="MS PGothic" panose="020B0600070205080204" pitchFamily="34" charset="-128"/>
              </a:rPr>
              <a:t>ResultSet</a:t>
            </a:r>
            <a:r>
              <a:rPr kumimoji="0" lang="en-US" altLang="en-US" b="1" dirty="0">
                <a:ea typeface="MS PGothic" panose="020B0600070205080204" pitchFamily="34" charset="-128"/>
              </a:rPr>
              <a:t> </a:t>
            </a:r>
            <a:r>
              <a:rPr kumimoji="0" lang="en-US" altLang="en-US" b="1" dirty="0" err="1">
                <a:ea typeface="MS PGothic" panose="020B0600070205080204" pitchFamily="34" charset="-128"/>
              </a:rPr>
              <a:t>rset</a:t>
            </a:r>
            <a:r>
              <a:rPr kumimoji="0" lang="en-US" altLang="en-US" b="1" dirty="0">
                <a:ea typeface="MS PGothic" panose="020B0600070205080204" pitchFamily="34" charset="-128"/>
              </a:rPr>
              <a:t> = </a:t>
            </a:r>
            <a:r>
              <a:rPr kumimoji="0" lang="en-US" altLang="en-US" b="1" dirty="0" err="1">
                <a:ea typeface="MS PGothic" panose="020B0600070205080204" pitchFamily="34" charset="-128"/>
              </a:rPr>
              <a:t>stmt.executeQuery</a:t>
            </a:r>
            <a:r>
              <a:rPr kumimoji="0" lang="en-US" altLang="en-US" b="1" dirty="0">
                <a:ea typeface="MS PGothic" panose="020B0600070205080204" pitchFamily="34" charset="-128"/>
              </a:rPr>
              <a:t>(</a:t>
            </a:r>
            <a:br>
              <a:rPr kumimoji="0" lang="en-US" altLang="en-US" b="1" dirty="0">
                <a:ea typeface="MS PGothic" panose="020B0600070205080204" pitchFamily="34" charset="-128"/>
              </a:rPr>
            </a:br>
            <a:r>
              <a:rPr kumimoji="0" lang="en-US" altLang="en-US" b="1" dirty="0">
                <a:ea typeface="MS PGothic" panose="020B0600070205080204" pitchFamily="34" charset="-128"/>
              </a:rPr>
              <a:t>                                "select </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 </a:t>
            </a:r>
            <a:r>
              <a:rPr kumimoji="0" lang="en-US" altLang="en-US" b="1" dirty="0" err="1">
                <a:ea typeface="MS PGothic" panose="020B0600070205080204" pitchFamily="34" charset="-128"/>
              </a:rPr>
              <a:t>avg</a:t>
            </a:r>
            <a:r>
              <a:rPr kumimoji="0" lang="en-US" altLang="en-US" b="1" dirty="0">
                <a:ea typeface="MS PGothic" panose="020B0600070205080204" pitchFamily="34" charset="-128"/>
              </a:rPr>
              <a:t> (salary)</a:t>
            </a:r>
            <a:br>
              <a:rPr kumimoji="0" lang="en-US" altLang="en-US" b="1" dirty="0">
                <a:ea typeface="MS PGothic" panose="020B0600070205080204" pitchFamily="34" charset="-128"/>
              </a:rPr>
            </a:br>
            <a:r>
              <a:rPr kumimoji="0" lang="en-US" altLang="en-US" b="1" dirty="0">
                <a:ea typeface="MS PGothic" panose="020B0600070205080204" pitchFamily="34" charset="-128"/>
              </a:rPr>
              <a:t>                                 from instructor</a:t>
            </a:r>
            <a:br>
              <a:rPr kumimoji="0" lang="en-US" altLang="en-US" b="1" dirty="0">
                <a:ea typeface="MS PGothic" panose="020B0600070205080204" pitchFamily="34" charset="-128"/>
              </a:rPr>
            </a:br>
            <a:r>
              <a:rPr kumimoji="0" lang="en-US" altLang="en-US" b="1" dirty="0">
                <a:ea typeface="MS PGothic" panose="020B0600070205080204" pitchFamily="34" charset="-128"/>
              </a:rPr>
              <a:t>                                 group by </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a:t>
            </a:r>
            <a:br>
              <a:rPr kumimoji="0" lang="en-US" altLang="en-US" b="1" dirty="0">
                <a:ea typeface="MS PGothic" panose="020B0600070205080204" pitchFamily="34" charset="-128"/>
              </a:rPr>
            </a:br>
            <a:r>
              <a:rPr kumimoji="0" lang="en-US" altLang="en-US" b="1" dirty="0">
                <a:ea typeface="MS PGothic" panose="020B0600070205080204" pitchFamily="34" charset="-128"/>
              </a:rPr>
              <a:t>while (</a:t>
            </a:r>
            <a:r>
              <a:rPr kumimoji="0" lang="en-US" altLang="en-US" b="1" dirty="0" err="1">
                <a:ea typeface="MS PGothic" panose="020B0600070205080204" pitchFamily="34" charset="-128"/>
              </a:rPr>
              <a:t>rset.next</a:t>
            </a:r>
            <a:r>
              <a:rPr kumimoji="0" lang="en-US" altLang="en-US" b="1" dirty="0">
                <a:ea typeface="MS PGothic" panose="020B0600070205080204" pitchFamily="34" charset="-128"/>
              </a:rPr>
              <a:t>()) {</a:t>
            </a:r>
            <a:br>
              <a:rPr kumimoji="0" lang="en-US" altLang="en-US" b="1" dirty="0">
                <a:ea typeface="MS PGothic" panose="020B0600070205080204" pitchFamily="34" charset="-128"/>
              </a:rPr>
            </a:br>
            <a:r>
              <a:rPr kumimoji="0" lang="en-US" altLang="en-US" b="1" dirty="0">
                <a:ea typeface="MS PGothic" panose="020B0600070205080204" pitchFamily="34" charset="-128"/>
              </a:rPr>
              <a:t>       </a:t>
            </a:r>
            <a:r>
              <a:rPr kumimoji="0" lang="en-US" altLang="en-US" b="1" dirty="0" err="1">
                <a:ea typeface="MS PGothic" panose="020B0600070205080204" pitchFamily="34" charset="-128"/>
              </a:rPr>
              <a:t>System.out.println</a:t>
            </a:r>
            <a:r>
              <a:rPr kumimoji="0" lang="en-US" altLang="en-US" b="1" dirty="0">
                <a:ea typeface="MS PGothic" panose="020B0600070205080204" pitchFamily="34" charset="-128"/>
              </a:rPr>
              <a:t>(</a:t>
            </a:r>
            <a:r>
              <a:rPr kumimoji="0" lang="en-US" altLang="en-US" b="1" dirty="0" err="1">
                <a:ea typeface="MS PGothic" panose="020B0600070205080204" pitchFamily="34" charset="-128"/>
              </a:rPr>
              <a:t>rset.getString</a:t>
            </a:r>
            <a:r>
              <a:rPr kumimoji="0" lang="en-US" altLang="en-US" b="1" dirty="0">
                <a:ea typeface="MS PGothic" panose="020B0600070205080204" pitchFamily="34" charset="-128"/>
              </a:rPr>
              <a:t>("</a:t>
            </a:r>
            <a:r>
              <a:rPr kumimoji="0" lang="en-US" altLang="en-US" b="1" dirty="0" err="1">
                <a:ea typeface="MS PGothic" panose="020B0600070205080204" pitchFamily="34" charset="-128"/>
              </a:rPr>
              <a:t>dept_name</a:t>
            </a:r>
            <a:r>
              <a:rPr kumimoji="0" lang="en-US" altLang="en-US" b="1" dirty="0">
                <a:ea typeface="MS PGothic" panose="020B0600070205080204" pitchFamily="34" charset="-128"/>
              </a:rPr>
              <a:t>") + " " +</a:t>
            </a:r>
            <a:br>
              <a:rPr kumimoji="0" lang="en-US" altLang="en-US" b="1" dirty="0">
                <a:ea typeface="MS PGothic" panose="020B0600070205080204" pitchFamily="34" charset="-128"/>
              </a:rPr>
            </a:br>
            <a:r>
              <a:rPr kumimoji="0" lang="en-US" altLang="en-US" b="1" dirty="0">
                <a:ea typeface="MS PGothic" panose="020B0600070205080204" pitchFamily="34" charset="-128"/>
              </a:rPr>
              <a:t>                                              </a:t>
            </a:r>
            <a:r>
              <a:rPr kumimoji="0" lang="en-US" altLang="en-US" b="1" dirty="0" err="1">
                <a:ea typeface="MS PGothic" panose="020B0600070205080204" pitchFamily="34" charset="-128"/>
              </a:rPr>
              <a:t>rset.getFloat</a:t>
            </a:r>
            <a:r>
              <a:rPr kumimoji="0" lang="en-US" altLang="en-US" b="1" dirty="0">
                <a:ea typeface="MS PGothic" panose="020B0600070205080204" pitchFamily="34" charset="-128"/>
              </a:rPr>
              <a:t>(2));</a:t>
            </a:r>
            <a:br>
              <a:rPr kumimoji="0" lang="en-US" altLang="en-US" b="1" dirty="0">
                <a:ea typeface="MS PGothic" panose="020B0600070205080204" pitchFamily="34" charset="-128"/>
              </a:rPr>
            </a:br>
            <a:r>
              <a:rPr kumimoji="0" lang="en-US" altLang="en-US" b="1" dirty="0">
                <a:ea typeface="MS PGothic" panose="020B0600070205080204" pitchFamily="34" charset="-128"/>
              </a:rPr>
              <a:t>}</a:t>
            </a:r>
            <a:endParaRPr kumimoji="0" lang="en-US" altLang="en-US" b="1" dirty="0">
              <a:ea typeface="MS PGothic" panose="020B0600070205080204" pitchFamily="34" charset="-128"/>
            </a:endParaRPr>
          </a:p>
          <a:p>
            <a:endParaRPr lang="en-US"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 SUBSECTIONS       </a:t>
            </a:r>
            <a:endParaRPr lang="en-US" altLang="en-US" dirty="0">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768351" y="1135063"/>
            <a:ext cx="7734300" cy="4903787"/>
          </a:xfrm>
        </p:spPr>
        <p:txBody>
          <a:bodyPr/>
          <a:lstStyle/>
          <a:p>
            <a:r>
              <a:rPr lang="en-US" altLang="en-US" sz="2000" dirty="0"/>
              <a:t>Connecting to the Database</a:t>
            </a:r>
            <a:endParaRPr lang="en-US" altLang="en-US" sz="2000" dirty="0"/>
          </a:p>
          <a:p>
            <a:r>
              <a:rPr lang="en-US" altLang="en-US" sz="2000" dirty="0"/>
              <a:t>Shipping SQL Statements to the Database System</a:t>
            </a:r>
            <a:endParaRPr lang="en-US" altLang="en-US" sz="2000" dirty="0"/>
          </a:p>
          <a:p>
            <a:r>
              <a:rPr lang="en-US" altLang="en-US" sz="2000" dirty="0"/>
              <a:t>Exceptions and Resource Management</a:t>
            </a:r>
            <a:endParaRPr lang="en-US" altLang="en-US" sz="2000" dirty="0"/>
          </a:p>
          <a:p>
            <a:r>
              <a:rPr lang="en-US" altLang="en-US" sz="2000" dirty="0"/>
              <a:t>Retrieving the Result of a Query</a:t>
            </a:r>
            <a:endParaRPr lang="en-US" altLang="en-US" sz="2000" dirty="0"/>
          </a:p>
          <a:p>
            <a:r>
              <a:rPr lang="en-US" altLang="en-US" sz="2000" dirty="0"/>
              <a:t>Prepared Statements</a:t>
            </a:r>
            <a:endParaRPr lang="en-US" altLang="en-US" sz="2000" dirty="0"/>
          </a:p>
          <a:p>
            <a:r>
              <a:rPr lang="en-US" altLang="en-US" sz="2000" dirty="0"/>
              <a:t>Callable Statements</a:t>
            </a:r>
            <a:endParaRPr lang="en-US" altLang="en-US" sz="2000" dirty="0"/>
          </a:p>
          <a:p>
            <a:r>
              <a:rPr lang="en-US" altLang="en-US" sz="2000" dirty="0"/>
              <a:t>Metadata Features</a:t>
            </a:r>
            <a:endParaRPr lang="en-US" altLang="en-US" sz="2000" dirty="0"/>
          </a:p>
          <a:p>
            <a:r>
              <a:rPr lang="en-US" altLang="en-US" sz="2000" dirty="0"/>
              <a:t>Other Features</a:t>
            </a:r>
            <a:endParaRPr lang="en-US" altLang="en-US" sz="2000" dirty="0"/>
          </a:p>
          <a:p>
            <a:r>
              <a:rPr lang="en-US" altLang="en-US" sz="2000" dirty="0"/>
              <a:t>Database Access from Python</a:t>
            </a:r>
            <a:endParaRPr lang="en-US" altLang="en-US" sz="2000" dirty="0"/>
          </a:p>
          <a:p>
            <a:endParaRPr lang="en-US" altLang="en-US"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 Details       </a:t>
            </a:r>
            <a:endParaRPr lang="en-US" altLang="en-US">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768351" y="1135063"/>
            <a:ext cx="7734300" cy="4903787"/>
          </a:xfrm>
        </p:spPr>
        <p:txBody>
          <a:bodyPr/>
          <a:lstStyle/>
          <a:p>
            <a:r>
              <a:rPr lang="en-US" altLang="en-US" sz="2000" dirty="0"/>
              <a:t>Getting result fields:</a:t>
            </a:r>
            <a:endParaRPr lang="en-US" altLang="en-US" sz="2000" dirty="0"/>
          </a:p>
          <a:p>
            <a:pPr lvl="1"/>
            <a:r>
              <a:rPr lang="en-US" altLang="en-US" sz="2000" b="1" dirty="0" err="1">
                <a:ea typeface="MS PGothic" panose="020B0600070205080204" pitchFamily="34" charset="-128"/>
              </a:rPr>
              <a:t>rs.getString</a:t>
            </a:r>
            <a:r>
              <a:rPr lang="en-US" altLang="en-US" sz="2000" b="1" dirty="0">
                <a:ea typeface="MS PGothic" panose="020B0600070205080204" pitchFamily="34" charset="-128"/>
              </a:rPr>
              <a:t>(</a:t>
            </a:r>
            <a:r>
              <a:rPr lang="ja-JP" altLang="en-US" sz="2000" b="1" dirty="0">
                <a:latin typeface="Arial" panose="020B0604020202020204" pitchFamily="34" charset="0"/>
                <a:ea typeface="MS PGothic" panose="020B0600070205080204" pitchFamily="34" charset="-128"/>
              </a:rPr>
              <a:t>“</a:t>
            </a:r>
            <a:r>
              <a:rPr lang="en-US" altLang="ja-JP" sz="2000" b="1" dirty="0" err="1">
                <a:ea typeface="MS PGothic" panose="020B0600070205080204" pitchFamily="34" charset="-128"/>
              </a:rPr>
              <a:t>dept_name</a:t>
            </a:r>
            <a:r>
              <a:rPr lang="ja-JP" altLang="en-US" sz="2000" b="1" dirty="0">
                <a:latin typeface="Arial" panose="020B0604020202020204" pitchFamily="34" charset="0"/>
                <a:ea typeface="MS PGothic" panose="020B0600070205080204" pitchFamily="34" charset="-128"/>
              </a:rPr>
              <a:t>”</a:t>
            </a:r>
            <a:r>
              <a:rPr lang="en-US" altLang="ja-JP" sz="2000" b="1" dirty="0">
                <a:ea typeface="MS PGothic" panose="020B0600070205080204" pitchFamily="34" charset="-128"/>
              </a:rPr>
              <a:t>) and </a:t>
            </a:r>
            <a:r>
              <a:rPr lang="en-US" altLang="ja-JP" sz="2000" b="1" dirty="0" err="1">
                <a:ea typeface="MS PGothic" panose="020B0600070205080204" pitchFamily="34" charset="-128"/>
              </a:rPr>
              <a:t>rs.getString</a:t>
            </a:r>
            <a:r>
              <a:rPr lang="en-US" altLang="ja-JP" sz="2000" b="1" dirty="0">
                <a:ea typeface="MS PGothic" panose="020B0600070205080204" pitchFamily="34" charset="-128"/>
              </a:rPr>
              <a:t>(1) equivalent if </a:t>
            </a:r>
            <a:r>
              <a:rPr lang="en-US" altLang="ja-JP" sz="2000" b="1" dirty="0" err="1">
                <a:ea typeface="MS PGothic" panose="020B0600070205080204" pitchFamily="34" charset="-128"/>
              </a:rPr>
              <a:t>dept_name</a:t>
            </a:r>
            <a:r>
              <a:rPr lang="en-US" altLang="ja-JP" sz="2000" b="1" dirty="0">
                <a:ea typeface="MS PGothic" panose="020B0600070205080204" pitchFamily="34" charset="-128"/>
              </a:rPr>
              <a:t> is the first argument of select result.</a:t>
            </a:r>
            <a:endParaRPr lang="en-US" altLang="ja-JP" sz="2000" b="1" dirty="0">
              <a:ea typeface="MS PGothic" panose="020B0600070205080204" pitchFamily="34" charset="-128"/>
            </a:endParaRPr>
          </a:p>
          <a:p>
            <a:r>
              <a:rPr lang="en-US" altLang="en-US" sz="2000" dirty="0"/>
              <a:t>Dealing with Null values</a:t>
            </a:r>
            <a:endParaRPr lang="en-US" altLang="en-US" sz="2000" dirty="0"/>
          </a:p>
          <a:p>
            <a:pPr lvl="1">
              <a:buFont typeface="Monotype Sorts" pitchFamily="-65" charset="2"/>
              <a:buNone/>
            </a:pPr>
            <a:r>
              <a:rPr lang="en-US" altLang="en-US" sz="2000" b="1" dirty="0" err="1">
                <a:ea typeface="MS PGothic" panose="020B0600070205080204" pitchFamily="34" charset="-128"/>
              </a:rPr>
              <a:t>int</a:t>
            </a:r>
            <a:r>
              <a:rPr lang="en-US" altLang="en-US" sz="2000" b="1" dirty="0">
                <a:ea typeface="MS PGothic" panose="020B0600070205080204" pitchFamily="34" charset="-128"/>
              </a:rPr>
              <a:t> a = </a:t>
            </a:r>
            <a:r>
              <a:rPr lang="en-US" altLang="en-US" sz="2000" b="1" dirty="0" err="1">
                <a:ea typeface="MS PGothic" panose="020B0600070205080204" pitchFamily="34" charset="-128"/>
              </a:rPr>
              <a:t>rs.getInt</a:t>
            </a:r>
            <a:r>
              <a:rPr lang="en-US" altLang="en-US" sz="2000" b="1" dirty="0">
                <a:ea typeface="MS PGothic" panose="020B0600070205080204" pitchFamily="34" charset="-128"/>
              </a:rPr>
              <a:t>(</a:t>
            </a:r>
            <a:r>
              <a:rPr lang="ja-JP" altLang="en-US" sz="2000" b="1" dirty="0">
                <a:latin typeface="Arial" panose="020B0604020202020204" pitchFamily="34" charset="0"/>
                <a:ea typeface="MS PGothic" panose="020B0600070205080204" pitchFamily="34" charset="-128"/>
              </a:rPr>
              <a:t>“</a:t>
            </a:r>
            <a:r>
              <a:rPr lang="en-US" altLang="ja-JP" sz="2000" b="1" dirty="0">
                <a:ea typeface="MS PGothic" panose="020B0600070205080204" pitchFamily="34" charset="-128"/>
              </a:rPr>
              <a:t>a</a:t>
            </a:r>
            <a:r>
              <a:rPr lang="ja-JP" altLang="en-US" sz="2000" b="1" dirty="0">
                <a:latin typeface="Arial" panose="020B0604020202020204" pitchFamily="34" charset="0"/>
                <a:ea typeface="MS PGothic" panose="020B0600070205080204" pitchFamily="34" charset="-128"/>
              </a:rPr>
              <a:t>”</a:t>
            </a:r>
            <a:r>
              <a:rPr lang="en-US" altLang="ja-JP" sz="2000" b="1" dirty="0">
                <a:ea typeface="MS PGothic" panose="020B0600070205080204" pitchFamily="34" charset="-128"/>
              </a:rPr>
              <a:t>);</a:t>
            </a:r>
            <a:endParaRPr lang="en-US" altLang="ja-JP" sz="2000" b="1" dirty="0">
              <a:ea typeface="MS PGothic" panose="020B0600070205080204" pitchFamily="34" charset="-128"/>
            </a:endParaRPr>
          </a:p>
          <a:p>
            <a:pPr lvl="1">
              <a:buFont typeface="Monotype Sorts" pitchFamily="-65" charset="2"/>
              <a:buNone/>
            </a:pPr>
            <a:r>
              <a:rPr lang="en-US" altLang="en-US" sz="2000" b="1" dirty="0">
                <a:ea typeface="MS PGothic" panose="020B0600070205080204" pitchFamily="34" charset="-128"/>
              </a:rPr>
              <a:t>if (</a:t>
            </a:r>
            <a:r>
              <a:rPr lang="en-US" altLang="en-US" sz="2000" b="1" dirty="0" err="1">
                <a:ea typeface="MS PGothic" panose="020B0600070205080204" pitchFamily="34" charset="-128"/>
              </a:rPr>
              <a:t>rs.wasNull</a:t>
            </a:r>
            <a:r>
              <a:rPr lang="en-US" altLang="en-US" sz="2000" b="1" dirty="0">
                <a:ea typeface="MS PGothic" panose="020B0600070205080204" pitchFamily="34" charset="-128"/>
              </a:rPr>
              <a:t>()) </a:t>
            </a:r>
            <a:r>
              <a:rPr lang="en-US" altLang="en-US" sz="2000" b="1" dirty="0" err="1">
                <a:ea typeface="MS PGothic" panose="020B0600070205080204" pitchFamily="34" charset="-128"/>
              </a:rPr>
              <a:t>Systems.out.println</a:t>
            </a:r>
            <a:r>
              <a:rPr lang="en-US" altLang="en-US" sz="2000" b="1" dirty="0">
                <a:ea typeface="MS PGothic" panose="020B0600070205080204" pitchFamily="34" charset="-128"/>
              </a:rPr>
              <a:t>(</a:t>
            </a:r>
            <a:r>
              <a:rPr lang="ja-JP" altLang="en-US" sz="2000" b="1" dirty="0">
                <a:latin typeface="Arial" panose="020B0604020202020204" pitchFamily="34" charset="0"/>
                <a:ea typeface="MS PGothic" panose="020B0600070205080204" pitchFamily="34" charset="-128"/>
              </a:rPr>
              <a:t>“</a:t>
            </a:r>
            <a:r>
              <a:rPr lang="en-US" altLang="ja-JP" sz="2000" b="1" dirty="0">
                <a:ea typeface="MS PGothic" panose="020B0600070205080204" pitchFamily="34" charset="-128"/>
              </a:rPr>
              <a:t>Got null value</a:t>
            </a:r>
            <a:r>
              <a:rPr lang="ja-JP" altLang="en-US" sz="2000" b="1" dirty="0">
                <a:latin typeface="Arial" panose="020B0604020202020204" pitchFamily="34" charset="0"/>
                <a:ea typeface="MS PGothic" panose="020B0600070205080204" pitchFamily="34" charset="-128"/>
              </a:rPr>
              <a:t>”</a:t>
            </a:r>
            <a:r>
              <a:rPr lang="en-US" altLang="ja-JP" sz="2000" b="1" dirty="0">
                <a:ea typeface="MS PGothic" panose="020B0600070205080204" pitchFamily="34" charset="-128"/>
              </a:rPr>
              <a:t>);</a:t>
            </a:r>
            <a:endParaRPr lang="en-US" altLang="en-US" sz="2000" b="1"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Prepared Statement</a:t>
            </a:r>
            <a:endParaRPr lang="en-US" altLang="en-US">
              <a:effectLst>
                <a:outerShdw blurRad="38100" dist="38100" dir="2700000" algn="tl">
                  <a:srgbClr val="C0C0C0"/>
                </a:outerShdw>
              </a:effectLst>
            </a:endParaRPr>
          </a:p>
        </p:txBody>
      </p:sp>
      <p:sp>
        <p:nvSpPr>
          <p:cNvPr id="15363" name="Rectangle 3"/>
          <p:cNvSpPr>
            <a:spLocks noGrp="1" noChangeArrowheads="1"/>
          </p:cNvSpPr>
          <p:nvPr>
            <p:ph type="body" idx="1"/>
          </p:nvPr>
        </p:nvSpPr>
        <p:spPr>
          <a:xfrm>
            <a:off x="768350" y="1093788"/>
            <a:ext cx="8276259" cy="4903787"/>
          </a:xfrm>
        </p:spPr>
        <p:txBody>
          <a:bodyPr/>
          <a:lstStyle/>
          <a:p>
            <a:r>
              <a:rPr lang="en-US" altLang="en-US" sz="2000" dirty="0" err="1">
                <a:latin typeface="Arial" panose="020B0604020202020204" pitchFamily="34" charset="0"/>
                <a:cs typeface="Arial" panose="020B0604020202020204" pitchFamily="34" charset="0"/>
              </a:rPr>
              <a:t>PreparedStatement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pStmt</a:t>
            </a:r>
            <a:r>
              <a:rPr lang="en-US" altLang="en-US" sz="2000" dirty="0">
                <a:latin typeface="Arial" panose="020B0604020202020204" pitchFamily="34" charset="0"/>
                <a:cs typeface="Arial" panose="020B0604020202020204" pitchFamily="34" charset="0"/>
              </a:rPr>
              <a:t> = </a:t>
            </a:r>
            <a:r>
              <a:rPr lang="en-US" altLang="en-US" sz="2000" dirty="0" err="1">
                <a:latin typeface="Arial" panose="020B0604020202020204" pitchFamily="34" charset="0"/>
                <a:cs typeface="Arial" panose="020B0604020202020204" pitchFamily="34" charset="0"/>
              </a:rPr>
              <a:t>conn.prepareStatement</a:t>
            </a:r>
            <a:r>
              <a:rPr lang="en-US" altLang="en-US" sz="2000" dirty="0">
                <a:latin typeface="Arial" panose="020B0604020202020204" pitchFamily="34" charset="0"/>
                <a:cs typeface="Arial" panose="020B0604020202020204" pitchFamily="34" charset="0"/>
              </a:rPr>
              <a:t>( </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                                                 "insert into instructor values(?,?,?,?)");</a:t>
            </a:r>
            <a:r>
              <a:rPr lang="zh-CN" altLang="en-US" sz="2000" dirty="0">
                <a:latin typeface="Arial" panose="020B0604020202020204" pitchFamily="34" charset="0"/>
                <a:ea typeface="宋体" panose="02010600030101010101" pitchFamily="2" charset="-122"/>
                <a:cs typeface="Arial" panose="020B0604020202020204" pitchFamily="34" charset="0"/>
              </a:rPr>
              <a:t>（先用？代替，再一个一个</a:t>
            </a:r>
            <a:r>
              <a:rPr lang="zh-CN" altLang="en-US" sz="2000" dirty="0">
                <a:latin typeface="Arial" panose="020B0604020202020204" pitchFamily="34" charset="0"/>
                <a:ea typeface="宋体" panose="02010600030101010101" pitchFamily="2" charset="-122"/>
                <a:cs typeface="Arial" panose="020B0604020202020204" pitchFamily="34" charset="0"/>
              </a:rPr>
              <a:t>设置）</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(1, "88877");</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(2, "Perry");</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(3, "Finance");</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pStmt.setInt</a:t>
            </a:r>
            <a:r>
              <a:rPr lang="en-US" altLang="en-US" sz="2000" dirty="0">
                <a:latin typeface="Arial" panose="020B0604020202020204" pitchFamily="34" charset="0"/>
                <a:cs typeface="Arial" panose="020B0604020202020204" pitchFamily="34" charset="0"/>
              </a:rPr>
              <a:t>(4, 125000);</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pStmt.executeUpdate</a:t>
            </a:r>
            <a:r>
              <a:rPr lang="en-US" altLang="en-US" sz="2000" dirty="0">
                <a:latin typeface="Arial" panose="020B0604020202020204" pitchFamily="34" charset="0"/>
                <a:cs typeface="Arial" panose="020B0604020202020204" pitchFamily="34" charset="0"/>
              </a:rPr>
              <a:t>();</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(1, "88878");</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pStmt.executeUpdate</a:t>
            </a:r>
            <a:r>
              <a:rPr lang="en-US" altLang="en-US" sz="2000" dirty="0">
                <a:latin typeface="Arial" panose="020B0604020202020204" pitchFamily="34" charset="0"/>
                <a:cs typeface="Arial" panose="020B0604020202020204" pitchFamily="34" charset="0"/>
              </a:rPr>
              <a:t>();</a:t>
            </a:r>
            <a:endParaRPr lang="en-US" altLang="en-US" sz="2000" dirty="0">
              <a:latin typeface="Arial" panose="020B0604020202020204" pitchFamily="34" charset="0"/>
              <a:cs typeface="Arial" panose="020B0604020202020204" pitchFamily="34" charset="0"/>
            </a:endParaRPr>
          </a:p>
          <a:p>
            <a:r>
              <a:rPr lang="en-US" altLang="en-US" sz="2000" dirty="0"/>
              <a:t>WARNING: always use prepared statements when taking an input from the user and adding it to a query</a:t>
            </a:r>
            <a:endParaRPr lang="en-US" altLang="en-US" sz="2000" dirty="0"/>
          </a:p>
          <a:p>
            <a:pPr lvl="1"/>
            <a:r>
              <a:rPr lang="en-US" altLang="en-US" sz="2000" dirty="0">
                <a:ea typeface="MS PGothic" panose="020B0600070205080204" pitchFamily="34" charset="-128"/>
              </a:rPr>
              <a:t>NEVER create a query by concatenating strings</a:t>
            </a:r>
            <a:endParaRPr lang="en-US" altLang="en-US" sz="2000" dirty="0">
              <a:ea typeface="MS PGothic" panose="020B0600070205080204" pitchFamily="34" charset="-128"/>
            </a:endParaRPr>
          </a:p>
          <a:p>
            <a:pPr lvl="1"/>
            <a:r>
              <a:rPr lang="en-US" altLang="en-US" sz="2000" dirty="0">
                <a:latin typeface="Arial" panose="020B0604020202020204" pitchFamily="34" charset="0"/>
                <a:ea typeface="MS PGothic" panose="020B0600070205080204" pitchFamily="34" charset="-128"/>
                <a:cs typeface="Arial" panose="020B0604020202020204" pitchFamily="34" charset="0"/>
              </a:rPr>
              <a:t>"insert into instructor values(</a:t>
            </a:r>
            <a:r>
              <a:rPr lang="en-US" altLang="ja-JP" sz="2000" dirty="0">
                <a:latin typeface="Arial" panose="020B0604020202020204" pitchFamily="34" charset="0"/>
                <a:ea typeface="MS PGothic" panose="020B0600070205080204" pitchFamily="34" charset="-128"/>
                <a:cs typeface="Arial" panose="020B0604020202020204" pitchFamily="34" charset="0"/>
              </a:rPr>
              <a:t>' " + ID + " ', ' " + name + " ', " + " ' + dept name + " ', " ' balance + </a:t>
            </a:r>
            <a:r>
              <a:rPr lang="en-US" altLang="ja-JP" sz="2000" dirty="0"/>
              <a:t>'</a:t>
            </a:r>
            <a:r>
              <a:rPr lang="en-US" altLang="ja-JP" sz="2000" dirty="0">
                <a:latin typeface="Arial" panose="020B0604020202020204" pitchFamily="34" charset="0"/>
                <a:ea typeface="MS PGothic" panose="020B0600070205080204" pitchFamily="34" charset="-128"/>
                <a:cs typeface="Arial" panose="020B0604020202020204" pitchFamily="34" charset="0"/>
              </a:rPr>
              <a:t>)</a:t>
            </a:r>
            <a:r>
              <a:rPr lang="ja-JP" altLang="en-US" sz="2000" dirty="0">
                <a:latin typeface="Arial" panose="020B0604020202020204" pitchFamily="34" charset="0"/>
                <a:ea typeface="MS PGothic" panose="020B0600070205080204" pitchFamily="34" charset="-128"/>
                <a:cs typeface="Arial" panose="020B0604020202020204" pitchFamily="34" charset="0"/>
              </a:rPr>
              <a:t>“</a:t>
            </a:r>
            <a:endParaRPr lang="en-US" altLang="ja-JP" sz="2000" dirty="0">
              <a:latin typeface="Arial" panose="020B0604020202020204" pitchFamily="34" charset="0"/>
              <a:ea typeface="MS PGothic" panose="020B0600070205080204" pitchFamily="34" charset="-128"/>
              <a:cs typeface="Arial" panose="020B0604020202020204" pitchFamily="34" charset="0"/>
            </a:endParaRPr>
          </a:p>
          <a:p>
            <a:pPr lvl="1"/>
            <a:r>
              <a:rPr lang="en-US" altLang="en-US" sz="2000" dirty="0">
                <a:latin typeface="Arial" panose="020B0604020202020204" pitchFamily="34" charset="0"/>
                <a:ea typeface="MS PGothic" panose="020B0600070205080204" pitchFamily="34" charset="-128"/>
                <a:cs typeface="Arial" panose="020B0604020202020204" pitchFamily="34" charset="0"/>
              </a:rPr>
              <a:t>What if name is </a:t>
            </a:r>
            <a:r>
              <a:rPr lang="ja-JP" altLang="en-US" sz="2000" dirty="0">
                <a:latin typeface="Arial" panose="020B0604020202020204" pitchFamily="34" charset="0"/>
                <a:ea typeface="MS PGothic" panose="020B0600070205080204" pitchFamily="34" charset="-128"/>
                <a:cs typeface="Arial" panose="020B0604020202020204" pitchFamily="34" charset="0"/>
              </a:rPr>
              <a:t>“</a:t>
            </a:r>
            <a:r>
              <a:rPr lang="en-US" altLang="ja-JP" sz="2000" dirty="0">
                <a:latin typeface="Arial" panose="020B0604020202020204" pitchFamily="34" charset="0"/>
                <a:ea typeface="MS PGothic" panose="020B0600070205080204" pitchFamily="34" charset="-128"/>
                <a:cs typeface="Arial" panose="020B0604020202020204" pitchFamily="34" charset="0"/>
              </a:rPr>
              <a:t>D'Souza</a:t>
            </a:r>
            <a:r>
              <a:rPr lang="ja-JP" altLang="en-US" sz="2000" dirty="0">
                <a:latin typeface="Arial" panose="020B0604020202020204" pitchFamily="34" charset="0"/>
                <a:ea typeface="MS PGothic" panose="020B0600070205080204" pitchFamily="34" charset="-128"/>
                <a:cs typeface="Arial" panose="020B0604020202020204" pitchFamily="34" charset="0"/>
              </a:rPr>
              <a:t>”</a:t>
            </a:r>
            <a:r>
              <a:rPr lang="en-US" altLang="ja-JP" sz="2000" dirty="0">
                <a:latin typeface="Arial" panose="020B0604020202020204" pitchFamily="34" charset="0"/>
                <a:ea typeface="MS PGothic" panose="020B0600070205080204" pitchFamily="34" charset="-128"/>
                <a:cs typeface="Arial" panose="020B0604020202020204" pitchFamily="34" charset="0"/>
              </a:rPr>
              <a:t>?</a:t>
            </a:r>
            <a:endParaRPr lang="en-US" altLang="ja-JP" sz="2000" dirty="0">
              <a:latin typeface="Arial" panose="020B0604020202020204" pitchFamily="34" charset="0"/>
              <a:ea typeface="MS PGothic" panose="020B0600070205080204" pitchFamily="34" charset="-128"/>
              <a:cs typeface="Arial" panose="020B0604020202020204" pitchFamily="34" charset="0"/>
            </a:endParaRPr>
          </a:p>
          <a:p>
            <a:pPr lvl="1"/>
            <a:endParaRPr lang="en-US" altLang="en-US" dirty="0">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SQL Injection</a:t>
            </a:r>
            <a:endParaRPr lang="en-US" altLang="en-US">
              <a:effectLst>
                <a:outerShdw blurRad="38100" dist="38100" dir="2700000" algn="tl">
                  <a:srgbClr val="C0C0C0"/>
                </a:outerShdw>
              </a:effectLst>
            </a:endParaRPr>
          </a:p>
        </p:txBody>
      </p:sp>
      <p:sp>
        <p:nvSpPr>
          <p:cNvPr id="16387" name="Rectangle 3"/>
          <p:cNvSpPr>
            <a:spLocks noGrp="1" noChangeArrowheads="1"/>
          </p:cNvSpPr>
          <p:nvPr>
            <p:ph type="body" idx="1"/>
          </p:nvPr>
        </p:nvSpPr>
        <p:spPr>
          <a:xfrm>
            <a:off x="768350" y="1093788"/>
            <a:ext cx="8077200" cy="4903787"/>
          </a:xfrm>
        </p:spPr>
        <p:txBody>
          <a:bodyPr/>
          <a:lstStyle/>
          <a:p>
            <a:pPr>
              <a:lnSpc>
                <a:spcPct val="90000"/>
              </a:lnSpc>
            </a:pPr>
            <a:r>
              <a:rPr lang="en-US" altLang="en-US" sz="2000" dirty="0"/>
              <a:t>Suppose query is constructed using</a:t>
            </a:r>
            <a:endParaRPr lang="en-US" altLang="en-US" sz="2000" dirty="0"/>
          </a:p>
          <a:p>
            <a:pPr lvl="1">
              <a:lnSpc>
                <a:spcPct val="90000"/>
              </a:lnSpc>
            </a:pPr>
            <a:r>
              <a:rPr lang="en-US" altLang="en-US" sz="2000" dirty="0">
                <a:ea typeface="MS PGothic" panose="020B0600070205080204" pitchFamily="34" charset="-128"/>
              </a:rPr>
              <a:t>"select * from instructor where name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name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a:t>
            </a:r>
            <a:endParaRPr lang="en-US" altLang="ja-JP" sz="2000" dirty="0">
              <a:ea typeface="MS PGothic" panose="020B0600070205080204" pitchFamily="34" charset="-128"/>
            </a:endParaRPr>
          </a:p>
          <a:p>
            <a:pPr>
              <a:lnSpc>
                <a:spcPct val="90000"/>
              </a:lnSpc>
            </a:pPr>
            <a:r>
              <a:rPr lang="en-US" altLang="en-US" sz="2000" dirty="0"/>
              <a:t>Suppose the user, instead of entering a name, enters:</a:t>
            </a:r>
            <a:endParaRPr lang="en-US" altLang="en-US" sz="2000" dirty="0"/>
          </a:p>
          <a:p>
            <a:pPr lvl="1">
              <a:lnSpc>
                <a:spcPct val="90000"/>
              </a:lnSpc>
            </a:pPr>
            <a:r>
              <a:rPr lang="en-US" altLang="en-US" sz="2000" dirty="0">
                <a:ea typeface="MS PGothic" panose="020B0600070205080204" pitchFamily="34" charset="-128"/>
              </a:rPr>
              <a:t>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or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endParaRPr lang="en-US" altLang="ja-JP" sz="2000" dirty="0">
              <a:ea typeface="MS PGothic" panose="020B0600070205080204" pitchFamily="34" charset="-128"/>
            </a:endParaRPr>
          </a:p>
          <a:p>
            <a:pPr>
              <a:lnSpc>
                <a:spcPct val="90000"/>
              </a:lnSpc>
            </a:pPr>
            <a:r>
              <a:rPr lang="en-US" altLang="en-US" sz="2000" dirty="0"/>
              <a:t>then the resulting statement becomes:</a:t>
            </a:r>
            <a:endParaRPr lang="en-US" altLang="en-US" sz="2000" dirty="0"/>
          </a:p>
          <a:p>
            <a:pPr lvl="1">
              <a:lnSpc>
                <a:spcPct val="90000"/>
              </a:lnSpc>
            </a:pPr>
            <a:r>
              <a:rPr lang="en-US" altLang="en-US" sz="2000" dirty="0">
                <a:ea typeface="MS PGothic" panose="020B0600070205080204" pitchFamily="34" charset="-128"/>
              </a:rPr>
              <a:t>"select * from instructor where name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or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a:t>
            </a:r>
            <a:endParaRPr lang="en-US" altLang="ja-JP" sz="2000" dirty="0">
              <a:ea typeface="MS PGothic" panose="020B0600070205080204" pitchFamily="34" charset="-128"/>
            </a:endParaRPr>
          </a:p>
          <a:p>
            <a:pPr lvl="1">
              <a:lnSpc>
                <a:spcPct val="90000"/>
              </a:lnSpc>
            </a:pPr>
            <a:r>
              <a:rPr lang="en-US" altLang="en-US" sz="2000" dirty="0">
                <a:ea typeface="MS PGothic" panose="020B0600070205080204" pitchFamily="34" charset="-128"/>
              </a:rPr>
              <a:t>which is:</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select * from instructor where name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or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 </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Y</a:t>
            </a:r>
            <a:r>
              <a:rPr lang="en-US" altLang="ja-JP" sz="2000" dirty="0">
                <a:latin typeface="Arial" panose="020B0604020202020204" pitchFamily="34" charset="0"/>
                <a:ea typeface="MS PGothic" panose="020B0600070205080204" pitchFamily="34" charset="-128"/>
              </a:rPr>
              <a:t>'</a:t>
            </a:r>
            <a:endParaRPr lang="en-US" altLang="ja-JP" sz="2000" dirty="0">
              <a:ea typeface="MS PGothic" panose="020B0600070205080204" pitchFamily="34" charset="-128"/>
            </a:endParaRPr>
          </a:p>
          <a:p>
            <a:pPr lvl="1">
              <a:lnSpc>
                <a:spcPct val="90000"/>
              </a:lnSpc>
            </a:pPr>
            <a:r>
              <a:rPr lang="en-US" altLang="en-US" sz="2000" dirty="0">
                <a:ea typeface="MS PGothic" panose="020B0600070205080204" pitchFamily="34" charset="-128"/>
              </a:rPr>
              <a:t>User could have even used</a:t>
            </a:r>
            <a:endParaRPr lang="en-US" altLang="en-US" sz="2000" dirty="0">
              <a:ea typeface="MS PGothic" panose="020B0600070205080204" pitchFamily="34" charset="-128"/>
            </a:endParaRPr>
          </a:p>
          <a:p>
            <a:pPr lvl="2">
              <a:lnSpc>
                <a:spcPct val="90000"/>
              </a:lnSpc>
            </a:pPr>
            <a:r>
              <a:rPr lang="en-US" altLang="en-US" sz="2000" dirty="0">
                <a:ea typeface="MS PGothic" panose="020B0600070205080204" pitchFamily="34" charset="-128"/>
              </a:rPr>
              <a:t>X</a:t>
            </a:r>
            <a:r>
              <a:rPr lang="en-US" altLang="ja-JP" sz="2000" dirty="0">
                <a:latin typeface="Arial" panose="020B0604020202020204" pitchFamily="34" charset="0"/>
                <a:ea typeface="MS PGothic" panose="020B0600070205080204" pitchFamily="34" charset="-128"/>
              </a:rPr>
              <a:t>'</a:t>
            </a:r>
            <a:r>
              <a:rPr lang="en-US" altLang="ja-JP" sz="2000" dirty="0">
                <a:ea typeface="MS PGothic" panose="020B0600070205080204" pitchFamily="34" charset="-128"/>
              </a:rPr>
              <a:t>; update instructor set salary = salary + 10000; --</a:t>
            </a:r>
            <a:endParaRPr lang="en-US" altLang="ja-JP" sz="2000" dirty="0">
              <a:ea typeface="MS PGothic" panose="020B0600070205080204" pitchFamily="34" charset="-128"/>
            </a:endParaRPr>
          </a:p>
          <a:p>
            <a:pPr>
              <a:lnSpc>
                <a:spcPct val="90000"/>
              </a:lnSpc>
            </a:pPr>
            <a:r>
              <a:rPr lang="en-US" altLang="en-US" sz="2000" dirty="0"/>
              <a:t>Prepared </a:t>
            </a:r>
            <a:r>
              <a:rPr lang="en-US" altLang="en-US" sz="2000" dirty="0" err="1"/>
              <a:t>stament</a:t>
            </a:r>
            <a:r>
              <a:rPr lang="en-US" altLang="en-US" sz="2000" dirty="0"/>
              <a:t> internally uses:</a:t>
            </a:r>
            <a:br>
              <a:rPr lang="en-US" altLang="en-US" sz="2000" dirty="0"/>
            </a:br>
            <a:r>
              <a:rPr lang="en-US" altLang="en-US" sz="2000" dirty="0"/>
              <a:t>"select * from instructor where name = </a:t>
            </a:r>
            <a:r>
              <a:rPr lang="en-US" altLang="ja-JP" sz="2000" dirty="0">
                <a:latin typeface="Arial" panose="020B0604020202020204" pitchFamily="34" charset="0"/>
              </a:rPr>
              <a:t>'</a:t>
            </a:r>
            <a:r>
              <a:rPr lang="en-US" altLang="ja-JP" sz="2000" dirty="0"/>
              <a:t>X\</a:t>
            </a:r>
            <a:r>
              <a:rPr lang="en-US" altLang="ja-JP" sz="2000" dirty="0">
                <a:latin typeface="Arial" panose="020B0604020202020204" pitchFamily="34" charset="0"/>
              </a:rPr>
              <a:t>'</a:t>
            </a:r>
            <a:r>
              <a:rPr lang="en-US" altLang="ja-JP" sz="2000" dirty="0"/>
              <a:t> or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r>
              <a:rPr lang="en-US" altLang="ja-JP" sz="2000" dirty="0"/>
              <a:t> =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r>
              <a:rPr lang="zh-CN" altLang="en-US"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用传入字符串的方法，所有元组都被打印，</a:t>
            </a:r>
            <a:r>
              <a:rPr lang="zh-CN" altLang="en-US" sz="2000" dirty="0">
                <a:latin typeface="Arial" panose="020B0604020202020204" pitchFamily="34" charset="0"/>
                <a:ea typeface="宋体" panose="02010600030101010101" pitchFamily="2" charset="-122"/>
              </a:rPr>
              <a:t>有信息泄露的风险）</a:t>
            </a:r>
            <a:endParaRPr lang="en-US" altLang="ja-JP" sz="2000" dirty="0"/>
          </a:p>
          <a:p>
            <a:pPr lvl="1">
              <a:lnSpc>
                <a:spcPct val="90000"/>
              </a:lnSpc>
            </a:pPr>
            <a:r>
              <a:rPr lang="en-US" altLang="en-US" sz="2000" b="1" dirty="0">
                <a:solidFill>
                  <a:srgbClr val="002060"/>
                </a:solidFill>
                <a:ea typeface="MS PGothic" panose="020B0600070205080204" pitchFamily="34" charset="-128"/>
              </a:rPr>
              <a:t>Always use prepared statements, with user inputs as parameters</a:t>
            </a:r>
            <a:endParaRPr lang="en-US" altLang="en-US" sz="2000" b="1" dirty="0">
              <a:solidFill>
                <a:srgbClr val="002060"/>
              </a:solidFill>
              <a:ea typeface="MS PGothic" panose="020B0600070205080204" pitchFamily="34" charset="-128"/>
            </a:endParaRPr>
          </a:p>
          <a:p>
            <a:pPr>
              <a:lnSpc>
                <a:spcPct val="90000"/>
              </a:lnSpc>
            </a:pPr>
            <a:endParaRPr lang="en-US"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Features</a:t>
            </a:r>
            <a:endParaRPr lang="en-US" altLang="en-US">
              <a:effectLst>
                <a:outerShdw blurRad="38100" dist="38100" dir="2700000" algn="tl">
                  <a:srgbClr val="C0C0C0"/>
                </a:outerShdw>
              </a:effectLst>
            </a:endParaRPr>
          </a:p>
        </p:txBody>
      </p:sp>
      <p:sp>
        <p:nvSpPr>
          <p:cNvPr id="17411" name="Rectangle 3"/>
          <p:cNvSpPr>
            <a:spLocks noGrp="1" noChangeArrowheads="1"/>
          </p:cNvSpPr>
          <p:nvPr>
            <p:ph type="body" idx="1"/>
          </p:nvPr>
        </p:nvSpPr>
        <p:spPr/>
        <p:txBody>
          <a:bodyPr/>
          <a:lstStyle/>
          <a:p>
            <a:r>
              <a:rPr lang="en-US" altLang="en-US" sz="2000" dirty="0" err="1"/>
              <a:t>ResultSet</a:t>
            </a:r>
            <a:r>
              <a:rPr lang="en-US" altLang="en-US" sz="2000" dirty="0"/>
              <a:t> metadata</a:t>
            </a:r>
            <a:endParaRPr lang="en-US" altLang="en-US" sz="2000" dirty="0"/>
          </a:p>
          <a:p>
            <a:r>
              <a:rPr lang="en-US" altLang="en-US" sz="2000" dirty="0" err="1"/>
              <a:t>E.g.after</a:t>
            </a:r>
            <a:r>
              <a:rPr lang="en-US" altLang="en-US" sz="2000" dirty="0"/>
              <a:t> executing query to get a </a:t>
            </a:r>
            <a:r>
              <a:rPr lang="en-US" altLang="en-US" sz="2000" dirty="0" err="1"/>
              <a:t>ResultSet</a:t>
            </a:r>
            <a:r>
              <a:rPr lang="en-US" altLang="en-US" sz="2000" dirty="0"/>
              <a:t> </a:t>
            </a:r>
            <a:r>
              <a:rPr lang="en-US" altLang="en-US" sz="2000" dirty="0" err="1"/>
              <a:t>rs</a:t>
            </a:r>
            <a:r>
              <a:rPr lang="en-US" altLang="en-US" sz="2000" dirty="0"/>
              <a:t>:</a:t>
            </a:r>
            <a:endParaRPr lang="en-US" altLang="en-US" sz="2000" dirty="0"/>
          </a:p>
          <a:p>
            <a:pPr lvl="1"/>
            <a:r>
              <a:rPr lang="en-US" altLang="en-US" sz="2000" dirty="0" err="1">
                <a:ea typeface="MS PGothic" panose="020B0600070205080204" pitchFamily="34" charset="-128"/>
              </a:rPr>
              <a:t>ResultSetMetaData</a:t>
            </a:r>
            <a:r>
              <a:rPr lang="en-US" altLang="en-US" sz="2000" dirty="0">
                <a:ea typeface="MS PGothic" panose="020B0600070205080204" pitchFamily="34" charset="-128"/>
              </a:rPr>
              <a:t> </a:t>
            </a:r>
            <a:r>
              <a:rPr lang="en-US" altLang="en-US" sz="2000" dirty="0" err="1">
                <a:ea typeface="MS PGothic" panose="020B0600070205080204" pitchFamily="34" charset="-128"/>
              </a:rPr>
              <a:t>rsmd</a:t>
            </a:r>
            <a:r>
              <a:rPr lang="en-US" altLang="en-US" sz="2000" dirty="0">
                <a:ea typeface="MS PGothic" panose="020B0600070205080204" pitchFamily="34" charset="-128"/>
              </a:rPr>
              <a:t> = </a:t>
            </a:r>
            <a:r>
              <a:rPr lang="en-US" altLang="en-US" sz="2000" dirty="0" err="1">
                <a:ea typeface="MS PGothic" panose="020B0600070205080204" pitchFamily="34" charset="-128"/>
              </a:rPr>
              <a:t>rs.getMetaData</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for(</a:t>
            </a:r>
            <a:r>
              <a:rPr lang="en-US" altLang="en-US" sz="2000" dirty="0" err="1">
                <a:ea typeface="MS PGothic" panose="020B0600070205080204" pitchFamily="34" charset="-128"/>
              </a:rPr>
              <a:t>int</a:t>
            </a:r>
            <a:r>
              <a:rPr lang="en-US" altLang="en-US" sz="2000" dirty="0">
                <a:ea typeface="MS PGothic" panose="020B0600070205080204" pitchFamily="34" charset="-128"/>
              </a:rPr>
              <a:t> </a:t>
            </a:r>
            <a:r>
              <a:rPr lang="en-US" altLang="en-US" sz="2000" dirty="0" err="1">
                <a:ea typeface="MS PGothic" panose="020B0600070205080204" pitchFamily="34" charset="-128"/>
              </a:rPr>
              <a:t>i</a:t>
            </a:r>
            <a:r>
              <a:rPr lang="en-US" altLang="en-US" sz="2000" dirty="0">
                <a:ea typeface="MS PGothic" panose="020B0600070205080204" pitchFamily="34" charset="-128"/>
              </a:rPr>
              <a:t> = 1; </a:t>
            </a:r>
            <a:r>
              <a:rPr lang="en-US" altLang="en-US" sz="2000" dirty="0" err="1">
                <a:ea typeface="MS PGothic" panose="020B0600070205080204" pitchFamily="34" charset="-128"/>
              </a:rPr>
              <a:t>i</a:t>
            </a:r>
            <a:r>
              <a:rPr lang="en-US" altLang="en-US" sz="2000" dirty="0">
                <a:ea typeface="MS PGothic" panose="020B0600070205080204" pitchFamily="34" charset="-128"/>
              </a:rPr>
              <a:t> &lt;= </a:t>
            </a:r>
            <a:r>
              <a:rPr lang="en-US" altLang="en-US" sz="2000" dirty="0" err="1">
                <a:ea typeface="MS PGothic" panose="020B0600070205080204" pitchFamily="34" charset="-128"/>
              </a:rPr>
              <a:t>rsmd.getColumnCount</a:t>
            </a:r>
            <a:r>
              <a:rPr lang="en-US" altLang="en-US" sz="2000" dirty="0">
                <a:ea typeface="MS PGothic" panose="020B0600070205080204" pitchFamily="34" charset="-128"/>
              </a:rPr>
              <a:t>(); </a:t>
            </a:r>
            <a:r>
              <a:rPr lang="en-US" altLang="en-US" sz="2000" dirty="0" err="1">
                <a:ea typeface="MS PGothic" panose="020B0600070205080204" pitchFamily="34" charset="-128"/>
              </a:rPr>
              <a:t>i</a:t>
            </a:r>
            <a:r>
              <a:rPr lang="en-US" altLang="en-US" sz="2000" dirty="0">
                <a:ea typeface="MS PGothic" panose="020B0600070205080204" pitchFamily="34" charset="-128"/>
              </a:rPr>
              <a:t>++) {</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System.out.println</a:t>
            </a:r>
            <a:r>
              <a:rPr lang="en-US" altLang="en-US" sz="2000" dirty="0">
                <a:ea typeface="MS PGothic" panose="020B0600070205080204" pitchFamily="34" charset="-128"/>
              </a:rPr>
              <a:t>(</a:t>
            </a:r>
            <a:r>
              <a:rPr lang="en-US" altLang="en-US" sz="2000" dirty="0" err="1">
                <a:ea typeface="MS PGothic" panose="020B0600070205080204" pitchFamily="34" charset="-128"/>
              </a:rPr>
              <a:t>rsmd.getColumnName</a:t>
            </a:r>
            <a:r>
              <a:rPr lang="en-US" altLang="en-US" sz="2000" dirty="0">
                <a:ea typeface="MS PGothic" panose="020B0600070205080204" pitchFamily="34" charset="-128"/>
              </a:rPr>
              <a:t>(</a:t>
            </a:r>
            <a:r>
              <a:rPr lang="en-US" altLang="en-US" sz="2000" dirty="0" err="1">
                <a:ea typeface="MS PGothic" panose="020B0600070205080204" pitchFamily="34" charset="-128"/>
              </a:rPr>
              <a:t>i</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a:buFont typeface="Monotype Sorts" pitchFamily="-65" charset="2"/>
              <a:buNone/>
            </a:pPr>
            <a:r>
              <a:rPr lang="en-US" altLang="en-US" sz="2000" dirty="0"/>
              <a:t>                  </a:t>
            </a:r>
            <a:r>
              <a:rPr lang="en-US" altLang="en-US" sz="2000" dirty="0" err="1"/>
              <a:t>System.out.println</a:t>
            </a:r>
            <a:r>
              <a:rPr lang="en-US" altLang="en-US" sz="2000" dirty="0"/>
              <a:t>(</a:t>
            </a:r>
            <a:r>
              <a:rPr lang="en-US" altLang="en-US" sz="2000" dirty="0" err="1"/>
              <a:t>rsmd.getColumnTypeName</a:t>
            </a:r>
            <a:r>
              <a:rPr lang="en-US" altLang="en-US" sz="2000" dirty="0"/>
              <a:t>(</a:t>
            </a:r>
            <a:r>
              <a:rPr lang="en-US" altLang="en-US" sz="2000" dirty="0" err="1"/>
              <a:t>i</a:t>
            </a:r>
            <a:r>
              <a:rPr lang="en-US" altLang="en-US" sz="2000" dirty="0"/>
              <a:t>));</a:t>
            </a:r>
            <a:endParaRPr lang="en-US" altLang="en-US" sz="2000" dirty="0"/>
          </a:p>
          <a:p>
            <a:pPr>
              <a:buFont typeface="Monotype Sorts" pitchFamily="-65" charset="2"/>
              <a:buNone/>
            </a:pPr>
            <a:r>
              <a:rPr lang="en-US" altLang="en-US" sz="2000" dirty="0"/>
              <a:t>	       }</a:t>
            </a:r>
            <a:endParaRPr lang="en-US" altLang="en-US" sz="2000" dirty="0"/>
          </a:p>
          <a:p>
            <a:r>
              <a:rPr lang="en-US" altLang="en-US" sz="2000" dirty="0"/>
              <a:t>How is this useful?</a:t>
            </a:r>
            <a:endParaRPr lang="en-US" altLang="en-US" sz="2000" dirty="0"/>
          </a:p>
          <a:p>
            <a:pPr>
              <a:buFont typeface="Monotype Sorts" pitchFamily="-65" charset="2"/>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(Cont)</a:t>
            </a:r>
            <a:endParaRPr lang="en-US" altLang="en-US">
              <a:effectLst>
                <a:outerShdw blurRad="38100" dist="38100" dir="2700000" algn="tl">
                  <a:srgbClr val="C0C0C0"/>
                </a:outerShdw>
              </a:effectLst>
            </a:endParaRPr>
          </a:p>
        </p:txBody>
      </p:sp>
      <p:sp>
        <p:nvSpPr>
          <p:cNvPr id="18435" name="Rectangle 3"/>
          <p:cNvSpPr>
            <a:spLocks noGrp="1" noChangeArrowheads="1"/>
          </p:cNvSpPr>
          <p:nvPr>
            <p:ph type="body" idx="1"/>
          </p:nvPr>
        </p:nvSpPr>
        <p:spPr/>
        <p:txBody>
          <a:bodyPr/>
          <a:lstStyle/>
          <a:p>
            <a:r>
              <a:rPr lang="en-US" altLang="en-US" dirty="0"/>
              <a:t>Database metadata</a:t>
            </a:r>
            <a:endParaRPr lang="en-US" altLang="en-US" dirty="0"/>
          </a:p>
          <a:p>
            <a:r>
              <a:rPr lang="en-US" altLang="en-US" dirty="0" err="1"/>
              <a:t>DatabaseMetaData</a:t>
            </a:r>
            <a:r>
              <a:rPr lang="en-US" altLang="en-US" dirty="0"/>
              <a:t> </a:t>
            </a:r>
            <a:r>
              <a:rPr lang="en-US" altLang="en-US" dirty="0" err="1"/>
              <a:t>dbmd</a:t>
            </a:r>
            <a:r>
              <a:rPr lang="en-US" altLang="en-US" dirty="0"/>
              <a:t> = </a:t>
            </a:r>
            <a:r>
              <a:rPr lang="en-US" altLang="en-US" dirty="0" err="1"/>
              <a:t>conn.getMetaData</a:t>
            </a:r>
            <a:r>
              <a:rPr lang="en-US" altLang="en-US" dirty="0"/>
              <a:t>();</a:t>
            </a:r>
            <a:endParaRPr lang="en-US" altLang="en-US" dirty="0"/>
          </a:p>
          <a:p>
            <a:pPr>
              <a:buFont typeface="Monotype Sorts" pitchFamily="-65" charset="2"/>
              <a:buNone/>
            </a:pPr>
            <a:r>
              <a:rPr lang="en-US" altLang="en-US" dirty="0"/>
              <a:t>	</a:t>
            </a:r>
            <a:r>
              <a:rPr lang="en-US" altLang="en-US" dirty="0">
                <a:solidFill>
                  <a:srgbClr val="002060"/>
                </a:solidFill>
              </a:rPr>
              <a:t>// Arguments to </a:t>
            </a:r>
            <a:r>
              <a:rPr lang="en-US" altLang="en-US" dirty="0" err="1">
                <a:solidFill>
                  <a:srgbClr val="002060"/>
                </a:solidFill>
              </a:rPr>
              <a:t>getColumns</a:t>
            </a:r>
            <a:r>
              <a:rPr lang="en-US" altLang="en-US" dirty="0">
                <a:solidFill>
                  <a:srgbClr val="002060"/>
                </a:solidFill>
              </a:rPr>
              <a:t>: Catalog, Schema-pattern, Table-pattern,</a:t>
            </a:r>
            <a:br>
              <a:rPr lang="en-US" altLang="en-US" dirty="0">
                <a:solidFill>
                  <a:srgbClr val="002060"/>
                </a:solidFill>
              </a:rPr>
            </a:br>
            <a:r>
              <a:rPr lang="en-US" altLang="en-US" dirty="0">
                <a:solidFill>
                  <a:srgbClr val="002060"/>
                </a:solidFill>
              </a:rPr>
              <a:t>// and Column-Pattern</a:t>
            </a:r>
            <a:br>
              <a:rPr lang="en-US" altLang="en-US" dirty="0">
                <a:solidFill>
                  <a:srgbClr val="002060"/>
                </a:solidFill>
              </a:rPr>
            </a:br>
            <a:r>
              <a:rPr lang="en-US" altLang="en-US" dirty="0">
                <a:solidFill>
                  <a:srgbClr val="002060"/>
                </a:solidFill>
              </a:rPr>
              <a:t>// Returns: One row for each column; row has a number of attributes</a:t>
            </a:r>
            <a:br>
              <a:rPr lang="en-US" altLang="en-US" dirty="0">
                <a:solidFill>
                  <a:srgbClr val="002060"/>
                </a:solidFill>
              </a:rPr>
            </a:br>
            <a:r>
              <a:rPr lang="en-US" altLang="en-US" dirty="0">
                <a:solidFill>
                  <a:srgbClr val="002060"/>
                </a:solidFill>
              </a:rPr>
              <a:t>// such as COLUMN_NAME, TYPE_NAME</a:t>
            </a:r>
            <a:br>
              <a:rPr lang="en-US" altLang="en-US" dirty="0">
                <a:solidFill>
                  <a:srgbClr val="002060"/>
                </a:solidFill>
              </a:rPr>
            </a:br>
            <a:r>
              <a:rPr lang="en-US" altLang="en-US" dirty="0">
                <a:solidFill>
                  <a:srgbClr val="002060"/>
                </a:solidFill>
              </a:rPr>
              <a:t>// The value null indicates all Catalogs/Schemas.  </a:t>
            </a:r>
            <a:br>
              <a:rPr lang="en-US" altLang="en-US" dirty="0">
                <a:solidFill>
                  <a:srgbClr val="002060"/>
                </a:solidFill>
              </a:rPr>
            </a:br>
            <a:r>
              <a:rPr lang="en-US" altLang="en-US" dirty="0">
                <a:solidFill>
                  <a:srgbClr val="002060"/>
                </a:solidFill>
              </a:rPr>
              <a:t>// The value “” indicates current catalog/schema</a:t>
            </a:r>
            <a:br>
              <a:rPr lang="en-US" altLang="en-US" dirty="0">
                <a:solidFill>
                  <a:srgbClr val="002060"/>
                </a:solidFill>
              </a:rPr>
            </a:br>
            <a:r>
              <a:rPr lang="en-US" altLang="en-US" dirty="0">
                <a:solidFill>
                  <a:srgbClr val="002060"/>
                </a:solidFill>
              </a:rPr>
              <a:t>// The value “%” has the same meaning as SQL </a:t>
            </a:r>
            <a:r>
              <a:rPr lang="en-US" altLang="en-US" b="1" dirty="0">
                <a:solidFill>
                  <a:srgbClr val="002060"/>
                </a:solidFill>
              </a:rPr>
              <a:t>like</a:t>
            </a:r>
            <a:r>
              <a:rPr lang="en-US" altLang="en-US" dirty="0">
                <a:solidFill>
                  <a:srgbClr val="002060"/>
                </a:solidFill>
              </a:rPr>
              <a:t> clause</a:t>
            </a:r>
            <a:endParaRPr lang="en-US" altLang="en-US" dirty="0">
              <a:solidFill>
                <a:srgbClr val="002060"/>
              </a:solidFill>
            </a:endParaRPr>
          </a:p>
          <a:p>
            <a:pPr>
              <a:buFont typeface="Monotype Sorts" pitchFamily="-65" charset="2"/>
              <a:buNone/>
            </a:pPr>
            <a:r>
              <a:rPr lang="en-US" altLang="en-US" dirty="0">
                <a:solidFill>
                  <a:srgbClr val="0000FF"/>
                </a:solidFill>
              </a:rPr>
              <a:t>     </a:t>
            </a:r>
            <a:r>
              <a:rPr lang="en-US" altLang="en-US" dirty="0" err="1"/>
              <a:t>ResultSet</a:t>
            </a:r>
            <a:r>
              <a:rPr lang="en-US" altLang="en-US" dirty="0"/>
              <a:t> </a:t>
            </a:r>
            <a:r>
              <a:rPr lang="en-US" altLang="en-US" dirty="0" err="1"/>
              <a:t>rs</a:t>
            </a:r>
            <a:r>
              <a:rPr lang="en-US" altLang="en-US" dirty="0"/>
              <a:t> = </a:t>
            </a:r>
            <a:r>
              <a:rPr lang="en-US" altLang="en-US" dirty="0" err="1"/>
              <a:t>dbmd.getColumns</a:t>
            </a:r>
            <a:r>
              <a:rPr lang="en-US" altLang="en-US" dirty="0"/>
              <a:t>(null, "</a:t>
            </a:r>
            <a:r>
              <a:rPr lang="en-US" altLang="en-US" dirty="0" err="1"/>
              <a:t>univdb</a:t>
            </a:r>
            <a:r>
              <a:rPr lang="en-US" altLang="en-US" dirty="0"/>
              <a:t>", "department", "%");</a:t>
            </a:r>
            <a:endParaRPr lang="en-US" altLang="en-US" dirty="0">
              <a:solidFill>
                <a:srgbClr val="0000FF"/>
              </a:solidFill>
            </a:endParaRPr>
          </a:p>
          <a:p>
            <a:pPr>
              <a:buFont typeface="Monotype Sorts" pitchFamily="-65" charset="2"/>
              <a:buNone/>
            </a:pPr>
            <a:r>
              <a:rPr lang="en-US" altLang="en-US" dirty="0"/>
              <a:t>	while( </a:t>
            </a:r>
            <a:r>
              <a:rPr lang="en-US" altLang="en-US" dirty="0" err="1"/>
              <a:t>rs.next</a:t>
            </a:r>
            <a:r>
              <a:rPr lang="en-US" altLang="en-US" dirty="0"/>
              <a:t>()) {</a:t>
            </a:r>
            <a:endParaRPr lang="en-US" altLang="en-US" dirty="0"/>
          </a:p>
          <a:p>
            <a:pPr>
              <a:buFont typeface="Monotype Sorts" pitchFamily="-65" charset="2"/>
              <a:buNone/>
            </a:pPr>
            <a:r>
              <a:rPr lang="en-US" altLang="en-US" dirty="0"/>
              <a:t>	       </a:t>
            </a:r>
            <a:r>
              <a:rPr lang="en-US" altLang="en-US" dirty="0" err="1"/>
              <a:t>System.out.println</a:t>
            </a:r>
            <a:r>
              <a:rPr lang="en-US" altLang="en-US" dirty="0"/>
              <a:t>(</a:t>
            </a:r>
            <a:r>
              <a:rPr lang="en-US" altLang="en-US" dirty="0" err="1"/>
              <a:t>rs.getString</a:t>
            </a:r>
            <a:r>
              <a:rPr lang="en-US" altLang="en-US" dirty="0"/>
              <a:t>("COLUMN_NAME"),</a:t>
            </a:r>
            <a:endParaRPr lang="en-US" altLang="en-US" dirty="0"/>
          </a:p>
          <a:p>
            <a:pPr>
              <a:buFont typeface="Monotype Sorts" pitchFamily="-65" charset="2"/>
              <a:buNone/>
            </a:pPr>
            <a:r>
              <a:rPr lang="en-US" altLang="en-US" dirty="0"/>
              <a:t>	                                     </a:t>
            </a:r>
            <a:r>
              <a:rPr lang="en-US" altLang="en-US" dirty="0" err="1"/>
              <a:t>rs.getString</a:t>
            </a:r>
            <a:r>
              <a:rPr lang="en-US" altLang="en-US" dirty="0"/>
              <a:t>("TYPE_NAME");</a:t>
            </a:r>
            <a:endParaRPr lang="en-US" altLang="en-US" dirty="0"/>
          </a:p>
          <a:p>
            <a:pPr>
              <a:buFont typeface="Monotype Sorts" pitchFamily="-65" charset="2"/>
              <a:buNone/>
            </a:pPr>
            <a:r>
              <a:rPr lang="en-US" altLang="en-US" dirty="0"/>
              <a:t>     }</a:t>
            </a:r>
            <a:endParaRPr lang="en-US" altLang="en-US" dirty="0"/>
          </a:p>
          <a:p>
            <a:r>
              <a:rPr lang="en-US" altLang="en-US" dirty="0"/>
              <a:t>And where is this useful?</a:t>
            </a: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(Cont)</a:t>
            </a:r>
            <a:endParaRPr lang="en-US" altLang="en-US">
              <a:effectLst>
                <a:outerShdw blurRad="38100" dist="38100" dir="2700000" algn="tl">
                  <a:srgbClr val="C0C0C0"/>
                </a:outerShdw>
              </a:effectLst>
            </a:endParaRPr>
          </a:p>
        </p:txBody>
      </p:sp>
      <p:sp>
        <p:nvSpPr>
          <p:cNvPr id="19459" name="Rectangle 3"/>
          <p:cNvSpPr>
            <a:spLocks noGrp="1" noChangeArrowheads="1"/>
          </p:cNvSpPr>
          <p:nvPr>
            <p:ph type="body" idx="1"/>
          </p:nvPr>
        </p:nvSpPr>
        <p:spPr>
          <a:xfrm>
            <a:off x="768350" y="1093788"/>
            <a:ext cx="8077200" cy="4903787"/>
          </a:xfrm>
        </p:spPr>
        <p:txBody>
          <a:bodyPr/>
          <a:lstStyle/>
          <a:p>
            <a:r>
              <a:rPr lang="en-US" altLang="en-US" dirty="0"/>
              <a:t>Database metadata</a:t>
            </a:r>
            <a:endParaRPr lang="en-US" altLang="en-US" dirty="0"/>
          </a:p>
          <a:p>
            <a:r>
              <a:rPr lang="en-US" altLang="en-US" dirty="0" err="1"/>
              <a:t>DatabaseMetaData</a:t>
            </a:r>
            <a:r>
              <a:rPr lang="en-US" altLang="en-US" dirty="0"/>
              <a:t> </a:t>
            </a:r>
            <a:r>
              <a:rPr lang="en-US" altLang="en-US" dirty="0" err="1"/>
              <a:t>dbmd</a:t>
            </a:r>
            <a:r>
              <a:rPr lang="en-US" altLang="en-US" dirty="0"/>
              <a:t> = </a:t>
            </a:r>
            <a:r>
              <a:rPr lang="en-US" altLang="en-US" dirty="0" err="1"/>
              <a:t>conn.getMetaData</a:t>
            </a:r>
            <a:r>
              <a:rPr lang="en-US" altLang="en-US" dirty="0"/>
              <a:t>();</a:t>
            </a:r>
            <a:endParaRPr lang="en-US" altLang="en-US" dirty="0"/>
          </a:p>
          <a:p>
            <a:pPr>
              <a:buFont typeface="Monotype Sorts" pitchFamily="-65" charset="2"/>
              <a:buNone/>
            </a:pPr>
            <a:r>
              <a:rPr lang="en-US" altLang="en-US" dirty="0"/>
              <a:t>	</a:t>
            </a:r>
            <a:r>
              <a:rPr lang="en-US" altLang="en-US" dirty="0">
                <a:solidFill>
                  <a:srgbClr val="002060"/>
                </a:solidFill>
              </a:rPr>
              <a:t>// Arguments to </a:t>
            </a:r>
            <a:r>
              <a:rPr lang="en-US" altLang="en-US" dirty="0" err="1">
                <a:solidFill>
                  <a:srgbClr val="002060"/>
                </a:solidFill>
              </a:rPr>
              <a:t>getTables</a:t>
            </a:r>
            <a:r>
              <a:rPr lang="en-US" altLang="en-US" dirty="0">
                <a:solidFill>
                  <a:srgbClr val="002060"/>
                </a:solidFill>
              </a:rPr>
              <a:t>: Catalog, Schema-pattern, Table-pattern,</a:t>
            </a:r>
            <a:br>
              <a:rPr lang="en-US" altLang="en-US" dirty="0">
                <a:solidFill>
                  <a:srgbClr val="002060"/>
                </a:solidFill>
              </a:rPr>
            </a:br>
            <a:r>
              <a:rPr lang="en-US" altLang="en-US" dirty="0">
                <a:solidFill>
                  <a:srgbClr val="002060"/>
                </a:solidFill>
              </a:rPr>
              <a:t>// and Table-Type</a:t>
            </a:r>
            <a:br>
              <a:rPr lang="en-US" altLang="en-US" dirty="0">
                <a:solidFill>
                  <a:srgbClr val="002060"/>
                </a:solidFill>
              </a:rPr>
            </a:br>
            <a:r>
              <a:rPr lang="en-US" altLang="en-US" dirty="0">
                <a:solidFill>
                  <a:srgbClr val="002060"/>
                </a:solidFill>
              </a:rPr>
              <a:t>// Returns: One row for each table; row has a number of attributes</a:t>
            </a:r>
            <a:br>
              <a:rPr lang="en-US" altLang="en-US" dirty="0">
                <a:solidFill>
                  <a:srgbClr val="002060"/>
                </a:solidFill>
              </a:rPr>
            </a:br>
            <a:r>
              <a:rPr lang="en-US" altLang="en-US" dirty="0">
                <a:solidFill>
                  <a:srgbClr val="002060"/>
                </a:solidFill>
              </a:rPr>
              <a:t>// such as TABLE_NAME, TABLE_CAT, TABLE_TYPE, ..</a:t>
            </a:r>
            <a:br>
              <a:rPr lang="en-US" altLang="en-US" dirty="0">
                <a:solidFill>
                  <a:srgbClr val="002060"/>
                </a:solidFill>
              </a:rPr>
            </a:br>
            <a:r>
              <a:rPr lang="en-US" altLang="en-US" dirty="0">
                <a:solidFill>
                  <a:srgbClr val="002060"/>
                </a:solidFill>
              </a:rPr>
              <a:t>// The value null indicates all Catalogs/Schemas.  </a:t>
            </a:r>
            <a:br>
              <a:rPr lang="en-US" altLang="en-US" dirty="0">
                <a:solidFill>
                  <a:srgbClr val="002060"/>
                </a:solidFill>
              </a:rPr>
            </a:br>
            <a:r>
              <a:rPr lang="en-US" altLang="en-US" dirty="0">
                <a:solidFill>
                  <a:srgbClr val="002060"/>
                </a:solidFill>
              </a:rPr>
              <a:t>// The value “” indicates current catalog/schema</a:t>
            </a:r>
            <a:br>
              <a:rPr lang="en-US" altLang="en-US" dirty="0">
                <a:solidFill>
                  <a:srgbClr val="002060"/>
                </a:solidFill>
              </a:rPr>
            </a:br>
            <a:r>
              <a:rPr lang="en-US" altLang="en-US" dirty="0">
                <a:solidFill>
                  <a:srgbClr val="002060"/>
                </a:solidFill>
              </a:rPr>
              <a:t>// The value “%” has the same meaning as SQL </a:t>
            </a:r>
            <a:r>
              <a:rPr lang="en-US" altLang="en-US" b="1" dirty="0">
                <a:solidFill>
                  <a:srgbClr val="002060"/>
                </a:solidFill>
              </a:rPr>
              <a:t>like</a:t>
            </a:r>
            <a:r>
              <a:rPr lang="en-US" altLang="en-US" dirty="0">
                <a:solidFill>
                  <a:srgbClr val="002060"/>
                </a:solidFill>
              </a:rPr>
              <a:t> clause</a:t>
            </a:r>
            <a:br>
              <a:rPr lang="en-US" altLang="en-US" dirty="0">
                <a:solidFill>
                  <a:srgbClr val="002060"/>
                </a:solidFill>
              </a:rPr>
            </a:br>
            <a:r>
              <a:rPr lang="en-US" altLang="en-US" dirty="0">
                <a:solidFill>
                  <a:srgbClr val="002060"/>
                </a:solidFill>
              </a:rPr>
              <a:t>// The last attribute is an array of types of tables to return.  </a:t>
            </a:r>
            <a:br>
              <a:rPr lang="en-US" altLang="en-US" dirty="0">
                <a:solidFill>
                  <a:srgbClr val="002060"/>
                </a:solidFill>
              </a:rPr>
            </a:br>
            <a:r>
              <a:rPr lang="en-US" altLang="en-US" dirty="0">
                <a:solidFill>
                  <a:srgbClr val="002060"/>
                </a:solidFill>
              </a:rPr>
              <a:t>//    TABLE means only regular tables</a:t>
            </a:r>
            <a:endParaRPr lang="en-US" altLang="en-US" dirty="0">
              <a:solidFill>
                <a:srgbClr val="002060"/>
              </a:solidFill>
            </a:endParaRPr>
          </a:p>
          <a:p>
            <a:pPr>
              <a:buFont typeface="Monotype Sorts" pitchFamily="-65" charset="2"/>
              <a:buNone/>
            </a:pPr>
            <a:r>
              <a:rPr lang="en-US" altLang="en-US" dirty="0">
                <a:solidFill>
                  <a:srgbClr val="0000FF"/>
                </a:solidFill>
              </a:rPr>
              <a:t>     </a:t>
            </a:r>
            <a:r>
              <a:rPr lang="en-US" altLang="en-US" dirty="0" err="1"/>
              <a:t>ResultSet</a:t>
            </a:r>
            <a:r>
              <a:rPr lang="en-US" altLang="en-US" dirty="0"/>
              <a:t> </a:t>
            </a:r>
            <a:r>
              <a:rPr lang="en-US" altLang="en-US" dirty="0" err="1"/>
              <a:t>rs</a:t>
            </a:r>
            <a:r>
              <a:rPr lang="en-US" altLang="en-US" dirty="0"/>
              <a:t> = </a:t>
            </a:r>
            <a:r>
              <a:rPr lang="en-US" altLang="en-US" dirty="0" err="1"/>
              <a:t>dbmd.getTables</a:t>
            </a:r>
            <a:r>
              <a:rPr lang="en-US" altLang="en-US" dirty="0"/>
              <a:t> (“”, "", “%", new String[] {“TABLES”});</a:t>
            </a:r>
            <a:endParaRPr lang="en-US" altLang="en-US" dirty="0">
              <a:solidFill>
                <a:srgbClr val="0000FF"/>
              </a:solidFill>
            </a:endParaRPr>
          </a:p>
          <a:p>
            <a:pPr>
              <a:buFont typeface="Monotype Sorts" pitchFamily="-65" charset="2"/>
              <a:buNone/>
            </a:pPr>
            <a:r>
              <a:rPr lang="en-US" altLang="en-US" dirty="0"/>
              <a:t>	while( </a:t>
            </a:r>
            <a:r>
              <a:rPr lang="en-US" altLang="en-US" dirty="0" err="1"/>
              <a:t>rs.next</a:t>
            </a:r>
            <a:r>
              <a:rPr lang="en-US" altLang="en-US" dirty="0"/>
              <a:t>()) {</a:t>
            </a:r>
            <a:endParaRPr lang="en-US" altLang="en-US" dirty="0"/>
          </a:p>
          <a:p>
            <a:pPr>
              <a:buFont typeface="Monotype Sorts" pitchFamily="-65" charset="2"/>
              <a:buNone/>
            </a:pPr>
            <a:r>
              <a:rPr lang="en-US" altLang="en-US" dirty="0"/>
              <a:t>	       </a:t>
            </a:r>
            <a:r>
              <a:rPr lang="en-US" altLang="en-US" dirty="0" err="1"/>
              <a:t>System.out.println</a:t>
            </a:r>
            <a:r>
              <a:rPr lang="en-US" altLang="en-US" dirty="0"/>
              <a:t>(</a:t>
            </a:r>
            <a:r>
              <a:rPr lang="en-US" altLang="en-US" dirty="0" err="1"/>
              <a:t>rs.getString</a:t>
            </a:r>
            <a:r>
              <a:rPr lang="en-US" altLang="en-US" dirty="0"/>
              <a:t>(“TABLE_NAME“));</a:t>
            </a:r>
            <a:endParaRPr lang="en-US" altLang="en-US" dirty="0"/>
          </a:p>
          <a:p>
            <a:pPr>
              <a:buFont typeface="Monotype Sorts" pitchFamily="-65" charset="2"/>
              <a:buNone/>
            </a:pPr>
            <a:r>
              <a:rPr lang="en-US" altLang="en-US" dirty="0"/>
              <a:t>     }</a:t>
            </a:r>
            <a:endParaRPr lang="en-US" altLang="en-US" dirty="0"/>
          </a:p>
          <a:p>
            <a:r>
              <a:rPr lang="en-US" altLang="en-US" dirty="0"/>
              <a:t>And where is this useful?</a:t>
            </a: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Outline</a:t>
            </a:r>
            <a:endParaRPr lang="en-US" altLang="en-US">
              <a:effectLst>
                <a:outerShdw blurRad="38100" dist="38100" dir="2700000" algn="tl">
                  <a:srgbClr val="C0C0C0"/>
                </a:outerShdw>
              </a:effectLst>
            </a:endParaRPr>
          </a:p>
        </p:txBody>
      </p:sp>
      <p:sp>
        <p:nvSpPr>
          <p:cNvPr id="5123" name="Rectangle 3"/>
          <p:cNvSpPr>
            <a:spLocks noGrp="1" noChangeArrowheads="1"/>
          </p:cNvSpPr>
          <p:nvPr>
            <p:ph type="body" idx="1"/>
          </p:nvPr>
        </p:nvSpPr>
        <p:spPr>
          <a:xfrm>
            <a:off x="768351" y="1149351"/>
            <a:ext cx="7205218" cy="3995674"/>
          </a:xfrm>
        </p:spPr>
        <p:txBody>
          <a:bodyPr/>
          <a:lstStyle/>
          <a:p>
            <a:r>
              <a:rPr lang="en-US" altLang="en-US" sz="2400" dirty="0"/>
              <a:t>Accessing SQL From a Programming Language</a:t>
            </a:r>
            <a:endParaRPr lang="en-US" altLang="en-US" sz="2400" dirty="0"/>
          </a:p>
          <a:p>
            <a:r>
              <a:rPr lang="en-US" altLang="en-US" sz="2400" dirty="0"/>
              <a:t>Functions and Procedures</a:t>
            </a:r>
            <a:endParaRPr lang="en-US" altLang="en-US" sz="2400" dirty="0"/>
          </a:p>
          <a:p>
            <a:r>
              <a:rPr lang="en-US" altLang="en-US" sz="2400" dirty="0"/>
              <a:t>Triggers</a:t>
            </a:r>
            <a:endParaRPr lang="en-US" altLang="en-US" sz="2400" dirty="0"/>
          </a:p>
          <a:p>
            <a:endParaRPr lang="en-US" altLang="en-US" dirty="0"/>
          </a:p>
        </p:txBody>
      </p:sp>
      <p:sp>
        <p:nvSpPr>
          <p:cNvPr id="51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a:effectLst>
                  <a:outerShdw blurRad="38100" dist="38100" dir="2700000" algn="tl">
                    <a:srgbClr val="C0C0C0"/>
                  </a:outerShdw>
                </a:effectLst>
              </a:rPr>
              <a:t>Finding Primary Keys</a:t>
            </a:r>
            <a:endParaRPr lang="en-US" altLang="en-US">
              <a:effectLst>
                <a:outerShdw blurRad="38100" dist="38100" dir="2700000" algn="tl">
                  <a:srgbClr val="C0C0C0"/>
                </a:outerShdw>
              </a:effectLst>
            </a:endParaRPr>
          </a:p>
        </p:txBody>
      </p:sp>
      <p:sp>
        <p:nvSpPr>
          <p:cNvPr id="20483" name="Content Placeholder 2"/>
          <p:cNvSpPr>
            <a:spLocks noGrp="1"/>
          </p:cNvSpPr>
          <p:nvPr>
            <p:ph idx="1"/>
          </p:nvPr>
        </p:nvSpPr>
        <p:spPr/>
        <p:txBody>
          <a:bodyPr/>
          <a:lstStyle/>
          <a:p>
            <a:r>
              <a:rPr lang="en-US" altLang="en-US" dirty="0" err="1"/>
              <a:t>DatabaseMetaData</a:t>
            </a:r>
            <a:r>
              <a:rPr lang="en-US" altLang="en-US" dirty="0"/>
              <a:t> </a:t>
            </a:r>
            <a:r>
              <a:rPr lang="en-US" altLang="en-US" dirty="0" err="1"/>
              <a:t>dmd</a:t>
            </a:r>
            <a:r>
              <a:rPr lang="en-US" altLang="en-US" dirty="0"/>
              <a:t> = </a:t>
            </a:r>
            <a:r>
              <a:rPr lang="en-US" altLang="en-US" dirty="0" err="1"/>
              <a:t>connection.getMetaData</a:t>
            </a:r>
            <a:r>
              <a:rPr lang="en-US" altLang="en-US" dirty="0"/>
              <a:t>();</a:t>
            </a:r>
            <a:br>
              <a:rPr lang="en-US" altLang="en-US" dirty="0"/>
            </a:br>
            <a:br>
              <a:rPr lang="en-US" altLang="en-US" dirty="0"/>
            </a:br>
            <a:r>
              <a:rPr lang="en-US" altLang="en-US" dirty="0">
                <a:solidFill>
                  <a:srgbClr val="002060"/>
                </a:solidFill>
              </a:rPr>
              <a:t>// Arguments below are:  Catalog, Schema, and Table</a:t>
            </a:r>
            <a:br>
              <a:rPr lang="en-US" altLang="en-US" dirty="0">
                <a:solidFill>
                  <a:srgbClr val="002060"/>
                </a:solidFill>
              </a:rPr>
            </a:br>
            <a:r>
              <a:rPr lang="en-US" altLang="en-US" dirty="0">
                <a:solidFill>
                  <a:srgbClr val="002060"/>
                </a:solidFill>
              </a:rPr>
              <a:t>// The value “”  for Catalog/Schema indicates current catalog/schema</a:t>
            </a:r>
            <a:br>
              <a:rPr lang="en-US" altLang="en-US" dirty="0">
                <a:solidFill>
                  <a:srgbClr val="002060"/>
                </a:solidFill>
              </a:rPr>
            </a:br>
            <a:r>
              <a:rPr lang="en-US" altLang="en-US" dirty="0">
                <a:solidFill>
                  <a:srgbClr val="002060"/>
                </a:solidFill>
              </a:rPr>
              <a:t>//  The value null indicates all catalogs/schemas</a:t>
            </a:r>
            <a:br>
              <a:rPr lang="en-US" altLang="en-US" dirty="0">
                <a:solidFill>
                  <a:srgbClr val="0000FF"/>
                </a:solidFill>
              </a:rPr>
            </a:br>
            <a:r>
              <a:rPr lang="en-US" altLang="en-US" dirty="0" err="1"/>
              <a:t>ResultSet</a:t>
            </a:r>
            <a:r>
              <a:rPr lang="en-US" altLang="en-US" dirty="0"/>
              <a:t> </a:t>
            </a:r>
            <a:r>
              <a:rPr lang="en-US" altLang="en-US" dirty="0" err="1"/>
              <a:t>rs</a:t>
            </a:r>
            <a:r>
              <a:rPr lang="en-US" altLang="en-US" dirty="0"/>
              <a:t> = </a:t>
            </a:r>
            <a:r>
              <a:rPr lang="en-US" altLang="en-US" dirty="0" err="1"/>
              <a:t>dmd.getPrimaryKeys</a:t>
            </a:r>
            <a:r>
              <a:rPr lang="en-US" altLang="en-US" dirty="0"/>
              <a:t>(“”, “”, </a:t>
            </a:r>
            <a:r>
              <a:rPr lang="en-US" altLang="en-US" dirty="0" err="1"/>
              <a:t>tableName</a:t>
            </a:r>
            <a:r>
              <a:rPr lang="en-US" altLang="en-US" dirty="0"/>
              <a:t>);</a:t>
            </a:r>
            <a:br>
              <a:rPr lang="en-US" altLang="en-US" dirty="0"/>
            </a:br>
            <a:br>
              <a:rPr lang="en-US" altLang="en-US" dirty="0"/>
            </a:br>
            <a:r>
              <a:rPr lang="en-US" altLang="en-US" dirty="0"/>
              <a:t>while(</a:t>
            </a:r>
            <a:r>
              <a:rPr lang="en-US" altLang="en-US" dirty="0" err="1"/>
              <a:t>rs.next</a:t>
            </a:r>
            <a:r>
              <a:rPr lang="en-US" altLang="en-US" dirty="0"/>
              <a:t>()){</a:t>
            </a:r>
            <a:br>
              <a:rPr lang="en-US" altLang="en-US" dirty="0"/>
            </a:br>
            <a:r>
              <a:rPr lang="en-US" altLang="en-US" dirty="0">
                <a:solidFill>
                  <a:srgbClr val="002060"/>
                </a:solidFill>
              </a:rPr>
              <a:t>    // KEY_SEQ indicates the position of the attribute in </a:t>
            </a:r>
            <a:br>
              <a:rPr lang="en-US" altLang="en-US" dirty="0">
                <a:solidFill>
                  <a:srgbClr val="002060"/>
                </a:solidFill>
              </a:rPr>
            </a:br>
            <a:r>
              <a:rPr lang="en-US" altLang="en-US" dirty="0">
                <a:solidFill>
                  <a:srgbClr val="002060"/>
                </a:solidFill>
              </a:rPr>
              <a:t>    // the primary key, which is required if a primary key has multiple</a:t>
            </a:r>
            <a:br>
              <a:rPr lang="en-US" altLang="en-US" dirty="0">
                <a:solidFill>
                  <a:srgbClr val="002060"/>
                </a:solidFill>
              </a:rPr>
            </a:br>
            <a:r>
              <a:rPr lang="en-US" altLang="en-US" dirty="0">
                <a:solidFill>
                  <a:srgbClr val="002060"/>
                </a:solidFill>
              </a:rPr>
              <a:t>    // attributes</a:t>
            </a:r>
            <a:br>
              <a:rPr lang="en-US" altLang="en-US" dirty="0">
                <a:solidFill>
                  <a:srgbClr val="002060"/>
                </a:solidFill>
              </a:rPr>
            </a:br>
            <a:r>
              <a:rPr lang="en-US" altLang="en-US" dirty="0"/>
              <a:t>    </a:t>
            </a:r>
            <a:r>
              <a:rPr lang="en-US" altLang="en-US" dirty="0" err="1"/>
              <a:t>System.out.println</a:t>
            </a:r>
            <a:r>
              <a:rPr lang="en-US" altLang="en-US" dirty="0"/>
              <a:t>(</a:t>
            </a:r>
            <a:r>
              <a:rPr lang="en-US" altLang="en-US" dirty="0" err="1"/>
              <a:t>rs.getString</a:t>
            </a:r>
            <a:r>
              <a:rPr lang="en-US" altLang="en-US" dirty="0"/>
              <a:t>(“KEY_SEQ”),  </a:t>
            </a:r>
            <a:br>
              <a:rPr lang="en-US" altLang="en-US" dirty="0"/>
            </a:br>
            <a:r>
              <a:rPr lang="en-US" altLang="en-US" dirty="0"/>
              <a:t>                                       </a:t>
            </a:r>
            <a:r>
              <a:rPr lang="en-US" altLang="en-US" dirty="0" err="1"/>
              <a:t>rs.getString</a:t>
            </a:r>
            <a:r>
              <a:rPr lang="en-US" altLang="en-US" dirty="0"/>
              <a:t>("COLUMN_NAME");</a:t>
            </a:r>
            <a:br>
              <a:rPr lang="en-US" altLang="en-US" dirty="0"/>
            </a:br>
            <a:r>
              <a:rPr lang="en-US" altLang="en-US" dirty="0"/>
              <a:t>}</a:t>
            </a: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Transaction Control in JDBC</a:t>
            </a:r>
            <a:endParaRPr lang="en-US" dirty="0"/>
          </a:p>
        </p:txBody>
      </p:sp>
      <p:sp>
        <p:nvSpPr>
          <p:cNvPr id="7171" name="Rectangle 3"/>
          <p:cNvSpPr>
            <a:spLocks noGrp="1" noChangeArrowheads="1"/>
          </p:cNvSpPr>
          <p:nvPr>
            <p:ph type="body" idx="1"/>
          </p:nvPr>
        </p:nvSpPr>
        <p:spPr>
          <a:xfrm>
            <a:off x="768350" y="1109169"/>
            <a:ext cx="7514516" cy="4983163"/>
          </a:xfrm>
        </p:spPr>
        <p:txBody>
          <a:bodyPr/>
          <a:lstStyle/>
          <a:p>
            <a:r>
              <a:rPr lang="en-US" altLang="en-US" sz="2000" dirty="0"/>
              <a:t>By default, each SQL statement is treated as a separate transaction that is committed automatically</a:t>
            </a:r>
            <a:endParaRPr lang="en-US" altLang="en-US" sz="2000" dirty="0"/>
          </a:p>
          <a:p>
            <a:pPr lvl="1"/>
            <a:r>
              <a:rPr lang="en-US" altLang="en-US" sz="2000" dirty="0">
                <a:ea typeface="MS PGothic" panose="020B0600070205080204" pitchFamily="34" charset="-128"/>
              </a:rPr>
              <a:t>bad idea for transactions with multiple updates</a:t>
            </a:r>
            <a:endParaRPr lang="en-US" altLang="en-US" sz="2000" dirty="0">
              <a:ea typeface="MS PGothic" panose="020B0600070205080204" pitchFamily="34" charset="-128"/>
            </a:endParaRPr>
          </a:p>
          <a:p>
            <a:r>
              <a:rPr lang="en-US" altLang="en-US" sz="2000" dirty="0"/>
              <a:t>Can turn off automatic commit on a connection</a:t>
            </a:r>
            <a:endParaRPr lang="en-US" altLang="en-US" sz="2000" dirty="0"/>
          </a:p>
          <a:p>
            <a:pPr lvl="1"/>
            <a:r>
              <a:rPr lang="en-US" altLang="en-US" sz="2000" dirty="0" err="1">
                <a:ea typeface="MS PGothic" panose="020B0600070205080204" pitchFamily="34" charset="-128"/>
              </a:rPr>
              <a:t>conn.setAutoCommit</a:t>
            </a:r>
            <a:r>
              <a:rPr lang="en-US" altLang="en-US" sz="2000" dirty="0">
                <a:ea typeface="MS PGothic" panose="020B0600070205080204" pitchFamily="34" charset="-128"/>
              </a:rPr>
              <a:t>(false);</a:t>
            </a:r>
            <a:endParaRPr lang="en-US" altLang="en-US" sz="2000" dirty="0">
              <a:ea typeface="MS PGothic" panose="020B0600070205080204" pitchFamily="34" charset="-128"/>
            </a:endParaRPr>
          </a:p>
          <a:p>
            <a:r>
              <a:rPr lang="en-US" altLang="en-US" sz="2000" dirty="0"/>
              <a:t>Transactions must then be committed or rolled back explicitly</a:t>
            </a:r>
            <a:endParaRPr lang="en-US" altLang="en-US" sz="2000" dirty="0"/>
          </a:p>
          <a:p>
            <a:pPr lvl="1"/>
            <a:r>
              <a:rPr lang="en-US" altLang="en-US" sz="2000" dirty="0" err="1">
                <a:ea typeface="MS PGothic" panose="020B0600070205080204" pitchFamily="34" charset="-128"/>
              </a:rPr>
              <a:t>conn.commit</a:t>
            </a:r>
            <a:r>
              <a:rPr lang="en-US" altLang="en-US" sz="2000" dirty="0">
                <a:ea typeface="MS PGothic" panose="020B0600070205080204" pitchFamily="34" charset="-128"/>
              </a:rPr>
              <a:t>();     or</a:t>
            </a:r>
            <a:endParaRPr lang="en-US" altLang="en-US" sz="2000" dirty="0">
              <a:ea typeface="MS PGothic" panose="020B0600070205080204" pitchFamily="34" charset="-128"/>
            </a:endParaRPr>
          </a:p>
          <a:p>
            <a:pPr lvl="1"/>
            <a:r>
              <a:rPr lang="en-US" altLang="en-US" sz="2000" dirty="0" err="1">
                <a:ea typeface="MS PGothic" panose="020B0600070205080204" pitchFamily="34" charset="-128"/>
              </a:rPr>
              <a:t>conn.rollback</a:t>
            </a:r>
            <a:r>
              <a:rPr lang="en-US" altLang="en-US" sz="2000" dirty="0">
                <a:ea typeface="MS PGothic" panose="020B0600070205080204" pitchFamily="34" charset="-128"/>
              </a:rPr>
              <a:t>();</a:t>
            </a:r>
            <a:endParaRPr lang="en-US" altLang="en-US" sz="2000" dirty="0">
              <a:ea typeface="MS PGothic" panose="020B0600070205080204" pitchFamily="34" charset="-128"/>
            </a:endParaRPr>
          </a:p>
          <a:p>
            <a:r>
              <a:rPr lang="en-US" altLang="en-US" sz="2000" dirty="0" err="1"/>
              <a:t>conn.setAutoCommit</a:t>
            </a:r>
            <a:r>
              <a:rPr lang="en-US" altLang="en-US" sz="2000" dirty="0"/>
              <a:t>(true) turns on automatic commit.</a:t>
            </a:r>
            <a:endParaRPr lang="en-US" altLang="en-US" sz="2000" dirty="0"/>
          </a:p>
          <a:p>
            <a:pPr>
              <a:buNone/>
            </a:pPr>
            <a:r>
              <a:rPr lang="en-US" altLang="en-US" dirty="0">
                <a:ea typeface="MS PGothic" panose="020B0600070205080204" pitchFamily="34" charset="-128"/>
              </a:rPr>
              <a:t> </a:t>
            </a:r>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JDBC Features</a:t>
            </a:r>
            <a:endParaRPr lang="en-US" altLang="en-US">
              <a:effectLst>
                <a:outerShdw blurRad="38100" dist="38100" dir="2700000" algn="tl">
                  <a:srgbClr val="C0C0C0"/>
                </a:outerShdw>
              </a:effectLst>
            </a:endParaRPr>
          </a:p>
        </p:txBody>
      </p:sp>
      <p:sp>
        <p:nvSpPr>
          <p:cNvPr id="22531" name="Rectangle 3"/>
          <p:cNvSpPr>
            <a:spLocks noGrp="1" noChangeArrowheads="1"/>
          </p:cNvSpPr>
          <p:nvPr>
            <p:ph type="body" idx="1"/>
          </p:nvPr>
        </p:nvSpPr>
        <p:spPr>
          <a:xfrm>
            <a:off x="768350" y="1093788"/>
            <a:ext cx="7827963" cy="4903787"/>
          </a:xfrm>
        </p:spPr>
        <p:txBody>
          <a:bodyPr/>
          <a:lstStyle/>
          <a:p>
            <a:r>
              <a:rPr lang="en-US" altLang="en-US" sz="2000" dirty="0"/>
              <a:t>Calling functions and procedures</a:t>
            </a:r>
            <a:endParaRPr lang="en-US" altLang="en-US" sz="2000" dirty="0"/>
          </a:p>
          <a:p>
            <a:pPr lvl="1"/>
            <a:r>
              <a:rPr lang="en-US" altLang="en-US" sz="2000" dirty="0" err="1">
                <a:ea typeface="MS PGothic" panose="020B0600070205080204" pitchFamily="34" charset="-128"/>
              </a:rPr>
              <a:t>CallableStatement</a:t>
            </a:r>
            <a:r>
              <a:rPr lang="en-US" altLang="en-US" sz="2000" dirty="0">
                <a:ea typeface="MS PGothic" panose="020B0600070205080204" pitchFamily="34" charset="-128"/>
              </a:rPr>
              <a:t> cStmt1 = </a:t>
            </a:r>
            <a:r>
              <a:rPr lang="en-US" altLang="en-US" sz="2000" dirty="0" err="1">
                <a:ea typeface="MS PGothic" panose="020B0600070205080204" pitchFamily="34" charset="-128"/>
              </a:rPr>
              <a:t>conn.prepareCall</a:t>
            </a:r>
            <a:r>
              <a:rPr lang="en-US" altLang="en-US" sz="2000" dirty="0">
                <a:ea typeface="MS PGothic" panose="020B0600070205080204" pitchFamily="34" charset="-128"/>
              </a:rPr>
              <a:t>("{? = call some function(?)}");</a:t>
            </a:r>
            <a:endParaRPr lang="en-US" altLang="en-US" sz="2000" dirty="0">
              <a:ea typeface="MS PGothic" panose="020B0600070205080204" pitchFamily="34" charset="-128"/>
            </a:endParaRPr>
          </a:p>
          <a:p>
            <a:pPr lvl="1"/>
            <a:r>
              <a:rPr lang="en-US" altLang="en-US" sz="2000" dirty="0" err="1">
                <a:ea typeface="MS PGothic" panose="020B0600070205080204" pitchFamily="34" charset="-128"/>
              </a:rPr>
              <a:t>CallableStatement</a:t>
            </a:r>
            <a:r>
              <a:rPr lang="en-US" altLang="en-US" sz="2000" dirty="0">
                <a:ea typeface="MS PGothic" panose="020B0600070205080204" pitchFamily="34" charset="-128"/>
              </a:rPr>
              <a:t> cStmt2 = </a:t>
            </a:r>
            <a:r>
              <a:rPr lang="en-US" altLang="en-US" sz="2000" dirty="0" err="1">
                <a:ea typeface="MS PGothic" panose="020B0600070205080204" pitchFamily="34" charset="-128"/>
              </a:rPr>
              <a:t>conn.prepareCall</a:t>
            </a:r>
            <a:r>
              <a:rPr lang="en-US" altLang="en-US" sz="2000" dirty="0">
                <a:ea typeface="MS PGothic" panose="020B0600070205080204" pitchFamily="34" charset="-128"/>
              </a:rPr>
              <a:t>("{call some procedure(?,?)}");</a:t>
            </a:r>
            <a:endParaRPr lang="en-US" altLang="en-US" sz="2000" dirty="0">
              <a:ea typeface="MS PGothic" panose="020B0600070205080204" pitchFamily="34" charset="-128"/>
            </a:endParaRPr>
          </a:p>
          <a:p>
            <a:r>
              <a:rPr lang="en-US" altLang="en-US" sz="2000" dirty="0"/>
              <a:t>Handling large object types</a:t>
            </a:r>
            <a:endParaRPr lang="en-US" altLang="en-US" sz="2000" dirty="0"/>
          </a:p>
          <a:p>
            <a:pPr lvl="1"/>
            <a:r>
              <a:rPr lang="en-US" altLang="en-US" sz="2000" dirty="0" err="1">
                <a:ea typeface="MS PGothic" panose="020B0600070205080204" pitchFamily="34" charset="-128"/>
              </a:rPr>
              <a:t>getBlob</a:t>
            </a:r>
            <a:r>
              <a:rPr lang="en-US" altLang="en-US" sz="2000" dirty="0">
                <a:ea typeface="MS PGothic" panose="020B0600070205080204" pitchFamily="34" charset="-128"/>
              </a:rPr>
              <a:t>() and </a:t>
            </a:r>
            <a:r>
              <a:rPr lang="en-US" altLang="en-US" sz="2000" dirty="0" err="1">
                <a:ea typeface="MS PGothic" panose="020B0600070205080204" pitchFamily="34" charset="-128"/>
              </a:rPr>
              <a:t>getClob</a:t>
            </a:r>
            <a:r>
              <a:rPr lang="en-US" altLang="en-US" sz="2000" dirty="0">
                <a:ea typeface="MS PGothic" panose="020B0600070205080204" pitchFamily="34" charset="-128"/>
              </a:rPr>
              <a:t>() that are similar to the </a:t>
            </a:r>
            <a:r>
              <a:rPr lang="en-US" altLang="en-US" sz="2000" dirty="0" err="1">
                <a:ea typeface="MS PGothic" panose="020B0600070205080204" pitchFamily="34" charset="-128"/>
              </a:rPr>
              <a:t>getString</a:t>
            </a:r>
            <a:r>
              <a:rPr lang="en-US" altLang="en-US" sz="2000" dirty="0">
                <a:ea typeface="MS PGothic" panose="020B0600070205080204" pitchFamily="34" charset="-128"/>
              </a:rPr>
              <a:t>() method, but return objects of type Blob and </a:t>
            </a:r>
            <a:r>
              <a:rPr lang="en-US" altLang="en-US" sz="2000" dirty="0" err="1">
                <a:ea typeface="MS PGothic" panose="020B0600070205080204" pitchFamily="34" charset="-128"/>
              </a:rPr>
              <a:t>Clob</a:t>
            </a:r>
            <a:r>
              <a:rPr lang="en-US" altLang="en-US" sz="2000" dirty="0">
                <a:ea typeface="MS PGothic" panose="020B0600070205080204" pitchFamily="34" charset="-128"/>
              </a:rPr>
              <a:t>, respectively</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get data from these objects by </a:t>
            </a:r>
            <a:r>
              <a:rPr lang="en-US" altLang="en-US" sz="2000" dirty="0" err="1">
                <a:ea typeface="MS PGothic" panose="020B0600070205080204" pitchFamily="34" charset="-128"/>
              </a:rPr>
              <a:t>getBytes</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associate an open stream with Java Blob or </a:t>
            </a:r>
            <a:r>
              <a:rPr lang="en-US" altLang="en-US" sz="2000" dirty="0" err="1">
                <a:ea typeface="MS PGothic" panose="020B0600070205080204" pitchFamily="34" charset="-128"/>
              </a:rPr>
              <a:t>Clob</a:t>
            </a:r>
            <a:r>
              <a:rPr lang="en-US" altLang="en-US" sz="2000" dirty="0">
                <a:ea typeface="MS PGothic" panose="020B0600070205080204" pitchFamily="34" charset="-128"/>
              </a:rPr>
              <a:t> object to update large objects</a:t>
            </a:r>
            <a:endParaRPr lang="en-US" altLang="en-US" sz="2000" dirty="0">
              <a:ea typeface="MS PGothic" panose="020B0600070205080204" pitchFamily="34" charset="-128"/>
            </a:endParaRPr>
          </a:p>
          <a:p>
            <a:pPr lvl="2"/>
            <a:r>
              <a:rPr lang="en-US" altLang="en-US" sz="2000" dirty="0" err="1">
                <a:ea typeface="MS PGothic" panose="020B0600070205080204" pitchFamily="34" charset="-128"/>
              </a:rPr>
              <a:t>blob.setBlob</a:t>
            </a:r>
            <a:r>
              <a:rPr lang="en-US" altLang="en-US" sz="2000" dirty="0">
                <a:ea typeface="MS PGothic" panose="020B0600070205080204" pitchFamily="34" charset="-128"/>
              </a:rPr>
              <a:t>(</a:t>
            </a:r>
            <a:r>
              <a:rPr lang="en-US" altLang="en-US" sz="2000" dirty="0" err="1">
                <a:ea typeface="MS PGothic" panose="020B0600070205080204" pitchFamily="34" charset="-128"/>
              </a:rPr>
              <a:t>int</a:t>
            </a:r>
            <a:r>
              <a:rPr lang="en-US" altLang="en-US" sz="2000" dirty="0">
                <a:ea typeface="MS PGothic" panose="020B0600070205080204" pitchFamily="34" charset="-128"/>
              </a:rPr>
              <a:t> </a:t>
            </a:r>
            <a:r>
              <a:rPr lang="en-US" altLang="en-US" sz="2000" dirty="0" err="1">
                <a:ea typeface="MS PGothic" panose="020B0600070205080204" pitchFamily="34" charset="-128"/>
              </a:rPr>
              <a:t>parameterIndex</a:t>
            </a:r>
            <a:r>
              <a:rPr lang="en-US" altLang="en-US" sz="2000" dirty="0">
                <a:ea typeface="MS PGothic" panose="020B0600070205080204" pitchFamily="34" charset="-128"/>
              </a:rPr>
              <a:t>, </a:t>
            </a:r>
            <a:r>
              <a:rPr lang="en-US" altLang="en-US" sz="2000" dirty="0" err="1">
                <a:ea typeface="MS PGothic" panose="020B0600070205080204" pitchFamily="34" charset="-128"/>
              </a:rPr>
              <a:t>InputStream</a:t>
            </a:r>
            <a:r>
              <a:rPr lang="en-US" altLang="en-US" sz="2000" dirty="0">
                <a:ea typeface="MS PGothic" panose="020B0600070205080204" pitchFamily="34" charset="-128"/>
              </a:rPr>
              <a:t> </a:t>
            </a:r>
            <a:r>
              <a:rPr lang="en-US" altLang="en-US" sz="2000" dirty="0" err="1">
                <a:ea typeface="MS PGothic" panose="020B0600070205080204" pitchFamily="34" charset="-128"/>
              </a:rPr>
              <a:t>inputStream</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2"/>
            <a:endParaRPr lang="en-US" altLang="en-US" dirty="0">
              <a:ea typeface="MS PGothic" panose="020B0600070205080204" pitchFamily="34" charset="-128"/>
            </a:endParaRPr>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smtClean="0">
                <a:effectLst>
                  <a:outerShdw blurRad="38100" dist="38100" dir="2700000" algn="tl">
                    <a:srgbClr val="C0C0C0"/>
                  </a:outerShdw>
                </a:effectLst>
              </a:rPr>
              <a:t>Other JDBC </a:t>
            </a:r>
            <a:r>
              <a:rPr lang="en-US" altLang="en-US" dirty="0">
                <a:effectLst>
                  <a:outerShdw blurRad="38100" dist="38100" dir="2700000" algn="tl">
                    <a:srgbClr val="C0C0C0"/>
                  </a:outerShdw>
                </a:effectLst>
              </a:rPr>
              <a:t>Resources</a:t>
            </a:r>
            <a:endParaRPr lang="en-US" altLang="en-US" dirty="0">
              <a:effectLst>
                <a:outerShdw blurRad="38100" dist="38100" dir="2700000" algn="tl">
                  <a:srgbClr val="C0C0C0"/>
                </a:outerShdw>
              </a:effectLst>
            </a:endParaRPr>
          </a:p>
        </p:txBody>
      </p:sp>
      <p:sp>
        <p:nvSpPr>
          <p:cNvPr id="23555" name="Content Placeholder 2"/>
          <p:cNvSpPr>
            <a:spLocks noGrp="1"/>
          </p:cNvSpPr>
          <p:nvPr>
            <p:ph idx="1"/>
          </p:nvPr>
        </p:nvSpPr>
        <p:spPr>
          <a:xfrm>
            <a:off x="768350" y="1093788"/>
            <a:ext cx="7707313" cy="4903787"/>
          </a:xfrm>
        </p:spPr>
        <p:txBody>
          <a:bodyPr/>
          <a:lstStyle/>
          <a:p>
            <a:r>
              <a:rPr lang="en-US" altLang="en-US" sz="2400" dirty="0"/>
              <a:t>JDBC Basics Tutorial</a:t>
            </a:r>
            <a:endParaRPr lang="en-US" altLang="en-US" sz="2400" dirty="0"/>
          </a:p>
          <a:p>
            <a:pPr lvl="1"/>
            <a:r>
              <a:rPr lang="en-US" altLang="en-US" sz="2400" dirty="0">
                <a:ea typeface="MS PGothic" panose="020B0600070205080204" pitchFamily="34" charset="-128"/>
                <a:hlinkClick r:id="rId1"/>
              </a:rPr>
              <a:t>https://docs.oracle.com/javase/tutorial/jdbc/index.html</a:t>
            </a:r>
            <a:endParaRPr lang="en-US" altLang="en-US" sz="2400" dirty="0">
              <a:ea typeface="MS PGothic" panose="020B0600070205080204" pitchFamily="34" charset="-128"/>
            </a:endParaRPr>
          </a:p>
          <a:p>
            <a:pPr lvl="1"/>
            <a:r>
              <a:rPr lang="en-US" altLang="zh-CN" sz="2400" dirty="0">
                <a:ea typeface="MS PGothic" panose="020B0600070205080204" pitchFamily="34" charset="-128"/>
                <a:hlinkClick r:id="rId2"/>
              </a:rPr>
              <a:t>http://java.sun.com/docs/books/tutorial/jdbc/TOC.html</a:t>
            </a:r>
            <a:endParaRPr lang="en-US" altLang="zh-CN" sz="2400" dirty="0">
              <a:ea typeface="MS PGothic" panose="020B0600070205080204" pitchFamily="34" charset="-128"/>
            </a:endParaRPr>
          </a:p>
          <a:p>
            <a:pPr lvl="1"/>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SQLJ</a:t>
            </a:r>
            <a:endParaRPr lang="en-US" altLang="en-US" dirty="0">
              <a:effectLst>
                <a:outerShdw blurRad="38100" dist="38100" dir="2700000" algn="tl">
                  <a:srgbClr val="C0C0C0"/>
                </a:outerShdw>
              </a:effectLst>
            </a:endParaRPr>
          </a:p>
        </p:txBody>
      </p:sp>
      <p:sp>
        <p:nvSpPr>
          <p:cNvPr id="24579" name="Rectangle 3"/>
          <p:cNvSpPr>
            <a:spLocks noGrp="1" noChangeArrowheads="1"/>
          </p:cNvSpPr>
          <p:nvPr>
            <p:ph type="body" idx="1"/>
          </p:nvPr>
        </p:nvSpPr>
        <p:spPr>
          <a:xfrm>
            <a:off x="768350" y="1093788"/>
            <a:ext cx="7707313" cy="4903787"/>
          </a:xfrm>
        </p:spPr>
        <p:txBody>
          <a:bodyPr/>
          <a:lstStyle/>
          <a:p>
            <a:r>
              <a:rPr lang="en-US" altLang="en-US" sz="2000" dirty="0"/>
              <a:t>JDBC is overly dynamic, errors cannot be caught by compiler</a:t>
            </a:r>
            <a:endParaRPr lang="en-US" altLang="en-US" sz="2000" dirty="0"/>
          </a:p>
          <a:p>
            <a:r>
              <a:rPr lang="en-US" altLang="en-US" sz="2000" dirty="0"/>
              <a:t>SQLJ: embedded SQL in Java</a:t>
            </a:r>
            <a:endParaRPr lang="en-US" altLang="en-US" sz="2000" dirty="0"/>
          </a:p>
          <a:p>
            <a:pPr lvl="1"/>
            <a:r>
              <a:rPr lang="en-US" altLang="en-US" sz="2000" dirty="0">
                <a:ea typeface="MS PGothic" panose="020B0600070205080204" pitchFamily="34" charset="-128"/>
              </a:rPr>
              <a:t>#</a:t>
            </a:r>
            <a:r>
              <a:rPr lang="en-US" altLang="en-US" sz="2000" dirty="0" err="1">
                <a:ea typeface="MS PGothic" panose="020B0600070205080204" pitchFamily="34" charset="-128"/>
              </a:rPr>
              <a:t>sql</a:t>
            </a:r>
            <a:r>
              <a:rPr lang="en-US" altLang="en-US" sz="2000" dirty="0">
                <a:ea typeface="MS PGothic" panose="020B0600070205080204" pitchFamily="34" charset="-128"/>
              </a:rPr>
              <a:t> iterator </a:t>
            </a:r>
            <a:r>
              <a:rPr lang="en-US" altLang="en-US" sz="2000" dirty="0" err="1">
                <a:ea typeface="MS PGothic" panose="020B0600070205080204" pitchFamily="34" charset="-128"/>
              </a:rPr>
              <a:t>deptInfoIter</a:t>
            </a:r>
            <a:r>
              <a:rPr lang="en-US" altLang="en-US" sz="2000" dirty="0">
                <a:ea typeface="MS PGothic" panose="020B0600070205080204" pitchFamily="34" charset="-128"/>
              </a:rPr>
              <a:t> ( String </a:t>
            </a:r>
            <a:r>
              <a:rPr lang="en-US" altLang="en-US" sz="2000" dirty="0" err="1">
                <a:ea typeface="MS PGothic" panose="020B0600070205080204" pitchFamily="34" charset="-128"/>
              </a:rPr>
              <a:t>dept</a:t>
            </a:r>
            <a:r>
              <a:rPr lang="en-US" altLang="en-US" sz="2000" dirty="0">
                <a:ea typeface="MS PGothic" panose="020B0600070205080204" pitchFamily="34" charset="-128"/>
              </a:rPr>
              <a:t> name, </a:t>
            </a:r>
            <a:r>
              <a:rPr lang="en-US" altLang="en-US" sz="2000" dirty="0" err="1">
                <a:ea typeface="MS PGothic" panose="020B0600070205080204" pitchFamily="34" charset="-128"/>
              </a:rPr>
              <a:t>int</a:t>
            </a:r>
            <a:r>
              <a:rPr lang="en-US" altLang="en-US" sz="2000" dirty="0">
                <a:ea typeface="MS PGothic" panose="020B0600070205080204" pitchFamily="34" charset="-128"/>
              </a:rPr>
              <a:t> </a:t>
            </a:r>
            <a:r>
              <a:rPr lang="en-US" altLang="en-US" sz="2000" dirty="0" err="1">
                <a:ea typeface="MS PGothic" panose="020B0600070205080204" pitchFamily="34" charset="-128"/>
              </a:rPr>
              <a:t>avgSal</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deptInfoIter</a:t>
            </a:r>
            <a:r>
              <a:rPr lang="en-US" altLang="en-US" sz="2000" dirty="0">
                <a:ea typeface="MS PGothic" panose="020B0600070205080204" pitchFamily="34" charset="-128"/>
              </a:rPr>
              <a:t> </a:t>
            </a:r>
            <a:r>
              <a:rPr lang="en-US" altLang="en-US" sz="2000" dirty="0" err="1">
                <a:ea typeface="MS PGothic" panose="020B0600070205080204" pitchFamily="34" charset="-128"/>
              </a:rPr>
              <a:t>iter</a:t>
            </a:r>
            <a:r>
              <a:rPr lang="en-US" altLang="en-US" sz="2000" dirty="0">
                <a:ea typeface="MS PGothic" panose="020B0600070205080204" pitchFamily="34" charset="-128"/>
              </a:rPr>
              <a:t> = null;</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sql</a:t>
            </a:r>
            <a:r>
              <a:rPr lang="en-US" altLang="en-US" sz="2000" dirty="0">
                <a:ea typeface="MS PGothic" panose="020B0600070205080204" pitchFamily="34" charset="-128"/>
              </a:rPr>
              <a:t> </a:t>
            </a:r>
            <a:r>
              <a:rPr lang="en-US" altLang="en-US" sz="2000" dirty="0" err="1">
                <a:ea typeface="MS PGothic" panose="020B0600070205080204" pitchFamily="34" charset="-128"/>
              </a:rPr>
              <a:t>iter</a:t>
            </a:r>
            <a:r>
              <a:rPr lang="en-US" altLang="en-US" sz="2000" dirty="0">
                <a:ea typeface="MS PGothic" panose="020B0600070205080204" pitchFamily="34" charset="-128"/>
              </a:rPr>
              <a:t> = { select </a:t>
            </a:r>
            <a:r>
              <a:rPr lang="en-US" altLang="en-US" sz="2000" dirty="0" err="1">
                <a:ea typeface="MS PGothic" panose="020B0600070205080204" pitchFamily="34" charset="-128"/>
              </a:rPr>
              <a:t>dept_name</a:t>
            </a:r>
            <a:r>
              <a:rPr lang="en-US" altLang="en-US" sz="2000" dirty="0">
                <a:ea typeface="MS PGothic" panose="020B0600070205080204" pitchFamily="34" charset="-128"/>
              </a:rPr>
              <a:t>, </a:t>
            </a:r>
            <a:r>
              <a:rPr lang="en-US" altLang="en-US" sz="2000" dirty="0" err="1">
                <a:ea typeface="MS PGothic" panose="020B0600070205080204" pitchFamily="34" charset="-128"/>
              </a:rPr>
              <a:t>avg</a:t>
            </a:r>
            <a:r>
              <a:rPr lang="en-US" altLang="en-US" sz="2000" dirty="0">
                <a:ea typeface="MS PGothic" panose="020B0600070205080204" pitchFamily="34" charset="-128"/>
              </a:rPr>
              <a:t>(salary) from instructor</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group by </a:t>
            </a:r>
            <a:r>
              <a:rPr lang="en-US" altLang="en-US" sz="2000" dirty="0" err="1">
                <a:ea typeface="MS PGothic" panose="020B0600070205080204" pitchFamily="34" charset="-128"/>
              </a:rPr>
              <a:t>dept</a:t>
            </a:r>
            <a:r>
              <a:rPr lang="en-US" altLang="en-US" sz="2000" dirty="0">
                <a:ea typeface="MS PGothic" panose="020B0600070205080204" pitchFamily="34" charset="-128"/>
              </a:rPr>
              <a:t> name };</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while (</a:t>
            </a:r>
            <a:r>
              <a:rPr lang="en-US" altLang="en-US" sz="2000" dirty="0" err="1">
                <a:ea typeface="MS PGothic" panose="020B0600070205080204" pitchFamily="34" charset="-128"/>
              </a:rPr>
              <a:t>iter.next</a:t>
            </a:r>
            <a:r>
              <a:rPr lang="en-US" altLang="en-US" sz="2000" dirty="0">
                <a:ea typeface="MS PGothic" panose="020B0600070205080204" pitchFamily="34" charset="-128"/>
              </a:rPr>
              <a:t>()) {</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String </a:t>
            </a:r>
            <a:r>
              <a:rPr lang="en-US" altLang="en-US" sz="2000" dirty="0" err="1">
                <a:ea typeface="MS PGothic" panose="020B0600070205080204" pitchFamily="34" charset="-128"/>
              </a:rPr>
              <a:t>deptName</a:t>
            </a:r>
            <a:r>
              <a:rPr lang="en-US" altLang="en-US" sz="2000" dirty="0">
                <a:ea typeface="MS PGothic" panose="020B0600070205080204" pitchFamily="34" charset="-128"/>
              </a:rPr>
              <a:t> = </a:t>
            </a:r>
            <a:r>
              <a:rPr lang="en-US" altLang="en-US" sz="2000" dirty="0" err="1">
                <a:ea typeface="MS PGothic" panose="020B0600070205080204" pitchFamily="34" charset="-128"/>
              </a:rPr>
              <a:t>iter.dept_name</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int</a:t>
            </a:r>
            <a:r>
              <a:rPr lang="en-US" altLang="en-US" sz="2000" dirty="0">
                <a:ea typeface="MS PGothic" panose="020B0600070205080204" pitchFamily="34" charset="-128"/>
              </a:rPr>
              <a:t> </a:t>
            </a:r>
            <a:r>
              <a:rPr lang="en-US" altLang="en-US" sz="2000" dirty="0" err="1">
                <a:ea typeface="MS PGothic" panose="020B0600070205080204" pitchFamily="34" charset="-128"/>
              </a:rPr>
              <a:t>avgSal</a:t>
            </a:r>
            <a:r>
              <a:rPr lang="en-US" altLang="en-US" sz="2000" dirty="0">
                <a:ea typeface="MS PGothic" panose="020B0600070205080204" pitchFamily="34" charset="-128"/>
              </a:rPr>
              <a:t> = </a:t>
            </a:r>
            <a:r>
              <a:rPr lang="en-US" altLang="en-US" sz="2000" dirty="0" err="1">
                <a:ea typeface="MS PGothic" panose="020B0600070205080204" pitchFamily="34" charset="-128"/>
              </a:rPr>
              <a:t>iter.avgSal</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System.out.println</a:t>
            </a:r>
            <a:r>
              <a:rPr lang="en-US" altLang="en-US" sz="2000" dirty="0">
                <a:ea typeface="MS PGothic" panose="020B0600070205080204" pitchFamily="34" charset="-128"/>
              </a:rPr>
              <a:t>(</a:t>
            </a:r>
            <a:r>
              <a:rPr lang="en-US" altLang="en-US" sz="2000" dirty="0" err="1">
                <a:ea typeface="MS PGothic" panose="020B0600070205080204" pitchFamily="34" charset="-128"/>
              </a:rPr>
              <a:t>deptName</a:t>
            </a:r>
            <a:r>
              <a:rPr lang="en-US" altLang="en-US" sz="2000" dirty="0">
                <a:ea typeface="MS PGothic" panose="020B0600070205080204" pitchFamily="34" charset="-128"/>
              </a:rPr>
              <a:t> + " " + </a:t>
            </a:r>
            <a:r>
              <a:rPr lang="en-US" altLang="en-US" sz="2000" dirty="0" err="1">
                <a:ea typeface="MS PGothic" panose="020B0600070205080204" pitchFamily="34" charset="-128"/>
              </a:rPr>
              <a:t>avgSal</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endParaRPr lang="en-US" altLang="en-US" sz="2000" dirty="0">
              <a:ea typeface="MS PGothic" panose="020B0600070205080204" pitchFamily="34" charset="-128"/>
            </a:endParaRPr>
          </a:p>
          <a:p>
            <a:pPr lvl="1">
              <a:buFont typeface="Monotype Sorts" pitchFamily="-65" charset="2"/>
              <a:buNone/>
            </a:pPr>
            <a:r>
              <a:rPr lang="en-US" altLang="en-US" sz="2000" dirty="0">
                <a:ea typeface="MS PGothic" panose="020B0600070205080204" pitchFamily="34" charset="-128"/>
              </a:rPr>
              <a:t>	</a:t>
            </a:r>
            <a:r>
              <a:rPr lang="en-US" altLang="en-US" sz="2000" dirty="0" err="1">
                <a:ea typeface="MS PGothic" panose="020B0600070205080204" pitchFamily="34" charset="-128"/>
              </a:rPr>
              <a:t>iter.close</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endParaRPr lang="en-US"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622089" y="2492375"/>
            <a:ext cx="5036135" cy="2124075"/>
          </a:xfrm>
        </p:spPr>
        <p:txBody>
          <a:bodyPr/>
          <a:lstStyle/>
          <a:p>
            <a:pPr>
              <a:buFont typeface="Monotype Sorts" pitchFamily="-65" charset="2"/>
              <a:buNone/>
              <a:defRPr/>
            </a:pPr>
            <a:r>
              <a:rPr lang="en-US" altLang="en-US" sz="3200" b="1" dirty="0">
                <a:solidFill>
                  <a:srgbClr val="002060"/>
                </a:solidFill>
                <a:effectLst>
                  <a:outerShdw blurRad="38100" dist="38100" dir="2700000" algn="tl">
                    <a:srgbClr val="C0C0C0"/>
                  </a:outerShdw>
                </a:effectLst>
                <a:latin typeface="+mj-lt"/>
                <a:cs typeface="+mj-cs"/>
              </a:rPr>
              <a:t>ODBC</a:t>
            </a:r>
            <a:endParaRPr lang="en-US" altLang="en-US" sz="3200" b="1" dirty="0">
              <a:solidFill>
                <a:srgbClr val="002060"/>
              </a:solidFill>
              <a:effectLst>
                <a:outerShdw blurRad="38100" dist="38100" dir="2700000" algn="tl">
                  <a:srgbClr val="C0C0C0"/>
                </a:outerShdw>
              </a:effectLst>
              <a:latin typeface="+mj-lt"/>
              <a:cs typeface="+mj-cs"/>
            </a:endParaRPr>
          </a:p>
        </p:txBody>
      </p:sp>
      <p:sp>
        <p:nvSpPr>
          <p:cNvPr id="25603"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ODBC</a:t>
            </a:r>
            <a:endParaRPr lang="en-US" dirty="0"/>
          </a:p>
        </p:txBody>
      </p:sp>
      <p:sp>
        <p:nvSpPr>
          <p:cNvPr id="7171" name="Rectangle 3"/>
          <p:cNvSpPr>
            <a:spLocks noGrp="1" noChangeArrowheads="1"/>
          </p:cNvSpPr>
          <p:nvPr>
            <p:ph type="body" idx="1"/>
          </p:nvPr>
        </p:nvSpPr>
        <p:spPr>
          <a:xfrm>
            <a:off x="768350" y="1109709"/>
            <a:ext cx="7287837" cy="4635454"/>
          </a:xfrm>
        </p:spPr>
        <p:txBody>
          <a:bodyPr/>
          <a:lstStyle/>
          <a:p>
            <a:r>
              <a:rPr lang="en-US" altLang="en-US" sz="2400" dirty="0">
                <a:ea typeface="MS PGothic" panose="020B0600070205080204" pitchFamily="34" charset="-128"/>
              </a:rPr>
              <a:t>O</a:t>
            </a:r>
            <a:r>
              <a:rPr lang="en-US" altLang="en-US" sz="2400" dirty="0"/>
              <a:t>pen </a:t>
            </a:r>
            <a:r>
              <a:rPr lang="en-US" altLang="en-US" sz="2400" dirty="0" err="1"/>
              <a:t>DataBase</a:t>
            </a:r>
            <a:r>
              <a:rPr lang="en-US" altLang="en-US" sz="2400" dirty="0"/>
              <a:t> Connectivity (ODBC) standard </a:t>
            </a:r>
            <a:endParaRPr lang="en-US" altLang="en-US" sz="2400" dirty="0"/>
          </a:p>
          <a:p>
            <a:pPr lvl="1"/>
            <a:r>
              <a:rPr lang="en-US" altLang="en-US" sz="2400" dirty="0">
                <a:ea typeface="MS PGothic" panose="020B0600070205080204" pitchFamily="34" charset="-128"/>
              </a:rPr>
              <a:t>standard for application program to communicate with a database server.</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application program interface (API) to </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open a connection with a database, </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send queries and updates, </a:t>
            </a:r>
            <a:endParaRPr lang="en-US" altLang="en-US" sz="2400" dirty="0">
              <a:ea typeface="MS PGothic" panose="020B0600070205080204" pitchFamily="34" charset="-128"/>
            </a:endParaRPr>
          </a:p>
          <a:p>
            <a:pPr lvl="2"/>
            <a:r>
              <a:rPr lang="en-US" altLang="en-US" sz="2400" dirty="0">
                <a:ea typeface="MS PGothic" panose="020B0600070205080204" pitchFamily="34" charset="-128"/>
              </a:rPr>
              <a:t>get back results.</a:t>
            </a:r>
            <a:endParaRPr lang="en-US" altLang="en-US" sz="2400" dirty="0">
              <a:ea typeface="MS PGothic" panose="020B0600070205080204" pitchFamily="34" charset="-128"/>
            </a:endParaRPr>
          </a:p>
          <a:p>
            <a:r>
              <a:rPr lang="en-US" altLang="en-US" sz="2400" dirty="0"/>
              <a:t>Applications such as GUI, spreadsheets, etc. can use </a:t>
            </a:r>
            <a:r>
              <a:rPr lang="en-US" altLang="en-US" sz="2400" dirty="0" smtClean="0"/>
              <a:t>ODBC</a:t>
            </a:r>
            <a:endParaRPr lang="en-US" altLang="en-US" sz="2400" dirty="0" smtClean="0"/>
          </a:p>
          <a:p>
            <a:r>
              <a:rPr lang="en-US" altLang="en-US" sz="2400" dirty="0"/>
              <a:t>https://docs.microsoft.com/zh-cn/sql/connect/odbc/microsoft-odbc-driver-for-sql-server?view=sql-server-ver15</a:t>
            </a:r>
            <a:endParaRPr lang="en-US" altLang="en-US" sz="2400" dirty="0"/>
          </a:p>
          <a:p>
            <a:pPr>
              <a:buNone/>
            </a:pPr>
            <a:r>
              <a:rPr lang="en-US" altLang="en-US" dirty="0">
                <a:ea typeface="MS PGothic" panose="020B0600070205080204" pitchFamily="34" charset="-128"/>
              </a:rPr>
              <a:t> </a:t>
            </a:r>
            <a:endParaRPr lang="en-US" altLang="en-US"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a:t>
            </a:r>
            <a:endParaRPr lang="en-US" altLang="en-US">
              <a:effectLst>
                <a:outerShdw blurRad="38100" dist="38100" dir="2700000" algn="tl">
                  <a:srgbClr val="C0C0C0"/>
                </a:outerShdw>
              </a:effectLst>
            </a:endParaRPr>
          </a:p>
        </p:txBody>
      </p:sp>
      <p:sp>
        <p:nvSpPr>
          <p:cNvPr id="27651" name="Rectangle 3"/>
          <p:cNvSpPr>
            <a:spLocks noGrp="1" noChangeArrowheads="1"/>
          </p:cNvSpPr>
          <p:nvPr>
            <p:ph type="body" idx="1"/>
          </p:nvPr>
        </p:nvSpPr>
        <p:spPr>
          <a:xfrm>
            <a:off x="768350" y="1180730"/>
            <a:ext cx="8105775" cy="4858120"/>
          </a:xfrm>
        </p:spPr>
        <p:txBody>
          <a:bodyPr/>
          <a:lstStyle/>
          <a:p>
            <a:pPr>
              <a:tabLst>
                <a:tab pos="744220" algn="l"/>
              </a:tabLst>
            </a:pPr>
            <a:r>
              <a:rPr lang="en-US" altLang="en-US" sz="2000" dirty="0"/>
              <a:t>The SQL standard defines </a:t>
            </a:r>
            <a:r>
              <a:rPr lang="en-US" altLang="en-US" sz="2000" dirty="0" err="1"/>
              <a:t>embeddings</a:t>
            </a:r>
            <a:r>
              <a:rPr lang="en-US" altLang="en-US" sz="2000" dirty="0"/>
              <a:t> of SQL in a variety of programming languages such as C, C++, Java, Fortran, and PL/1, </a:t>
            </a:r>
            <a:endParaRPr lang="en-US" altLang="en-US" sz="2000" dirty="0"/>
          </a:p>
          <a:p>
            <a:pPr>
              <a:tabLst>
                <a:tab pos="744220" algn="l"/>
              </a:tabLst>
            </a:pPr>
            <a:r>
              <a:rPr lang="en-US" altLang="en-US" sz="2000" dirty="0"/>
              <a:t>A language to which SQL queries are embedded is referred to as a </a:t>
            </a:r>
            <a:r>
              <a:rPr lang="en-US" altLang="en-US" sz="2000" b="1" dirty="0">
                <a:solidFill>
                  <a:srgbClr val="002060"/>
                </a:solidFill>
              </a:rPr>
              <a:t>host language</a:t>
            </a:r>
            <a:r>
              <a:rPr lang="en-US" altLang="en-US" sz="2000" dirty="0"/>
              <a:t>, and the SQL structures permitted in the host language comprise </a:t>
            </a:r>
            <a:r>
              <a:rPr lang="en-US" altLang="en-US" sz="2000" i="1" dirty="0"/>
              <a:t>embedded </a:t>
            </a:r>
            <a:r>
              <a:rPr lang="en-US" altLang="en-US" sz="2000" dirty="0"/>
              <a:t>SQL.</a:t>
            </a:r>
            <a:endParaRPr lang="en-US" altLang="en-US" sz="2000" dirty="0"/>
          </a:p>
          <a:p>
            <a:pPr>
              <a:tabLst>
                <a:tab pos="744220" algn="l"/>
              </a:tabLst>
            </a:pPr>
            <a:r>
              <a:rPr lang="en-US" altLang="en-US" sz="2000" dirty="0"/>
              <a:t>The basic form of these languages follows that of the System R embedding of SQL into PL/1.</a:t>
            </a:r>
            <a:endParaRPr lang="en-US" altLang="en-US" sz="2000" dirty="0"/>
          </a:p>
          <a:p>
            <a:pPr>
              <a:tabLst>
                <a:tab pos="744220" algn="l"/>
              </a:tabLst>
            </a:pPr>
            <a:r>
              <a:rPr lang="en-US" altLang="en-US" sz="2000" b="1" dirty="0">
                <a:solidFill>
                  <a:srgbClr val="002060"/>
                </a:solidFill>
              </a:rPr>
              <a:t>EXEC SQL</a:t>
            </a:r>
            <a:r>
              <a:rPr lang="en-US" altLang="en-US" sz="2000" dirty="0">
                <a:solidFill>
                  <a:srgbClr val="002060"/>
                </a:solidFill>
              </a:rPr>
              <a:t> </a:t>
            </a:r>
            <a:r>
              <a:rPr lang="en-US" altLang="en-US" sz="2000" dirty="0"/>
              <a:t>statement is used in the host language to identify embedded SQL request to the preprocessor</a:t>
            </a:r>
            <a:endParaRPr lang="en-US" altLang="en-US" sz="2000" dirty="0"/>
          </a:p>
          <a:p>
            <a:pPr>
              <a:buFont typeface="Monotype Sorts" pitchFamily="-65" charset="2"/>
              <a:buNone/>
              <a:tabLst>
                <a:tab pos="744220" algn="l"/>
              </a:tabLst>
            </a:pPr>
            <a:r>
              <a:rPr lang="en-US" altLang="en-US" sz="2000" dirty="0"/>
              <a:t>               EXEC SQL &lt;embedded SQL statement &gt;;</a:t>
            </a:r>
            <a:endParaRPr lang="en-US" altLang="en-US" sz="2000" dirty="0"/>
          </a:p>
          <a:p>
            <a:pPr>
              <a:buFont typeface="Monotype Sorts" pitchFamily="-65" charset="2"/>
              <a:buNone/>
              <a:tabLst>
                <a:tab pos="744220" algn="l"/>
              </a:tabLst>
            </a:pPr>
            <a:r>
              <a:rPr lang="en-US" altLang="en-US" sz="2000" dirty="0"/>
              <a:t>      Note:  this varies by language: </a:t>
            </a:r>
            <a:endParaRPr lang="en-US" altLang="en-US" sz="2000" dirty="0"/>
          </a:p>
          <a:p>
            <a:pPr lvl="1">
              <a:tabLst>
                <a:tab pos="744220" algn="l"/>
              </a:tabLst>
            </a:pPr>
            <a:r>
              <a:rPr lang="en-US" altLang="en-US" sz="2000" dirty="0">
                <a:ea typeface="MS PGothic" panose="020B0600070205080204" pitchFamily="34" charset="-128"/>
              </a:rPr>
              <a:t>In some languages, like COBOL,  the semicolon is replaced with END-EXEC </a:t>
            </a:r>
            <a:endParaRPr lang="en-US" altLang="en-US" sz="2000" dirty="0">
              <a:ea typeface="MS PGothic" panose="020B0600070205080204" pitchFamily="34" charset="-128"/>
            </a:endParaRPr>
          </a:p>
          <a:p>
            <a:pPr lvl="1">
              <a:tabLst>
                <a:tab pos="744220" algn="l"/>
              </a:tabLst>
            </a:pPr>
            <a:r>
              <a:rPr lang="en-US" altLang="en-US" sz="2000" dirty="0">
                <a:ea typeface="MS PGothic" panose="020B0600070205080204" pitchFamily="34" charset="-128"/>
              </a:rPr>
              <a:t>In Java embedding uses    # SQL { …. };</a:t>
            </a:r>
            <a:endParaRPr lang="en-US" altLang="en-US" sz="2000" dirty="0">
              <a:ea typeface="MS PGothic" panose="020B0600070205080204" pitchFamily="34" charset="-128"/>
            </a:endParaRPr>
          </a:p>
          <a:p>
            <a:pPr>
              <a:buFont typeface="Monotype Sorts" pitchFamily="-65" charset="2"/>
              <a:buNone/>
              <a:tabLst>
                <a:tab pos="744220" algn="l"/>
              </a:tabLst>
            </a:pP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Embedded SQL (Cont.)</a:t>
            </a:r>
            <a:endParaRPr lang="en-US" altLang="en-US" dirty="0">
              <a:effectLst>
                <a:outerShdw blurRad="38100" dist="38100" dir="2700000" algn="tl">
                  <a:srgbClr val="C0C0C0"/>
                </a:outerShdw>
              </a:effectLst>
            </a:endParaRPr>
          </a:p>
        </p:txBody>
      </p:sp>
      <p:sp>
        <p:nvSpPr>
          <p:cNvPr id="28675" name="Rectangle 3"/>
          <p:cNvSpPr>
            <a:spLocks noGrp="1" noChangeArrowheads="1"/>
          </p:cNvSpPr>
          <p:nvPr>
            <p:ph type="body" idx="1"/>
          </p:nvPr>
        </p:nvSpPr>
        <p:spPr>
          <a:xfrm>
            <a:off x="768351" y="1135063"/>
            <a:ext cx="7696200" cy="4876800"/>
          </a:xfrm>
        </p:spPr>
        <p:txBody>
          <a:bodyPr/>
          <a:lstStyle/>
          <a:p>
            <a:pPr>
              <a:tabLst>
                <a:tab pos="744220" algn="l"/>
              </a:tabLst>
            </a:pPr>
            <a:r>
              <a:rPr lang="en-US" altLang="en-US" sz="2000" dirty="0"/>
              <a:t>Before executing any SQL statements, the program must first connect to the database.  This is done using:</a:t>
            </a:r>
            <a:endParaRPr lang="en-US" altLang="en-US" sz="2000" dirty="0"/>
          </a:p>
          <a:p>
            <a:pPr>
              <a:buFont typeface="Monotype Sorts" pitchFamily="-65" charset="2"/>
              <a:buNone/>
              <a:tabLst>
                <a:tab pos="744220" algn="l"/>
              </a:tabLst>
            </a:pPr>
            <a:r>
              <a:rPr lang="en-US" altLang="en-US" sz="2000" b="1" dirty="0">
                <a:solidFill>
                  <a:srgbClr val="002060"/>
                </a:solidFill>
              </a:rPr>
              <a:t>         EXEC-SQL connect to  server  user user-name using password;</a:t>
            </a:r>
            <a:endParaRPr lang="en-US" altLang="en-US" sz="2000" b="1" dirty="0">
              <a:solidFill>
                <a:srgbClr val="002060"/>
              </a:solidFill>
            </a:endParaRPr>
          </a:p>
          <a:p>
            <a:pPr>
              <a:buFont typeface="Monotype Sorts" pitchFamily="-65" charset="2"/>
              <a:buNone/>
              <a:tabLst>
                <a:tab pos="744220" algn="l"/>
              </a:tabLst>
            </a:pPr>
            <a:r>
              <a:rPr lang="en-US" altLang="en-US" sz="2000" dirty="0"/>
              <a:t>     Here, </a:t>
            </a:r>
            <a:r>
              <a:rPr lang="en-US" altLang="en-US" sz="2000" i="1" dirty="0"/>
              <a:t>server</a:t>
            </a:r>
            <a:r>
              <a:rPr lang="en-US" altLang="en-US" sz="2000" dirty="0"/>
              <a:t> identifies the server to which a connection is to be established.</a:t>
            </a:r>
            <a:endParaRPr lang="en-US" altLang="en-US" sz="2000" dirty="0"/>
          </a:p>
          <a:p>
            <a:pPr>
              <a:tabLst>
                <a:tab pos="744220" algn="l"/>
              </a:tabLst>
            </a:pPr>
            <a:r>
              <a:rPr lang="en-US" altLang="en-US" sz="2000" dirty="0"/>
              <a:t>Variables of the host language can be used within embedded SQL statements.  They are preceded  by a colon  (:) to distinguish from SQL variables (e.g.,  :</a:t>
            </a:r>
            <a:r>
              <a:rPr lang="en-US" altLang="en-US" sz="2000" i="1" dirty="0" err="1"/>
              <a:t>credit_amount</a:t>
            </a:r>
            <a:r>
              <a:rPr lang="en-US" altLang="en-US" sz="2000" i="1" dirty="0"/>
              <a:t> )</a:t>
            </a:r>
            <a:endParaRPr lang="en-US" altLang="en-US" sz="2000" dirty="0"/>
          </a:p>
          <a:p>
            <a:pPr>
              <a:tabLst>
                <a:tab pos="744220" algn="l"/>
              </a:tabLst>
            </a:pPr>
            <a:r>
              <a:rPr lang="en-US" altLang="en-US" sz="2000" dirty="0"/>
              <a:t>Variables used as above must be declared within DECLARE section, as illustrated below. The syntax for declaring the variables, however, follows the usual host language syntax.</a:t>
            </a:r>
            <a:endParaRPr lang="en-US" altLang="en-US" sz="2000" dirty="0"/>
          </a:p>
          <a:p>
            <a:pPr lvl="1">
              <a:buNone/>
              <a:tabLst>
                <a:tab pos="966470" algn="l"/>
              </a:tabLst>
              <a:defRPr/>
            </a:pPr>
            <a:r>
              <a:rPr lang="en-US" altLang="en-US" sz="2000" b="1" dirty="0">
                <a:solidFill>
                  <a:srgbClr val="002060"/>
                </a:solidFill>
              </a:rPr>
              <a:t>              EXEC-SQL BEGIN DECLARE SECTION;</a:t>
            </a:r>
            <a:endParaRPr lang="en-US" altLang="en-US" sz="2000" b="1" dirty="0">
              <a:solidFill>
                <a:srgbClr val="002060"/>
              </a:solidFill>
            </a:endParaRPr>
          </a:p>
          <a:p>
            <a:pPr lvl="1">
              <a:buNone/>
              <a:tabLst>
                <a:tab pos="966470" algn="l"/>
              </a:tabLst>
              <a:defRPr/>
            </a:pPr>
            <a:r>
              <a:rPr lang="en-US" altLang="en-US" sz="2000" b="1" dirty="0">
                <a:solidFill>
                  <a:srgbClr val="002060"/>
                </a:solidFill>
              </a:rPr>
              <a:t>                      </a:t>
            </a:r>
            <a:r>
              <a:rPr lang="en-US" altLang="en-US" sz="2000" b="1" dirty="0" err="1">
                <a:solidFill>
                  <a:srgbClr val="002060"/>
                </a:solidFill>
              </a:rPr>
              <a:t>int</a:t>
            </a:r>
            <a:r>
              <a:rPr lang="en-US" altLang="en-US" sz="2000" b="1" dirty="0">
                <a:solidFill>
                  <a:srgbClr val="002060"/>
                </a:solidFill>
              </a:rPr>
              <a:t>  credit-amount ;</a:t>
            </a:r>
            <a:endParaRPr lang="en-US" altLang="en-US" sz="2000" b="1" dirty="0">
              <a:solidFill>
                <a:srgbClr val="002060"/>
              </a:solidFill>
            </a:endParaRPr>
          </a:p>
          <a:p>
            <a:pPr lvl="1">
              <a:buNone/>
              <a:tabLst>
                <a:tab pos="966470" algn="l"/>
              </a:tabLst>
              <a:defRPr/>
            </a:pPr>
            <a:r>
              <a:rPr lang="en-US" altLang="en-US" sz="2000" b="1" dirty="0">
                <a:solidFill>
                  <a:srgbClr val="002060"/>
                </a:solidFill>
              </a:rPr>
              <a:t>              EXEC-SQL END DECLARE SECTION;</a:t>
            </a:r>
            <a:endParaRPr lang="en-US" altLang="en-US" sz="2000" b="1" dirty="0">
              <a:solidFill>
                <a:srgbClr val="002060"/>
              </a:solidFill>
            </a:endParaRPr>
          </a:p>
          <a:p>
            <a:pPr>
              <a:tabLst>
                <a:tab pos="744220" algn="l"/>
              </a:tabLst>
            </a:pPr>
            <a:endParaRPr lang="en-US" altLang="en-US" dirty="0"/>
          </a:p>
          <a:p>
            <a:pPr>
              <a:buFont typeface="Monotype Sorts" pitchFamily="-65" charset="2"/>
              <a:buNone/>
              <a:tabLst>
                <a:tab pos="744220" algn="l"/>
              </a:tabLst>
            </a:pPr>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endParaRPr lang="en-US" altLang="en-US">
              <a:effectLst>
                <a:outerShdw blurRad="38100" dist="38100" dir="2700000" algn="tl">
                  <a:srgbClr val="C0C0C0"/>
                </a:outerShdw>
              </a:effectLst>
            </a:endParaRPr>
          </a:p>
        </p:txBody>
      </p:sp>
      <p:sp>
        <p:nvSpPr>
          <p:cNvPr id="11267" name="Rectangle 3"/>
          <p:cNvSpPr>
            <a:spLocks noGrp="1" noChangeArrowheads="1"/>
          </p:cNvSpPr>
          <p:nvPr>
            <p:ph type="body" idx="1"/>
          </p:nvPr>
        </p:nvSpPr>
        <p:spPr>
          <a:xfrm>
            <a:off x="768350" y="1162050"/>
            <a:ext cx="7445375" cy="4903788"/>
          </a:xfrm>
        </p:spPr>
        <p:txBody>
          <a:bodyPr/>
          <a:lstStyle/>
          <a:p>
            <a:pPr>
              <a:tabLst>
                <a:tab pos="3140075" algn="ctr"/>
              </a:tabLst>
              <a:defRPr/>
            </a:pPr>
            <a:r>
              <a:rPr lang="en-US" sz="2000" dirty="0"/>
              <a:t>To write an embedded SQL query, we use the </a:t>
            </a:r>
            <a:endParaRPr lang="en-US" sz="2000" dirty="0"/>
          </a:p>
          <a:p>
            <a:pPr>
              <a:buFont typeface="Monotype Sorts" pitchFamily="-65" charset="2"/>
              <a:buNone/>
              <a:tabLst>
                <a:tab pos="3140075" algn="ctr"/>
              </a:tabLst>
              <a:defRPr/>
            </a:pPr>
            <a:r>
              <a:rPr lang="en-US" sz="2000" b="1" dirty="0"/>
              <a:t>             declare </a:t>
            </a:r>
            <a:r>
              <a:rPr lang="en-US" sz="2000" i="1" dirty="0"/>
              <a:t>c</a:t>
            </a:r>
            <a:r>
              <a:rPr lang="en-US" sz="2000" b="1" dirty="0"/>
              <a:t> </a:t>
            </a:r>
            <a:r>
              <a:rPr lang="en-US" sz="2000" b="1" dirty="0">
                <a:solidFill>
                  <a:srgbClr val="FF0000"/>
                </a:solidFill>
              </a:rPr>
              <a:t>cursor</a:t>
            </a:r>
            <a:r>
              <a:rPr lang="en-US" sz="2000" b="1" dirty="0"/>
              <a:t> for  &lt;SQL query&gt; </a:t>
            </a:r>
            <a:endParaRPr lang="en-US" sz="2000" b="1" dirty="0"/>
          </a:p>
          <a:p>
            <a:pPr>
              <a:buFont typeface="Monotype Sorts" pitchFamily="-65" charset="2"/>
              <a:buNone/>
              <a:tabLst>
                <a:tab pos="3140075" algn="ctr"/>
              </a:tabLst>
              <a:defRPr/>
            </a:pPr>
            <a:r>
              <a:rPr lang="en-US" sz="2000" b="1" dirty="0"/>
              <a:t>cursor:</a:t>
            </a:r>
            <a:r>
              <a:rPr lang="zh-CN" altLang="en-US" sz="2000" b="1" dirty="0"/>
              <a:t>游标，类似返回集合的下标</a:t>
            </a:r>
            <a:endParaRPr lang="en-US" sz="2000" b="1" dirty="0"/>
          </a:p>
          <a:p>
            <a:pPr>
              <a:buFont typeface="Monotype Sorts" pitchFamily="-65" charset="2"/>
              <a:buNone/>
              <a:tabLst>
                <a:tab pos="3140075" algn="ctr"/>
              </a:tabLst>
              <a:defRPr/>
            </a:pPr>
            <a:r>
              <a:rPr lang="en-US" sz="2000" b="1" dirty="0"/>
              <a:t>      </a:t>
            </a:r>
            <a:r>
              <a:rPr lang="en-US" sz="2000" dirty="0"/>
              <a:t>statement.  </a:t>
            </a:r>
            <a:r>
              <a:rPr lang="en-US" sz="2000" kern="1200" dirty="0"/>
              <a:t>The  variable </a:t>
            </a:r>
            <a:r>
              <a:rPr lang="en-US" sz="2000" i="1" kern="1200" dirty="0"/>
              <a:t>c</a:t>
            </a:r>
            <a:r>
              <a:rPr lang="en-US" sz="2000" kern="1200" dirty="0"/>
              <a:t>  is used to identify the query</a:t>
            </a:r>
            <a:endParaRPr lang="en-US" sz="2000" kern="1200" dirty="0"/>
          </a:p>
          <a:p>
            <a:pPr>
              <a:tabLst>
                <a:tab pos="3140075" algn="ctr"/>
              </a:tabLst>
              <a:defRPr/>
            </a:pPr>
            <a:r>
              <a:rPr lang="en-US" sz="2000" dirty="0"/>
              <a:t>Example:</a:t>
            </a:r>
            <a:endParaRPr lang="en-US" sz="2000" dirty="0"/>
          </a:p>
          <a:p>
            <a:pPr lvl="1">
              <a:tabLst>
                <a:tab pos="3140075" algn="ctr"/>
              </a:tabLst>
              <a:defRPr/>
            </a:pPr>
            <a:r>
              <a:rPr lang="en-US" sz="2000" dirty="0"/>
              <a:t>From within a host language, find the ID and name of students who  have completed more than the number of credits stored in variable </a:t>
            </a:r>
            <a:r>
              <a:rPr lang="en-US" sz="2000" dirty="0" err="1">
                <a:solidFill>
                  <a:srgbClr val="002060"/>
                </a:solidFill>
              </a:rPr>
              <a:t>credit_amount</a:t>
            </a:r>
            <a:r>
              <a:rPr lang="en-US" sz="2000" dirty="0">
                <a:solidFill>
                  <a:srgbClr val="993300"/>
                </a:solidFill>
              </a:rPr>
              <a:t> </a:t>
            </a:r>
            <a:r>
              <a:rPr lang="en-US" sz="2000" dirty="0"/>
              <a:t>in the host langue</a:t>
            </a:r>
            <a:endParaRPr lang="en-US" sz="2000" dirty="0"/>
          </a:p>
          <a:p>
            <a:pPr lvl="1">
              <a:tabLst>
                <a:tab pos="966470" algn="l"/>
              </a:tabLst>
              <a:defRPr/>
            </a:pPr>
            <a:r>
              <a:rPr lang="en-US" sz="2000" dirty="0"/>
              <a:t>Specify the query in SQL as follows:</a:t>
            </a:r>
            <a:endParaRPr lang="en-US" sz="2000" dirty="0"/>
          </a:p>
          <a:p>
            <a:pPr lvl="1">
              <a:buFont typeface="Monotype Sorts" pitchFamily="-65" charset="2"/>
              <a:buNone/>
              <a:tabLst>
                <a:tab pos="966470" algn="l"/>
              </a:tabLst>
              <a:defRPr/>
            </a:pPr>
            <a:r>
              <a:rPr lang="en-US" sz="2000" dirty="0"/>
              <a:t>            </a:t>
            </a:r>
            <a:r>
              <a:rPr lang="en-US" sz="2000" dirty="0">
                <a:solidFill>
                  <a:srgbClr val="002060"/>
                </a:solidFill>
              </a:rPr>
              <a:t>EXEC SQL</a:t>
            </a:r>
            <a:endParaRPr lang="en-US" sz="2000" dirty="0">
              <a:solidFill>
                <a:srgbClr val="002060"/>
              </a:solidFill>
            </a:endParaRPr>
          </a:p>
          <a:p>
            <a:pPr lvl="1">
              <a:buFont typeface="Monotype Sorts" pitchFamily="-65" charset="2"/>
              <a:buNone/>
              <a:tabLst>
                <a:tab pos="966470" algn="l"/>
              </a:tabLst>
              <a:defRPr/>
            </a:pPr>
            <a:r>
              <a:rPr lang="en-US" sz="2000" dirty="0">
                <a:solidFill>
                  <a:srgbClr val="002060"/>
                </a:solidFill>
              </a:rPr>
              <a:t>	           </a:t>
            </a:r>
            <a:r>
              <a:rPr lang="en-US" sz="2000" b="1" dirty="0">
                <a:solidFill>
                  <a:srgbClr val="002060"/>
                </a:solidFill>
              </a:rPr>
              <a:t>declare </a:t>
            </a:r>
            <a:r>
              <a:rPr lang="en-US" sz="2000" i="1" dirty="0">
                <a:solidFill>
                  <a:srgbClr val="002060"/>
                </a:solidFill>
              </a:rPr>
              <a:t>c</a:t>
            </a:r>
            <a:r>
              <a:rPr lang="en-US" sz="2000" b="1" dirty="0">
                <a:solidFill>
                  <a:srgbClr val="002060"/>
                </a:solidFill>
              </a:rPr>
              <a:t> cursor for </a:t>
            </a:r>
            <a:br>
              <a:rPr lang="en-US" sz="2000" b="1" dirty="0">
                <a:solidFill>
                  <a:srgbClr val="002060"/>
                </a:solidFill>
              </a:rPr>
            </a:br>
            <a:r>
              <a:rPr lang="en-US" sz="2000" b="1" dirty="0">
                <a:solidFill>
                  <a:srgbClr val="002060"/>
                </a:solidFill>
              </a:rPr>
              <a:t>           select </a:t>
            </a:r>
            <a:r>
              <a:rPr lang="en-US" sz="2000" i="1" dirty="0">
                <a:solidFill>
                  <a:srgbClr val="002060"/>
                </a:solidFill>
              </a:rPr>
              <a:t>ID, name</a:t>
            </a:r>
            <a:br>
              <a:rPr lang="en-US" sz="2000" i="1" dirty="0">
                <a:solidFill>
                  <a:srgbClr val="002060"/>
                </a:solidFill>
              </a:rPr>
            </a:br>
            <a:r>
              <a:rPr lang="en-US" sz="2000" i="1" dirty="0">
                <a:solidFill>
                  <a:srgbClr val="002060"/>
                </a:solidFill>
              </a:rPr>
              <a:t>           </a:t>
            </a:r>
            <a:r>
              <a:rPr lang="en-US" sz="2000" b="1" dirty="0">
                <a:solidFill>
                  <a:srgbClr val="002060"/>
                </a:solidFill>
              </a:rPr>
              <a:t>from </a:t>
            </a:r>
            <a:r>
              <a:rPr lang="en-US" sz="2000" i="1" dirty="0">
                <a:solidFill>
                  <a:srgbClr val="002060"/>
                </a:solidFill>
              </a:rPr>
              <a:t>student</a:t>
            </a:r>
            <a:br>
              <a:rPr lang="en-US" sz="2000" i="1" dirty="0">
                <a:solidFill>
                  <a:srgbClr val="002060"/>
                </a:solidFill>
              </a:rPr>
            </a:br>
            <a:r>
              <a:rPr lang="en-US" sz="2000" i="1" dirty="0">
                <a:solidFill>
                  <a:srgbClr val="002060"/>
                </a:solidFill>
              </a:rPr>
              <a:t>           </a:t>
            </a:r>
            <a:r>
              <a:rPr lang="en-US" sz="2000" b="1" dirty="0">
                <a:solidFill>
                  <a:srgbClr val="002060"/>
                </a:solidFill>
              </a:rPr>
              <a:t>where </a:t>
            </a:r>
            <a:r>
              <a:rPr lang="en-US" sz="2000" b="1" dirty="0" err="1">
                <a:solidFill>
                  <a:srgbClr val="002060"/>
                </a:solidFill>
              </a:rPr>
              <a:t>tot_cred</a:t>
            </a:r>
            <a:r>
              <a:rPr lang="en-US" sz="2000" i="1" dirty="0">
                <a:solidFill>
                  <a:srgbClr val="002060"/>
                </a:solidFill>
              </a:rPr>
              <a:t> &gt; :</a:t>
            </a:r>
            <a:r>
              <a:rPr lang="en-US" sz="2000" i="1" dirty="0" err="1">
                <a:solidFill>
                  <a:srgbClr val="002060"/>
                </a:solidFill>
              </a:rPr>
              <a:t>credit_amount</a:t>
            </a:r>
            <a:endParaRPr lang="en-US" sz="2000" i="1" dirty="0">
              <a:solidFill>
                <a:srgbClr val="002060"/>
              </a:solidFill>
            </a:endParaRPr>
          </a:p>
          <a:p>
            <a:pPr lvl="1">
              <a:buFont typeface="Monotype Sorts" pitchFamily="-65" charset="2"/>
              <a:buNone/>
              <a:tabLst>
                <a:tab pos="966470" algn="l"/>
              </a:tabLst>
              <a:defRPr/>
            </a:pPr>
            <a:r>
              <a:rPr lang="en-US" sz="2000" dirty="0">
                <a:solidFill>
                  <a:srgbClr val="002060"/>
                </a:solidFill>
              </a:rPr>
              <a:t>             END_EXEC</a:t>
            </a:r>
            <a:endParaRPr lang="en-US" sz="2000" dirty="0">
              <a:solidFill>
                <a:srgbClr val="002060"/>
              </a:solidFill>
            </a:endParaRPr>
          </a:p>
          <a:p>
            <a:pPr>
              <a:buFont typeface="Monotype Sorts" pitchFamily="-65" charset="2"/>
              <a:buNone/>
              <a:tabLst>
                <a:tab pos="3140075" algn="ctr"/>
              </a:tabLst>
              <a:defRPr/>
            </a:pPr>
            <a:endParaRPr lang="en-US" dirty="0"/>
          </a:p>
          <a:p>
            <a:pPr>
              <a:tabLst>
                <a:tab pos="3140075" algn="ctr"/>
              </a:tabLst>
              <a:defRP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156802"/>
            <a:ext cx="8077200" cy="615554"/>
          </a:xfrm>
        </p:spPr>
        <p:txBody>
          <a:bodyPr/>
          <a:lstStyle/>
          <a:p>
            <a:pPr>
              <a:defRPr/>
            </a:pPr>
            <a:r>
              <a:rPr lang="en-US" altLang="en-US" sz="2400" dirty="0">
                <a:effectLst>
                  <a:outerShdw blurRad="38100" dist="38100" dir="2700000" algn="tl">
                    <a:srgbClr val="C0C0C0"/>
                  </a:outerShdw>
                </a:effectLst>
              </a:rPr>
              <a:t>Accessing SQL from a Programming Language</a:t>
            </a:r>
            <a:endParaRPr lang="en-US" altLang="en-US" sz="2400"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1108648" y="2229945"/>
            <a:ext cx="7247158" cy="2616073"/>
          </a:xfrm>
        </p:spPr>
        <p:txBody>
          <a:bodyPr/>
          <a:lstStyle/>
          <a:p>
            <a:r>
              <a:rPr lang="en-US" altLang="en-US" sz="2400" dirty="0"/>
              <a:t>Not all queries can be expressed in SQL, since SQL does not provide the full expressive power of a general-purpose language.</a:t>
            </a:r>
            <a:endParaRPr lang="en-US" altLang="en-US" sz="2400" dirty="0"/>
          </a:p>
          <a:p>
            <a:r>
              <a:rPr lang="en-US" altLang="en-US" sz="2400" dirty="0"/>
              <a:t>Non-declarative actions -- such as printing a report, interacting with a user, or sending the results of a query to a graphical user interface -- cannot be done from within SQL.</a:t>
            </a:r>
            <a:endParaRPr lang="en-US" altLang="en-US" sz="2400" dirty="0"/>
          </a:p>
          <a:p>
            <a:endParaRPr lang="en-US" altLang="en-US" dirty="0"/>
          </a:p>
          <a:p>
            <a:endParaRPr lang="en-US" altLang="en-US" dirty="0"/>
          </a:p>
        </p:txBody>
      </p:sp>
      <p:sp>
        <p:nvSpPr>
          <p:cNvPr id="6148"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6149" name="TextBox 4"/>
          <p:cNvSpPr txBox="1">
            <a:spLocks noChangeArrowheads="1"/>
          </p:cNvSpPr>
          <p:nvPr/>
        </p:nvSpPr>
        <p:spPr bwMode="auto">
          <a:xfrm>
            <a:off x="768350" y="1029616"/>
            <a:ext cx="7692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400" dirty="0"/>
              <a:t>A database programmer must have access to a general-purpose programming language for at least two reasons</a:t>
            </a:r>
            <a:endParaRPr lang="en-US"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endParaRPr lang="en-US" altLang="en-US">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768349" y="1135063"/>
            <a:ext cx="7594415" cy="4903787"/>
          </a:xfrm>
        </p:spPr>
        <p:txBody>
          <a:bodyPr/>
          <a:lstStyle/>
          <a:p>
            <a:pPr>
              <a:tabLst>
                <a:tab pos="3140075" algn="ctr"/>
              </a:tabLst>
            </a:pPr>
            <a:r>
              <a:rPr lang="en-US" altLang="en-US" sz="2000" dirty="0"/>
              <a:t>The</a:t>
            </a:r>
            <a:r>
              <a:rPr lang="en-US" altLang="en-US" sz="2000" b="1" dirty="0">
                <a:solidFill>
                  <a:schemeClr val="tx2"/>
                </a:solidFill>
              </a:rPr>
              <a:t> </a:t>
            </a:r>
            <a:r>
              <a:rPr lang="en-US" altLang="en-US" sz="2000" b="1" dirty="0">
                <a:solidFill>
                  <a:srgbClr val="002060"/>
                </a:solidFill>
              </a:rPr>
              <a:t>open</a:t>
            </a:r>
            <a:r>
              <a:rPr lang="en-US" altLang="en-US" sz="2000" dirty="0"/>
              <a:t> statement for our example is as follows:</a:t>
            </a:r>
            <a:endParaRPr lang="en-US" altLang="en-US" sz="2000" dirty="0"/>
          </a:p>
          <a:p>
            <a:pPr>
              <a:buFont typeface="Monotype Sorts" pitchFamily="-65" charset="2"/>
              <a:buNone/>
              <a:tabLst>
                <a:tab pos="3140075" algn="ctr"/>
              </a:tabLst>
            </a:pPr>
            <a:r>
              <a:rPr lang="en-US" altLang="en-US" sz="2000" dirty="0"/>
              <a:t>		</a:t>
            </a:r>
            <a:r>
              <a:rPr lang="en-US" altLang="en-US" sz="2000" dirty="0">
                <a:solidFill>
                  <a:srgbClr val="002060"/>
                </a:solidFill>
              </a:rPr>
              <a:t>EXEC SQL </a:t>
            </a:r>
            <a:r>
              <a:rPr lang="en-US" altLang="en-US" sz="2000" b="1" dirty="0">
                <a:solidFill>
                  <a:srgbClr val="002060"/>
                </a:solidFill>
              </a:rPr>
              <a:t>open</a:t>
            </a:r>
            <a:r>
              <a:rPr lang="en-US" altLang="en-US" sz="2000" dirty="0">
                <a:solidFill>
                  <a:srgbClr val="002060"/>
                </a:solidFill>
              </a:rPr>
              <a:t> </a:t>
            </a:r>
            <a:r>
              <a:rPr lang="en-US" altLang="en-US" sz="2000" i="1" dirty="0">
                <a:solidFill>
                  <a:srgbClr val="002060"/>
                </a:solidFill>
              </a:rPr>
              <a:t>c</a:t>
            </a:r>
            <a:r>
              <a:rPr lang="en-US" altLang="en-US" sz="2000" b="1" i="1" dirty="0">
                <a:solidFill>
                  <a:srgbClr val="002060"/>
                </a:solidFill>
              </a:rPr>
              <a:t> </a:t>
            </a:r>
            <a:r>
              <a:rPr lang="en-US" altLang="en-US" sz="2000" dirty="0">
                <a:solidFill>
                  <a:srgbClr val="002060"/>
                </a:solidFill>
              </a:rPr>
              <a:t>;</a:t>
            </a:r>
            <a:endParaRPr lang="en-US" altLang="en-US" sz="2000" dirty="0">
              <a:solidFill>
                <a:srgbClr val="002060"/>
              </a:solidFill>
            </a:endParaRPr>
          </a:p>
          <a:p>
            <a:pPr>
              <a:buFont typeface="Monotype Sorts" pitchFamily="-65" charset="2"/>
              <a:buNone/>
              <a:tabLst>
                <a:tab pos="3140075" algn="ctr"/>
              </a:tabLst>
            </a:pPr>
            <a:r>
              <a:rPr lang="en-US" altLang="en-US" sz="2000" dirty="0">
                <a:solidFill>
                  <a:srgbClr val="993300"/>
                </a:solidFill>
              </a:rPr>
              <a:t>     </a:t>
            </a:r>
            <a:r>
              <a:rPr lang="en-US" altLang="en-US" sz="2000" dirty="0"/>
              <a:t>This statement causes the database system to execute the query and  to save the results within a temporary relation.  The query uses the value of the host-language variable </a:t>
            </a:r>
            <a:r>
              <a:rPr lang="en-US" altLang="en-US" sz="2000" i="1" dirty="0"/>
              <a:t>credit-amount</a:t>
            </a:r>
            <a:r>
              <a:rPr lang="en-US" altLang="en-US" sz="2000" dirty="0"/>
              <a:t> at the time the </a:t>
            </a:r>
            <a:r>
              <a:rPr lang="en-US" altLang="en-US" sz="2000" b="1" dirty="0"/>
              <a:t>open</a:t>
            </a:r>
            <a:r>
              <a:rPr lang="en-US" altLang="en-US" sz="2000" dirty="0"/>
              <a:t> statement is executed.</a:t>
            </a:r>
            <a:endParaRPr lang="en-US" altLang="en-US" sz="2000" dirty="0">
              <a:solidFill>
                <a:srgbClr val="993300"/>
              </a:solidFill>
            </a:endParaRPr>
          </a:p>
          <a:p>
            <a:pPr>
              <a:tabLst>
                <a:tab pos="3140075" algn="ctr"/>
              </a:tabLst>
            </a:pPr>
            <a:r>
              <a:rPr lang="en-US" altLang="en-US" sz="2000" dirty="0"/>
              <a:t>The fetch statement causes the values of one tuple in the query result to be placed on host language variables.</a:t>
            </a:r>
            <a:endParaRPr lang="en-US" altLang="en-US" sz="2000" dirty="0"/>
          </a:p>
          <a:p>
            <a:pPr>
              <a:buFont typeface="Monotype Sorts" pitchFamily="-65" charset="2"/>
              <a:buNone/>
              <a:tabLst>
                <a:tab pos="3140075" algn="ctr"/>
              </a:tabLst>
            </a:pPr>
            <a:r>
              <a:rPr lang="en-US" altLang="en-US" sz="2000" dirty="0"/>
              <a:t>		</a:t>
            </a:r>
            <a:r>
              <a:rPr lang="en-US" altLang="en-US" sz="2000" dirty="0">
                <a:solidFill>
                  <a:srgbClr val="002060"/>
                </a:solidFill>
              </a:rPr>
              <a:t>EXEC SQL</a:t>
            </a:r>
            <a:r>
              <a:rPr lang="en-US" altLang="en-US" sz="2000" b="1" dirty="0">
                <a:solidFill>
                  <a:srgbClr val="002060"/>
                </a:solidFill>
              </a:rPr>
              <a:t> fetch </a:t>
            </a:r>
            <a:r>
              <a:rPr lang="en-US" altLang="en-US" sz="2000" i="1" dirty="0">
                <a:solidFill>
                  <a:srgbClr val="002060"/>
                </a:solidFill>
              </a:rPr>
              <a:t>c </a:t>
            </a:r>
            <a:r>
              <a:rPr lang="en-US" altLang="en-US" sz="2000" b="1" dirty="0">
                <a:solidFill>
                  <a:srgbClr val="002060"/>
                </a:solidFill>
              </a:rPr>
              <a:t>into </a:t>
            </a:r>
            <a:r>
              <a:rPr lang="en-US" altLang="en-US" sz="2000" dirty="0">
                <a:solidFill>
                  <a:srgbClr val="002060"/>
                </a:solidFill>
              </a:rPr>
              <a:t>:</a:t>
            </a:r>
            <a:r>
              <a:rPr lang="en-US" altLang="en-US" sz="2000" i="1" dirty="0" err="1">
                <a:solidFill>
                  <a:srgbClr val="002060"/>
                </a:solidFill>
              </a:rPr>
              <a:t>si</a:t>
            </a:r>
            <a:r>
              <a:rPr lang="en-US" altLang="en-US" sz="2000" i="1" dirty="0">
                <a:solidFill>
                  <a:srgbClr val="002060"/>
                </a:solidFill>
              </a:rPr>
              <a:t>, :</a:t>
            </a:r>
            <a:r>
              <a:rPr lang="en-US" altLang="en-US" sz="2000" i="1" dirty="0" err="1">
                <a:solidFill>
                  <a:srgbClr val="002060"/>
                </a:solidFill>
              </a:rPr>
              <a:t>sn</a:t>
            </a:r>
            <a:r>
              <a:rPr lang="en-US" altLang="en-US" sz="2000" dirty="0">
                <a:solidFill>
                  <a:srgbClr val="002060"/>
                </a:solidFill>
              </a:rPr>
              <a:t> END_EXEC</a:t>
            </a:r>
            <a:endParaRPr lang="en-US" altLang="en-US" sz="2000" dirty="0">
              <a:solidFill>
                <a:srgbClr val="002060"/>
              </a:solidFill>
            </a:endParaRPr>
          </a:p>
          <a:p>
            <a:pPr>
              <a:buFont typeface="Monotype Sorts" pitchFamily="-65" charset="2"/>
              <a:buNone/>
              <a:tabLst>
                <a:tab pos="3140075" algn="ctr"/>
              </a:tabLst>
            </a:pPr>
            <a:r>
              <a:rPr lang="en-US" altLang="en-US" sz="2000" dirty="0">
                <a:solidFill>
                  <a:srgbClr val="002060"/>
                </a:solidFill>
              </a:rPr>
              <a:t>	</a:t>
            </a:r>
            <a:r>
              <a:rPr lang="zh-CN" altLang="en-US" sz="2000" dirty="0">
                <a:solidFill>
                  <a:srgbClr val="002060"/>
                </a:solidFill>
                <a:latin typeface="宋体" panose="02010600030101010101" pitchFamily="2" charset="-122"/>
                <a:ea typeface="宋体" panose="02010600030101010101" pitchFamily="2" charset="-122"/>
                <a:cs typeface="宋体" panose="02010600030101010101" pitchFamily="2" charset="-122"/>
              </a:rPr>
              <a:t>利用游标</a:t>
            </a:r>
            <a:r>
              <a:rPr lang="en-US" altLang="zh-CN" sz="2000" dirty="0">
                <a:solidFill>
                  <a:srgbClr val="002060"/>
                </a:solidFill>
                <a:latin typeface="宋体" panose="02010600030101010101" pitchFamily="2" charset="-122"/>
                <a:ea typeface="宋体" panose="02010600030101010101" pitchFamily="2" charset="-122"/>
                <a:cs typeface="宋体" panose="02010600030101010101" pitchFamily="2" charset="-122"/>
              </a:rPr>
              <a:t>c       </a:t>
            </a:r>
            <a:r>
              <a:rPr lang="zh-CN" altLang="en-US" sz="2000" dirty="0">
                <a:solidFill>
                  <a:srgbClr val="002060"/>
                </a:solidFill>
                <a:latin typeface="宋体" panose="02010600030101010101" pitchFamily="2" charset="-122"/>
                <a:ea typeface="宋体" panose="02010600030101010101" pitchFamily="2" charset="-122"/>
                <a:cs typeface="宋体" panose="02010600030101010101" pitchFamily="2" charset="-122"/>
              </a:rPr>
              <a:t>读数</a:t>
            </a:r>
            <a:r>
              <a:rPr lang="en-US" altLang="zh-CN" sz="2000" dirty="0">
                <a:solidFill>
                  <a:srgbClr val="002060"/>
                </a:solidFill>
                <a:latin typeface="宋体" panose="02010600030101010101" pitchFamily="2" charset="-122"/>
                <a:ea typeface="宋体" panose="02010600030101010101" pitchFamily="2" charset="-122"/>
                <a:cs typeface="宋体" panose="02010600030101010101" pitchFamily="2" charset="-122"/>
              </a:rPr>
              <a:t>   </a:t>
            </a:r>
            <a:r>
              <a:rPr lang="en-US" altLang="en-US" sz="2000" dirty="0">
                <a:solidFill>
                  <a:srgbClr val="002060"/>
                </a:solidFill>
                <a:latin typeface="宋体" panose="02010600030101010101" pitchFamily="2" charset="-122"/>
                <a:ea typeface="宋体" panose="02010600030101010101" pitchFamily="2" charset="-122"/>
                <a:cs typeface="宋体" panose="02010600030101010101" pitchFamily="2" charset="-122"/>
              </a:rPr>
              <a:t>	ID</a:t>
            </a:r>
            <a:r>
              <a:rPr lang="zh-CN" altLang="en-US" sz="2000" dirty="0">
                <a:solidFill>
                  <a:srgbClr val="002060"/>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rgbClr val="002060"/>
                </a:solidFill>
                <a:latin typeface="宋体" panose="02010600030101010101" pitchFamily="2" charset="-122"/>
                <a:ea typeface="宋体" panose="02010600030101010101" pitchFamily="2" charset="-122"/>
                <a:cs typeface="宋体" panose="02010600030101010101" pitchFamily="2" charset="-122"/>
              </a:rPr>
              <a:t>name</a:t>
            </a:r>
            <a:r>
              <a:rPr lang="en-US" altLang="en-US" sz="2000" dirty="0">
                <a:solidFill>
                  <a:srgbClr val="993300"/>
                </a:solidFill>
                <a:latin typeface="宋体" panose="02010600030101010101" pitchFamily="2" charset="-122"/>
                <a:ea typeface="宋体" panose="02010600030101010101" pitchFamily="2" charset="-122"/>
                <a:cs typeface="宋体" panose="02010600030101010101" pitchFamily="2" charset="-122"/>
              </a:rPr>
              <a:t> </a:t>
            </a:r>
            <a:br>
              <a:rPr lang="en-US" altLang="en-US" sz="2000" dirty="0">
                <a:solidFill>
                  <a:srgbClr val="993300"/>
                </a:solidFill>
                <a:latin typeface="宋体" panose="02010600030101010101" pitchFamily="2" charset="-122"/>
                <a:ea typeface="宋体" panose="02010600030101010101" pitchFamily="2" charset="-122"/>
                <a:cs typeface="宋体" panose="02010600030101010101" pitchFamily="2" charset="-122"/>
              </a:rPr>
            </a:br>
            <a:r>
              <a:rPr lang="en-US" altLang="en-US" sz="2000" dirty="0"/>
              <a:t>Repeated calls to fetch get successive tuples in the query result</a:t>
            </a:r>
            <a:endParaRPr lang="en-US" altLang="en-US" sz="2000" dirty="0"/>
          </a:p>
          <a:p>
            <a:pPr>
              <a:buFont typeface="Monotype Sorts" pitchFamily="-65" charset="2"/>
              <a:buNone/>
              <a:tabLst>
                <a:tab pos="3140075" algn="ctr"/>
              </a:tabLst>
            </a:pPr>
            <a:endParaRPr lang="en-US"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endParaRPr lang="en-US" altLang="en-US">
              <a:effectLst>
                <a:outerShdw blurRad="38100" dist="38100" dir="2700000" algn="tl">
                  <a:srgbClr val="C0C0C0"/>
                </a:outerShdw>
              </a:effectLst>
            </a:endParaRPr>
          </a:p>
        </p:txBody>
      </p:sp>
      <p:sp>
        <p:nvSpPr>
          <p:cNvPr id="31747" name="Rectangle 3"/>
          <p:cNvSpPr>
            <a:spLocks noGrp="1" noChangeArrowheads="1"/>
          </p:cNvSpPr>
          <p:nvPr>
            <p:ph type="body" idx="1"/>
          </p:nvPr>
        </p:nvSpPr>
        <p:spPr>
          <a:xfrm>
            <a:off x="772358" y="1149350"/>
            <a:ext cx="7511218" cy="4903788"/>
          </a:xfrm>
        </p:spPr>
        <p:txBody>
          <a:bodyPr/>
          <a:lstStyle/>
          <a:p>
            <a:pPr>
              <a:tabLst>
                <a:tab pos="3140075" algn="ctr"/>
              </a:tabLst>
            </a:pPr>
            <a:r>
              <a:rPr lang="en-US" altLang="en-US" sz="2000" dirty="0"/>
              <a:t>A variable called SQLSTATE in the SQL communication area (SQLCA) gets set to </a:t>
            </a:r>
            <a:r>
              <a:rPr lang="en-US" altLang="ja-JP" sz="2000" dirty="0"/>
              <a:t>'02000' to indicate no more data is available</a:t>
            </a:r>
            <a:endParaRPr lang="en-US" altLang="ja-JP" sz="2000" dirty="0"/>
          </a:p>
          <a:p>
            <a:pPr>
              <a:tabLst>
                <a:tab pos="3140075" algn="ctr"/>
              </a:tabLst>
            </a:pPr>
            <a:r>
              <a:rPr lang="en-US" altLang="en-US" sz="2000" dirty="0"/>
              <a:t>The </a:t>
            </a:r>
            <a:r>
              <a:rPr lang="en-US" altLang="en-US" sz="2000" b="1" dirty="0"/>
              <a:t>close</a:t>
            </a:r>
            <a:r>
              <a:rPr lang="en-US" altLang="en-US" sz="2000" dirty="0"/>
              <a:t> statement causes the database system to delete the temporary relation that holds the result of the query.</a:t>
            </a:r>
            <a:endParaRPr lang="en-US" altLang="en-US" sz="2000" dirty="0"/>
          </a:p>
          <a:p>
            <a:pPr>
              <a:buFont typeface="Monotype Sorts" pitchFamily="-65" charset="2"/>
              <a:buNone/>
              <a:tabLst>
                <a:tab pos="3140075" algn="ctr"/>
              </a:tabLst>
            </a:pPr>
            <a:r>
              <a:rPr lang="en-US" altLang="en-US" sz="2000" dirty="0"/>
              <a:t>		</a:t>
            </a:r>
            <a:r>
              <a:rPr lang="en-US" altLang="en-US" sz="2000" dirty="0">
                <a:solidFill>
                  <a:srgbClr val="002060"/>
                </a:solidFill>
              </a:rPr>
              <a:t>EXEC SQL </a:t>
            </a:r>
            <a:r>
              <a:rPr lang="en-US" altLang="en-US" sz="2000" b="1" dirty="0">
                <a:solidFill>
                  <a:srgbClr val="002060"/>
                </a:solidFill>
              </a:rPr>
              <a:t>close</a:t>
            </a:r>
            <a:r>
              <a:rPr lang="en-US" altLang="en-US" sz="2000" dirty="0">
                <a:solidFill>
                  <a:srgbClr val="002060"/>
                </a:solidFill>
              </a:rPr>
              <a:t> </a:t>
            </a:r>
            <a:r>
              <a:rPr lang="en-US" altLang="en-US" sz="2000" i="1" dirty="0">
                <a:solidFill>
                  <a:srgbClr val="002060"/>
                </a:solidFill>
              </a:rPr>
              <a:t>c</a:t>
            </a:r>
            <a:r>
              <a:rPr lang="en-US" altLang="en-US" sz="2000" dirty="0">
                <a:solidFill>
                  <a:srgbClr val="002060"/>
                </a:solidFill>
              </a:rPr>
              <a:t> ;</a:t>
            </a:r>
            <a:endParaRPr lang="en-US" altLang="en-US" sz="2000" dirty="0">
              <a:solidFill>
                <a:srgbClr val="002060"/>
              </a:solidFill>
            </a:endParaRPr>
          </a:p>
          <a:p>
            <a:pPr>
              <a:buFont typeface="Monotype Sorts" pitchFamily="-65" charset="2"/>
              <a:buNone/>
              <a:tabLst>
                <a:tab pos="3140075" algn="ctr"/>
              </a:tabLst>
            </a:pPr>
            <a:r>
              <a:rPr lang="en-US" altLang="en-US" sz="2000" dirty="0"/>
              <a:t>     Note: above details vary with language.  For example, the Java </a:t>
            </a:r>
            <a:r>
              <a:rPr lang="en-US" altLang="en-US" sz="2000" dirty="0" smtClean="0"/>
              <a:t>embedding </a:t>
            </a:r>
            <a:r>
              <a:rPr lang="en-US" altLang="en-US" sz="2000" dirty="0"/>
              <a:t>defines Java iterators to step through result tuples.</a:t>
            </a:r>
            <a:endParaRPr lang="en-US" alt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Updates Through Embedded SQL</a:t>
            </a:r>
            <a:endParaRPr lang="en-US" dirty="0"/>
          </a:p>
        </p:txBody>
      </p:sp>
      <p:sp>
        <p:nvSpPr>
          <p:cNvPr id="7171" name="Rectangle 3"/>
          <p:cNvSpPr>
            <a:spLocks noGrp="1" noChangeArrowheads="1"/>
          </p:cNvSpPr>
          <p:nvPr>
            <p:ph type="body" idx="1"/>
          </p:nvPr>
        </p:nvSpPr>
        <p:spPr>
          <a:xfrm>
            <a:off x="768350" y="1162975"/>
            <a:ext cx="7629925" cy="4582188"/>
          </a:xfrm>
        </p:spPr>
        <p:txBody>
          <a:bodyPr/>
          <a:lstStyle/>
          <a:p>
            <a:r>
              <a:rPr lang="en-US" altLang="en-US" sz="2000" dirty="0"/>
              <a:t>Embedded SQL expressions for database modification (</a:t>
            </a:r>
            <a:r>
              <a:rPr lang="en-US" altLang="en-US" sz="2000" b="1" dirty="0"/>
              <a:t>update</a:t>
            </a:r>
            <a:r>
              <a:rPr lang="en-US" altLang="en-US" sz="2000" dirty="0"/>
              <a:t>, </a:t>
            </a:r>
            <a:r>
              <a:rPr lang="en-US" altLang="en-US" sz="2000" b="1" dirty="0"/>
              <a:t>insert</a:t>
            </a:r>
            <a:r>
              <a:rPr lang="en-US" altLang="en-US" sz="2000" dirty="0"/>
              <a:t>, and </a:t>
            </a:r>
            <a:r>
              <a:rPr lang="en-US" altLang="en-US" sz="2000" b="1" dirty="0"/>
              <a:t>delete</a:t>
            </a:r>
            <a:r>
              <a:rPr lang="en-US" altLang="en-US" sz="2000" dirty="0"/>
              <a:t>)</a:t>
            </a:r>
            <a:r>
              <a:rPr lang="en-US" altLang="en-US" sz="2000" dirty="0">
                <a:ea typeface="MS PGothic" panose="020B0600070205080204" pitchFamily="34" charset="-128"/>
              </a:rPr>
              <a:t> </a:t>
            </a:r>
            <a:endParaRPr lang="en-US" altLang="en-US" sz="2000" dirty="0">
              <a:ea typeface="MS PGothic" panose="020B0600070205080204" pitchFamily="34" charset="-128"/>
            </a:endParaRPr>
          </a:p>
          <a:p>
            <a:r>
              <a:rPr lang="en-US" altLang="en-US" sz="2000" dirty="0"/>
              <a:t>Can update tuples fetched by cursor by declaring that the cursor is for update</a:t>
            </a:r>
            <a:endParaRPr lang="en-US" altLang="en-US" sz="2000" dirty="0"/>
          </a:p>
          <a:p>
            <a:pPr>
              <a:buNone/>
            </a:pPr>
            <a:r>
              <a:rPr lang="en-US" altLang="en-US" b="1" dirty="0">
                <a:solidFill>
                  <a:srgbClr val="002060"/>
                </a:solidFill>
              </a:rPr>
              <a:t>              EXEC SQL </a:t>
            </a:r>
            <a:endParaRPr lang="en-US" altLang="en-US" b="1" dirty="0">
              <a:solidFill>
                <a:srgbClr val="002060"/>
              </a:solidFill>
            </a:endParaRPr>
          </a:p>
          <a:p>
            <a:pPr>
              <a:buNone/>
            </a:pPr>
            <a:r>
              <a:rPr lang="en-US" altLang="en-US" b="1" dirty="0">
                <a:solidFill>
                  <a:srgbClr val="002060"/>
                </a:solidFill>
              </a:rPr>
              <a:t>                declare </a:t>
            </a:r>
            <a:r>
              <a:rPr lang="en-US" altLang="en-US" i="1" dirty="0">
                <a:solidFill>
                  <a:srgbClr val="002060"/>
                </a:solidFill>
              </a:rPr>
              <a:t>c </a:t>
            </a:r>
            <a:r>
              <a:rPr lang="en-US" altLang="en-US" b="1" dirty="0">
                <a:solidFill>
                  <a:srgbClr val="002060"/>
                </a:solidFill>
              </a:rPr>
              <a:t>cursor for</a:t>
            </a:r>
            <a:br>
              <a:rPr lang="en-US" altLang="en-US" b="1" dirty="0">
                <a:solidFill>
                  <a:srgbClr val="002060"/>
                </a:solidFill>
              </a:rPr>
            </a:br>
            <a:r>
              <a:rPr lang="en-US" altLang="en-US" b="1" dirty="0">
                <a:solidFill>
                  <a:srgbClr val="002060"/>
                </a:solidFill>
              </a:rPr>
              <a:t>             select </a:t>
            </a:r>
            <a:r>
              <a:rPr lang="en-US" altLang="en-US" dirty="0">
                <a:solidFill>
                  <a:srgbClr val="002060"/>
                </a:solidFill>
              </a:rPr>
              <a:t>*</a:t>
            </a:r>
            <a:br>
              <a:rPr lang="en-US" altLang="en-US" dirty="0">
                <a:solidFill>
                  <a:srgbClr val="002060"/>
                </a:solidFill>
              </a:rPr>
            </a:br>
            <a:r>
              <a:rPr lang="en-US" altLang="en-US" dirty="0">
                <a:solidFill>
                  <a:srgbClr val="002060"/>
                </a:solidFill>
              </a:rPr>
              <a:t>             </a:t>
            </a:r>
            <a:r>
              <a:rPr lang="en-US" altLang="en-US" b="1" dirty="0">
                <a:solidFill>
                  <a:srgbClr val="002060"/>
                </a:solidFill>
              </a:rPr>
              <a:t>from </a:t>
            </a:r>
            <a:r>
              <a:rPr lang="en-US" altLang="en-US" i="1" dirty="0">
                <a:solidFill>
                  <a:srgbClr val="002060"/>
                </a:solidFill>
              </a:rPr>
              <a:t>instructor</a:t>
            </a:r>
            <a:br>
              <a:rPr lang="en-US" altLang="en-US" i="1" dirty="0">
                <a:solidFill>
                  <a:srgbClr val="002060"/>
                </a:solidFill>
              </a:rPr>
            </a:br>
            <a:r>
              <a:rPr lang="en-US" altLang="en-US" i="1" dirty="0">
                <a:solidFill>
                  <a:srgbClr val="002060"/>
                </a:solidFill>
              </a:rPr>
              <a:t>             </a:t>
            </a:r>
            <a:r>
              <a:rPr lang="en-US" altLang="en-US" b="1" dirty="0">
                <a:solidFill>
                  <a:srgbClr val="002060"/>
                </a:solidFill>
              </a:rPr>
              <a:t>where</a:t>
            </a:r>
            <a:r>
              <a:rPr lang="en-US" altLang="en-US" dirty="0">
                <a:solidFill>
                  <a:srgbClr val="002060"/>
                </a:solidFill>
              </a:rPr>
              <a:t> </a:t>
            </a:r>
            <a:r>
              <a:rPr lang="en-US" altLang="en-US" i="1" dirty="0">
                <a:solidFill>
                  <a:srgbClr val="002060"/>
                </a:solidFill>
              </a:rPr>
              <a:t>dept_name</a:t>
            </a:r>
            <a:r>
              <a:rPr lang="en-US" altLang="en-US" dirty="0">
                <a:solidFill>
                  <a:srgbClr val="002060"/>
                </a:solidFill>
              </a:rPr>
              <a:t> = </a:t>
            </a:r>
            <a:r>
              <a:rPr lang="en-US" altLang="ja-JP" dirty="0">
                <a:solidFill>
                  <a:srgbClr val="002060"/>
                </a:solidFill>
              </a:rPr>
              <a:t>'Music'</a:t>
            </a:r>
            <a:br>
              <a:rPr lang="en-US" altLang="ja-JP" dirty="0">
                <a:solidFill>
                  <a:srgbClr val="002060"/>
                </a:solidFill>
              </a:rPr>
            </a:br>
            <a:r>
              <a:rPr lang="en-US" altLang="ja-JP" dirty="0">
                <a:solidFill>
                  <a:srgbClr val="002060"/>
                </a:solidFill>
              </a:rPr>
              <a:t>             </a:t>
            </a:r>
            <a:r>
              <a:rPr lang="en-US" altLang="ja-JP" b="1" dirty="0">
                <a:solidFill>
                  <a:srgbClr val="002060"/>
                </a:solidFill>
              </a:rPr>
              <a:t>for update</a:t>
            </a:r>
            <a:endParaRPr lang="en-US" altLang="ja-JP" b="1" dirty="0">
              <a:solidFill>
                <a:srgbClr val="002060"/>
              </a:solidFill>
            </a:endParaRPr>
          </a:p>
          <a:p>
            <a:r>
              <a:rPr lang="en-US" altLang="en-US" sz="2000" dirty="0"/>
              <a:t>We then iterate through the tuples by performing  </a:t>
            </a:r>
            <a:r>
              <a:rPr lang="en-US" altLang="en-US" sz="2000" b="1" dirty="0"/>
              <a:t>fetch</a:t>
            </a:r>
            <a:r>
              <a:rPr lang="en-US" altLang="en-US" sz="2000" dirty="0"/>
              <a:t> operations on the cursor (as illustrated earlier), and after fetching each tuple we execute the following code:</a:t>
            </a:r>
            <a:endParaRPr lang="en-US" altLang="en-US" sz="2000" dirty="0"/>
          </a:p>
          <a:p>
            <a:pPr>
              <a:buNone/>
            </a:pPr>
            <a:r>
              <a:rPr lang="en-US" altLang="en-US" b="1" dirty="0">
                <a:solidFill>
                  <a:srgbClr val="993300"/>
                </a:solidFill>
              </a:rPr>
              <a:t>                  </a:t>
            </a:r>
            <a:r>
              <a:rPr lang="en-US" altLang="en-US" b="1" dirty="0">
                <a:solidFill>
                  <a:srgbClr val="002060"/>
                </a:solidFill>
              </a:rPr>
              <a:t>update </a:t>
            </a:r>
            <a:r>
              <a:rPr lang="en-US" altLang="en-US" i="1" dirty="0">
                <a:solidFill>
                  <a:srgbClr val="002060"/>
                </a:solidFill>
              </a:rPr>
              <a:t>instructor</a:t>
            </a:r>
            <a:br>
              <a:rPr lang="en-US" altLang="en-US" i="1" dirty="0">
                <a:solidFill>
                  <a:srgbClr val="002060"/>
                </a:solidFill>
              </a:rPr>
            </a:br>
            <a:r>
              <a:rPr lang="en-US" altLang="en-US" i="1" dirty="0">
                <a:solidFill>
                  <a:srgbClr val="002060"/>
                </a:solidFill>
              </a:rPr>
              <a:t>             </a:t>
            </a:r>
            <a:r>
              <a:rPr lang="en-US" altLang="en-US" b="1" dirty="0">
                <a:solidFill>
                  <a:srgbClr val="002060"/>
                </a:solidFill>
              </a:rPr>
              <a:t>set</a:t>
            </a:r>
            <a:r>
              <a:rPr lang="en-US" altLang="en-US" dirty="0">
                <a:solidFill>
                  <a:srgbClr val="002060"/>
                </a:solidFill>
              </a:rPr>
              <a:t> </a:t>
            </a:r>
            <a:r>
              <a:rPr lang="en-US" altLang="en-US" i="1" dirty="0">
                <a:solidFill>
                  <a:srgbClr val="002060"/>
                </a:solidFill>
              </a:rPr>
              <a:t>salary = salary</a:t>
            </a:r>
            <a:r>
              <a:rPr lang="en-US" altLang="en-US" dirty="0">
                <a:solidFill>
                  <a:srgbClr val="002060"/>
                </a:solidFill>
              </a:rPr>
              <a:t> + 1000</a:t>
            </a:r>
            <a:br>
              <a:rPr lang="en-US" altLang="en-US" dirty="0">
                <a:solidFill>
                  <a:srgbClr val="002060"/>
                </a:solidFill>
              </a:rPr>
            </a:br>
            <a:r>
              <a:rPr lang="en-US" altLang="en-US" dirty="0">
                <a:solidFill>
                  <a:srgbClr val="002060"/>
                </a:solidFill>
              </a:rPr>
              <a:t>             </a:t>
            </a:r>
            <a:r>
              <a:rPr lang="en-US" altLang="en-US" b="1" dirty="0">
                <a:solidFill>
                  <a:srgbClr val="002060"/>
                </a:solidFill>
              </a:rPr>
              <a:t>where current of </a:t>
            </a:r>
            <a:r>
              <a:rPr lang="en-US" altLang="en-US" i="1" dirty="0">
                <a:solidFill>
                  <a:srgbClr val="002060"/>
                </a:solidFill>
              </a:rPr>
              <a:t>c</a:t>
            </a:r>
            <a:endParaRPr lang="en-US" altLang="en-US" i="1" dirty="0">
              <a:solidFill>
                <a:srgbClr val="002060"/>
              </a:solidFill>
            </a:endParaRPr>
          </a:p>
          <a:p>
            <a:endParaRPr lang="en-US" altLang="en-US" dirty="0"/>
          </a:p>
          <a:p>
            <a:endParaRPr lang="en-US" altLang="en-US" dirty="0"/>
          </a:p>
          <a:p>
            <a:endParaRPr lang="en-US" altLang="en-US" dirty="0"/>
          </a:p>
          <a:p>
            <a:pPr marL="0" indent="0">
              <a:buNone/>
            </a:pPr>
            <a:endParaRPr lang="en-US" altLang="en-US" dirty="0"/>
          </a:p>
          <a:p>
            <a:pPr marL="0" indent="0">
              <a:buSzPct val="100000"/>
              <a:buNone/>
            </a:pPr>
            <a:r>
              <a:rPr lang="en-US" altLang="en-US" b="1" dirty="0"/>
              <a:t>          </a:t>
            </a:r>
            <a:endParaRPr lang="en-US" altLang="en-US"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Embedded SQL </a:t>
            </a:r>
            <a:r>
              <a:rPr lang="en-US" altLang="zh-CN" dirty="0" smtClean="0">
                <a:effectLst/>
              </a:rPr>
              <a:t>Example</a:t>
            </a:r>
            <a:endParaRPr lang="zh-CN" altLang="en-US" dirty="0"/>
          </a:p>
        </p:txBody>
      </p:sp>
      <p:sp>
        <p:nvSpPr>
          <p:cNvPr id="3" name="内容占位符 2"/>
          <p:cNvSpPr>
            <a:spLocks noGrp="1"/>
          </p:cNvSpPr>
          <p:nvPr>
            <p:ph idx="1"/>
          </p:nvPr>
        </p:nvSpPr>
        <p:spPr/>
        <p:txBody>
          <a:bodyPr/>
          <a:lstStyle/>
          <a:p>
            <a:r>
              <a:rPr lang="en-US" altLang="zh-CN" sz="2400" dirty="0"/>
              <a:t>https://docs.microsoft.com/en-us/sql/odbc/reference/embedded-sql-example?view=sql-server-ver15</a:t>
            </a:r>
            <a:endParaRPr lang="zh-CN" alt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305879" y="2664651"/>
            <a:ext cx="5671930" cy="1430271"/>
          </a:xfrm>
        </p:spPr>
        <p:txBody>
          <a:bodyPr/>
          <a:lstStyle/>
          <a:p>
            <a:pPr>
              <a:buFont typeface="Monotype Sorts" pitchFamily="-65" charset="2"/>
              <a:buNone/>
              <a:defRPr/>
            </a:pPr>
            <a:r>
              <a:rPr lang="en-US" altLang="en-US" sz="3200" b="1" dirty="0">
                <a:solidFill>
                  <a:srgbClr val="002060"/>
                </a:solidFill>
                <a:latin typeface="+mj-lt"/>
              </a:rPr>
              <a:t>Functions and Procedures</a:t>
            </a:r>
            <a:endParaRPr lang="en-US" altLang="en-US" sz="3200" b="1" dirty="0">
              <a:solidFill>
                <a:srgbClr val="002060"/>
              </a:solidFill>
              <a:latin typeface="+mj-lt"/>
            </a:endParaRPr>
          </a:p>
          <a:p>
            <a:pPr>
              <a:buFont typeface="Monotype Sorts" pitchFamily="-65" charset="2"/>
              <a:buNone/>
              <a:defRPr/>
            </a:pPr>
            <a:r>
              <a:rPr lang="zh-CN" altLang="en-US" sz="2000" b="1" dirty="0">
                <a:solidFill>
                  <a:srgbClr val="002060"/>
                </a:solidFill>
                <a:latin typeface="宋体" panose="02010600030101010101" pitchFamily="2" charset="-122"/>
                <a:ea typeface="宋体" panose="02010600030101010101" pitchFamily="2" charset="-122"/>
                <a:cs typeface="宋体" panose="02010600030101010101" pitchFamily="2" charset="-122"/>
              </a:rPr>
              <a:t>函数</a:t>
            </a:r>
            <a:r>
              <a:rPr lang="en-US" altLang="zh-CN" sz="2000" b="1" dirty="0">
                <a:solidFill>
                  <a:srgbClr val="00206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002060"/>
                </a:solidFill>
                <a:latin typeface="宋体" panose="02010600030101010101" pitchFamily="2" charset="-122"/>
                <a:ea typeface="宋体" panose="02010600030101010101" pitchFamily="2" charset="-122"/>
                <a:cs typeface="宋体" panose="02010600030101010101" pitchFamily="2" charset="-122"/>
              </a:rPr>
              <a:t>存储过程</a:t>
            </a:r>
            <a:endParaRPr lang="zh-CN" altLang="en-US" sz="2000" b="1" dirty="0">
              <a:solidFill>
                <a:srgbClr val="002060"/>
              </a:solidFill>
              <a:latin typeface="宋体" panose="02010600030101010101" pitchFamily="2" charset="-122"/>
              <a:ea typeface="宋体" panose="02010600030101010101" pitchFamily="2" charset="-122"/>
              <a:cs typeface="宋体" panose="02010600030101010101" pitchFamily="2" charset="-122"/>
            </a:endParaRP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Functions and Procedures</a:t>
            </a:r>
            <a:endParaRPr lang="en-US" altLang="en-US" dirty="0">
              <a:effectLst>
                <a:outerShdw blurRad="38100" dist="38100" dir="2700000" algn="tl">
                  <a:srgbClr val="C0C0C0"/>
                </a:outerShdw>
              </a:effectLst>
            </a:endParaRPr>
          </a:p>
        </p:txBody>
      </p:sp>
      <p:sp>
        <p:nvSpPr>
          <p:cNvPr id="34819" name="Rectangle 3"/>
          <p:cNvSpPr>
            <a:spLocks noGrp="1" noChangeArrowheads="1"/>
          </p:cNvSpPr>
          <p:nvPr>
            <p:ph type="body" idx="1"/>
          </p:nvPr>
        </p:nvSpPr>
        <p:spPr>
          <a:xfrm>
            <a:off x="768350" y="1135063"/>
            <a:ext cx="7692069" cy="4876800"/>
          </a:xfrm>
        </p:spPr>
        <p:txBody>
          <a:bodyPr/>
          <a:lstStyle/>
          <a:p>
            <a:r>
              <a:rPr lang="en-US" altLang="en-US" sz="2400" dirty="0"/>
              <a:t>Functions and procedures allow  “business logic”  to be stored in the database and executed from SQL statements.</a:t>
            </a:r>
            <a:endParaRPr lang="en-US" altLang="en-US" sz="2400" dirty="0"/>
          </a:p>
          <a:p>
            <a:r>
              <a:rPr lang="en-US" altLang="en-US" sz="2400" dirty="0"/>
              <a:t>These can be defined either by the procedural component of SQL or  by an external programming language such as Java, C, or C++.</a:t>
            </a:r>
            <a:endParaRPr lang="en-US" altLang="en-US" sz="2400" dirty="0"/>
          </a:p>
          <a:p>
            <a:r>
              <a:rPr lang="en-US" altLang="en-US" sz="2400" dirty="0"/>
              <a:t>The syntax we present here is defined by the SQL standard.</a:t>
            </a:r>
            <a:endParaRPr lang="en-US" altLang="en-US" sz="2400" dirty="0"/>
          </a:p>
          <a:p>
            <a:pPr lvl="1"/>
            <a:r>
              <a:rPr lang="en-US" altLang="en-US" sz="2400" dirty="0">
                <a:ea typeface="MS PGothic" panose="020B0600070205080204" pitchFamily="34" charset="-128"/>
              </a:rPr>
              <a:t>Most databases implement nonstandard versions of this syntax.</a:t>
            </a:r>
            <a:endParaRPr lang="en-US" altLang="en-US" sz="2400" dirty="0">
              <a:ea typeface="MS PGothic" panose="020B0600070205080204" pitchFamily="34" charset="-128"/>
            </a:endParaRPr>
          </a:p>
          <a:p>
            <a:endParaRPr lang="en-US"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Declaring SQL Functions</a:t>
            </a:r>
            <a:endParaRPr lang="en-US" altLang="en-US" dirty="0">
              <a:effectLst>
                <a:outerShdw blurRad="38100" dist="38100" dir="2700000" algn="tl">
                  <a:srgbClr val="C0C0C0"/>
                </a:outerShdw>
              </a:effectLst>
            </a:endParaRPr>
          </a:p>
        </p:txBody>
      </p:sp>
      <p:sp>
        <p:nvSpPr>
          <p:cNvPr id="35843" name="Rectangle 3"/>
          <p:cNvSpPr>
            <a:spLocks noGrp="1" noChangeArrowheads="1"/>
          </p:cNvSpPr>
          <p:nvPr>
            <p:ph type="body" idx="1"/>
          </p:nvPr>
        </p:nvSpPr>
        <p:spPr>
          <a:xfrm>
            <a:off x="768350" y="1073150"/>
            <a:ext cx="7775575" cy="4903788"/>
          </a:xfrm>
        </p:spPr>
        <p:txBody>
          <a:bodyPr/>
          <a:lstStyle/>
          <a:p>
            <a:pPr>
              <a:tabLst>
                <a:tab pos="803275" algn="l"/>
                <a:tab pos="1369695" algn="l"/>
                <a:tab pos="2112645" algn="l"/>
              </a:tabLst>
            </a:pPr>
            <a:r>
              <a:rPr lang="en-US" altLang="en-US" dirty="0"/>
              <a:t>Define a function that, given the name of a department, returns the count of the number of instructors in that department.</a:t>
            </a:r>
            <a:endParaRPr lang="en-US" altLang="en-US" dirty="0"/>
          </a:p>
          <a:p>
            <a:pPr>
              <a:buFont typeface="Monotype Sorts" pitchFamily="-65" charset="2"/>
              <a:buNone/>
              <a:tabLst>
                <a:tab pos="803275" algn="l"/>
                <a:tab pos="1369695" algn="l"/>
                <a:tab pos="2112645" algn="l"/>
              </a:tabLst>
            </a:pPr>
            <a:r>
              <a:rPr lang="en-US" altLang="en-US" sz="1600" b="1" dirty="0"/>
              <a:t>             </a:t>
            </a:r>
            <a:r>
              <a:rPr lang="en-US" altLang="en-US" b="1" dirty="0">
                <a:solidFill>
                  <a:srgbClr val="FF0000"/>
                </a:solidFill>
              </a:rPr>
              <a:t>create function </a:t>
            </a:r>
            <a:r>
              <a:rPr lang="en-US" altLang="en-US" i="1" dirty="0" err="1">
                <a:solidFill>
                  <a:srgbClr val="FF0000"/>
                </a:solidFill>
              </a:rPr>
              <a:t>dept_count</a:t>
            </a:r>
            <a:r>
              <a:rPr lang="en-US" altLang="en-US" i="1" dirty="0">
                <a:solidFill>
                  <a:srgbClr val="FF0000"/>
                </a:solidFill>
              </a:rPr>
              <a:t> </a:t>
            </a:r>
            <a:r>
              <a:rPr lang="en-US" altLang="en-US" dirty="0">
                <a:solidFill>
                  <a:srgbClr val="FF0000"/>
                </a:solidFill>
              </a:rPr>
              <a:t>(</a:t>
            </a:r>
            <a:r>
              <a:rPr lang="en-US" altLang="en-US" i="1" dirty="0" err="1">
                <a:solidFill>
                  <a:srgbClr val="FF0000"/>
                </a:solidFill>
              </a:rPr>
              <a:t>dept_name</a:t>
            </a:r>
            <a:r>
              <a:rPr lang="en-US" altLang="en-US" i="1" dirty="0">
                <a:solidFill>
                  <a:srgbClr val="FF0000"/>
                </a:solidFill>
              </a:rPr>
              <a:t> </a:t>
            </a:r>
            <a:r>
              <a:rPr lang="en-US" altLang="en-US" b="1" dirty="0">
                <a:solidFill>
                  <a:srgbClr val="FF0000"/>
                </a:solidFill>
              </a:rPr>
              <a:t>varchar</a:t>
            </a:r>
            <a:r>
              <a:rPr lang="en-US" altLang="en-US" dirty="0">
                <a:solidFill>
                  <a:srgbClr val="FF0000"/>
                </a:solidFill>
              </a:rPr>
              <a:t>(20))</a:t>
            </a:r>
            <a:br>
              <a:rPr lang="en-US" altLang="en-US" b="1" dirty="0">
                <a:solidFill>
                  <a:srgbClr val="FF0000"/>
                </a:solidFill>
              </a:rPr>
            </a:br>
            <a:r>
              <a:rPr lang="en-US" altLang="en-US" sz="1600" b="1" dirty="0">
                <a:solidFill>
                  <a:srgbClr val="FF0000"/>
                </a:solidFill>
              </a:rPr>
              <a:t>                </a:t>
            </a:r>
            <a:r>
              <a:rPr lang="en-US" altLang="en-US" b="1" dirty="0">
                <a:solidFill>
                  <a:srgbClr val="FF0000"/>
                </a:solidFill>
              </a:rPr>
              <a:t>returns integer</a:t>
            </a:r>
            <a:br>
              <a:rPr lang="en-US" altLang="en-US" b="1" dirty="0">
                <a:solidFill>
                  <a:srgbClr val="FF0000"/>
                </a:solidFill>
              </a:rPr>
            </a:br>
            <a:r>
              <a:rPr lang="en-US" altLang="en-US" b="1" dirty="0">
                <a:solidFill>
                  <a:srgbClr val="FF0000"/>
                </a:solidFill>
              </a:rPr>
              <a:t>               begin</a:t>
            </a:r>
            <a:br>
              <a:rPr lang="en-US" altLang="en-US" b="1" dirty="0">
                <a:solidFill>
                  <a:srgbClr val="FF0000"/>
                </a:solidFill>
              </a:rPr>
            </a:br>
            <a:r>
              <a:rPr lang="en-US" altLang="en-US" b="1" dirty="0">
                <a:solidFill>
                  <a:srgbClr val="FF0000"/>
                </a:solidFill>
              </a:rPr>
              <a:t>               declare </a:t>
            </a:r>
            <a:r>
              <a:rPr lang="en-US" altLang="en-US" i="1" dirty="0" err="1">
                <a:solidFill>
                  <a:srgbClr val="FF0000"/>
                </a:solidFill>
              </a:rPr>
              <a:t>d_count</a:t>
            </a:r>
            <a:r>
              <a:rPr lang="en-US" altLang="en-US" i="1" dirty="0">
                <a:solidFill>
                  <a:srgbClr val="FF0000"/>
                </a:solidFill>
              </a:rPr>
              <a:t>  </a:t>
            </a:r>
            <a:r>
              <a:rPr lang="en-US" altLang="en-US" b="1" dirty="0">
                <a:solidFill>
                  <a:srgbClr val="FF0000"/>
                </a:solidFill>
              </a:rPr>
              <a:t>integer;</a:t>
            </a:r>
            <a:br>
              <a:rPr lang="en-US" altLang="en-US" b="1" dirty="0">
                <a:solidFill>
                  <a:srgbClr val="FF0000"/>
                </a:solidFill>
              </a:rPr>
            </a:br>
            <a:r>
              <a:rPr lang="en-US" altLang="en-US" b="1" dirty="0">
                <a:solidFill>
                  <a:srgbClr val="FF0000"/>
                </a:solidFill>
              </a:rPr>
              <a:t>                      select count </a:t>
            </a:r>
            <a:r>
              <a:rPr lang="en-US" altLang="en-US" dirty="0">
                <a:solidFill>
                  <a:srgbClr val="FF0000"/>
                </a:solidFill>
              </a:rPr>
              <a:t>(</a:t>
            </a:r>
            <a:r>
              <a:rPr lang="en-US" altLang="en-US" i="1" dirty="0">
                <a:solidFill>
                  <a:srgbClr val="FF0000"/>
                </a:solidFill>
              </a:rPr>
              <a:t>* </a:t>
            </a:r>
            <a:r>
              <a:rPr lang="en-US" altLang="en-US" dirty="0">
                <a:solidFill>
                  <a:srgbClr val="FF0000"/>
                </a:solidFill>
              </a:rPr>
              <a:t>) </a:t>
            </a:r>
            <a:r>
              <a:rPr lang="en-US" altLang="en-US" b="1" dirty="0">
                <a:solidFill>
                  <a:srgbClr val="FF0000"/>
                </a:solidFill>
              </a:rPr>
              <a:t>into </a:t>
            </a:r>
            <a:r>
              <a:rPr lang="en-US" altLang="en-US" i="1" dirty="0" err="1">
                <a:solidFill>
                  <a:srgbClr val="FF0000"/>
                </a:solidFill>
              </a:rPr>
              <a:t>d_count</a:t>
            </a:r>
            <a:br>
              <a:rPr lang="en-US" altLang="en-US" i="1" dirty="0">
                <a:solidFill>
                  <a:srgbClr val="FF0000"/>
                </a:solidFill>
              </a:rPr>
            </a:br>
            <a:r>
              <a:rPr lang="en-US" altLang="en-US" i="1" dirty="0">
                <a:solidFill>
                  <a:srgbClr val="FF0000"/>
                </a:solidFill>
              </a:rPr>
              <a:t>                      </a:t>
            </a:r>
            <a:r>
              <a:rPr lang="en-US" altLang="en-US" b="1" dirty="0">
                <a:solidFill>
                  <a:srgbClr val="FF0000"/>
                </a:solidFill>
              </a:rPr>
              <a:t>from </a:t>
            </a:r>
            <a:r>
              <a:rPr lang="en-US" altLang="en-US" i="1" dirty="0">
                <a:solidFill>
                  <a:srgbClr val="FF0000"/>
                </a:solidFill>
              </a:rPr>
              <a:t>instructor</a:t>
            </a:r>
            <a:br>
              <a:rPr lang="en-US" altLang="en-US" i="1" dirty="0">
                <a:solidFill>
                  <a:srgbClr val="FF0000"/>
                </a:solidFill>
              </a:rPr>
            </a:br>
            <a:r>
              <a:rPr lang="en-US" altLang="en-US" i="1" dirty="0">
                <a:solidFill>
                  <a:srgbClr val="FF0000"/>
                </a:solidFill>
              </a:rPr>
              <a:t>                      </a:t>
            </a:r>
            <a:r>
              <a:rPr lang="en-US" altLang="en-US" b="1" dirty="0">
                <a:solidFill>
                  <a:srgbClr val="FF0000"/>
                </a:solidFill>
              </a:rPr>
              <a:t>where </a:t>
            </a:r>
            <a:r>
              <a:rPr lang="en-US" altLang="en-US" i="1" dirty="0" err="1">
                <a:solidFill>
                  <a:srgbClr val="FF0000"/>
                </a:solidFill>
              </a:rPr>
              <a:t>instructor.dept_name</a:t>
            </a:r>
            <a:r>
              <a:rPr lang="en-US" altLang="en-US" i="1" dirty="0">
                <a:solidFill>
                  <a:srgbClr val="FF0000"/>
                </a:solidFill>
              </a:rPr>
              <a:t> = </a:t>
            </a:r>
            <a:r>
              <a:rPr lang="en-US" altLang="en-US" i="1" dirty="0" err="1">
                <a:solidFill>
                  <a:srgbClr val="FF0000"/>
                </a:solidFill>
              </a:rPr>
              <a:t>dept_name</a:t>
            </a:r>
            <a:br>
              <a:rPr lang="en-US" altLang="en-US" i="1" dirty="0">
                <a:solidFill>
                  <a:srgbClr val="FF0000"/>
                </a:solidFill>
              </a:rPr>
            </a:br>
            <a:r>
              <a:rPr lang="en-US" altLang="en-US" i="1" dirty="0">
                <a:solidFill>
                  <a:srgbClr val="FF0000"/>
                </a:solidFill>
              </a:rPr>
              <a:t>               </a:t>
            </a:r>
            <a:r>
              <a:rPr lang="en-US" altLang="en-US" b="1" dirty="0">
                <a:solidFill>
                  <a:srgbClr val="FF0000"/>
                </a:solidFill>
              </a:rPr>
              <a:t>return </a:t>
            </a:r>
            <a:r>
              <a:rPr lang="en-US" altLang="en-US" i="1" dirty="0" err="1">
                <a:solidFill>
                  <a:srgbClr val="FF0000"/>
                </a:solidFill>
              </a:rPr>
              <a:t>d_count</a:t>
            </a:r>
            <a:r>
              <a:rPr lang="en-US" altLang="en-US" i="1" dirty="0">
                <a:solidFill>
                  <a:srgbClr val="FF0000"/>
                </a:solidFill>
              </a:rPr>
              <a:t>;</a:t>
            </a:r>
            <a:br>
              <a:rPr lang="en-US" altLang="en-US" i="1" dirty="0">
                <a:solidFill>
                  <a:srgbClr val="FF0000"/>
                </a:solidFill>
              </a:rPr>
            </a:br>
            <a:r>
              <a:rPr lang="en-US" altLang="en-US" i="1" dirty="0">
                <a:solidFill>
                  <a:srgbClr val="FF0000"/>
                </a:solidFill>
              </a:rPr>
              <a:t>       </a:t>
            </a:r>
            <a:r>
              <a:rPr lang="en-US" altLang="en-US" b="1" dirty="0">
                <a:solidFill>
                  <a:srgbClr val="FF0000"/>
                </a:solidFill>
              </a:rPr>
              <a:t>end</a:t>
            </a:r>
            <a:endParaRPr lang="en-US" altLang="en-US" b="1" dirty="0">
              <a:solidFill>
                <a:srgbClr val="FF0000"/>
              </a:solidFill>
            </a:endParaRPr>
          </a:p>
          <a:p>
            <a:pPr>
              <a:tabLst>
                <a:tab pos="803275" algn="l"/>
                <a:tab pos="1369695" algn="l"/>
                <a:tab pos="2112645" algn="l"/>
              </a:tabLst>
            </a:pPr>
            <a:r>
              <a:rPr lang="en-US" altLang="en-US" dirty="0"/>
              <a:t>The function </a:t>
            </a:r>
            <a:r>
              <a:rPr lang="en-US" altLang="en-US" i="1" dirty="0" err="1"/>
              <a:t>dept_</a:t>
            </a:r>
            <a:r>
              <a:rPr lang="en-US" altLang="en-US" dirty="0" err="1"/>
              <a:t>count</a:t>
            </a:r>
            <a:r>
              <a:rPr lang="en-US" altLang="en-US" dirty="0"/>
              <a:t> can be used to find the department names and budget of all departments with more that 12 instructors.</a:t>
            </a:r>
            <a:endParaRPr lang="en-US" altLang="en-US" dirty="0"/>
          </a:p>
          <a:p>
            <a:pPr>
              <a:buFont typeface="Monotype Sorts" pitchFamily="-65" charset="2"/>
              <a:buNone/>
              <a:tabLst>
                <a:tab pos="803275" algn="l"/>
                <a:tab pos="1369695" algn="l"/>
                <a:tab pos="2112645" algn="l"/>
              </a:tabLst>
            </a:pPr>
            <a:r>
              <a:rPr lang="en-US" altLang="en-US" dirty="0"/>
              <a:t>		</a:t>
            </a:r>
            <a:r>
              <a:rPr lang="en-US" altLang="en-US" b="1" dirty="0"/>
              <a:t>select </a:t>
            </a:r>
            <a:r>
              <a:rPr lang="en-US" altLang="en-US" i="1" dirty="0" err="1"/>
              <a:t>dept_name</a:t>
            </a:r>
            <a:r>
              <a:rPr lang="en-US" altLang="en-US" i="1" dirty="0"/>
              <a:t>, budget</a:t>
            </a:r>
            <a:br>
              <a:rPr lang="en-US" altLang="en-US" i="1" dirty="0"/>
            </a:br>
            <a:r>
              <a:rPr lang="en-US" altLang="en-US" i="1" dirty="0"/>
              <a:t>	</a:t>
            </a:r>
            <a:r>
              <a:rPr lang="en-US" altLang="en-US" b="1" dirty="0"/>
              <a:t>from</a:t>
            </a:r>
            <a:r>
              <a:rPr lang="en-US" altLang="en-US" i="1" dirty="0"/>
              <a:t> department</a:t>
            </a:r>
            <a:br>
              <a:rPr lang="en-US" altLang="en-US" i="1" dirty="0"/>
            </a:br>
            <a:r>
              <a:rPr lang="en-US" altLang="en-US" i="1" dirty="0"/>
              <a:t>	</a:t>
            </a:r>
            <a:r>
              <a:rPr lang="en-US" altLang="en-US" b="1" dirty="0"/>
              <a:t>where </a:t>
            </a:r>
            <a:r>
              <a:rPr lang="en-US" altLang="en-US" i="1" dirty="0" err="1"/>
              <a:t>dept_</a:t>
            </a:r>
            <a:r>
              <a:rPr lang="en-US" altLang="en-US" dirty="0" err="1"/>
              <a:t>count</a:t>
            </a:r>
            <a:r>
              <a:rPr lang="en-US" altLang="en-US" dirty="0"/>
              <a:t> (</a:t>
            </a:r>
            <a:r>
              <a:rPr lang="en-US" altLang="en-US" i="1" dirty="0" err="1"/>
              <a:t>dept_name</a:t>
            </a:r>
            <a:r>
              <a:rPr lang="en-US" altLang="en-US" i="1" dirty="0"/>
              <a:t> </a:t>
            </a:r>
            <a:r>
              <a:rPr lang="en-US" altLang="en-US" dirty="0"/>
              <a:t>) &gt; 12</a:t>
            </a:r>
            <a:endParaRPr lang="en-US" altLang="en-US"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Table Functions</a:t>
            </a:r>
            <a:endParaRPr lang="en-US" altLang="en-US">
              <a:effectLst>
                <a:outerShdw blurRad="38100" dist="38100" dir="2700000" algn="tl">
                  <a:srgbClr val="C0C0C0"/>
                </a:outerShdw>
              </a:effectLst>
            </a:endParaRPr>
          </a:p>
        </p:txBody>
      </p:sp>
      <p:sp>
        <p:nvSpPr>
          <p:cNvPr id="38915" name="Rectangle 3"/>
          <p:cNvSpPr>
            <a:spLocks noGrp="1" noChangeArrowheads="1"/>
          </p:cNvSpPr>
          <p:nvPr>
            <p:ph type="body" idx="1"/>
          </p:nvPr>
        </p:nvSpPr>
        <p:spPr>
          <a:xfrm>
            <a:off x="482599" y="928339"/>
            <a:ext cx="8648701" cy="5508625"/>
          </a:xfrm>
        </p:spPr>
        <p:txBody>
          <a:bodyPr/>
          <a:lstStyle/>
          <a:p>
            <a:pPr>
              <a:defRPr/>
            </a:pPr>
            <a:r>
              <a:rPr lang="en-US" altLang="en-US" sz="2000" dirty="0"/>
              <a:t>The SQL standard supports functions that can return tables as results; such functions are called </a:t>
            </a:r>
            <a:r>
              <a:rPr lang="en-US" altLang="en-US" sz="2000" b="1" dirty="0">
                <a:solidFill>
                  <a:srgbClr val="002060"/>
                </a:solidFill>
              </a:rPr>
              <a:t>table functions</a:t>
            </a:r>
            <a:endParaRPr lang="en-US" altLang="en-US" sz="2000" b="1" dirty="0">
              <a:solidFill>
                <a:srgbClr val="002060"/>
              </a:solidFill>
            </a:endParaRPr>
          </a:p>
          <a:p>
            <a:pPr>
              <a:defRPr/>
            </a:pPr>
            <a:r>
              <a:rPr lang="en-US" altLang="en-US" sz="2000" dirty="0"/>
              <a:t>Example: Return all instructors in a given department</a:t>
            </a:r>
            <a:endParaRPr lang="en-US" altLang="en-US" sz="2000" dirty="0"/>
          </a:p>
          <a:p>
            <a:pPr>
              <a:buFont typeface="Monotype Sorts" pitchFamily="-65" charset="2"/>
              <a:buNone/>
              <a:defRPr/>
            </a:pPr>
            <a:r>
              <a:rPr lang="en-US" altLang="en-US" sz="2000" dirty="0"/>
              <a:t>	</a:t>
            </a:r>
            <a:r>
              <a:rPr lang="en-US" altLang="en-US" sz="2000" b="1" dirty="0"/>
              <a:t>create</a:t>
            </a:r>
            <a:r>
              <a:rPr lang="en-US" altLang="en-US" sz="2000" dirty="0"/>
              <a:t> </a:t>
            </a:r>
            <a:r>
              <a:rPr lang="en-US" altLang="en-US" sz="2000" b="1" dirty="0"/>
              <a:t>function</a:t>
            </a:r>
            <a:r>
              <a:rPr lang="en-US" altLang="en-US" sz="2000" dirty="0"/>
              <a:t> </a:t>
            </a:r>
            <a:r>
              <a:rPr lang="en-US" altLang="en-US" sz="2000" i="1" dirty="0" err="1"/>
              <a:t>instructor_of</a:t>
            </a:r>
            <a:r>
              <a:rPr lang="en-US" altLang="en-US" sz="2000" dirty="0"/>
              <a:t> (</a:t>
            </a:r>
            <a:r>
              <a:rPr lang="en-US" altLang="en-US" sz="2000" i="1" dirty="0"/>
              <a:t>dept_name</a:t>
            </a:r>
            <a:r>
              <a:rPr lang="en-US" altLang="en-US" sz="2000" dirty="0"/>
              <a:t> </a:t>
            </a:r>
            <a:r>
              <a:rPr lang="en-US" altLang="en-US" sz="2000" b="1" dirty="0"/>
              <a:t>char</a:t>
            </a:r>
            <a:r>
              <a:rPr lang="en-US" altLang="en-US" sz="2000" dirty="0"/>
              <a:t>(20))</a:t>
            </a:r>
            <a:endParaRPr lang="en-US" altLang="en-US" sz="2000" dirty="0"/>
          </a:p>
          <a:p>
            <a:pPr>
              <a:buFont typeface="Monotype Sorts" pitchFamily="-65" charset="2"/>
              <a:buNone/>
              <a:defRPr/>
            </a:pPr>
            <a:r>
              <a:rPr lang="en-US" altLang="en-US" sz="2000" dirty="0"/>
              <a:t>		</a:t>
            </a:r>
            <a:r>
              <a:rPr lang="en-US" altLang="en-US" sz="2000" b="1" dirty="0"/>
              <a:t>returns</a:t>
            </a:r>
            <a:r>
              <a:rPr lang="en-US" altLang="en-US" sz="2000" dirty="0"/>
              <a:t> </a:t>
            </a:r>
            <a:r>
              <a:rPr lang="en-US" altLang="en-US" sz="2000" b="1" dirty="0"/>
              <a:t>table  </a:t>
            </a:r>
            <a:r>
              <a:rPr lang="en-US" altLang="en-US" sz="2000" dirty="0"/>
              <a:t>(</a:t>
            </a:r>
            <a:r>
              <a:rPr lang="en-US" altLang="en-US" sz="2000" b="1" dirty="0"/>
              <a:t> </a:t>
            </a:r>
            <a:r>
              <a:rPr lang="en-US" altLang="en-US" sz="2000" dirty="0"/>
              <a:t> </a:t>
            </a:r>
            <a:endParaRPr lang="en-US" altLang="en-US" sz="2000" dirty="0"/>
          </a:p>
          <a:p>
            <a:pPr>
              <a:buFont typeface="Monotype Sorts" pitchFamily="-65" charset="2"/>
              <a:buNone/>
              <a:defRPr/>
            </a:pPr>
            <a:r>
              <a:rPr lang="en-US" altLang="en-US" sz="2000" dirty="0"/>
              <a:t>                        </a:t>
            </a:r>
            <a:r>
              <a:rPr lang="en-US" altLang="en-US" sz="2000" i="1" dirty="0"/>
              <a:t>ID </a:t>
            </a:r>
            <a:r>
              <a:rPr lang="en-US" altLang="en-US" sz="2000" b="1" dirty="0" err="1"/>
              <a:t>varchar</a:t>
            </a:r>
            <a:r>
              <a:rPr lang="en-US" altLang="en-US" sz="2000" dirty="0"/>
              <a:t>(5),</a:t>
            </a:r>
            <a:br>
              <a:rPr lang="en-US" altLang="en-US" sz="2000" dirty="0"/>
            </a:br>
            <a:r>
              <a:rPr lang="en-US" altLang="en-US" sz="2000" dirty="0"/>
              <a:t>	          </a:t>
            </a:r>
            <a:r>
              <a:rPr lang="en-US" altLang="en-US" sz="2000" i="1" dirty="0"/>
              <a:t>name</a:t>
            </a:r>
            <a:r>
              <a:rPr lang="en-US" altLang="en-US" sz="2000" dirty="0"/>
              <a:t> </a:t>
            </a:r>
            <a:r>
              <a:rPr lang="en-US" altLang="en-US" sz="2000" b="1" dirty="0" err="1"/>
              <a:t>varchar</a:t>
            </a:r>
            <a:r>
              <a:rPr lang="en-US" altLang="en-US" sz="2000" dirty="0"/>
              <a:t>(20),</a:t>
            </a:r>
            <a:br>
              <a:rPr lang="en-US" altLang="en-US" sz="2000" dirty="0"/>
            </a:br>
            <a:r>
              <a:rPr lang="en-US" altLang="en-US" sz="2000" dirty="0"/>
              <a:t>                   </a:t>
            </a:r>
            <a:r>
              <a:rPr lang="en-US" altLang="en-US" sz="2000" i="1" dirty="0"/>
              <a:t>dept_name</a:t>
            </a:r>
            <a:r>
              <a:rPr lang="en-US" altLang="en-US" sz="2000" dirty="0"/>
              <a:t> </a:t>
            </a:r>
            <a:r>
              <a:rPr lang="en-US" altLang="en-US" sz="2000" b="1" dirty="0" err="1"/>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endParaRPr lang="en-US" altLang="en-US" sz="2000" dirty="0"/>
          </a:p>
          <a:p>
            <a:pPr>
              <a:buFont typeface="Monotype Sorts" pitchFamily="-65" charset="2"/>
              <a:buNone/>
              <a:defRPr/>
            </a:pPr>
            <a:r>
              <a:rPr lang="en-US" altLang="en-US" sz="2000" dirty="0"/>
              <a:t>	         </a:t>
            </a:r>
            <a:r>
              <a:rPr lang="en-US" altLang="en-US" sz="2000" b="1" dirty="0"/>
              <a:t>return</a:t>
            </a:r>
            <a:r>
              <a:rPr lang="en-US" altLang="en-US" sz="2000" dirty="0"/>
              <a:t> </a:t>
            </a:r>
            <a:r>
              <a:rPr lang="en-US" altLang="en-US" sz="2000" b="1" dirty="0"/>
              <a:t>table</a:t>
            </a:r>
            <a:br>
              <a:rPr lang="en-US" altLang="en-US" sz="2000" dirty="0"/>
            </a:br>
            <a:r>
              <a:rPr lang="en-US" altLang="en-US" sz="2000" dirty="0"/>
              <a:t>	         (</a:t>
            </a:r>
            <a:r>
              <a:rPr lang="en-US" altLang="en-US" sz="2000" b="1" dirty="0"/>
              <a:t>select</a:t>
            </a:r>
            <a:r>
              <a:rPr lang="en-US" altLang="en-US" sz="2000" dirty="0"/>
              <a:t> </a:t>
            </a:r>
            <a:r>
              <a:rPr lang="en-US" altLang="en-US" sz="2000" i="1" dirty="0"/>
              <a:t>ID, name, dept_name, salary</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i="1" dirty="0"/>
            </a:br>
            <a:r>
              <a:rPr lang="en-US" altLang="en-US" sz="2000" dirty="0"/>
              <a:t>	          </a:t>
            </a:r>
            <a:r>
              <a:rPr lang="en-US" altLang="en-US" sz="2000" b="1" dirty="0"/>
              <a:t>where</a:t>
            </a:r>
            <a:r>
              <a:rPr lang="en-US" altLang="en-US" sz="2000" i="1" dirty="0"/>
              <a:t> </a:t>
            </a:r>
            <a:r>
              <a:rPr lang="en-US" altLang="en-US" sz="2000" i="1" dirty="0" err="1"/>
              <a:t>instructor.dept_name</a:t>
            </a:r>
            <a:r>
              <a:rPr lang="en-US" altLang="en-US" sz="2000" i="1" dirty="0"/>
              <a:t> = </a:t>
            </a:r>
            <a:r>
              <a:rPr lang="en-US" altLang="en-US" sz="2000" i="1" dirty="0" err="1"/>
              <a:t>instructor_of.dept_name</a:t>
            </a:r>
            <a:r>
              <a:rPr lang="en-US" altLang="en-US" sz="2000" dirty="0"/>
              <a:t>)</a:t>
            </a:r>
            <a:endParaRPr lang="en-US" altLang="en-US" sz="2000" dirty="0"/>
          </a:p>
          <a:p>
            <a:pPr>
              <a:defRPr/>
            </a:pPr>
            <a:r>
              <a:rPr lang="en-US" altLang="en-US" sz="2000" dirty="0"/>
              <a:t>Usage</a:t>
            </a:r>
            <a:endParaRPr lang="en-US" altLang="en-US" sz="2000" dirty="0"/>
          </a:p>
          <a:p>
            <a:pPr>
              <a:buFont typeface="Monotype Sorts" pitchFamily="-65" charset="2"/>
              <a:buNone/>
              <a:defRPr/>
            </a:pPr>
            <a:r>
              <a:rPr lang="en-US" altLang="en-US" sz="2000" dirty="0"/>
              <a:t>		</a:t>
            </a:r>
            <a:r>
              <a:rPr lang="en-US" altLang="en-US" sz="2000" b="1" dirty="0">
                <a:solidFill>
                  <a:srgbClr val="FF0000"/>
                </a:solidFill>
              </a:rPr>
              <a:t>select *</a:t>
            </a:r>
            <a:br>
              <a:rPr lang="en-US" altLang="en-US" sz="2000" b="1" dirty="0">
                <a:solidFill>
                  <a:srgbClr val="FF0000"/>
                </a:solidFill>
              </a:rPr>
            </a:br>
            <a:r>
              <a:rPr lang="en-US" altLang="en-US" sz="2000" b="1" dirty="0">
                <a:solidFill>
                  <a:srgbClr val="FF0000"/>
                </a:solidFill>
              </a:rPr>
              <a:t>	from table </a:t>
            </a:r>
            <a:r>
              <a:rPr lang="en-US" altLang="en-US" sz="2000" dirty="0">
                <a:solidFill>
                  <a:srgbClr val="FF0000"/>
                </a:solidFill>
              </a:rPr>
              <a:t>(</a:t>
            </a:r>
            <a:r>
              <a:rPr lang="en-US" altLang="en-US" sz="2000" i="1" dirty="0" err="1">
                <a:solidFill>
                  <a:srgbClr val="FF0000"/>
                </a:solidFill>
              </a:rPr>
              <a:t>instructor_of</a:t>
            </a:r>
            <a:r>
              <a:rPr lang="en-US" altLang="en-US" sz="2000" i="1" dirty="0">
                <a:solidFill>
                  <a:srgbClr val="FF0000"/>
                </a:solidFill>
              </a:rPr>
              <a:t> </a:t>
            </a:r>
            <a:r>
              <a:rPr lang="en-US" altLang="en-US" sz="2000" dirty="0">
                <a:solidFill>
                  <a:srgbClr val="FF0000"/>
                </a:solidFill>
              </a:rPr>
              <a:t>(</a:t>
            </a:r>
            <a:r>
              <a:rPr lang="en-US" altLang="ja-JP" sz="2000" dirty="0">
                <a:solidFill>
                  <a:srgbClr val="FF0000"/>
                </a:solidFill>
              </a:rPr>
              <a:t>'Music'))</a:t>
            </a:r>
            <a:endParaRPr lang="en-US" altLang="en-US" sz="2000"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Procedures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80845" cy="4903787"/>
          </a:xfrm>
        </p:spPr>
        <p:txBody>
          <a:bodyPr lIns="91440"/>
          <a:lstStyle/>
          <a:p>
            <a:r>
              <a:rPr lang="en-US" altLang="en-US" sz="2000" dirty="0"/>
              <a:t>The </a:t>
            </a:r>
            <a:r>
              <a:rPr lang="en-US" altLang="en-US" sz="2000" i="1" dirty="0" err="1"/>
              <a:t>dept_count</a:t>
            </a:r>
            <a:r>
              <a:rPr lang="en-US" altLang="en-US" sz="2000" i="1" dirty="0"/>
              <a:t> </a:t>
            </a:r>
            <a:r>
              <a:rPr lang="en-US" altLang="en-US" sz="2000" dirty="0"/>
              <a:t>function could instead be written as procedure:</a:t>
            </a:r>
            <a:endParaRPr lang="en-US" altLang="en-US" sz="2000" dirty="0"/>
          </a:p>
          <a:p>
            <a:pPr>
              <a:buFont typeface="Monotype Sorts" pitchFamily="-65" charset="2"/>
              <a:buNone/>
            </a:pPr>
            <a:r>
              <a:rPr lang="en-US" altLang="en-US" sz="2000" b="1" dirty="0"/>
              <a:t>	create procedure </a:t>
            </a:r>
            <a:r>
              <a:rPr lang="en-US" altLang="en-US" sz="2000" i="1" dirty="0" err="1"/>
              <a:t>dept_count_proc</a:t>
            </a:r>
            <a:r>
              <a:rPr lang="en-US" altLang="en-US" sz="2000" i="1" dirty="0"/>
              <a:t> </a:t>
            </a:r>
            <a:r>
              <a:rPr lang="en-US" altLang="en-US" sz="2000" dirty="0">
                <a:solidFill>
                  <a:srgbClr val="FF0000"/>
                </a:solidFill>
              </a:rPr>
              <a:t>(</a:t>
            </a:r>
            <a:r>
              <a:rPr lang="en-US" altLang="en-US" sz="2000" b="1" dirty="0">
                <a:solidFill>
                  <a:srgbClr val="FF0000"/>
                </a:solidFill>
              </a:rPr>
              <a:t>in </a:t>
            </a:r>
            <a:r>
              <a:rPr lang="en-US" altLang="en-US" sz="2000" i="1" dirty="0">
                <a:solidFill>
                  <a:srgbClr val="FF0000"/>
                </a:solidFill>
              </a:rPr>
              <a:t>dept_name </a:t>
            </a:r>
            <a:r>
              <a:rPr lang="en-US" altLang="en-US" sz="2000" b="1" dirty="0" err="1">
                <a:solidFill>
                  <a:srgbClr val="FF0000"/>
                </a:solidFill>
              </a:rPr>
              <a:t>varchar</a:t>
            </a:r>
            <a:r>
              <a:rPr lang="en-US" altLang="en-US" sz="2000" dirty="0">
                <a:solidFill>
                  <a:srgbClr val="FF0000"/>
                </a:solidFill>
              </a:rPr>
              <a:t>(20), </a:t>
            </a:r>
            <a:br>
              <a:rPr lang="en-US" altLang="en-US" sz="2000" dirty="0">
                <a:solidFill>
                  <a:srgbClr val="FF0000"/>
                </a:solidFill>
              </a:rPr>
            </a:br>
            <a:r>
              <a:rPr lang="en-US" altLang="en-US" sz="2000" dirty="0">
                <a:solidFill>
                  <a:srgbClr val="FF0000"/>
                </a:solidFill>
              </a:rPr>
              <a:t>                                                           </a:t>
            </a:r>
            <a:r>
              <a:rPr lang="en-US" altLang="en-US" sz="2000" b="1" dirty="0">
                <a:solidFill>
                  <a:srgbClr val="FF0000"/>
                </a:solidFill>
              </a:rPr>
              <a:t>out </a:t>
            </a:r>
            <a:r>
              <a:rPr lang="en-US" altLang="en-US" sz="2000" i="1" dirty="0" err="1">
                <a:solidFill>
                  <a:srgbClr val="FF0000"/>
                </a:solidFill>
              </a:rPr>
              <a:t>d_count</a:t>
            </a:r>
            <a:r>
              <a:rPr lang="en-US" altLang="en-US" sz="2000" i="1" dirty="0">
                <a:solidFill>
                  <a:srgbClr val="FF0000"/>
                </a:solidFill>
              </a:rPr>
              <a:t> </a:t>
            </a:r>
            <a:r>
              <a:rPr lang="en-US" altLang="en-US" sz="2000" b="1" dirty="0">
                <a:solidFill>
                  <a:srgbClr val="FF0000"/>
                </a:solidFill>
              </a:rPr>
              <a:t>integer)</a:t>
            </a:r>
            <a:br>
              <a:rPr lang="en-US" altLang="en-US" sz="2000" b="1" dirty="0">
                <a:solidFill>
                  <a:srgbClr val="FF0000"/>
                </a:solidFill>
              </a:rPr>
            </a:br>
            <a:r>
              <a:rPr lang="en-US" altLang="en-US" sz="2000" b="1" dirty="0"/>
              <a:t>   begin</a:t>
            </a:r>
            <a:endParaRPr lang="en-US" altLang="en-US" sz="2000" b="1" dirty="0"/>
          </a:p>
          <a:p>
            <a:pPr>
              <a:buFont typeface="Monotype Sorts" pitchFamily="-65" charset="2"/>
              <a:buNone/>
            </a:pPr>
            <a:r>
              <a:rPr lang="en-US" altLang="en-US" sz="2000" b="1" dirty="0"/>
              <a:t>	       select count</a:t>
            </a:r>
            <a:r>
              <a:rPr lang="en-US" altLang="en-US" sz="2000" dirty="0"/>
              <a:t>(</a:t>
            </a:r>
            <a:r>
              <a:rPr lang="en-US" altLang="en-US" sz="2000" i="1" dirty="0"/>
              <a:t>*</a:t>
            </a:r>
            <a:r>
              <a:rPr lang="en-US" altLang="en-US" sz="2000" dirty="0"/>
              <a:t>) </a:t>
            </a:r>
            <a:r>
              <a:rPr lang="en-US" altLang="en-US" sz="2000" b="1" dirty="0"/>
              <a:t>into </a:t>
            </a:r>
            <a:r>
              <a:rPr lang="en-US" altLang="en-US" sz="2000" i="1" dirty="0" err="1"/>
              <a:t>d_count</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instructor.dept_name</a:t>
            </a:r>
            <a:r>
              <a:rPr lang="en-US" altLang="en-US" sz="2000" i="1" dirty="0"/>
              <a:t> = </a:t>
            </a:r>
            <a:r>
              <a:rPr lang="en-US" altLang="en-US" sz="2000" i="1" dirty="0" err="1"/>
              <a:t>dept_count_proc.dept_name</a:t>
            </a:r>
            <a:endParaRPr lang="en-US" altLang="en-US" sz="2000" i="1" dirty="0"/>
          </a:p>
          <a:p>
            <a:pPr>
              <a:buFont typeface="Monotype Sorts" pitchFamily="-65" charset="2"/>
              <a:buNone/>
            </a:pPr>
            <a:r>
              <a:rPr lang="en-US" altLang="en-US" sz="2000" i="1" dirty="0"/>
              <a:t>        </a:t>
            </a:r>
            <a:r>
              <a:rPr lang="en-US" altLang="en-US" sz="2000" b="1" dirty="0"/>
              <a:t>end</a:t>
            </a:r>
            <a:endParaRPr lang="en-US" altLang="en-US" sz="2000" dirty="0"/>
          </a:p>
          <a:p>
            <a:r>
              <a:rPr lang="en-US" altLang="en-US" sz="2000" dirty="0"/>
              <a:t>The keywords </a:t>
            </a:r>
            <a:r>
              <a:rPr lang="en-US" altLang="en-US" sz="2000" b="1" dirty="0"/>
              <a:t>in</a:t>
            </a:r>
            <a:r>
              <a:rPr lang="en-US" altLang="en-US" sz="2000" dirty="0"/>
              <a:t> and  </a:t>
            </a:r>
            <a:r>
              <a:rPr lang="en-US" altLang="en-US" sz="2000" b="1" dirty="0"/>
              <a:t>out  </a:t>
            </a:r>
            <a:r>
              <a:rPr lang="en-US" altLang="en-US" sz="2000" dirty="0"/>
              <a:t>are parameters that are expected to have values assigned to them and parameters whose values are set in the procedure in order to return results.</a:t>
            </a:r>
            <a:endParaRPr lang="en-US" altLang="en-US" sz="2000" dirty="0"/>
          </a:p>
          <a:p>
            <a:r>
              <a:rPr lang="en-US" altLang="en-US" sz="2000" dirty="0"/>
              <a:t>Procedures can be invoked either from an SQL procedure or from embedded SQL, using the </a:t>
            </a:r>
            <a:r>
              <a:rPr lang="en-US" altLang="en-US" sz="2000" b="1" dirty="0"/>
              <a:t>call</a:t>
            </a:r>
            <a:r>
              <a:rPr lang="en-US" altLang="en-US" sz="2000" dirty="0"/>
              <a:t> statement.</a:t>
            </a:r>
            <a:endParaRPr lang="en-US" altLang="en-US" sz="2000" dirty="0"/>
          </a:p>
          <a:p>
            <a:pPr>
              <a:buFont typeface="Monotype Sorts" pitchFamily="-65" charset="2"/>
              <a:buNone/>
            </a:pPr>
            <a:r>
              <a:rPr lang="en-US" altLang="en-US" sz="2000" b="1" dirty="0"/>
              <a:t>		</a:t>
            </a:r>
            <a:r>
              <a:rPr lang="en-US" altLang="en-US" sz="2000" b="1" dirty="0">
                <a:solidFill>
                  <a:srgbClr val="FF0000"/>
                </a:solidFill>
              </a:rPr>
              <a:t>declare </a:t>
            </a:r>
            <a:r>
              <a:rPr lang="en-US" altLang="en-US" sz="2000" i="1" dirty="0" err="1">
                <a:solidFill>
                  <a:srgbClr val="FF0000"/>
                </a:solidFill>
              </a:rPr>
              <a:t>d_count</a:t>
            </a:r>
            <a:r>
              <a:rPr lang="en-US" altLang="en-US" sz="2000" i="1" dirty="0">
                <a:solidFill>
                  <a:srgbClr val="FF0000"/>
                </a:solidFill>
              </a:rPr>
              <a:t> </a:t>
            </a:r>
            <a:r>
              <a:rPr lang="en-US" altLang="en-US" sz="2000" b="1" dirty="0">
                <a:solidFill>
                  <a:srgbClr val="FF0000"/>
                </a:solidFill>
              </a:rPr>
              <a:t>integer</a:t>
            </a:r>
            <a:r>
              <a:rPr lang="en-US" altLang="en-US" sz="2000" dirty="0">
                <a:solidFill>
                  <a:srgbClr val="FF0000"/>
                </a:solidFill>
              </a:rPr>
              <a:t>;</a:t>
            </a:r>
            <a:br>
              <a:rPr lang="en-US" altLang="en-US" sz="2000" dirty="0">
                <a:solidFill>
                  <a:srgbClr val="FF0000"/>
                </a:solidFill>
              </a:rPr>
            </a:br>
            <a:r>
              <a:rPr lang="en-US" altLang="en-US" sz="2000" dirty="0">
                <a:solidFill>
                  <a:srgbClr val="FF0000"/>
                </a:solidFill>
              </a:rPr>
              <a:t>	</a:t>
            </a:r>
            <a:r>
              <a:rPr lang="en-US" altLang="en-US" sz="2000" b="1" dirty="0">
                <a:solidFill>
                  <a:srgbClr val="FF0000"/>
                </a:solidFill>
              </a:rPr>
              <a:t>call </a:t>
            </a:r>
            <a:r>
              <a:rPr lang="en-US" altLang="en-US" sz="2000" i="1" dirty="0" err="1">
                <a:solidFill>
                  <a:srgbClr val="FF0000"/>
                </a:solidFill>
              </a:rPr>
              <a:t>dept_count_proc</a:t>
            </a:r>
            <a:r>
              <a:rPr lang="en-US" altLang="en-US" sz="2000" dirty="0">
                <a:solidFill>
                  <a:srgbClr val="FF0000"/>
                </a:solidFill>
              </a:rPr>
              <a:t>( </a:t>
            </a:r>
            <a:r>
              <a:rPr lang="en-US" altLang="ja-JP" sz="2000" dirty="0">
                <a:solidFill>
                  <a:srgbClr val="FF0000"/>
                </a:solidFill>
              </a:rPr>
              <a:t>'Physics', </a:t>
            </a:r>
            <a:r>
              <a:rPr lang="en-US" altLang="ja-JP" sz="2000" i="1" dirty="0" err="1">
                <a:solidFill>
                  <a:srgbClr val="FF0000"/>
                </a:solidFill>
              </a:rPr>
              <a:t>d_count</a:t>
            </a:r>
            <a:r>
              <a:rPr lang="en-US" altLang="ja-JP" sz="2000" dirty="0">
                <a:solidFill>
                  <a:srgbClr val="FF0000"/>
                </a:solidFill>
              </a:rPr>
              <a:t>);</a:t>
            </a:r>
            <a:endParaRPr lang="en-US" altLang="ja-JP" sz="2000" dirty="0">
              <a:solidFill>
                <a:srgbClr val="FF0000"/>
              </a:solidFill>
            </a:endParaRPr>
          </a:p>
          <a:p>
            <a:pPr>
              <a:buFont typeface="Monotype Sorts" pitchFamily="-65" charset="2"/>
              <a:buNone/>
            </a:pPr>
            <a:r>
              <a:rPr lang="en-US" altLang="en-US" dirty="0"/>
              <a:t>	</a:t>
            </a:r>
            <a:endParaRPr lang="en-US" altLang="en-US"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Procedures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1844719"/>
          </a:xfrm>
        </p:spPr>
        <p:txBody>
          <a:bodyPr lIns="91440"/>
          <a:lstStyle/>
          <a:p>
            <a:r>
              <a:rPr lang="en-US" altLang="en-US" sz="2400" dirty="0"/>
              <a:t>Procedures and functions can be invoked also from dynamic SQL</a:t>
            </a:r>
            <a:endParaRPr lang="en-US" altLang="en-US" sz="2400" dirty="0"/>
          </a:p>
          <a:p>
            <a:r>
              <a:rPr lang="en-US" altLang="en-US" sz="2400" dirty="0"/>
              <a:t>SQL allows more than one procedure of the so long as the number of arguments of the procedures with the same name is different.</a:t>
            </a:r>
            <a:endParaRPr lang="en-US" altLang="en-US" sz="2400" dirty="0"/>
          </a:p>
          <a:p>
            <a:r>
              <a:rPr lang="en-US" altLang="en-US" sz="2400" dirty="0"/>
              <a:t>The name, along with the number of arguments, is used to identify the procedure. </a:t>
            </a:r>
            <a:endParaRPr lang="en-US" altLang="en-US" sz="2400"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39688"/>
            <a:ext cx="8375650" cy="609600"/>
          </a:xfrm>
        </p:spPr>
        <p:txBody>
          <a:bodyPr/>
          <a:lstStyle/>
          <a:p>
            <a:pPr>
              <a:defRPr/>
            </a:pPr>
            <a:r>
              <a:rPr lang="en-US" altLang="en-US" sz="2400" dirty="0">
                <a:effectLst>
                  <a:outerShdw blurRad="38100" dist="38100" dir="2700000" algn="tl">
                    <a:srgbClr val="C0C0C0"/>
                  </a:outerShdw>
                </a:effectLst>
              </a:rPr>
              <a:t>Accessing SQL from a Programming Language (Cont.)</a:t>
            </a:r>
            <a:endParaRPr lang="en-US" altLang="en-US" sz="2400" dirty="0">
              <a:effectLst>
                <a:outerShdw blurRad="38100" dist="38100" dir="2700000" algn="tl">
                  <a:srgbClr val="C0C0C0"/>
                </a:outerShdw>
              </a:effectLst>
            </a:endParaRPr>
          </a:p>
        </p:txBody>
      </p:sp>
      <p:sp>
        <p:nvSpPr>
          <p:cNvPr id="7171" name="Rectangle 3"/>
          <p:cNvSpPr>
            <a:spLocks noGrp="1" noChangeArrowheads="1"/>
          </p:cNvSpPr>
          <p:nvPr>
            <p:ph type="body" idx="1"/>
          </p:nvPr>
        </p:nvSpPr>
        <p:spPr>
          <a:xfrm>
            <a:off x="1100831" y="1937506"/>
            <a:ext cx="7253056" cy="4341813"/>
          </a:xfrm>
        </p:spPr>
        <p:txBody>
          <a:bodyPr/>
          <a:lstStyle/>
          <a:p>
            <a:r>
              <a:rPr lang="en-US" altLang="zh-CN" sz="2400" dirty="0" smtClean="0">
                <a:solidFill>
                  <a:srgbClr val="0070C0"/>
                </a:solidFill>
              </a:rPr>
              <a:t>Dynamic SQL </a:t>
            </a:r>
            <a:r>
              <a:rPr lang="zh-CN" altLang="en-US" sz="1800" dirty="0" smtClean="0">
                <a:solidFill>
                  <a:srgbClr val="0070C0"/>
                </a:solidFill>
                <a:ea typeface="宋体" panose="02010600030101010101" pitchFamily="2" charset="-122"/>
              </a:rPr>
              <a:t>（动态的，</a:t>
            </a:r>
            <a:r>
              <a:rPr lang="zh-CN" altLang="en-US" sz="1800" dirty="0" smtClean="0">
                <a:solidFill>
                  <a:srgbClr val="0070C0"/>
                </a:solidFill>
                <a:ea typeface="宋体" panose="02010600030101010101" pitchFamily="2" charset="-122"/>
              </a:rPr>
              <a:t>传送）</a:t>
            </a:r>
            <a:r>
              <a:rPr lang="en-US" altLang="zh-CN" sz="2400" dirty="0" smtClean="0"/>
              <a:t>-- </a:t>
            </a:r>
            <a:r>
              <a:rPr lang="en-US" altLang="en-US" sz="2400" dirty="0" smtClean="0"/>
              <a:t>A </a:t>
            </a:r>
            <a:r>
              <a:rPr lang="en-US" altLang="en-US" sz="2400" dirty="0"/>
              <a:t>general-purpose </a:t>
            </a:r>
            <a:r>
              <a:rPr lang="en-US" altLang="en-US" sz="2400" dirty="0" smtClean="0"/>
              <a:t>program </a:t>
            </a:r>
            <a:r>
              <a:rPr lang="en-US" altLang="en-US" sz="2400" dirty="0"/>
              <a:t>can connect to and communicate with a database server using a collection of functions</a:t>
            </a:r>
            <a:endParaRPr lang="en-US" altLang="en-US" sz="2400" dirty="0"/>
          </a:p>
          <a:p>
            <a:r>
              <a:rPr lang="en-US" altLang="en-US" sz="2400" dirty="0">
                <a:solidFill>
                  <a:srgbClr val="0070C0"/>
                </a:solidFill>
              </a:rPr>
              <a:t>Embedded SQL</a:t>
            </a:r>
            <a:r>
              <a:rPr lang="zh-CN" altLang="en-US" sz="1800" dirty="0">
                <a:solidFill>
                  <a:srgbClr val="0070C0"/>
                </a:solidFill>
                <a:ea typeface="宋体" panose="02010600030101010101" pitchFamily="2" charset="-122"/>
              </a:rPr>
              <a:t>（嵌入式，写代码时将</a:t>
            </a:r>
            <a:r>
              <a:rPr lang="en-US" altLang="zh-CN" sz="1800" dirty="0">
                <a:solidFill>
                  <a:srgbClr val="0070C0"/>
                </a:solidFill>
                <a:ea typeface="宋体" panose="02010600030101010101" pitchFamily="2" charset="-122"/>
              </a:rPr>
              <a:t>sql</a:t>
            </a:r>
            <a:r>
              <a:rPr lang="zh-CN" altLang="en-US" sz="1800" dirty="0">
                <a:solidFill>
                  <a:srgbClr val="0070C0"/>
                </a:solidFill>
                <a:ea typeface="宋体" panose="02010600030101010101" pitchFamily="2" charset="-122"/>
              </a:rPr>
              <a:t>语句写入，</a:t>
            </a:r>
            <a:r>
              <a:rPr lang="zh-CN" altLang="en-US" sz="1800" dirty="0">
                <a:solidFill>
                  <a:srgbClr val="0070C0"/>
                </a:solidFill>
                <a:ea typeface="宋体" panose="02010600030101010101" pitchFamily="2" charset="-122"/>
              </a:rPr>
              <a:t>需要编译）</a:t>
            </a:r>
            <a:r>
              <a:rPr lang="en-US" altLang="en-US" sz="2400" dirty="0"/>
              <a:t> -- provides a means by which a program can interact with a database server.  </a:t>
            </a:r>
            <a:endParaRPr lang="en-US" altLang="en-US" sz="2400" dirty="0"/>
          </a:p>
          <a:p>
            <a:pPr lvl="1"/>
            <a:r>
              <a:rPr lang="en-US" altLang="en-US" sz="2400" dirty="0"/>
              <a:t>The </a:t>
            </a:r>
            <a:r>
              <a:rPr lang="en-US" altLang="en-US" sz="2400" dirty="0" smtClean="0"/>
              <a:t>SQL </a:t>
            </a:r>
            <a:r>
              <a:rPr lang="en-US" altLang="en-US" sz="2400" dirty="0"/>
              <a:t>statements are translated at compile time  into function calls.  </a:t>
            </a:r>
            <a:endParaRPr lang="en-US" altLang="en-US" sz="2400" dirty="0"/>
          </a:p>
          <a:p>
            <a:pPr lvl="1"/>
            <a:r>
              <a:rPr lang="en-US" altLang="en-US" sz="2400" dirty="0"/>
              <a:t>At runtime,  these function calls connect to the database  using an API  that provides dynamic  SQL facilities.</a:t>
            </a:r>
            <a:endParaRPr lang="en-US" altLang="en-US" sz="2400" dirty="0"/>
          </a:p>
        </p:txBody>
      </p:sp>
      <p:sp>
        <p:nvSpPr>
          <p:cNvPr id="7172"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7173" name="TextBox 4"/>
          <p:cNvSpPr txBox="1">
            <a:spLocks noChangeArrowheads="1"/>
          </p:cNvSpPr>
          <p:nvPr/>
        </p:nvSpPr>
        <p:spPr bwMode="auto">
          <a:xfrm>
            <a:off x="768351" y="1030288"/>
            <a:ext cx="7585536"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400" dirty="0"/>
              <a:t>There are two approaches to accessing  SQL from a general-purpose programming language</a:t>
            </a:r>
            <a:r>
              <a:rPr lang="zh-CN" altLang="en-US" sz="1800" dirty="0">
                <a:ea typeface="宋体" panose="02010600030101010101" pitchFamily="2" charset="-122"/>
              </a:rPr>
              <a:t>（编程和数据库之间的交互）</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400" dirty="0">
                <a:effectLst>
                  <a:outerShdw blurRad="38100" dist="38100" dir="2700000" algn="tl">
                    <a:srgbClr val="C0C0C0"/>
                  </a:outerShdw>
                </a:effectLst>
              </a:rPr>
              <a:t>Language Constructs for Procedures &amp; Functions</a:t>
            </a:r>
            <a:endParaRPr lang="en-US" altLang="en-US" sz="24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285750" y="966790"/>
            <a:ext cx="8756649" cy="5074998"/>
          </a:xfrm>
        </p:spPr>
        <p:txBody>
          <a:bodyPr lIns="91440"/>
          <a:lstStyle/>
          <a:p>
            <a:pPr>
              <a:defRPr/>
            </a:pPr>
            <a:r>
              <a:rPr lang="en-US" altLang="en-US" sz="2000" dirty="0"/>
              <a:t>SQL supports constructs that gives it almost all the power of a general-purpose programming language.</a:t>
            </a:r>
            <a:endParaRPr lang="en-US" altLang="en-US" sz="2000" dirty="0"/>
          </a:p>
          <a:p>
            <a:pPr lvl="1">
              <a:defRPr/>
            </a:pPr>
            <a:r>
              <a:rPr lang="en-US" altLang="en-US" sz="2000" dirty="0">
                <a:ea typeface="MS PGothic" panose="020B0600070205080204" pitchFamily="34" charset="-128"/>
              </a:rPr>
              <a:t>Warning: most database systems implement their own variant of the standard syntax below.</a:t>
            </a:r>
            <a:endParaRPr lang="en-US" altLang="en-US" sz="2000" dirty="0">
              <a:ea typeface="MS PGothic" panose="020B0600070205080204" pitchFamily="34" charset="-128"/>
            </a:endParaRPr>
          </a:p>
          <a:p>
            <a:pPr>
              <a:defRPr/>
            </a:pPr>
            <a:r>
              <a:rPr lang="en-US" altLang="en-US" sz="2000" dirty="0">
                <a:latin typeface="楷体" panose="02010609060101010101" charset="-122"/>
                <a:ea typeface="楷体" panose="02010609060101010101" charset="-122"/>
              </a:rPr>
              <a:t>复合语句</a:t>
            </a:r>
            <a:r>
              <a:rPr lang="en-US" altLang="en-US" sz="2000" dirty="0"/>
              <a:t>: </a:t>
            </a:r>
            <a:r>
              <a:rPr lang="en-US" altLang="en-US" sz="2000" b="1" dirty="0"/>
              <a:t>begin</a:t>
            </a:r>
            <a:r>
              <a:rPr lang="en-US" altLang="en-US" sz="2000" dirty="0"/>
              <a:t> … </a:t>
            </a:r>
            <a:r>
              <a:rPr lang="en-US" altLang="en-US" sz="2000" b="1" dirty="0"/>
              <a:t>end,</a:t>
            </a:r>
            <a:r>
              <a:rPr lang="en-US" altLang="en-US" sz="2000" dirty="0"/>
              <a:t> </a:t>
            </a:r>
            <a:endParaRPr lang="en-US" altLang="en-US" sz="2000" dirty="0"/>
          </a:p>
          <a:p>
            <a:pPr lvl="1">
              <a:defRPr/>
            </a:pPr>
            <a:r>
              <a:rPr lang="en-US" altLang="en-US" sz="2000" dirty="0">
                <a:latin typeface="楷体" panose="02010609060101010101" charset="-122"/>
                <a:ea typeface="楷体" panose="02010609060101010101" charset="-122"/>
                <a:cs typeface="MS PGothic" panose="020B0600070205080204" pitchFamily="34" charset="-128"/>
              </a:rPr>
              <a:t>可能包含多个SQL语句</a:t>
            </a:r>
            <a:r>
              <a:rPr lang="en-US" altLang="en-US" sz="2000" dirty="0">
                <a:ea typeface="MS PGothic" panose="020B0600070205080204" pitchFamily="34" charset="-128"/>
              </a:rPr>
              <a:t> between </a:t>
            </a:r>
            <a:r>
              <a:rPr lang="en-US" altLang="en-US" sz="2000" b="1" dirty="0">
                <a:ea typeface="MS PGothic" panose="020B0600070205080204" pitchFamily="34" charset="-128"/>
              </a:rPr>
              <a:t>begin</a:t>
            </a:r>
            <a:r>
              <a:rPr lang="en-US" altLang="en-US" sz="2000" dirty="0">
                <a:ea typeface="MS PGothic" panose="020B0600070205080204" pitchFamily="34" charset="-128"/>
              </a:rPr>
              <a:t> and </a:t>
            </a:r>
            <a:r>
              <a:rPr lang="en-US" altLang="en-US" sz="2000" b="1" dirty="0">
                <a:ea typeface="MS PGothic" panose="020B0600070205080204" pitchFamily="34" charset="-128"/>
              </a:rPr>
              <a:t>end</a:t>
            </a:r>
            <a:r>
              <a:rPr lang="en-US" altLang="en-US" sz="2000" dirty="0">
                <a:ea typeface="MS PGothic" panose="020B0600070205080204" pitchFamily="34" charset="-128"/>
              </a:rPr>
              <a:t>.</a:t>
            </a:r>
            <a:endParaRPr lang="en-US" altLang="en-US" sz="2000" dirty="0">
              <a:ea typeface="MS PGothic" panose="020B0600070205080204" pitchFamily="34" charset="-128"/>
            </a:endParaRPr>
          </a:p>
          <a:p>
            <a:pPr lvl="1">
              <a:defRPr/>
            </a:pPr>
            <a:r>
              <a:rPr lang="en-US" altLang="en-US" sz="2000" dirty="0">
                <a:latin typeface="楷体" panose="02010609060101010101" charset="-122"/>
                <a:ea typeface="楷体" panose="02010609060101010101" charset="-122"/>
                <a:cs typeface="MS PGothic" panose="020B0600070205080204" pitchFamily="34" charset="-128"/>
              </a:rPr>
              <a:t>局部变量可以在复合语句中声明</a:t>
            </a:r>
            <a:endParaRPr lang="en-US" altLang="en-US" sz="2000" dirty="0">
              <a:latin typeface="楷体" panose="02010609060101010101" charset="-122"/>
              <a:ea typeface="楷体" panose="02010609060101010101" charset="-122"/>
              <a:cs typeface="MS PGothic" panose="020B0600070205080204" pitchFamily="34" charset="-128"/>
            </a:endParaRPr>
          </a:p>
          <a:p>
            <a:pPr marL="342900" lvl="1" indent="-342900" algn="l">
              <a:buFont typeface="Wingdings" panose="05000000000000000000" pitchFamily="2" charset="2"/>
              <a:buChar char="§"/>
              <a:defRPr/>
            </a:pPr>
            <a:r>
              <a:rPr lang="en-US" altLang="en-US" sz="2000" dirty="0">
                <a:cs typeface="+mn-ea"/>
              </a:rPr>
              <a:t>While and repeat statements:</a:t>
            </a:r>
            <a:endParaRPr lang="en-US" altLang="en-US" sz="2000" dirty="0">
              <a:cs typeface="+mn-ea"/>
            </a:endParaRPr>
          </a:p>
          <a:p>
            <a:pPr lvl="1">
              <a:defRPr/>
            </a:pPr>
            <a:r>
              <a:rPr lang="en-US" altLang="en-US" sz="2000" dirty="0">
                <a:ea typeface="MS PGothic" panose="020B0600070205080204" pitchFamily="34" charset="-128"/>
              </a:rPr>
              <a:t>  </a:t>
            </a:r>
            <a:r>
              <a:rPr lang="en-US" altLang="en-US" sz="2000" b="1" dirty="0">
                <a:ea typeface="MS PGothic" panose="020B0600070205080204" pitchFamily="34" charset="-128"/>
              </a:rPr>
              <a:t>while</a:t>
            </a:r>
            <a:r>
              <a:rPr lang="en-US" altLang="en-US" sz="2000" dirty="0">
                <a:ea typeface="MS PGothic" panose="020B0600070205080204" pitchFamily="34" charset="-128"/>
              </a:rPr>
              <a:t> </a:t>
            </a:r>
            <a:r>
              <a:rPr lang="en-US" altLang="en-US" sz="2000" dirty="0" err="1">
                <a:ea typeface="MS PGothic" panose="020B0600070205080204" pitchFamily="34" charset="-128"/>
              </a:rPr>
              <a:t>boolean</a:t>
            </a:r>
            <a:r>
              <a:rPr lang="en-US" altLang="en-US" sz="2000" dirty="0">
                <a:ea typeface="MS PGothic" panose="020B0600070205080204" pitchFamily="34" charset="-128"/>
              </a:rPr>
              <a:t> expression  </a:t>
            </a:r>
            <a:r>
              <a:rPr lang="en-US" altLang="en-US" sz="2000" b="1" dirty="0">
                <a:ea typeface="MS PGothic" panose="020B0600070205080204" pitchFamily="34" charset="-128"/>
              </a:rPr>
              <a:t>do</a:t>
            </a:r>
            <a:endParaRPr lang="en-US" altLang="en-US" sz="2000" b="1" dirty="0">
              <a:ea typeface="MS PGothic" panose="020B0600070205080204" pitchFamily="34" charset="-128"/>
            </a:endParaRPr>
          </a:p>
          <a:p>
            <a:pPr lvl="2">
              <a:lnSpc>
                <a:spcPct val="70000"/>
              </a:lnSpc>
              <a:buFont typeface="Webdings" panose="05030102010509060703" pitchFamily="18" charset="2"/>
              <a:buNone/>
              <a:defRPr/>
            </a:pPr>
            <a:r>
              <a:rPr lang="en-US" altLang="en-US" sz="2000" dirty="0">
                <a:ea typeface="MS PGothic" panose="020B0600070205080204" pitchFamily="34" charset="-128"/>
              </a:rPr>
              <a:t>           sequence of statements ;</a:t>
            </a:r>
            <a:endParaRPr lang="en-US" altLang="en-US" sz="2000" dirty="0">
              <a:ea typeface="MS PGothic" panose="020B0600070205080204" pitchFamily="34" charset="-128"/>
            </a:endParaRPr>
          </a:p>
          <a:p>
            <a:pPr lvl="1">
              <a:lnSpc>
                <a:spcPct val="70000"/>
              </a:lnSpc>
              <a:buFont typeface="Monotype Sorts" pitchFamily="-65" charset="2"/>
              <a:buNone/>
              <a:defRPr/>
            </a:pPr>
            <a:r>
              <a:rPr lang="en-US" altLang="en-US" sz="2000" dirty="0">
                <a:ea typeface="MS PGothic" panose="020B0600070205080204" pitchFamily="34" charset="-128"/>
              </a:rPr>
              <a:t>		</a:t>
            </a:r>
            <a:r>
              <a:rPr lang="en-US" altLang="en-US" sz="2000" b="1" dirty="0">
                <a:ea typeface="MS PGothic" panose="020B0600070205080204" pitchFamily="34" charset="-128"/>
              </a:rPr>
              <a:t>end </a:t>
            </a:r>
            <a:r>
              <a:rPr lang="en-US" altLang="en-US" sz="2000" b="1" dirty="0" smtClean="0">
                <a:ea typeface="MS PGothic" panose="020B0600070205080204" pitchFamily="34" charset="-128"/>
              </a:rPr>
              <a:t>while</a:t>
            </a:r>
            <a:endParaRPr lang="en-US" altLang="en-US" sz="2000" dirty="0">
              <a:ea typeface="MS PGothic" panose="020B0600070205080204" pitchFamily="34" charset="-128"/>
            </a:endParaRPr>
          </a:p>
          <a:p>
            <a:pPr lvl="1">
              <a:defRPr/>
            </a:pPr>
            <a:r>
              <a:rPr lang="en-US" altLang="en-US" sz="2000" dirty="0">
                <a:ea typeface="MS PGothic" panose="020B0600070205080204" pitchFamily="34" charset="-128"/>
              </a:rPr>
              <a:t> </a:t>
            </a:r>
            <a:r>
              <a:rPr lang="en-US" altLang="en-US" sz="2000" b="1" dirty="0">
                <a:ea typeface="MS PGothic" panose="020B0600070205080204" pitchFamily="34" charset="-128"/>
              </a:rPr>
              <a:t>repeat</a:t>
            </a:r>
            <a:endParaRPr lang="en-US" altLang="en-US" sz="2000" b="1" dirty="0">
              <a:ea typeface="MS PGothic" panose="020B0600070205080204" pitchFamily="34" charset="-128"/>
            </a:endParaRPr>
          </a:p>
          <a:p>
            <a:pPr lvl="2">
              <a:lnSpc>
                <a:spcPct val="70000"/>
              </a:lnSpc>
              <a:buFont typeface="Monotype Sorts" pitchFamily="-65" charset="2"/>
              <a:buNone/>
              <a:defRPr/>
            </a:pPr>
            <a:r>
              <a:rPr lang="en-US" altLang="en-US" sz="2000" dirty="0">
                <a:ea typeface="MS PGothic" panose="020B0600070205080204" pitchFamily="34" charset="-128"/>
              </a:rPr>
              <a:t>         sequence of statements ;</a:t>
            </a:r>
            <a:endParaRPr lang="en-US" altLang="en-US" sz="2000" dirty="0">
              <a:ea typeface="MS PGothic" panose="020B0600070205080204" pitchFamily="34" charset="-128"/>
            </a:endParaRPr>
          </a:p>
          <a:p>
            <a:pPr lvl="1">
              <a:lnSpc>
                <a:spcPct val="70000"/>
              </a:lnSpc>
              <a:buFont typeface="Monotype Sorts" pitchFamily="-65" charset="2"/>
              <a:buNone/>
              <a:defRPr/>
            </a:pPr>
            <a:r>
              <a:rPr lang="en-US" altLang="en-US" sz="2000" dirty="0">
                <a:ea typeface="MS PGothic" panose="020B0600070205080204" pitchFamily="34" charset="-128"/>
              </a:rPr>
              <a:t>		until </a:t>
            </a:r>
            <a:r>
              <a:rPr lang="en-US" altLang="en-US" sz="2000" dirty="0" err="1">
                <a:ea typeface="MS PGothic" panose="020B0600070205080204" pitchFamily="34" charset="-128"/>
              </a:rPr>
              <a:t>boolean</a:t>
            </a:r>
            <a:r>
              <a:rPr lang="en-US" altLang="en-US" sz="2000" dirty="0">
                <a:ea typeface="MS PGothic" panose="020B0600070205080204" pitchFamily="34" charset="-128"/>
              </a:rPr>
              <a:t> expression </a:t>
            </a:r>
            <a:endParaRPr lang="en-US" altLang="en-US" sz="2000" dirty="0">
              <a:ea typeface="MS PGothic" panose="020B0600070205080204" pitchFamily="34" charset="-128"/>
            </a:endParaRPr>
          </a:p>
          <a:p>
            <a:pPr lvl="1">
              <a:lnSpc>
                <a:spcPct val="70000"/>
              </a:lnSpc>
              <a:buFont typeface="Monotype Sorts" pitchFamily="-65" charset="2"/>
              <a:buNone/>
              <a:defRPr/>
            </a:pPr>
            <a:r>
              <a:rPr lang="en-US" altLang="en-US" sz="2000" dirty="0">
                <a:ea typeface="MS PGothic" panose="020B0600070205080204" pitchFamily="34" charset="-128"/>
              </a:rPr>
              <a:t>		</a:t>
            </a:r>
            <a:r>
              <a:rPr lang="en-US" altLang="en-US" sz="2000" b="1" dirty="0">
                <a:ea typeface="MS PGothic" panose="020B0600070205080204" pitchFamily="34" charset="-128"/>
              </a:rPr>
              <a:t>end repeat</a:t>
            </a:r>
            <a:endParaRPr lang="en-US" altLang="en-US" sz="2000" b="1" dirty="0">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Language Constructs (Cont.)</a:t>
            </a:r>
            <a:endParaRPr lang="en-US" altLang="en-US">
              <a:effectLst>
                <a:outerShdw blurRad="38100" dist="38100" dir="2700000" algn="tl">
                  <a:srgbClr val="C0C0C0"/>
                </a:outerShdw>
              </a:effectLst>
            </a:endParaRPr>
          </a:p>
        </p:txBody>
      </p:sp>
      <p:sp>
        <p:nvSpPr>
          <p:cNvPr id="40963" name="Rectangle 3"/>
          <p:cNvSpPr>
            <a:spLocks noGrp="1" noChangeArrowheads="1"/>
          </p:cNvSpPr>
          <p:nvPr>
            <p:ph type="body" idx="1"/>
          </p:nvPr>
        </p:nvSpPr>
        <p:spPr>
          <a:xfrm>
            <a:off x="768351" y="1135063"/>
            <a:ext cx="7734300" cy="4903787"/>
          </a:xfrm>
        </p:spPr>
        <p:txBody>
          <a:bodyPr/>
          <a:lstStyle/>
          <a:p>
            <a:pPr>
              <a:lnSpc>
                <a:spcPct val="80000"/>
              </a:lnSpc>
            </a:pPr>
            <a:r>
              <a:rPr lang="en-US" altLang="en-US" sz="2000" b="1" dirty="0">
                <a:latin typeface="Tahoma" panose="020B0604030504040204" pitchFamily="34" charset="0"/>
              </a:rPr>
              <a:t>For</a:t>
            </a:r>
            <a:r>
              <a:rPr lang="en-US" altLang="en-US" sz="2000" dirty="0">
                <a:latin typeface="Tahoma" panose="020B0604030504040204" pitchFamily="34" charset="0"/>
              </a:rPr>
              <a:t> loop</a:t>
            </a:r>
            <a:endParaRPr lang="en-US" altLang="en-US" sz="2000" dirty="0">
              <a:latin typeface="Tahoma" panose="020B0604030504040204" pitchFamily="34" charset="0"/>
            </a:endParaRPr>
          </a:p>
          <a:p>
            <a:pPr lvl="1">
              <a:lnSpc>
                <a:spcPct val="80000"/>
              </a:lnSpc>
            </a:pPr>
            <a:r>
              <a:rPr lang="en-US" altLang="en-US" sz="2000" dirty="0">
                <a:latin typeface="Tahoma" panose="020B0604030504040204" pitchFamily="34" charset="0"/>
                <a:ea typeface="MS PGothic" panose="020B0600070205080204" pitchFamily="34" charset="-128"/>
              </a:rPr>
              <a:t>Permits iteration over all results of a query</a:t>
            </a:r>
            <a:endParaRPr lang="en-US" altLang="en-US" sz="2000" dirty="0">
              <a:latin typeface="Tahoma" panose="020B0604030504040204" pitchFamily="34" charset="0"/>
              <a:ea typeface="MS PGothic" panose="020B0600070205080204" pitchFamily="34" charset="-128"/>
            </a:endParaRPr>
          </a:p>
          <a:p>
            <a:r>
              <a:rPr lang="en-US" altLang="en-US" sz="2000" dirty="0">
                <a:latin typeface="Tahoma" panose="020B0604030504040204" pitchFamily="34" charset="0"/>
              </a:rPr>
              <a:t>Example:   Find the budget of all departments</a:t>
            </a:r>
            <a:br>
              <a:rPr lang="en-US" altLang="en-US" sz="2000" dirty="0">
                <a:latin typeface="Tahoma" panose="020B0604030504040204" pitchFamily="34" charset="0"/>
              </a:rPr>
            </a:br>
            <a:br>
              <a:rPr lang="en-US" altLang="en-US" sz="2000" dirty="0">
                <a:latin typeface="Tahoma" panose="020B0604030504040204" pitchFamily="34" charset="0"/>
              </a:rPr>
            </a:br>
            <a:r>
              <a:rPr lang="en-US" altLang="en-US" sz="2000" dirty="0">
                <a:latin typeface="Tahoma" panose="020B0604030504040204" pitchFamily="34" charset="0"/>
              </a:rPr>
              <a:t>  </a:t>
            </a:r>
            <a:r>
              <a:rPr lang="en-US" altLang="en-US" sz="2000" b="1" dirty="0"/>
              <a:t>declare </a:t>
            </a:r>
            <a:r>
              <a:rPr lang="en-US" altLang="en-US" sz="2000" i="1" dirty="0"/>
              <a:t>n  </a:t>
            </a:r>
            <a:r>
              <a:rPr lang="en-US" altLang="en-US" sz="2000" b="1" dirty="0"/>
              <a:t>integer default </a:t>
            </a:r>
            <a:r>
              <a:rPr lang="en-US" altLang="en-US" sz="2000" dirty="0"/>
              <a:t>0;</a:t>
            </a:r>
            <a:br>
              <a:rPr lang="en-US" altLang="en-US" sz="2000" dirty="0"/>
            </a:br>
            <a:r>
              <a:rPr lang="en-US" altLang="en-US" sz="2000" dirty="0"/>
              <a:t>  </a:t>
            </a:r>
            <a:r>
              <a:rPr lang="en-US" altLang="en-US" sz="2000" b="1" dirty="0"/>
              <a:t>for </a:t>
            </a:r>
            <a:r>
              <a:rPr lang="en-US" altLang="en-US" sz="2000" i="1" dirty="0"/>
              <a:t>r  </a:t>
            </a:r>
            <a:r>
              <a:rPr lang="en-US" altLang="en-US" sz="2000" b="1" dirty="0"/>
              <a:t>as</a:t>
            </a:r>
            <a:br>
              <a:rPr lang="en-US" altLang="en-US" sz="2000" b="1" dirty="0"/>
            </a:br>
            <a:r>
              <a:rPr lang="en-US" altLang="en-US" sz="2000" b="1" dirty="0"/>
              <a:t>         select </a:t>
            </a:r>
            <a:r>
              <a:rPr lang="en-US" altLang="en-US" sz="2000" i="1" dirty="0"/>
              <a:t>budget </a:t>
            </a:r>
            <a:r>
              <a:rPr lang="en-US" altLang="en-US" sz="2000" b="1" dirty="0"/>
              <a:t>from </a:t>
            </a:r>
            <a:r>
              <a:rPr lang="en-US" altLang="en-US" sz="2000" i="1" dirty="0"/>
              <a:t>department                                                     	</a:t>
            </a:r>
            <a:r>
              <a:rPr lang="en-US" altLang="en-US" sz="2000" b="1" dirty="0"/>
              <a:t>where </a:t>
            </a:r>
            <a:r>
              <a:rPr lang="en-US" altLang="en-US" sz="2000" i="1" dirty="0" err="1"/>
              <a:t>dept_name</a:t>
            </a:r>
            <a:r>
              <a:rPr lang="en-US" altLang="en-US" sz="2000" i="1" dirty="0"/>
              <a:t> = 'Music' </a:t>
            </a:r>
            <a:br>
              <a:rPr lang="en-US" altLang="en-US" sz="2000" dirty="0"/>
            </a:br>
            <a:r>
              <a:rPr lang="en-US" altLang="en-US" sz="2000" dirty="0"/>
              <a:t>   </a:t>
            </a:r>
            <a:r>
              <a:rPr lang="en-US" altLang="en-US" sz="2000" b="1" dirty="0"/>
              <a:t>do</a:t>
            </a:r>
            <a:br>
              <a:rPr lang="en-US" altLang="en-US" sz="2000" b="1" dirty="0"/>
            </a:br>
            <a:r>
              <a:rPr lang="en-US" altLang="en-US" sz="2000" b="1" dirty="0"/>
              <a:t>	       set </a:t>
            </a:r>
            <a:r>
              <a:rPr lang="en-US" altLang="en-US" sz="2000" i="1" dirty="0"/>
              <a:t>n </a:t>
            </a:r>
            <a:r>
              <a:rPr lang="en-US" altLang="en-US" sz="2000" dirty="0"/>
              <a:t>= </a:t>
            </a:r>
            <a:r>
              <a:rPr lang="en-US" altLang="en-US" sz="2000" i="1" dirty="0"/>
              <a:t>n </a:t>
            </a:r>
            <a:r>
              <a:rPr lang="en-US" altLang="en-US" sz="2000" dirty="0"/>
              <a:t>+ </a:t>
            </a:r>
            <a:r>
              <a:rPr lang="en-US" altLang="en-US" sz="2000" dirty="0" err="1"/>
              <a:t>r.</a:t>
            </a:r>
            <a:r>
              <a:rPr lang="en-US" altLang="en-US" sz="2000" i="1" dirty="0" err="1"/>
              <a:t>budget</a:t>
            </a:r>
            <a:br>
              <a:rPr lang="en-US" altLang="en-US" sz="2000" i="1" dirty="0"/>
            </a:br>
            <a:r>
              <a:rPr lang="en-US" altLang="en-US" sz="2000" i="1" dirty="0"/>
              <a:t>   </a:t>
            </a:r>
            <a:r>
              <a:rPr lang="en-US" altLang="en-US" sz="2000" b="1" dirty="0"/>
              <a:t>end for</a:t>
            </a:r>
            <a:endParaRPr lang="en-US" altLang="en-US" sz="2000" dirty="0"/>
          </a:p>
          <a:p>
            <a:endParaRPr lang="en-US"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Language Constructs – if-then-else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8119618" cy="4903787"/>
          </a:xfrm>
        </p:spPr>
        <p:txBody>
          <a:bodyPr lIns="91440"/>
          <a:lstStyle/>
          <a:p>
            <a:r>
              <a:rPr lang="zh-CN" altLang="en-US" sz="2400" dirty="0">
                <a:latin typeface="楷体" panose="02010609060101010101" charset="-122"/>
                <a:ea typeface="楷体" panose="02010609060101010101" charset="-122"/>
              </a:rPr>
              <a:t>条件语句</a:t>
            </a:r>
            <a:r>
              <a:rPr lang="en-US" altLang="en-US" sz="2400" dirty="0"/>
              <a:t> (</a:t>
            </a:r>
            <a:r>
              <a:rPr lang="en-US" altLang="en-US" sz="2400" b="1" dirty="0"/>
              <a:t>if-then-else</a:t>
            </a:r>
            <a:r>
              <a:rPr lang="en-US" altLang="en-US" sz="2400" dirty="0"/>
              <a:t>)</a:t>
            </a:r>
            <a:endParaRPr lang="en-US" altLang="en-US" sz="2400" dirty="0"/>
          </a:p>
          <a:p>
            <a:pPr>
              <a:buFont typeface="Monotype Sorts" pitchFamily="-65" charset="2"/>
              <a:buNone/>
            </a:pPr>
            <a:r>
              <a:rPr lang="en-US" altLang="en-US" sz="2400" dirty="0"/>
              <a:t>              </a:t>
            </a:r>
            <a:r>
              <a:rPr lang="en-US" altLang="en-US" sz="2400" b="1" dirty="0"/>
              <a:t>if</a:t>
            </a:r>
            <a:r>
              <a:rPr lang="en-US" altLang="en-US" sz="2400" dirty="0"/>
              <a:t> </a:t>
            </a:r>
            <a:r>
              <a:rPr lang="en-US" altLang="en-US" sz="2400" i="1" dirty="0" err="1"/>
              <a:t>boolean</a:t>
            </a:r>
            <a:r>
              <a:rPr lang="en-US" altLang="en-US" sz="2400" i="1" dirty="0"/>
              <a:t>  expression </a:t>
            </a:r>
            <a:br>
              <a:rPr lang="en-US" altLang="en-US" sz="2400" b="1" dirty="0"/>
            </a:br>
            <a:r>
              <a:rPr lang="en-US" altLang="en-US" sz="2400" b="1" dirty="0"/>
              <a:t>	    then </a:t>
            </a:r>
            <a:r>
              <a:rPr lang="en-US" altLang="en-US" sz="2400" i="1" dirty="0"/>
              <a:t>statement or compound statement </a:t>
            </a:r>
            <a:br>
              <a:rPr lang="en-US" altLang="en-US" sz="2400" i="1" dirty="0"/>
            </a:br>
            <a:r>
              <a:rPr lang="en-US" altLang="en-US" sz="2400" i="1" dirty="0"/>
              <a:t>	</a:t>
            </a:r>
            <a:r>
              <a:rPr lang="en-US" altLang="en-US" sz="2400" b="1" dirty="0" err="1"/>
              <a:t>elseif</a:t>
            </a:r>
            <a:r>
              <a:rPr lang="en-US" altLang="en-US" sz="2400" b="1" dirty="0"/>
              <a:t> </a:t>
            </a:r>
            <a:r>
              <a:rPr lang="en-US" altLang="en-US" sz="2400" i="1" dirty="0" err="1"/>
              <a:t>boolean</a:t>
            </a:r>
            <a:r>
              <a:rPr lang="en-US" altLang="en-US" sz="2400" i="1" dirty="0"/>
              <a:t>  expression </a:t>
            </a:r>
            <a:br>
              <a:rPr lang="en-US" altLang="en-US" sz="2400" b="1" dirty="0"/>
            </a:br>
            <a:r>
              <a:rPr lang="en-US" altLang="en-US" sz="2400" b="1" dirty="0"/>
              <a:t>	</a:t>
            </a:r>
            <a:r>
              <a:rPr lang="en-US" altLang="en-US" sz="2400" dirty="0"/>
              <a:t>    </a:t>
            </a:r>
            <a:r>
              <a:rPr lang="en-US" altLang="en-US" sz="2400" b="1" dirty="0"/>
              <a:t>then </a:t>
            </a:r>
            <a:r>
              <a:rPr lang="en-US" altLang="en-US" sz="2400" i="1" dirty="0"/>
              <a:t>statement or compound statement </a:t>
            </a:r>
            <a:br>
              <a:rPr lang="en-US" altLang="en-US" sz="2400" dirty="0"/>
            </a:br>
            <a:r>
              <a:rPr lang="en-US" altLang="en-US" sz="2400" dirty="0"/>
              <a:t>         </a:t>
            </a:r>
            <a:r>
              <a:rPr lang="en-US" altLang="en-US" sz="2400" b="1" dirty="0"/>
              <a:t>else</a:t>
            </a:r>
            <a:r>
              <a:rPr lang="en-US" altLang="en-US" sz="2400" dirty="0"/>
              <a:t> </a:t>
            </a:r>
            <a:r>
              <a:rPr lang="en-US" altLang="en-US" sz="2400" i="1" dirty="0"/>
              <a:t>statement or compound statement </a:t>
            </a:r>
            <a:br>
              <a:rPr lang="en-US" altLang="en-US" sz="2400" dirty="0"/>
            </a:br>
            <a:r>
              <a:rPr lang="en-US" altLang="en-US" sz="2400" dirty="0"/>
              <a:t>	</a:t>
            </a:r>
            <a:r>
              <a:rPr lang="en-US" altLang="en-US" sz="2400" b="1" dirty="0"/>
              <a:t>end</a:t>
            </a:r>
            <a:r>
              <a:rPr lang="en-US" altLang="en-US" sz="2400" dirty="0"/>
              <a:t> </a:t>
            </a:r>
            <a:r>
              <a:rPr lang="en-US" altLang="en-US" sz="2400" b="1" dirty="0"/>
              <a:t>if</a:t>
            </a:r>
            <a:endParaRPr lang="en-US" altLang="en-US" sz="2400" b="1"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t>Example procedure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03292" cy="4903787"/>
          </a:xfrm>
        </p:spPr>
        <p:txBody>
          <a:bodyPr lIns="91440"/>
          <a:lstStyle/>
          <a:p>
            <a:r>
              <a:rPr lang="en-US" altLang="en-US" sz="2000" dirty="0"/>
              <a:t>Registers student after ensuring classroom capacity is not exceeded</a:t>
            </a:r>
            <a:endParaRPr lang="en-US" altLang="en-US" sz="2000" dirty="0"/>
          </a:p>
          <a:p>
            <a:pPr lvl="1"/>
            <a:r>
              <a:rPr lang="en-US" altLang="en-US" sz="2000" dirty="0">
                <a:ea typeface="MS PGothic" panose="020B0600070205080204" pitchFamily="34" charset="-128"/>
              </a:rPr>
              <a:t>Returns 0 on success and -1 if capacity is exceeded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See book (page 202) for details</a:t>
            </a:r>
            <a:endParaRPr lang="en-US" altLang="en-US" sz="2000" dirty="0">
              <a:ea typeface="MS PGothic" panose="020B0600070205080204" pitchFamily="34" charset="-128"/>
            </a:endParaRPr>
          </a:p>
          <a:p>
            <a:r>
              <a:rPr lang="en-US" altLang="en-US" sz="2000" dirty="0"/>
              <a:t>Signaling of exception conditions, and declaring handlers for exceptions</a:t>
            </a:r>
            <a:endParaRPr lang="en-US" altLang="en-US" sz="2000" dirty="0"/>
          </a:p>
          <a:p>
            <a:pPr>
              <a:buFont typeface="Monotype Sorts" pitchFamily="-65" charset="2"/>
              <a:buNone/>
            </a:pPr>
            <a:r>
              <a:rPr lang="en-US" altLang="en-US" sz="2000" b="1" dirty="0"/>
              <a:t>		declare </a:t>
            </a:r>
            <a:r>
              <a:rPr lang="en-US" altLang="en-US" sz="2000" i="1" dirty="0" err="1"/>
              <a:t>out_of_classroom_seats</a:t>
            </a:r>
            <a:r>
              <a:rPr lang="en-US" altLang="en-US" sz="2000" i="1" dirty="0"/>
              <a:t>  </a:t>
            </a:r>
            <a:r>
              <a:rPr lang="en-US" altLang="en-US" sz="2000" b="1" dirty="0"/>
              <a:t>condition</a:t>
            </a:r>
            <a:br>
              <a:rPr lang="en-US" altLang="en-US" sz="2000" b="1" dirty="0"/>
            </a:br>
            <a:r>
              <a:rPr lang="en-US" altLang="en-US" sz="2000" b="1" dirty="0"/>
              <a:t>	declare exit handler for </a:t>
            </a:r>
            <a:r>
              <a:rPr lang="en-US" altLang="en-US" sz="2000" i="1" dirty="0" err="1"/>
              <a:t>out_of_classroom_seats</a:t>
            </a:r>
            <a:br>
              <a:rPr lang="en-US" altLang="en-US" sz="2000" i="1" dirty="0"/>
            </a:br>
            <a:r>
              <a:rPr lang="en-US" altLang="en-US" sz="2000" i="1" dirty="0"/>
              <a:t>	</a:t>
            </a:r>
            <a:r>
              <a:rPr lang="en-US" altLang="en-US" sz="2000" b="1" dirty="0"/>
              <a:t>begin</a:t>
            </a:r>
            <a:br>
              <a:rPr lang="en-US" altLang="en-US" sz="2000" b="1" dirty="0"/>
            </a:br>
            <a:r>
              <a:rPr lang="en-US" altLang="en-US" sz="2000" b="1" dirty="0"/>
              <a:t>	</a:t>
            </a:r>
            <a:r>
              <a:rPr lang="en-US" altLang="en-US" sz="2000" dirty="0"/>
              <a:t>…</a:t>
            </a:r>
            <a:br>
              <a:rPr lang="en-US" altLang="en-US" sz="2000" dirty="0"/>
            </a:br>
            <a:r>
              <a:rPr lang="en-US" altLang="en-US" sz="2000" dirty="0"/>
              <a:t>	</a:t>
            </a:r>
            <a:r>
              <a:rPr lang="en-US" altLang="en-US" sz="2000" b="1" dirty="0"/>
              <a:t>end</a:t>
            </a:r>
            <a:endParaRPr lang="en-US" altLang="en-US" sz="2000" b="1" dirty="0"/>
          </a:p>
          <a:p>
            <a:r>
              <a:rPr lang="en-US" altLang="en-US" sz="2000" dirty="0"/>
              <a:t>The statements between the </a:t>
            </a:r>
            <a:r>
              <a:rPr lang="en-US" altLang="en-US" sz="2000" b="1" dirty="0"/>
              <a:t>begin</a:t>
            </a:r>
            <a:r>
              <a:rPr lang="en-US" altLang="en-US" sz="2000" dirty="0"/>
              <a:t> and the </a:t>
            </a:r>
            <a:r>
              <a:rPr lang="en-US" altLang="en-US" sz="2000" b="1" dirty="0"/>
              <a:t>end</a:t>
            </a:r>
            <a:r>
              <a:rPr lang="en-US" altLang="en-US" sz="2000" dirty="0"/>
              <a:t> can raise an exception by executing  “</a:t>
            </a:r>
            <a:r>
              <a:rPr lang="en-US" altLang="en-US" sz="2000" b="1" dirty="0"/>
              <a:t>signal</a:t>
            </a:r>
            <a:r>
              <a:rPr lang="en-US" altLang="en-US" sz="2000" dirty="0"/>
              <a:t> </a:t>
            </a:r>
            <a:r>
              <a:rPr lang="en-US" altLang="en-US" sz="2000" i="1" dirty="0" err="1"/>
              <a:t>out_of_classroom_seats</a:t>
            </a:r>
            <a:r>
              <a:rPr lang="en-US" altLang="en-US" sz="2000" i="1" dirty="0"/>
              <a:t>”</a:t>
            </a:r>
            <a:endParaRPr lang="en-US" altLang="en-US" sz="2000" dirty="0"/>
          </a:p>
          <a:p>
            <a:r>
              <a:rPr lang="en-US" altLang="en-US" sz="2000" dirty="0"/>
              <a:t>The handler says that if the condition arises he action to be taken is to exit the enclosing  the </a:t>
            </a:r>
            <a:r>
              <a:rPr lang="en-US" altLang="en-US" sz="2000" b="1" dirty="0"/>
              <a:t>begin</a:t>
            </a:r>
            <a:r>
              <a:rPr lang="en-US" altLang="en-US" sz="2000" dirty="0"/>
              <a:t>  </a:t>
            </a:r>
            <a:r>
              <a:rPr lang="en-US" altLang="en-US" sz="2000" b="1" dirty="0"/>
              <a:t>end</a:t>
            </a:r>
            <a:r>
              <a:rPr lang="en-US" altLang="en-US" sz="2000" dirty="0"/>
              <a:t> statement. </a:t>
            </a:r>
            <a:endParaRPr lang="en-US" altLang="en-US" sz="2000"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External Language Routines</a:t>
            </a:r>
            <a:endParaRPr lang="en-US" altLang="en-US" dirty="0">
              <a:effectLst>
                <a:outerShdw blurRad="38100" dist="38100" dir="2700000" algn="tl">
                  <a:srgbClr val="C0C0C0"/>
                </a:outerShdw>
              </a:effectLst>
            </a:endParaRPr>
          </a:p>
        </p:txBody>
      </p:sp>
      <p:sp>
        <p:nvSpPr>
          <p:cNvPr id="44035" name="Rectangle 3"/>
          <p:cNvSpPr>
            <a:spLocks noGrp="1" noChangeArrowheads="1"/>
          </p:cNvSpPr>
          <p:nvPr>
            <p:ph type="body" idx="1"/>
          </p:nvPr>
        </p:nvSpPr>
        <p:spPr>
          <a:xfrm>
            <a:off x="768350" y="722313"/>
            <a:ext cx="7692069" cy="5251450"/>
          </a:xfrm>
        </p:spPr>
        <p:txBody>
          <a:bodyPr/>
          <a:lstStyle/>
          <a:p>
            <a:endParaRPr kumimoji="0" lang="en-US" altLang="en-US" dirty="0"/>
          </a:p>
          <a:p>
            <a:r>
              <a:rPr kumimoji="0" lang="en-US" altLang="en-US" sz="2000" dirty="0"/>
              <a:t>SQL allows us to define functions in a programming language such as Java, C#, C or C++. </a:t>
            </a:r>
            <a:endParaRPr kumimoji="0" lang="en-US" altLang="en-US" sz="2000" dirty="0"/>
          </a:p>
          <a:p>
            <a:pPr lvl="1"/>
            <a:r>
              <a:rPr lang="en-US" altLang="en-US" sz="2000" dirty="0">
                <a:ea typeface="MS PGothic" panose="020B0600070205080204" pitchFamily="34" charset="-128"/>
              </a:rPr>
              <a:t>Can be more efficient than functions defined in SQL, and computations that cannot be carried out in SQL\can be executed by these functions.</a:t>
            </a:r>
            <a:endParaRPr lang="en-US" altLang="en-US" sz="2000" dirty="0">
              <a:ea typeface="MS PGothic" panose="020B0600070205080204" pitchFamily="34" charset="-128"/>
            </a:endParaRPr>
          </a:p>
          <a:p>
            <a:r>
              <a:rPr lang="en-US" altLang="en-US" sz="2000" dirty="0"/>
              <a:t>Declaring external language procedures and functions</a:t>
            </a:r>
            <a:br>
              <a:rPr lang="en-US" altLang="en-US" sz="2000" dirty="0"/>
            </a:br>
            <a:endParaRPr lang="en-US" altLang="en-US" sz="2000" dirty="0"/>
          </a:p>
          <a:p>
            <a:pPr>
              <a:buFont typeface="Monotype Sorts" pitchFamily="-65" charset="2"/>
              <a:buNone/>
            </a:pPr>
            <a:r>
              <a:rPr lang="en-US" altLang="en-US" sz="2000" dirty="0"/>
              <a:t>	     </a:t>
            </a:r>
            <a:r>
              <a:rPr lang="en-US" altLang="en-US" sz="2000" b="1" dirty="0"/>
              <a:t>create procedure </a:t>
            </a:r>
            <a:r>
              <a:rPr lang="en-US" altLang="en-US" sz="2000" dirty="0" err="1"/>
              <a:t>dept_count_proc</a:t>
            </a:r>
            <a:r>
              <a:rPr lang="en-US" altLang="en-US" sz="2000" dirty="0"/>
              <a:t>(</a:t>
            </a:r>
            <a:r>
              <a:rPr lang="en-US" altLang="en-US" sz="2000" b="1" dirty="0"/>
              <a:t>in</a:t>
            </a:r>
            <a:r>
              <a:rPr lang="en-US" altLang="en-US" sz="2000"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b="1" dirty="0"/>
              <a:t>out </a:t>
            </a:r>
            <a:r>
              <a:rPr lang="en-US" altLang="en-US" sz="2000" dirty="0"/>
              <a:t>count </a:t>
            </a:r>
            <a:r>
              <a:rPr lang="en-US" altLang="en-US" sz="2000" b="1" dirty="0"/>
              <a:t>integer</a:t>
            </a:r>
            <a:r>
              <a:rPr lang="en-US" altLang="en-US" sz="2000" dirty="0"/>
              <a:t>)</a:t>
            </a:r>
            <a:br>
              <a:rPr lang="en-US" altLang="en-US" sz="2000" dirty="0"/>
            </a:br>
            <a:r>
              <a:rPr lang="en-US" altLang="en-US" sz="2000" dirty="0"/>
              <a:t>     </a:t>
            </a:r>
            <a:r>
              <a:rPr lang="en-US" altLang="en-US" sz="2000" b="1" dirty="0"/>
              <a:t>language </a:t>
            </a:r>
            <a:r>
              <a:rPr lang="en-US" altLang="en-US" sz="2000" dirty="0"/>
              <a:t>C</a:t>
            </a:r>
            <a:br>
              <a:rPr lang="en-US" altLang="en-US" sz="2000" dirty="0"/>
            </a:br>
            <a:r>
              <a:rPr lang="en-US" altLang="en-US" sz="2000" dirty="0"/>
              <a:t>     </a:t>
            </a:r>
            <a:r>
              <a:rPr lang="en-US" altLang="en-US" sz="2000" b="1" dirty="0"/>
              <a:t>external name </a:t>
            </a:r>
            <a:r>
              <a:rPr lang="ja-JP" altLang="en-US" sz="2000" dirty="0"/>
              <a:t> </a:t>
            </a:r>
            <a:r>
              <a:rPr lang="en-US" altLang="ja-JP" sz="2000" dirty="0"/>
              <a:t> '/</a:t>
            </a:r>
            <a:r>
              <a:rPr lang="en-US" altLang="ja-JP" sz="2000" dirty="0" err="1"/>
              <a:t>usr</a:t>
            </a:r>
            <a:r>
              <a:rPr lang="en-US" altLang="ja-JP" sz="2000" dirty="0"/>
              <a:t>/</a:t>
            </a:r>
            <a:r>
              <a:rPr lang="en-US" altLang="ja-JP" sz="2000" dirty="0" err="1"/>
              <a:t>avi</a:t>
            </a:r>
            <a:r>
              <a:rPr lang="en-US" altLang="ja-JP" sz="2000" dirty="0"/>
              <a:t>/bin/</a:t>
            </a:r>
            <a:r>
              <a:rPr lang="en-US" altLang="ja-JP" sz="2000" dirty="0" err="1"/>
              <a:t>dept_count_proc</a:t>
            </a:r>
            <a:r>
              <a:rPr lang="en-US" altLang="ja-JP" sz="2000" dirty="0"/>
              <a:t>'</a:t>
            </a:r>
            <a:br>
              <a:rPr lang="en-US" altLang="ja-JP" sz="2000" dirty="0"/>
            </a:br>
            <a:br>
              <a:rPr lang="en-US" altLang="ja-JP" sz="2000" dirty="0"/>
            </a:br>
            <a:r>
              <a:rPr lang="en-US" altLang="ja-JP" sz="2000" dirty="0"/>
              <a:t>     </a:t>
            </a:r>
            <a:r>
              <a:rPr lang="en-US" altLang="ja-JP" sz="2000" b="1" dirty="0"/>
              <a:t>create function </a:t>
            </a:r>
            <a:r>
              <a:rPr lang="en-US" altLang="ja-JP" sz="2000" dirty="0" err="1"/>
              <a:t>dept_count</a:t>
            </a:r>
            <a:r>
              <a:rPr lang="en-US" altLang="ja-JP" sz="2000" dirty="0"/>
              <a:t>(</a:t>
            </a:r>
            <a:r>
              <a:rPr lang="en-US" altLang="ja-JP" sz="2000" i="1" dirty="0" err="1"/>
              <a:t>dept_name</a:t>
            </a:r>
            <a:r>
              <a:rPr lang="en-US" altLang="ja-JP" sz="2000" i="1" dirty="0"/>
              <a:t> </a:t>
            </a:r>
            <a:r>
              <a:rPr lang="en-US" altLang="ja-JP" sz="2000" b="1" dirty="0"/>
              <a:t>varchar</a:t>
            </a:r>
            <a:r>
              <a:rPr lang="en-US" altLang="ja-JP" sz="2000" dirty="0"/>
              <a:t>(20))</a:t>
            </a:r>
            <a:br>
              <a:rPr lang="en-US" altLang="ja-JP" sz="2000" dirty="0"/>
            </a:br>
            <a:r>
              <a:rPr lang="en-US" altLang="ja-JP" sz="2000" dirty="0"/>
              <a:t>     </a:t>
            </a:r>
            <a:r>
              <a:rPr lang="en-US" altLang="ja-JP" sz="2000" b="1" dirty="0"/>
              <a:t>returns </a:t>
            </a:r>
            <a:r>
              <a:rPr lang="en-US" altLang="ja-JP" sz="2000" dirty="0"/>
              <a:t>integer</a:t>
            </a:r>
            <a:br>
              <a:rPr lang="en-US" altLang="ja-JP" sz="2000" dirty="0"/>
            </a:br>
            <a:r>
              <a:rPr lang="en-US" altLang="ja-JP" sz="2000" dirty="0"/>
              <a:t>     </a:t>
            </a:r>
            <a:r>
              <a:rPr lang="en-US" altLang="ja-JP" sz="2000" b="1" dirty="0"/>
              <a:t>language </a:t>
            </a:r>
            <a:r>
              <a:rPr lang="en-US" altLang="ja-JP" sz="2000" dirty="0"/>
              <a:t>C</a:t>
            </a:r>
            <a:br>
              <a:rPr lang="en-US" altLang="ja-JP" sz="2000" dirty="0"/>
            </a:br>
            <a:r>
              <a:rPr lang="en-US" altLang="ja-JP" sz="2000" dirty="0"/>
              <a:t>     </a:t>
            </a:r>
            <a:r>
              <a:rPr lang="en-US" altLang="ja-JP" sz="2000" b="1" dirty="0"/>
              <a:t>external name </a:t>
            </a:r>
            <a:r>
              <a:rPr lang="en-US" altLang="ja-JP" sz="2000" dirty="0"/>
              <a:t>'/</a:t>
            </a:r>
            <a:r>
              <a:rPr lang="en-US" altLang="ja-JP" sz="2000" dirty="0" err="1"/>
              <a:t>usr</a:t>
            </a:r>
            <a:r>
              <a:rPr lang="en-US" altLang="ja-JP" sz="2000" dirty="0"/>
              <a:t>/</a:t>
            </a:r>
            <a:r>
              <a:rPr lang="en-US" altLang="ja-JP" sz="2000" dirty="0" err="1"/>
              <a:t>avi</a:t>
            </a:r>
            <a:r>
              <a:rPr lang="en-US" altLang="ja-JP" sz="2000" dirty="0"/>
              <a:t>/bin/</a:t>
            </a:r>
            <a:r>
              <a:rPr lang="en-US" altLang="ja-JP" sz="2000" dirty="0" err="1"/>
              <a:t>dept_count</a:t>
            </a:r>
            <a:r>
              <a:rPr lang="en-US" altLang="ja-JP" sz="2000" dirty="0"/>
              <a:t>'</a:t>
            </a:r>
            <a:endParaRPr lang="en-US" altLang="ja-JP" sz="2000" dirty="0"/>
          </a:p>
          <a:p>
            <a:pPr>
              <a:buFont typeface="Monotype Sorts" pitchFamily="-65"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External Language Routines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74313" cy="4903787"/>
          </a:xfrm>
        </p:spPr>
        <p:txBody>
          <a:bodyPr lIns="91440"/>
          <a:lstStyle/>
          <a:p>
            <a:r>
              <a:rPr lang="en-US" altLang="en-US" sz="2000" dirty="0"/>
              <a:t>Benefits of external language functions/procedures:  </a:t>
            </a:r>
            <a:endParaRPr lang="en-US" altLang="en-US" sz="2000" dirty="0"/>
          </a:p>
          <a:p>
            <a:pPr lvl="1"/>
            <a:r>
              <a:rPr lang="en-US" altLang="en-US" sz="2000" dirty="0">
                <a:ea typeface="MS PGothic" panose="020B0600070205080204" pitchFamily="34" charset="-128"/>
              </a:rPr>
              <a:t>more efficient for many operations, and more expressive power.</a:t>
            </a:r>
            <a:endParaRPr lang="en-US" altLang="en-US" sz="2000" dirty="0">
              <a:ea typeface="MS PGothic" panose="020B0600070205080204" pitchFamily="34" charset="-128"/>
            </a:endParaRPr>
          </a:p>
          <a:p>
            <a:r>
              <a:rPr lang="en-US" altLang="en-US" sz="2000" dirty="0"/>
              <a:t>Drawbacks</a:t>
            </a:r>
            <a:endParaRPr lang="en-US" altLang="en-US" sz="2000" dirty="0"/>
          </a:p>
          <a:p>
            <a:pPr lvl="1"/>
            <a:r>
              <a:rPr lang="en-US" altLang="en-US" sz="2000" dirty="0">
                <a:ea typeface="MS PGothic" panose="020B0600070205080204" pitchFamily="34" charset="-128"/>
              </a:rPr>
              <a:t>Code to implement function may need to be loaded into database system and executed in the database system’</a:t>
            </a:r>
            <a:r>
              <a:rPr lang="en-US" altLang="ja-JP" sz="2000" dirty="0">
                <a:ea typeface="MS PGothic" panose="020B0600070205080204" pitchFamily="34" charset="-128"/>
              </a:rPr>
              <a:t>s address space.</a:t>
            </a:r>
            <a:endParaRPr lang="en-US" altLang="ja-JP" sz="2000" dirty="0">
              <a:ea typeface="MS PGothic" panose="020B0600070205080204" pitchFamily="34" charset="-128"/>
            </a:endParaRPr>
          </a:p>
          <a:p>
            <a:pPr lvl="2"/>
            <a:r>
              <a:rPr lang="en-US" altLang="en-US" sz="2000" dirty="0">
                <a:ea typeface="MS PGothic" panose="020B0600070205080204" pitchFamily="34" charset="-128"/>
              </a:rPr>
              <a:t>risk of accidental corruption of database structures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security risk, allowing users access to unauthorized data</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There are alternatives, which give good security at the cost of potentially worse performance.</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Direct execution in the database system</a:t>
            </a:r>
            <a:r>
              <a:rPr lang="ja-JP" altLang="en-US" sz="2000" dirty="0">
                <a:ea typeface="MS PGothic" panose="020B0600070205080204" pitchFamily="34" charset="-128"/>
              </a:rPr>
              <a:t>’</a:t>
            </a:r>
            <a:r>
              <a:rPr lang="en-US" altLang="ja-JP" sz="2000" dirty="0">
                <a:ea typeface="MS PGothic" panose="020B0600070205080204" pitchFamily="34" charset="-128"/>
              </a:rPr>
              <a:t>s space is used when efficiency is more important than security.</a:t>
            </a:r>
            <a:endParaRPr lang="en-US" altLang="en-US" sz="2000" dirty="0">
              <a:ea typeface="MS PGothic"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Security with External Language Routines</a:t>
            </a:r>
            <a:endParaRPr lang="en-US" altLang="en-US" sz="2800">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68350" y="1135063"/>
            <a:ext cx="7770813" cy="4903787"/>
          </a:xfrm>
        </p:spPr>
        <p:txBody>
          <a:bodyPr/>
          <a:lstStyle/>
          <a:p>
            <a:r>
              <a:rPr lang="en-US" altLang="en-US" sz="2000" dirty="0"/>
              <a:t>To deal with security problems, we can do on of the following:</a:t>
            </a:r>
            <a:endParaRPr lang="en-US" altLang="en-US" sz="2000" dirty="0"/>
          </a:p>
          <a:p>
            <a:pPr lvl="1"/>
            <a:r>
              <a:rPr lang="en-US" altLang="en-US" sz="2000" dirty="0">
                <a:ea typeface="MS PGothic" panose="020B0600070205080204" pitchFamily="34" charset="-128"/>
              </a:rPr>
              <a:t>Use </a:t>
            </a:r>
            <a:r>
              <a:rPr lang="en-US" altLang="en-US" sz="2000" b="1" dirty="0">
                <a:solidFill>
                  <a:srgbClr val="002060"/>
                </a:solidFill>
                <a:ea typeface="MS PGothic" panose="020B0600070205080204" pitchFamily="34" charset="-128"/>
              </a:rPr>
              <a:t>sandbox</a:t>
            </a:r>
            <a:r>
              <a:rPr lang="en-US" altLang="en-US" sz="2000" dirty="0">
                <a:ea typeface="MS PGothic" panose="020B0600070205080204" pitchFamily="34" charset="-128"/>
              </a:rPr>
              <a:t> techniques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That is, use a safe language like Java, which cannot be used to  access/damage other parts of the database code.</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Run external language functions/procedures in a separate process, with no access to the database process</a:t>
            </a:r>
            <a:r>
              <a:rPr lang="ja-JP" altLang="en-US" sz="2000" dirty="0">
                <a:ea typeface="MS PGothic" panose="020B0600070205080204" pitchFamily="34" charset="-128"/>
              </a:rPr>
              <a:t>’</a:t>
            </a:r>
            <a:r>
              <a:rPr lang="en-US" altLang="ja-JP" sz="2000" dirty="0">
                <a:ea typeface="MS PGothic" panose="020B0600070205080204" pitchFamily="34" charset="-128"/>
              </a:rPr>
              <a:t> memory.</a:t>
            </a:r>
            <a:endParaRPr lang="en-US" altLang="ja-JP" sz="2000" dirty="0">
              <a:ea typeface="MS PGothic" panose="020B0600070205080204" pitchFamily="34" charset="-128"/>
            </a:endParaRPr>
          </a:p>
          <a:p>
            <a:pPr lvl="2"/>
            <a:r>
              <a:rPr lang="en-US" altLang="en-US" sz="2000" dirty="0">
                <a:ea typeface="MS PGothic" panose="020B0600070205080204" pitchFamily="34" charset="-128"/>
              </a:rPr>
              <a:t>Parameters and results communicated via inter-process communication</a:t>
            </a:r>
            <a:endParaRPr lang="en-US" altLang="en-US" sz="2000" dirty="0">
              <a:ea typeface="MS PGothic" panose="020B0600070205080204" pitchFamily="34" charset="-128"/>
            </a:endParaRPr>
          </a:p>
          <a:p>
            <a:r>
              <a:rPr lang="en-US" altLang="en-US" sz="2000" dirty="0"/>
              <a:t>Both have performance overheads</a:t>
            </a:r>
            <a:endParaRPr lang="en-US" altLang="en-US" sz="2000" dirty="0"/>
          </a:p>
          <a:p>
            <a:r>
              <a:rPr lang="en-US" altLang="en-US" sz="2000" dirty="0"/>
              <a:t>Many database systems support both above approaches as well as direct executing in database system address space.</a:t>
            </a:r>
            <a:endParaRPr lang="en-US" altLang="en-US" sz="2000"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338004" y="2607785"/>
            <a:ext cx="4398700" cy="1858963"/>
          </a:xfrm>
        </p:spPr>
        <p:txBody>
          <a:bodyPr/>
          <a:lstStyle/>
          <a:p>
            <a:pPr>
              <a:buFont typeface="Monotype Sorts" pitchFamily="-65" charset="2"/>
              <a:buNone/>
              <a:defRPr/>
            </a:pPr>
            <a:r>
              <a:rPr lang="en-US" altLang="en-US" sz="3200" b="1" dirty="0">
                <a:solidFill>
                  <a:srgbClr val="002060"/>
                </a:solidFill>
                <a:effectLst>
                  <a:outerShdw blurRad="38100" dist="38100" dir="2700000" algn="tl">
                    <a:srgbClr val="C0C0C0"/>
                  </a:outerShdw>
                </a:effectLst>
                <a:latin typeface="+mj-lt"/>
                <a:cs typeface="+mj-cs"/>
              </a:rPr>
              <a:t>Triggers</a:t>
            </a:r>
            <a:endParaRPr lang="en-US" altLang="en-US" sz="3200" b="1" dirty="0">
              <a:solidFill>
                <a:srgbClr val="002060"/>
              </a:solidFill>
              <a:effectLst>
                <a:outerShdw blurRad="38100" dist="38100" dir="2700000" algn="tl">
                  <a:srgbClr val="C0C0C0"/>
                </a:outerShdw>
              </a:effectLst>
              <a:latin typeface="+mj-lt"/>
              <a:cs typeface="+mj-cs"/>
            </a:endParaRPr>
          </a:p>
        </p:txBody>
      </p:sp>
      <p:sp>
        <p:nvSpPr>
          <p:cNvPr id="47107"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Triggers</a:t>
            </a:r>
            <a:endParaRPr lang="en-US" altLang="en-US" dirty="0">
              <a:effectLst>
                <a:outerShdw blurRad="38100" dist="38100" dir="2700000" algn="tl">
                  <a:srgbClr val="C0C0C0"/>
                </a:outerShdw>
              </a:effectLst>
            </a:endParaRPr>
          </a:p>
        </p:txBody>
      </p:sp>
      <p:sp>
        <p:nvSpPr>
          <p:cNvPr id="48131" name="Rectangle 3"/>
          <p:cNvSpPr>
            <a:spLocks noGrp="1" noChangeArrowheads="1"/>
          </p:cNvSpPr>
          <p:nvPr>
            <p:ph type="body" idx="1"/>
          </p:nvPr>
        </p:nvSpPr>
        <p:spPr>
          <a:xfrm>
            <a:off x="768350" y="1155700"/>
            <a:ext cx="7647681" cy="4833938"/>
          </a:xfrm>
        </p:spPr>
        <p:txBody>
          <a:bodyPr/>
          <a:lstStyle/>
          <a:p>
            <a:r>
              <a:rPr lang="en-US" altLang="en-US" sz="2000" dirty="0"/>
              <a:t>A </a:t>
            </a:r>
            <a:r>
              <a:rPr lang="en-US" altLang="en-US" sz="2000" b="1" dirty="0">
                <a:solidFill>
                  <a:srgbClr val="002060"/>
                </a:solidFill>
              </a:rPr>
              <a:t>trigger</a:t>
            </a:r>
            <a:r>
              <a:rPr lang="en-US" altLang="en-US" sz="2000" dirty="0"/>
              <a:t> is a statement that is executed automatically by the system as a side effect of a modification to the database.</a:t>
            </a:r>
            <a:endParaRPr lang="en-US" altLang="en-US" sz="2000" dirty="0"/>
          </a:p>
          <a:p>
            <a:r>
              <a:rPr lang="en-US" altLang="en-US" sz="2000" dirty="0"/>
              <a:t>To design a trigger mechanism, we must:</a:t>
            </a:r>
            <a:endParaRPr lang="en-US" altLang="en-US" sz="2000" dirty="0"/>
          </a:p>
          <a:p>
            <a:pPr lvl="1"/>
            <a:r>
              <a:rPr lang="en-US" altLang="en-US" sz="2000" dirty="0">
                <a:ea typeface="MS PGothic" panose="020B0600070205080204" pitchFamily="34" charset="-128"/>
              </a:rPr>
              <a:t>Specify the conditions under which the trigger is to be executed.</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Specify the actions to be taken when the trigger executes.</a:t>
            </a:r>
            <a:endParaRPr lang="en-US" altLang="en-US" sz="2000" dirty="0">
              <a:ea typeface="MS PGothic" panose="020B0600070205080204" pitchFamily="34" charset="-128"/>
            </a:endParaRPr>
          </a:p>
          <a:p>
            <a:r>
              <a:rPr lang="en-US" altLang="en-US" sz="2000" dirty="0"/>
              <a:t>Triggers introduced to SQL standard in SQL:1999, but supported even earlier using non-standard syntax by most databases.		</a:t>
            </a:r>
            <a:endParaRPr lang="en-US" altLang="en-US" sz="2000" dirty="0"/>
          </a:p>
          <a:p>
            <a:pPr lvl="1"/>
            <a:r>
              <a:rPr lang="en-US" altLang="en-US" sz="2000" dirty="0">
                <a:solidFill>
                  <a:srgbClr val="002060"/>
                </a:solidFill>
                <a:ea typeface="MS PGothic" panose="020B0600070205080204" pitchFamily="34" charset="-128"/>
              </a:rPr>
              <a:t>Syntax illustrated here may not work exactly on your database system; check the system manuals</a:t>
            </a:r>
            <a:endParaRPr lang="en-US" altLang="en-US" sz="2000" dirty="0">
              <a:solidFill>
                <a:srgbClr val="002060"/>
              </a:solidFill>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Triggering Events and Actions in SQL</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18701" cy="4903787"/>
          </a:xfrm>
        </p:spPr>
        <p:txBody>
          <a:bodyPr lIns="91440"/>
          <a:lstStyle/>
          <a:p>
            <a:pPr>
              <a:lnSpc>
                <a:spcPct val="90000"/>
              </a:lnSpc>
            </a:pPr>
            <a:r>
              <a:rPr lang="en-US" altLang="en-US" sz="2000" dirty="0"/>
              <a:t>Triggering event can be </a:t>
            </a:r>
            <a:r>
              <a:rPr lang="en-US" altLang="en-US" sz="2000" b="1" dirty="0"/>
              <a:t>insert</a:t>
            </a:r>
            <a:r>
              <a:rPr lang="en-US" altLang="en-US" sz="2000" dirty="0"/>
              <a:t>, </a:t>
            </a:r>
            <a:r>
              <a:rPr lang="en-US" altLang="en-US" sz="2000" b="1" dirty="0"/>
              <a:t>delete</a:t>
            </a:r>
            <a:r>
              <a:rPr lang="en-US" altLang="en-US" sz="2000" dirty="0"/>
              <a:t> or </a:t>
            </a:r>
            <a:r>
              <a:rPr lang="en-US" altLang="en-US" sz="2000" b="1" dirty="0"/>
              <a:t>update</a:t>
            </a:r>
            <a:endParaRPr lang="en-US" altLang="en-US" sz="2000" b="1" dirty="0"/>
          </a:p>
          <a:p>
            <a:pPr>
              <a:lnSpc>
                <a:spcPct val="90000"/>
              </a:lnSpc>
            </a:pPr>
            <a:r>
              <a:rPr lang="en-US" altLang="en-US" sz="2000" dirty="0"/>
              <a:t>Triggers on update can be restricted to specific attributes</a:t>
            </a:r>
            <a:endParaRPr lang="en-US" altLang="en-US" sz="2000" dirty="0"/>
          </a:p>
          <a:p>
            <a:pPr lvl="1">
              <a:lnSpc>
                <a:spcPct val="90000"/>
              </a:lnSpc>
            </a:pPr>
            <a:r>
              <a:rPr lang="en-US" altLang="en-US" sz="2000" dirty="0">
                <a:ea typeface="MS PGothic" panose="020B0600070205080204" pitchFamily="34" charset="-128"/>
              </a:rPr>
              <a:t>For example, </a:t>
            </a:r>
            <a:r>
              <a:rPr lang="en-US" altLang="en-US" sz="2000" b="1" dirty="0">
                <a:ea typeface="MS PGothic" panose="020B0600070205080204" pitchFamily="34" charset="-128"/>
              </a:rPr>
              <a:t> after update of </a:t>
            </a:r>
            <a:r>
              <a:rPr lang="en-US" altLang="en-US" sz="2000" i="1" dirty="0">
                <a:ea typeface="MS PGothic" panose="020B0600070205080204" pitchFamily="34" charset="-128"/>
              </a:rPr>
              <a:t>takes </a:t>
            </a:r>
            <a:r>
              <a:rPr lang="en-US" altLang="en-US" sz="2000" b="1" dirty="0">
                <a:ea typeface="MS PGothic" panose="020B0600070205080204" pitchFamily="34" charset="-128"/>
              </a:rPr>
              <a:t>on</a:t>
            </a:r>
            <a:r>
              <a:rPr lang="en-US" altLang="en-US" sz="2000" i="1" dirty="0">
                <a:ea typeface="MS PGothic" panose="020B0600070205080204" pitchFamily="34" charset="-128"/>
              </a:rPr>
              <a:t> grade</a:t>
            </a:r>
            <a:endParaRPr lang="en-US" altLang="en-US" sz="2000" i="1" dirty="0">
              <a:ea typeface="MS PGothic" panose="020B0600070205080204" pitchFamily="34" charset="-128"/>
            </a:endParaRPr>
          </a:p>
          <a:p>
            <a:pPr>
              <a:lnSpc>
                <a:spcPct val="90000"/>
              </a:lnSpc>
            </a:pPr>
            <a:r>
              <a:rPr lang="en-US" altLang="en-US" sz="2000" dirty="0"/>
              <a:t>Values of attributes before and after an update can be referenced</a:t>
            </a:r>
            <a:endParaRPr lang="en-US" altLang="en-US" sz="2000" dirty="0"/>
          </a:p>
          <a:p>
            <a:pPr lvl="1">
              <a:lnSpc>
                <a:spcPct val="90000"/>
              </a:lnSpc>
            </a:pPr>
            <a:r>
              <a:rPr lang="en-US" altLang="en-US" sz="2000" b="1" dirty="0">
                <a:ea typeface="MS PGothic" panose="020B0600070205080204" pitchFamily="34" charset="-128"/>
              </a:rPr>
              <a:t>referencing old row as</a:t>
            </a:r>
            <a:r>
              <a:rPr lang="en-US" altLang="en-US" sz="2000" dirty="0">
                <a:ea typeface="MS PGothic" panose="020B0600070205080204" pitchFamily="34" charset="-128"/>
              </a:rPr>
              <a:t>   </a:t>
            </a:r>
            <a:r>
              <a:rPr lang="en-US" altLang="en-US" sz="2000" b="1" dirty="0">
                <a:ea typeface="MS PGothic" panose="020B0600070205080204" pitchFamily="34" charset="-128"/>
              </a:rPr>
              <a:t>: </a:t>
            </a:r>
            <a:r>
              <a:rPr lang="en-US" altLang="en-US" sz="2000" dirty="0">
                <a:ea typeface="MS PGothic" panose="020B0600070205080204" pitchFamily="34" charset="-128"/>
              </a:rPr>
              <a:t> for deletes and updates</a:t>
            </a:r>
            <a:endParaRPr lang="en-US" altLang="en-US" sz="2000" dirty="0">
              <a:ea typeface="MS PGothic" panose="020B0600070205080204" pitchFamily="34" charset="-128"/>
            </a:endParaRPr>
          </a:p>
          <a:p>
            <a:pPr lvl="1">
              <a:lnSpc>
                <a:spcPct val="90000"/>
              </a:lnSpc>
            </a:pPr>
            <a:r>
              <a:rPr lang="en-US" altLang="en-US" sz="2000" b="1" dirty="0">
                <a:ea typeface="MS PGothic" panose="020B0600070205080204" pitchFamily="34" charset="-128"/>
              </a:rPr>
              <a:t>referencing new row as  : </a:t>
            </a:r>
            <a:r>
              <a:rPr lang="en-US" altLang="en-US" sz="2000" dirty="0">
                <a:ea typeface="MS PGothic" panose="020B0600070205080204" pitchFamily="34" charset="-128"/>
              </a:rPr>
              <a:t>for inserts and updates</a:t>
            </a:r>
            <a:endParaRPr lang="en-US" altLang="en-US" sz="2000" b="1" dirty="0">
              <a:ea typeface="MS PGothic" panose="020B0600070205080204" pitchFamily="34" charset="-128"/>
            </a:endParaRPr>
          </a:p>
          <a:p>
            <a:pPr>
              <a:lnSpc>
                <a:spcPct val="90000"/>
              </a:lnSpc>
            </a:pPr>
            <a:r>
              <a:rPr lang="en-US" altLang="en-US" sz="2000" dirty="0"/>
              <a:t>Triggers can be activated before an event, which can serve as extra constraints.  For example,  convert blank grades to null</a:t>
            </a:r>
            <a:r>
              <a:rPr lang="en-US" altLang="en-US" sz="2000" dirty="0" smtClean="0"/>
              <a:t>.</a:t>
            </a:r>
            <a:endParaRPr lang="en-US" altLang="en-US" sz="2000" dirty="0"/>
          </a:p>
          <a:p>
            <a:pPr>
              <a:lnSpc>
                <a:spcPct val="80000"/>
              </a:lnSpc>
              <a:buFont typeface="Monotype Sorts" pitchFamily="-65" charset="2"/>
              <a:buNone/>
            </a:pPr>
            <a:r>
              <a:rPr lang="en-US" altLang="en-US" sz="2000" b="1" dirty="0"/>
              <a:t>		create trigger </a:t>
            </a:r>
            <a:r>
              <a:rPr lang="en-US" altLang="en-US" sz="2000" i="1" dirty="0" err="1"/>
              <a:t>setnull_trigger</a:t>
            </a:r>
            <a:r>
              <a:rPr lang="en-US" altLang="en-US" sz="2000" i="1" dirty="0"/>
              <a:t> </a:t>
            </a:r>
            <a:r>
              <a:rPr lang="en-US" altLang="en-US" sz="2000" b="1" dirty="0"/>
              <a:t>before update of </a:t>
            </a:r>
            <a:r>
              <a:rPr lang="en-US" altLang="en-US" sz="2000" i="1" dirty="0"/>
              <a:t>takes</a:t>
            </a:r>
            <a:br>
              <a:rPr lang="en-US" altLang="en-US" sz="2000" i="1" dirty="0"/>
            </a:br>
            <a:r>
              <a:rPr lang="en-US" altLang="en-US" sz="2000" b="1" dirty="0"/>
              <a:t>	referencing new row as </a:t>
            </a:r>
            <a:r>
              <a:rPr lang="en-US" altLang="en-US" sz="2000" i="1" dirty="0" err="1"/>
              <a:t>nrow</a:t>
            </a:r>
            <a:br>
              <a:rPr lang="en-US" altLang="en-US" sz="2000" i="1" dirty="0"/>
            </a:br>
            <a:r>
              <a:rPr lang="en-US" altLang="en-US" sz="2000" b="1" dirty="0"/>
              <a:t>	for each row</a:t>
            </a:r>
            <a:br>
              <a:rPr lang="en-US" altLang="en-US" sz="2000" b="1" dirty="0"/>
            </a:br>
            <a:r>
              <a:rPr lang="en-US" altLang="en-US" sz="2000" b="1" dirty="0"/>
              <a:t>	      when (</a:t>
            </a:r>
            <a:r>
              <a:rPr lang="en-US" altLang="en-US" sz="2000" i="1" dirty="0" err="1"/>
              <a:t>nrow.grade</a:t>
            </a:r>
            <a:r>
              <a:rPr lang="en-US" altLang="en-US" sz="2000" dirty="0"/>
              <a:t> = </a:t>
            </a:r>
            <a:r>
              <a:rPr lang="en-US" altLang="ja-JP" sz="2000" dirty="0"/>
              <a:t>' ')</a:t>
            </a:r>
            <a:br>
              <a:rPr lang="en-US" altLang="ja-JP" sz="2000" dirty="0"/>
            </a:br>
            <a:r>
              <a:rPr lang="en-US" altLang="ja-JP" sz="2000" dirty="0"/>
              <a:t>               </a:t>
            </a:r>
            <a:r>
              <a:rPr lang="en-US" altLang="ja-JP" sz="2000" b="1" dirty="0"/>
              <a:t>begin atomic</a:t>
            </a:r>
            <a:br>
              <a:rPr lang="en-US" altLang="ja-JP" sz="2000" i="1" dirty="0"/>
            </a:br>
            <a:r>
              <a:rPr lang="en-US" altLang="ja-JP" sz="2000" b="1" dirty="0"/>
              <a:t>	          set </a:t>
            </a:r>
            <a:r>
              <a:rPr lang="en-US" altLang="ja-JP" sz="2000" i="1" dirty="0" err="1"/>
              <a:t>nrow.grade</a:t>
            </a:r>
            <a:r>
              <a:rPr lang="en-US" altLang="ja-JP" sz="2000" i="1" dirty="0"/>
              <a:t> </a:t>
            </a:r>
            <a:r>
              <a:rPr lang="en-US" altLang="ja-JP" sz="2000" dirty="0"/>
              <a:t>= </a:t>
            </a:r>
            <a:r>
              <a:rPr lang="en-US" altLang="ja-JP" sz="2000" b="1" dirty="0"/>
              <a:t>null;</a:t>
            </a:r>
            <a:br>
              <a:rPr lang="en-US" altLang="ja-JP" sz="2000" b="1" dirty="0"/>
            </a:br>
            <a:r>
              <a:rPr lang="en-US" altLang="ja-JP" sz="2000" b="1" dirty="0"/>
              <a:t>         end;</a:t>
            </a:r>
            <a:endParaRPr lang="en-US" altLang="ja-JP" sz="2000" b="1"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638300" y="2477532"/>
            <a:ext cx="6429375" cy="2463800"/>
          </a:xfrm>
        </p:spPr>
        <p:txBody>
          <a:bodyPr/>
          <a:lstStyle/>
          <a:p>
            <a:pPr algn="ctr">
              <a:spcBef>
                <a:spcPct val="0"/>
              </a:spcBef>
              <a:buFont typeface="Monotype Sorts" pitchFamily="-65" charset="2"/>
              <a:buNone/>
              <a:defRPr/>
            </a:pPr>
            <a:r>
              <a:rPr lang="en-US" altLang="en-US" sz="3200" b="1" dirty="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JDBC</a:t>
            </a:r>
            <a:endParaRPr lang="en-US" altLang="en-US" sz="3200" b="1" dirty="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a:p>
            <a:pPr algn="ctr">
              <a:spcBef>
                <a:spcPct val="0"/>
              </a:spcBef>
              <a:buFont typeface="Monotype Sorts" pitchFamily="-65" charset="2"/>
              <a:buNone/>
              <a:defRPr/>
            </a:pPr>
            <a:r>
              <a:rPr lang="en-US" altLang="en-US" sz="3200" b="1" dirty="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java </a:t>
            </a:r>
            <a:r>
              <a:rPr lang="zh-CN" altLang="en-US" sz="3200" b="1" dirty="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连数据库</a:t>
            </a:r>
            <a:endParaRPr lang="zh-CN" altLang="en-US" sz="3200" b="1" dirty="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819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74713" y="117475"/>
            <a:ext cx="8077200" cy="609600"/>
          </a:xfrm>
        </p:spPr>
        <p:txBody>
          <a:bodyPr/>
          <a:lstStyle/>
          <a:p>
            <a:r>
              <a:rPr lang="en-US" altLang="en-US">
                <a:effectLst/>
              </a:rPr>
              <a:t>Trigger to Maintain credits_earned value</a:t>
            </a:r>
            <a:endParaRPr lang="en-US" altLang="en-US">
              <a:effectLst/>
            </a:endParaRPr>
          </a:p>
        </p:txBody>
      </p:sp>
      <p:sp>
        <p:nvSpPr>
          <p:cNvPr id="50179" name="Rectangle 3"/>
          <p:cNvSpPr>
            <a:spLocks noGrp="1" noChangeArrowheads="1"/>
          </p:cNvSpPr>
          <p:nvPr>
            <p:ph type="body" idx="1"/>
          </p:nvPr>
        </p:nvSpPr>
        <p:spPr>
          <a:xfrm>
            <a:off x="781235" y="1093788"/>
            <a:ext cx="7989704" cy="4903787"/>
          </a:xfrm>
        </p:spPr>
        <p:txBody>
          <a:bodyPr/>
          <a:lstStyle/>
          <a:p>
            <a:r>
              <a:rPr lang="en-US" altLang="en-US" sz="2000" b="1" dirty="0"/>
              <a:t>create trigger </a:t>
            </a:r>
            <a:r>
              <a:rPr lang="en-US" altLang="en-US" sz="2000" i="1" dirty="0" err="1"/>
              <a:t>credits_earned</a:t>
            </a:r>
            <a:r>
              <a:rPr lang="en-US" altLang="en-US" sz="2000" i="1" dirty="0"/>
              <a:t> </a:t>
            </a:r>
            <a:r>
              <a:rPr lang="en-US" altLang="en-US" sz="2000" b="1" dirty="0"/>
              <a:t>after update of </a:t>
            </a:r>
            <a:r>
              <a:rPr lang="en-US" altLang="en-US" sz="2000" i="1" dirty="0"/>
              <a:t>takes </a:t>
            </a:r>
            <a:r>
              <a:rPr lang="en-US" altLang="en-US" sz="2000" b="1" dirty="0"/>
              <a:t>on </a:t>
            </a:r>
            <a:r>
              <a:rPr lang="en-US" altLang="en-US" sz="2000" dirty="0"/>
              <a:t>(</a:t>
            </a:r>
            <a:r>
              <a:rPr lang="en-US" altLang="en-US" sz="2000" i="1" dirty="0"/>
              <a:t>grade</a:t>
            </a:r>
            <a:r>
              <a:rPr lang="en-US" altLang="en-US" sz="2000" dirty="0"/>
              <a:t>)</a:t>
            </a:r>
            <a:br>
              <a:rPr lang="en-US" altLang="en-US" sz="2000" dirty="0"/>
            </a:br>
            <a:r>
              <a:rPr lang="en-US" altLang="en-US" sz="2000" b="1" dirty="0"/>
              <a:t>referencing new row as </a:t>
            </a:r>
            <a:r>
              <a:rPr lang="en-US" altLang="en-US" sz="2000" i="1" dirty="0" err="1"/>
              <a:t>nrow</a:t>
            </a:r>
            <a:br>
              <a:rPr lang="en-US" altLang="en-US" sz="2000" i="1" dirty="0"/>
            </a:br>
            <a:r>
              <a:rPr lang="en-US" altLang="en-US" sz="2000" b="1" dirty="0"/>
              <a:t>referencing old row as </a:t>
            </a:r>
            <a:r>
              <a:rPr lang="en-US" altLang="en-US" sz="2000" i="1" dirty="0" err="1"/>
              <a:t>orow</a:t>
            </a:r>
            <a:br>
              <a:rPr lang="en-US" altLang="en-US" sz="2000" i="1" dirty="0"/>
            </a:br>
            <a:r>
              <a:rPr lang="en-US" altLang="en-US" sz="2000" b="1" dirty="0"/>
              <a:t>for each row</a:t>
            </a:r>
            <a:br>
              <a:rPr lang="en-US" altLang="en-US" sz="2000" b="1" dirty="0"/>
            </a:br>
            <a:r>
              <a:rPr lang="en-US" altLang="en-US" sz="2000" b="1" dirty="0"/>
              <a:t>when </a:t>
            </a:r>
            <a:r>
              <a:rPr lang="en-US" altLang="en-US" sz="2000" i="1" dirty="0" err="1"/>
              <a:t>nrow.grade</a:t>
            </a:r>
            <a:r>
              <a:rPr lang="en-US" altLang="en-US" sz="2000" i="1" dirty="0"/>
              <a:t> </a:t>
            </a:r>
            <a:r>
              <a:rPr lang="en-US" altLang="en-US" sz="2000" dirty="0"/>
              <a:t>&lt;&gt; 'F' </a:t>
            </a:r>
            <a:r>
              <a:rPr lang="en-US" altLang="en-US" sz="2000" b="1" dirty="0"/>
              <a:t>and </a:t>
            </a:r>
            <a:r>
              <a:rPr lang="en-US" altLang="en-US" sz="2000" i="1" dirty="0" err="1"/>
              <a:t>nrow.grade</a:t>
            </a:r>
            <a:r>
              <a:rPr lang="en-US" altLang="en-US" sz="2000" i="1" dirty="0"/>
              <a:t> </a:t>
            </a:r>
            <a:r>
              <a:rPr lang="en-US" altLang="en-US" sz="2000" b="1" dirty="0"/>
              <a:t>is not null</a:t>
            </a:r>
            <a:br>
              <a:rPr lang="en-US" altLang="en-US" sz="2000" b="1" dirty="0"/>
            </a:br>
            <a:r>
              <a:rPr lang="en-US" altLang="en-US" sz="2000" b="1" dirty="0"/>
              <a:t>    and </a:t>
            </a:r>
            <a:r>
              <a:rPr lang="en-US" altLang="en-US" sz="2000" dirty="0"/>
              <a:t>(</a:t>
            </a:r>
            <a:r>
              <a:rPr lang="en-US" altLang="en-US" sz="2000" i="1" dirty="0" err="1"/>
              <a:t>orow.grade</a:t>
            </a:r>
            <a:r>
              <a:rPr lang="en-US" altLang="en-US" sz="2000" i="1" dirty="0"/>
              <a:t> </a:t>
            </a:r>
            <a:r>
              <a:rPr lang="en-US" altLang="en-US" sz="2000" dirty="0"/>
              <a:t>= 'F' </a:t>
            </a:r>
            <a:r>
              <a:rPr lang="en-US" altLang="en-US" sz="2000" b="1" dirty="0"/>
              <a:t>or </a:t>
            </a:r>
            <a:r>
              <a:rPr lang="en-US" altLang="en-US" sz="2000" i="1" dirty="0" err="1"/>
              <a:t>orow.grade</a:t>
            </a:r>
            <a:r>
              <a:rPr lang="en-US" altLang="en-US" sz="2000" i="1" dirty="0"/>
              <a:t> </a:t>
            </a:r>
            <a:r>
              <a:rPr lang="en-US" altLang="en-US" sz="2000" b="1" dirty="0"/>
              <a:t>is null</a:t>
            </a:r>
            <a:r>
              <a:rPr lang="en-US" altLang="en-US" sz="2000" dirty="0"/>
              <a:t>)</a:t>
            </a:r>
            <a:br>
              <a:rPr lang="en-US" altLang="en-US" sz="2000" dirty="0"/>
            </a:br>
            <a:r>
              <a:rPr lang="en-US" altLang="en-US" sz="2000" b="1" dirty="0"/>
              <a:t>begin atomic</a:t>
            </a:r>
            <a:br>
              <a:rPr lang="en-US" altLang="en-US" sz="2000" b="1" dirty="0"/>
            </a:br>
            <a:r>
              <a:rPr lang="en-US" altLang="en-US" sz="2000" b="1" dirty="0"/>
              <a:t>     update </a:t>
            </a:r>
            <a:r>
              <a:rPr lang="en-US" altLang="en-US" sz="2000" i="1" dirty="0"/>
              <a:t>student</a:t>
            </a:r>
            <a:br>
              <a:rPr lang="en-US" altLang="en-US" sz="2000" i="1" dirty="0"/>
            </a:br>
            <a:r>
              <a:rPr lang="en-US" altLang="en-US" sz="2000" i="1" dirty="0"/>
              <a:t>     </a:t>
            </a:r>
            <a:r>
              <a:rPr lang="en-US" altLang="en-US" sz="2000" b="1" dirty="0"/>
              <a:t>set </a:t>
            </a:r>
            <a:r>
              <a:rPr lang="en-US" altLang="en-US" sz="2000" i="1" dirty="0" err="1"/>
              <a:t>tot_cred</a:t>
            </a:r>
            <a:r>
              <a:rPr lang="en-US" altLang="en-US" sz="2000" dirty="0"/>
              <a:t>= </a:t>
            </a:r>
            <a:r>
              <a:rPr lang="en-US" altLang="en-US" sz="2000" i="1" dirty="0" err="1"/>
              <a:t>tot_cred</a:t>
            </a:r>
            <a:r>
              <a:rPr lang="en-US" altLang="en-US" sz="2000" i="1" dirty="0"/>
              <a:t> </a:t>
            </a:r>
            <a:r>
              <a:rPr lang="en-US" altLang="en-US" sz="2000" dirty="0"/>
              <a:t>+ </a:t>
            </a:r>
            <a:br>
              <a:rPr lang="en-US" altLang="en-US" sz="2000" dirty="0"/>
            </a:br>
            <a:r>
              <a:rPr lang="en-US" altLang="en-US" sz="2000" dirty="0"/>
              <a:t>           (</a:t>
            </a:r>
            <a:r>
              <a:rPr lang="en-US" altLang="en-US" sz="2000" b="1" dirty="0"/>
              <a:t>select </a:t>
            </a:r>
            <a:r>
              <a:rPr lang="en-US" altLang="en-US" sz="2000" i="1" dirty="0"/>
              <a:t>credits</a:t>
            </a:r>
            <a:br>
              <a:rPr lang="en-US" altLang="en-US" sz="2000" i="1" dirty="0"/>
            </a:br>
            <a:r>
              <a:rPr lang="en-US" altLang="en-US" sz="2000" i="1" dirty="0"/>
              <a:t>            </a:t>
            </a:r>
            <a:r>
              <a:rPr lang="en-US" altLang="en-US" sz="2000" b="1" dirty="0"/>
              <a:t>from </a:t>
            </a:r>
            <a:r>
              <a:rPr lang="en-US" altLang="en-US" sz="2000" i="1" dirty="0"/>
              <a:t>course</a:t>
            </a:r>
            <a:br>
              <a:rPr lang="en-US" altLang="en-US" sz="2000" i="1" dirty="0"/>
            </a:br>
            <a:r>
              <a:rPr lang="en-US" altLang="en-US" sz="2000" i="1" dirty="0"/>
              <a:t>            </a:t>
            </a:r>
            <a:r>
              <a:rPr lang="en-US" altLang="en-US" sz="2000" b="1" dirty="0"/>
              <a:t>where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err="1"/>
              <a:t>nrow.course_id</a:t>
            </a:r>
            <a:r>
              <a:rPr lang="en-US" altLang="en-US" sz="2000" dirty="0"/>
              <a:t>)</a:t>
            </a:r>
            <a:br>
              <a:rPr lang="en-US" altLang="en-US" sz="2000" dirty="0"/>
            </a:br>
            <a:r>
              <a:rPr lang="en-US" altLang="en-US" sz="2000" dirty="0"/>
              <a:t>     </a:t>
            </a:r>
            <a:r>
              <a:rPr lang="en-US" altLang="en-US" sz="2000" b="1" dirty="0"/>
              <a:t>where </a:t>
            </a:r>
            <a:r>
              <a:rPr lang="en-US" altLang="en-US" sz="2000" i="1" dirty="0"/>
              <a:t>student.id </a:t>
            </a:r>
            <a:r>
              <a:rPr lang="en-US" altLang="en-US" sz="2000" dirty="0"/>
              <a:t>= </a:t>
            </a:r>
            <a:r>
              <a:rPr lang="en-US" altLang="en-US" sz="2000" i="1" dirty="0"/>
              <a:t>nrow.id</a:t>
            </a:r>
            <a:r>
              <a:rPr lang="en-US" altLang="en-US" sz="2000" dirty="0"/>
              <a:t>;</a:t>
            </a:r>
            <a:br>
              <a:rPr lang="en-US" altLang="en-US" sz="2000" dirty="0"/>
            </a:br>
            <a:r>
              <a:rPr lang="en-US" altLang="en-US" sz="2000" b="1" dirty="0"/>
              <a:t>end</a:t>
            </a:r>
            <a:r>
              <a:rPr lang="en-US" altLang="en-US" sz="2000" dirty="0"/>
              <a:t>;</a:t>
            </a:r>
            <a:endParaRPr lang="en-US" alt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Statement Level Triggers</a:t>
            </a:r>
            <a:endParaRPr lang="en-US" altLang="en-US">
              <a:effectLst>
                <a:outerShdw blurRad="38100" dist="38100" dir="2700000" algn="tl">
                  <a:srgbClr val="C0C0C0"/>
                </a:outerShdw>
              </a:effectLst>
            </a:endParaRPr>
          </a:p>
        </p:txBody>
      </p:sp>
      <p:sp>
        <p:nvSpPr>
          <p:cNvPr id="51203" name="Rectangle 3"/>
          <p:cNvSpPr>
            <a:spLocks noGrp="1" noChangeArrowheads="1"/>
          </p:cNvSpPr>
          <p:nvPr>
            <p:ph type="body" idx="1"/>
          </p:nvPr>
        </p:nvSpPr>
        <p:spPr>
          <a:xfrm>
            <a:off x="768350" y="1193800"/>
            <a:ext cx="7692069" cy="4903788"/>
          </a:xfrm>
        </p:spPr>
        <p:txBody>
          <a:bodyPr/>
          <a:lstStyle/>
          <a:p>
            <a:r>
              <a:rPr lang="en-US" altLang="en-US" sz="2000" dirty="0"/>
              <a:t>Instead of executing a separate action for each affected row, a single action can be executed for all rows affected by a transaction</a:t>
            </a:r>
            <a:endParaRPr lang="en-US" altLang="en-US" sz="2000" dirty="0"/>
          </a:p>
          <a:p>
            <a:pPr lvl="1"/>
            <a:r>
              <a:rPr lang="en-US" altLang="en-US" sz="2000" dirty="0">
                <a:ea typeface="MS PGothic" panose="020B0600070205080204" pitchFamily="34" charset="-128"/>
              </a:rPr>
              <a:t>Use     </a:t>
            </a:r>
            <a:r>
              <a:rPr lang="en-US" altLang="en-US" sz="2000" b="1" dirty="0">
                <a:ea typeface="MS PGothic" panose="020B0600070205080204" pitchFamily="34" charset="-128"/>
              </a:rPr>
              <a:t>for each statement      </a:t>
            </a:r>
            <a:r>
              <a:rPr lang="en-US" altLang="en-US" sz="2000" dirty="0">
                <a:ea typeface="MS PGothic" panose="020B0600070205080204" pitchFamily="34" charset="-128"/>
              </a:rPr>
              <a:t>instead of    </a:t>
            </a:r>
            <a:r>
              <a:rPr lang="en-US" altLang="en-US" sz="2000" b="1" dirty="0">
                <a:ea typeface="MS PGothic" panose="020B0600070205080204" pitchFamily="34" charset="-128"/>
              </a:rPr>
              <a:t>for each row</a:t>
            </a:r>
            <a:endParaRPr lang="en-US" altLang="en-US" sz="2000" b="1" dirty="0">
              <a:ea typeface="MS PGothic" panose="020B0600070205080204" pitchFamily="34" charset="-128"/>
            </a:endParaRPr>
          </a:p>
          <a:p>
            <a:pPr lvl="1"/>
            <a:r>
              <a:rPr lang="en-US" altLang="en-US" sz="2000" dirty="0">
                <a:ea typeface="MS PGothic" panose="020B0600070205080204" pitchFamily="34" charset="-128"/>
              </a:rPr>
              <a:t>Use     </a:t>
            </a:r>
            <a:r>
              <a:rPr lang="en-US" altLang="en-US" sz="2000" b="1" dirty="0">
                <a:ea typeface="MS PGothic" panose="020B0600070205080204" pitchFamily="34" charset="-128"/>
              </a:rPr>
              <a:t>referencing old table</a:t>
            </a:r>
            <a:r>
              <a:rPr lang="en-US" altLang="en-US" sz="2000" dirty="0">
                <a:ea typeface="MS PGothic" panose="020B0600070205080204" pitchFamily="34" charset="-128"/>
              </a:rPr>
              <a:t>   or   </a:t>
            </a:r>
            <a:r>
              <a:rPr lang="en-US" altLang="en-US" sz="2000" b="1" dirty="0">
                <a:ea typeface="MS PGothic" panose="020B0600070205080204" pitchFamily="34" charset="-128"/>
              </a:rPr>
              <a:t>referencing new table</a:t>
            </a:r>
            <a:r>
              <a:rPr lang="en-US" altLang="en-US" sz="2000" dirty="0">
                <a:ea typeface="MS PGothic" panose="020B0600070205080204" pitchFamily="34" charset="-128"/>
              </a:rPr>
              <a:t>   to refer to temporary tables  (called </a:t>
            </a:r>
            <a:r>
              <a:rPr lang="en-US" altLang="en-US" sz="2000" b="1" i="1" dirty="0">
                <a:solidFill>
                  <a:srgbClr val="002060"/>
                </a:solidFill>
                <a:ea typeface="MS PGothic" panose="020B0600070205080204" pitchFamily="34" charset="-128"/>
              </a:rPr>
              <a:t>transition tables</a:t>
            </a:r>
            <a:r>
              <a:rPr lang="en-US" altLang="en-US" sz="2000" dirty="0">
                <a:ea typeface="MS PGothic" panose="020B0600070205080204" pitchFamily="34" charset="-128"/>
              </a:rPr>
              <a:t>) containing the affected rows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Can be more efficient when dealing with SQL statements that update a large number of rows</a:t>
            </a:r>
            <a:endParaRPr lang="en-US" altLang="en-US" sz="2000" dirty="0">
              <a:ea typeface="MS PGothic" panose="020B0600070205080204" pitchFamily="34" charset="-128"/>
            </a:endParaRPr>
          </a:p>
          <a:p>
            <a:endParaRPr lang="en-US"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When Not To Use Triggers</a:t>
            </a:r>
            <a:endParaRPr lang="en-US" altLang="en-US">
              <a:effectLst>
                <a:outerShdw blurRad="38100" dist="38100" dir="2700000" algn="tl">
                  <a:srgbClr val="C0C0C0"/>
                </a:outerShdw>
              </a:effectLst>
            </a:endParaRPr>
          </a:p>
        </p:txBody>
      </p:sp>
      <p:sp>
        <p:nvSpPr>
          <p:cNvPr id="52227" name="Rectangle 3"/>
          <p:cNvSpPr>
            <a:spLocks noGrp="1" noChangeArrowheads="1"/>
          </p:cNvSpPr>
          <p:nvPr>
            <p:ph type="body" idx="1"/>
          </p:nvPr>
        </p:nvSpPr>
        <p:spPr>
          <a:xfrm>
            <a:off x="278296" y="1146416"/>
            <a:ext cx="8388625" cy="4570803"/>
          </a:xfrm>
        </p:spPr>
        <p:txBody>
          <a:bodyPr/>
          <a:lstStyle/>
          <a:p>
            <a:r>
              <a:rPr lang="en-US" altLang="en-US" sz="2000" dirty="0"/>
              <a:t>Triggers were used earlier for tasks such as </a:t>
            </a:r>
            <a:endParaRPr lang="en-US" altLang="en-US" sz="2000" dirty="0"/>
          </a:p>
          <a:p>
            <a:pPr lvl="1"/>
            <a:r>
              <a:rPr lang="en-US" altLang="en-US" sz="2000" dirty="0">
                <a:ea typeface="MS PGothic" panose="020B0600070205080204" pitchFamily="34" charset="-128"/>
              </a:rPr>
              <a:t>Maintaining summary data (e.g., total salary of each department)</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Replicating databases by recording changes to special relations (called </a:t>
            </a:r>
            <a:r>
              <a:rPr lang="en-US" altLang="en-US" sz="2000" b="1" dirty="0">
                <a:solidFill>
                  <a:srgbClr val="002060"/>
                </a:solidFill>
                <a:ea typeface="MS PGothic" panose="020B0600070205080204" pitchFamily="34" charset="-128"/>
              </a:rPr>
              <a:t>change</a:t>
            </a:r>
            <a:r>
              <a:rPr lang="en-US" altLang="en-US" sz="2000" dirty="0">
                <a:ea typeface="MS PGothic" panose="020B0600070205080204" pitchFamily="34" charset="-128"/>
              </a:rPr>
              <a:t> or </a:t>
            </a:r>
            <a:r>
              <a:rPr lang="en-US" altLang="en-US" sz="2000" b="1" dirty="0">
                <a:solidFill>
                  <a:srgbClr val="002060"/>
                </a:solidFill>
                <a:ea typeface="MS PGothic" panose="020B0600070205080204" pitchFamily="34" charset="-128"/>
              </a:rPr>
              <a:t>delta</a:t>
            </a:r>
            <a:r>
              <a:rPr lang="en-US" altLang="en-US" sz="2000" dirty="0">
                <a:ea typeface="MS PGothic" panose="020B0600070205080204" pitchFamily="34" charset="-128"/>
              </a:rPr>
              <a:t> relations) and having a separate process that applies the changes over to a replica </a:t>
            </a:r>
            <a:endParaRPr lang="en-US" altLang="en-US" sz="2000" dirty="0">
              <a:ea typeface="MS PGothic" panose="020B0600070205080204" pitchFamily="34" charset="-128"/>
            </a:endParaRPr>
          </a:p>
          <a:p>
            <a:r>
              <a:rPr lang="en-US" altLang="en-US" sz="2000" dirty="0"/>
              <a:t>There are better ways of doing these now:</a:t>
            </a:r>
            <a:endParaRPr lang="en-US" altLang="en-US" sz="2000" dirty="0"/>
          </a:p>
          <a:p>
            <a:pPr lvl="1"/>
            <a:r>
              <a:rPr lang="en-US" altLang="en-US" sz="2000" dirty="0">
                <a:ea typeface="MS PGothic" panose="020B0600070205080204" pitchFamily="34" charset="-128"/>
              </a:rPr>
              <a:t>Databases today provide built in materialized view facilities to maintain summary data</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Databases provide built-in support for replication</a:t>
            </a:r>
            <a:endParaRPr lang="en-US" altLang="en-US" sz="2000" dirty="0">
              <a:ea typeface="MS PGothic" panose="020B0600070205080204" pitchFamily="34" charset="-128"/>
            </a:endParaRPr>
          </a:p>
          <a:p>
            <a:r>
              <a:rPr lang="en-US" altLang="en-US" sz="2000" dirty="0"/>
              <a:t>Encapsulation facilities can be used instead of triggers in many cases</a:t>
            </a:r>
            <a:endParaRPr lang="en-US" altLang="en-US" sz="2000" dirty="0"/>
          </a:p>
          <a:p>
            <a:pPr lvl="1"/>
            <a:r>
              <a:rPr lang="en-US" altLang="en-US" sz="2000" dirty="0">
                <a:ea typeface="MS PGothic" panose="020B0600070205080204" pitchFamily="34" charset="-128"/>
              </a:rPr>
              <a:t>Define methods to update fields</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Carry out actions as part of the update methods instead of </a:t>
            </a:r>
            <a:br>
              <a:rPr lang="en-US" altLang="en-US" sz="2000" dirty="0">
                <a:ea typeface="MS PGothic" panose="020B0600070205080204" pitchFamily="34" charset="-128"/>
              </a:rPr>
            </a:br>
            <a:r>
              <a:rPr lang="en-US" altLang="en-US" sz="2000" dirty="0">
                <a:ea typeface="MS PGothic" panose="020B0600070205080204" pitchFamily="34" charset="-128"/>
              </a:rPr>
              <a:t>through a trigger </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When Not To Use Triggers (Cont.)</a:t>
            </a:r>
            <a:endParaRPr lang="en-US" altLang="en-US">
              <a:effectLst>
                <a:outerShdw blurRad="38100" dist="38100" dir="2700000" algn="tl">
                  <a:srgbClr val="C0C0C0"/>
                </a:outerShdw>
              </a:effectLst>
            </a:endParaRPr>
          </a:p>
        </p:txBody>
      </p:sp>
      <p:sp>
        <p:nvSpPr>
          <p:cNvPr id="53251" name="Rectangle 3"/>
          <p:cNvSpPr>
            <a:spLocks noGrp="1" noChangeArrowheads="1"/>
          </p:cNvSpPr>
          <p:nvPr>
            <p:ph type="body" idx="1"/>
          </p:nvPr>
        </p:nvSpPr>
        <p:spPr>
          <a:xfrm>
            <a:off x="768350" y="1181100"/>
            <a:ext cx="7594415" cy="5289550"/>
          </a:xfrm>
        </p:spPr>
        <p:txBody>
          <a:bodyPr/>
          <a:lstStyle/>
          <a:p>
            <a:pPr>
              <a:lnSpc>
                <a:spcPct val="80000"/>
              </a:lnSpc>
            </a:pPr>
            <a:r>
              <a:rPr lang="en-US" altLang="en-US" sz="2000" dirty="0"/>
              <a:t>Risk of unintended execution of triggers, for example, when</a:t>
            </a:r>
            <a:endParaRPr lang="en-US" altLang="en-US" sz="2000" dirty="0"/>
          </a:p>
          <a:p>
            <a:pPr lvl="1">
              <a:lnSpc>
                <a:spcPct val="80000"/>
              </a:lnSpc>
            </a:pPr>
            <a:r>
              <a:rPr lang="en-US" altLang="en-US" sz="2000" dirty="0">
                <a:ea typeface="MS PGothic" panose="020B0600070205080204" pitchFamily="34" charset="-128"/>
              </a:rPr>
              <a:t>Loading data from a backup copy</a:t>
            </a:r>
            <a:endParaRPr lang="en-US" altLang="en-US" sz="2000" dirty="0">
              <a:ea typeface="MS PGothic" panose="020B0600070205080204" pitchFamily="34" charset="-128"/>
            </a:endParaRPr>
          </a:p>
          <a:p>
            <a:pPr lvl="1">
              <a:lnSpc>
                <a:spcPct val="80000"/>
              </a:lnSpc>
            </a:pPr>
            <a:r>
              <a:rPr lang="en-US" altLang="en-US" sz="2000" dirty="0">
                <a:ea typeface="MS PGothic" panose="020B0600070205080204" pitchFamily="34" charset="-128"/>
              </a:rPr>
              <a:t>Replicating updates at a remote site</a:t>
            </a:r>
            <a:endParaRPr lang="en-US" altLang="en-US" sz="2000" dirty="0">
              <a:ea typeface="MS PGothic" panose="020B0600070205080204" pitchFamily="34" charset="-128"/>
            </a:endParaRPr>
          </a:p>
          <a:p>
            <a:pPr lvl="1">
              <a:lnSpc>
                <a:spcPct val="80000"/>
              </a:lnSpc>
            </a:pPr>
            <a:r>
              <a:rPr lang="en-US" altLang="en-US" sz="2000" dirty="0">
                <a:ea typeface="MS PGothic" panose="020B0600070205080204" pitchFamily="34" charset="-128"/>
              </a:rPr>
              <a:t>Trigger execution can be disabled before such actions.</a:t>
            </a:r>
            <a:endParaRPr lang="en-US" altLang="en-US" sz="2000" dirty="0">
              <a:ea typeface="MS PGothic" panose="020B0600070205080204" pitchFamily="34" charset="-128"/>
            </a:endParaRPr>
          </a:p>
          <a:p>
            <a:pPr>
              <a:lnSpc>
                <a:spcPct val="80000"/>
              </a:lnSpc>
            </a:pPr>
            <a:r>
              <a:rPr lang="en-US" altLang="en-US" sz="2000" dirty="0"/>
              <a:t>Other risks with triggers:</a:t>
            </a:r>
            <a:endParaRPr lang="en-US" altLang="en-US" sz="2000" dirty="0"/>
          </a:p>
          <a:p>
            <a:pPr lvl="1">
              <a:lnSpc>
                <a:spcPct val="80000"/>
              </a:lnSpc>
            </a:pPr>
            <a:r>
              <a:rPr lang="en-US" altLang="en-US" sz="2000" dirty="0">
                <a:ea typeface="MS PGothic" panose="020B0600070205080204" pitchFamily="34" charset="-128"/>
              </a:rPr>
              <a:t>Error leading to failure of critical transactions that set off the trigger</a:t>
            </a:r>
            <a:endParaRPr lang="en-US" altLang="en-US" sz="2000" dirty="0">
              <a:ea typeface="MS PGothic" panose="020B0600070205080204" pitchFamily="34" charset="-128"/>
            </a:endParaRPr>
          </a:p>
          <a:p>
            <a:pPr lvl="1">
              <a:lnSpc>
                <a:spcPct val="80000"/>
              </a:lnSpc>
            </a:pPr>
            <a:r>
              <a:rPr lang="en-US" altLang="en-US" sz="2000" dirty="0">
                <a:ea typeface="MS PGothic" panose="020B0600070205080204" pitchFamily="34" charset="-128"/>
              </a:rPr>
              <a:t>Cascading execution</a:t>
            </a:r>
            <a:endParaRPr lang="en-US" altLang="en-US" sz="20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3796" name="Rectangle 2"/>
          <p:cNvSpPr>
            <a:spLocks noGrp="1" noChangeArrowheads="1"/>
          </p:cNvSpPr>
          <p:nvPr>
            <p:ph idx="1"/>
          </p:nvPr>
        </p:nvSpPr>
        <p:spPr>
          <a:xfrm>
            <a:off x="513567" y="993580"/>
            <a:ext cx="8331983" cy="4903787"/>
          </a:xfrm>
        </p:spPr>
        <p:txBody>
          <a:bodyPr>
            <a:noAutofit/>
          </a:bodyPr>
          <a:lstStyle/>
          <a:p>
            <a:pPr eaLnBrk="1" hangingPunct="1">
              <a:lnSpc>
                <a:spcPct val="110000"/>
              </a:lnSpc>
            </a:pPr>
            <a:r>
              <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触发器的常用功能</a:t>
            </a:r>
            <a:endPar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(1) </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完成比约束更复杂的数据约束。</a:t>
            </a:r>
            <a:r>
              <a:rPr lang="zh-CN" altLang="en-US" sz="2400" dirty="0" smtClean="0">
                <a:latin typeface="宋体" panose="02010600030101010101" pitchFamily="2" charset="-122"/>
                <a:ea typeface="宋体" panose="02010600030101010101" pitchFamily="2" charset="-122"/>
                <a:cs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(2) </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触发器可以检查</a:t>
            </a: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T-SQL</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所做的操作是否被允许。</a:t>
            </a:r>
            <a:endPar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例如：在产品库存表里，如果要对某种产品出库，触发器可以检查该产品最低库存数。</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(3)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当一个</a:t>
            </a:r>
            <a:r>
              <a:rPr lang="en-US" altLang="zh-CN" sz="2400" dirty="0" smtClean="0">
                <a:latin typeface="宋体" panose="02010600030101010101" pitchFamily="2" charset="-122"/>
                <a:ea typeface="宋体" panose="02010600030101010101" pitchFamily="2" charset="-122"/>
                <a:cs typeface="宋体" panose="02010600030101010101" pitchFamily="2" charset="-122"/>
              </a:rPr>
              <a:t>T-SQL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语句对数据表进行操作的时候，</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触发器可以根据该</a:t>
            </a: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T-SQL</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语句的操作情况来对另一个数据表进行操作。</a:t>
            </a:r>
            <a:endPar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(4) </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触发器也可以调用一个或多个存储过程。</a:t>
            </a:r>
            <a:endPar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a:p>
            <a:pPr lvl="1">
              <a:lnSpc>
                <a:spcPct val="110000"/>
              </a:lnSpc>
              <a:buFont typeface="Wingdings" panose="05000000000000000000" pitchFamily="2" charset="2"/>
              <a:buNone/>
            </a:pPr>
            <a:r>
              <a:rPr lang="en-US" altLang="zh-CN" sz="2400" dirty="0" smtClean="0">
                <a:latin typeface="宋体" panose="02010600030101010101" pitchFamily="2" charset="-122"/>
                <a:ea typeface="宋体" panose="02010600030101010101" pitchFamily="2" charset="-122"/>
                <a:cs typeface="宋体" panose="02010600030101010101" pitchFamily="2" charset="-122"/>
              </a:rPr>
              <a:t>(5)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在</a:t>
            </a:r>
            <a:r>
              <a:rPr lang="en-US" altLang="zh-CN" sz="2400" dirty="0" smtClean="0">
                <a:latin typeface="宋体" panose="02010600030101010101" pitchFamily="2" charset="-122"/>
                <a:ea typeface="宋体" panose="02010600030101010101" pitchFamily="2" charset="-122"/>
                <a:cs typeface="宋体" panose="02010600030101010101" pitchFamily="2" charset="-122"/>
              </a:rPr>
              <a:t>T-SQL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语句执行完之后，</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触发器可自动调用“</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数据库邮件”</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来发送邮件。</a:t>
            </a:r>
            <a:endPar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5844" name="Rectangle 2"/>
          <p:cNvSpPr>
            <a:spLocks noGrp="1" noChangeArrowheads="1"/>
          </p:cNvSpPr>
          <p:nvPr>
            <p:ph idx="1"/>
          </p:nvPr>
        </p:nvSpPr>
        <p:spPr/>
        <p:txBody>
          <a:bodyPr>
            <a:normAutofit/>
          </a:bodyPr>
          <a:lstStyle/>
          <a:p>
            <a:pPr eaLnBrk="1" hangingPunct="1">
              <a:buClr>
                <a:schemeClr val="hlink"/>
              </a:buClr>
              <a:buSzPct val="95000"/>
              <a:buFont typeface="Wingdings" panose="05000000000000000000" pitchFamily="2" charset="2"/>
              <a:buChar char="v"/>
            </a:pPr>
            <a:r>
              <a:rPr lang="zh-CN" altLang="en-US" sz="2400" dirty="0" smtClean="0">
                <a:solidFill>
                  <a:srgbClr val="0000CC"/>
                </a:solidFill>
                <a:latin typeface="宋体" panose="02010600030101010101" pitchFamily="2" charset="-122"/>
                <a:ea typeface="宋体" panose="02010600030101010101" pitchFamily="2" charset="-122"/>
                <a:cs typeface="宋体" panose="02010600030101010101" pitchFamily="2" charset="-122"/>
              </a:rPr>
              <a:t>触发器的分类</a:t>
            </a:r>
            <a:r>
              <a:rPr lang="zh-CN" altLang="en-US" sz="2400" dirty="0">
                <a:solidFill>
                  <a:srgbClr val="0000CC"/>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a:solidFill>
                  <a:srgbClr val="0000CC"/>
                </a:solidFill>
                <a:latin typeface="宋体" panose="02010600030101010101" pitchFamily="2" charset="-122"/>
                <a:ea typeface="宋体" panose="02010600030101010101" pitchFamily="2" charset="-122"/>
                <a:cs typeface="宋体" panose="02010600030101010101" pitchFamily="2" charset="-122"/>
              </a:rPr>
              <a:t>DML</a:t>
            </a:r>
            <a:r>
              <a:rPr lang="zh-CN" altLang="en-US" sz="2400" dirty="0">
                <a:solidFill>
                  <a:srgbClr val="0000CC"/>
                </a:solidFill>
                <a:latin typeface="宋体" panose="02010600030101010101" pitchFamily="2" charset="-122"/>
                <a:ea typeface="宋体" panose="02010600030101010101" pitchFamily="2" charset="-122"/>
                <a:cs typeface="宋体" panose="02010600030101010101" pitchFamily="2" charset="-122"/>
              </a:rPr>
              <a:t>触发器</a:t>
            </a:r>
            <a:endParaRPr lang="zh-CN" altLang="en-US" sz="2400" dirty="0">
              <a:solidFill>
                <a:srgbClr val="0000CC"/>
              </a:solidFill>
              <a:latin typeface="宋体" panose="02010600030101010101" pitchFamily="2" charset="-122"/>
              <a:ea typeface="宋体" panose="02010600030101010101" pitchFamily="2" charset="-122"/>
              <a:cs typeface="宋体" panose="02010600030101010101" pitchFamily="2" charset="-122"/>
            </a:endParaRPr>
          </a:p>
          <a:p>
            <a:r>
              <a:rPr lang="en-US" altLang="zh-CN"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DML</a:t>
            </a:r>
            <a:r>
              <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触发器是当数据库服务器中发生数据操作语言事件时执行的存储过程。</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DML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触发器又分为两类：</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AFTER</a:t>
            </a:r>
            <a:r>
              <a:rPr lang="zh-CN" altLang="en-US"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触发器</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：只有执行某一操作</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INSERT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UPDATE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DELETE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之后触发器才被触发；</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 </a:t>
            </a:r>
            <a:r>
              <a:rPr lang="en-US" altLang="zh-CN"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INSTEAD OF</a:t>
            </a:r>
            <a:r>
              <a:rPr lang="zh-CN" altLang="en-US" sz="2400" dirty="0" smtClean="0">
                <a:solidFill>
                  <a:schemeClr val="folHlink"/>
                </a:solidFill>
                <a:latin typeface="宋体" panose="02010600030101010101" pitchFamily="2" charset="-122"/>
                <a:ea typeface="宋体" panose="02010600030101010101" pitchFamily="2" charset="-122"/>
                <a:cs typeface="宋体" panose="02010600030101010101" pitchFamily="2" charset="-122"/>
              </a:rPr>
              <a:t>触发器</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：即当对表进行</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INSERT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UPDATE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或 </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DELETE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操作时，系统不是直接对表执行这些操作，而是把操作内容交给触发器，让触发器检查所进行的操作是否正确，如正确才进行相应的操作。因此，</a:t>
            </a:r>
            <a:r>
              <a:rPr lang="en-US" altLang="zh-CN" sz="24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INSTEAD </a:t>
            </a:r>
            <a:r>
              <a:rPr lang="en-US" altLang="zh-CN" sz="24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OF </a:t>
            </a:r>
            <a:r>
              <a:rPr lang="zh-CN" altLang="en-US" sz="24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触发器的动作要早于表约束的处理</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6868" name="Rectangle 2"/>
          <p:cNvSpPr>
            <a:spLocks noGrp="1" noChangeArrowheads="1"/>
          </p:cNvSpPr>
          <p:nvPr>
            <p:ph idx="1"/>
          </p:nvPr>
        </p:nvSpPr>
        <p:spPr/>
        <p:txBody>
          <a:bodyPr>
            <a:noAutofit/>
          </a:bodyPr>
          <a:lstStyle/>
          <a:p>
            <a:pPr eaLnBrk="1" hangingPunct="1">
              <a:spcBef>
                <a:spcPct val="20000"/>
              </a:spcBef>
              <a:buClr>
                <a:schemeClr val="hlink"/>
              </a:buClr>
              <a:buSzPct val="80000"/>
              <a:buFont typeface="Wingdings" panose="05000000000000000000" pitchFamily="2" charset="2"/>
              <a:buChar char="v"/>
            </a:pPr>
            <a:r>
              <a:rPr lang="en-US" altLang="zh-CN"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Instead of</a:t>
            </a:r>
            <a:r>
              <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触发器和</a:t>
            </a:r>
            <a:r>
              <a:rPr lang="en-US" altLang="zh-CN"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After</a:t>
            </a:r>
            <a:r>
              <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触发器区别</a:t>
            </a:r>
            <a:endParaRPr lang="zh-CN" altLang="en-US" sz="2400" dirty="0" smtClean="0">
              <a:solidFill>
                <a:srgbClr val="006600"/>
              </a:solidFill>
              <a:latin typeface="宋体" panose="02010600030101010101" pitchFamily="2" charset="-122"/>
              <a:ea typeface="宋体" panose="02010600030101010101" pitchFamily="2" charset="-122"/>
              <a:cs typeface="宋体" panose="02010600030101010101" pitchFamily="2" charset="-122"/>
            </a:endParaRPr>
          </a:p>
          <a:p>
            <a:pPr lvl="1">
              <a:spcBef>
                <a:spcPct val="20000"/>
              </a:spcBef>
            </a:pPr>
            <a:r>
              <a:rPr lang="en-US" altLang="zh-CN" sz="2400" dirty="0" smtClean="0">
                <a:latin typeface="宋体" panose="02010600030101010101" pitchFamily="2" charset="-122"/>
                <a:ea typeface="宋体" panose="02010600030101010101" pitchFamily="2" charset="-122"/>
                <a:cs typeface="宋体" panose="02010600030101010101" pitchFamily="2" charset="-122"/>
              </a:rPr>
              <a:t>Instead of</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触发在执行表约束检查之前执行。除表之外</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﹐Instead of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触发器也可以用于视图</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用来扩展视图可以支持的更新操作。</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lvl="1"/>
            <a:r>
              <a:rPr lang="zh-CN" altLang="en-US" sz="2400" dirty="0" smtClean="0">
                <a:latin typeface="宋体" panose="02010600030101010101" pitchFamily="2" charset="-122"/>
                <a:ea typeface="宋体" panose="02010600030101010101" pitchFamily="2" charset="-122"/>
                <a:cs typeface="宋体" panose="02010600030101010101" pitchFamily="2" charset="-122"/>
              </a:rPr>
              <a:t> </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After</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触发器在一个</a:t>
            </a:r>
            <a:r>
              <a:rPr lang="en-US" altLang="zh-CN" sz="2400" dirty="0" err="1" smtClean="0">
                <a:latin typeface="宋体" panose="02010600030101010101" pitchFamily="2" charset="-122"/>
                <a:ea typeface="宋体" panose="02010600030101010101" pitchFamily="2" charset="-122"/>
                <a:cs typeface="宋体" panose="02010600030101010101" pitchFamily="2" charset="-122"/>
              </a:rPr>
              <a:t>Insert,Update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或</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Deleted</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语句之后执行</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进行约束检查等动作都在</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After</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触发器被激活之前发生。</a:t>
            </a:r>
            <a:r>
              <a:rPr lang="en-US" altLang="zh-CN" sz="2400" dirty="0" smtClean="0">
                <a:latin typeface="宋体" panose="02010600030101010101" pitchFamily="2" charset="-122"/>
                <a:ea typeface="宋体" panose="02010600030101010101" pitchFamily="2" charset="-122"/>
                <a:cs typeface="宋体" panose="02010600030101010101" pitchFamily="2" charset="-122"/>
              </a:rPr>
              <a:t>After</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触发器只能用于表。</a:t>
            </a:r>
            <a:endPar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a:p>
            <a:pPr lvl="1">
              <a:spcBef>
                <a:spcPct val="20000"/>
              </a:spcBef>
            </a:pPr>
            <a:r>
              <a:rPr lang="en-US" altLang="zh-CN" sz="2400" dirty="0" smtClean="0">
                <a:latin typeface="宋体" panose="02010600030101010101" pitchFamily="2" charset="-122"/>
                <a:ea typeface="宋体" panose="02010600030101010101" pitchFamily="2" charset="-122"/>
                <a:cs typeface="宋体" panose="02010600030101010101" pitchFamily="2" charset="-122"/>
              </a:rPr>
              <a:t>INSTEAD OF </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触发器的操作有点类似于完整性约束。在对数据库的操纵时，有些情况下使用约束可以达到更好的效果，而如果采用触发器，则能定义比完整性约束更加复杂的约束。</a:t>
            </a:r>
            <a:endPar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noFill/>
        </p:spPr>
        <p:txBody>
          <a:bodyPr/>
          <a:lstStyle/>
          <a:p>
            <a:pPr eaLnBrk="1" hangingPunct="1"/>
            <a:r>
              <a:rPr lang="zh-CN" altLang="en-US" sz="3600" dirty="0" smtClean="0"/>
              <a:t>创建触发器</a:t>
            </a:r>
            <a:endParaRPr lang="en-US" altLang="zh-CN" sz="3600" dirty="0" smtClean="0"/>
          </a:p>
        </p:txBody>
      </p:sp>
      <p:sp>
        <p:nvSpPr>
          <p:cNvPr id="38916" name="Rectangle 2"/>
          <p:cNvSpPr>
            <a:spLocks noGrp="1" noChangeArrowheads="1"/>
          </p:cNvSpPr>
          <p:nvPr>
            <p:ph idx="1"/>
          </p:nvPr>
        </p:nvSpPr>
        <p:spPr>
          <a:xfrm>
            <a:off x="768350" y="1093788"/>
            <a:ext cx="8077200" cy="4903787"/>
          </a:xfrm>
        </p:spPr>
        <p:txBody>
          <a:bodyPr>
            <a:noAutofit/>
          </a:bodyPr>
          <a:lstStyle/>
          <a:p>
            <a:pPr eaLnBrk="1" hangingPunct="1">
              <a:lnSpc>
                <a:spcPct val="100000"/>
              </a:lnSpc>
              <a:spcAft>
                <a:spcPct val="20000"/>
              </a:spcAft>
              <a:buClr>
                <a:schemeClr val="hlink"/>
              </a:buClr>
              <a:buSzPct val="95000"/>
              <a:buFont typeface="Wingdings" panose="05000000000000000000" pitchFamily="2" charset="2"/>
              <a:buChar char="v"/>
            </a:pPr>
            <a:r>
              <a:rPr lang="en-US" altLang="zh-CN" sz="2400" dirty="0" smtClean="0">
                <a:solidFill>
                  <a:srgbClr val="0000CC"/>
                </a:solidFill>
                <a:latin typeface="宋体" panose="02010600030101010101" pitchFamily="2" charset="-122"/>
                <a:ea typeface="宋体" panose="02010600030101010101" pitchFamily="2" charset="-122"/>
                <a:cs typeface="宋体" panose="02010600030101010101" pitchFamily="2" charset="-122"/>
              </a:rPr>
              <a:t>DML</a:t>
            </a:r>
            <a:r>
              <a:rPr lang="zh-CN" altLang="zh-CN" sz="2400" dirty="0">
                <a:solidFill>
                  <a:srgbClr val="0000CC"/>
                </a:solidFill>
                <a:latin typeface="宋体" panose="02010600030101010101" pitchFamily="2" charset="-122"/>
                <a:ea typeface="宋体" panose="02010600030101010101" pitchFamily="2" charset="-122"/>
                <a:cs typeface="宋体" panose="02010600030101010101" pitchFamily="2" charset="-122"/>
              </a:rPr>
              <a:t>触发器</a:t>
            </a:r>
            <a:endParaRPr lang="en-US" altLang="zh-CN" sz="2400" dirty="0">
              <a:solidFill>
                <a:srgbClr val="0000CC"/>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buNone/>
            </a:pP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CREATE TRIGGER</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 &lt;</a:t>
            </a:r>
            <a:r>
              <a:rPr lang="zh-CN" altLang="en-US"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触发器名</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&gt;</a:t>
            </a:r>
            <a:endPar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buNone/>
            </a:pP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ON</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  &lt;</a:t>
            </a:r>
            <a:r>
              <a:rPr lang="zh-CN" altLang="en-US"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表名</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&gt;|&lt;</a:t>
            </a:r>
            <a:r>
              <a:rPr lang="zh-CN" altLang="en-US"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视图名</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&gt;</a:t>
            </a:r>
            <a:endPar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buNone/>
            </a:pP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FOR</a:t>
            </a:r>
            <a:r>
              <a:rPr lang="en-US" altLang="zh-CN" sz="2000" dirty="0">
                <a:solidFill>
                  <a:srgbClr val="993300"/>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AFTER|INSTEAD OF</a:t>
            </a:r>
            <a:endPar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buNone/>
            </a:pP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[INSERT][,UPDATE][,DELETE]</a:t>
            </a:r>
            <a:endPar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buNone/>
            </a:pPr>
            <a:r>
              <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rPr>
              <a:t>       AS</a:t>
            </a:r>
            <a:endParaRPr lang="en-US" altLang="zh-CN" sz="2000" dirty="0" smtClean="0">
              <a:solidFill>
                <a:srgbClr val="993300"/>
              </a:solidFill>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00000"/>
              </a:lnSpc>
              <a:spcAft>
                <a:spcPts val="600"/>
              </a:spcAft>
              <a:buNone/>
            </a:pP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           &lt;T-SQL</a:t>
            </a:r>
            <a:r>
              <a:rPr lang="zh-CN" altLang="en-US"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语句</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&gt; | &lt;</a:t>
            </a:r>
            <a:r>
              <a:rPr lang="zh-CN" altLang="en-US"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语句块</a:t>
            </a:r>
            <a:r>
              <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rPr>
              <a:t>&gt;</a:t>
            </a:r>
            <a:endParaRPr lang="en-US" altLang="zh-CN" sz="2000" dirty="0" smtClean="0">
              <a:solidFill>
                <a:srgbClr val="006600"/>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 FOR|AFTER|INSTEAD OF</a:t>
            </a:r>
            <a:r>
              <a:rPr lang="zh-CN" altLang="en-US"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指定触发器触发的时机。</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 AFTER</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指定在相应操作（</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INSERT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UPDATE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DELETE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）成功执行后才触发。</a:t>
            </a:r>
            <a:r>
              <a:rPr lang="en-US" altLang="zh-CN"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FOR=AFTER</a:t>
            </a:r>
            <a:endParaRPr lang="zh-CN" altLang="en-US" sz="2400" dirty="0" smtClean="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nSpc>
                <a:spcPct val="100000"/>
              </a:lnSpc>
            </a:pPr>
            <a:r>
              <a:rPr lang="en-US" altLang="zh-CN" sz="2400" dirty="0" smtClean="0">
                <a:solidFill>
                  <a:srgbClr val="660066"/>
                </a:solidFill>
                <a:latin typeface="宋体" panose="02010600030101010101" pitchFamily="2" charset="-122"/>
                <a:ea typeface="宋体" panose="02010600030101010101" pitchFamily="2" charset="-122"/>
                <a:cs typeface="宋体" panose="02010600030101010101" pitchFamily="2" charset="-122"/>
              </a:rPr>
              <a:t> INSTEAD OF</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指定执行</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DML</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触发器用于</a:t>
            </a:r>
            <a:r>
              <a:rPr lang="zh-CN" altLang="en-US" sz="2400" dirty="0" smtClean="0">
                <a:latin typeface="宋体" panose="02010600030101010101" pitchFamily="2" charset="-122"/>
                <a:ea typeface="宋体" panose="02010600030101010101" pitchFamily="2" charset="-122"/>
                <a:cs typeface="宋体" panose="02010600030101010101" pitchFamily="2" charset="-122"/>
              </a:rPr>
              <a:t>“代替</a:t>
            </a:r>
            <a:r>
              <a:rPr lang="zh-CN" altLang="en-US" sz="2400" dirty="0" smtClean="0">
                <a:latin typeface="宋体" panose="02010600030101010101" pitchFamily="2" charset="-122"/>
                <a:ea typeface="宋体" panose="02010600030101010101" pitchFamily="2" charset="-122"/>
                <a:cs typeface="宋体" panose="02010600030101010101" pitchFamily="2" charset="-122"/>
              </a:rPr>
              <a:t>”引发触发器执行的</a:t>
            </a:r>
            <a:r>
              <a:rPr lang="en-US" altLang="zh-CN" sz="2400" dirty="0" smtClean="0">
                <a:latin typeface="宋体" panose="02010600030101010101" pitchFamily="2" charset="-122"/>
                <a:ea typeface="宋体" panose="02010600030101010101" pitchFamily="2" charset="-122"/>
                <a:cs typeface="宋体" panose="02010600030101010101" pitchFamily="2" charset="-122"/>
              </a:rPr>
              <a:t>INSERT</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latin typeface="宋体" panose="02010600030101010101" pitchFamily="2" charset="-122"/>
                <a:ea typeface="宋体" panose="02010600030101010101" pitchFamily="2" charset="-122"/>
                <a:cs typeface="宋体" panose="02010600030101010101" pitchFamily="2" charset="-122"/>
              </a:rPr>
              <a:t>UPDATE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或</a:t>
            </a:r>
            <a:r>
              <a:rPr lang="en-US" altLang="zh-CN" sz="2400" dirty="0" smtClean="0">
                <a:latin typeface="宋体" panose="02010600030101010101" pitchFamily="2" charset="-122"/>
                <a:ea typeface="宋体" panose="02010600030101010101" pitchFamily="2" charset="-122"/>
                <a:cs typeface="宋体" panose="02010600030101010101" pitchFamily="2" charset="-122"/>
              </a:rPr>
              <a:t>DELETE</a:t>
            </a:r>
            <a:r>
              <a:rPr lang="zh-CN" altLang="en-US" sz="2400" dirty="0" smtClean="0">
                <a:latin typeface="宋体" panose="02010600030101010101" pitchFamily="2" charset="-122"/>
                <a:ea typeface="宋体" panose="02010600030101010101" pitchFamily="2" charset="-122"/>
                <a:cs typeface="宋体" panose="02010600030101010101" pitchFamily="2" charset="-122"/>
              </a:rPr>
              <a:t>语句。  </a:t>
            </a:r>
            <a:endParaRPr lang="zh-CN" altLang="en-US" sz="2400" dirty="0" smtClean="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diamon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title"/>
          </p:nvPr>
        </p:nvSpPr>
        <p:spPr>
          <a:noFill/>
        </p:spPr>
        <p:txBody>
          <a:bodyPr/>
          <a:lstStyle/>
          <a:p>
            <a:pPr eaLnBrk="1" hangingPunct="1"/>
            <a:r>
              <a:rPr lang="zh-CN" altLang="en-US" sz="3600" dirty="0" smtClean="0"/>
              <a:t>创建触发器</a:t>
            </a:r>
            <a:endParaRPr lang="en-US" altLang="zh-CN" sz="3600" dirty="0" smtClean="0"/>
          </a:p>
        </p:txBody>
      </p:sp>
      <p:sp>
        <p:nvSpPr>
          <p:cNvPr id="39940" name="Rectangle 2"/>
          <p:cNvSpPr>
            <a:spLocks noGrp="1" noChangeArrowheads="1"/>
          </p:cNvSpPr>
          <p:nvPr>
            <p:ph idx="1"/>
          </p:nvPr>
        </p:nvSpPr>
        <p:spPr/>
        <p:txBody>
          <a:bodyPr>
            <a:normAutofit/>
          </a:bodyPr>
          <a:lstStyle/>
          <a:p>
            <a:pPr marL="0" indent="0">
              <a:lnSpc>
                <a:spcPct val="110000"/>
              </a:lnSpc>
              <a:buNone/>
            </a:pPr>
            <a:r>
              <a:rPr lang="zh-CN" altLang="en-US" sz="2400" dirty="0" smtClean="0">
                <a:solidFill>
                  <a:srgbClr val="006600"/>
                </a:solidFill>
              </a:rPr>
              <a:t>例</a:t>
            </a:r>
            <a:r>
              <a:rPr lang="en-US" altLang="zh-CN" sz="2400" dirty="0" smtClean="0">
                <a:solidFill>
                  <a:srgbClr val="006600"/>
                </a:solidFill>
              </a:rPr>
              <a:t> </a:t>
            </a:r>
            <a:r>
              <a:rPr lang="en-US" altLang="zh-CN" sz="2400" dirty="0" smtClean="0"/>
              <a:t> </a:t>
            </a:r>
            <a:r>
              <a:rPr lang="zh-CN" altLang="en-US" sz="2400" dirty="0" smtClean="0"/>
              <a:t>用</a:t>
            </a:r>
            <a:r>
              <a:rPr lang="en-US" altLang="zh-CN" sz="2400" dirty="0" smtClean="0"/>
              <a:t>T-SQL</a:t>
            </a:r>
            <a:r>
              <a:rPr lang="zh-CN" altLang="en-US" sz="2400" dirty="0" smtClean="0"/>
              <a:t>语句为</a:t>
            </a:r>
            <a:r>
              <a:rPr lang="en-US" altLang="zh-CN" sz="2400" dirty="0" smtClean="0"/>
              <a:t>S</a:t>
            </a:r>
            <a:r>
              <a:rPr lang="zh-CN" altLang="en-US" sz="2400" dirty="0" smtClean="0"/>
              <a:t>表创建一个</a:t>
            </a:r>
            <a:r>
              <a:rPr lang="en-US" altLang="zh-CN" sz="2400" dirty="0" smtClean="0"/>
              <a:t>DELETE</a:t>
            </a:r>
            <a:r>
              <a:rPr lang="zh-CN" altLang="en-US" sz="2400" dirty="0" smtClean="0"/>
              <a:t>类型的触发器</a:t>
            </a:r>
            <a:r>
              <a:rPr lang="en-US" altLang="zh-CN" sz="2400" dirty="0" smtClean="0"/>
              <a:t>DEL_COUNT</a:t>
            </a:r>
            <a:r>
              <a:rPr lang="zh-CN" altLang="en-US" sz="2400" dirty="0" smtClean="0"/>
              <a:t>，删除数据时，显示删除学生的个数。</a:t>
            </a:r>
            <a:endParaRPr lang="zh-CN" altLang="en-US" sz="2400" dirty="0" smtClean="0"/>
          </a:p>
          <a:p>
            <a:pPr marL="457200" lvl="1" indent="0">
              <a:lnSpc>
                <a:spcPct val="110000"/>
              </a:lnSpc>
              <a:buNone/>
            </a:pPr>
            <a:r>
              <a:rPr lang="en-US" altLang="zh-CN" sz="2000" dirty="0" smtClean="0"/>
              <a:t>CREATE TRIGGER DEL_COUNT</a:t>
            </a:r>
            <a:endParaRPr lang="en-US" altLang="zh-CN" sz="2000" dirty="0" smtClean="0"/>
          </a:p>
          <a:p>
            <a:pPr marL="457200" lvl="1" indent="0">
              <a:lnSpc>
                <a:spcPct val="110000"/>
              </a:lnSpc>
              <a:buNone/>
            </a:pPr>
            <a:r>
              <a:rPr lang="en-US" altLang="zh-CN" sz="2000" dirty="0" smtClean="0"/>
              <a:t>ON S</a:t>
            </a:r>
            <a:endParaRPr lang="en-US" altLang="zh-CN" sz="2000" dirty="0" smtClean="0"/>
          </a:p>
          <a:p>
            <a:pPr marL="457200" lvl="1" indent="0">
              <a:lnSpc>
                <a:spcPct val="110000"/>
              </a:lnSpc>
              <a:buNone/>
            </a:pPr>
            <a:r>
              <a:rPr lang="en-US" altLang="zh-CN" sz="2000" dirty="0" smtClean="0"/>
              <a:t>FOR DELETE</a:t>
            </a:r>
            <a:endParaRPr lang="en-US" altLang="zh-CN" sz="2000" dirty="0" smtClean="0"/>
          </a:p>
          <a:p>
            <a:pPr marL="457200" lvl="1" indent="0">
              <a:lnSpc>
                <a:spcPct val="110000"/>
              </a:lnSpc>
              <a:buNone/>
            </a:pPr>
            <a:r>
              <a:rPr lang="en-US" altLang="zh-CN" sz="2000" dirty="0" smtClean="0"/>
              <a:t>AS</a:t>
            </a:r>
            <a:endParaRPr lang="en-US" altLang="zh-CN" sz="2000" dirty="0" smtClean="0"/>
          </a:p>
          <a:p>
            <a:pPr marL="457200" lvl="1" indent="0">
              <a:lnSpc>
                <a:spcPct val="110000"/>
              </a:lnSpc>
              <a:buNone/>
            </a:pPr>
            <a:r>
              <a:rPr lang="en-US" altLang="zh-CN" sz="2000" dirty="0" smtClean="0"/>
              <a:t>      DECLARE @COUNT VARCHAR(50)</a:t>
            </a:r>
            <a:endParaRPr lang="en-US" altLang="zh-CN" sz="2000" dirty="0" smtClean="0"/>
          </a:p>
          <a:p>
            <a:pPr marL="457200" lvl="1" indent="0">
              <a:lnSpc>
                <a:spcPct val="110000"/>
              </a:lnSpc>
              <a:buNone/>
            </a:pPr>
            <a:r>
              <a:rPr lang="en-US" altLang="zh-CN" sz="2000" dirty="0" smtClean="0"/>
              <a:t>      SELECT @COUNT=STR(</a:t>
            </a:r>
            <a:r>
              <a:rPr lang="en-US" altLang="zh-CN" sz="2000" dirty="0" smtClean="0">
                <a:solidFill>
                  <a:srgbClr val="FF0000"/>
                </a:solidFill>
              </a:rPr>
              <a:t>@@ROWCOUNT</a:t>
            </a:r>
            <a:r>
              <a:rPr lang="en-US" altLang="zh-CN" sz="2000" dirty="0" smtClean="0"/>
              <a:t>)+'</a:t>
            </a:r>
            <a:r>
              <a:rPr lang="zh-CN" altLang="en-US" sz="2000" dirty="0" smtClean="0"/>
              <a:t>个学生被删除</a:t>
            </a:r>
            <a:r>
              <a:rPr lang="en-US" altLang="zh-CN" sz="2000" dirty="0" smtClean="0"/>
              <a:t>'</a:t>
            </a:r>
            <a:endParaRPr lang="en-US" altLang="zh-CN" sz="2000" dirty="0" smtClean="0"/>
          </a:p>
          <a:p>
            <a:pPr marL="457200" lvl="1" indent="0">
              <a:lnSpc>
                <a:spcPct val="110000"/>
              </a:lnSpc>
              <a:buNone/>
            </a:pPr>
            <a:r>
              <a:rPr lang="en-US" altLang="zh-CN" sz="2000" dirty="0" smtClean="0"/>
              <a:t>      SELECT @COUNT</a:t>
            </a:r>
            <a:endParaRPr lang="en-US" altLang="zh-CN" sz="2000" dirty="0" smtClean="0"/>
          </a:p>
          <a:p>
            <a:pPr marL="457200" lvl="1" indent="0">
              <a:lnSpc>
                <a:spcPct val="110000"/>
              </a:lnSpc>
              <a:buNone/>
            </a:pPr>
            <a:r>
              <a:rPr lang="en-US" altLang="zh-CN" sz="2000" dirty="0" smtClean="0"/>
              <a:t>RETURN </a:t>
            </a:r>
            <a:endParaRPr lang="en-US" altLang="zh-CN" sz="2000" dirty="0" smtClean="0"/>
          </a:p>
        </p:txBody>
      </p:sp>
    </p:spTree>
  </p:cSld>
  <p:clrMapOvr>
    <a:masterClrMapping/>
  </p:clrMapOvr>
  <p:transition>
    <p:push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a:spcAft>
                <a:spcPct val="10000"/>
              </a:spcAft>
              <a:buClr>
                <a:schemeClr val="hlink"/>
              </a:buClr>
              <a:buSzPct val="80000"/>
              <a:buFont typeface="Wingdings" panose="05000000000000000000" pitchFamily="2" charset="2"/>
              <a:buChar char="u"/>
            </a:pPr>
            <a:r>
              <a:rPr lang="zh-CN" altLang="en-US" sz="2800" b="1" dirty="0">
                <a:solidFill>
                  <a:srgbClr val="006600"/>
                </a:solidFill>
                <a:latin typeface="宋体" panose="02010600030101010101" pitchFamily="2" charset="-122"/>
                <a:ea typeface="宋体" panose="02010600030101010101" pitchFamily="2" charset="-122"/>
                <a:cs typeface="宋体" panose="02010600030101010101" pitchFamily="2" charset="-122"/>
              </a:rPr>
              <a:t>触发器中使用的特殊表</a:t>
            </a:r>
            <a:endParaRPr lang="zh-CN" altLang="en-US" sz="2800" b="1" dirty="0">
              <a:solidFill>
                <a:srgbClr val="00660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spcAft>
                <a:spcPct val="10000"/>
              </a:spcAft>
            </a:pPr>
            <a:r>
              <a:rPr lang="zh-CN" altLang="en-US" sz="2400" dirty="0">
                <a:latin typeface="宋体" panose="02010600030101010101" pitchFamily="2" charset="-122"/>
                <a:ea typeface="宋体" panose="02010600030101010101" pitchFamily="2" charset="-122"/>
                <a:cs typeface="宋体" panose="02010600030101010101" pitchFamily="2" charset="-122"/>
              </a:rPr>
              <a:t>执行触发器时，系统创建了两个特殊的临时表</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en-US" sz="2400" dirty="0">
                <a:latin typeface="宋体" panose="02010600030101010101" pitchFamily="2" charset="-122"/>
                <a:ea typeface="宋体" panose="02010600030101010101" pitchFamily="2" charset="-122"/>
                <a:cs typeface="宋体" panose="02010600030101010101" pitchFamily="2" charset="-122"/>
              </a:rPr>
              <a:t>表和</a:t>
            </a:r>
            <a:r>
              <a:rPr lang="en-US" altLang="zh-CN" sz="2400" dirty="0">
                <a:latin typeface="宋体" panose="02010600030101010101" pitchFamily="2" charset="-122"/>
                <a:ea typeface="宋体" panose="02010600030101010101" pitchFamily="2" charset="-122"/>
                <a:cs typeface="宋体" panose="02010600030101010101" pitchFamily="2" charset="-122"/>
              </a:rPr>
              <a:t>deleted</a:t>
            </a:r>
            <a:r>
              <a:rPr lang="zh-CN" altLang="en-US" sz="2400" dirty="0">
                <a:latin typeface="宋体" panose="02010600030101010101" pitchFamily="2" charset="-122"/>
                <a:ea typeface="宋体" panose="02010600030101010101" pitchFamily="2" charset="-122"/>
                <a:cs typeface="宋体" panose="02010600030101010101" pitchFamily="2" charset="-122"/>
              </a:rPr>
              <a:t>表。</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pPr>
              <a:lnSpc>
                <a:spcPct val="120000"/>
              </a:lnSpc>
              <a:spcAft>
                <a:spcPct val="10000"/>
              </a:spcAft>
            </a:pPr>
            <a:r>
              <a:rPr lang="en-US" altLang="zh-CN" sz="2400" dirty="0">
                <a:solidFill>
                  <a:srgbClr val="993300"/>
                </a:solidFill>
                <a:latin typeface="宋体" panose="02010600030101010101" pitchFamily="2" charset="-122"/>
                <a:ea typeface="宋体" panose="02010600030101010101" pitchFamily="2" charset="-122"/>
                <a:cs typeface="宋体" panose="02010600030101010101" pitchFamily="2" charset="-122"/>
              </a:rPr>
              <a:t>inserted</a:t>
            </a:r>
            <a:r>
              <a:rPr lang="zh-CN" altLang="en-US" sz="2400" dirty="0">
                <a:solidFill>
                  <a:srgbClr val="993300"/>
                </a:solidFill>
                <a:latin typeface="宋体" panose="02010600030101010101" pitchFamily="2" charset="-122"/>
                <a:ea typeface="宋体" panose="02010600030101010101" pitchFamily="2" charset="-122"/>
                <a:cs typeface="宋体" panose="02010600030101010101" pitchFamily="2" charset="-122"/>
              </a:rPr>
              <a:t>表</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当向数据表中插入数据时，</a:t>
            </a:r>
            <a:r>
              <a:rPr lang="en-US" altLang="zh-CN" sz="2400" dirty="0">
                <a:latin typeface="宋体" panose="02010600030101010101" pitchFamily="2" charset="-122"/>
                <a:ea typeface="宋体" panose="02010600030101010101" pitchFamily="2" charset="-122"/>
                <a:cs typeface="宋体" panose="02010600030101010101" pitchFamily="2" charset="-122"/>
              </a:rPr>
              <a:t>INSERT</a:t>
            </a:r>
            <a:r>
              <a:rPr lang="zh-CN" altLang="zh-CN" sz="2400" dirty="0">
                <a:latin typeface="宋体" panose="02010600030101010101" pitchFamily="2" charset="-122"/>
                <a:ea typeface="宋体" panose="02010600030101010101" pitchFamily="2" charset="-122"/>
                <a:cs typeface="宋体" panose="02010600030101010101" pitchFamily="2" charset="-122"/>
              </a:rPr>
              <a:t>触发器触发执行，新元组插入到数据表和临时表</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zh-CN" sz="2400" dirty="0">
                <a:latin typeface="宋体" panose="02010600030101010101" pitchFamily="2" charset="-122"/>
                <a:ea typeface="宋体" panose="02010600030101010101" pitchFamily="2" charset="-122"/>
                <a:cs typeface="宋体" panose="02010600030101010101" pitchFamily="2" charset="-122"/>
              </a:rPr>
              <a:t>中。</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zh-CN" sz="2400" dirty="0">
                <a:latin typeface="宋体" panose="02010600030101010101" pitchFamily="2" charset="-122"/>
                <a:ea typeface="宋体" panose="02010600030101010101" pitchFamily="2" charset="-122"/>
                <a:cs typeface="宋体" panose="02010600030101010101" pitchFamily="2" charset="-122"/>
              </a:rPr>
              <a:t>表是一个逻辑表，它包含了已经插入的数据元组的一个副本。</a:t>
            </a:r>
            <a:r>
              <a:rPr lang="en-US" altLang="zh-CN" sz="2400" dirty="0">
                <a:latin typeface="宋体" panose="02010600030101010101" pitchFamily="2" charset="-122"/>
                <a:ea typeface="宋体" panose="02010600030101010101" pitchFamily="2" charset="-122"/>
                <a:cs typeface="宋体" panose="02010600030101010101" pitchFamily="2" charset="-122"/>
              </a:rPr>
              <a:t>INSERT</a:t>
            </a:r>
            <a:r>
              <a:rPr lang="zh-CN" altLang="zh-CN" sz="2400" dirty="0">
                <a:latin typeface="宋体" panose="02010600030101010101" pitchFamily="2" charset="-122"/>
                <a:ea typeface="宋体" panose="02010600030101010101" pitchFamily="2" charset="-122"/>
                <a:cs typeface="宋体" panose="02010600030101010101" pitchFamily="2" charset="-122"/>
              </a:rPr>
              <a:t>触发器的工作过程如图</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grpSp>
        <p:nvGrpSpPr>
          <p:cNvPr id="41990" name="Group 5"/>
          <p:cNvGrpSpPr/>
          <p:nvPr/>
        </p:nvGrpSpPr>
        <p:grpSpPr bwMode="auto">
          <a:xfrm>
            <a:off x="895350" y="4861984"/>
            <a:ext cx="7129463" cy="973138"/>
            <a:chOff x="2214" y="4850"/>
            <a:chExt cx="6164" cy="1045"/>
          </a:xfrm>
        </p:grpSpPr>
        <p:sp>
          <p:nvSpPr>
            <p:cNvPr id="41991" name="Rectangle 6"/>
            <p:cNvSpPr>
              <a:spLocks noChangeArrowheads="1"/>
            </p:cNvSpPr>
            <p:nvPr/>
          </p:nvSpPr>
          <p:spPr bwMode="auto">
            <a:xfrm>
              <a:off x="2214" y="4878"/>
              <a:ext cx="1260"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监视</a:t>
              </a:r>
              <a:r>
                <a:rPr lang="en-US" altLang="zh-CN" b="1">
                  <a:latin typeface="Calibri" panose="020F0502020204030204" pitchFamily="34" charset="0"/>
                </a:rPr>
                <a:t>INSERT</a:t>
              </a:r>
              <a:endParaRPr lang="zh-CN" altLang="zh-CN" b="1"/>
            </a:p>
          </p:txBody>
        </p:sp>
        <p:sp>
          <p:nvSpPr>
            <p:cNvPr id="41992" name="Rectangle 7"/>
            <p:cNvSpPr>
              <a:spLocks noChangeArrowheads="1"/>
            </p:cNvSpPr>
            <p:nvPr/>
          </p:nvSpPr>
          <p:spPr bwMode="auto">
            <a:xfrm>
              <a:off x="4272" y="4850"/>
              <a:ext cx="147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Calibri" panose="020F0502020204030204" pitchFamily="34" charset="0"/>
                </a:rPr>
                <a:t>将数据插入表中</a:t>
              </a:r>
              <a:endParaRPr lang="zh-CN" altLang="zh-CN" b="1" dirty="0"/>
            </a:p>
          </p:txBody>
        </p:sp>
        <p:sp>
          <p:nvSpPr>
            <p:cNvPr id="41993" name="Rectangle 8"/>
            <p:cNvSpPr>
              <a:spLocks noChangeArrowheads="1"/>
            </p:cNvSpPr>
            <p:nvPr/>
          </p:nvSpPr>
          <p:spPr bwMode="auto">
            <a:xfrm>
              <a:off x="4302" y="5543"/>
              <a:ext cx="1417"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生成</a:t>
              </a:r>
              <a:r>
                <a:rPr lang="en-US" altLang="zh-CN" b="1">
                  <a:latin typeface="Calibri" panose="020F0502020204030204" pitchFamily="34" charset="0"/>
                </a:rPr>
                <a:t>inserted</a:t>
              </a:r>
              <a:r>
                <a:rPr lang="zh-CN" altLang="en-US" b="1">
                  <a:latin typeface="Calibri" panose="020F0502020204030204" pitchFamily="34" charset="0"/>
                </a:rPr>
                <a:t>表</a:t>
              </a:r>
              <a:endParaRPr lang="zh-CN" altLang="zh-CN" b="1"/>
            </a:p>
          </p:txBody>
        </p:sp>
        <p:sp>
          <p:nvSpPr>
            <p:cNvPr id="41994" name="Rectangle 9"/>
            <p:cNvSpPr>
              <a:spLocks noChangeArrowheads="1"/>
            </p:cNvSpPr>
            <p:nvPr/>
          </p:nvSpPr>
          <p:spPr bwMode="auto">
            <a:xfrm>
              <a:off x="6507" y="5555"/>
              <a:ext cx="1871"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执行触发器中的语句</a:t>
              </a:r>
              <a:endParaRPr lang="zh-CN" altLang="zh-CN" b="1"/>
            </a:p>
          </p:txBody>
        </p:sp>
        <p:cxnSp>
          <p:nvCxnSpPr>
            <p:cNvPr id="41995" name="AutoShape 10"/>
            <p:cNvCxnSpPr>
              <a:cxnSpLocks noChangeShapeType="1"/>
            </p:cNvCxnSpPr>
            <p:nvPr/>
          </p:nvCxnSpPr>
          <p:spPr bwMode="auto">
            <a:xfrm>
              <a:off x="3477" y="5025"/>
              <a:ext cx="795" cy="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6" name="AutoShape 11"/>
            <p:cNvCxnSpPr>
              <a:cxnSpLocks noChangeShapeType="1"/>
            </p:cNvCxnSpPr>
            <p:nvPr/>
          </p:nvCxnSpPr>
          <p:spPr bwMode="auto">
            <a:xfrm>
              <a:off x="5727" y="5715"/>
              <a:ext cx="795" cy="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7" name="AutoShape 12"/>
            <p:cNvCxnSpPr>
              <a:cxnSpLocks noChangeShapeType="1"/>
            </p:cNvCxnSpPr>
            <p:nvPr/>
          </p:nvCxnSpPr>
          <p:spPr bwMode="auto">
            <a:xfrm>
              <a:off x="5010" y="5218"/>
              <a:ext cx="0" cy="340"/>
            </a:xfrm>
            <a:prstGeom prst="straightConnector1">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935148" y="913776"/>
            <a:ext cx="6429375" cy="2463800"/>
          </a:xfrm>
        </p:spPr>
        <p:txBody>
          <a:bodyPr/>
          <a:lstStyle/>
          <a:p>
            <a:pPr algn="ctr">
              <a:spcBef>
                <a:spcPct val="0"/>
              </a:spcBef>
              <a:buFont typeface="Monotype Sorts" pitchFamily="-65" charset="2"/>
              <a:buNone/>
              <a:defRPr/>
            </a:pPr>
            <a:r>
              <a:rPr lang="en-US" altLang="en-US" sz="3200" b="1" dirty="0">
                <a:solidFill>
                  <a:srgbClr val="002060"/>
                </a:solidFill>
                <a:effectLst>
                  <a:outerShdw blurRad="38100" dist="38100" dir="2700000" algn="tl">
                    <a:srgbClr val="C0C0C0"/>
                  </a:outerShdw>
                </a:effectLst>
                <a:latin typeface="+mj-lt"/>
                <a:cs typeface="+mj-cs"/>
              </a:rPr>
              <a:t>https://cse.iitkgp.ac.in/~dsamanta/java/ch11.htm</a:t>
            </a:r>
            <a:endParaRPr lang="en-US" altLang="en-US" sz="3200" b="1" dirty="0">
              <a:solidFill>
                <a:srgbClr val="002060"/>
              </a:solidFill>
              <a:effectLst>
                <a:outerShdw blurRad="38100" dist="38100" dir="2700000" algn="tl">
                  <a:srgbClr val="C0C0C0"/>
                </a:outerShdw>
              </a:effectLst>
              <a:latin typeface="+mj-lt"/>
              <a:cs typeface="+mj-cs"/>
            </a:endParaRPr>
          </a:p>
        </p:txBody>
      </p:sp>
      <p:sp>
        <p:nvSpPr>
          <p:cNvPr id="819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pic>
        <p:nvPicPr>
          <p:cNvPr id="4" name="Picture 2" descr="https://cse.iitkgp.ac.in/~dsamanta/java/jdbc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73360" y="2145676"/>
            <a:ext cx="4552950"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89113" y="4822201"/>
            <a:ext cx="8454887" cy="1569660"/>
          </a:xfrm>
          <a:prstGeom prst="rect">
            <a:avLst/>
          </a:prstGeom>
        </p:spPr>
        <p:txBody>
          <a:bodyPr wrap="square">
            <a:spAutoFit/>
          </a:bodyPr>
          <a:lstStyle/>
          <a:p>
            <a:r>
              <a:rPr kumimoji="1" lang="en-US" altLang="zh-CN" sz="3200" b="1" dirty="0" smtClean="0">
                <a:solidFill>
                  <a:srgbClr val="002060"/>
                </a:solidFill>
                <a:effectLst>
                  <a:outerShdw blurRad="38100" dist="38100" dir="2700000" algn="tl">
                    <a:srgbClr val="C0C0C0"/>
                  </a:outerShdw>
                </a:effectLst>
                <a:latin typeface="+mj-lt"/>
                <a:cs typeface="+mj-cs"/>
              </a:rPr>
              <a:t>https</a:t>
            </a:r>
            <a:r>
              <a:rPr kumimoji="1" lang="en-US" altLang="zh-CN" sz="3200" b="1" dirty="0">
                <a:solidFill>
                  <a:srgbClr val="002060"/>
                </a:solidFill>
                <a:effectLst>
                  <a:outerShdw blurRad="38100" dist="38100" dir="2700000" algn="tl">
                    <a:srgbClr val="C0C0C0"/>
                  </a:outerShdw>
                </a:effectLst>
                <a:latin typeface="+mj-lt"/>
                <a:cs typeface="+mj-cs"/>
              </a:rPr>
              <a:t>://docs.microsoft.com/en-us/sql/connect/jdbc/microsoft-jdbc-driver-for-sql-server?view=sql-server-ver15</a:t>
            </a:r>
            <a:endParaRPr kumimoji="1" lang="zh-CN" altLang="en-US" sz="3200" b="1" dirty="0">
              <a:solidFill>
                <a:srgbClr val="002060"/>
              </a:solidFill>
              <a:effectLst>
                <a:outerShdw blurRad="38100" dist="38100" dir="2700000" algn="tl">
                  <a:srgbClr val="C0C0C0"/>
                </a:outerShdw>
              </a:effectLst>
              <a:latin typeface="+mj-lt"/>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a:lnSpc>
                <a:spcPct val="120000"/>
              </a:lnSpc>
              <a:spcAft>
                <a:spcPct val="10000"/>
              </a:spcAft>
            </a:pPr>
            <a:r>
              <a:rPr lang="en-US" altLang="zh-CN" sz="2400" dirty="0">
                <a:solidFill>
                  <a:srgbClr val="993300"/>
                </a:solidFill>
                <a:latin typeface="宋体" panose="02010600030101010101" pitchFamily="2" charset="-122"/>
                <a:ea typeface="宋体" panose="02010600030101010101" pitchFamily="2" charset="-122"/>
                <a:cs typeface="宋体" panose="02010600030101010101" pitchFamily="2" charset="-122"/>
              </a:rPr>
              <a:t>deleted</a:t>
            </a:r>
            <a:r>
              <a:rPr lang="zh-CN" altLang="en-US" sz="2400" dirty="0">
                <a:solidFill>
                  <a:srgbClr val="993300"/>
                </a:solidFill>
                <a:latin typeface="宋体" panose="02010600030101010101" pitchFamily="2" charset="-122"/>
                <a:ea typeface="宋体" panose="02010600030101010101" pitchFamily="2" charset="-122"/>
                <a:cs typeface="宋体" panose="02010600030101010101" pitchFamily="2" charset="-122"/>
              </a:rPr>
              <a:t>表</a:t>
            </a:r>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zh-CN" altLang="zh-CN" sz="2400" dirty="0">
                <a:latin typeface="宋体" panose="02010600030101010101" pitchFamily="2" charset="-122"/>
                <a:ea typeface="宋体" panose="02010600030101010101" pitchFamily="2" charset="-122"/>
                <a:cs typeface="宋体" panose="02010600030101010101" pitchFamily="2" charset="-122"/>
              </a:rPr>
              <a:t>当试图删除表中元组时，</a:t>
            </a:r>
            <a:r>
              <a:rPr lang="en-US" altLang="zh-CN" sz="2400" dirty="0">
                <a:latin typeface="宋体" panose="02010600030101010101" pitchFamily="2" charset="-122"/>
                <a:ea typeface="宋体" panose="02010600030101010101" pitchFamily="2" charset="-122"/>
                <a:cs typeface="宋体" panose="02010600030101010101" pitchFamily="2" charset="-122"/>
              </a:rPr>
              <a:t>DELETE</a:t>
            </a:r>
            <a:r>
              <a:rPr lang="zh-CN" altLang="zh-CN" sz="2400" dirty="0">
                <a:latin typeface="宋体" panose="02010600030101010101" pitchFamily="2" charset="-122"/>
                <a:ea typeface="宋体" panose="02010600030101010101" pitchFamily="2" charset="-122"/>
                <a:cs typeface="宋体" panose="02010600030101010101" pitchFamily="2" charset="-122"/>
              </a:rPr>
              <a:t>触发器触发执行，被删除的元组存放到</a:t>
            </a:r>
            <a:r>
              <a:rPr lang="en-US" altLang="zh-CN" sz="2400" dirty="0">
                <a:latin typeface="宋体" panose="02010600030101010101" pitchFamily="2" charset="-122"/>
                <a:ea typeface="宋体" panose="02010600030101010101" pitchFamily="2" charset="-122"/>
                <a:cs typeface="宋体" panose="02010600030101010101" pitchFamily="2" charset="-122"/>
              </a:rPr>
              <a:t>deleted</a:t>
            </a:r>
            <a:r>
              <a:rPr lang="zh-CN" altLang="zh-CN" sz="2400" dirty="0">
                <a:latin typeface="宋体" panose="02010600030101010101" pitchFamily="2" charset="-122"/>
                <a:ea typeface="宋体" panose="02010600030101010101" pitchFamily="2" charset="-122"/>
                <a:cs typeface="宋体" panose="02010600030101010101" pitchFamily="2" charset="-122"/>
              </a:rPr>
              <a:t>表中。</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zh-CN" sz="2400" dirty="0">
                <a:latin typeface="宋体" panose="02010600030101010101" pitchFamily="2" charset="-122"/>
                <a:ea typeface="宋体" panose="02010600030101010101" pitchFamily="2" charset="-122"/>
                <a:cs typeface="宋体" panose="02010600030101010101" pitchFamily="2" charset="-122"/>
              </a:rPr>
              <a:t>表是一个逻辑表，它包含了已经删除数据元组的一个副本。</a:t>
            </a:r>
            <a:r>
              <a:rPr lang="en-US" altLang="zh-CN" sz="2400" dirty="0">
                <a:latin typeface="宋体" panose="02010600030101010101" pitchFamily="2" charset="-122"/>
                <a:ea typeface="宋体" panose="02010600030101010101" pitchFamily="2" charset="-122"/>
                <a:cs typeface="宋体" panose="02010600030101010101" pitchFamily="2" charset="-122"/>
              </a:rPr>
              <a:t>DELETE</a:t>
            </a:r>
            <a:r>
              <a:rPr lang="zh-CN" altLang="zh-CN" sz="2400" dirty="0">
                <a:latin typeface="宋体" panose="02010600030101010101" pitchFamily="2" charset="-122"/>
                <a:ea typeface="宋体" panose="02010600030101010101" pitchFamily="2" charset="-122"/>
                <a:cs typeface="宋体" panose="02010600030101010101" pitchFamily="2" charset="-122"/>
              </a:rPr>
              <a:t>触发器的工作过程如图</a:t>
            </a:r>
            <a:r>
              <a:rPr lang="zh-CN" altLang="en-US" sz="2400" dirty="0">
                <a:latin typeface="宋体" panose="02010600030101010101" pitchFamily="2" charset="-122"/>
                <a:ea typeface="宋体" panose="02010600030101010101" pitchFamily="2" charset="-122"/>
                <a:cs typeface="宋体" panose="02010600030101010101" pitchFamily="2" charset="-122"/>
              </a:rPr>
              <a:t>。</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20000"/>
              </a:lnSpc>
              <a:spcAft>
                <a:spcPct val="10000"/>
              </a:spcAft>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spcAft>
                <a:spcPct val="10000"/>
              </a:spcAft>
              <a:buNone/>
            </a:pP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p:txBody>
      </p:sp>
      <p:pic>
        <p:nvPicPr>
          <p:cNvPr id="430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9075" y="3545681"/>
            <a:ext cx="7045862" cy="1326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marL="0" indent="0">
              <a:lnSpc>
                <a:spcPct val="120000"/>
              </a:lnSpc>
              <a:spcAft>
                <a:spcPct val="10000"/>
              </a:spcAft>
              <a:buNone/>
            </a:pP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a:lnSpc>
                <a:spcPct val="120000"/>
              </a:lnSpc>
              <a:spcAft>
                <a:spcPct val="10000"/>
              </a:spcAft>
            </a:pPr>
            <a:r>
              <a:rPr lang="en-US" altLang="zh-CN" sz="2400" dirty="0">
                <a:solidFill>
                  <a:srgbClr val="993300"/>
                </a:solidFill>
                <a:latin typeface="宋体" panose="02010600030101010101" pitchFamily="2" charset="-122"/>
                <a:ea typeface="宋体" panose="02010600030101010101" pitchFamily="2" charset="-122"/>
                <a:cs typeface="宋体" panose="02010600030101010101" pitchFamily="2" charset="-122"/>
              </a:rPr>
              <a:t>UPDATE</a:t>
            </a:r>
            <a:r>
              <a:rPr lang="zh-CN" altLang="zh-CN" sz="2400" dirty="0">
                <a:solidFill>
                  <a:srgbClr val="993300"/>
                </a:solidFill>
                <a:latin typeface="宋体" panose="02010600030101010101" pitchFamily="2" charset="-122"/>
                <a:ea typeface="宋体" panose="02010600030101010101" pitchFamily="2" charset="-122"/>
                <a:cs typeface="宋体" panose="02010600030101010101" pitchFamily="2" charset="-122"/>
              </a:rPr>
              <a:t>触发器</a:t>
            </a:r>
            <a:r>
              <a:rPr lang="zh-CN" altLang="zh-CN" sz="2400" dirty="0">
                <a:latin typeface="宋体" panose="02010600030101010101" pitchFamily="2" charset="-122"/>
                <a:ea typeface="宋体" panose="02010600030101010101" pitchFamily="2" charset="-122"/>
                <a:cs typeface="宋体" panose="02010600030101010101" pitchFamily="2" charset="-122"/>
              </a:rPr>
              <a:t>：当试图更新表中元组数据时，</a:t>
            </a:r>
            <a:r>
              <a:rPr lang="en-US" altLang="zh-CN" sz="2400" dirty="0">
                <a:latin typeface="宋体" panose="02010600030101010101" pitchFamily="2" charset="-122"/>
                <a:ea typeface="宋体" panose="02010600030101010101" pitchFamily="2" charset="-122"/>
                <a:cs typeface="宋体" panose="02010600030101010101" pitchFamily="2" charset="-122"/>
              </a:rPr>
              <a:t>UPDATE</a:t>
            </a:r>
            <a:r>
              <a:rPr lang="zh-CN" altLang="zh-CN" sz="2400" dirty="0">
                <a:latin typeface="宋体" panose="02010600030101010101" pitchFamily="2" charset="-122"/>
                <a:ea typeface="宋体" panose="02010600030101010101" pitchFamily="2" charset="-122"/>
                <a:cs typeface="宋体" panose="02010600030101010101" pitchFamily="2" charset="-122"/>
              </a:rPr>
              <a:t>触发器触发执行，</a:t>
            </a:r>
            <a:r>
              <a:rPr lang="en-US" altLang="zh-CN" sz="2400" dirty="0">
                <a:latin typeface="宋体" panose="02010600030101010101" pitchFamily="2" charset="-122"/>
                <a:ea typeface="宋体" panose="02010600030101010101" pitchFamily="2" charset="-122"/>
                <a:cs typeface="宋体" panose="02010600030101010101" pitchFamily="2" charset="-122"/>
              </a:rPr>
              <a:t>UPDATE</a:t>
            </a:r>
            <a:r>
              <a:rPr lang="zh-CN" altLang="zh-CN" sz="2400" dirty="0">
                <a:latin typeface="宋体" panose="02010600030101010101" pitchFamily="2" charset="-122"/>
                <a:ea typeface="宋体" panose="02010600030101010101" pitchFamily="2" charset="-122"/>
                <a:cs typeface="宋体" panose="02010600030101010101" pitchFamily="2" charset="-122"/>
              </a:rPr>
              <a:t>语句的执行可以看成两步，即先删除，后插入。因此执行过程中把数据表中原元组先移到</a:t>
            </a:r>
            <a:r>
              <a:rPr lang="en-US" altLang="zh-CN" sz="2400" dirty="0">
                <a:latin typeface="宋体" panose="02010600030101010101" pitchFamily="2" charset="-122"/>
                <a:ea typeface="宋体" panose="02010600030101010101" pitchFamily="2" charset="-122"/>
                <a:cs typeface="宋体" panose="02010600030101010101" pitchFamily="2" charset="-122"/>
              </a:rPr>
              <a:t>deleted</a:t>
            </a:r>
            <a:r>
              <a:rPr lang="zh-CN" altLang="zh-CN" sz="2400" dirty="0">
                <a:latin typeface="宋体" panose="02010600030101010101" pitchFamily="2" charset="-122"/>
                <a:ea typeface="宋体" panose="02010600030101010101" pitchFamily="2" charset="-122"/>
                <a:cs typeface="宋体" panose="02010600030101010101" pitchFamily="2" charset="-122"/>
              </a:rPr>
              <a:t>表中，再把修改过的元组插入到</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zh-CN" sz="2400" dirty="0">
                <a:latin typeface="宋体" panose="02010600030101010101" pitchFamily="2" charset="-122"/>
                <a:ea typeface="宋体" panose="02010600030101010101" pitchFamily="2" charset="-122"/>
                <a:cs typeface="宋体" panose="02010600030101010101" pitchFamily="2" charset="-122"/>
              </a:rPr>
              <a:t>表中。</a:t>
            </a:r>
            <a:r>
              <a:rPr lang="en-US" altLang="zh-CN" sz="2400" dirty="0">
                <a:latin typeface="宋体" panose="02010600030101010101" pitchFamily="2" charset="-122"/>
                <a:ea typeface="宋体" panose="02010600030101010101" pitchFamily="2" charset="-122"/>
                <a:cs typeface="宋体" panose="02010600030101010101" pitchFamily="2" charset="-122"/>
              </a:rPr>
              <a:t>UPDATE</a:t>
            </a:r>
            <a:r>
              <a:rPr lang="zh-CN" altLang="zh-CN" sz="2400" dirty="0">
                <a:latin typeface="宋体" panose="02010600030101010101" pitchFamily="2" charset="-122"/>
                <a:ea typeface="宋体" panose="02010600030101010101" pitchFamily="2" charset="-122"/>
                <a:cs typeface="宋体" panose="02010600030101010101" pitchFamily="2" charset="-122"/>
              </a:rPr>
              <a:t>触发器的工作过程如图所示。</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pic>
        <p:nvPicPr>
          <p:cNvPr id="326663" name="Picture 7"/>
          <p:cNvPicPr>
            <a:picLocks noChangeAspect="1" noChangeArrowheads="1"/>
          </p:cNvPicPr>
          <p:nvPr/>
        </p:nvPicPr>
        <p:blipFill rotWithShape="1">
          <a:blip r:embed="rId1">
            <a:extLst>
              <a:ext uri="{28A0092B-C50C-407E-A947-70E740481C1C}">
                <a14:useLocalDpi xmlns:a14="http://schemas.microsoft.com/office/drawing/2010/main" val="0"/>
              </a:ext>
            </a:extLst>
          </a:blip>
          <a:srcRect b="23368"/>
          <a:stretch>
            <a:fillRect/>
          </a:stretch>
        </p:blipFill>
        <p:spPr bwMode="auto">
          <a:xfrm>
            <a:off x="1615545" y="4176785"/>
            <a:ext cx="6012921" cy="111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6663"/>
                                        </p:tgtEl>
                                        <p:attrNameLst>
                                          <p:attrName>style.visibility</p:attrName>
                                        </p:attrNameLst>
                                      </p:cBhvr>
                                      <p:to>
                                        <p:strVal val="visible"/>
                                      </p:to>
                                    </p:set>
                                    <p:anim calcmode="lin" valueType="num">
                                      <p:cBhvr additive="base">
                                        <p:cTn id="7" dur="500" fill="hold"/>
                                        <p:tgtEl>
                                          <p:spTgt spid="326663"/>
                                        </p:tgtEl>
                                        <p:attrNameLst>
                                          <p:attrName>ppt_x</p:attrName>
                                        </p:attrNameLst>
                                      </p:cBhvr>
                                      <p:tavLst>
                                        <p:tav tm="0">
                                          <p:val>
                                            <p:strVal val="#ppt_x"/>
                                          </p:val>
                                        </p:tav>
                                        <p:tav tm="100000">
                                          <p:val>
                                            <p:strVal val="#ppt_x"/>
                                          </p:val>
                                        </p:tav>
                                      </p:tavLst>
                                    </p:anim>
                                    <p:anim calcmode="lin" valueType="num">
                                      <p:cBhvr additive="base">
                                        <p:cTn id="8" dur="500" fill="hold"/>
                                        <p:tgtEl>
                                          <p:spTgt spid="326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a:latin typeface="宋体" panose="02010600030101010101" pitchFamily="2" charset="-122"/>
                <a:ea typeface="宋体" panose="02010600030101010101" pitchFamily="2" charset="-122"/>
                <a:cs typeface="宋体" panose="02010600030101010101" pitchFamily="2" charset="-122"/>
              </a:rPr>
              <a:t>由于</a:t>
            </a:r>
            <a:r>
              <a:rPr lang="en-US" altLang="zh-CN" sz="2400" dirty="0">
                <a:latin typeface="宋体" panose="02010600030101010101" pitchFamily="2" charset="-122"/>
                <a:ea typeface="宋体" panose="02010600030101010101" pitchFamily="2" charset="-122"/>
                <a:cs typeface="宋体" panose="02010600030101010101" pitchFamily="2" charset="-122"/>
              </a:rPr>
              <a:t>inserted</a:t>
            </a:r>
            <a:r>
              <a:rPr lang="zh-CN" altLang="en-US" sz="2400" dirty="0">
                <a:latin typeface="宋体" panose="02010600030101010101" pitchFamily="2" charset="-122"/>
                <a:ea typeface="宋体" panose="02010600030101010101" pitchFamily="2" charset="-122"/>
                <a:cs typeface="宋体" panose="02010600030101010101" pitchFamily="2" charset="-122"/>
              </a:rPr>
              <a:t>表和</a:t>
            </a:r>
            <a:r>
              <a:rPr lang="en-US" altLang="zh-CN" sz="2400" dirty="0">
                <a:latin typeface="宋体" panose="02010600030101010101" pitchFamily="2" charset="-122"/>
                <a:ea typeface="宋体" panose="02010600030101010101" pitchFamily="2" charset="-122"/>
                <a:cs typeface="宋体" panose="02010600030101010101" pitchFamily="2" charset="-122"/>
              </a:rPr>
              <a:t>deleted</a:t>
            </a:r>
            <a:r>
              <a:rPr lang="zh-CN" altLang="en-US" sz="2400" dirty="0">
                <a:latin typeface="宋体" panose="02010600030101010101" pitchFamily="2" charset="-122"/>
                <a:ea typeface="宋体" panose="02010600030101010101" pitchFamily="2" charset="-122"/>
                <a:cs typeface="宋体" panose="02010600030101010101" pitchFamily="2" charset="-122"/>
              </a:rPr>
              <a:t>表都是临时表，它们在触发器执行时被创建，触发器执行完后就消失了，所以只可以在触发器的语句中使用</a:t>
            </a:r>
            <a:r>
              <a:rPr lang="en-US" altLang="zh-CN" sz="2400" dirty="0">
                <a:latin typeface="宋体" panose="02010600030101010101" pitchFamily="2" charset="-122"/>
                <a:ea typeface="宋体" panose="02010600030101010101" pitchFamily="2" charset="-122"/>
                <a:cs typeface="宋体" panose="02010600030101010101" pitchFamily="2" charset="-122"/>
              </a:rPr>
              <a:t>SELECT</a:t>
            </a:r>
            <a:r>
              <a:rPr lang="zh-CN" altLang="en-US" sz="2400" dirty="0">
                <a:latin typeface="宋体" panose="02010600030101010101" pitchFamily="2" charset="-122"/>
                <a:ea typeface="宋体" panose="02010600030101010101" pitchFamily="2" charset="-122"/>
                <a:cs typeface="宋体" panose="02010600030101010101" pitchFamily="2" charset="-122"/>
              </a:rPr>
              <a:t>语句查询这两个表</a:t>
            </a:r>
            <a:r>
              <a:rPr lang="zh-CN" altLang="en-US" sz="2400" dirty="0" smtClean="0">
                <a:latin typeface="宋体" panose="02010600030101010101" pitchFamily="2" charset="-122"/>
                <a:ea typeface="宋体" panose="02010600030101010101" pitchFamily="2" charset="-122"/>
                <a:cs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a:lnSpc>
                <a:spcPct val="120000"/>
              </a:lnSpc>
              <a:spcAft>
                <a:spcPct val="10000"/>
              </a:spcAft>
            </a:pPr>
            <a:r>
              <a:rPr lang="zh-CN" altLang="en-US" sz="2400" dirty="0" smtClean="0">
                <a:latin typeface="宋体" panose="02010600030101010101" pitchFamily="2" charset="-122"/>
                <a:ea typeface="宋体" panose="02010600030101010101" pitchFamily="2" charset="-122"/>
                <a:cs typeface="宋体" panose="02010600030101010101" pitchFamily="2" charset="-122"/>
              </a:rPr>
              <a:t>例：</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spcAft>
                <a:spcPct val="10000"/>
              </a:spcAft>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68350" y="3282634"/>
            <a:ext cx="5820824" cy="2862322"/>
          </a:xfrm>
          <a:prstGeom prst="rect">
            <a:avLst/>
          </a:prstGeom>
          <a:noFill/>
        </p:spPr>
        <p:txBody>
          <a:bodyPr wrap="none" rtlCol="0">
            <a:spAutoFit/>
          </a:bodyPr>
          <a:lstStyle/>
          <a:p>
            <a:r>
              <a:rPr lang="en-US" altLang="zh-CN" sz="2000" dirty="0"/>
              <a:t>--</a:t>
            </a:r>
            <a:r>
              <a:rPr lang="zh-CN" altLang="en-US" sz="2000" dirty="0"/>
              <a:t>创建学生表</a:t>
            </a:r>
            <a:endParaRPr lang="zh-CN" altLang="en-US" sz="2000" dirty="0"/>
          </a:p>
          <a:p>
            <a:r>
              <a:rPr lang="en-US" altLang="zh-CN" sz="2000" dirty="0"/>
              <a:t>create table student(</a:t>
            </a:r>
            <a:endParaRPr lang="en-US" altLang="zh-CN" sz="2000" dirty="0"/>
          </a:p>
          <a:p>
            <a:r>
              <a:rPr lang="en-US" altLang="zh-CN" sz="2000" dirty="0"/>
              <a:t>    </a:t>
            </a:r>
            <a:r>
              <a:rPr lang="en-US" altLang="zh-CN" sz="2000" dirty="0" err="1"/>
              <a:t>stu_id</a:t>
            </a:r>
            <a:r>
              <a:rPr lang="en-US" altLang="zh-CN" sz="2000" dirty="0"/>
              <a:t> </a:t>
            </a:r>
            <a:r>
              <a:rPr lang="en-US" altLang="zh-CN" sz="2000" dirty="0" err="1"/>
              <a:t>int</a:t>
            </a:r>
            <a:r>
              <a:rPr lang="en-US" altLang="zh-CN" sz="2000" dirty="0"/>
              <a:t> identity(1,1) primary key,</a:t>
            </a:r>
            <a:endParaRPr lang="en-US" altLang="zh-CN" sz="2000" dirty="0"/>
          </a:p>
          <a:p>
            <a:r>
              <a:rPr lang="en-US" altLang="zh-CN" sz="2000" dirty="0"/>
              <a:t>    </a:t>
            </a:r>
            <a:r>
              <a:rPr lang="en-US" altLang="zh-CN" sz="2000" dirty="0" err="1"/>
              <a:t>stu_name</a:t>
            </a:r>
            <a:r>
              <a:rPr lang="en-US" altLang="zh-CN" sz="2000" dirty="0"/>
              <a:t> varchar(10),</a:t>
            </a:r>
            <a:endParaRPr lang="en-US" altLang="zh-CN" sz="2000" dirty="0"/>
          </a:p>
          <a:p>
            <a:r>
              <a:rPr lang="en-US" altLang="zh-CN" sz="2000" dirty="0"/>
              <a:t>    </a:t>
            </a:r>
            <a:r>
              <a:rPr lang="en-US" altLang="zh-CN" sz="2000" dirty="0" err="1"/>
              <a:t>stu_gender</a:t>
            </a:r>
            <a:r>
              <a:rPr lang="en-US" altLang="zh-CN" sz="2000" dirty="0"/>
              <a:t> char(2),</a:t>
            </a:r>
            <a:endParaRPr lang="en-US" altLang="zh-CN" sz="2000" dirty="0"/>
          </a:p>
          <a:p>
            <a:r>
              <a:rPr lang="en-US" altLang="zh-CN" sz="2000" dirty="0"/>
              <a:t>    </a:t>
            </a:r>
            <a:r>
              <a:rPr lang="en-US" altLang="zh-CN" sz="2000" dirty="0" err="1"/>
              <a:t>stu_age</a:t>
            </a:r>
            <a:r>
              <a:rPr lang="en-US" altLang="zh-CN" sz="2000" dirty="0"/>
              <a:t> </a:t>
            </a:r>
            <a:r>
              <a:rPr lang="en-US" altLang="zh-CN" sz="2000" dirty="0" err="1"/>
              <a:t>int</a:t>
            </a:r>
            <a:endParaRPr lang="en-US" altLang="zh-CN" sz="2000" dirty="0"/>
          </a:p>
          <a:p>
            <a:r>
              <a:rPr lang="en-US" altLang="zh-CN" sz="2000" dirty="0" smtClean="0"/>
              <a:t>)</a:t>
            </a:r>
            <a:endParaRPr lang="en-US" altLang="zh-CN" sz="2000" dirty="0" smtClean="0"/>
          </a:p>
          <a:p>
            <a:r>
              <a:rPr lang="en-US" altLang="zh-CN" sz="2000" dirty="0"/>
              <a:t>----</a:t>
            </a:r>
            <a:r>
              <a:rPr lang="zh-CN" altLang="en-US" sz="2000" dirty="0"/>
              <a:t>创建存储学生人数的</a:t>
            </a:r>
            <a:r>
              <a:rPr lang="en-US" altLang="zh-CN" sz="2000" dirty="0" err="1"/>
              <a:t>student_sum</a:t>
            </a:r>
            <a:r>
              <a:rPr lang="zh-CN" altLang="en-US" sz="2000" dirty="0" smtClean="0"/>
              <a:t>表</a:t>
            </a:r>
            <a:endParaRPr lang="en-US" altLang="zh-CN" sz="2000" dirty="0" smtClean="0"/>
          </a:p>
          <a:p>
            <a:r>
              <a:rPr lang="en-US" altLang="zh-CN" sz="2000" dirty="0"/>
              <a:t>create table </a:t>
            </a:r>
            <a:r>
              <a:rPr lang="en-US" altLang="zh-CN" sz="2000" dirty="0" err="1"/>
              <a:t>student_sum</a:t>
            </a:r>
            <a:r>
              <a:rPr lang="en-US" altLang="zh-CN" sz="2000" dirty="0"/>
              <a:t>(</a:t>
            </a:r>
            <a:r>
              <a:rPr lang="en-US" altLang="zh-CN" sz="2000" dirty="0" err="1"/>
              <a:t>stuCount</a:t>
            </a:r>
            <a:r>
              <a:rPr lang="en-US" altLang="zh-CN" sz="2000" dirty="0"/>
              <a:t> </a:t>
            </a:r>
            <a:r>
              <a:rPr lang="en-US" altLang="zh-CN" sz="2000" dirty="0" err="1"/>
              <a:t>int</a:t>
            </a:r>
            <a:r>
              <a:rPr lang="en-US" altLang="zh-CN" sz="2000" dirty="0"/>
              <a:t> default(0));</a:t>
            </a:r>
            <a:endParaRPr lang="zh-CN" altLang="en-US" sz="2000" dirty="0"/>
          </a:p>
        </p:txBody>
      </p:sp>
    </p:spTree>
  </p:cSld>
  <p:clrMapOvr>
    <a:masterClrMapping/>
  </p:clrMapOvr>
  <p:transition>
    <p:checke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a:latin typeface="宋体" panose="02010600030101010101" pitchFamily="2" charset="-122"/>
                <a:ea typeface="宋体" panose="02010600030101010101" pitchFamily="2" charset="-122"/>
                <a:cs typeface="宋体" panose="02010600030101010101" pitchFamily="2" charset="-122"/>
              </a:rPr>
              <a:t>例：功能是向</a:t>
            </a:r>
            <a:r>
              <a:rPr lang="en-US" altLang="zh-CN" sz="2400" dirty="0">
                <a:latin typeface="宋体" panose="02010600030101010101" pitchFamily="2" charset="-122"/>
                <a:ea typeface="宋体" panose="02010600030101010101" pitchFamily="2" charset="-122"/>
                <a:cs typeface="宋体" panose="02010600030101010101" pitchFamily="2" charset="-122"/>
              </a:rPr>
              <a:t>student</a:t>
            </a:r>
            <a:r>
              <a:rPr lang="zh-CN" altLang="en-US" sz="2400" dirty="0">
                <a:latin typeface="宋体" panose="02010600030101010101" pitchFamily="2" charset="-122"/>
                <a:ea typeface="宋体" panose="02010600030101010101" pitchFamily="2" charset="-122"/>
                <a:cs typeface="宋体" panose="02010600030101010101" pitchFamily="2" charset="-122"/>
              </a:rPr>
              <a:t>插入数据的同时级联插入到</a:t>
            </a:r>
            <a:r>
              <a:rPr lang="en-US" altLang="zh-CN" sz="2400" dirty="0" err="1">
                <a:latin typeface="宋体" panose="02010600030101010101" pitchFamily="2" charset="-122"/>
                <a:ea typeface="宋体" panose="02010600030101010101" pitchFamily="2" charset="-122"/>
                <a:cs typeface="宋体" panose="02010600030101010101" pitchFamily="2" charset="-122"/>
              </a:rPr>
              <a:t>student_sum</a:t>
            </a:r>
            <a:r>
              <a:rPr lang="zh-CN" altLang="en-US" sz="2400" dirty="0">
                <a:latin typeface="宋体" panose="02010600030101010101" pitchFamily="2" charset="-122"/>
                <a:ea typeface="宋体" panose="02010600030101010101" pitchFamily="2" charset="-122"/>
                <a:cs typeface="宋体" panose="02010600030101010101" pitchFamily="2" charset="-122"/>
              </a:rPr>
              <a:t>表中，更新</a:t>
            </a:r>
            <a:r>
              <a:rPr lang="en-US" altLang="zh-CN" sz="2400" dirty="0" err="1">
                <a:latin typeface="宋体" panose="02010600030101010101" pitchFamily="2" charset="-122"/>
                <a:ea typeface="宋体" panose="02010600030101010101" pitchFamily="2" charset="-122"/>
                <a:cs typeface="宋体" panose="02010600030101010101" pitchFamily="2" charset="-122"/>
              </a:rPr>
              <a:t>stuCount</a:t>
            </a:r>
            <a:endParaRPr lang="en-US" altLang="zh-CN" sz="2400" dirty="0" smtClean="0">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spcAft>
                <a:spcPct val="10000"/>
              </a:spcAft>
              <a:buNone/>
            </a:pPr>
            <a:endParaRPr lang="zh-CN" altLang="en-US" sz="2400" dirty="0">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27918" y="2270860"/>
            <a:ext cx="8563540" cy="4093428"/>
          </a:xfrm>
          <a:prstGeom prst="rect">
            <a:avLst/>
          </a:prstGeom>
          <a:noFill/>
        </p:spPr>
        <p:txBody>
          <a:bodyPr wrap="square" rtlCol="0">
            <a:spAutoFit/>
          </a:bodyPr>
          <a:lstStyle/>
          <a:p>
            <a:r>
              <a:rPr lang="en-US" altLang="zh-CN" sz="2000" dirty="0"/>
              <a:t>--</a:t>
            </a:r>
            <a:r>
              <a:rPr lang="zh-CN" altLang="en-US" sz="2000" dirty="0"/>
              <a:t>创建</a:t>
            </a:r>
            <a:r>
              <a:rPr lang="en-US" altLang="zh-CN" sz="2000" dirty="0"/>
              <a:t>insert</a:t>
            </a:r>
            <a:r>
              <a:rPr lang="zh-CN" altLang="en-US" sz="2000" dirty="0"/>
              <a:t>触发器</a:t>
            </a:r>
            <a:endParaRPr lang="zh-CN" altLang="en-US" sz="2000" dirty="0"/>
          </a:p>
          <a:p>
            <a:r>
              <a:rPr lang="en-US" altLang="zh-CN" sz="2000" dirty="0">
                <a:solidFill>
                  <a:schemeClr val="accent3">
                    <a:lumMod val="50000"/>
                  </a:schemeClr>
                </a:solidFill>
              </a:rPr>
              <a:t>create trigger </a:t>
            </a:r>
            <a:r>
              <a:rPr lang="en-US" altLang="zh-CN" sz="2000" dirty="0" err="1"/>
              <a:t>trig_insert</a:t>
            </a:r>
            <a:endParaRPr lang="en-US" altLang="zh-CN" sz="2000" dirty="0"/>
          </a:p>
          <a:p>
            <a:r>
              <a:rPr lang="en-US" altLang="zh-CN" sz="2000" dirty="0">
                <a:solidFill>
                  <a:schemeClr val="accent3">
                    <a:lumMod val="50000"/>
                  </a:schemeClr>
                </a:solidFill>
              </a:rPr>
              <a:t>on</a:t>
            </a:r>
            <a:r>
              <a:rPr lang="en-US" altLang="zh-CN" sz="2000" dirty="0"/>
              <a:t> student</a:t>
            </a:r>
            <a:endParaRPr lang="en-US" altLang="zh-CN" sz="2000" dirty="0"/>
          </a:p>
          <a:p>
            <a:r>
              <a:rPr lang="en-US" altLang="zh-CN" sz="2000" dirty="0">
                <a:solidFill>
                  <a:schemeClr val="accent3">
                    <a:lumMod val="50000"/>
                  </a:schemeClr>
                </a:solidFill>
              </a:rPr>
              <a:t>after</a:t>
            </a:r>
            <a:r>
              <a:rPr lang="en-US" altLang="zh-CN" sz="2000" dirty="0"/>
              <a:t> insert</a:t>
            </a:r>
            <a:endParaRPr lang="en-US" altLang="zh-CN" sz="2000" dirty="0"/>
          </a:p>
          <a:p>
            <a:r>
              <a:rPr lang="en-US" altLang="zh-CN" sz="2000" dirty="0"/>
              <a:t>as</a:t>
            </a:r>
            <a:endParaRPr lang="en-US" altLang="zh-CN" sz="2000" dirty="0"/>
          </a:p>
          <a:p>
            <a:r>
              <a:rPr lang="en-US" altLang="zh-CN" sz="2000" dirty="0" smtClean="0"/>
              <a:t>begin</a:t>
            </a:r>
            <a:endParaRPr lang="en-US" altLang="zh-CN" sz="2000" dirty="0" smtClean="0"/>
          </a:p>
          <a:p>
            <a:r>
              <a:rPr lang="en-US" altLang="zh-CN" sz="2000" dirty="0">
                <a:solidFill>
                  <a:srgbClr val="FF0000"/>
                </a:solidFill>
              </a:rPr>
              <a:t> </a:t>
            </a:r>
            <a:r>
              <a:rPr lang="en-US" altLang="zh-CN" sz="2000" dirty="0" smtClean="0">
                <a:solidFill>
                  <a:srgbClr val="FF0000"/>
                </a:solidFill>
              </a:rPr>
              <a:t>   declare </a:t>
            </a:r>
            <a:r>
              <a:rPr lang="en-US" altLang="zh-CN" sz="2000" dirty="0">
                <a:solidFill>
                  <a:srgbClr val="FF0000"/>
                </a:solidFill>
              </a:rPr>
              <a:t>@</a:t>
            </a:r>
            <a:r>
              <a:rPr lang="en-US" altLang="zh-CN" sz="2000" dirty="0" err="1">
                <a:solidFill>
                  <a:srgbClr val="FF0000"/>
                </a:solidFill>
              </a:rPr>
              <a:t>stuNumber</a:t>
            </a:r>
            <a:r>
              <a:rPr lang="en-US" altLang="zh-CN" sz="2000" dirty="0">
                <a:solidFill>
                  <a:srgbClr val="FF0000"/>
                </a:solidFill>
              </a:rPr>
              <a:t> </a:t>
            </a:r>
            <a:r>
              <a:rPr lang="en-US" altLang="zh-CN" sz="2000" dirty="0" err="1">
                <a:solidFill>
                  <a:srgbClr val="FF0000"/>
                </a:solidFill>
              </a:rPr>
              <a:t>int</a:t>
            </a:r>
            <a:r>
              <a:rPr lang="en-US" altLang="zh-CN" sz="2000" dirty="0">
                <a:solidFill>
                  <a:srgbClr val="FF0000"/>
                </a:solidFill>
              </a:rPr>
              <a:t>;</a:t>
            </a:r>
            <a:endParaRPr lang="en-US" altLang="zh-CN" sz="2000" dirty="0">
              <a:solidFill>
                <a:srgbClr val="FF0000"/>
              </a:solidFill>
            </a:endParaRPr>
          </a:p>
          <a:p>
            <a:r>
              <a:rPr lang="en-US" altLang="zh-CN" sz="2000" dirty="0">
                <a:solidFill>
                  <a:srgbClr val="FF0000"/>
                </a:solidFill>
              </a:rPr>
              <a:t>    select @</a:t>
            </a:r>
            <a:r>
              <a:rPr lang="en-US" altLang="zh-CN" sz="2000" dirty="0" err="1">
                <a:solidFill>
                  <a:srgbClr val="FF0000"/>
                </a:solidFill>
              </a:rPr>
              <a:t>stuNumber</a:t>
            </a:r>
            <a:r>
              <a:rPr lang="en-US" altLang="zh-CN" sz="2000" dirty="0">
                <a:solidFill>
                  <a:srgbClr val="FF0000"/>
                </a:solidFill>
              </a:rPr>
              <a:t> = count</a:t>
            </a:r>
            <a:r>
              <a:rPr lang="en-US" altLang="zh-CN" sz="2000" dirty="0" smtClean="0">
                <a:solidFill>
                  <a:srgbClr val="FF0000"/>
                </a:solidFill>
              </a:rPr>
              <a:t>(*) from </a:t>
            </a:r>
            <a:r>
              <a:rPr lang="en-US" altLang="zh-CN" sz="2000" dirty="0">
                <a:solidFill>
                  <a:srgbClr val="FF0000"/>
                </a:solidFill>
              </a:rPr>
              <a:t>student;</a:t>
            </a:r>
            <a:endParaRPr lang="en-US" altLang="zh-CN" sz="2000" dirty="0">
              <a:solidFill>
                <a:srgbClr val="FF0000"/>
              </a:solidFill>
            </a:endParaRPr>
          </a:p>
          <a:p>
            <a:r>
              <a:rPr lang="en-US" altLang="zh-CN" sz="2000" dirty="0"/>
              <a:t>    if not exists (select * from </a:t>
            </a:r>
            <a:r>
              <a:rPr lang="en-US" altLang="zh-CN" sz="2000" dirty="0" err="1"/>
              <a:t>student_sum</a:t>
            </a:r>
            <a:r>
              <a:rPr lang="en-US" altLang="zh-CN" sz="2000" dirty="0"/>
              <a:t>)--</a:t>
            </a:r>
            <a:r>
              <a:rPr lang="zh-CN" altLang="en-US" sz="2000" dirty="0"/>
              <a:t>判断表中是否有记录</a:t>
            </a:r>
            <a:endParaRPr lang="zh-CN" altLang="en-US" sz="2000" dirty="0"/>
          </a:p>
          <a:p>
            <a:r>
              <a:rPr lang="zh-CN" altLang="en-US" sz="2000" dirty="0"/>
              <a:t>        </a:t>
            </a:r>
            <a:r>
              <a:rPr lang="en-US" altLang="zh-CN" sz="2000" dirty="0"/>
              <a:t>insert into </a:t>
            </a:r>
            <a:r>
              <a:rPr lang="en-US" altLang="zh-CN" sz="2000" dirty="0" err="1"/>
              <a:t>student_sum</a:t>
            </a:r>
            <a:r>
              <a:rPr lang="en-US" altLang="zh-CN" sz="2000" dirty="0"/>
              <a:t> values(0);</a:t>
            </a:r>
            <a:endParaRPr lang="en-US" altLang="zh-CN" sz="2000" dirty="0"/>
          </a:p>
          <a:p>
            <a:r>
              <a:rPr lang="en-US" altLang="zh-CN" sz="2000" dirty="0"/>
              <a:t>    update </a:t>
            </a:r>
            <a:r>
              <a:rPr lang="en-US" altLang="zh-CN" sz="2000" dirty="0" err="1"/>
              <a:t>student_sum</a:t>
            </a:r>
            <a:r>
              <a:rPr lang="en-US" altLang="zh-CN" sz="2000" dirty="0"/>
              <a:t> set </a:t>
            </a:r>
            <a:r>
              <a:rPr lang="en-US" altLang="zh-CN" sz="2000" dirty="0" err="1"/>
              <a:t>stuCount</a:t>
            </a:r>
            <a:r>
              <a:rPr lang="en-US" altLang="zh-CN" sz="2000" dirty="0"/>
              <a:t> =@</a:t>
            </a:r>
            <a:r>
              <a:rPr lang="en-US" altLang="zh-CN" sz="2000" dirty="0" err="1"/>
              <a:t>stuNumber</a:t>
            </a:r>
            <a:r>
              <a:rPr lang="en-US" altLang="zh-CN" sz="2000" dirty="0"/>
              <a:t>; --</a:t>
            </a:r>
            <a:r>
              <a:rPr lang="zh-CN" altLang="en-US" sz="2000" dirty="0"/>
              <a:t>把更新后总的学生数插入到</a:t>
            </a:r>
            <a:r>
              <a:rPr lang="en-US" altLang="zh-CN" sz="2000" dirty="0" err="1"/>
              <a:t>student_sum</a:t>
            </a:r>
            <a:r>
              <a:rPr lang="zh-CN" altLang="en-US" sz="2000" dirty="0"/>
              <a:t>表中</a:t>
            </a:r>
            <a:endParaRPr lang="zh-CN" altLang="en-US" sz="2000" dirty="0"/>
          </a:p>
          <a:p>
            <a:r>
              <a:rPr lang="en-US" altLang="zh-CN" sz="2000" dirty="0"/>
              <a:t>end</a:t>
            </a:r>
            <a:endParaRPr lang="zh-CN" altLang="en-US" sz="2000" dirty="0"/>
          </a:p>
        </p:txBody>
      </p:sp>
    </p:spTree>
  </p:cSld>
  <p:clrMapOvr>
    <a:masterClrMapping/>
  </p:clrMapOvr>
  <p:transition>
    <p:checke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smtClean="0">
                <a:latin typeface="Calibri" panose="020F0502020204030204" pitchFamily="34" charset="0"/>
              </a:rPr>
              <a:t>例：</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a:p>
            <a:pPr marL="0" indent="0">
              <a:buNone/>
            </a:pPr>
            <a:endParaRPr lang="zh-CN" altLang="en-US" sz="2000" dirty="0"/>
          </a:p>
        </p:txBody>
      </p:sp>
      <p:sp>
        <p:nvSpPr>
          <p:cNvPr id="3" name="文本框 2"/>
          <p:cNvSpPr txBox="1"/>
          <p:nvPr/>
        </p:nvSpPr>
        <p:spPr>
          <a:xfrm>
            <a:off x="685544" y="2280552"/>
            <a:ext cx="7872924" cy="2862322"/>
          </a:xfrm>
          <a:prstGeom prst="rect">
            <a:avLst/>
          </a:prstGeom>
          <a:noFill/>
        </p:spPr>
        <p:txBody>
          <a:bodyPr wrap="none" rtlCol="0">
            <a:spAutoFit/>
          </a:bodyPr>
          <a:lstStyle/>
          <a:p>
            <a:r>
              <a:rPr lang="en-US" altLang="zh-CN" sz="2000" dirty="0"/>
              <a:t>--</a:t>
            </a:r>
            <a:r>
              <a:rPr lang="zh-CN" altLang="en-US" sz="2000" dirty="0"/>
              <a:t>创建</a:t>
            </a:r>
            <a:r>
              <a:rPr lang="en-US" altLang="zh-CN" sz="2000" dirty="0"/>
              <a:t>delete</a:t>
            </a:r>
            <a:r>
              <a:rPr lang="zh-CN" altLang="en-US" sz="2000" dirty="0"/>
              <a:t>触发器</a:t>
            </a:r>
            <a:endParaRPr lang="zh-CN" altLang="en-US" sz="2000" dirty="0"/>
          </a:p>
          <a:p>
            <a:r>
              <a:rPr lang="en-US" altLang="zh-CN" sz="2000" dirty="0">
                <a:solidFill>
                  <a:schemeClr val="accent3">
                    <a:lumMod val="50000"/>
                  </a:schemeClr>
                </a:solidFill>
              </a:rPr>
              <a:t>create trigger </a:t>
            </a:r>
            <a:r>
              <a:rPr lang="en-US" altLang="zh-CN" sz="2000" dirty="0" err="1"/>
              <a:t>trig_delete</a:t>
            </a:r>
            <a:endParaRPr lang="en-US" altLang="zh-CN" sz="2000" dirty="0"/>
          </a:p>
          <a:p>
            <a:r>
              <a:rPr lang="en-US" altLang="zh-CN" sz="2000" dirty="0">
                <a:solidFill>
                  <a:schemeClr val="accent3">
                    <a:lumMod val="50000"/>
                  </a:schemeClr>
                </a:solidFill>
              </a:rPr>
              <a:t>on</a:t>
            </a:r>
            <a:r>
              <a:rPr lang="en-US" altLang="zh-CN" sz="2000" dirty="0"/>
              <a:t> student </a:t>
            </a:r>
            <a:endParaRPr lang="en-US" altLang="zh-CN" sz="2000" dirty="0"/>
          </a:p>
          <a:p>
            <a:r>
              <a:rPr lang="en-US" altLang="zh-CN" sz="2000" dirty="0">
                <a:solidFill>
                  <a:schemeClr val="accent3">
                    <a:lumMod val="50000"/>
                  </a:schemeClr>
                </a:solidFill>
              </a:rPr>
              <a:t>after</a:t>
            </a:r>
            <a:r>
              <a:rPr lang="en-US" altLang="zh-CN" sz="2000" dirty="0"/>
              <a:t> delete</a:t>
            </a:r>
            <a:endParaRPr lang="en-US" altLang="zh-CN" sz="2000" dirty="0"/>
          </a:p>
          <a:p>
            <a:r>
              <a:rPr lang="en-US" altLang="zh-CN" sz="2000" dirty="0"/>
              <a:t>as</a:t>
            </a:r>
            <a:endParaRPr lang="en-US" altLang="zh-CN" sz="2000" dirty="0"/>
          </a:p>
          <a:p>
            <a:r>
              <a:rPr lang="en-US" altLang="zh-CN" sz="2000" dirty="0"/>
              <a:t>begin</a:t>
            </a:r>
            <a:endParaRPr lang="en-US" altLang="zh-CN" sz="2000" dirty="0"/>
          </a:p>
          <a:p>
            <a:r>
              <a:rPr lang="en-US" altLang="zh-CN" sz="2000" dirty="0"/>
              <a:t>    select </a:t>
            </a:r>
            <a:r>
              <a:rPr lang="en-US" altLang="zh-CN" sz="2000" dirty="0" err="1"/>
              <a:t>stu_id</a:t>
            </a:r>
            <a:r>
              <a:rPr lang="en-US" altLang="zh-CN" sz="2000" dirty="0"/>
              <a:t> as </a:t>
            </a:r>
            <a:r>
              <a:rPr lang="zh-CN" altLang="en-US" sz="2000" dirty="0"/>
              <a:t>已删除的学生编号</a:t>
            </a:r>
            <a:r>
              <a:rPr lang="en-US" altLang="zh-CN" sz="2000" dirty="0"/>
              <a:t>,</a:t>
            </a:r>
            <a:r>
              <a:rPr lang="en-US" altLang="zh-CN" sz="2000" dirty="0" err="1"/>
              <a:t>stu_name</a:t>
            </a:r>
            <a:r>
              <a:rPr lang="en-US" altLang="zh-CN" sz="2000" dirty="0"/>
              <a:t> </a:t>
            </a:r>
            <a:r>
              <a:rPr lang="en-US" altLang="zh-CN" sz="2000" dirty="0" err="1"/>
              <a:t>stu_gender,stu_age</a:t>
            </a:r>
            <a:endParaRPr lang="en-US" altLang="zh-CN" sz="2000" dirty="0"/>
          </a:p>
          <a:p>
            <a:r>
              <a:rPr lang="en-US" altLang="zh-CN" sz="2000" dirty="0"/>
              <a:t>    from </a:t>
            </a:r>
            <a:r>
              <a:rPr lang="en-US" altLang="zh-CN" sz="2000" dirty="0">
                <a:solidFill>
                  <a:schemeClr val="accent3">
                    <a:lumMod val="50000"/>
                  </a:schemeClr>
                </a:solidFill>
              </a:rPr>
              <a:t>deleted</a:t>
            </a:r>
            <a:endParaRPr lang="en-US" altLang="zh-CN" sz="2000" dirty="0">
              <a:solidFill>
                <a:schemeClr val="accent3">
                  <a:lumMod val="50000"/>
                </a:schemeClr>
              </a:solidFill>
            </a:endParaRPr>
          </a:p>
          <a:p>
            <a:r>
              <a:rPr lang="en-US" altLang="zh-CN" sz="2000" dirty="0"/>
              <a:t>end;</a:t>
            </a:r>
            <a:endParaRPr lang="zh-CN" altLang="en-US" sz="2000" dirty="0"/>
          </a:p>
        </p:txBody>
      </p:sp>
    </p:spTree>
  </p:cSld>
  <p:clrMapOvr>
    <a:masterClrMapping/>
  </p:clrMapOvr>
  <p:transition>
    <p:checke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smtClean="0">
                <a:latin typeface="Calibri" panose="020F0502020204030204" pitchFamily="34" charset="0"/>
              </a:rPr>
              <a:t>例：</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p:txBody>
      </p:sp>
      <p:sp>
        <p:nvSpPr>
          <p:cNvPr id="3" name="文本框 2"/>
          <p:cNvSpPr txBox="1"/>
          <p:nvPr/>
        </p:nvSpPr>
        <p:spPr>
          <a:xfrm>
            <a:off x="185815" y="2036558"/>
            <a:ext cx="9066906" cy="3785652"/>
          </a:xfrm>
          <a:prstGeom prst="rect">
            <a:avLst/>
          </a:prstGeom>
          <a:noFill/>
        </p:spPr>
        <p:txBody>
          <a:bodyPr wrap="none" rtlCol="0">
            <a:spAutoFit/>
          </a:bodyPr>
          <a:lstStyle/>
          <a:p>
            <a:r>
              <a:rPr lang="en-US" altLang="zh-CN" sz="2000" dirty="0"/>
              <a:t>--</a:t>
            </a:r>
            <a:r>
              <a:rPr lang="zh-CN" altLang="en-US" sz="2000" dirty="0"/>
              <a:t>创建</a:t>
            </a:r>
            <a:r>
              <a:rPr lang="en-US" altLang="zh-CN" sz="2000" dirty="0"/>
              <a:t>update</a:t>
            </a:r>
            <a:r>
              <a:rPr lang="zh-CN" altLang="en-US" sz="2000" dirty="0"/>
              <a:t>触发器</a:t>
            </a:r>
            <a:endParaRPr lang="zh-CN" altLang="en-US" sz="2000" dirty="0"/>
          </a:p>
          <a:p>
            <a:r>
              <a:rPr lang="en-US" altLang="zh-CN" sz="2000" dirty="0">
                <a:solidFill>
                  <a:schemeClr val="accent3">
                    <a:lumMod val="50000"/>
                  </a:schemeClr>
                </a:solidFill>
              </a:rPr>
              <a:t>create trigger </a:t>
            </a:r>
            <a:r>
              <a:rPr lang="en-US" altLang="zh-CN" sz="2000" dirty="0" err="1"/>
              <a:t>trig_update</a:t>
            </a:r>
            <a:endParaRPr lang="en-US" altLang="zh-CN" sz="2000" dirty="0"/>
          </a:p>
          <a:p>
            <a:r>
              <a:rPr lang="en-US" altLang="zh-CN" sz="2000" dirty="0">
                <a:solidFill>
                  <a:schemeClr val="accent3">
                    <a:lumMod val="50000"/>
                  </a:schemeClr>
                </a:solidFill>
              </a:rPr>
              <a:t>on</a:t>
            </a:r>
            <a:r>
              <a:rPr lang="en-US" altLang="zh-CN" sz="2000" dirty="0"/>
              <a:t> student</a:t>
            </a:r>
            <a:endParaRPr lang="en-US" altLang="zh-CN" sz="2000" dirty="0"/>
          </a:p>
          <a:p>
            <a:r>
              <a:rPr lang="en-US" altLang="zh-CN" sz="2000" dirty="0">
                <a:solidFill>
                  <a:schemeClr val="accent3">
                    <a:lumMod val="50000"/>
                  </a:schemeClr>
                </a:solidFill>
              </a:rPr>
              <a:t>after</a:t>
            </a:r>
            <a:r>
              <a:rPr lang="en-US" altLang="zh-CN" sz="2000" dirty="0"/>
              <a:t> update</a:t>
            </a:r>
            <a:endParaRPr lang="en-US" altLang="zh-CN" sz="2000" dirty="0"/>
          </a:p>
          <a:p>
            <a:r>
              <a:rPr lang="en-US" altLang="zh-CN" sz="2000" dirty="0"/>
              <a:t>as</a:t>
            </a:r>
            <a:endParaRPr lang="en-US" altLang="zh-CN" sz="2000" dirty="0"/>
          </a:p>
          <a:p>
            <a:r>
              <a:rPr lang="en-US" altLang="zh-CN" sz="2000" dirty="0"/>
              <a:t>begin</a:t>
            </a:r>
            <a:endParaRPr lang="en-US" altLang="zh-CN" sz="2000" dirty="0"/>
          </a:p>
          <a:p>
            <a:r>
              <a:rPr lang="en-US" altLang="zh-CN" sz="2000" dirty="0"/>
              <a:t>    declare @</a:t>
            </a:r>
            <a:r>
              <a:rPr lang="en-US" altLang="zh-CN" sz="2000" dirty="0" err="1"/>
              <a:t>stuCount</a:t>
            </a:r>
            <a:r>
              <a:rPr lang="en-US" altLang="zh-CN" sz="2000" dirty="0"/>
              <a:t> </a:t>
            </a:r>
            <a:r>
              <a:rPr lang="en-US" altLang="zh-CN" sz="2000" dirty="0" err="1"/>
              <a:t>int</a:t>
            </a:r>
            <a:r>
              <a:rPr lang="en-US" altLang="zh-CN" sz="2000" dirty="0"/>
              <a:t>;</a:t>
            </a:r>
            <a:endParaRPr lang="en-US" altLang="zh-CN" sz="2000" dirty="0"/>
          </a:p>
          <a:p>
            <a:r>
              <a:rPr lang="en-US" altLang="zh-CN" sz="2000" dirty="0"/>
              <a:t>    select @</a:t>
            </a:r>
            <a:r>
              <a:rPr lang="en-US" altLang="zh-CN" sz="2000" dirty="0" err="1"/>
              <a:t>stuCount</a:t>
            </a:r>
            <a:r>
              <a:rPr lang="en-US" altLang="zh-CN" sz="2000" dirty="0"/>
              <a:t>=count(*) from student;</a:t>
            </a:r>
            <a:endParaRPr lang="en-US" altLang="zh-CN" sz="2000" dirty="0"/>
          </a:p>
          <a:p>
            <a:r>
              <a:rPr lang="en-US" altLang="zh-CN" sz="2000" dirty="0"/>
              <a:t>    update </a:t>
            </a:r>
            <a:r>
              <a:rPr lang="en-US" altLang="zh-CN" sz="2000" dirty="0" err="1"/>
              <a:t>student_sum</a:t>
            </a:r>
            <a:r>
              <a:rPr lang="en-US" altLang="zh-CN" sz="2000" dirty="0"/>
              <a:t> set </a:t>
            </a:r>
            <a:r>
              <a:rPr lang="en-US" altLang="zh-CN" sz="2000" dirty="0" err="1"/>
              <a:t>stuCount</a:t>
            </a:r>
            <a:r>
              <a:rPr lang="en-US" altLang="zh-CN" sz="2000" dirty="0"/>
              <a:t> =@</a:t>
            </a:r>
            <a:r>
              <a:rPr lang="en-US" altLang="zh-CN" sz="2000" dirty="0" err="1"/>
              <a:t>stuCount</a:t>
            </a:r>
            <a:r>
              <a:rPr lang="en-US" altLang="zh-CN" sz="2000" dirty="0"/>
              <a:t>;</a:t>
            </a:r>
            <a:endParaRPr lang="en-US" altLang="zh-CN" sz="2000" dirty="0"/>
          </a:p>
          <a:p>
            <a:r>
              <a:rPr lang="en-US" altLang="zh-CN" sz="2000" dirty="0"/>
              <a:t>    select </a:t>
            </a:r>
            <a:r>
              <a:rPr lang="en-US" altLang="zh-CN" sz="2000" dirty="0" err="1"/>
              <a:t>stu_id</a:t>
            </a:r>
            <a:r>
              <a:rPr lang="en-US" altLang="zh-CN" sz="2000" dirty="0"/>
              <a:t> as </a:t>
            </a:r>
            <a:r>
              <a:rPr lang="zh-CN" altLang="en-US" sz="2000" dirty="0"/>
              <a:t>更新前学生编号</a:t>
            </a:r>
            <a:r>
              <a:rPr lang="en-US" altLang="zh-CN" sz="2000" dirty="0"/>
              <a:t>,</a:t>
            </a:r>
            <a:r>
              <a:rPr lang="en-US" altLang="zh-CN" sz="2000" dirty="0" err="1"/>
              <a:t>stu_name</a:t>
            </a:r>
            <a:r>
              <a:rPr lang="en-US" altLang="zh-CN" sz="2000" dirty="0"/>
              <a:t> as </a:t>
            </a:r>
            <a:r>
              <a:rPr lang="zh-CN" altLang="en-US" sz="2000" dirty="0"/>
              <a:t>更新前学生姓名 </a:t>
            </a:r>
            <a:r>
              <a:rPr lang="en-US" altLang="zh-CN" sz="2000" dirty="0"/>
              <a:t>from </a:t>
            </a:r>
            <a:r>
              <a:rPr lang="en-US" altLang="zh-CN" sz="2000" dirty="0">
                <a:solidFill>
                  <a:srgbClr val="FF0000"/>
                </a:solidFill>
              </a:rPr>
              <a:t>deleted</a:t>
            </a:r>
            <a:endParaRPr lang="en-US" altLang="zh-CN" sz="2000" dirty="0">
              <a:solidFill>
                <a:srgbClr val="FF0000"/>
              </a:solidFill>
            </a:endParaRPr>
          </a:p>
          <a:p>
            <a:r>
              <a:rPr lang="en-US" altLang="zh-CN" sz="2000" dirty="0"/>
              <a:t>    select </a:t>
            </a:r>
            <a:r>
              <a:rPr lang="en-US" altLang="zh-CN" sz="2000" dirty="0" err="1"/>
              <a:t>stu_id</a:t>
            </a:r>
            <a:r>
              <a:rPr lang="en-US" altLang="zh-CN" sz="2000" dirty="0"/>
              <a:t> as </a:t>
            </a:r>
            <a:r>
              <a:rPr lang="zh-CN" altLang="en-US" sz="2000" dirty="0"/>
              <a:t>更新后学生编号</a:t>
            </a:r>
            <a:r>
              <a:rPr lang="en-US" altLang="zh-CN" sz="2000" dirty="0"/>
              <a:t>,</a:t>
            </a:r>
            <a:r>
              <a:rPr lang="en-US" altLang="zh-CN" sz="2000" dirty="0" err="1"/>
              <a:t>stu_name</a:t>
            </a:r>
            <a:r>
              <a:rPr lang="en-US" altLang="zh-CN" sz="2000" dirty="0"/>
              <a:t> as </a:t>
            </a:r>
            <a:r>
              <a:rPr lang="zh-CN" altLang="en-US" sz="2000" dirty="0"/>
              <a:t>更新后学生姓名 </a:t>
            </a:r>
            <a:r>
              <a:rPr lang="en-US" altLang="zh-CN" sz="2000" dirty="0"/>
              <a:t>from </a:t>
            </a:r>
            <a:r>
              <a:rPr lang="en-US" altLang="zh-CN" sz="2000" dirty="0">
                <a:solidFill>
                  <a:srgbClr val="FF0000"/>
                </a:solidFill>
              </a:rPr>
              <a:t>inserted</a:t>
            </a:r>
            <a:endParaRPr lang="en-US" altLang="zh-CN" sz="2000" dirty="0">
              <a:solidFill>
                <a:srgbClr val="FF0000"/>
              </a:solidFill>
            </a:endParaRPr>
          </a:p>
          <a:p>
            <a:r>
              <a:rPr lang="en-US" altLang="zh-CN" sz="2000" dirty="0"/>
              <a:t>end</a:t>
            </a:r>
            <a:endParaRPr lang="zh-CN" altLang="en-US" sz="2000" dirty="0"/>
          </a:p>
        </p:txBody>
      </p:sp>
    </p:spTree>
  </p:cSld>
  <p:clrMapOvr>
    <a:masterClrMapping/>
  </p:clrMapOvr>
  <p:transition>
    <p:checke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951163" y="2492375"/>
            <a:ext cx="4687887" cy="1858963"/>
          </a:xfrm>
        </p:spPr>
        <p:txBody>
          <a:bodyPr/>
          <a:lstStyle/>
          <a:p>
            <a:pPr>
              <a:buFont typeface="Monotype Sorts" pitchFamily="-65" charset="2"/>
              <a:buNone/>
              <a:defRPr/>
            </a:pPr>
            <a:r>
              <a:rPr lang="en-US" altLang="en-US" sz="3200" b="1" dirty="0">
                <a:solidFill>
                  <a:srgbClr val="002060"/>
                </a:solidFill>
                <a:latin typeface="+mj-lt"/>
                <a:cs typeface="+mj-cs"/>
              </a:rPr>
              <a:t>Recursive Queries</a:t>
            </a:r>
            <a:endParaRPr lang="en-US" altLang="en-US" sz="3200" b="1" dirty="0">
              <a:solidFill>
                <a:srgbClr val="002060"/>
              </a:solidFill>
              <a:latin typeface="+mj-lt"/>
              <a:cs typeface="+mj-cs"/>
            </a:endParaRP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Recursion in SQL</a:t>
            </a:r>
            <a:endParaRPr lang="en-US" altLang="en-US">
              <a:effectLst>
                <a:outerShdw blurRad="38100" dist="38100" dir="2700000" algn="tl">
                  <a:srgbClr val="C0C0C0"/>
                </a:outerShdw>
              </a:effectLst>
            </a:endParaRPr>
          </a:p>
        </p:txBody>
      </p:sp>
      <p:sp>
        <p:nvSpPr>
          <p:cNvPr id="55299" name="Rectangle 3"/>
          <p:cNvSpPr>
            <a:spLocks noGrp="1" noChangeArrowheads="1"/>
          </p:cNvSpPr>
          <p:nvPr>
            <p:ph type="body" idx="1"/>
          </p:nvPr>
        </p:nvSpPr>
        <p:spPr>
          <a:xfrm>
            <a:off x="768351" y="1047750"/>
            <a:ext cx="7778750" cy="4903788"/>
          </a:xfrm>
        </p:spPr>
        <p:txBody>
          <a:bodyPr/>
          <a:lstStyle/>
          <a:p>
            <a:r>
              <a:rPr lang="en-US" altLang="en-US" sz="2000" dirty="0"/>
              <a:t>SQL:1999 permits recursive view definition</a:t>
            </a:r>
            <a:endParaRPr lang="en-US" altLang="en-US" sz="2000" dirty="0"/>
          </a:p>
          <a:p>
            <a:r>
              <a:rPr lang="en-US" altLang="en-US" sz="2000" dirty="0"/>
              <a:t>Example: find which courses are a prerequisite, whether directly or indirectly, for a specific course </a:t>
            </a:r>
            <a:br>
              <a:rPr lang="en-US" altLang="en-US" sz="2000" dirty="0"/>
            </a:br>
            <a:r>
              <a:rPr lang="en-US" altLang="en-US" sz="2000" b="1" dirty="0"/>
              <a:t>with recursive </a:t>
            </a:r>
            <a:r>
              <a:rPr lang="en-US" altLang="en-US" sz="2000" i="1" dirty="0" err="1"/>
              <a:t>rec_prereq</a:t>
            </a:r>
            <a:r>
              <a:rPr lang="en-US" altLang="en-US" sz="2000" dirty="0"/>
              <a:t>(</a:t>
            </a:r>
            <a:r>
              <a:rPr lang="en-US" altLang="en-US" sz="2000" i="1" dirty="0" err="1"/>
              <a:t>course_id</a:t>
            </a:r>
            <a:r>
              <a:rPr lang="en-US" altLang="en-US" sz="2000" dirty="0"/>
              <a:t>, </a:t>
            </a:r>
            <a:r>
              <a:rPr lang="en-US" altLang="en-US" sz="2000" i="1" dirty="0" err="1"/>
              <a:t>prereq_id</a:t>
            </a:r>
            <a:r>
              <a:rPr lang="en-US" altLang="en-US" sz="2000" dirty="0"/>
              <a:t>) </a:t>
            </a:r>
            <a:r>
              <a:rPr lang="en-US" altLang="en-US" sz="2000" b="1" dirty="0"/>
              <a:t>as </a:t>
            </a:r>
            <a:r>
              <a:rPr lang="en-US" altLang="en-US" sz="2000" dirty="0"/>
              <a:t>(</a:t>
            </a:r>
            <a:br>
              <a:rPr lang="en-US" altLang="en-US" sz="2000" dirty="0"/>
            </a:br>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prereq_id</a:t>
            </a:r>
            <a:br>
              <a:rPr lang="en-US" altLang="en-US" sz="2000" i="1" dirty="0"/>
            </a:br>
            <a:r>
              <a:rPr lang="en-US" altLang="en-US" sz="2000" i="1" dirty="0"/>
              <a:t>        </a:t>
            </a:r>
            <a:r>
              <a:rPr lang="en-US" altLang="en-US" sz="2000" b="1" dirty="0"/>
              <a:t>from </a:t>
            </a:r>
            <a:r>
              <a:rPr lang="en-US" altLang="en-US" sz="2000" i="1" dirty="0" err="1"/>
              <a:t>prereq</a:t>
            </a:r>
            <a:br>
              <a:rPr lang="en-US" altLang="en-US" sz="2000" i="1" dirty="0"/>
            </a:br>
            <a:r>
              <a:rPr lang="en-US" altLang="en-US" sz="2000" i="1" dirty="0"/>
              <a:t>    </a:t>
            </a:r>
            <a:r>
              <a:rPr lang="en-US" altLang="en-US" sz="2000" b="1" dirty="0"/>
              <a:t>union</a:t>
            </a:r>
            <a:br>
              <a:rPr lang="en-US" altLang="en-US" sz="2000" b="1" dirty="0"/>
            </a:br>
            <a:r>
              <a:rPr lang="en-US" altLang="en-US" sz="2000" b="1" dirty="0"/>
              <a:t>        select </a:t>
            </a:r>
            <a:r>
              <a:rPr lang="en-US" altLang="en-US" sz="2000" i="1" dirty="0" err="1"/>
              <a:t>rec_prereq</a:t>
            </a:r>
            <a:r>
              <a:rPr lang="en-US" altLang="en-US" sz="2000" dirty="0" err="1"/>
              <a:t>.</a:t>
            </a:r>
            <a:r>
              <a:rPr lang="en-US" altLang="en-US" sz="2000" i="1" dirty="0" err="1"/>
              <a:t>course_id</a:t>
            </a:r>
            <a:r>
              <a:rPr lang="en-US" altLang="en-US" sz="2000" b="1" dirty="0"/>
              <a:t>, </a:t>
            </a:r>
            <a:r>
              <a:rPr lang="en-US" altLang="en-US" sz="2000" i="1" dirty="0" err="1"/>
              <a:t>prereq</a:t>
            </a:r>
            <a:r>
              <a:rPr lang="en-US" altLang="en-US" sz="2000" dirty="0" err="1"/>
              <a:t>.</a:t>
            </a:r>
            <a:r>
              <a:rPr lang="en-US" altLang="en-US" sz="2000" i="1" dirty="0" err="1"/>
              <a:t>prereq_id</a:t>
            </a:r>
            <a:r>
              <a:rPr lang="en-US" altLang="en-US" sz="2000" dirty="0"/>
              <a:t>, </a:t>
            </a:r>
            <a:br>
              <a:rPr lang="en-US" altLang="en-US" sz="2000" i="1" dirty="0"/>
            </a:br>
            <a:r>
              <a:rPr lang="en-US" altLang="en-US" sz="2000" i="1" dirty="0"/>
              <a:t>        </a:t>
            </a:r>
            <a:r>
              <a:rPr lang="en-US" altLang="en-US" sz="2000" b="1" dirty="0"/>
              <a:t>from </a:t>
            </a:r>
            <a:r>
              <a:rPr lang="en-US" altLang="en-US" sz="2000" i="1" dirty="0" err="1"/>
              <a:t>rec_rereq</a:t>
            </a:r>
            <a:r>
              <a:rPr lang="en-US" altLang="en-US" sz="2000" dirty="0"/>
              <a:t>, </a:t>
            </a:r>
            <a:r>
              <a:rPr lang="en-US" altLang="en-US" sz="2000" i="1" dirty="0" err="1"/>
              <a:t>prereq</a:t>
            </a:r>
            <a:br>
              <a:rPr lang="en-US" altLang="en-US" sz="2000" i="1" dirty="0"/>
            </a:br>
            <a:r>
              <a:rPr lang="en-US" altLang="en-US" sz="2000" i="1" dirty="0"/>
              <a:t>        </a:t>
            </a:r>
            <a:r>
              <a:rPr lang="en-US" altLang="en-US" sz="2000" b="1" dirty="0"/>
              <a:t>where </a:t>
            </a:r>
            <a:r>
              <a:rPr lang="en-US" altLang="en-US" sz="2000" i="1" dirty="0" err="1"/>
              <a:t>rec_prereq</a:t>
            </a:r>
            <a:r>
              <a:rPr lang="en-US" altLang="en-US" sz="2000" dirty="0" err="1"/>
              <a:t>.</a:t>
            </a:r>
            <a:r>
              <a:rPr lang="en-US" altLang="en-US" sz="2000" i="1" dirty="0" err="1"/>
              <a:t>prereq_id</a:t>
            </a:r>
            <a:r>
              <a:rPr lang="en-US" altLang="en-US" sz="2000" i="1" dirty="0"/>
              <a:t> </a:t>
            </a:r>
            <a:r>
              <a:rPr lang="en-US" altLang="en-US" sz="2000" dirty="0"/>
              <a:t>= </a:t>
            </a:r>
            <a:r>
              <a:rPr lang="en-US" altLang="en-US" sz="2000" i="1" dirty="0" err="1"/>
              <a:t>prereq</a:t>
            </a:r>
            <a:r>
              <a:rPr lang="en-US" altLang="en-US" sz="2000" dirty="0" err="1"/>
              <a:t>.</a:t>
            </a:r>
            <a:r>
              <a:rPr lang="en-US" altLang="en-US" sz="2000" i="1" dirty="0" err="1"/>
              <a:t>course_id</a:t>
            </a:r>
            <a:br>
              <a:rPr lang="en-US" altLang="en-US" sz="2000" i="1" dirty="0"/>
            </a:br>
            <a:r>
              <a:rPr lang="en-US" altLang="en-US" sz="2000" i="1" dirty="0"/>
              <a:t>    </a:t>
            </a:r>
            <a:r>
              <a:rPr lang="en-US" altLang="en-US" sz="2000" dirty="0"/>
              <a:t>)</a:t>
            </a:r>
            <a:br>
              <a:rPr lang="en-US" altLang="en-US" sz="2000" dirty="0"/>
            </a:br>
            <a:r>
              <a:rPr lang="en-US" altLang="en-US" sz="2000" b="1" dirty="0"/>
              <a:t>select </a:t>
            </a:r>
            <a:r>
              <a:rPr lang="en-US" altLang="en-US" sz="2000" dirty="0"/>
              <a:t>∗</a:t>
            </a:r>
            <a:br>
              <a:rPr lang="en-US" altLang="en-US" sz="2000" dirty="0"/>
            </a:br>
            <a:r>
              <a:rPr lang="en-US" altLang="en-US" sz="2000" b="1" dirty="0"/>
              <a:t>from </a:t>
            </a:r>
            <a:r>
              <a:rPr lang="en-US" altLang="en-US" sz="2000" i="1" dirty="0" err="1"/>
              <a:t>rec_prereq</a:t>
            </a:r>
            <a:r>
              <a:rPr lang="en-US" altLang="en-US" sz="2000" dirty="0"/>
              <a:t>;</a:t>
            </a:r>
            <a:endParaRPr lang="en-US" altLang="en-US" sz="2000" dirty="0"/>
          </a:p>
          <a:p>
            <a:pPr>
              <a:buFont typeface="Monotype Sorts" pitchFamily="-65" charset="2"/>
              <a:buNone/>
            </a:pPr>
            <a:r>
              <a:rPr lang="en-US" altLang="en-US" sz="2000" i="1" dirty="0"/>
              <a:t>	</a:t>
            </a:r>
            <a:r>
              <a:rPr lang="en-US" altLang="en-US" sz="2000" dirty="0"/>
              <a:t>This example view, </a:t>
            </a:r>
            <a:r>
              <a:rPr lang="en-US" altLang="en-US" sz="2000" i="1" dirty="0" err="1"/>
              <a:t>rec_prereq</a:t>
            </a:r>
            <a:r>
              <a:rPr lang="en-US" altLang="en-US" sz="2000" i="1" dirty="0"/>
              <a:t>,</a:t>
            </a:r>
            <a:r>
              <a:rPr lang="en-US" altLang="en-US" sz="2000" dirty="0"/>
              <a:t> is called the </a:t>
            </a:r>
            <a:r>
              <a:rPr lang="en-US" altLang="en-US" sz="2000" i="1" dirty="0"/>
              <a:t>transitive closure</a:t>
            </a:r>
            <a:r>
              <a:rPr lang="en-US" altLang="en-US" sz="2000" dirty="0"/>
              <a:t> of the </a:t>
            </a:r>
            <a:r>
              <a:rPr lang="en-US" altLang="en-US" sz="2000" i="1" dirty="0" err="1"/>
              <a:t>prereq</a:t>
            </a:r>
            <a:r>
              <a:rPr lang="en-US" altLang="en-US" sz="2000" i="1" dirty="0"/>
              <a:t> </a:t>
            </a:r>
            <a:r>
              <a:rPr lang="en-US" altLang="en-US" sz="2000" dirty="0"/>
              <a:t>relation</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The Power of Recursion</a:t>
            </a:r>
            <a:endParaRPr lang="en-US" altLang="en-US">
              <a:effectLst>
                <a:outerShdw blurRad="38100" dist="38100" dir="2700000" algn="tl">
                  <a:srgbClr val="C0C0C0"/>
                </a:outerShdw>
              </a:effectLst>
            </a:endParaRPr>
          </a:p>
        </p:txBody>
      </p:sp>
      <p:sp>
        <p:nvSpPr>
          <p:cNvPr id="56323" name="Rectangle 3"/>
          <p:cNvSpPr>
            <a:spLocks noGrp="1" noChangeArrowheads="1"/>
          </p:cNvSpPr>
          <p:nvPr>
            <p:ph type="body" idx="1"/>
          </p:nvPr>
        </p:nvSpPr>
        <p:spPr>
          <a:xfrm>
            <a:off x="768350" y="1165225"/>
            <a:ext cx="7621048" cy="5237163"/>
          </a:xfrm>
        </p:spPr>
        <p:txBody>
          <a:bodyPr/>
          <a:lstStyle/>
          <a:p>
            <a:r>
              <a:rPr lang="en-US" altLang="en-US" sz="2000" dirty="0"/>
              <a:t>Recursive views make it possible to write queries, such as transitive closure queries, that cannot be written without recursion or iteration.</a:t>
            </a:r>
            <a:endParaRPr lang="en-US" altLang="en-US" sz="2000" dirty="0"/>
          </a:p>
          <a:p>
            <a:pPr lvl="1"/>
            <a:r>
              <a:rPr lang="en-US" altLang="en-US" sz="2000" dirty="0">
                <a:ea typeface="MS PGothic" panose="020B0600070205080204" pitchFamily="34" charset="-128"/>
              </a:rPr>
              <a:t>Intuition:  Without recursion, a non-recursive non-iterative program can perform only a fixed number of joins of </a:t>
            </a:r>
            <a:r>
              <a:rPr lang="en-US" altLang="en-US" sz="2000" i="1" dirty="0" err="1">
                <a:ea typeface="MS PGothic" panose="020B0600070205080204" pitchFamily="34" charset="-128"/>
              </a:rPr>
              <a:t>prereq</a:t>
            </a:r>
            <a:r>
              <a:rPr lang="en-US" altLang="en-US" sz="2000" dirty="0">
                <a:ea typeface="MS PGothic" panose="020B0600070205080204" pitchFamily="34" charset="-128"/>
              </a:rPr>
              <a:t> with itself</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This can give only a fixed number of levels of managers</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Given a fixed non-recursive query, we can construct a database with a greater number of levels of prerequisites on which the query will not work</a:t>
            </a:r>
            <a:endParaRPr lang="en-US" altLang="en-US" sz="2000" dirty="0">
              <a:ea typeface="MS PGothic" panose="020B0600070205080204" pitchFamily="34" charset="-128"/>
            </a:endParaRPr>
          </a:p>
          <a:p>
            <a:pPr lvl="2"/>
            <a:r>
              <a:rPr lang="en-US" altLang="en-US" sz="2000" dirty="0">
                <a:ea typeface="MS PGothic" panose="020B0600070205080204" pitchFamily="34" charset="-128"/>
              </a:rPr>
              <a:t>Alternative: write a procedure to iterate as many times as required</a:t>
            </a:r>
            <a:endParaRPr lang="en-US" altLang="en-US" sz="2000" dirty="0">
              <a:ea typeface="MS PGothic" panose="020B0600070205080204" pitchFamily="34" charset="-128"/>
            </a:endParaRPr>
          </a:p>
          <a:p>
            <a:pPr lvl="3"/>
            <a:r>
              <a:rPr lang="en-US" altLang="en-US" sz="2000" dirty="0">
                <a:ea typeface="MS PGothic" panose="020B0600070205080204" pitchFamily="34" charset="-128"/>
              </a:rPr>
              <a:t>See procedure </a:t>
            </a:r>
            <a:r>
              <a:rPr lang="en-US" altLang="en-US" sz="2000" i="1" dirty="0" err="1">
                <a:ea typeface="MS PGothic" panose="020B0600070205080204" pitchFamily="34" charset="-128"/>
              </a:rPr>
              <a:t>findAllPrereqs</a:t>
            </a:r>
            <a:r>
              <a:rPr lang="en-US" altLang="en-US" sz="2000" dirty="0">
                <a:ea typeface="MS PGothic" panose="020B0600070205080204" pitchFamily="34" charset="-128"/>
              </a:rPr>
              <a:t> in book</a:t>
            </a:r>
            <a:endParaRPr lang="en-US" altLang="en-US" sz="2000"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Power of Recursion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4903787"/>
          </a:xfrm>
        </p:spPr>
        <p:txBody>
          <a:bodyPr lIns="91440"/>
          <a:lstStyle/>
          <a:p>
            <a:r>
              <a:rPr lang="en-US" altLang="en-US" sz="2000" dirty="0"/>
              <a:t>Computing transitive closure using iteration, adding successive tuples to </a:t>
            </a:r>
            <a:r>
              <a:rPr lang="en-US" altLang="en-US" sz="2000" i="1" dirty="0" err="1"/>
              <a:t>rec_prereq</a:t>
            </a:r>
            <a:endParaRPr lang="en-US" altLang="en-US" sz="2000" i="1" dirty="0"/>
          </a:p>
          <a:p>
            <a:pPr lvl="1"/>
            <a:r>
              <a:rPr lang="en-US" altLang="en-US" sz="2000" dirty="0">
                <a:ea typeface="MS PGothic" panose="020B0600070205080204" pitchFamily="34" charset="-128"/>
              </a:rPr>
              <a:t>The next slide shows a </a:t>
            </a:r>
            <a:r>
              <a:rPr lang="en-US" altLang="en-US" sz="2000" i="1" dirty="0" err="1">
                <a:ea typeface="MS PGothic" panose="020B0600070205080204" pitchFamily="34" charset="-128"/>
              </a:rPr>
              <a:t>prereq</a:t>
            </a:r>
            <a:r>
              <a:rPr lang="en-US" altLang="en-US" sz="2000" dirty="0">
                <a:ea typeface="MS PGothic" panose="020B0600070205080204" pitchFamily="34" charset="-128"/>
              </a:rPr>
              <a:t> relation</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Each step of the iterative process constructs an extended version of </a:t>
            </a:r>
            <a:r>
              <a:rPr lang="en-US" altLang="en-US" sz="2000" i="1" dirty="0" err="1">
                <a:ea typeface="MS PGothic" panose="020B0600070205080204" pitchFamily="34" charset="-128"/>
              </a:rPr>
              <a:t>rec_prereq</a:t>
            </a:r>
            <a:r>
              <a:rPr lang="en-US" altLang="en-US" sz="2000" i="1" dirty="0">
                <a:ea typeface="MS PGothic" panose="020B0600070205080204" pitchFamily="34" charset="-128"/>
              </a:rPr>
              <a:t> </a:t>
            </a:r>
            <a:r>
              <a:rPr lang="en-US" altLang="en-US" sz="2000" dirty="0">
                <a:ea typeface="MS PGothic" panose="020B0600070205080204" pitchFamily="34" charset="-128"/>
              </a:rPr>
              <a:t>from its recursive definition.  </a:t>
            </a:r>
            <a:endParaRPr lang="en-US" altLang="en-US" sz="2000" dirty="0">
              <a:ea typeface="MS PGothic" panose="020B0600070205080204" pitchFamily="34" charset="-128"/>
            </a:endParaRPr>
          </a:p>
          <a:p>
            <a:pPr lvl="1"/>
            <a:r>
              <a:rPr lang="en-US" altLang="en-US" sz="2000" dirty="0">
                <a:ea typeface="MS PGothic" panose="020B0600070205080204" pitchFamily="34" charset="-128"/>
              </a:rPr>
              <a:t>The final result is called the </a:t>
            </a:r>
            <a:r>
              <a:rPr lang="en-US" altLang="en-US" sz="2000" i="1" dirty="0">
                <a:ea typeface="MS PGothic" panose="020B0600070205080204" pitchFamily="34" charset="-128"/>
              </a:rPr>
              <a:t>fixed point </a:t>
            </a:r>
            <a:r>
              <a:rPr lang="en-US" altLang="en-US" sz="2000" dirty="0">
                <a:ea typeface="MS PGothic" panose="020B0600070205080204" pitchFamily="34" charset="-128"/>
              </a:rPr>
              <a:t> of the recursive view definition.</a:t>
            </a:r>
            <a:endParaRPr lang="en-US" altLang="en-US" sz="2000" dirty="0">
              <a:ea typeface="MS PGothic" panose="020B0600070205080204" pitchFamily="34" charset="-128"/>
            </a:endParaRPr>
          </a:p>
          <a:p>
            <a:r>
              <a:rPr lang="en-US" altLang="en-US" sz="2000" dirty="0"/>
              <a:t>Recursive views are required to be </a:t>
            </a:r>
            <a:r>
              <a:rPr lang="en-US" altLang="en-US" sz="2000" b="1" dirty="0">
                <a:solidFill>
                  <a:srgbClr val="002060"/>
                </a:solidFill>
              </a:rPr>
              <a:t>monotonic</a:t>
            </a:r>
            <a:r>
              <a:rPr lang="en-US" altLang="en-US" sz="2000" i="1" dirty="0"/>
              <a:t>.  </a:t>
            </a:r>
            <a:r>
              <a:rPr lang="en-US" altLang="en-US" sz="2000" dirty="0"/>
              <a:t>That is, if we add tuples to </a:t>
            </a:r>
            <a:r>
              <a:rPr lang="en-US" altLang="en-US" sz="2000" i="1" dirty="0" err="1"/>
              <a:t>prereq</a:t>
            </a:r>
            <a:r>
              <a:rPr lang="en-US" altLang="en-US" sz="2000" dirty="0"/>
              <a:t> the view </a:t>
            </a:r>
            <a:r>
              <a:rPr lang="en-US" altLang="en-US" sz="2000" i="1" dirty="0" err="1"/>
              <a:t>rec_prereq</a:t>
            </a:r>
            <a:r>
              <a:rPr lang="en-US" altLang="en-US" sz="2000" i="1" dirty="0"/>
              <a:t> </a:t>
            </a:r>
            <a:r>
              <a:rPr lang="en-US" altLang="en-US" sz="2000" dirty="0"/>
              <a:t>contains all of the tuples it contained before, plus possibly more</a:t>
            </a:r>
            <a:endParaRPr lang="en-US" altLang="en-US" sz="2000"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a:t>
            </a:r>
            <a:endParaRPr lang="en-US" altLang="en-US"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768350" y="1073150"/>
            <a:ext cx="7647681" cy="4791202"/>
          </a:xfrm>
        </p:spPr>
        <p:txBody>
          <a:bodyPr/>
          <a:lstStyle/>
          <a:p>
            <a:r>
              <a:rPr lang="en-US" altLang="en-US" sz="2000" b="1" dirty="0">
                <a:solidFill>
                  <a:srgbClr val="002060"/>
                </a:solidFill>
              </a:rPr>
              <a:t>JDBC</a:t>
            </a:r>
            <a:r>
              <a:rPr lang="en-US" altLang="en-US" sz="2000" dirty="0"/>
              <a:t> is a </a:t>
            </a:r>
            <a:r>
              <a:rPr lang="en-US" altLang="en-US" sz="2000" b="1" dirty="0"/>
              <a:t>Java API </a:t>
            </a:r>
            <a:r>
              <a:rPr lang="en-US" altLang="en-US" sz="2000" dirty="0"/>
              <a:t>for communicating with database systems supporting SQL.</a:t>
            </a:r>
            <a:endParaRPr lang="en-US" altLang="en-US" sz="2000" dirty="0"/>
          </a:p>
          <a:p>
            <a:r>
              <a:rPr lang="en-US" altLang="en-US" sz="2000" dirty="0"/>
              <a:t>JDBC supports a variety of features for querying and updating data, and for retrieving query results</a:t>
            </a:r>
            <a:r>
              <a:rPr lang="en-US" altLang="en-US" sz="2000" dirty="0" smtClean="0"/>
              <a:t>.</a:t>
            </a:r>
            <a:endParaRPr lang="en-US" altLang="en-US" sz="2000" dirty="0" smtClean="0"/>
          </a:p>
          <a:p>
            <a:r>
              <a:rPr lang="en-US" altLang="en-US" sz="2000" dirty="0" smtClean="0">
                <a:solidFill>
                  <a:srgbClr val="FF0000"/>
                </a:solidFill>
              </a:rPr>
              <a:t>Why JDBC?</a:t>
            </a:r>
            <a:endParaRPr lang="en-US" altLang="en-US" sz="2000" dirty="0" smtClean="0">
              <a:solidFill>
                <a:srgbClr val="FF0000"/>
              </a:solidFill>
            </a:endParaRPr>
          </a:p>
          <a:p>
            <a:pPr lvl="1"/>
            <a:r>
              <a:rPr lang="en-US" altLang="zh-CN" sz="2000" dirty="0" smtClean="0"/>
              <a:t>Write </a:t>
            </a:r>
            <a:r>
              <a:rPr lang="en-US" altLang="zh-CN" sz="2000" dirty="0"/>
              <a:t>once, run anywhere </a:t>
            </a:r>
            <a:r>
              <a:rPr lang="zh-CN" altLang="en-US" sz="2000" dirty="0">
                <a:ea typeface="宋体" panose="02010600030101010101" pitchFamily="2" charset="-122"/>
              </a:rPr>
              <a:t>（</a:t>
            </a:r>
            <a:r>
              <a:rPr lang="zh-CN" altLang="en-US" sz="2000" dirty="0">
                <a:ea typeface="宋体" panose="02010600030101010101" pitchFamily="2" charset="-122"/>
              </a:rPr>
              <a:t>兼容许多数据库语言）</a:t>
            </a:r>
            <a:endParaRPr lang="en-US" altLang="zh-CN" sz="2000" dirty="0" smtClean="0"/>
          </a:p>
          <a:p>
            <a:pPr lvl="2"/>
            <a:r>
              <a:rPr lang="en-US" altLang="zh-CN" sz="2000" dirty="0" smtClean="0"/>
              <a:t>Multiple </a:t>
            </a:r>
            <a:r>
              <a:rPr lang="en-US" altLang="zh-CN" sz="2000" dirty="0"/>
              <a:t>client and server platforms. </a:t>
            </a:r>
            <a:endParaRPr lang="en-US" altLang="zh-CN" sz="2000" dirty="0"/>
          </a:p>
          <a:p>
            <a:pPr lvl="1"/>
            <a:r>
              <a:rPr lang="en-US" altLang="zh-CN" sz="2000" dirty="0" smtClean="0"/>
              <a:t>Object-relational </a:t>
            </a:r>
            <a:r>
              <a:rPr lang="en-US" altLang="zh-CN" sz="2000" dirty="0"/>
              <a:t>mapping </a:t>
            </a:r>
            <a:endParaRPr lang="en-US" altLang="zh-CN" sz="2000" dirty="0"/>
          </a:p>
          <a:p>
            <a:pPr lvl="2"/>
            <a:r>
              <a:rPr lang="en-US" altLang="zh-CN" sz="2000" dirty="0" smtClean="0"/>
              <a:t>Databases </a:t>
            </a:r>
            <a:r>
              <a:rPr lang="en-US" altLang="zh-CN" sz="2000" dirty="0"/>
              <a:t>optimized for searching/indexing. </a:t>
            </a:r>
            <a:endParaRPr lang="en-US" altLang="zh-CN" sz="2000" dirty="0"/>
          </a:p>
          <a:p>
            <a:pPr lvl="2"/>
            <a:r>
              <a:rPr lang="en-US" altLang="zh-CN" sz="2000" dirty="0" smtClean="0"/>
              <a:t>Objects </a:t>
            </a:r>
            <a:r>
              <a:rPr lang="en-US" altLang="zh-CN" sz="2000" dirty="0"/>
              <a:t>optimized for engineering/flexibility. </a:t>
            </a:r>
            <a:endParaRPr lang="en-US" altLang="zh-CN" sz="2000" dirty="0"/>
          </a:p>
          <a:p>
            <a:pPr lvl="1"/>
            <a:r>
              <a:rPr lang="en-US" altLang="zh-CN" sz="2000" dirty="0" smtClean="0"/>
              <a:t>Network </a:t>
            </a:r>
            <a:r>
              <a:rPr lang="en-US" altLang="zh-CN" sz="2000" dirty="0"/>
              <a:t>independence </a:t>
            </a:r>
            <a:endParaRPr lang="en-US" altLang="zh-CN" sz="2000" dirty="0"/>
          </a:p>
          <a:p>
            <a:pPr lvl="2"/>
            <a:r>
              <a:rPr lang="en-US" altLang="zh-CN" sz="2000" dirty="0" smtClean="0"/>
              <a:t>Works </a:t>
            </a:r>
            <a:r>
              <a:rPr lang="en-US" altLang="zh-CN" sz="2000" dirty="0"/>
              <a:t>across Internet </a:t>
            </a:r>
            <a:r>
              <a:rPr lang="en-US" altLang="zh-CN" sz="2000" dirty="0" smtClean="0"/>
              <a:t>Protocol</a:t>
            </a:r>
            <a:endParaRPr lang="en-US" altLang="zh-CN" sz="2000" dirty="0"/>
          </a:p>
          <a:p>
            <a:pPr lvl="1"/>
            <a:r>
              <a:rPr lang="en-US" altLang="zh-CN" sz="2000" dirty="0" smtClean="0"/>
              <a:t>Database </a:t>
            </a:r>
            <a:r>
              <a:rPr lang="en-US" altLang="zh-CN" sz="2000" dirty="0"/>
              <a:t>independence </a:t>
            </a:r>
            <a:endParaRPr lang="en-US" altLang="zh-CN" sz="2000" dirty="0"/>
          </a:p>
          <a:p>
            <a:pPr marL="0" indent="0">
              <a:buNone/>
            </a:pPr>
            <a:endParaRPr lang="en-US" alt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962025" y="73025"/>
            <a:ext cx="8077200" cy="609600"/>
          </a:xfrm>
        </p:spPr>
        <p:txBody>
          <a:bodyPr/>
          <a:lstStyle/>
          <a:p>
            <a:pPr>
              <a:defRPr/>
            </a:pPr>
            <a:r>
              <a:rPr lang="en-US" altLang="en-US">
                <a:effectLst>
                  <a:outerShdw blurRad="38100" dist="38100" dir="2700000" algn="tl">
                    <a:srgbClr val="C0C0C0"/>
                  </a:outerShdw>
                </a:effectLst>
              </a:rPr>
              <a:t>Example of Fixed-Point Computation</a:t>
            </a:r>
            <a:endParaRPr lang="en-US" altLang="en-US">
              <a:effectLst>
                <a:outerShdw blurRad="38100" dist="38100" dir="2700000" algn="tl">
                  <a:srgbClr val="C0C0C0"/>
                </a:outerShdw>
              </a:effectLst>
            </a:endParaRPr>
          </a:p>
        </p:txBody>
      </p:sp>
      <p:pic>
        <p:nvPicPr>
          <p:cNvPr id="58371" name="Picture 2" descr="C:\Users\as668\Desktop\Judi\5_1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1363" y="3540125"/>
            <a:ext cx="537686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5" descr="C:\Users\as668\Desktop\Judi\5_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0" y="1198563"/>
            <a:ext cx="199072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Advanced Aggregation Features</a:t>
            </a:r>
            <a:endParaRPr lang="en-IN" altLang="en-US">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2" name="Rectangle 2"/>
          <p:cNvSpPr>
            <a:spLocks noGrp="1" noChangeArrowheads="1"/>
          </p:cNvSpPr>
          <p:nvPr>
            <p:ph type="title" idx="4294967295"/>
          </p:nvPr>
        </p:nvSpPr>
        <p:spPr/>
        <p:txBody>
          <a:bodyPr/>
          <a:lstStyle/>
          <a:p>
            <a:pPr>
              <a:defRPr/>
            </a:pPr>
            <a:r>
              <a:rPr lang="en-US">
                <a:ea typeface="+mj-ea"/>
              </a:rPr>
              <a:t>Ranking</a:t>
            </a:r>
            <a:endParaRPr lang="en-US">
              <a:ea typeface="+mj-ea"/>
            </a:endParaRPr>
          </a:p>
        </p:txBody>
      </p:sp>
      <p:sp>
        <p:nvSpPr>
          <p:cNvPr id="44035" name="Rectangle 3"/>
          <p:cNvSpPr>
            <a:spLocks noGrp="1" noChangeArrowheads="1"/>
          </p:cNvSpPr>
          <p:nvPr>
            <p:ph type="body" idx="4294967295"/>
          </p:nvPr>
        </p:nvSpPr>
        <p:spPr>
          <a:xfrm>
            <a:off x="768350" y="1109709"/>
            <a:ext cx="8021638" cy="5349829"/>
          </a:xfrm>
        </p:spPr>
        <p:txBody>
          <a:bodyPr/>
          <a:lstStyle/>
          <a:p>
            <a:pPr>
              <a:buSzPct val="110000"/>
              <a:buFont typeface="Wingdings" panose="05000000000000000000" pitchFamily="2" charset="2"/>
              <a:buChar char="§"/>
            </a:pPr>
            <a:r>
              <a:rPr lang="en-US" altLang="en-US" dirty="0"/>
              <a:t>Ranking is done in conjunction with an order by specification. </a:t>
            </a:r>
            <a:endParaRPr lang="en-US" altLang="en-US" dirty="0"/>
          </a:p>
          <a:p>
            <a:pPr>
              <a:buSzPct val="110000"/>
              <a:buFont typeface="Wingdings" panose="05000000000000000000" pitchFamily="2" charset="2"/>
              <a:buChar char="§"/>
            </a:pPr>
            <a:r>
              <a:rPr lang="en-US" altLang="en-US" dirty="0"/>
              <a:t>Suppose we are given a relation </a:t>
            </a:r>
            <a:br>
              <a:rPr lang="en-US" altLang="en-US" dirty="0"/>
            </a:br>
            <a:r>
              <a:rPr lang="en-US" altLang="en-US" dirty="0"/>
              <a:t>       </a:t>
            </a:r>
            <a:r>
              <a:rPr lang="en-US" altLang="en-US" i="1" dirty="0" err="1"/>
              <a:t>student_grades</a:t>
            </a:r>
            <a:r>
              <a:rPr lang="en-US" altLang="en-US" i="1" dirty="0"/>
              <a:t>(ID, GPA) </a:t>
            </a:r>
            <a:br>
              <a:rPr lang="en-US" altLang="en-US" i="1" dirty="0"/>
            </a:br>
            <a:r>
              <a:rPr lang="en-US" altLang="en-US" dirty="0"/>
              <a:t>giving the grade-point average of each student</a:t>
            </a:r>
            <a:endParaRPr lang="en-US" altLang="en-US" dirty="0"/>
          </a:p>
          <a:p>
            <a:pPr>
              <a:buSzPct val="110000"/>
              <a:buFont typeface="Wingdings" panose="05000000000000000000" pitchFamily="2" charset="2"/>
              <a:buChar char="§"/>
            </a:pPr>
            <a:r>
              <a:rPr lang="en-US" altLang="en-US" dirty="0"/>
              <a:t>Find the rank of each student.</a:t>
            </a:r>
            <a:endParaRPr lang="en-US" altLang="en-US" dirty="0"/>
          </a:p>
          <a:p>
            <a:pPr>
              <a:buSzPct val="110000"/>
              <a:buFont typeface="Wingdings" panose="05000000000000000000" pitchFamily="2" charset="2"/>
              <a:buChar char="§"/>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br>
              <a:rPr lang="en-US" altLang="en-US" dirty="0"/>
            </a:br>
            <a:r>
              <a:rPr lang="en-US" altLang="en-US" dirty="0"/>
              <a:t>       </a:t>
            </a:r>
            <a:r>
              <a:rPr lang="en-US" altLang="en-US" b="1" dirty="0"/>
              <a:t>from </a:t>
            </a:r>
            <a:r>
              <a:rPr lang="en-US" altLang="en-US" i="1" dirty="0" err="1"/>
              <a:t>student_grades</a:t>
            </a:r>
            <a:endParaRPr lang="en-US" altLang="en-US" i="1" dirty="0"/>
          </a:p>
          <a:p>
            <a:pPr>
              <a:buSzPct val="110000"/>
              <a:buFont typeface="Wingdings" panose="05000000000000000000" pitchFamily="2" charset="2"/>
              <a:buChar char="§"/>
            </a:pPr>
            <a:r>
              <a:rPr lang="en-US" altLang="en-US" dirty="0"/>
              <a:t>An extra </a:t>
            </a:r>
            <a:r>
              <a:rPr lang="en-US" altLang="en-US" b="1" dirty="0"/>
              <a:t>order by </a:t>
            </a:r>
            <a:r>
              <a:rPr lang="en-US" altLang="en-US" dirty="0"/>
              <a:t>clause is needed to get them in sorted order</a:t>
            </a:r>
            <a:endParaRPr lang="en-US" altLang="en-US" dirty="0"/>
          </a:p>
          <a:p>
            <a:pPr>
              <a:buFont typeface="Monotype Sorts" pitchFamily="-65" charset="2"/>
              <a:buNone/>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br>
              <a:rPr lang="en-US" altLang="en-US" dirty="0"/>
            </a:br>
            <a:r>
              <a:rPr lang="en-US" altLang="en-US" dirty="0"/>
              <a:t>       </a:t>
            </a:r>
            <a:r>
              <a:rPr lang="en-US" altLang="en-US" b="1" dirty="0"/>
              <a:t>from </a:t>
            </a:r>
            <a:r>
              <a:rPr lang="en-US" altLang="en-US" i="1" dirty="0" err="1"/>
              <a:t>student_grades</a:t>
            </a:r>
            <a:r>
              <a:rPr lang="en-US" altLang="en-US" i="1" dirty="0"/>
              <a:t> </a:t>
            </a:r>
            <a:br>
              <a:rPr lang="en-US" altLang="en-US" i="1" dirty="0"/>
            </a:br>
            <a:r>
              <a:rPr lang="en-US" altLang="en-US" i="1" dirty="0"/>
              <a:t>       </a:t>
            </a:r>
            <a:r>
              <a:rPr lang="en-US" altLang="en-US" b="1" dirty="0"/>
              <a:t>order by </a:t>
            </a:r>
            <a:r>
              <a:rPr lang="en-US" altLang="en-US" i="1" dirty="0" err="1"/>
              <a:t>s_rank</a:t>
            </a:r>
            <a:endParaRPr lang="en-US" altLang="en-US" i="1" dirty="0"/>
          </a:p>
          <a:p>
            <a:pPr>
              <a:buSzPct val="110000"/>
              <a:buFont typeface="Wingdings" panose="05000000000000000000" pitchFamily="2" charset="2"/>
              <a:buChar char="§"/>
            </a:pPr>
            <a:r>
              <a:rPr lang="en-US" altLang="en-US" dirty="0"/>
              <a:t>Ranking may leave gaps: e.g. if 2 students have the same top GPA, both have rank 1, and the next rank is 3</a:t>
            </a:r>
            <a:endParaRPr lang="en-US" altLang="en-US" dirty="0"/>
          </a:p>
          <a:p>
            <a:pPr lvl="1">
              <a:buSzPct val="110000"/>
              <a:buFont typeface="Arial" panose="020B0604020202020204" pitchFamily="34" charset="0"/>
              <a:buChar char="•"/>
            </a:pPr>
            <a:r>
              <a:rPr lang="en-US" altLang="en-US" b="1" dirty="0" err="1">
                <a:ea typeface="MS PGothic" panose="020B0600070205080204" pitchFamily="34" charset="-128"/>
              </a:rPr>
              <a:t>dense_rank</a:t>
            </a:r>
            <a:r>
              <a:rPr lang="en-US" altLang="en-US" b="1" dirty="0">
                <a:ea typeface="MS PGothic" panose="020B0600070205080204" pitchFamily="34" charset="-128"/>
              </a:rPr>
              <a:t> </a:t>
            </a:r>
            <a:r>
              <a:rPr lang="en-US" altLang="en-US" dirty="0">
                <a:ea typeface="MS PGothic" panose="020B0600070205080204" pitchFamily="34" charset="-128"/>
              </a:rPr>
              <a:t>does not leave gaps, so next dense rank would be 2</a:t>
            </a:r>
            <a:endParaRPr lang="en-US" altLang="en-US" b="1" dirty="0">
              <a:ea typeface="MS PGothic" panose="020B0600070205080204" pitchFamily="34" charset="-128"/>
            </a:endParaRPr>
          </a:p>
          <a:p>
            <a:pPr>
              <a:buFont typeface="Monotype Sorts" pitchFamily="-65" charset="2"/>
              <a:buNone/>
            </a:pPr>
            <a:endParaRPr lang="en-US" alt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Ranking</a:t>
            </a:r>
            <a:endParaRPr lang="en-IN" altLang="en-US">
              <a:effectLst/>
            </a:endParaRPr>
          </a:p>
        </p:txBody>
      </p:sp>
      <p:sp>
        <p:nvSpPr>
          <p:cNvPr id="45059" name="Rectangle 3"/>
          <p:cNvSpPr>
            <a:spLocks noGrp="1" noChangeArrowheads="1"/>
          </p:cNvSpPr>
          <p:nvPr>
            <p:ph type="body" idx="1"/>
          </p:nvPr>
        </p:nvSpPr>
        <p:spPr/>
        <p:txBody>
          <a:bodyPr/>
          <a:lstStyle/>
          <a:p>
            <a:r>
              <a:rPr lang="en-US" altLang="en-US" dirty="0"/>
              <a:t>Ranking can be done using basic SQL aggregation, but resultant query is very inefficient</a:t>
            </a:r>
            <a:endParaRPr lang="en-US" altLang="en-US" dirty="0"/>
          </a:p>
          <a:p>
            <a:pPr lvl="1">
              <a:buFont typeface="Monotype Sorts" pitchFamily="-65" charset="2"/>
              <a:buNone/>
            </a:pPr>
            <a:r>
              <a:rPr lang="en-IN" altLang="en-US" b="1" dirty="0">
                <a:ea typeface="MS PGothic" panose="020B0600070205080204" pitchFamily="34" charset="-128"/>
              </a:rPr>
              <a:t>    select </a:t>
            </a:r>
            <a:r>
              <a:rPr lang="en-IN" altLang="en-US" i="1" dirty="0">
                <a:ea typeface="MS PGothic" panose="020B0600070205080204" pitchFamily="34" charset="-128"/>
              </a:rPr>
              <a:t>ID</a:t>
            </a:r>
            <a:r>
              <a:rPr lang="en-IN" altLang="en-US" dirty="0">
                <a:ea typeface="MS PGothic" panose="020B0600070205080204" pitchFamily="34" charset="-128"/>
              </a:rPr>
              <a:t>, (1 + (</a:t>
            </a:r>
            <a:r>
              <a:rPr lang="en-IN" altLang="en-US" b="1" dirty="0">
                <a:ea typeface="MS PGothic" panose="020B0600070205080204" pitchFamily="34" charset="-128"/>
              </a:rPr>
              <a:t>select count</a:t>
            </a:r>
            <a:r>
              <a:rPr lang="en-IN" altLang="en-US" dirty="0">
                <a:ea typeface="MS PGothic" panose="020B0600070205080204" pitchFamily="34" charset="-128"/>
              </a:rPr>
              <a:t>(*)</a:t>
            </a:r>
            <a:br>
              <a:rPr lang="en-IN" altLang="en-US" dirty="0">
                <a:ea typeface="MS PGothic" panose="020B0600070205080204" pitchFamily="34" charset="-128"/>
              </a:rPr>
            </a:br>
            <a:r>
              <a:rPr lang="en-IN" altLang="en-US" dirty="0">
                <a:ea typeface="MS PGothic" panose="020B0600070205080204" pitchFamily="34" charset="-128"/>
              </a:rPr>
              <a:t>                         </a:t>
            </a:r>
            <a:r>
              <a:rPr lang="en-IN" altLang="en-US" b="1" dirty="0">
                <a:ea typeface="MS PGothic" panose="020B0600070205080204" pitchFamily="34" charset="-128"/>
              </a:rPr>
              <a:t>from </a:t>
            </a:r>
            <a:r>
              <a:rPr lang="en-IN" altLang="en-US" i="1" dirty="0" err="1">
                <a:ea typeface="MS PGothic" panose="020B0600070205080204" pitchFamily="34" charset="-128"/>
              </a:rPr>
              <a:t>student_grades</a:t>
            </a:r>
            <a:r>
              <a:rPr lang="en-IN" altLang="en-US" i="1" dirty="0">
                <a:ea typeface="MS PGothic" panose="020B0600070205080204" pitchFamily="34" charset="-128"/>
              </a:rPr>
              <a:t> B</a:t>
            </a:r>
            <a:br>
              <a:rPr lang="en-IN" altLang="en-US" i="1" dirty="0">
                <a:ea typeface="MS PGothic" panose="020B0600070205080204" pitchFamily="34" charset="-128"/>
              </a:rPr>
            </a:br>
            <a:r>
              <a:rPr lang="en-IN" altLang="en-US" i="1" dirty="0">
                <a:ea typeface="MS PGothic" panose="020B0600070205080204" pitchFamily="34" charset="-128"/>
              </a:rPr>
              <a:t>                         </a:t>
            </a:r>
            <a:r>
              <a:rPr lang="en-IN" altLang="en-US" b="1" dirty="0">
                <a:ea typeface="MS PGothic" panose="020B0600070205080204" pitchFamily="34" charset="-128"/>
              </a:rPr>
              <a:t>where </a:t>
            </a:r>
            <a:r>
              <a:rPr lang="en-IN" altLang="en-US" i="1" dirty="0">
                <a:ea typeface="MS PGothic" panose="020B0600070205080204" pitchFamily="34" charset="-128"/>
              </a:rPr>
              <a:t>B</a:t>
            </a:r>
            <a:r>
              <a:rPr lang="en-IN" altLang="en-US" dirty="0">
                <a:ea typeface="MS PGothic" panose="020B0600070205080204" pitchFamily="34" charset="-128"/>
              </a:rPr>
              <a:t>.</a:t>
            </a:r>
            <a:r>
              <a:rPr lang="en-IN" altLang="en-US" i="1" dirty="0">
                <a:ea typeface="MS PGothic" panose="020B0600070205080204" pitchFamily="34" charset="-128"/>
              </a:rPr>
              <a:t>GPA </a:t>
            </a:r>
            <a:r>
              <a:rPr lang="en-IN" altLang="en-US" dirty="0">
                <a:ea typeface="MS PGothic" panose="020B0600070205080204" pitchFamily="34" charset="-128"/>
              </a:rPr>
              <a:t>&gt; </a:t>
            </a:r>
            <a:r>
              <a:rPr lang="en-IN" altLang="en-US" i="1" dirty="0">
                <a:ea typeface="MS PGothic" panose="020B0600070205080204" pitchFamily="34" charset="-128"/>
              </a:rPr>
              <a:t>A</a:t>
            </a:r>
            <a:r>
              <a:rPr lang="en-IN" altLang="en-US" dirty="0">
                <a:ea typeface="MS PGothic" panose="020B0600070205080204" pitchFamily="34" charset="-128"/>
              </a:rPr>
              <a:t>.</a:t>
            </a:r>
            <a:r>
              <a:rPr lang="en-IN" altLang="en-US" i="1" dirty="0">
                <a:ea typeface="MS PGothic" panose="020B0600070205080204" pitchFamily="34" charset="-128"/>
              </a:rPr>
              <a:t>GPA</a:t>
            </a:r>
            <a:r>
              <a:rPr lang="en-IN" altLang="en-US" dirty="0">
                <a:ea typeface="MS PGothic" panose="020B0600070205080204" pitchFamily="34" charset="-128"/>
              </a:rPr>
              <a:t>)) </a:t>
            </a:r>
            <a:r>
              <a:rPr lang="en-IN" altLang="en-US" b="1" dirty="0">
                <a:ea typeface="MS PGothic" panose="020B0600070205080204" pitchFamily="34" charset="-128"/>
              </a:rPr>
              <a:t>as </a:t>
            </a:r>
            <a:r>
              <a:rPr lang="en-IN" altLang="en-US" i="1" dirty="0" err="1">
                <a:ea typeface="MS PGothic" panose="020B0600070205080204" pitchFamily="34" charset="-128"/>
              </a:rPr>
              <a:t>s_rank</a:t>
            </a:r>
            <a:br>
              <a:rPr lang="en-IN" altLang="en-US" i="1" dirty="0">
                <a:ea typeface="MS PGothic" panose="020B0600070205080204" pitchFamily="34" charset="-128"/>
              </a:rPr>
            </a:br>
            <a:r>
              <a:rPr lang="en-IN" altLang="en-US" b="1" dirty="0">
                <a:ea typeface="MS PGothic" panose="020B0600070205080204" pitchFamily="34" charset="-128"/>
              </a:rPr>
              <a:t>from </a:t>
            </a:r>
            <a:r>
              <a:rPr lang="en-IN" altLang="en-US" i="1" dirty="0" err="1">
                <a:ea typeface="MS PGothic" panose="020B0600070205080204" pitchFamily="34" charset="-128"/>
              </a:rPr>
              <a:t>student_grades</a:t>
            </a:r>
            <a:r>
              <a:rPr lang="en-IN" altLang="en-US" i="1" dirty="0">
                <a:ea typeface="MS PGothic" panose="020B0600070205080204" pitchFamily="34" charset="-128"/>
              </a:rPr>
              <a:t> A</a:t>
            </a:r>
            <a:br>
              <a:rPr lang="en-IN" altLang="en-US" i="1" dirty="0">
                <a:ea typeface="MS PGothic" panose="020B0600070205080204" pitchFamily="34" charset="-128"/>
              </a:rPr>
            </a:br>
            <a:r>
              <a:rPr lang="en-IN" altLang="en-US" b="1" dirty="0">
                <a:ea typeface="MS PGothic" panose="020B0600070205080204" pitchFamily="34" charset="-128"/>
              </a:rPr>
              <a:t>order by </a:t>
            </a:r>
            <a:r>
              <a:rPr lang="en-IN" altLang="en-US" i="1" dirty="0" err="1">
                <a:ea typeface="MS PGothic" panose="020B0600070205080204" pitchFamily="34" charset="-128"/>
              </a:rPr>
              <a:t>s_rank</a:t>
            </a:r>
            <a:r>
              <a:rPr lang="en-IN" altLang="en-US" dirty="0">
                <a:ea typeface="MS PGothic" panose="020B0600070205080204" pitchFamily="34" charset="-128"/>
              </a:rPr>
              <a:t>;</a:t>
            </a:r>
            <a:endParaRPr lang="en-IN"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Ranking (Cont.)</a:t>
            </a:r>
            <a:endParaRPr lang="en-IN">
              <a:effectLst>
                <a:outerShdw blurRad="38100" dist="38100" dir="2700000" algn="tl">
                  <a:srgbClr val="C0C0C0"/>
                </a:outerShdw>
              </a:effectLst>
            </a:endParaRPr>
          </a:p>
        </p:txBody>
      </p:sp>
      <p:sp>
        <p:nvSpPr>
          <p:cNvPr id="46083" name="Rectangle 3"/>
          <p:cNvSpPr>
            <a:spLocks noGrp="1" noChangeArrowheads="1"/>
          </p:cNvSpPr>
          <p:nvPr>
            <p:ph type="body" idx="1"/>
          </p:nvPr>
        </p:nvSpPr>
        <p:spPr>
          <a:xfrm>
            <a:off x="768350" y="1093788"/>
            <a:ext cx="7683192" cy="4903787"/>
          </a:xfrm>
        </p:spPr>
        <p:txBody>
          <a:bodyPr/>
          <a:lstStyle/>
          <a:p>
            <a:r>
              <a:rPr lang="en-US" altLang="en-US" dirty="0"/>
              <a:t>Ranking can be done within partition of the data.</a:t>
            </a:r>
            <a:endParaRPr lang="en-US" altLang="en-US" dirty="0"/>
          </a:p>
          <a:p>
            <a:r>
              <a:rPr lang="en-US" altLang="en-US" dirty="0"/>
              <a:t>“Find the rank of students within each department.”</a:t>
            </a:r>
            <a:endParaRPr lang="en-US" altLang="en-US" dirty="0"/>
          </a:p>
          <a:p>
            <a:pPr>
              <a:buFont typeface="Monotype Sorts" pitchFamily="-65" charset="2"/>
              <a:buNone/>
            </a:pPr>
            <a:r>
              <a:rPr lang="en-US" altLang="en-US" b="1" dirty="0"/>
              <a:t>          select </a:t>
            </a:r>
            <a:r>
              <a:rPr lang="en-US" altLang="en-US" i="1" dirty="0"/>
              <a:t>ID</a:t>
            </a:r>
            <a:r>
              <a:rPr lang="en-US" altLang="en-US" dirty="0"/>
              <a:t>, </a:t>
            </a:r>
            <a:r>
              <a:rPr lang="en-US" altLang="en-US" i="1" dirty="0" err="1"/>
              <a:t>dept_name</a:t>
            </a:r>
            <a:r>
              <a:rPr lang="en-US" altLang="en-US" dirty="0"/>
              <a:t>,</a:t>
            </a:r>
            <a:br>
              <a:rPr lang="en-US" altLang="en-US" dirty="0"/>
            </a:br>
            <a:r>
              <a:rPr lang="en-US" altLang="en-US" dirty="0"/>
              <a:t>           </a:t>
            </a:r>
            <a:r>
              <a:rPr lang="en-US" altLang="en-US" b="1" dirty="0"/>
              <a:t>rank </a:t>
            </a:r>
            <a:r>
              <a:rPr lang="en-US" altLang="en-US" dirty="0"/>
              <a:t>() </a:t>
            </a:r>
            <a:r>
              <a:rPr lang="en-US" altLang="en-US" b="1" dirty="0"/>
              <a:t>over </a:t>
            </a:r>
            <a:r>
              <a:rPr lang="en-US" altLang="en-US" dirty="0"/>
              <a:t>(</a:t>
            </a:r>
            <a:r>
              <a:rPr lang="en-US" altLang="en-US" b="1" dirty="0"/>
              <a:t>partition by </a:t>
            </a:r>
            <a:r>
              <a:rPr lang="en-US" altLang="en-US" i="1" dirty="0" err="1"/>
              <a:t>dept_name</a:t>
            </a:r>
            <a:r>
              <a:rPr lang="en-US" altLang="en-US" i="1" dirty="0"/>
              <a:t> </a:t>
            </a:r>
            <a:r>
              <a:rPr lang="en-US" altLang="en-US" b="1" dirty="0"/>
              <a:t>order by </a:t>
            </a:r>
            <a:r>
              <a:rPr lang="en-US" altLang="en-US" i="1" dirty="0"/>
              <a:t>GPA </a:t>
            </a:r>
            <a:r>
              <a:rPr lang="en-US" altLang="en-US" b="1" dirty="0" err="1"/>
              <a:t>desc</a:t>
            </a:r>
            <a:r>
              <a:rPr lang="en-US" altLang="en-US" dirty="0"/>
              <a:t>) </a:t>
            </a:r>
            <a:br>
              <a:rPr lang="en-US" altLang="en-US" dirty="0"/>
            </a:br>
            <a:r>
              <a:rPr lang="en-US" altLang="en-US" dirty="0"/>
              <a:t>                        </a:t>
            </a:r>
            <a:r>
              <a:rPr lang="en-US" altLang="en-US" b="1" dirty="0"/>
              <a:t>as </a:t>
            </a:r>
            <a:r>
              <a:rPr lang="en-US" altLang="en-US" i="1" dirty="0" err="1"/>
              <a:t>dept_rank</a:t>
            </a:r>
            <a:br>
              <a:rPr lang="en-US" altLang="en-US" i="1" dirty="0"/>
            </a:br>
            <a:r>
              <a:rPr lang="en-US" altLang="en-US" i="1" dirty="0"/>
              <a:t>     </a:t>
            </a:r>
            <a:r>
              <a:rPr lang="en-US" altLang="en-US" b="1" dirty="0"/>
              <a:t>from </a:t>
            </a:r>
            <a:r>
              <a:rPr lang="en-US" altLang="en-US" i="1" dirty="0" err="1"/>
              <a:t>dept_grades</a:t>
            </a:r>
            <a:br>
              <a:rPr lang="en-US" altLang="en-US" i="1" dirty="0"/>
            </a:br>
            <a:r>
              <a:rPr lang="en-US" altLang="en-US" i="1" dirty="0"/>
              <a:t>     </a:t>
            </a:r>
            <a:r>
              <a:rPr lang="en-US" altLang="en-US" b="1" dirty="0"/>
              <a:t>order by </a:t>
            </a:r>
            <a:r>
              <a:rPr lang="en-US" altLang="en-US" i="1" dirty="0" err="1"/>
              <a:t>dept_name</a:t>
            </a:r>
            <a:r>
              <a:rPr lang="en-US" altLang="en-US" dirty="0"/>
              <a:t>, </a:t>
            </a:r>
            <a:r>
              <a:rPr lang="en-US" altLang="en-US" i="1" dirty="0" err="1"/>
              <a:t>dept_rank</a:t>
            </a:r>
            <a:r>
              <a:rPr lang="en-US" altLang="en-US" dirty="0"/>
              <a:t>;</a:t>
            </a:r>
            <a:endParaRPr lang="en-US" altLang="en-US" dirty="0"/>
          </a:p>
          <a:p>
            <a:r>
              <a:rPr lang="en-US" altLang="en-US" dirty="0"/>
              <a:t>Multiple </a:t>
            </a:r>
            <a:r>
              <a:rPr lang="en-US" altLang="en-US" b="1" dirty="0"/>
              <a:t>rank</a:t>
            </a:r>
            <a:r>
              <a:rPr lang="en-US" altLang="en-US" dirty="0"/>
              <a:t> clauses can occur in a single </a:t>
            </a:r>
            <a:r>
              <a:rPr lang="en-US" altLang="en-US" b="1" dirty="0"/>
              <a:t>select</a:t>
            </a:r>
            <a:r>
              <a:rPr lang="en-US" altLang="en-US" dirty="0"/>
              <a:t> clause.</a:t>
            </a:r>
            <a:endParaRPr lang="en-US" altLang="en-US" dirty="0"/>
          </a:p>
          <a:p>
            <a:r>
              <a:rPr lang="en-US" altLang="en-US" dirty="0"/>
              <a:t>Ranking is done </a:t>
            </a:r>
            <a:r>
              <a:rPr lang="en-US" altLang="en-US" i="1" dirty="0"/>
              <a:t>after</a:t>
            </a:r>
            <a:r>
              <a:rPr lang="en-US" altLang="en-US" dirty="0"/>
              <a:t> applying </a:t>
            </a:r>
            <a:r>
              <a:rPr lang="en-US" altLang="en-US" b="1" dirty="0"/>
              <a:t>group by</a:t>
            </a:r>
            <a:r>
              <a:rPr lang="en-US" altLang="en-US" dirty="0"/>
              <a:t> clause/aggregation</a:t>
            </a:r>
            <a:endParaRPr lang="en-US" altLang="en-US" dirty="0"/>
          </a:p>
          <a:p>
            <a:r>
              <a:rPr lang="en-US" altLang="en-US" dirty="0"/>
              <a:t>Can be used to find top-n results</a:t>
            </a:r>
            <a:endParaRPr lang="en-US" altLang="en-US" dirty="0"/>
          </a:p>
          <a:p>
            <a:pPr lvl="1"/>
            <a:r>
              <a:rPr lang="en-US" altLang="en-US" dirty="0">
                <a:ea typeface="MS PGothic" panose="020B0600070205080204" pitchFamily="34" charset="-128"/>
              </a:rPr>
              <a:t>More general than the </a:t>
            </a:r>
            <a:r>
              <a:rPr lang="en-US" altLang="en-US" b="1" dirty="0">
                <a:ea typeface="MS PGothic" panose="020B0600070205080204" pitchFamily="34" charset="-128"/>
              </a:rPr>
              <a:t>limit</a:t>
            </a:r>
            <a:r>
              <a:rPr lang="en-US" altLang="en-US" dirty="0">
                <a:ea typeface="MS PGothic" panose="020B0600070205080204" pitchFamily="34" charset="-128"/>
              </a:rPr>
              <a:t> </a:t>
            </a:r>
            <a:r>
              <a:rPr lang="en-US" altLang="en-US" i="1" dirty="0">
                <a:ea typeface="MS PGothic" panose="020B0600070205080204" pitchFamily="34" charset="-128"/>
              </a:rPr>
              <a:t>n</a:t>
            </a:r>
            <a:r>
              <a:rPr lang="en-US" altLang="en-US" dirty="0">
                <a:ea typeface="MS PGothic" panose="020B0600070205080204" pitchFamily="34" charset="-128"/>
              </a:rPr>
              <a:t> clause supported by many databases, since it allows top-n within each partition</a:t>
            </a:r>
            <a:endParaRPr lang="en-IN" altLang="en-US" dirty="0">
              <a:ea typeface="MS PGothic"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Rectangle 2"/>
          <p:cNvSpPr>
            <a:spLocks noGrp="1" noChangeArrowheads="1"/>
          </p:cNvSpPr>
          <p:nvPr>
            <p:ph type="title" idx="4294967295"/>
          </p:nvPr>
        </p:nvSpPr>
        <p:spPr/>
        <p:txBody>
          <a:bodyPr/>
          <a:lstStyle/>
          <a:p>
            <a:pPr>
              <a:defRPr/>
            </a:pPr>
            <a:r>
              <a:rPr lang="en-US">
                <a:ea typeface="+mj-ea"/>
              </a:rPr>
              <a:t>Ranking (Cont.)</a:t>
            </a:r>
            <a:endParaRPr lang="en-US">
              <a:ea typeface="+mj-ea"/>
            </a:endParaRPr>
          </a:p>
        </p:txBody>
      </p:sp>
      <p:sp>
        <p:nvSpPr>
          <p:cNvPr id="47107"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Other ranking functions:  </a:t>
            </a:r>
            <a:endParaRPr lang="en-US" altLang="en-US" dirty="0"/>
          </a:p>
          <a:p>
            <a:pPr lvl="1">
              <a:buSzPct val="110000"/>
              <a:buFont typeface="Arial" panose="020B0604020202020204" pitchFamily="34" charset="0"/>
              <a:buChar char="•"/>
            </a:pPr>
            <a:r>
              <a:rPr lang="en-US" altLang="en-US" b="1" dirty="0" err="1">
                <a:ea typeface="MS PGothic" panose="020B0600070205080204" pitchFamily="34" charset="-128"/>
              </a:rPr>
              <a:t>percent_rank</a:t>
            </a:r>
            <a:r>
              <a:rPr lang="en-US" altLang="en-US" b="1" dirty="0">
                <a:ea typeface="MS PGothic" panose="020B0600070205080204" pitchFamily="34" charset="-128"/>
              </a:rPr>
              <a:t> </a:t>
            </a:r>
            <a:r>
              <a:rPr lang="en-US" altLang="en-US" dirty="0">
                <a:ea typeface="MS PGothic" panose="020B0600070205080204" pitchFamily="34" charset="-128"/>
              </a:rPr>
              <a:t>(within partition, if partitioning is done)</a:t>
            </a:r>
            <a:endParaRPr lang="en-US" altLang="en-US" b="1" dirty="0">
              <a:ea typeface="MS PGothic" panose="020B0600070205080204" pitchFamily="34" charset="-128"/>
            </a:endParaRPr>
          </a:p>
          <a:p>
            <a:pPr lvl="1">
              <a:buSzPct val="110000"/>
              <a:buFont typeface="Arial" panose="020B0604020202020204" pitchFamily="34" charset="0"/>
              <a:buChar char="•"/>
            </a:pPr>
            <a:r>
              <a:rPr lang="en-US" altLang="en-US" b="1" dirty="0" err="1">
                <a:ea typeface="MS PGothic" panose="020B0600070205080204" pitchFamily="34" charset="-128"/>
              </a:rPr>
              <a:t>cume_dist</a:t>
            </a:r>
            <a:r>
              <a:rPr lang="en-US" altLang="en-US" dirty="0">
                <a:ea typeface="MS PGothic" panose="020B0600070205080204" pitchFamily="34" charset="-128"/>
              </a:rPr>
              <a:t> (cumulative distribution)</a:t>
            </a:r>
            <a:endParaRPr lang="en-US" altLang="en-US" dirty="0">
              <a:ea typeface="MS PGothic" panose="020B0600070205080204" pitchFamily="34" charset="-128"/>
            </a:endParaRPr>
          </a:p>
          <a:p>
            <a:pPr lvl="2">
              <a:buFont typeface="Wingdings" panose="05000000000000000000" pitchFamily="2" charset="2"/>
              <a:buChar char="§"/>
            </a:pPr>
            <a:r>
              <a:rPr lang="en-US" altLang="en-US" dirty="0">
                <a:ea typeface="MS PGothic" panose="020B0600070205080204" pitchFamily="34" charset="-128"/>
              </a:rPr>
              <a:t> fraction of tuples with preceding values</a:t>
            </a:r>
            <a:endParaRPr lang="en-US" altLang="en-US" dirty="0">
              <a:ea typeface="MS PGothic" panose="020B0600070205080204" pitchFamily="34" charset="-128"/>
            </a:endParaRPr>
          </a:p>
          <a:p>
            <a:pPr lvl="1">
              <a:buSzPct val="110000"/>
              <a:buFont typeface="Arial" panose="020B0604020202020204" pitchFamily="34" charset="0"/>
              <a:buChar char="•"/>
            </a:pPr>
            <a:r>
              <a:rPr lang="en-US" altLang="en-US" b="1" dirty="0" err="1">
                <a:ea typeface="MS PGothic" panose="020B0600070205080204" pitchFamily="34" charset="-128"/>
              </a:rPr>
              <a:t>row_number</a:t>
            </a:r>
            <a:r>
              <a:rPr lang="en-US" altLang="en-US" b="1" dirty="0">
                <a:ea typeface="MS PGothic" panose="020B0600070205080204" pitchFamily="34" charset="-128"/>
              </a:rPr>
              <a:t> </a:t>
            </a:r>
            <a:r>
              <a:rPr lang="en-US" altLang="en-US" dirty="0">
                <a:ea typeface="MS PGothic" panose="020B0600070205080204" pitchFamily="34" charset="-128"/>
              </a:rPr>
              <a:t>(non-deterministic in presence of duplicates)</a:t>
            </a:r>
            <a:endParaRPr lang="en-US" altLang="en-US" dirty="0">
              <a:ea typeface="MS PGothic" panose="020B0600070205080204" pitchFamily="34" charset="-128"/>
            </a:endParaRPr>
          </a:p>
          <a:p>
            <a:pPr>
              <a:buSzPct val="110000"/>
              <a:buFont typeface="Wingdings" panose="05000000000000000000" pitchFamily="2" charset="2"/>
              <a:buChar char="§"/>
            </a:pPr>
            <a:r>
              <a:rPr lang="en-US" altLang="en-US" dirty="0"/>
              <a:t>SQL:1999 permits the user to specify </a:t>
            </a:r>
            <a:r>
              <a:rPr lang="en-US" altLang="en-US" b="1" dirty="0"/>
              <a:t>nulls first</a:t>
            </a:r>
            <a:r>
              <a:rPr lang="en-US" altLang="en-US" dirty="0"/>
              <a:t> or </a:t>
            </a:r>
            <a:r>
              <a:rPr lang="en-US" altLang="en-US" b="1" dirty="0"/>
              <a:t>nulls last</a:t>
            </a:r>
            <a:endParaRPr lang="en-US" altLang="en-US" b="1" dirty="0"/>
          </a:p>
          <a:p>
            <a:pPr>
              <a:buFont typeface="Monotype Sorts" pitchFamily="-65" charset="2"/>
              <a:buNone/>
            </a:pPr>
            <a:r>
              <a:rPr lang="en-US" altLang="en-US" b="1" dirty="0"/>
              <a:t>     select </a:t>
            </a:r>
            <a:r>
              <a:rPr lang="en-US" altLang="en-US" i="1" dirty="0"/>
              <a:t>ID</a:t>
            </a:r>
            <a:r>
              <a:rPr lang="en-US" altLang="en-US" dirty="0"/>
              <a:t>, </a:t>
            </a:r>
            <a:br>
              <a:rPr lang="en-US" altLang="en-US" dirty="0"/>
            </a:br>
            <a:r>
              <a:rPr lang="en-US" altLang="en-US" dirty="0"/>
              <a:t>           </a:t>
            </a:r>
            <a:r>
              <a:rPr lang="en-US" altLang="en-US" b="1" dirty="0"/>
              <a:t>rank </a:t>
            </a:r>
            <a:r>
              <a:rPr lang="en-US" altLang="en-US" dirty="0"/>
              <a:t>( )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b="1" dirty="0"/>
              <a:t> nulls last</a:t>
            </a:r>
            <a:r>
              <a:rPr lang="en-US" altLang="en-US" dirty="0"/>
              <a:t>) </a:t>
            </a:r>
            <a:r>
              <a:rPr lang="en-US" altLang="en-US" b="1" dirty="0"/>
              <a:t>as </a:t>
            </a:r>
            <a:r>
              <a:rPr lang="en-US" altLang="en-US" i="1" dirty="0" err="1"/>
              <a:t>s_rank</a:t>
            </a:r>
            <a:br>
              <a:rPr lang="en-US" altLang="en-US" dirty="0"/>
            </a:br>
            <a:r>
              <a:rPr lang="en-US" altLang="en-US" b="1" dirty="0"/>
              <a:t>from </a:t>
            </a:r>
            <a:r>
              <a:rPr lang="en-US" altLang="en-US" i="1" dirty="0" err="1"/>
              <a:t>student_grades</a:t>
            </a:r>
            <a:endParaRPr lang="en-US" alt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Rectangle 2"/>
          <p:cNvSpPr>
            <a:spLocks noGrp="1" noChangeArrowheads="1"/>
          </p:cNvSpPr>
          <p:nvPr>
            <p:ph type="title" idx="4294967295"/>
          </p:nvPr>
        </p:nvSpPr>
        <p:spPr/>
        <p:txBody>
          <a:bodyPr/>
          <a:lstStyle/>
          <a:p>
            <a:pPr>
              <a:defRPr/>
            </a:pPr>
            <a:r>
              <a:rPr lang="en-US">
                <a:ea typeface="+mj-ea"/>
              </a:rPr>
              <a:t>Ranking (Cont.)</a:t>
            </a:r>
            <a:endParaRPr lang="en-US">
              <a:ea typeface="+mj-ea"/>
            </a:endParaRPr>
          </a:p>
        </p:txBody>
      </p:sp>
      <p:sp>
        <p:nvSpPr>
          <p:cNvPr id="48131"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For a given constant </a:t>
            </a:r>
            <a:r>
              <a:rPr lang="en-US" altLang="en-US" i="1" dirty="0"/>
              <a:t>n</a:t>
            </a:r>
            <a:r>
              <a:rPr lang="en-US" altLang="en-US" dirty="0"/>
              <a:t>, the ranking the function </a:t>
            </a:r>
            <a:r>
              <a:rPr lang="en-US" altLang="en-US" i="1" dirty="0" err="1"/>
              <a:t>ntile</a:t>
            </a:r>
            <a:r>
              <a:rPr lang="en-US" altLang="en-US" dirty="0"/>
              <a:t>(</a:t>
            </a:r>
            <a:r>
              <a:rPr lang="en-US" altLang="en-US" i="1" dirty="0"/>
              <a:t>n</a:t>
            </a:r>
            <a:r>
              <a:rPr lang="en-US" altLang="en-US" dirty="0"/>
              <a:t>) takes the tuples in each partition in the specified order, and divides them into </a:t>
            </a:r>
            <a:r>
              <a:rPr lang="en-US" altLang="en-US" i="1" dirty="0"/>
              <a:t>n</a:t>
            </a:r>
            <a:r>
              <a:rPr lang="en-US" altLang="en-US" dirty="0"/>
              <a:t> buckets with equal numbers of tuples.</a:t>
            </a:r>
            <a:endParaRPr lang="en-US" altLang="en-US" dirty="0"/>
          </a:p>
          <a:p>
            <a:pPr>
              <a:buSzPct val="110000"/>
              <a:buFont typeface="Wingdings" panose="05000000000000000000" pitchFamily="2" charset="2"/>
              <a:buChar char="§"/>
            </a:pPr>
            <a:r>
              <a:rPr lang="en-US" altLang="en-US" dirty="0"/>
              <a:t>E.g.,</a:t>
            </a:r>
            <a:endParaRPr lang="en-US" altLang="en-US" dirty="0"/>
          </a:p>
          <a:p>
            <a:pPr>
              <a:buFont typeface="Monotype Sorts" pitchFamily="-65" charset="2"/>
              <a:buNone/>
            </a:pPr>
            <a:r>
              <a:rPr lang="en-US" altLang="en-US" dirty="0"/>
              <a:t>	   </a:t>
            </a:r>
            <a:r>
              <a:rPr lang="en-US" altLang="en-US" b="1" dirty="0"/>
              <a:t>select </a:t>
            </a:r>
            <a:r>
              <a:rPr lang="en-US" altLang="en-US" i="1" dirty="0"/>
              <a:t>ID</a:t>
            </a:r>
            <a:r>
              <a:rPr lang="en-US" altLang="en-US" dirty="0"/>
              <a:t>, </a:t>
            </a:r>
            <a:r>
              <a:rPr lang="en-US" altLang="en-US" b="1" dirty="0" err="1"/>
              <a:t>ntile</a:t>
            </a:r>
            <a:r>
              <a:rPr lang="en-US" altLang="en-US" dirty="0"/>
              <a:t>(4)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dirty="0"/>
              <a:t>) </a:t>
            </a:r>
            <a:r>
              <a:rPr lang="en-US" altLang="en-US" b="1" dirty="0"/>
              <a:t>as </a:t>
            </a:r>
            <a:r>
              <a:rPr lang="en-US" altLang="en-US" i="1" dirty="0"/>
              <a:t>quartile</a:t>
            </a:r>
            <a:br>
              <a:rPr lang="en-US" altLang="en-US" dirty="0"/>
            </a:br>
            <a:r>
              <a:rPr lang="en-US" altLang="en-US" dirty="0"/>
              <a:t>	</a:t>
            </a:r>
            <a:r>
              <a:rPr lang="en-US" altLang="en-US" b="1" dirty="0"/>
              <a:t>from </a:t>
            </a:r>
            <a:r>
              <a:rPr lang="en-US" altLang="en-US" i="1" dirty="0" err="1"/>
              <a:t>student_grades</a:t>
            </a:r>
            <a:r>
              <a:rPr lang="en-US" altLang="en-US" i="1" dirty="0"/>
              <a:t>;</a:t>
            </a:r>
            <a:endParaRPr lang="en-US" alt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noChangeArrowheads="1"/>
          </p:cNvSpPr>
          <p:nvPr>
            <p:ph type="title" idx="4294967295"/>
          </p:nvPr>
        </p:nvSpPr>
        <p:spPr/>
        <p:txBody>
          <a:bodyPr/>
          <a:lstStyle/>
          <a:p>
            <a:pPr>
              <a:defRPr/>
            </a:pPr>
            <a:r>
              <a:rPr lang="en-US">
                <a:ea typeface="+mj-ea"/>
              </a:rPr>
              <a:t>Windowing</a:t>
            </a:r>
            <a:endParaRPr lang="en-US">
              <a:ea typeface="+mj-ea"/>
            </a:endParaRPr>
          </a:p>
        </p:txBody>
      </p:sp>
      <p:sp>
        <p:nvSpPr>
          <p:cNvPr id="49155" name="Rectangle 3"/>
          <p:cNvSpPr>
            <a:spLocks noGrp="1" noChangeArrowheads="1"/>
          </p:cNvSpPr>
          <p:nvPr>
            <p:ph type="body" idx="4294967295"/>
          </p:nvPr>
        </p:nvSpPr>
        <p:spPr>
          <a:xfrm>
            <a:off x="768350" y="1100831"/>
            <a:ext cx="7709826" cy="4941194"/>
          </a:xfrm>
        </p:spPr>
        <p:txBody>
          <a:bodyPr/>
          <a:lstStyle/>
          <a:p>
            <a:pPr>
              <a:lnSpc>
                <a:spcPct val="90000"/>
              </a:lnSpc>
              <a:buSzPct val="110000"/>
              <a:buFont typeface="Wingdings" panose="05000000000000000000" pitchFamily="2" charset="2"/>
              <a:buChar char="§"/>
            </a:pPr>
            <a:r>
              <a:rPr lang="en-US" altLang="en-US" dirty="0"/>
              <a:t>Used to smooth out random variations. </a:t>
            </a:r>
            <a:endParaRPr lang="en-US" altLang="en-US" dirty="0"/>
          </a:p>
          <a:p>
            <a:pPr>
              <a:lnSpc>
                <a:spcPct val="90000"/>
              </a:lnSpc>
              <a:buSzPct val="110000"/>
              <a:buFont typeface="Wingdings" panose="05000000000000000000" pitchFamily="2" charset="2"/>
              <a:buChar char="§"/>
            </a:pPr>
            <a:r>
              <a:rPr lang="en-US" altLang="en-US" dirty="0"/>
              <a:t>E.g., </a:t>
            </a:r>
            <a:r>
              <a:rPr lang="en-US" altLang="en-US" b="1" dirty="0">
                <a:solidFill>
                  <a:srgbClr val="000099"/>
                </a:solidFill>
              </a:rPr>
              <a:t>moving average</a:t>
            </a:r>
            <a:r>
              <a:rPr lang="en-US" altLang="en-US" dirty="0"/>
              <a:t>: “Given sales values for each date, calculate for each date the average of the sales on that day, the previous day, and the next day”</a:t>
            </a:r>
            <a:endParaRPr lang="en-US" altLang="en-US" dirty="0"/>
          </a:p>
          <a:p>
            <a:pPr>
              <a:lnSpc>
                <a:spcPct val="90000"/>
              </a:lnSpc>
              <a:buSzPct val="110000"/>
              <a:buFont typeface="Wingdings" panose="05000000000000000000" pitchFamily="2" charset="2"/>
              <a:buChar char="§"/>
            </a:pPr>
            <a:r>
              <a:rPr lang="en-US" altLang="en-US" b="1" dirty="0">
                <a:solidFill>
                  <a:srgbClr val="000099"/>
                </a:solidFill>
              </a:rPr>
              <a:t>Window specification</a:t>
            </a:r>
            <a:r>
              <a:rPr lang="en-US" altLang="en-US" dirty="0"/>
              <a:t> in SQL:</a:t>
            </a:r>
            <a:endParaRPr lang="en-US" altLang="en-US" dirty="0"/>
          </a:p>
          <a:p>
            <a:pPr lvl="1">
              <a:lnSpc>
                <a:spcPct val="90000"/>
              </a:lnSpc>
              <a:buSzPct val="110000"/>
              <a:buFont typeface="Arial" panose="020B0604020202020204" pitchFamily="34" charset="0"/>
              <a:buChar char="•"/>
            </a:pPr>
            <a:r>
              <a:rPr lang="en-US" altLang="en-US" dirty="0">
                <a:ea typeface="MS PGothic" panose="020B0600070205080204" pitchFamily="34" charset="-128"/>
              </a:rPr>
              <a:t>Given relation </a:t>
            </a:r>
            <a:r>
              <a:rPr lang="en-US" altLang="en-US" i="1" dirty="0">
                <a:ea typeface="MS PGothic" panose="020B0600070205080204" pitchFamily="34" charset="-128"/>
              </a:rPr>
              <a:t>sales(date, value)</a:t>
            </a:r>
            <a:endParaRPr lang="en-US" altLang="en-US" i="1" dirty="0">
              <a:ea typeface="MS PGothic" panose="020B0600070205080204" pitchFamily="34" charset="-128"/>
            </a:endParaRPr>
          </a:p>
          <a:p>
            <a:pPr>
              <a:lnSpc>
                <a:spcPct val="90000"/>
              </a:lnSpc>
              <a:buFont typeface="Monotype Sorts" pitchFamily="-65" charset="2"/>
              <a:buNone/>
            </a:pPr>
            <a:r>
              <a:rPr lang="en-US" altLang="en-US" dirty="0"/>
              <a:t>            </a:t>
            </a:r>
            <a:r>
              <a:rPr lang="en-US" altLang="en-US" b="1" dirty="0"/>
              <a:t>select </a:t>
            </a:r>
            <a:r>
              <a:rPr lang="en-US" altLang="en-US" i="1" dirty="0"/>
              <a:t>date, </a:t>
            </a:r>
            <a:r>
              <a:rPr lang="en-US" altLang="en-US" b="1" i="1" dirty="0"/>
              <a:t>sum</a:t>
            </a:r>
            <a:r>
              <a:rPr lang="en-US" altLang="en-US" dirty="0"/>
              <a:t>(</a:t>
            </a:r>
            <a:r>
              <a:rPr lang="en-US" altLang="en-US" i="1" dirty="0"/>
              <a:t>value</a:t>
            </a:r>
            <a:r>
              <a:rPr lang="en-US" altLang="en-US" dirty="0"/>
              <a:t>) </a:t>
            </a:r>
            <a:r>
              <a:rPr lang="en-US" altLang="en-US" b="1" dirty="0"/>
              <a:t>over </a:t>
            </a:r>
            <a:br>
              <a:rPr lang="en-US" altLang="en-US" b="1" dirty="0"/>
            </a:br>
            <a:r>
              <a:rPr lang="en-US" altLang="en-US" b="1" dirty="0"/>
              <a:t>            </a:t>
            </a:r>
            <a:r>
              <a:rPr lang="en-US" altLang="en-US" dirty="0"/>
              <a:t>(</a:t>
            </a:r>
            <a:r>
              <a:rPr lang="en-US" altLang="en-US" b="1" dirty="0"/>
              <a:t>order by </a:t>
            </a:r>
            <a:r>
              <a:rPr lang="en-US" altLang="en-US" i="1" dirty="0"/>
              <a:t>date </a:t>
            </a:r>
            <a:r>
              <a:rPr lang="en-US" altLang="en-US" b="1" dirty="0"/>
              <a:t>between rows </a:t>
            </a:r>
            <a:r>
              <a:rPr lang="en-US" altLang="en-US" dirty="0"/>
              <a:t>1 </a:t>
            </a:r>
            <a:r>
              <a:rPr lang="en-US" altLang="en-US" b="1" dirty="0"/>
              <a:t>preceding and </a:t>
            </a:r>
            <a:r>
              <a:rPr lang="en-US" altLang="en-US" dirty="0"/>
              <a:t>1</a:t>
            </a:r>
            <a:r>
              <a:rPr lang="en-US" altLang="en-US" b="1" dirty="0"/>
              <a:t> following</a:t>
            </a:r>
            <a:r>
              <a:rPr lang="en-US" altLang="en-US" dirty="0"/>
              <a:t>)</a:t>
            </a:r>
            <a:br>
              <a:rPr lang="en-US" altLang="en-US" dirty="0"/>
            </a:br>
            <a:r>
              <a:rPr lang="en-US" altLang="en-US" dirty="0"/>
              <a:t>       </a:t>
            </a:r>
            <a:r>
              <a:rPr lang="en-US" altLang="en-US" b="1" dirty="0"/>
              <a:t>from </a:t>
            </a:r>
            <a:r>
              <a:rPr lang="en-US" altLang="en-US" i="1" dirty="0"/>
              <a:t>sales</a:t>
            </a:r>
            <a:endParaRPr lang="en-US" alt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noChangeArrowheads="1"/>
          </p:cNvSpPr>
          <p:nvPr>
            <p:ph type="title" idx="4294967295"/>
          </p:nvPr>
        </p:nvSpPr>
        <p:spPr/>
        <p:txBody>
          <a:bodyPr/>
          <a:lstStyle/>
          <a:p>
            <a:pPr>
              <a:defRPr/>
            </a:pPr>
            <a:r>
              <a:rPr lang="en-US">
                <a:ea typeface="+mj-ea"/>
              </a:rPr>
              <a:t>Windowing</a:t>
            </a:r>
            <a:endParaRPr lang="en-US">
              <a:ea typeface="+mj-ea"/>
            </a:endParaRPr>
          </a:p>
        </p:txBody>
      </p:sp>
      <p:sp>
        <p:nvSpPr>
          <p:cNvPr id="50179" name="Rectangle 3"/>
          <p:cNvSpPr>
            <a:spLocks noGrp="1" noChangeArrowheads="1"/>
          </p:cNvSpPr>
          <p:nvPr>
            <p:ph type="body" idx="4294967295"/>
          </p:nvPr>
        </p:nvSpPr>
        <p:spPr>
          <a:xfrm>
            <a:off x="768350" y="1207363"/>
            <a:ext cx="7829550" cy="4834662"/>
          </a:xfrm>
        </p:spPr>
        <p:txBody>
          <a:bodyPr/>
          <a:lstStyle/>
          <a:p>
            <a:pPr>
              <a:lnSpc>
                <a:spcPct val="90000"/>
              </a:lnSpc>
              <a:buSzPct val="110000"/>
              <a:buFont typeface="Wingdings" panose="05000000000000000000" pitchFamily="2" charset="2"/>
              <a:buChar char="§"/>
            </a:pPr>
            <a:r>
              <a:rPr lang="en-US" altLang="en-US" dirty="0"/>
              <a:t>Examples of other window specifications:</a:t>
            </a:r>
            <a:endParaRPr lang="en-US" altLang="en-US" dirty="0"/>
          </a:p>
          <a:p>
            <a:pPr lvl="1">
              <a:lnSpc>
                <a:spcPct val="90000"/>
              </a:lnSpc>
              <a:buSzPct val="110000"/>
              <a:buFont typeface="Arial" panose="020B0604020202020204" pitchFamily="34" charset="0"/>
              <a:buChar char="•"/>
            </a:pPr>
            <a:r>
              <a:rPr lang="en-US" altLang="en-US" b="1" dirty="0">
                <a:ea typeface="MS PGothic" panose="020B0600070205080204" pitchFamily="34" charset="-128"/>
              </a:rPr>
              <a:t>between rows unbounded preceding and current</a:t>
            </a:r>
            <a:endParaRPr lang="en-US" altLang="en-US" b="1"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rows unbounded preceding</a:t>
            </a:r>
            <a:endParaRPr lang="en-US" altLang="en-US" b="1"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range  between </a:t>
            </a:r>
            <a:r>
              <a:rPr lang="en-US" altLang="en-US" dirty="0">
                <a:ea typeface="MS PGothic" panose="020B0600070205080204" pitchFamily="34" charset="-128"/>
              </a:rPr>
              <a:t>10</a:t>
            </a:r>
            <a:r>
              <a:rPr lang="en-US" altLang="en-US" b="1" dirty="0">
                <a:ea typeface="MS PGothic" panose="020B0600070205080204" pitchFamily="34" charset="-128"/>
              </a:rPr>
              <a:t> preceding and current row</a:t>
            </a:r>
            <a:endParaRPr lang="en-US" altLang="en-US" b="1" dirty="0">
              <a:ea typeface="MS PGothic" panose="020B0600070205080204" pitchFamily="34" charset="-128"/>
            </a:endParaRPr>
          </a:p>
          <a:p>
            <a:pPr lvl="2">
              <a:lnSpc>
                <a:spcPct val="90000"/>
              </a:lnSpc>
              <a:buFont typeface="Wingdings" panose="05000000000000000000" pitchFamily="2" charset="2"/>
              <a:buChar char="§"/>
            </a:pPr>
            <a:r>
              <a:rPr lang="en-US" altLang="en-US" dirty="0">
                <a:ea typeface="MS PGothic" panose="020B0600070205080204" pitchFamily="34" charset="-128"/>
              </a:rPr>
              <a:t>All rows with values between current row value –10 to current value</a:t>
            </a:r>
            <a:endParaRPr lang="en-US" altLang="en-US" dirty="0">
              <a:ea typeface="MS PGothic" panose="020B0600070205080204" pitchFamily="34" charset="-128"/>
            </a:endParaRPr>
          </a:p>
          <a:p>
            <a:pPr lvl="1">
              <a:lnSpc>
                <a:spcPct val="90000"/>
              </a:lnSpc>
              <a:buSzPct val="110000"/>
              <a:buFont typeface="Arial" panose="020B0604020202020204" pitchFamily="34" charset="0"/>
              <a:buChar char="•"/>
            </a:pPr>
            <a:r>
              <a:rPr lang="en-US" altLang="en-US" b="1" dirty="0">
                <a:ea typeface="MS PGothic" panose="020B0600070205080204" pitchFamily="34" charset="-128"/>
              </a:rPr>
              <a:t>range interval </a:t>
            </a:r>
            <a:r>
              <a:rPr lang="en-US" altLang="en-US" dirty="0">
                <a:ea typeface="MS PGothic" panose="020B0600070205080204" pitchFamily="34" charset="-128"/>
              </a:rPr>
              <a:t>10</a:t>
            </a:r>
            <a:r>
              <a:rPr lang="en-US" altLang="en-US" b="1" dirty="0">
                <a:ea typeface="MS PGothic" panose="020B0600070205080204" pitchFamily="34" charset="-128"/>
              </a:rPr>
              <a:t> day preceding</a:t>
            </a:r>
            <a:endParaRPr lang="en-US" altLang="en-US" b="1" dirty="0">
              <a:ea typeface="MS PGothic" panose="020B0600070205080204" pitchFamily="34" charset="-128"/>
            </a:endParaRPr>
          </a:p>
          <a:p>
            <a:pPr lvl="2">
              <a:lnSpc>
                <a:spcPct val="90000"/>
              </a:lnSpc>
              <a:buFont typeface="Wingdings" panose="05000000000000000000" pitchFamily="2" charset="2"/>
              <a:buChar char="§"/>
            </a:pPr>
            <a:r>
              <a:rPr lang="en-US" altLang="en-US" dirty="0">
                <a:ea typeface="MS PGothic" panose="020B0600070205080204" pitchFamily="34" charset="-128"/>
              </a:rPr>
              <a:t>Not including current row</a:t>
            </a:r>
            <a:endParaRPr lang="en-US" altLang="en-US" dirty="0">
              <a:ea typeface="MS PGothic" panose="020B0600070205080204" pitchFamily="34" charset="-128"/>
            </a:endParaRPr>
          </a:p>
          <a:p>
            <a:pPr>
              <a:lnSpc>
                <a:spcPct val="90000"/>
              </a:lnSpc>
              <a:buFont typeface="Monotype Sorts" pitchFamily="-65" charset="2"/>
              <a:buNone/>
            </a:pP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p:cNvSpPr>
            <a:spLocks noGrp="1" noChangeArrowheads="1"/>
          </p:cNvSpPr>
          <p:nvPr>
            <p:ph type="title" idx="4294967295"/>
          </p:nvPr>
        </p:nvSpPr>
        <p:spPr/>
        <p:txBody>
          <a:bodyPr/>
          <a:lstStyle/>
          <a:p>
            <a:pPr>
              <a:defRPr/>
            </a:pPr>
            <a:r>
              <a:rPr lang="en-US">
                <a:ea typeface="+mj-ea"/>
              </a:rPr>
              <a:t>Windowing (Cont.)</a:t>
            </a:r>
            <a:endParaRPr lang="en-US">
              <a:ea typeface="+mj-ea"/>
            </a:endParaRPr>
          </a:p>
        </p:txBody>
      </p:sp>
      <p:sp>
        <p:nvSpPr>
          <p:cNvPr id="51203" name="Rectangle 3"/>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Can do windowing within partitions</a:t>
            </a:r>
            <a:endParaRPr lang="en-US" altLang="en-US" dirty="0"/>
          </a:p>
          <a:p>
            <a:pPr>
              <a:buSzPct val="110000"/>
              <a:buFont typeface="Wingdings" panose="05000000000000000000" pitchFamily="2" charset="2"/>
              <a:buChar char="§"/>
            </a:pPr>
            <a:r>
              <a:rPr lang="en-US" altLang="en-US" dirty="0"/>
              <a:t>E.g., Given a relation </a:t>
            </a:r>
            <a:r>
              <a:rPr lang="en-US" altLang="en-US" i="1" dirty="0"/>
              <a:t>transaction </a:t>
            </a:r>
            <a:r>
              <a:rPr lang="en-US" altLang="en-US" dirty="0"/>
              <a:t>(</a:t>
            </a:r>
            <a:r>
              <a:rPr lang="en-US" altLang="en-US" i="1" dirty="0" err="1"/>
              <a:t>account_number</a:t>
            </a:r>
            <a:r>
              <a:rPr lang="en-US" altLang="en-US" i="1" dirty="0"/>
              <a:t>, </a:t>
            </a:r>
            <a:r>
              <a:rPr lang="en-US" altLang="en-US" i="1" dirty="0" err="1"/>
              <a:t>date_time</a:t>
            </a:r>
            <a:r>
              <a:rPr lang="en-US" altLang="en-US" i="1" dirty="0"/>
              <a:t>, value</a:t>
            </a:r>
            <a:r>
              <a:rPr lang="en-US" altLang="en-US" dirty="0"/>
              <a:t>), where value is positive for a deposit and negative for a withdrawal</a:t>
            </a:r>
            <a:endParaRPr lang="en-US" altLang="en-US" dirty="0"/>
          </a:p>
          <a:p>
            <a:pPr lvl="1">
              <a:buSzPct val="110000"/>
              <a:buFont typeface="Arial" panose="020B0604020202020204" pitchFamily="34" charset="0"/>
              <a:buChar char="•"/>
            </a:pPr>
            <a:r>
              <a:rPr lang="en-US" altLang="en-US" dirty="0">
                <a:ea typeface="MS PGothic" panose="020B0600070205080204" pitchFamily="34" charset="-128"/>
              </a:rPr>
              <a:t>“Find total balance of each account after each transaction on the account”</a:t>
            </a:r>
            <a:endParaRPr lang="en-US" altLang="en-US" dirty="0">
              <a:ea typeface="MS PGothic" panose="020B0600070205080204" pitchFamily="34" charset="-128"/>
            </a:endParaRPr>
          </a:p>
          <a:p>
            <a:pPr lvl="1">
              <a:buFont typeface="Monotype Sorts" pitchFamily="-65" charset="2"/>
              <a:buNone/>
            </a:pPr>
            <a:r>
              <a:rPr lang="en-US" altLang="en-US" dirty="0">
                <a:ea typeface="MS PGothic" panose="020B0600070205080204" pitchFamily="34" charset="-128"/>
              </a:rPr>
              <a:t>	</a:t>
            </a:r>
            <a:r>
              <a:rPr lang="en-US" altLang="en-US" b="1" dirty="0">
                <a:ea typeface="MS PGothic" panose="020B0600070205080204" pitchFamily="34" charset="-128"/>
              </a:rPr>
              <a:t>select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r>
              <a:rPr lang="en-US" altLang="en-US" i="1" dirty="0" err="1">
                <a:ea typeface="MS PGothic" panose="020B0600070205080204" pitchFamily="34" charset="-128"/>
              </a:rPr>
              <a:t>date_time</a:t>
            </a:r>
            <a:r>
              <a:rPr lang="en-US" altLang="en-US" dirty="0">
                <a:ea typeface="MS PGothic" panose="020B0600070205080204" pitchFamily="34" charset="-128"/>
              </a:rPr>
              <a:t>,</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sum </a:t>
            </a:r>
            <a:r>
              <a:rPr lang="en-US" altLang="en-US" dirty="0">
                <a:ea typeface="MS PGothic" panose="020B0600070205080204" pitchFamily="34" charset="-128"/>
              </a:rPr>
              <a:t>(</a:t>
            </a:r>
            <a:r>
              <a:rPr lang="en-US" altLang="en-US" i="1" dirty="0">
                <a:ea typeface="MS PGothic" panose="020B0600070205080204" pitchFamily="34" charset="-128"/>
              </a:rPr>
              <a:t>value</a:t>
            </a:r>
            <a:r>
              <a:rPr lang="en-US" altLang="en-US" dirty="0">
                <a:ea typeface="MS PGothic" panose="020B0600070205080204" pitchFamily="34" charset="-128"/>
              </a:rPr>
              <a:t>) </a:t>
            </a:r>
            <a:r>
              <a:rPr lang="en-US" altLang="en-US" b="1" dirty="0">
                <a:ea typeface="MS PGothic" panose="020B0600070205080204" pitchFamily="34" charset="-128"/>
              </a:rPr>
              <a:t>over</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partition by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order by </a:t>
            </a:r>
            <a:r>
              <a:rPr lang="en-US" altLang="en-US" i="1" dirty="0" err="1">
                <a:ea typeface="MS PGothic" panose="020B0600070205080204" pitchFamily="34" charset="-128"/>
              </a:rPr>
              <a:t>date_time</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rows unbounded preceding</a:t>
            </a:r>
            <a:r>
              <a:rPr lang="en-US" altLang="en-US" dirty="0">
                <a:ea typeface="MS PGothic" panose="020B0600070205080204" pitchFamily="34" charset="-128"/>
              </a:rPr>
              <a:t>)</a:t>
            </a:r>
            <a:br>
              <a:rPr lang="en-US" altLang="en-US" dirty="0">
                <a:ea typeface="MS PGothic" panose="020B0600070205080204" pitchFamily="34" charset="-128"/>
              </a:rPr>
            </a:br>
            <a:r>
              <a:rPr lang="en-US" altLang="en-US" dirty="0">
                <a:ea typeface="MS PGothic" panose="020B0600070205080204" pitchFamily="34" charset="-128"/>
              </a:rPr>
              <a:t>   </a:t>
            </a:r>
            <a:r>
              <a:rPr lang="en-US" altLang="en-US" b="1" dirty="0">
                <a:ea typeface="MS PGothic" panose="020B0600070205080204" pitchFamily="34" charset="-128"/>
              </a:rPr>
              <a:t>as </a:t>
            </a:r>
            <a:r>
              <a:rPr lang="en-US" altLang="en-US" i="1" dirty="0">
                <a:ea typeface="MS PGothic" panose="020B0600070205080204" pitchFamily="34" charset="-128"/>
              </a:rPr>
              <a:t>balance</a:t>
            </a:r>
            <a:br>
              <a:rPr lang="en-US" altLang="en-US" dirty="0">
                <a:ea typeface="MS PGothic" panose="020B0600070205080204" pitchFamily="34" charset="-128"/>
              </a:rPr>
            </a:br>
            <a:r>
              <a:rPr lang="en-US" altLang="en-US" b="1" dirty="0">
                <a:ea typeface="MS PGothic" panose="020B0600070205080204" pitchFamily="34" charset="-128"/>
              </a:rPr>
              <a:t>from </a:t>
            </a:r>
            <a:r>
              <a:rPr lang="en-US" altLang="en-US" i="1" dirty="0">
                <a:ea typeface="MS PGothic" panose="020B0600070205080204" pitchFamily="34" charset="-128"/>
              </a:rPr>
              <a:t>transaction</a:t>
            </a:r>
            <a:br>
              <a:rPr lang="en-US" altLang="en-US" dirty="0">
                <a:ea typeface="MS PGothic" panose="020B0600070205080204" pitchFamily="34" charset="-128"/>
              </a:rPr>
            </a:br>
            <a:r>
              <a:rPr lang="en-US" altLang="en-US" b="1" dirty="0">
                <a:ea typeface="MS PGothic" panose="020B0600070205080204" pitchFamily="34" charset="-128"/>
              </a:rPr>
              <a:t>order by </a:t>
            </a:r>
            <a:r>
              <a:rPr lang="en-US" altLang="en-US" i="1" dirty="0" err="1">
                <a:ea typeface="MS PGothic" panose="020B0600070205080204" pitchFamily="34" charset="-128"/>
              </a:rPr>
              <a:t>account_number</a:t>
            </a:r>
            <a:r>
              <a:rPr lang="en-US" altLang="en-US" i="1" dirty="0">
                <a:ea typeface="MS PGothic" panose="020B0600070205080204" pitchFamily="34" charset="-128"/>
              </a:rPr>
              <a:t>, </a:t>
            </a:r>
            <a:r>
              <a:rPr lang="en-US" altLang="en-US" i="1" dirty="0" err="1">
                <a:ea typeface="MS PGothic" panose="020B0600070205080204" pitchFamily="34" charset="-128"/>
              </a:rPr>
              <a:t>date_time</a:t>
            </a:r>
            <a:endParaRPr lang="en-US" altLang="en-US" i="1" dirty="0">
              <a:ea typeface="MS PGothic" panose="020B0600070205080204" pitchFamily="34" charset="-128"/>
            </a:endParaRPr>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a:t>
            </a:r>
            <a:endParaRPr lang="en-US" altLang="en-US"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768350" y="1073150"/>
            <a:ext cx="7647681" cy="4791202"/>
          </a:xfrm>
        </p:spPr>
        <p:txBody>
          <a:bodyPr/>
          <a:lstStyle/>
          <a:p>
            <a:r>
              <a:rPr lang="en-US" altLang="en-US" sz="2400" dirty="0" smtClean="0"/>
              <a:t>JDBC </a:t>
            </a:r>
            <a:r>
              <a:rPr lang="en-US" altLang="en-US" sz="2400" dirty="0"/>
              <a:t>also supports metadata retrieval, such as querying about relations present in the database and the names and types of relation attributes.</a:t>
            </a:r>
            <a:endParaRPr lang="en-US" altLang="en-US" sz="2400" dirty="0"/>
          </a:p>
          <a:p>
            <a:r>
              <a:rPr lang="en-US" altLang="en-US" sz="2400" dirty="0"/>
              <a:t>Model for communicating with the database:</a:t>
            </a:r>
            <a:endParaRPr lang="en-US" altLang="en-US" sz="2400" dirty="0"/>
          </a:p>
          <a:p>
            <a:r>
              <a:rPr lang="zh-CN" altLang="en-US" sz="1800" dirty="0">
                <a:latin typeface="宋体" panose="02010600030101010101" pitchFamily="2" charset="-122"/>
                <a:ea typeface="宋体" panose="02010600030101010101" pitchFamily="2" charset="-122"/>
              </a:rPr>
              <a:t>连接过程</a:t>
            </a:r>
            <a:endParaRPr lang="en-US" altLang="en-US" sz="1800" dirty="0">
              <a:latin typeface="宋体" panose="02010600030101010101" pitchFamily="2" charset="-122"/>
              <a:ea typeface="宋体" panose="02010600030101010101" pitchFamily="2" charset="-122"/>
            </a:endParaRPr>
          </a:p>
          <a:p>
            <a:pPr lvl="1"/>
            <a:r>
              <a:rPr lang="en-US" altLang="en-US" sz="2400" dirty="0">
                <a:ea typeface="MS PGothic" panose="020B0600070205080204" pitchFamily="34" charset="-128"/>
              </a:rPr>
              <a:t>Open a connection</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Create a </a:t>
            </a:r>
            <a:r>
              <a:rPr lang="ja-JP" altLang="en-US" sz="2400" dirty="0">
                <a:ea typeface="MS PGothic" panose="020B0600070205080204" pitchFamily="34" charset="-128"/>
              </a:rPr>
              <a:t>“</a:t>
            </a:r>
            <a:r>
              <a:rPr lang="en-US" altLang="ja-JP" sz="2400" dirty="0">
                <a:ea typeface="MS PGothic" panose="020B0600070205080204" pitchFamily="34" charset="-128"/>
              </a:rPr>
              <a:t>statement</a:t>
            </a:r>
            <a:r>
              <a:rPr lang="ja-JP" altLang="en-US" sz="2400" dirty="0">
                <a:ea typeface="MS PGothic" panose="020B0600070205080204" pitchFamily="34" charset="-128"/>
              </a:rPr>
              <a:t>”</a:t>
            </a:r>
            <a:r>
              <a:rPr lang="en-US" altLang="ja-JP" sz="2400" dirty="0">
                <a:ea typeface="MS PGothic" panose="020B0600070205080204" pitchFamily="34" charset="-128"/>
              </a:rPr>
              <a:t> object</a:t>
            </a:r>
            <a:endParaRPr lang="en-US" altLang="ja-JP" sz="2400" dirty="0">
              <a:ea typeface="MS PGothic" panose="020B0600070205080204" pitchFamily="34" charset="-128"/>
            </a:endParaRPr>
          </a:p>
          <a:p>
            <a:pPr lvl="1"/>
            <a:r>
              <a:rPr lang="en-US" altLang="en-US" sz="2400" dirty="0">
                <a:ea typeface="MS PGothic" panose="020B0600070205080204" pitchFamily="34" charset="-128"/>
              </a:rPr>
              <a:t>Execute queries using the statement object to send queries and fetch results</a:t>
            </a:r>
            <a:endParaRPr lang="en-US" altLang="en-US" sz="2400" dirty="0">
              <a:ea typeface="MS PGothic" panose="020B0600070205080204" pitchFamily="34" charset="-128"/>
            </a:endParaRPr>
          </a:p>
          <a:p>
            <a:pPr lvl="1"/>
            <a:r>
              <a:rPr lang="en-US" altLang="en-US" sz="2400" dirty="0">
                <a:ea typeface="MS PGothic" panose="020B0600070205080204" pitchFamily="34" charset="-128"/>
              </a:rPr>
              <a:t>Exception mechanism to handle errors</a:t>
            </a:r>
            <a:endParaRPr lang="en-US" altLang="en-US" sz="2400" dirty="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p:txBody>
          <a:bodyPr/>
          <a:lstStyle/>
          <a:p>
            <a:pPr>
              <a:defRPr/>
            </a:pPr>
            <a:r>
              <a:rPr lang="en-US" dirty="0">
                <a:ea typeface="+mj-ea"/>
              </a:rPr>
              <a:t>End of Chapter 5</a:t>
            </a:r>
            <a:endParaRPr lang="en-US" dirty="0">
              <a:ea typeface="+mj-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zh-CN" dirty="0"/>
              <a:t>Schema of a JDBC Application</a:t>
            </a:r>
            <a:endParaRPr lang="en-US" altLang="en-US"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495447" y="1073150"/>
            <a:ext cx="8489065" cy="4791202"/>
          </a:xfrm>
        </p:spPr>
        <p:txBody>
          <a:bodyPr/>
          <a:lstStyle/>
          <a:p>
            <a:r>
              <a:rPr lang="en-US" altLang="zh-CN" sz="2400" dirty="0">
                <a:solidFill>
                  <a:srgbClr val="002060"/>
                </a:solidFill>
              </a:rPr>
              <a:t>Load</a:t>
            </a:r>
            <a:r>
              <a:rPr lang="en-US" altLang="zh-CN" sz="2400" dirty="0"/>
              <a:t> the </a:t>
            </a:r>
            <a:r>
              <a:rPr lang="en-US" altLang="zh-CN" sz="2400" dirty="0">
                <a:solidFill>
                  <a:srgbClr val="002060"/>
                </a:solidFill>
              </a:rPr>
              <a:t>driver</a:t>
            </a:r>
            <a:r>
              <a:rPr lang="en-US" altLang="zh-CN" sz="2400" dirty="0"/>
              <a:t> for a specific </a:t>
            </a:r>
            <a:r>
              <a:rPr lang="en-US" altLang="zh-CN" sz="2400" dirty="0" smtClean="0"/>
              <a:t>DBMS</a:t>
            </a:r>
            <a:endParaRPr lang="en-US" altLang="zh-CN" sz="2400" dirty="0" smtClean="0"/>
          </a:p>
          <a:p>
            <a:pPr marL="0" indent="0">
              <a:buNone/>
            </a:pPr>
            <a:r>
              <a:rPr lang="en-US" altLang="zh-CN" sz="1800" dirty="0" smtClean="0"/>
              <a:t>      e.g., </a:t>
            </a:r>
            <a:r>
              <a:rPr lang="en-US" altLang="zh-CN" sz="1800" dirty="0" err="1" smtClean="0"/>
              <a:t>Class.forName</a:t>
            </a:r>
            <a:r>
              <a:rPr lang="en-US" altLang="zh-CN" sz="1800" dirty="0"/>
              <a:t>("</a:t>
            </a:r>
            <a:r>
              <a:rPr lang="en-US" altLang="zh-CN" sz="1800" dirty="0" err="1"/>
              <a:t>com.microsoft.jdbc.sqlserver.SQLServerDriver</a:t>
            </a:r>
            <a:r>
              <a:rPr lang="en-US" altLang="zh-CN" sz="1800" dirty="0"/>
              <a:t>")</a:t>
            </a:r>
            <a:endParaRPr lang="en-US" altLang="zh-CN" sz="1800" dirty="0" smtClean="0"/>
          </a:p>
          <a:p>
            <a:r>
              <a:rPr lang="en-US" altLang="zh-CN" sz="2400" dirty="0" smtClean="0"/>
              <a:t>Establish a </a:t>
            </a:r>
            <a:r>
              <a:rPr lang="en-US" altLang="zh-CN" sz="2400" dirty="0" smtClean="0">
                <a:solidFill>
                  <a:srgbClr val="002060"/>
                </a:solidFill>
              </a:rPr>
              <a:t>connection</a:t>
            </a:r>
            <a:r>
              <a:rPr lang="en-US" altLang="zh-CN" sz="2400" dirty="0" smtClean="0"/>
              <a:t> to a specific database</a:t>
            </a:r>
            <a:endParaRPr lang="en-US" altLang="zh-CN" sz="2400" dirty="0" smtClean="0"/>
          </a:p>
          <a:p>
            <a:r>
              <a:rPr lang="en-US" altLang="zh-CN" sz="2400" dirty="0" smtClean="0"/>
              <a:t>Create </a:t>
            </a:r>
            <a:r>
              <a:rPr lang="en-US" altLang="zh-CN" sz="2400" dirty="0"/>
              <a:t>an abstract </a:t>
            </a:r>
            <a:r>
              <a:rPr lang="en-US" altLang="zh-CN" sz="2400" dirty="0">
                <a:solidFill>
                  <a:srgbClr val="002060"/>
                </a:solidFill>
              </a:rPr>
              <a:t>statement</a:t>
            </a:r>
            <a:r>
              <a:rPr lang="en-US" altLang="zh-CN" sz="2400" dirty="0"/>
              <a:t>, to be sent over the connection</a:t>
            </a:r>
            <a:endParaRPr lang="en-US" altLang="zh-CN" sz="2400" dirty="0"/>
          </a:p>
          <a:p>
            <a:r>
              <a:rPr lang="en-US" altLang="zh-CN" sz="2400" dirty="0" smtClean="0">
                <a:solidFill>
                  <a:srgbClr val="002060"/>
                </a:solidFill>
              </a:rPr>
              <a:t>Execute</a:t>
            </a:r>
            <a:r>
              <a:rPr lang="en-US" altLang="zh-CN" sz="2400" dirty="0" smtClean="0"/>
              <a:t> </a:t>
            </a:r>
            <a:r>
              <a:rPr lang="en-US" altLang="zh-CN" sz="2400" dirty="0"/>
              <a:t>the statement by sending a Java string</a:t>
            </a:r>
            <a:endParaRPr lang="en-US" altLang="zh-CN" sz="2400" dirty="0"/>
          </a:p>
          <a:p>
            <a:pPr lvl="1"/>
            <a:r>
              <a:rPr lang="en-US" altLang="zh-CN" sz="2400" dirty="0" err="1" smtClean="0"/>
              <a:t>E.g</a:t>
            </a:r>
            <a:r>
              <a:rPr lang="en-US" altLang="zh-CN" sz="2400" dirty="0" smtClean="0"/>
              <a:t>, returns </a:t>
            </a:r>
            <a:r>
              <a:rPr lang="en-US" altLang="zh-CN" sz="2400" dirty="0"/>
              <a:t>an object of class </a:t>
            </a:r>
            <a:r>
              <a:rPr lang="en-US" altLang="zh-CN" sz="2400" dirty="0" err="1">
                <a:solidFill>
                  <a:srgbClr val="002060"/>
                </a:solidFill>
              </a:rPr>
              <a:t>ResultSet</a:t>
            </a:r>
            <a:endParaRPr lang="en-US" altLang="zh-CN" sz="2400" dirty="0">
              <a:solidFill>
                <a:srgbClr val="002060"/>
              </a:solidFill>
            </a:endParaRPr>
          </a:p>
          <a:p>
            <a:r>
              <a:rPr lang="en-US" altLang="zh-CN" sz="2400" dirty="0" smtClean="0">
                <a:solidFill>
                  <a:srgbClr val="002060"/>
                </a:solidFill>
              </a:rPr>
              <a:t>Process</a:t>
            </a:r>
            <a:r>
              <a:rPr lang="en-US" altLang="zh-CN" sz="2400" dirty="0" smtClean="0"/>
              <a:t> </a:t>
            </a:r>
            <a:r>
              <a:rPr lang="en-US" altLang="zh-CN" sz="2400" dirty="0"/>
              <a:t>the result set with methods of </a:t>
            </a:r>
            <a:r>
              <a:rPr lang="en-US" altLang="zh-CN" sz="2400" dirty="0" err="1"/>
              <a:t>ResultSet</a:t>
            </a:r>
            <a:endParaRPr lang="en-US" altLang="zh-CN" sz="2400" dirty="0"/>
          </a:p>
          <a:p>
            <a:r>
              <a:rPr lang="en-US" altLang="zh-CN" sz="2400" dirty="0" smtClean="0">
                <a:solidFill>
                  <a:srgbClr val="002060"/>
                </a:solidFill>
              </a:rPr>
              <a:t>Close</a:t>
            </a:r>
            <a:r>
              <a:rPr lang="en-US" altLang="zh-CN" sz="2400" dirty="0" smtClean="0"/>
              <a:t> </a:t>
            </a:r>
            <a:r>
              <a:rPr lang="en-US" altLang="zh-CN" sz="2400" dirty="0"/>
              <a:t>statement and connection</a:t>
            </a:r>
            <a:endParaRPr lang="en-US" altLang="en-US" sz="2400" dirty="0">
              <a:ea typeface="MS PGothic" panose="020B0600070205080204"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a:ln>
              <a:noFill/>
            </a:ln>
            <a:solidFill>
              <a:schemeClr val="tx1"/>
            </a:solidFill>
            <a:effectLst/>
            <a:latin typeface="Helvetica" panose="020B0604020202020204" pitchFamily="34"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DB6</Template>
  <TotalTime>0</TotalTime>
  <Words>31230</Words>
  <Application>WPS 演示</Application>
  <PresentationFormat>全屏显示(4:3)</PresentationFormat>
  <Paragraphs>761</Paragraphs>
  <Slides>80</Slides>
  <Notes>58</Notes>
  <HiddenSlides>26</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80</vt:i4>
      </vt:variant>
      <vt:variant>
        <vt:lpstr>自定义放映</vt:lpstr>
      </vt:variant>
      <vt:variant>
        <vt:i4>1</vt:i4>
      </vt:variant>
    </vt:vector>
  </HeadingPairs>
  <TitlesOfParts>
    <vt:vector size="97" baseType="lpstr">
      <vt:lpstr>Arial</vt:lpstr>
      <vt:lpstr>宋体</vt:lpstr>
      <vt:lpstr>Wingdings</vt:lpstr>
      <vt:lpstr>Helvetica</vt:lpstr>
      <vt:lpstr>MS PGothic</vt:lpstr>
      <vt:lpstr>Times New Roman</vt:lpstr>
      <vt:lpstr>Monotype Sorts</vt:lpstr>
      <vt:lpstr>Wingdings</vt:lpstr>
      <vt:lpstr>Webdings</vt:lpstr>
      <vt:lpstr>微软雅黑</vt:lpstr>
      <vt:lpstr>Arial Unicode MS</vt:lpstr>
      <vt:lpstr>Tahoma</vt:lpstr>
      <vt:lpstr>Calibri</vt:lpstr>
      <vt:lpstr>楷体</vt:lpstr>
      <vt:lpstr>Mistral</vt:lpstr>
      <vt:lpstr>2_db-5-grey</vt:lpstr>
      <vt:lpstr>Chapter 5: Advanced SQL</vt:lpstr>
      <vt:lpstr>Outline</vt:lpstr>
      <vt:lpstr>Accessing SQL from a Programming Language</vt:lpstr>
      <vt:lpstr>Accessing SQL from a Programming Language (Cont.)</vt:lpstr>
      <vt:lpstr>PowerPoint 演示文稿</vt:lpstr>
      <vt:lpstr>PowerPoint 演示文稿</vt:lpstr>
      <vt:lpstr>JDBC</vt:lpstr>
      <vt:lpstr>JDBC</vt:lpstr>
      <vt:lpstr>Schema of a JDBC Application</vt:lpstr>
      <vt:lpstr>JDBC Code</vt:lpstr>
      <vt:lpstr>JDBC Code for  Older Versions of Java/JDBC</vt:lpstr>
      <vt:lpstr>JDBC Code (Cont.)</vt:lpstr>
      <vt:lpstr>JDBC SUBSECTIONS       </vt:lpstr>
      <vt:lpstr>JDBC Code Details       </vt:lpstr>
      <vt:lpstr>Prepared Statement</vt:lpstr>
      <vt:lpstr>SQL Injection</vt:lpstr>
      <vt:lpstr>Metadata Features</vt:lpstr>
      <vt:lpstr>Metadata (Cont)</vt:lpstr>
      <vt:lpstr>Metadata (Cont)</vt:lpstr>
      <vt:lpstr>Finding Primary Keys</vt:lpstr>
      <vt:lpstr>Transaction Control in JDBC</vt:lpstr>
      <vt:lpstr>Other JDBC Features</vt:lpstr>
      <vt:lpstr>Other JDBC Resources</vt:lpstr>
      <vt:lpstr>SQLJ</vt:lpstr>
      <vt:lpstr>PowerPoint 演示文稿</vt:lpstr>
      <vt:lpstr>ODBC</vt:lpstr>
      <vt:lpstr>Embedded SQL</vt:lpstr>
      <vt:lpstr>Embedded SQL (Cont.)</vt:lpstr>
      <vt:lpstr>Embedded SQL (Cont.)</vt:lpstr>
      <vt:lpstr>Embedded SQL (Cont.)</vt:lpstr>
      <vt:lpstr>Embedded SQL (Cont.)</vt:lpstr>
      <vt:lpstr>Updates Through Embedded SQL</vt:lpstr>
      <vt:lpstr>Embedded SQL Example</vt:lpstr>
      <vt:lpstr>PowerPoint 演示文稿</vt:lpstr>
      <vt:lpstr>Functions and Procedures</vt:lpstr>
      <vt:lpstr>Declaring SQL Functions</vt:lpstr>
      <vt:lpstr>Table Functions</vt:lpstr>
      <vt:lpstr>SQL Procedures</vt:lpstr>
      <vt:lpstr>SQL Procedures (Cont.)</vt:lpstr>
      <vt:lpstr>Language Constructs for Procedures &amp; Functions</vt:lpstr>
      <vt:lpstr>Language Constructs (Cont.)</vt:lpstr>
      <vt:lpstr>Language Constructs – if-then-else</vt:lpstr>
      <vt:lpstr>Example procedure</vt:lpstr>
      <vt:lpstr>External Language Routines</vt:lpstr>
      <vt:lpstr>External Language Routines (Cont.)</vt:lpstr>
      <vt:lpstr>Security with External Language Routines</vt:lpstr>
      <vt:lpstr>PowerPoint 演示文稿</vt:lpstr>
      <vt:lpstr>Triggers</vt:lpstr>
      <vt:lpstr>Triggering Events and Actions in SQL</vt:lpstr>
      <vt:lpstr>Trigger to Maintain credits_earned value</vt:lpstr>
      <vt:lpstr>Statement Level Triggers</vt:lpstr>
      <vt:lpstr>When Not To Use Triggers</vt:lpstr>
      <vt:lpstr>When Not To Use Triggers (Cont.)</vt:lpstr>
      <vt:lpstr>触发器概述</vt:lpstr>
      <vt:lpstr>触发器概述</vt:lpstr>
      <vt:lpstr>触发器概述</vt:lpstr>
      <vt:lpstr>创建触发器</vt:lpstr>
      <vt:lpstr>创建触发器</vt:lpstr>
      <vt:lpstr>触发器说明</vt:lpstr>
      <vt:lpstr>触发器说明</vt:lpstr>
      <vt:lpstr>触发器说明</vt:lpstr>
      <vt:lpstr>触发器说明</vt:lpstr>
      <vt:lpstr>触发器说明</vt:lpstr>
      <vt:lpstr>触发器说明</vt:lpstr>
      <vt:lpstr>触发器说明</vt:lpstr>
      <vt:lpstr>PowerPoint 演示文稿</vt:lpstr>
      <vt:lpstr>Recursion in SQL</vt:lpstr>
      <vt:lpstr>The Power of Recursion</vt:lpstr>
      <vt:lpstr>The Power of Recursion</vt:lpstr>
      <vt:lpstr>Example of Fixed-Point Computation</vt:lpstr>
      <vt:lpstr>Advanced Aggregation Features</vt:lpstr>
      <vt:lpstr>Ranking</vt:lpstr>
      <vt:lpstr>Ranking</vt:lpstr>
      <vt:lpstr>Ranking (Cont.)</vt:lpstr>
      <vt:lpstr>Ranking (Cont.)</vt:lpstr>
      <vt:lpstr>Ranking (Cont.)</vt:lpstr>
      <vt:lpstr>Windowing</vt:lpstr>
      <vt:lpstr>Windowing</vt:lpstr>
      <vt:lpstr>Windowing (Cont.)</vt:lpstr>
      <vt:lpstr>End of Chapter 5</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Lemon Tree</cp:lastModifiedBy>
  <cp:revision>542</cp:revision>
  <cp:lastPrinted>1999-06-28T19:27:00Z</cp:lastPrinted>
  <dcterms:created xsi:type="dcterms:W3CDTF">2009-12-21T15:40:00Z</dcterms:created>
  <dcterms:modified xsi:type="dcterms:W3CDTF">2021-10-21T06:57:04Z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86E79A52CB694855887CCBA81F5ED007</vt:lpwstr>
  </property>
  <property fmtid="{D5CDD505-2E9C-101B-9397-08002B2CF9AE}" pid="3" name="KSOProductBuildVer">
    <vt:lpwstr>2052-11.1.0.11045</vt:lpwstr>
  </property>
</Properties>
</file>