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03"/>
  </p:handoutMasterIdLst>
  <p:sldIdLst>
    <p:sldId id="423" r:id="rId3"/>
    <p:sldId id="337" r:id="rId5"/>
    <p:sldId id="424" r:id="rId6"/>
    <p:sldId id="421" r:id="rId7"/>
    <p:sldId id="339" r:id="rId8"/>
    <p:sldId id="461" r:id="rId9"/>
    <p:sldId id="340" r:id="rId10"/>
    <p:sldId id="342" r:id="rId11"/>
    <p:sldId id="341"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425" r:id="rId57"/>
    <p:sldId id="426" r:id="rId58"/>
    <p:sldId id="427" r:id="rId59"/>
    <p:sldId id="428" r:id="rId60"/>
    <p:sldId id="429" r:id="rId61"/>
    <p:sldId id="430" r:id="rId62"/>
    <p:sldId id="431" r:id="rId63"/>
    <p:sldId id="432" r:id="rId64"/>
    <p:sldId id="433" r:id="rId65"/>
    <p:sldId id="434" r:id="rId66"/>
    <p:sldId id="435" r:id="rId67"/>
    <p:sldId id="436"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54" r:id="rId86"/>
    <p:sldId id="462" r:id="rId87"/>
    <p:sldId id="464" r:id="rId88"/>
    <p:sldId id="465" r:id="rId89"/>
    <p:sldId id="466" r:id="rId90"/>
    <p:sldId id="468" r:id="rId91"/>
    <p:sldId id="469" r:id="rId92"/>
    <p:sldId id="470" r:id="rId93"/>
    <p:sldId id="471" r:id="rId94"/>
    <p:sldId id="472" r:id="rId95"/>
    <p:sldId id="473" r:id="rId96"/>
    <p:sldId id="474" r:id="rId97"/>
    <p:sldId id="475" r:id="rId98"/>
    <p:sldId id="478" r:id="rId99"/>
    <p:sldId id="477" r:id="rId100"/>
    <p:sldId id="455" r:id="rId101"/>
    <p:sldId id="419" r:id="rId102"/>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Sudarsha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90562" autoAdjust="0"/>
  </p:normalViewPr>
  <p:slideViewPr>
    <p:cSldViewPr snapToGrid="0">
      <p:cViewPr varScale="1">
        <p:scale>
          <a:sx n="62" d="100"/>
          <a:sy n="62" d="100"/>
        </p:scale>
        <p:origin x="1268" y="44"/>
      </p:cViewPr>
      <p:guideLst>
        <p:guide orient="horz" pos="689"/>
        <p:guide pos="576"/>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7" Type="http://schemas.openxmlformats.org/officeDocument/2006/relationships/commentAuthors" Target="commentAuthors.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handoutMaster" Target="handoutMasters/handoutMaster1.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4" Type="http://schemas.openxmlformats.org/officeDocument/2006/relationships/slide" Target="slides/slide97.xml"/><Relationship Id="rId3" Type="http://schemas.openxmlformats.org/officeDocument/2006/relationships/slide" Target="slides/slide95.xml"/><Relationship Id="rId2" Type="http://schemas.openxmlformats.org/officeDocument/2006/relationships/slide" Target="slides/slide93.xml"/><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a:defRPr sz="1300"/>
            </a:lvl1pPr>
          </a:lstStyle>
          <a:p>
            <a:pPr>
              <a:defRPr/>
            </a:pPr>
            <a:fld id="{A8B4C920-550B-4EA7-9CB5-2D8883A273BF}"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a:defRPr sz="1300"/>
            </a:lvl1pPr>
          </a:lstStyle>
          <a:p>
            <a:pPr>
              <a:defRPr/>
            </a:pPr>
            <a:fld id="{AE66C03C-4B0E-4149-8287-A3B340EB818D}"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fld>
            <a:endParaRPr lang="en-US" altLang="en-US" sz="1300"/>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8D77EB-8DA4-473C-85D9-A2C867216A15}" type="slidenum">
              <a:rPr lang="en-US" altLang="en-US" sz="1200"/>
            </a:fld>
            <a:endParaRPr lang="en-US" altLang="en-US" sz="1200"/>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02298E3-52AF-4F84-BC83-1D80A0E7F6B5}" type="slidenum">
              <a:rPr lang="en-US" altLang="en-US" sz="1200"/>
            </a:fld>
            <a:endParaRPr lang="en-US" altLang="en-US" sz="1200"/>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C87BE7-122B-4399-B1F6-35CC3C43642F}" type="slidenum">
              <a:rPr lang="en-US" altLang="en-US" sz="1200"/>
            </a:fld>
            <a:endParaRPr lang="en-US" altLang="en-US" sz="1200"/>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54D2032-F7A1-47FB-8029-FF01734C1A45}" type="slidenum">
              <a:rPr lang="en-US" altLang="en-US" sz="1200"/>
            </a:fld>
            <a:endParaRPr lang="en-US" altLang="en-US" sz="1200"/>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D6698B-82E8-4243-BAB0-D6783EE2B84F}" type="slidenum">
              <a:rPr lang="en-US" altLang="en-US" sz="1200"/>
            </a:fld>
            <a:endParaRPr lang="en-US" altLang="en-US" sz="1200"/>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E75EE63-BBAB-4B59-AB6C-C7C62F9D7EF6}" type="slidenum">
              <a:rPr lang="en-US" altLang="en-US" sz="1200"/>
            </a:fld>
            <a:endParaRPr lang="en-US" altLang="en-US" sz="1200"/>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A286EA-37A2-4E74-A5EA-47322F5F22B9}" type="slidenum">
              <a:rPr lang="en-US" altLang="en-US" sz="1200"/>
            </a:fld>
            <a:endParaRPr lang="en-US" altLang="en-US" sz="1200"/>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F34FE36-22BB-471F-B5BA-20ABB5BF6430}" type="slidenum">
              <a:rPr lang="en-US" altLang="en-US" sz="1200"/>
            </a:fld>
            <a:endParaRPr lang="en-US" altLang="en-US" sz="1200"/>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66F3D21-A5A9-4DF0-817E-313DA5AE0CC9}" type="slidenum">
              <a:rPr lang="en-US" altLang="en-US" sz="1200"/>
            </a:fld>
            <a:endParaRPr lang="en-US" altLang="en-US" sz="1200"/>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81DB7B-8BB9-428D-983D-60F2DF463925}" type="slidenum">
              <a:rPr lang="en-US" altLang="en-US" sz="1200"/>
            </a:fld>
            <a:endParaRPr lang="en-US" altLang="en-US" sz="1200"/>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3F0CAC2-290B-4447-A1A9-9DF2412B29D5}" type="slidenum">
              <a:rPr lang="en-US" altLang="en-US" sz="1200"/>
            </a:fld>
            <a:endParaRPr lang="en-US" altLang="en-US" sz="1200"/>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1469615-0B6C-4E37-A5DC-FDCF4C566C37}" type="slidenum">
              <a:rPr lang="en-US" altLang="en-US" sz="1200"/>
            </a:fld>
            <a:endParaRPr lang="en-US" altLang="en-US" sz="1200"/>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97F58-FA04-4838-BA8D-1673429622FF}" type="slidenum">
              <a:rPr lang="en-US" altLang="en-US" sz="1200"/>
            </a:fld>
            <a:endParaRPr lang="en-US" altLang="en-US" sz="1200"/>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E8ABFFE-D826-4EF9-B15D-4180085C23C7}" type="slidenum">
              <a:rPr lang="en-US" altLang="en-US" sz="1200"/>
            </a:fld>
            <a:endParaRPr lang="en-US" altLang="en-US" sz="120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A9C970B-8220-4517-837F-B56840EC81F1}" type="slidenum">
              <a:rPr lang="en-US" altLang="en-US" sz="1200"/>
            </a:fld>
            <a:endParaRPr lang="en-US" altLang="en-US" sz="1200"/>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CB53E9A-4F1C-4562-B43B-B5CFB7E98BB2}" type="slidenum">
              <a:rPr lang="en-US" altLang="en-US" sz="1200"/>
            </a:fld>
            <a:endParaRPr lang="en-US" altLang="en-US" sz="1200"/>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71DE7E-FF0D-4034-AE63-651A3A350F6F}" type="slidenum">
              <a:rPr lang="en-US" altLang="en-US" sz="1200"/>
            </a:fld>
            <a:endParaRPr lang="en-US" altLang="en-US" sz="120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6281BB1-9FD8-4756-B07C-05F43DCBB1D1}" type="slidenum">
              <a:rPr lang="en-US" altLang="en-US" sz="1200"/>
            </a:fld>
            <a:endParaRPr lang="en-US" altLang="en-US" sz="1200"/>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02CC610-2C92-4BB3-8D98-C7E1312CA104}" type="slidenum">
              <a:rPr lang="en-US" altLang="en-US" sz="1200"/>
            </a:fld>
            <a:endParaRPr lang="en-US" altLang="en-US" sz="1200"/>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844853C-1565-4D82-BAFB-17FA6226FCB3}" type="slidenum">
              <a:rPr lang="en-US" altLang="en-US" sz="1200"/>
            </a:fld>
            <a:endParaRPr lang="en-US" altLang="en-US" sz="1200"/>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5E82CE-5F33-4AA9-922C-5F54A6966317}" type="slidenum">
              <a:rPr lang="en-US" altLang="en-US" sz="1200"/>
            </a:fld>
            <a:endParaRPr lang="en-US" altLang="en-US" sz="1200"/>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895">
              <a:defRPr sz="1600">
                <a:solidFill>
                  <a:schemeClr val="tx1"/>
                </a:solidFill>
                <a:latin typeface="Helvetica" panose="020B0604020202020204" pitchFamily="34" charset="0"/>
                <a:ea typeface="MS PGothic" panose="020B0600070205080204" pitchFamily="34" charset="-128"/>
              </a:defRPr>
            </a:lvl1pPr>
            <a:lvl2pPr marL="749935" indent="-288290" defTabSz="937895">
              <a:defRPr sz="1600">
                <a:solidFill>
                  <a:schemeClr val="tx1"/>
                </a:solidFill>
                <a:latin typeface="Helvetica" panose="020B0604020202020204" pitchFamily="34" charset="0"/>
                <a:ea typeface="MS PGothic" panose="020B0600070205080204" pitchFamily="34" charset="-128"/>
              </a:defRPr>
            </a:lvl2pPr>
            <a:lvl3pPr marL="1153795" indent="-230505" defTabSz="937895">
              <a:defRPr sz="1600">
                <a:solidFill>
                  <a:schemeClr val="tx1"/>
                </a:solidFill>
                <a:latin typeface="Helvetica" panose="020B0604020202020204" pitchFamily="34" charset="0"/>
                <a:ea typeface="MS PGothic" panose="020B0600070205080204" pitchFamily="34" charset="-128"/>
              </a:defRPr>
            </a:lvl3pPr>
            <a:lvl4pPr marL="1615440" indent="-230505" defTabSz="937895">
              <a:defRPr sz="1600">
                <a:solidFill>
                  <a:schemeClr val="tx1"/>
                </a:solidFill>
                <a:latin typeface="Helvetica" panose="020B0604020202020204" pitchFamily="34" charset="0"/>
                <a:ea typeface="MS PGothic" panose="020B0600070205080204" pitchFamily="34" charset="-128"/>
              </a:defRPr>
            </a:lvl4pPr>
            <a:lvl5pPr marL="2077085" indent="-230505" defTabSz="937895">
              <a:defRPr sz="1600">
                <a:solidFill>
                  <a:schemeClr val="tx1"/>
                </a:solidFill>
                <a:latin typeface="Helvetica" panose="020B0604020202020204" pitchFamily="34" charset="0"/>
                <a:ea typeface="MS PGothic" panose="020B0600070205080204" pitchFamily="34" charset="-128"/>
              </a:defRPr>
            </a:lvl5pPr>
            <a:lvl6pPr marL="2538730" indent="-230505" defTabSz="93789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789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789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789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3F0CAC2-290B-4447-A1A9-9DF2412B29D5}" type="slidenum">
              <a:rPr lang="en-US" altLang="en-US" sz="1200"/>
            </a:fld>
            <a:endParaRPr lang="en-US" altLang="en-US" sz="1200"/>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8449F55-0331-42F3-8185-5550FA6588AF}" type="slidenum">
              <a:rPr lang="en-US" altLang="en-US" sz="1200"/>
            </a:fld>
            <a:endParaRPr lang="en-US" altLang="en-US" sz="1200"/>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1A24CF4-9A58-4D8C-8B4A-1F5B4A557C17}" type="slidenum">
              <a:rPr lang="en-US" altLang="en-US" sz="1200"/>
            </a:fld>
            <a:endParaRPr lang="en-US" altLang="en-US" sz="1200"/>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7733CA9-4ACE-4C8E-94A6-AF7CB20743E9}" type="slidenum">
              <a:rPr lang="en-US" altLang="en-US" sz="1200"/>
            </a:fld>
            <a:endParaRPr lang="en-US" altLang="en-US" sz="1200"/>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4DD1ABD-49B5-439D-89A5-0D9922344811}" type="slidenum">
              <a:rPr lang="en-US" altLang="en-US" sz="1200"/>
            </a:fld>
            <a:endParaRPr lang="en-US" altLang="en-US" sz="1200"/>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D2532D8-F19F-403F-A34B-7117B24BF533}" type="slidenum">
              <a:rPr lang="en-US" altLang="en-US" sz="1200"/>
            </a:fld>
            <a:endParaRPr lang="en-US" altLang="en-US" sz="1200"/>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40ADC53-D181-43CB-9865-BA969C5AAEFD}" type="slidenum">
              <a:rPr lang="en-US" altLang="en-US" sz="1200"/>
            </a:fld>
            <a:endParaRPr lang="en-US" altLang="en-US" sz="1200"/>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94E467F-6EAC-4F92-B33E-2BE268A09E9A}" type="slidenum">
              <a:rPr lang="en-US" altLang="en-US" sz="1200"/>
            </a:fld>
            <a:endParaRPr lang="en-US" altLang="en-US" sz="1200"/>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F7D5D7-1528-465C-90C3-10C59F6113C4}" type="slidenum">
              <a:rPr lang="en-US" altLang="en-US" sz="1200"/>
            </a:fld>
            <a:endParaRPr lang="en-US" altLang="en-US" sz="1200"/>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D1A45DA-CA64-41FA-A1E8-AD1BAE08C0BB}" type="slidenum">
              <a:rPr lang="en-US" altLang="en-US" sz="1200"/>
            </a:fld>
            <a:endParaRPr lang="en-US" altLang="en-US" sz="1200"/>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64DA130-9CE3-4E7D-9E7F-223297258F10}" type="slidenum">
              <a:rPr lang="en-US" altLang="en-US" sz="1200"/>
            </a:fld>
            <a:endParaRPr lang="en-US" altLang="en-US" sz="1200"/>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3F0CAC2-290B-4447-A1A9-9DF2412B29D5}" type="slidenum">
              <a:rPr lang="en-US" altLang="en-US" sz="1200"/>
            </a:fld>
            <a:endParaRPr lang="en-US" altLang="en-US" sz="1200"/>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BB2FFBC-ECC8-4E72-ACD7-AC5B3AC7D391}" type="slidenum">
              <a:rPr lang="en-US" altLang="en-US" sz="1200"/>
            </a:fld>
            <a:endParaRPr lang="en-US" altLang="en-US" sz="1200"/>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33A54A-C6D5-44D3-B193-2B68843B2348}" type="slidenum">
              <a:rPr lang="en-US" altLang="en-US" sz="1200"/>
            </a:fld>
            <a:endParaRPr lang="en-US" altLang="en-US" sz="1200"/>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57AE074-BB24-467C-A389-042288128DCE}" type="slidenum">
              <a:rPr lang="en-US" altLang="en-US" sz="1200"/>
            </a:fld>
            <a:endParaRPr lang="en-US" altLang="en-US" sz="1200"/>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507090B-43B1-4E96-BBBD-29C4E144CED6}" type="slidenum">
              <a:rPr lang="en-US" altLang="en-US" sz="1200"/>
            </a:fld>
            <a:endParaRPr lang="en-US" altLang="en-US" sz="1200"/>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21DAE2F-0D65-4187-8195-66E3DFCF9142}" type="slidenum">
              <a:rPr lang="en-US" altLang="en-US" sz="1200"/>
            </a:fld>
            <a:endParaRPr lang="en-US" altLang="en-US" sz="1200"/>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D12A99F-88C8-4413-BBDB-E9633A53948D}" type="slidenum">
              <a:rPr lang="en-US" altLang="en-US" sz="1200"/>
            </a:fld>
            <a:endParaRPr lang="en-US" altLang="en-US" sz="1200"/>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9B5DD2D-80F8-4C47-BE29-F71863EB928E}" type="slidenum">
              <a:rPr lang="en-US" altLang="en-US" sz="1200"/>
            </a:fld>
            <a:endParaRPr lang="en-US" altLang="en-US" sz="1200"/>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1584D15-F658-456F-8F61-E80EBA02FF6A}" type="slidenum">
              <a:rPr lang="en-US" altLang="en-US" sz="1200"/>
            </a:fld>
            <a:endParaRPr lang="en-US" altLang="en-US" sz="1200"/>
          </a:p>
        </p:txBody>
      </p:sp>
      <p:sp>
        <p:nvSpPr>
          <p:cNvPr id="139267" name="Rectangle 2"/>
          <p:cNvSpPr>
            <a:spLocks noGrp="1" noRot="1" noChangeAspect="1" noChangeArrowheads="1" noTextEdit="1"/>
          </p:cNvSpPr>
          <p:nvPr>
            <p:ph type="sldImg"/>
          </p:nvPr>
        </p:nvSpPr>
        <p:spPr/>
      </p:sp>
      <p:sp>
        <p:nvSpPr>
          <p:cNvPr id="139268"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2C13233-64BC-4954-9464-11A8667DC6C3}" type="slidenum">
              <a:rPr lang="en-US" altLang="en-US" sz="1200"/>
            </a:fld>
            <a:endParaRPr lang="en-US" altLang="en-US" sz="1200"/>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02DC87-2809-4E8A-B7E5-19578CF611CB}" type="slidenum">
              <a:rPr lang="en-US" altLang="en-US" sz="1200"/>
            </a:fld>
            <a:endParaRPr lang="en-US" altLang="en-US" sz="1200"/>
          </a:p>
        </p:txBody>
      </p:sp>
      <p:sp>
        <p:nvSpPr>
          <p:cNvPr id="141315" name="Rectangle 2"/>
          <p:cNvSpPr>
            <a:spLocks noGrp="1" noRot="1" noChangeAspect="1" noChangeArrowheads="1" noTextEdit="1"/>
          </p:cNvSpPr>
          <p:nvPr>
            <p:ph type="sldImg"/>
          </p:nvPr>
        </p:nvSpPr>
        <p:spPr/>
      </p:sp>
      <p:sp>
        <p:nvSpPr>
          <p:cNvPr id="141316"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02" tIns="46501" rIns="93002" bIns="46501" anchor="b"/>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202F3DB-D83B-4369-B6DF-4EFAC58302F7}" type="slidenum">
              <a:rPr lang="en-US" altLang="en-US" sz="1200"/>
            </a:fld>
            <a:endParaRPr lang="en-US" altLang="en-US" sz="1200"/>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C5B6243-9F6C-4A40-B7AB-819F09B48280}" type="slidenum">
              <a:rPr lang="en-US" altLang="en-US" sz="1200"/>
            </a:fld>
            <a:endParaRPr lang="en-US" altLang="en-US" sz="1200"/>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3671C7C-5C30-4951-A09C-C7DE0069A227}" type="slidenum">
              <a:rPr lang="en-US" altLang="en-US" sz="1200"/>
            </a:fld>
            <a:endParaRPr lang="en-US" altLang="en-US" sz="1200"/>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1896E650-A8FF-4A75-8D3E-76E6F7496A62}" type="slidenum">
              <a:rPr lang="en-US" altLang="en-US" sz="1200"/>
            </a:fld>
            <a:endParaRPr lang="en-US" altLang="en-US" sz="1200"/>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A60B134-387B-41E7-B677-3964AC0C6785}" type="slidenum">
              <a:rPr lang="en-US" altLang="en-US" sz="1200"/>
            </a:fld>
            <a:endParaRPr lang="en-US" altLang="en-US" sz="1200"/>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F59032-4CC8-49AA-B921-0985818A4A69}" type="slidenum">
              <a:rPr lang="en-US" altLang="en-US" sz="1200"/>
            </a:fld>
            <a:endParaRPr lang="en-US" altLang="en-US" sz="1200"/>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BB37812-7A60-4D4D-B158-CDF22B62669D}" type="slidenum">
              <a:rPr lang="en-US" altLang="en-US" sz="1200"/>
            </a:fld>
            <a:endParaRPr lang="en-US" altLang="en-US" sz="1200"/>
          </a:p>
        </p:txBody>
      </p:sp>
      <p:sp>
        <p:nvSpPr>
          <p:cNvPr id="147459" name="Rectangle 2"/>
          <p:cNvSpPr>
            <a:spLocks noGrp="1" noRot="1" noChangeAspect="1" noChangeArrowheads="1" noTextEdit="1"/>
          </p:cNvSpPr>
          <p:nvPr>
            <p:ph type="sldImg"/>
          </p:nvPr>
        </p:nvSpPr>
        <p:spPr/>
      </p:sp>
      <p:sp>
        <p:nvSpPr>
          <p:cNvPr id="147460"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19A4C02-8989-47FD-A904-144A669035C3}" type="slidenum">
              <a:rPr lang="en-US" altLang="en-US" sz="1200"/>
            </a:fld>
            <a:endParaRPr lang="en-US" altLang="en-US" sz="1200"/>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36AEDBC9-C94E-4A98-8290-172F520CC2AF}" type="slidenum">
              <a:rPr lang="en-US" altLang="en-US" sz="1200"/>
            </a:fld>
            <a:endParaRPr lang="en-US" altLang="en-US" sz="1200"/>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1C0836-68E5-499B-9488-51A72A955B8C}" type="slidenum">
              <a:rPr lang="en-US" altLang="en-US" sz="1200"/>
            </a:fld>
            <a:endParaRPr lang="en-US" altLang="en-US" sz="1200"/>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25D0B9-C0C0-40E8-996B-37789D8CE8CB}" type="slidenum">
              <a:rPr lang="en-US" altLang="en-US" sz="1200"/>
            </a:fld>
            <a:endParaRPr lang="en-US" altLang="en-US" sz="1200"/>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02" tIns="46501" rIns="93002" bIns="46501" anchor="b"/>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4932D46-DD78-4BAB-BBDC-DC51872AFEF6}" type="slidenum">
              <a:rPr lang="en-US" altLang="en-US" sz="1200"/>
            </a:fld>
            <a:endParaRPr lang="en-US" altLang="en-US" sz="1200"/>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36294EE-9918-45CD-8B30-53914648990E}" type="slidenum">
              <a:rPr lang="en-US" altLang="en-US" sz="1200"/>
            </a:fld>
            <a:endParaRPr lang="en-US" altLang="en-US" sz="1200"/>
          </a:p>
        </p:txBody>
      </p:sp>
      <p:sp>
        <p:nvSpPr>
          <p:cNvPr id="152579" name="Rectangle 2"/>
          <p:cNvSpPr>
            <a:spLocks noGrp="1" noRot="1" noChangeAspect="1" noChangeArrowheads="1" noTextEdit="1"/>
          </p:cNvSpPr>
          <p:nvPr>
            <p:ph type="sldImg"/>
          </p:nvPr>
        </p:nvSpPr>
        <p:spPr/>
      </p:sp>
      <p:sp>
        <p:nvSpPr>
          <p:cNvPr id="152580"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B36896-4F4E-48BE-8ED8-64318D033CE8}" type="slidenum">
              <a:rPr lang="en-US" altLang="en-US" sz="1200"/>
            </a:fld>
            <a:endParaRPr lang="en-US" altLang="en-US" sz="1200"/>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DE8E9FC-6F08-40BB-B772-EA0C2AE1A7A0}" type="slidenum">
              <a:rPr lang="en-US" altLang="en-US" sz="1200"/>
            </a:fld>
            <a:endParaRPr lang="en-US" altLang="en-US" sz="1200"/>
          </a:p>
        </p:txBody>
      </p:sp>
      <p:sp>
        <p:nvSpPr>
          <p:cNvPr id="154627" name="Rectangle 2"/>
          <p:cNvSpPr>
            <a:spLocks noGrp="1" noRot="1" noChangeAspect="1" noChangeArrowheads="1" noTextEdit="1"/>
          </p:cNvSpPr>
          <p:nvPr>
            <p:ph type="sldImg"/>
          </p:nvPr>
        </p:nvSpPr>
        <p:spPr/>
      </p:sp>
      <p:sp>
        <p:nvSpPr>
          <p:cNvPr id="154628"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999CF1A-EE2D-40C7-88BC-5CB4646E5D8B}" type="slidenum">
              <a:rPr lang="en-US" altLang="en-US" sz="1200"/>
            </a:fld>
            <a:endParaRPr lang="en-US" altLang="en-US" sz="1200"/>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DBE05D-165E-44E5-8FF5-12AB8BF987CB}" type="slidenum">
              <a:rPr lang="en-US" altLang="en-US" sz="1200"/>
            </a:fld>
            <a:endParaRPr lang="en-US" altLang="en-US" sz="1200"/>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p:sp>
      <p:sp>
        <p:nvSpPr>
          <p:cNvPr id="157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934C981-6806-4B1C-8EC3-8AAD8F35AA7C}" type="slidenum">
              <a:rPr lang="en-US" altLang="en-US" sz="1200"/>
            </a:fld>
            <a:endParaRPr lang="en-US" altLang="en-US" sz="1200"/>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00DFA9D-6D5B-4797-B1CA-7EEB8BD7226F}" type="slidenum">
              <a:rPr lang="en-US" altLang="en-US" sz="1200"/>
            </a:fld>
            <a:endParaRPr lang="en-US" altLang="en-US" sz="1200"/>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CD7BD46-B851-41F6-BDE0-EE3DE5BA6FCC}" type="slidenum">
              <a:rPr lang="en-US" altLang="en-US" sz="1200"/>
            </a:fld>
            <a:endParaRPr lang="en-US" altLang="en-US" sz="1200"/>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8506864-7409-4F31-A643-622503D4FBA6}" type="slidenum">
              <a:rPr lang="en-US" altLang="en-US" sz="1200"/>
            </a:fld>
            <a:endParaRPr lang="en-US" altLang="en-US" sz="1200"/>
          </a:p>
        </p:txBody>
      </p:sp>
      <p:sp>
        <p:nvSpPr>
          <p:cNvPr id="161795" name="Rectangle 2"/>
          <p:cNvSpPr>
            <a:spLocks noGrp="1" noRot="1" noChangeAspect="1" noChangeArrowheads="1" noTextEdit="1"/>
          </p:cNvSpPr>
          <p:nvPr>
            <p:ph type="sldImg"/>
          </p:nvPr>
        </p:nvSpPr>
        <p:spPr/>
      </p:sp>
      <p:sp>
        <p:nvSpPr>
          <p:cNvPr id="161796"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43EEFE5-6DA2-40BF-A0EC-25CFBBE7FBB4}" type="slidenum">
              <a:rPr lang="en-US" altLang="en-US" sz="1200"/>
            </a:fld>
            <a:endParaRPr lang="en-US" altLang="en-US" sz="1200"/>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7DB985E1-F95E-4DDA-9035-000ADC85BF1B}" type="slidenum">
              <a:rPr lang="en-US" altLang="en-US" sz="1200"/>
            </a:fld>
            <a:endParaRPr lang="en-US" altLang="en-US" sz="1200"/>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A716B33-9885-4347-A6EC-10A44624E185}" type="slidenum">
              <a:rPr lang="en-US" altLang="en-US" sz="1200"/>
            </a:fld>
            <a:endParaRPr lang="en-US" altLang="en-US" sz="1200"/>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ABF513D-38FF-41B0-951F-F069DAE8A50D}" type="slidenum">
              <a:rPr lang="en-US" altLang="en-US" sz="1200"/>
            </a:fld>
            <a:endParaRPr lang="en-US" altLang="en-US" sz="1200"/>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FAD77A2-2119-4E7C-B11C-A31372FFAE35}" type="slidenum">
              <a:rPr lang="en-US" altLang="en-US" sz="1200"/>
            </a:fld>
            <a:endParaRPr lang="en-US" altLang="en-US" sz="1200"/>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B819C23-332F-464A-B228-80F79B607C9B}" type="slidenum">
              <a:rPr lang="en-US" altLang="en-US" sz="1200"/>
            </a:fld>
            <a:endParaRPr lang="en-US" altLang="en-US" sz="1200"/>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1AE7BDE-6BAD-4869-BA94-42F764CB0731}" type="slidenum">
              <a:rPr lang="en-US" altLang="en-US" sz="1200"/>
            </a:fld>
            <a:endParaRPr lang="en-US" altLang="en-US" sz="1200"/>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B6CF80-A94A-429C-B018-ADC56A3A4F61}" type="slidenum">
              <a:rPr lang="en-US" altLang="en-US" sz="1200"/>
            </a:fld>
            <a:endParaRPr lang="en-US" altLang="en-US" sz="1200"/>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BA03F12-E271-4AB0-B36E-709F00E15421}" type="slidenum">
              <a:rPr lang="en-US" altLang="en-US" sz="1200"/>
            </a:fld>
            <a:endParaRPr lang="en-US" altLang="en-US" sz="1200"/>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6605841-5CB7-4C7A-924F-2C7512868176}" type="slidenum">
              <a:rPr lang="en-US" altLang="en-US" sz="1200"/>
            </a:fld>
            <a:endParaRPr lang="en-US" altLang="en-US" sz="1200"/>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0CCDE4-0F12-4A8C-B062-A94A0F2D6B2E}" type="slidenum">
              <a:rPr lang="en-US" altLang="en-US" sz="1200"/>
            </a:fld>
            <a:endParaRPr lang="en-US" altLang="en-US" sz="1200"/>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02" tIns="46501" rIns="93002" bIns="46501" anchor="b"/>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572F582-7A30-44E2-B9AE-85A1CA63CB6B}" type="slidenum">
              <a:rPr lang="en-US" altLang="en-US" sz="1200"/>
            </a:fld>
            <a:endParaRPr lang="en-US" altLang="en-US" sz="1200"/>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4AA371-DF05-42FF-99C9-D54AF61A2C5F}" type="slidenum">
              <a:rPr lang="en-US" altLang="en-US" sz="1200"/>
            </a:fld>
            <a:endParaRPr lang="en-US" altLang="en-US" sz="1200"/>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D861502-E13A-4E4B-8A3F-EB8172491AE8}" type="slidenum">
              <a:rPr lang="en-US" altLang="en-US" sz="1200"/>
            </a:fld>
            <a:endParaRPr lang="en-US" altLang="en-US" sz="1200"/>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960A81-80FF-4A23-A638-FC4A7098A3E0}" type="slidenum">
              <a:rPr lang="en-US" altLang="en-US" sz="1200"/>
            </a:fld>
            <a:endParaRPr lang="en-US" altLang="en-US" sz="1200"/>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990">
              <a:defRPr sz="1600">
                <a:solidFill>
                  <a:schemeClr val="tx1"/>
                </a:solidFill>
                <a:latin typeface="Helvetica" panose="020B0604020202020204" pitchFamily="34" charset="0"/>
                <a:ea typeface="MS PGothic" panose="020B0600070205080204" pitchFamily="34" charset="-128"/>
              </a:defRPr>
            </a:lvl1pPr>
            <a:lvl2pPr marL="749935" indent="-288290" defTabSz="935990">
              <a:defRPr sz="1600">
                <a:solidFill>
                  <a:schemeClr val="tx1"/>
                </a:solidFill>
                <a:latin typeface="Helvetica" panose="020B0604020202020204" pitchFamily="34" charset="0"/>
                <a:ea typeface="MS PGothic" panose="020B0600070205080204" pitchFamily="34" charset="-128"/>
              </a:defRPr>
            </a:lvl2pPr>
            <a:lvl3pPr marL="1153795" indent="-230505" defTabSz="935990">
              <a:defRPr sz="1600">
                <a:solidFill>
                  <a:schemeClr val="tx1"/>
                </a:solidFill>
                <a:latin typeface="Helvetica" panose="020B0604020202020204" pitchFamily="34" charset="0"/>
                <a:ea typeface="MS PGothic" panose="020B0600070205080204" pitchFamily="34" charset="-128"/>
              </a:defRPr>
            </a:lvl3pPr>
            <a:lvl4pPr marL="1615440" indent="-230505" defTabSz="935990">
              <a:defRPr sz="1600">
                <a:solidFill>
                  <a:schemeClr val="tx1"/>
                </a:solidFill>
                <a:latin typeface="Helvetica" panose="020B0604020202020204" pitchFamily="34" charset="0"/>
                <a:ea typeface="MS PGothic" panose="020B0600070205080204" pitchFamily="34" charset="-128"/>
              </a:defRPr>
            </a:lvl4pPr>
            <a:lvl5pPr marL="2077085" indent="-230505" defTabSz="935990">
              <a:defRPr sz="1600">
                <a:solidFill>
                  <a:schemeClr val="tx1"/>
                </a:solidFill>
                <a:latin typeface="Helvetica" panose="020B0604020202020204" pitchFamily="34" charset="0"/>
                <a:ea typeface="MS PGothic" panose="020B0600070205080204" pitchFamily="34" charset="-128"/>
              </a:defRPr>
            </a:lvl5pPr>
            <a:lvl6pPr marL="253873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599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BADD71-F370-42F0-9F4D-D0E45F2310C4}" type="slidenum">
              <a:rPr lang="en-US" altLang="en-US" sz="1200"/>
            </a:fld>
            <a:endParaRPr lang="en-US" altLang="en-US" sz="1200"/>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xfrm>
            <a:off x="941979" y="4448101"/>
            <a:ext cx="5193119" cy="42114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7372408-51E1-415E-A2FF-CF1B7A173FF8}" type="slidenum">
              <a:rPr lang="en-US" altLang="en-US" sz="1200"/>
            </a:fld>
            <a:endParaRPr lang="en-US" altLang="en-US" sz="1200"/>
          </a:p>
        </p:txBody>
      </p:sp>
      <p:sp>
        <p:nvSpPr>
          <p:cNvPr id="177155" name="Rectangle 2"/>
          <p:cNvSpPr>
            <a:spLocks noGrp="1" noRot="1" noChangeAspect="1" noChangeArrowheads="1" noTextEdit="1"/>
          </p:cNvSpPr>
          <p:nvPr>
            <p:ph type="sldImg"/>
          </p:nvPr>
        </p:nvSpPr>
        <p:spPr/>
      </p:sp>
      <p:sp>
        <p:nvSpPr>
          <p:cNvPr id="177156"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76179E-0825-42BA-A86D-E07CE2CDFB4A}" type="slidenum">
              <a:rPr lang="en-US" altLang="en-US" sz="1200"/>
            </a:fld>
            <a:endParaRPr lang="en-US" altLang="en-US" sz="1200"/>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D7E5E31B-1343-4510-8DCD-65E7B6544692}"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833574B0-C055-4E38-82A9-667A1DF1F8D0}"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300D9E99-A0D8-4F2F-B04A-331DF655FEAB}"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547F3CAF-32BF-49A6-93F1-59C9E4B7C957}"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00852D5F-D37B-4E9D-98AD-511A1ABBD6A9}"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C0191CCC-CC48-429B-87C9-7123B48E52D4}"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pPr>
              <a:defRPr/>
            </a:pPr>
            <a:fld id="{5E9D92F0-DB25-4E6B-A10D-A7937AC7A365}"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0E555C8E-F740-4D28-8DA3-D7B8E0F6F578}"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2BBBE5B0-1186-4DAB-9E97-511F15F5C63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F291DB2E-7BC4-4C22-ACAE-0B8B3F0C5147}"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1200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fld>
            <a:endParaRPr lang="en-US" altLang="en-US" dirty="0"/>
          </a:p>
        </p:txBody>
      </p:sp>
      <p:sp>
        <p:nvSpPr>
          <p:cNvPr id="1028" name="Text Box 4"/>
          <p:cNvSpPr txBox="1">
            <a:spLocks noChangeArrowheads="1"/>
          </p:cNvSpPr>
          <p:nvPr/>
        </p:nvSpPr>
        <p:spPr bwMode="auto">
          <a:xfrm>
            <a:off x="6762750" y="6613525"/>
            <a:ext cx="23812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endParaRPr lang="en-US" altLang="en-US" sz="1000" b="1" dirty="0">
              <a:solidFill>
                <a:srgbClr val="002060"/>
              </a:solidFill>
            </a:endParaRPr>
          </a:p>
        </p:txBody>
      </p:sp>
      <p:sp>
        <p:nvSpPr>
          <p:cNvPr id="512005" name="Text Box 5"/>
          <p:cNvSpPr txBox="1">
            <a:spLocks noChangeArrowheads="1"/>
          </p:cNvSpPr>
          <p:nvPr userDrawn="1"/>
        </p:nvSpPr>
        <p:spPr bwMode="auto">
          <a:xfrm>
            <a:off x="4479985" y="6613525"/>
            <a:ext cx="447558" cy="246221"/>
          </a:xfrm>
          <a:prstGeom prst="rect">
            <a:avLst/>
          </a:prstGeom>
          <a:noFill/>
          <a:ln w="9525">
            <a:noFill/>
            <a:miter lim="800000"/>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6.</a:t>
            </a:r>
            <a:fld id="{669DE52E-05EC-4487-BE79-3F9A6A9F8797}" type="slidenum">
              <a:rPr lang="en-US" altLang="en-US" sz="1000" b="1" smtClean="0">
                <a:solidFill>
                  <a:srgbClr val="002060"/>
                </a:solidFill>
              </a:rPr>
            </a:fld>
            <a:endParaRPr lang="en-US" altLang="en-US" sz="1000" b="1" dirty="0">
              <a:solidFill>
                <a:srgbClr val="002060"/>
              </a:solidFill>
            </a:endParaRPr>
          </a:p>
        </p:txBody>
      </p:sp>
      <p:sp>
        <p:nvSpPr>
          <p:cNvPr id="5120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dirty="0"/>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0" name="Picture 8" descr="Cover-6Ed"/>
          <p:cNvPicPr>
            <a:picLocks noChangeAspect="1" noChangeArrowheads="1"/>
          </p:cNvPicPr>
          <p:nvPr userDrawn="1"/>
        </p:nvPicPr>
        <p:blipFill>
          <a:blip r:embed="rId13"/>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9pPr>
    </p:titleStyle>
    <p:bodyStyle>
      <a:lvl1pPr marL="342900" indent="-342900" algn="l" rtl="0" eaLnBrk="0" fontAlgn="base" hangingPunct="0">
        <a:spcBef>
          <a:spcPct val="35000"/>
        </a:spcBef>
        <a:spcAft>
          <a:spcPct val="0"/>
        </a:spcAft>
        <a:buClr>
          <a:srgbClr val="002060"/>
        </a:buClr>
        <a:buSzPct val="110000"/>
        <a:buFont typeface="Wingdings" panose="05000000000000000000" pitchFamily="2" charset="2"/>
        <a:buChar char="§"/>
        <a:defRPr kumimoji="1" sz="17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chemeClr val="folHlink"/>
        </a:buClr>
        <a:buSzPct val="110000"/>
        <a:buFont typeface="Arial" panose="020B0604020202020204" pitchFamily="34" charset="0"/>
        <a:buChar char="•"/>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ingdings" panose="05000000000000000000" pitchFamily="2" charset="2"/>
        <a:buChar char="§"/>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Arial" panose="020B0604020202020204" pitchFamily="34"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Font typeface="Wingdings" panose="05000000000000000000" pitchFamily="2" charset="2"/>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11.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image" Target="../media/image1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image" Target="../media/image16.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image" Target="../media/image17.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image" Target="../media/image20.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11.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image" Target="../media/image23.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image" Target="../media/image27.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image" Target="../media/image28.e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image" Target="../media/image29.emf"/></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67.xml"/><Relationship Id="rId5" Type="http://schemas.openxmlformats.org/officeDocument/2006/relationships/slideLayout" Target="../slideLayouts/slideLayout7.xml"/><Relationship Id="rId4" Type="http://schemas.openxmlformats.org/officeDocument/2006/relationships/image" Target="../media/image29.emf"/><Relationship Id="rId3" Type="http://schemas.openxmlformats.org/officeDocument/2006/relationships/image" Target="../media/image31.emf"/><Relationship Id="rId2" Type="http://schemas.openxmlformats.org/officeDocument/2006/relationships/image" Target="../media/image2.svg"/><Relationship Id="rId1" Type="http://schemas.openxmlformats.org/officeDocument/2006/relationships/image" Target="../media/image30.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image" Target="../media/image33.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image" Target="../media/image34.e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image" Target="../media/image35.emf"/></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35.emf"/></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36.e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image" Target="../media/image36.e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37.emf"/></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37.e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image" Target="../media/image38.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272386"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6: Database Design Using the E-R Model</a:t>
            </a:r>
            <a:endParaRPr lang="en-US" alt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97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ER model -- Database Modeling</a:t>
            </a:r>
            <a:endParaRPr lang="en-US" altLang="en-US">
              <a:effectLst>
                <a:outerShdw blurRad="38100" dist="38100" dir="2700000" algn="tl">
                  <a:srgbClr val="C0C0C0"/>
                </a:outerShdw>
              </a:effectLst>
            </a:endParaRPr>
          </a:p>
        </p:txBody>
      </p:sp>
      <p:sp>
        <p:nvSpPr>
          <p:cNvPr id="12291" name="Rectangle 3"/>
          <p:cNvSpPr>
            <a:spLocks noGrp="1" noChangeArrowheads="1"/>
          </p:cNvSpPr>
          <p:nvPr>
            <p:ph type="body" idx="1"/>
          </p:nvPr>
        </p:nvSpPr>
        <p:spPr>
          <a:xfrm>
            <a:off x="768350" y="1222375"/>
            <a:ext cx="7619746" cy="3678809"/>
          </a:xfrm>
        </p:spPr>
        <p:txBody>
          <a:bodyPr/>
          <a:lstStyle/>
          <a:p>
            <a:r>
              <a:rPr lang="en-US" altLang="en-US" sz="2400" dirty="0"/>
              <a:t>The ER data mode was developed to facilitate database design by allowing specification of an </a:t>
            </a:r>
            <a:r>
              <a:rPr lang="en-US" altLang="en-US" sz="2400" b="1" dirty="0">
                <a:solidFill>
                  <a:srgbClr val="002060"/>
                </a:solidFill>
              </a:rPr>
              <a:t>enterprise schema </a:t>
            </a:r>
            <a:r>
              <a:rPr lang="en-US" altLang="en-US" sz="2400" dirty="0"/>
              <a:t>that represents the overall logical structure of a database.</a:t>
            </a:r>
            <a:endParaRPr lang="en-US" altLang="en-US" sz="2400" dirty="0"/>
          </a:p>
          <a:p>
            <a:r>
              <a:rPr lang="en-US" altLang="en-US" sz="2400" dirty="0"/>
              <a:t>The ER data model employs three basic concepts: </a:t>
            </a:r>
            <a:endParaRPr lang="en-US" altLang="en-US" sz="2400" dirty="0"/>
          </a:p>
          <a:p>
            <a:pPr lvl="1"/>
            <a:r>
              <a:rPr lang="en-US" altLang="en-US" sz="2400" dirty="0">
                <a:ea typeface="MS PGothic" panose="020B0600070205080204" pitchFamily="34" charset="-128"/>
              </a:rPr>
              <a:t>entity sets,</a:t>
            </a:r>
            <a:r>
              <a:rPr lang="zh-CN" altLang="en-US" sz="2400" dirty="0">
                <a:ea typeface="MS PGothic" panose="020B0600070205080204" pitchFamily="34" charset="-128"/>
              </a:rPr>
              <a:t>实体集</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relationship sets, </a:t>
            </a:r>
            <a:r>
              <a:rPr lang="zh-CN" altLang="en-US" sz="2400" dirty="0">
                <a:ea typeface="MS PGothic" panose="020B0600070205080204" pitchFamily="34" charset="-128"/>
              </a:rPr>
              <a:t>关系集</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attributes.</a:t>
            </a:r>
            <a:r>
              <a:rPr lang="zh-CN" altLang="en-US" sz="2400" dirty="0">
                <a:ea typeface="MS PGothic" panose="020B0600070205080204" pitchFamily="34" charset="-128"/>
              </a:rPr>
              <a:t>属性</a:t>
            </a:r>
            <a:endParaRPr lang="en-US" altLang="en-US" sz="2400" dirty="0">
              <a:ea typeface="MS PGothic" panose="020B0600070205080204" pitchFamily="34" charset="-128"/>
            </a:endParaRPr>
          </a:p>
          <a:p>
            <a:r>
              <a:rPr lang="en-US" altLang="en-US" sz="2400" dirty="0"/>
              <a:t>The ER model also has an associated diagrammatic representation, the </a:t>
            </a:r>
            <a:r>
              <a:rPr lang="en-US" altLang="en-US" sz="2400" b="1" dirty="0">
                <a:solidFill>
                  <a:srgbClr val="002060"/>
                </a:solidFill>
              </a:rPr>
              <a:t>ER diagram</a:t>
            </a:r>
            <a:r>
              <a:rPr lang="en-US" altLang="en-US" sz="2400" dirty="0"/>
              <a:t>, which can express the overall logical structure of a database graphically.</a:t>
            </a:r>
            <a:endParaRPr lang="en-US" altLang="en-US" sz="2400" dirty="0"/>
          </a:p>
          <a:p>
            <a:pPr>
              <a:buFont typeface="Monotype Sorts" charset="2"/>
              <a:buNone/>
            </a:pPr>
            <a:endParaRPr lang="en-US" altLang="en-US"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97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Entity Sets</a:t>
            </a:r>
            <a:endParaRPr lang="en-US" altLang="en-US">
              <a:effectLst>
                <a:outerShdw blurRad="38100" dist="38100" dir="2700000" algn="tl">
                  <a:srgbClr val="C0C0C0"/>
                </a:outerShdw>
              </a:effectLst>
            </a:endParaRPr>
          </a:p>
        </p:txBody>
      </p:sp>
      <p:sp>
        <p:nvSpPr>
          <p:cNvPr id="13315" name="Rectangle 3"/>
          <p:cNvSpPr>
            <a:spLocks noGrp="1" noChangeArrowheads="1"/>
          </p:cNvSpPr>
          <p:nvPr>
            <p:ph type="body" idx="1"/>
          </p:nvPr>
        </p:nvSpPr>
        <p:spPr>
          <a:xfrm>
            <a:off x="768350" y="1077394"/>
            <a:ext cx="7514515" cy="4998159"/>
          </a:xfrm>
        </p:spPr>
        <p:txBody>
          <a:bodyPr/>
          <a:lstStyle/>
          <a:p>
            <a:r>
              <a:rPr lang="en-US" altLang="en-US" sz="2000" dirty="0"/>
              <a:t>An </a:t>
            </a:r>
            <a:r>
              <a:rPr lang="en-US" altLang="en-US" sz="2000" b="1" dirty="0">
                <a:solidFill>
                  <a:srgbClr val="002060"/>
                </a:solidFill>
              </a:rPr>
              <a:t>entity</a:t>
            </a:r>
            <a:r>
              <a:rPr lang="en-US" altLang="en-US" sz="2000" b="1" dirty="0"/>
              <a:t> </a:t>
            </a:r>
            <a:r>
              <a:rPr lang="en-US" altLang="en-US" sz="2000" dirty="0"/>
              <a:t>is an object that exists and is distinguishable from other objects.</a:t>
            </a:r>
            <a:endParaRPr lang="en-US" altLang="en-US" sz="2000" dirty="0"/>
          </a:p>
          <a:p>
            <a:pPr lvl="1"/>
            <a:r>
              <a:rPr lang="en-US" altLang="en-US" sz="2000" dirty="0">
                <a:ea typeface="MS PGothic" panose="020B0600070205080204" pitchFamily="34" charset="-128"/>
              </a:rPr>
              <a:t>Example:  specific person, company, event, plant</a:t>
            </a:r>
            <a:endParaRPr lang="en-US" altLang="en-US" sz="2000" dirty="0">
              <a:ea typeface="MS PGothic" panose="020B0600070205080204" pitchFamily="34" charset="-128"/>
            </a:endParaRPr>
          </a:p>
          <a:p>
            <a:r>
              <a:rPr lang="en-US" altLang="en-US" sz="2000" dirty="0"/>
              <a:t>An </a:t>
            </a:r>
            <a:r>
              <a:rPr lang="en-US" altLang="en-US" sz="2000" b="1" dirty="0">
                <a:solidFill>
                  <a:srgbClr val="002060"/>
                </a:solidFill>
              </a:rPr>
              <a:t>entity set</a:t>
            </a:r>
            <a:r>
              <a:rPr lang="en-US" altLang="en-US" sz="2000" dirty="0">
                <a:solidFill>
                  <a:srgbClr val="002060"/>
                </a:solidFill>
              </a:rPr>
              <a:t> </a:t>
            </a:r>
            <a:r>
              <a:rPr lang="en-US" altLang="en-US" sz="2000" dirty="0"/>
              <a:t>is a set of entities of the same type that share the same properties.</a:t>
            </a:r>
            <a:endParaRPr lang="en-US" altLang="en-US" sz="2000" dirty="0"/>
          </a:p>
          <a:p>
            <a:pPr lvl="1"/>
            <a:r>
              <a:rPr lang="en-US" altLang="en-US" sz="2000" dirty="0">
                <a:ea typeface="MS PGothic" panose="020B0600070205080204" pitchFamily="34" charset="-128"/>
              </a:rPr>
              <a:t>Example: set of all persons, companies, trees, holidays</a:t>
            </a:r>
            <a:endParaRPr lang="en-US" altLang="en-US" sz="2000" dirty="0">
              <a:ea typeface="MS PGothic" panose="020B0600070205080204" pitchFamily="34" charset="-128"/>
            </a:endParaRPr>
          </a:p>
          <a:p>
            <a:r>
              <a:rPr lang="en-US" altLang="en-US" sz="2000" dirty="0"/>
              <a:t>An entity is represented by a set of attributes; i.e., descriptive properties possessed by all members of an entity set.</a:t>
            </a:r>
            <a:endParaRPr lang="en-US" altLang="en-US" sz="2000" dirty="0"/>
          </a:p>
          <a:p>
            <a:pPr lvl="1"/>
            <a:r>
              <a:rPr lang="en-US" altLang="en-US" sz="2000" dirty="0">
                <a:ea typeface="MS PGothic" panose="020B0600070205080204" pitchFamily="34" charset="-128"/>
              </a:rPr>
              <a:t>Example: 一个实体集的所有成员所拥有的描述性属性。     	</a:t>
            </a:r>
            <a:r>
              <a:rPr lang="en-US" altLang="en-US" sz="2000" i="1" dirty="0">
                <a:ea typeface="MS PGothic" panose="020B0600070205080204" pitchFamily="34" charset="-128"/>
              </a:rPr>
              <a:t>instructor = </a:t>
            </a:r>
            <a:r>
              <a:rPr lang="en-US" altLang="en-US" sz="2000" dirty="0">
                <a:ea typeface="MS PGothic" panose="020B0600070205080204" pitchFamily="34" charset="-128"/>
              </a:rPr>
              <a:t>(</a:t>
            </a:r>
            <a:r>
              <a:rPr lang="en-US" altLang="en-US" sz="2000" i="1" dirty="0">
                <a:ea typeface="MS PGothic" panose="020B0600070205080204" pitchFamily="34" charset="-128"/>
              </a:rPr>
              <a:t>ID, name, salary </a:t>
            </a:r>
            <a:r>
              <a:rPr lang="en-US" altLang="en-US" sz="2000" dirty="0">
                <a:ea typeface="MS PGothic" panose="020B0600070205080204" pitchFamily="34" charset="-128"/>
              </a:rPr>
              <a:t>)</a:t>
            </a:r>
            <a:br>
              <a:rPr lang="en-US" altLang="en-US" sz="2000" i="1" dirty="0">
                <a:ea typeface="MS PGothic" panose="020B0600070205080204" pitchFamily="34" charset="-128"/>
              </a:rPr>
            </a:br>
            <a:r>
              <a:rPr lang="en-US" altLang="en-US" sz="2000" i="1" dirty="0">
                <a:ea typeface="MS PGothic" panose="020B0600070205080204" pitchFamily="34" charset="-128"/>
              </a:rPr>
              <a:t>	course= </a:t>
            </a:r>
            <a:r>
              <a:rPr lang="en-US" altLang="en-US" sz="2000" dirty="0">
                <a:ea typeface="MS PGothic" panose="020B0600070205080204" pitchFamily="34" charset="-128"/>
              </a:rPr>
              <a:t>(</a:t>
            </a:r>
            <a:r>
              <a:rPr lang="en-US" altLang="en-US" sz="2000" i="1" dirty="0" err="1">
                <a:ea typeface="MS PGothic" panose="020B0600070205080204" pitchFamily="34" charset="-128"/>
              </a:rPr>
              <a:t>course_id</a:t>
            </a:r>
            <a:r>
              <a:rPr lang="en-US" altLang="en-US" sz="2000" i="1" dirty="0">
                <a:ea typeface="MS PGothic" panose="020B0600070205080204" pitchFamily="34" charset="-128"/>
              </a:rPr>
              <a:t>, title, credits</a:t>
            </a:r>
            <a:r>
              <a:rPr lang="en-US" altLang="en-US" sz="2000" dirty="0">
                <a:ea typeface="MS PGothic" panose="020B0600070205080204" pitchFamily="34" charset="-128"/>
              </a:rPr>
              <a:t>)</a:t>
            </a:r>
            <a:endParaRPr lang="en-US" altLang="en-US" sz="2000" i="1" dirty="0">
              <a:solidFill>
                <a:schemeClr val="tx2"/>
              </a:solidFill>
              <a:ea typeface="MS PGothic" panose="020B0600070205080204" pitchFamily="34" charset="-128"/>
            </a:endParaRPr>
          </a:p>
          <a:p>
            <a:r>
              <a:rPr lang="en-US" altLang="en-US" sz="2000" dirty="0"/>
              <a:t>A subset of the attributes form a  </a:t>
            </a:r>
            <a:r>
              <a:rPr lang="en-US" altLang="en-US" sz="2000" b="1" dirty="0">
                <a:solidFill>
                  <a:srgbClr val="002060"/>
                </a:solidFill>
              </a:rPr>
              <a:t>primary key </a:t>
            </a:r>
            <a:r>
              <a:rPr lang="en-US" altLang="en-US" sz="2000" dirty="0"/>
              <a:t>of the entity set;属性的子集形成实体集的主键</a:t>
            </a:r>
            <a:endParaRPr lang="en-US" altLang="en-US" sz="2000" dirty="0"/>
          </a:p>
          <a:p>
            <a:r>
              <a:rPr lang="en-US" altLang="en-US" sz="2000" dirty="0"/>
              <a:t> i.e., uniquely identifying each member of the set.</a:t>
            </a:r>
            <a:endParaRPr lang="en-US" altLang="en-US" sz="2000" dirty="0"/>
          </a:p>
          <a:p>
            <a:pPr>
              <a:buFont typeface="Monotype Sorts" charset="2"/>
              <a:buNone/>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768350" y="65088"/>
            <a:ext cx="8077200" cy="609600"/>
          </a:xfrm>
        </p:spPr>
        <p:txBody>
          <a:bodyPr/>
          <a:lstStyle/>
          <a:p>
            <a:pPr>
              <a:defRPr/>
            </a:pPr>
            <a:r>
              <a:rPr lang="en-US" dirty="0">
                <a:effectLst>
                  <a:outerShdw blurRad="38100" dist="38100" dir="2700000" algn="tl">
                    <a:srgbClr val="C0C0C0"/>
                  </a:outerShdw>
                </a:effectLst>
                <a:ea typeface="MS PGothic" panose="020B0600070205080204" pitchFamily="34" charset="-128"/>
              </a:rPr>
              <a:t>Entity Sets -- </a:t>
            </a:r>
            <a:r>
              <a:rPr lang="en-US" i="1" dirty="0">
                <a:effectLst>
                  <a:outerShdw blurRad="38100" dist="38100" dir="2700000" algn="tl">
                    <a:srgbClr val="C0C0C0"/>
                  </a:outerShdw>
                </a:effectLst>
                <a:ea typeface="MS PGothic" panose="020B0600070205080204" pitchFamily="34" charset="-128"/>
              </a:rPr>
              <a:t>instructor </a:t>
            </a:r>
            <a:r>
              <a:rPr lang="en-US" dirty="0">
                <a:effectLst>
                  <a:outerShdw blurRad="38100" dist="38100" dir="2700000" algn="tl">
                    <a:srgbClr val="C0C0C0"/>
                  </a:outerShdw>
                </a:effectLst>
                <a:ea typeface="MS PGothic" panose="020B0600070205080204" pitchFamily="34" charset="-128"/>
              </a:rPr>
              <a:t>and </a:t>
            </a:r>
            <a:r>
              <a:rPr lang="en-US" i="1" dirty="0">
                <a:effectLst>
                  <a:outerShdw blurRad="38100" dist="38100" dir="2700000" algn="tl">
                    <a:srgbClr val="C0C0C0"/>
                  </a:outerShdw>
                </a:effectLst>
                <a:ea typeface="MS PGothic" panose="020B0600070205080204" pitchFamily="34" charset="-128"/>
              </a:rPr>
              <a:t>student</a:t>
            </a:r>
            <a:endParaRPr lang="en-US" dirty="0">
              <a:effectLst>
                <a:outerShdw blurRad="38100" dist="38100" dir="2700000" algn="tl">
                  <a:srgbClr val="C0C0C0"/>
                </a:outerShdw>
              </a:effectLst>
              <a:ea typeface="MS PGothic" panose="020B0600070205080204" pitchFamily="34" charset="-128"/>
            </a:endParaRPr>
          </a:p>
        </p:txBody>
      </p:sp>
      <p:pic>
        <p:nvPicPr>
          <p:cNvPr id="14339"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7538" y="1430338"/>
            <a:ext cx="5795962"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85725"/>
            <a:ext cx="8267700" cy="609600"/>
          </a:xfrm>
        </p:spPr>
        <p:txBody>
          <a:bodyPr/>
          <a:lstStyle/>
          <a:p>
            <a:pPr>
              <a:defRPr/>
            </a:pPr>
            <a:r>
              <a:rPr lang="en-US" altLang="en-US" sz="2800" dirty="0">
                <a:effectLst>
                  <a:outerShdw blurRad="38100" dist="38100" dir="2700000" algn="tl">
                    <a:srgbClr val="C0C0C0"/>
                  </a:outerShdw>
                </a:effectLst>
              </a:rPr>
              <a:t>Representing Entity sets in ER Diagram</a:t>
            </a:r>
            <a:endParaRPr lang="en-US" altLang="en-US" sz="2800" dirty="0">
              <a:effectLst>
                <a:outerShdw blurRad="38100" dist="38100" dir="2700000" algn="tl">
                  <a:srgbClr val="C0C0C0"/>
                </a:outerShdw>
              </a:effectLst>
            </a:endParaRPr>
          </a:p>
        </p:txBody>
      </p:sp>
      <p:sp>
        <p:nvSpPr>
          <p:cNvPr id="15363" name="Rectangle 3"/>
          <p:cNvSpPr>
            <a:spLocks noChangeArrowheads="1"/>
          </p:cNvSpPr>
          <p:nvPr/>
        </p:nvSpPr>
        <p:spPr bwMode="auto">
          <a:xfrm>
            <a:off x="781235" y="1109663"/>
            <a:ext cx="7615561"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800100" indent="-34290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2400" dirty="0"/>
              <a:t>Entity sets can be represented graphically as follows:</a:t>
            </a:r>
            <a:endParaRPr kumimoji="1" lang="en-US" altLang="en-US" sz="2400" dirty="0"/>
          </a:p>
          <a:p>
            <a:pPr marL="914400" lvl="1" indent="-457200">
              <a:spcBef>
                <a:spcPct val="35000"/>
              </a:spcBef>
              <a:buClr>
                <a:srgbClr val="FF9933"/>
              </a:buClr>
              <a:buSzPct val="110000"/>
              <a:buFont typeface="Arial" panose="020B0604020202020204" pitchFamily="34" charset="0"/>
              <a:buChar char="•"/>
            </a:pPr>
            <a:r>
              <a:rPr kumimoji="1" lang="en-US" altLang="en-US" sz="2400" dirty="0"/>
              <a:t>Rectangles represent entity sets.</a:t>
            </a:r>
            <a:endParaRPr kumimoji="1" lang="en-US" altLang="en-US" sz="2400" dirty="0"/>
          </a:p>
          <a:p>
            <a:pPr marL="914400" lvl="1" indent="-457200">
              <a:spcBef>
                <a:spcPct val="35000"/>
              </a:spcBef>
              <a:buClr>
                <a:srgbClr val="FF9933"/>
              </a:buClr>
              <a:buSzPct val="110000"/>
              <a:buFont typeface="Arial" panose="020B0604020202020204" pitchFamily="34" charset="0"/>
              <a:buChar char="•"/>
            </a:pPr>
            <a:r>
              <a:rPr kumimoji="1" lang="en-US" altLang="en-US" sz="2400" dirty="0"/>
              <a:t>Attributes listed inside entity rectangle</a:t>
            </a:r>
            <a:endParaRPr kumimoji="1" lang="en-US" altLang="en-US" sz="2400" dirty="0"/>
          </a:p>
          <a:p>
            <a:pPr marL="914400" lvl="1" indent="-457200">
              <a:spcBef>
                <a:spcPct val="35000"/>
              </a:spcBef>
              <a:buClr>
                <a:srgbClr val="FF9933"/>
              </a:buClr>
              <a:buSzPct val="110000"/>
              <a:buFont typeface="Arial" panose="020B0604020202020204" pitchFamily="34" charset="0"/>
              <a:buChar char="•"/>
            </a:pPr>
            <a:r>
              <a:rPr kumimoji="1" lang="en-US" altLang="en-US" sz="2400" dirty="0"/>
              <a:t>Underline indicates primary key attributes</a:t>
            </a:r>
            <a:endParaRPr kumimoji="1" lang="en-US" altLang="en-US" sz="2400" dirty="0"/>
          </a:p>
        </p:txBody>
      </p:sp>
      <p:pic>
        <p:nvPicPr>
          <p:cNvPr id="6" name="Picture 5"/>
          <p:cNvPicPr>
            <a:picLocks noChangeAspect="1"/>
          </p:cNvPicPr>
          <p:nvPr/>
        </p:nvPicPr>
        <p:blipFill>
          <a:blip r:embed="rId1"/>
          <a:stretch>
            <a:fillRect/>
          </a:stretch>
        </p:blipFill>
        <p:spPr>
          <a:xfrm>
            <a:off x="1924799" y="3672024"/>
            <a:ext cx="4465041" cy="17154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63874" name="Rectangle 2"/>
          <p:cNvSpPr>
            <a:spLocks noGrp="1" noChangeArrowheads="1"/>
          </p:cNvSpPr>
          <p:nvPr>
            <p:ph type="title"/>
          </p:nvPr>
        </p:nvSpPr>
        <p:spPr/>
        <p:txBody>
          <a:bodyPr/>
          <a:lstStyle/>
          <a:p>
            <a:pPr>
              <a:defRPr/>
            </a:pPr>
            <a:r>
              <a:rPr lang="en-US" dirty="0">
                <a:ea typeface="+mj-ea"/>
              </a:rPr>
              <a:t>Relationship Sets</a:t>
            </a:r>
            <a:endParaRPr lang="en-US" dirty="0">
              <a:ea typeface="+mj-ea"/>
            </a:endParaRPr>
          </a:p>
        </p:txBody>
      </p:sp>
      <p:sp>
        <p:nvSpPr>
          <p:cNvPr id="16387" name="Rectangle 3"/>
          <p:cNvSpPr>
            <a:spLocks noGrp="1" noChangeArrowheads="1"/>
          </p:cNvSpPr>
          <p:nvPr>
            <p:ph type="body" idx="1"/>
          </p:nvPr>
        </p:nvSpPr>
        <p:spPr>
          <a:xfrm>
            <a:off x="768350" y="1137031"/>
            <a:ext cx="7766050" cy="4876800"/>
          </a:xfrm>
        </p:spPr>
        <p:txBody>
          <a:bodyPr/>
          <a:lstStyle/>
          <a:p>
            <a:pPr>
              <a:tabLst>
                <a:tab pos="1536700" algn="ctr"/>
                <a:tab pos="3543300" algn="ctr"/>
                <a:tab pos="5481320" algn="ctr"/>
              </a:tabLst>
            </a:pPr>
            <a:r>
              <a:rPr lang="en-US" altLang="en-US" sz="2400" dirty="0"/>
              <a:t>A </a:t>
            </a:r>
            <a:r>
              <a:rPr lang="en-US" altLang="en-US" sz="2400" b="1" dirty="0">
                <a:solidFill>
                  <a:srgbClr val="002060"/>
                </a:solidFill>
              </a:rPr>
              <a:t>relationship</a:t>
            </a:r>
            <a:r>
              <a:rPr lang="en-US" altLang="en-US" sz="2400" dirty="0"/>
              <a:t> is an association among several entities</a:t>
            </a:r>
            <a:endParaRPr lang="en-US" altLang="en-US" sz="2400" dirty="0"/>
          </a:p>
          <a:p>
            <a:pPr>
              <a:buFont typeface="Monotype Sorts" charset="2"/>
              <a:buNone/>
              <a:tabLst>
                <a:tab pos="1536700" algn="ctr"/>
                <a:tab pos="3543300" algn="ctr"/>
                <a:tab pos="5481320" algn="ctr"/>
              </a:tabLst>
            </a:pPr>
            <a:r>
              <a:rPr lang="en-US" altLang="en-US" sz="2400" dirty="0"/>
              <a:t>	Example:</a:t>
            </a:r>
            <a:br>
              <a:rPr lang="en-US" altLang="en-US" sz="2400" dirty="0"/>
            </a:br>
            <a:r>
              <a:rPr lang="en-US" altLang="en-US" sz="2400" dirty="0"/>
              <a:t>	 44553 (Peltier</a:t>
            </a:r>
            <a:r>
              <a:rPr lang="en-US" altLang="en-US" sz="2400" u="sng" dirty="0"/>
              <a:t>)</a:t>
            </a:r>
            <a:r>
              <a:rPr lang="en-US" altLang="en-US" sz="2400" dirty="0"/>
              <a:t> 	</a:t>
            </a:r>
            <a:r>
              <a:rPr lang="en-US" altLang="en-US" sz="2400" i="1" u="sng" dirty="0"/>
              <a:t>advisor</a:t>
            </a:r>
            <a:r>
              <a:rPr lang="en-US" altLang="en-US" sz="2400" dirty="0"/>
              <a:t>	 22222 (</a:t>
            </a:r>
            <a:r>
              <a:rPr lang="en-US" altLang="en-US" sz="2400" u="sng" dirty="0"/>
              <a:t>Einstein)</a:t>
            </a:r>
            <a:r>
              <a:rPr lang="en-US" altLang="en-US" sz="2400" dirty="0"/>
              <a:t> </a:t>
            </a:r>
            <a:br>
              <a:rPr lang="en-US" altLang="en-US" sz="2400" u="sng" dirty="0"/>
            </a:br>
            <a:r>
              <a:rPr lang="en-US" altLang="en-US" sz="2400" dirty="0"/>
              <a:t>	 </a:t>
            </a:r>
            <a:r>
              <a:rPr lang="en-US" altLang="en-US" sz="2000" i="1" dirty="0"/>
              <a:t>student</a:t>
            </a:r>
            <a:r>
              <a:rPr lang="en-US" altLang="en-US" sz="2000" dirty="0"/>
              <a:t> entity	relationship set	 </a:t>
            </a:r>
            <a:r>
              <a:rPr lang="en-US" altLang="en-US" sz="2000" i="1" dirty="0"/>
              <a:t>instructor</a:t>
            </a:r>
            <a:r>
              <a:rPr lang="en-US" altLang="en-US" sz="2000" dirty="0"/>
              <a:t> entity</a:t>
            </a:r>
            <a:endParaRPr lang="en-US" altLang="en-US" sz="2000" dirty="0"/>
          </a:p>
          <a:p>
            <a:pPr>
              <a:tabLst>
                <a:tab pos="1536700" algn="ctr"/>
                <a:tab pos="3543300" algn="ctr"/>
                <a:tab pos="5481320" algn="ctr"/>
              </a:tabLst>
            </a:pPr>
            <a:r>
              <a:rPr lang="en-US" altLang="en-US" sz="2400" dirty="0"/>
              <a:t>A </a:t>
            </a:r>
            <a:r>
              <a:rPr lang="en-US" altLang="en-US" sz="2400" b="1" dirty="0">
                <a:solidFill>
                  <a:srgbClr val="002060"/>
                </a:solidFill>
              </a:rPr>
              <a:t>relationship set</a:t>
            </a:r>
            <a:r>
              <a:rPr lang="en-US" altLang="en-US" sz="2400" dirty="0">
                <a:solidFill>
                  <a:srgbClr val="002060"/>
                </a:solidFill>
              </a:rPr>
              <a:t> </a:t>
            </a:r>
            <a:r>
              <a:rPr lang="en-US" altLang="en-US" sz="2400" dirty="0"/>
              <a:t>is a mathematical relation among </a:t>
            </a:r>
            <a:r>
              <a:rPr lang="en-US" altLang="en-US" sz="2400" i="1" dirty="0"/>
              <a:t>n</a:t>
            </a:r>
            <a:r>
              <a:rPr lang="en-US" altLang="en-US" sz="2400" dirty="0"/>
              <a:t> </a:t>
            </a:r>
            <a:r>
              <a:rPr lang="en-US" altLang="en-US" sz="2400" dirty="0">
                <a:sym typeface="Symbol" panose="05050102010706020507" pitchFamily="18" charset="2"/>
              </a:rPr>
              <a:t> 2 entities, each taken from entity sets</a:t>
            </a:r>
            <a:endParaRPr lang="en-US" altLang="en-US" sz="2400" dirty="0">
              <a:sym typeface="Symbol" panose="05050102010706020507" pitchFamily="18" charset="2"/>
            </a:endParaRPr>
          </a:p>
          <a:p>
            <a:pPr>
              <a:buFont typeface="Monotype Sorts" charset="2"/>
              <a:buNone/>
              <a:tabLst>
                <a:tab pos="1536700" algn="ctr"/>
                <a:tab pos="3543300" algn="ctr"/>
                <a:tab pos="5481320" algn="ctr"/>
              </a:tabLst>
            </a:pPr>
            <a:r>
              <a:rPr lang="en-US" altLang="en-US" sz="2400" dirty="0">
                <a:sym typeface="Symbol" panose="05050102010706020507" pitchFamily="18" charset="2"/>
              </a:rPr>
              <a:t>		{(</a:t>
            </a:r>
            <a:r>
              <a:rPr lang="en-US" altLang="en-US" sz="2400" i="1" dirty="0">
                <a:sym typeface="Symbol" panose="05050102010706020507" pitchFamily="18" charset="2"/>
              </a:rPr>
              <a:t>e</a:t>
            </a:r>
            <a:r>
              <a:rPr lang="en-US" altLang="en-US" sz="2400" baseline="-25000" dirty="0">
                <a:sym typeface="Symbol" panose="05050102010706020507" pitchFamily="18" charset="2"/>
              </a:rPr>
              <a:t>1</a:t>
            </a:r>
            <a:r>
              <a:rPr lang="en-US" altLang="en-US" sz="2400" dirty="0">
                <a:sym typeface="Symbol" panose="05050102010706020507" pitchFamily="18" charset="2"/>
              </a:rPr>
              <a:t>, </a:t>
            </a:r>
            <a:r>
              <a:rPr lang="en-US" altLang="en-US" sz="2400" i="1" dirty="0">
                <a:sym typeface="Symbol" panose="05050102010706020507" pitchFamily="18" charset="2"/>
              </a:rPr>
              <a:t>e</a:t>
            </a:r>
            <a:r>
              <a:rPr lang="en-US" altLang="en-US" sz="2400" baseline="-25000" dirty="0">
                <a:sym typeface="Symbol" panose="05050102010706020507" pitchFamily="18" charset="2"/>
              </a:rPr>
              <a:t>2</a:t>
            </a:r>
            <a:r>
              <a:rPr lang="en-US" altLang="en-US" sz="2400" dirty="0">
                <a:sym typeface="Symbol" panose="05050102010706020507" pitchFamily="18" charset="2"/>
              </a:rPr>
              <a:t>, … </a:t>
            </a:r>
            <a:r>
              <a:rPr lang="en-US" altLang="en-US" sz="2400" i="1" dirty="0" err="1">
                <a:sym typeface="Symbol" panose="05050102010706020507" pitchFamily="18" charset="2"/>
              </a:rPr>
              <a:t>e</a:t>
            </a:r>
            <a:r>
              <a:rPr lang="en-US" altLang="en-US" sz="2400" i="1" baseline="-25000" dirty="0" err="1">
                <a:sym typeface="Symbol" panose="05050102010706020507" pitchFamily="18" charset="2"/>
              </a:rPr>
              <a:t>n</a:t>
            </a:r>
            <a:r>
              <a:rPr lang="en-US" altLang="en-US" sz="2400" dirty="0">
                <a:sym typeface="Symbol" panose="05050102010706020507" pitchFamily="18" charset="2"/>
              </a:rPr>
              <a:t>) | </a:t>
            </a:r>
            <a:r>
              <a:rPr lang="en-US" altLang="en-US" sz="2400" i="1" dirty="0">
                <a:sym typeface="Symbol" panose="05050102010706020507" pitchFamily="18" charset="2"/>
              </a:rPr>
              <a:t>e</a:t>
            </a:r>
            <a:r>
              <a:rPr lang="en-US" altLang="en-US" sz="2400" baseline="-25000" dirty="0">
                <a:sym typeface="Symbol" panose="05050102010706020507" pitchFamily="18" charset="2"/>
              </a:rPr>
              <a:t>1</a:t>
            </a:r>
            <a:r>
              <a:rPr lang="en-US" altLang="en-US" sz="2400" dirty="0">
                <a:sym typeface="Symbol" panose="05050102010706020507" pitchFamily="18" charset="2"/>
              </a:rPr>
              <a:t>   </a:t>
            </a:r>
            <a:r>
              <a:rPr lang="en-US" altLang="en-US" sz="2400" i="1" dirty="0">
                <a:sym typeface="Symbol" panose="05050102010706020507" pitchFamily="18" charset="2"/>
              </a:rPr>
              <a:t>E</a:t>
            </a:r>
            <a:r>
              <a:rPr lang="en-US" altLang="en-US" sz="2400" baseline="-25000" dirty="0">
                <a:sym typeface="Symbol" panose="05050102010706020507" pitchFamily="18" charset="2"/>
              </a:rPr>
              <a:t>1</a:t>
            </a:r>
            <a:r>
              <a:rPr lang="en-US" altLang="en-US" sz="2400" dirty="0">
                <a:sym typeface="Symbol" panose="05050102010706020507" pitchFamily="18" charset="2"/>
              </a:rPr>
              <a:t>, </a:t>
            </a:r>
            <a:r>
              <a:rPr lang="en-US" altLang="en-US" sz="2400" i="1" dirty="0">
                <a:sym typeface="Symbol" panose="05050102010706020507" pitchFamily="18" charset="2"/>
              </a:rPr>
              <a:t>e</a:t>
            </a:r>
            <a:r>
              <a:rPr lang="en-US" altLang="en-US" sz="2400" baseline="-25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E</a:t>
            </a:r>
            <a:r>
              <a:rPr lang="en-US" altLang="en-US" sz="2400" baseline="-25000" dirty="0">
                <a:sym typeface="Symbol" panose="05050102010706020507" pitchFamily="18" charset="2"/>
              </a:rPr>
              <a:t>2</a:t>
            </a:r>
            <a:r>
              <a:rPr lang="en-US" altLang="en-US" sz="2400" dirty="0">
                <a:sym typeface="Symbol" panose="05050102010706020507" pitchFamily="18" charset="2"/>
              </a:rPr>
              <a:t>, …, </a:t>
            </a:r>
            <a:r>
              <a:rPr lang="en-US" altLang="en-US" sz="2400" i="1" dirty="0" err="1">
                <a:sym typeface="Symbol" panose="05050102010706020507" pitchFamily="18" charset="2"/>
              </a:rPr>
              <a:t>e</a:t>
            </a:r>
            <a:r>
              <a:rPr lang="en-US" altLang="en-US" sz="2400" i="1" baseline="-25000" dirty="0" err="1">
                <a:sym typeface="Symbol" panose="05050102010706020507" pitchFamily="18" charset="2"/>
              </a:rPr>
              <a:t>n</a:t>
            </a:r>
            <a:r>
              <a:rPr lang="en-US" altLang="en-US" sz="2400" dirty="0">
                <a:sym typeface="Symbol" panose="05050102010706020507" pitchFamily="18" charset="2"/>
              </a:rPr>
              <a:t>   </a:t>
            </a:r>
            <a:r>
              <a:rPr lang="en-US" altLang="en-US" sz="2400" i="1" dirty="0" err="1">
                <a:sym typeface="Symbol" panose="05050102010706020507" pitchFamily="18" charset="2"/>
              </a:rPr>
              <a:t>E</a:t>
            </a:r>
            <a:r>
              <a:rPr lang="en-US" altLang="en-US" sz="2400" i="1" baseline="-25000" dirty="0" err="1">
                <a:sym typeface="Symbol" panose="05050102010706020507" pitchFamily="18" charset="2"/>
              </a:rPr>
              <a:t>n</a:t>
            </a:r>
            <a:r>
              <a:rPr lang="en-US" altLang="en-US" sz="2400" dirty="0">
                <a:sym typeface="Symbol" panose="05050102010706020507" pitchFamily="18" charset="2"/>
              </a:rPr>
              <a:t>}</a:t>
            </a:r>
            <a:br>
              <a:rPr lang="en-US" altLang="en-US" sz="2400" dirty="0">
                <a:sym typeface="Symbol" panose="05050102010706020507" pitchFamily="18" charset="2"/>
              </a:rPr>
            </a:br>
            <a:br>
              <a:rPr lang="en-US" altLang="en-US" sz="2400" dirty="0">
                <a:sym typeface="Symbol" panose="05050102010706020507" pitchFamily="18" charset="2"/>
              </a:rPr>
            </a:br>
            <a:r>
              <a:rPr lang="en-US" altLang="en-US" sz="2400" dirty="0">
                <a:sym typeface="Symbol" panose="05050102010706020507" pitchFamily="18" charset="2"/>
              </a:rPr>
              <a:t>where (</a:t>
            </a:r>
            <a:r>
              <a:rPr lang="en-US" altLang="en-US" sz="2400" i="1" dirty="0">
                <a:sym typeface="Symbol" panose="05050102010706020507" pitchFamily="18" charset="2"/>
              </a:rPr>
              <a:t>e</a:t>
            </a:r>
            <a:r>
              <a:rPr lang="en-US" altLang="en-US" sz="2400" baseline="-25000" dirty="0">
                <a:sym typeface="Symbol" panose="05050102010706020507" pitchFamily="18" charset="2"/>
              </a:rPr>
              <a:t>1</a:t>
            </a:r>
            <a:r>
              <a:rPr lang="en-US" altLang="en-US" sz="2400" dirty="0">
                <a:sym typeface="Symbol" panose="05050102010706020507" pitchFamily="18" charset="2"/>
              </a:rPr>
              <a:t>, </a:t>
            </a:r>
            <a:r>
              <a:rPr lang="en-US" altLang="en-US" sz="2400" i="1" dirty="0">
                <a:sym typeface="Symbol" panose="05050102010706020507" pitchFamily="18" charset="2"/>
              </a:rPr>
              <a:t>e</a:t>
            </a:r>
            <a:r>
              <a:rPr lang="en-US" altLang="en-US" sz="2400" baseline="-25000" dirty="0">
                <a:sym typeface="Symbol" panose="05050102010706020507" pitchFamily="18" charset="2"/>
              </a:rPr>
              <a:t>2</a:t>
            </a:r>
            <a:r>
              <a:rPr lang="en-US" altLang="en-US" sz="2400" dirty="0">
                <a:sym typeface="Symbol" panose="05050102010706020507" pitchFamily="18" charset="2"/>
              </a:rPr>
              <a:t>, …, </a:t>
            </a:r>
            <a:r>
              <a:rPr lang="en-US" altLang="en-US" sz="2400" i="1" dirty="0" err="1">
                <a:sym typeface="Symbol" panose="05050102010706020507" pitchFamily="18" charset="2"/>
              </a:rPr>
              <a:t>e</a:t>
            </a:r>
            <a:r>
              <a:rPr lang="en-US" altLang="en-US" sz="2400" i="1" baseline="-25000" dirty="0" err="1">
                <a:sym typeface="Symbol" panose="05050102010706020507" pitchFamily="18" charset="2"/>
              </a:rPr>
              <a:t>n</a:t>
            </a:r>
            <a:r>
              <a:rPr lang="en-US" altLang="en-US" sz="2400" dirty="0">
                <a:sym typeface="Symbol" panose="05050102010706020507" pitchFamily="18" charset="2"/>
              </a:rPr>
              <a:t>) is a relationship</a:t>
            </a:r>
            <a:endParaRPr lang="en-US" altLang="en-US" sz="2400" dirty="0">
              <a:sym typeface="Symbol" panose="05050102010706020507" pitchFamily="18" charset="2"/>
            </a:endParaRPr>
          </a:p>
          <a:p>
            <a:pPr lvl="1">
              <a:tabLst>
                <a:tab pos="1536700" algn="ctr"/>
                <a:tab pos="3543300" algn="ctr"/>
                <a:tab pos="5481320" algn="ctr"/>
              </a:tabLst>
            </a:pPr>
            <a:r>
              <a:rPr lang="en-US" altLang="en-US" sz="2400" dirty="0">
                <a:ea typeface="MS PGothic" panose="020B0600070205080204" pitchFamily="34" charset="-128"/>
                <a:sym typeface="Symbol" panose="05050102010706020507" pitchFamily="18" charset="2"/>
              </a:rPr>
              <a:t>Example: </a:t>
            </a:r>
            <a:endParaRPr lang="en-US" altLang="en-US" sz="2400" dirty="0">
              <a:ea typeface="MS PGothic" panose="020B0600070205080204" pitchFamily="34" charset="-128"/>
              <a:sym typeface="Symbol" panose="05050102010706020507" pitchFamily="18" charset="2"/>
            </a:endParaRPr>
          </a:p>
          <a:p>
            <a:pPr lvl="1">
              <a:buFont typeface="Monotype Sorts" charset="2"/>
              <a:buNone/>
              <a:tabLst>
                <a:tab pos="1536700" algn="ctr"/>
                <a:tab pos="3543300" algn="ctr"/>
                <a:tab pos="5481320" algn="ctr"/>
              </a:tabLst>
            </a:pPr>
            <a:r>
              <a:rPr lang="en-US" altLang="en-US" sz="2400" dirty="0">
                <a:ea typeface="MS PGothic" panose="020B0600070205080204" pitchFamily="34" charset="-128"/>
                <a:sym typeface="Symbol" panose="05050102010706020507" pitchFamily="18" charset="2"/>
              </a:rPr>
              <a:t>		        (44553,22222)  </a:t>
            </a:r>
            <a:r>
              <a:rPr lang="en-US" altLang="en-US" sz="2400" i="1" dirty="0">
                <a:ea typeface="MS PGothic" panose="020B0600070205080204" pitchFamily="34" charset="-128"/>
                <a:sym typeface="Symbol" panose="05050102010706020507" pitchFamily="18" charset="2"/>
              </a:rPr>
              <a:t>advisor</a:t>
            </a:r>
            <a:endParaRPr lang="en-US" altLang="en-US" sz="2400" i="1" dirty="0">
              <a:ea typeface="MS PGothic" panose="020B0600070205080204" pitchFamily="34" charset="-128"/>
              <a:sym typeface="Symbol" panose="05050102010706020507" pitchFamily="18"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85725"/>
            <a:ext cx="8267700" cy="609600"/>
          </a:xfrm>
        </p:spPr>
        <p:txBody>
          <a:bodyPr/>
          <a:lstStyle/>
          <a:p>
            <a:pPr>
              <a:defRPr/>
            </a:pPr>
            <a:r>
              <a:rPr lang="en-US" altLang="en-US" dirty="0">
                <a:effectLst>
                  <a:outerShdw blurRad="38100" dist="38100" dir="2700000" algn="tl">
                    <a:srgbClr val="C0C0C0"/>
                  </a:outerShdw>
                </a:effectLst>
              </a:rPr>
              <a:t>Relationship Sets (Cont.)</a:t>
            </a:r>
            <a:endParaRPr lang="en-US" altLang="en-US" dirty="0">
              <a:effectLst>
                <a:outerShdw blurRad="38100" dist="38100" dir="2700000" algn="tl">
                  <a:srgbClr val="C0C0C0"/>
                </a:outerShdw>
              </a:effectLst>
            </a:endParaRPr>
          </a:p>
        </p:txBody>
      </p:sp>
      <p:sp>
        <p:nvSpPr>
          <p:cNvPr id="17411" name="Rectangle 3"/>
          <p:cNvSpPr>
            <a:spLocks noChangeArrowheads="1"/>
          </p:cNvSpPr>
          <p:nvPr/>
        </p:nvSpPr>
        <p:spPr bwMode="auto">
          <a:xfrm>
            <a:off x="781235" y="1109663"/>
            <a:ext cx="7521391"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457200" indent="-457200">
              <a:spcBef>
                <a:spcPct val="35000"/>
              </a:spcBef>
              <a:buClr>
                <a:srgbClr val="002060"/>
              </a:buClr>
              <a:buSzPct val="110000"/>
              <a:buFont typeface="Wingdings" panose="05000000000000000000" pitchFamily="2" charset="2"/>
              <a:buChar char="§"/>
            </a:pPr>
            <a:r>
              <a:rPr kumimoji="1" lang="en-US" altLang="en-US" sz="2400" dirty="0"/>
              <a:t>Example: we define the relationship set  </a:t>
            </a:r>
            <a:r>
              <a:rPr kumimoji="1" lang="en-US" altLang="en-US" sz="2400" i="1" dirty="0"/>
              <a:t>advisor</a:t>
            </a:r>
            <a:r>
              <a:rPr kumimoji="1" lang="en-US" altLang="en-US" sz="2400" dirty="0"/>
              <a:t> to denote the associations between students and the instructors who act as their advisors.</a:t>
            </a:r>
            <a:endParaRPr kumimoji="1" lang="en-US" altLang="en-US" sz="2400" dirty="0"/>
          </a:p>
          <a:p>
            <a:pPr marL="457200" indent="-457200">
              <a:spcBef>
                <a:spcPct val="35000"/>
              </a:spcBef>
              <a:buClr>
                <a:srgbClr val="002060"/>
              </a:buClr>
              <a:buSzPct val="110000"/>
              <a:buFont typeface="Wingdings" panose="05000000000000000000" pitchFamily="2" charset="2"/>
              <a:buChar char="§"/>
            </a:pPr>
            <a:r>
              <a:rPr kumimoji="1" lang="en-US" altLang="en-US" sz="2400" dirty="0"/>
              <a:t>Pictorially, we draw a line between related entities.</a:t>
            </a:r>
            <a:endParaRPr kumimoji="1" lang="en-US" altLang="en-US" sz="2400" dirty="0"/>
          </a:p>
          <a:p>
            <a:pPr>
              <a:spcBef>
                <a:spcPct val="35000"/>
              </a:spcBef>
              <a:buClr>
                <a:schemeClr val="tx2"/>
              </a:buClr>
              <a:buSzPct val="110000"/>
              <a:buFont typeface="Monotype Sorts" charset="2"/>
              <a:buChar char="n"/>
            </a:pPr>
            <a:endParaRPr kumimoji="1" lang="en-US" altLang="en-US" sz="1700" dirty="0"/>
          </a:p>
        </p:txBody>
      </p:sp>
      <p:pic>
        <p:nvPicPr>
          <p:cNvPr id="1741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3184" y="3143251"/>
            <a:ext cx="4967024" cy="275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793750" y="85725"/>
            <a:ext cx="8350250" cy="609600"/>
          </a:xfrm>
        </p:spPr>
        <p:txBody>
          <a:bodyPr/>
          <a:lstStyle/>
          <a:p>
            <a:pPr>
              <a:defRPr/>
            </a:pPr>
            <a:r>
              <a:rPr lang="en-US" altLang="en-US" sz="2400" dirty="0">
                <a:effectLst>
                  <a:outerShdw blurRad="38100" dist="38100" dir="2700000" algn="tl">
                    <a:srgbClr val="C0C0C0"/>
                  </a:outerShdw>
                </a:effectLst>
              </a:rPr>
              <a:t>Representing Relationship  Sets via ER Diagrams </a:t>
            </a:r>
            <a:endParaRPr lang="en-US" altLang="en-US" sz="2400" dirty="0">
              <a:effectLst>
                <a:outerShdw blurRad="38100" dist="38100" dir="2700000" algn="tl">
                  <a:srgbClr val="C0C0C0"/>
                </a:outerShdw>
              </a:effectLst>
            </a:endParaRPr>
          </a:p>
        </p:txBody>
      </p:sp>
      <p:sp>
        <p:nvSpPr>
          <p:cNvPr id="18435" name="Rectangle 3"/>
          <p:cNvSpPr>
            <a:spLocks noChangeArrowheads="1"/>
          </p:cNvSpPr>
          <p:nvPr/>
        </p:nvSpPr>
        <p:spPr bwMode="auto">
          <a:xfrm>
            <a:off x="823595" y="1205034"/>
            <a:ext cx="749681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2400" dirty="0"/>
              <a:t>Diamonds represent relationship sets</a:t>
            </a:r>
            <a:r>
              <a:rPr kumimoji="1" lang="en-US" altLang="en-US" sz="2000" dirty="0"/>
              <a:t>.</a:t>
            </a:r>
            <a:endParaRPr kumimoji="1" lang="en-US" altLang="en-US" sz="2000" dirty="0"/>
          </a:p>
        </p:txBody>
      </p:sp>
      <p:pic>
        <p:nvPicPr>
          <p:cNvPr id="1843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4281" y="2012264"/>
            <a:ext cx="6006782" cy="122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679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Relationship Sets (Cont.)</a:t>
            </a:r>
            <a:endParaRPr lang="en-US" altLang="en-US">
              <a:effectLst>
                <a:outerShdw blurRad="38100" dist="38100" dir="2700000" algn="tl">
                  <a:srgbClr val="C0C0C0"/>
                </a:outerShdw>
              </a:effectLst>
            </a:endParaRPr>
          </a:p>
        </p:txBody>
      </p:sp>
      <p:sp>
        <p:nvSpPr>
          <p:cNvPr id="19459" name="Rectangle 3"/>
          <p:cNvSpPr>
            <a:spLocks noGrp="1" noChangeArrowheads="1"/>
          </p:cNvSpPr>
          <p:nvPr>
            <p:ph type="body" idx="1"/>
          </p:nvPr>
        </p:nvSpPr>
        <p:spPr>
          <a:xfrm>
            <a:off x="768350" y="1077913"/>
            <a:ext cx="7621047" cy="1250759"/>
          </a:xfrm>
        </p:spPr>
        <p:txBody>
          <a:bodyPr/>
          <a:lstStyle/>
          <a:p>
            <a:r>
              <a:rPr lang="en-US" altLang="en-US" sz="2400" dirty="0"/>
              <a:t>An attribute can also be associated with a relationship set.</a:t>
            </a:r>
            <a:r>
              <a:rPr lang="en-US" altLang="en-US" sz="2400" dirty="0">
                <a:latin typeface="楷体" panose="02010609060101010101" charset="-122"/>
                <a:ea typeface="楷体" panose="02010609060101010101" charset="-122"/>
              </a:rPr>
              <a:t>属性也可以与关系集相关联</a:t>
            </a:r>
            <a:endParaRPr lang="en-US" altLang="en-US" sz="2400" dirty="0">
              <a:latin typeface="楷体" panose="02010609060101010101" charset="-122"/>
              <a:ea typeface="楷体" panose="02010609060101010101" charset="-122"/>
            </a:endParaRPr>
          </a:p>
          <a:p>
            <a:r>
              <a:rPr lang="en-US" altLang="en-US" sz="2400" dirty="0"/>
              <a:t>For instance, the </a:t>
            </a:r>
            <a:r>
              <a:rPr lang="en-US" altLang="en-US" sz="2400" i="1" dirty="0"/>
              <a:t>advisor </a:t>
            </a:r>
            <a:r>
              <a:rPr lang="en-US" altLang="en-US" sz="2400" dirty="0"/>
              <a:t>relationship set between entity sets </a:t>
            </a:r>
            <a:r>
              <a:rPr lang="en-US" altLang="en-US" sz="2400" i="1" dirty="0"/>
              <a:t>instructor </a:t>
            </a:r>
            <a:r>
              <a:rPr lang="en-US" altLang="en-US" sz="2400" dirty="0"/>
              <a:t>and </a:t>
            </a:r>
            <a:r>
              <a:rPr lang="en-US" altLang="en-US" sz="2400" i="1" dirty="0"/>
              <a:t>student </a:t>
            </a:r>
            <a:r>
              <a:rPr lang="en-US" altLang="en-US" sz="2400" dirty="0"/>
              <a:t>may have the attribute </a:t>
            </a:r>
            <a:r>
              <a:rPr lang="en-US" altLang="en-US" sz="2400" i="1" dirty="0"/>
              <a:t>date </a:t>
            </a:r>
            <a:r>
              <a:rPr lang="en-US" altLang="en-US" sz="2400" dirty="0"/>
              <a:t>which tracks when the student started being associated with the advisor</a:t>
            </a:r>
            <a:endParaRPr lang="en-US" altLang="en-US" sz="2400" dirty="0"/>
          </a:p>
        </p:txBody>
      </p:sp>
      <p:pic>
        <p:nvPicPr>
          <p:cNvPr id="1946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9840" y="3621162"/>
            <a:ext cx="5993450" cy="284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04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Relationship Sets with Attributes</a:t>
            </a:r>
            <a:endParaRPr lang="en-US" altLang="en-US">
              <a:effectLst>
                <a:outerShdw blurRad="38100" dist="38100" dir="2700000" algn="tl">
                  <a:srgbClr val="C0C0C0"/>
                </a:outerShdw>
              </a:effectLst>
            </a:endParaRPr>
          </a:p>
        </p:txBody>
      </p:sp>
      <p:pic>
        <p:nvPicPr>
          <p:cNvPr id="2048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350" y="1587500"/>
            <a:ext cx="69326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254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Roles</a:t>
            </a:r>
            <a:endParaRPr lang="en-US" altLang="en-US">
              <a:effectLst>
                <a:outerShdw blurRad="38100" dist="38100" dir="2700000" algn="tl">
                  <a:srgbClr val="C0C0C0"/>
                </a:outerShdw>
              </a:effectLst>
            </a:endParaRPr>
          </a:p>
        </p:txBody>
      </p:sp>
      <p:sp>
        <p:nvSpPr>
          <p:cNvPr id="21507" name="Rectangle 3"/>
          <p:cNvSpPr>
            <a:spLocks noGrp="1" noChangeArrowheads="1"/>
          </p:cNvSpPr>
          <p:nvPr>
            <p:ph type="body" idx="1"/>
          </p:nvPr>
        </p:nvSpPr>
        <p:spPr>
          <a:xfrm>
            <a:off x="768350" y="1141349"/>
            <a:ext cx="7888097" cy="1476375"/>
          </a:xfrm>
        </p:spPr>
        <p:txBody>
          <a:bodyPr/>
          <a:lstStyle/>
          <a:p>
            <a:r>
              <a:rPr kumimoji="0" lang="en-US" altLang="en-US" sz="2400" dirty="0"/>
              <a:t>Entity sets of a relationship need not be distinct</a:t>
            </a:r>
            <a:endParaRPr kumimoji="0" lang="en-US" altLang="en-US" sz="2400" dirty="0"/>
          </a:p>
          <a:p>
            <a:pPr lvl="1"/>
            <a:r>
              <a:rPr kumimoji="0" lang="en-US" altLang="en-US" sz="2400" dirty="0">
                <a:ea typeface="MS PGothic" panose="020B0600070205080204" pitchFamily="34" charset="-128"/>
              </a:rPr>
              <a:t>Each occurrence of an entity set plays a “role” in the relationship</a:t>
            </a:r>
            <a:endParaRPr lang="en-US" altLang="en-US" sz="2400" dirty="0">
              <a:ea typeface="MS PGothic" panose="020B0600070205080204" pitchFamily="34" charset="-128"/>
            </a:endParaRPr>
          </a:p>
          <a:p>
            <a:r>
              <a:rPr lang="en-US" altLang="en-US" sz="2400" dirty="0"/>
              <a:t>The labels “</a:t>
            </a:r>
            <a:r>
              <a:rPr lang="en-US" altLang="ja-JP" sz="2400" i="1" dirty="0" err="1"/>
              <a:t>course_id</a:t>
            </a:r>
            <a:r>
              <a:rPr lang="en-US" altLang="en-US" sz="2400" dirty="0"/>
              <a:t>”</a:t>
            </a:r>
            <a:r>
              <a:rPr lang="en-US" altLang="ja-JP" sz="2400" dirty="0"/>
              <a:t> and </a:t>
            </a:r>
            <a:r>
              <a:rPr lang="en-US" altLang="en-US" sz="2400" dirty="0"/>
              <a:t>“</a:t>
            </a:r>
            <a:r>
              <a:rPr lang="en-US" altLang="ja-JP" sz="2400" i="1" dirty="0" err="1"/>
              <a:t>prereq_id</a:t>
            </a:r>
            <a:r>
              <a:rPr lang="en-US" altLang="en-US" sz="2400" dirty="0"/>
              <a:t>”</a:t>
            </a:r>
            <a:r>
              <a:rPr lang="en-US" altLang="ja-JP" sz="2400" dirty="0"/>
              <a:t> are called </a:t>
            </a:r>
            <a:r>
              <a:rPr lang="en-US" altLang="ja-JP" sz="2400" b="1" dirty="0">
                <a:solidFill>
                  <a:srgbClr val="002060"/>
                </a:solidFill>
              </a:rPr>
              <a:t>roles</a:t>
            </a:r>
            <a:r>
              <a:rPr lang="en-US" altLang="ja-JP" sz="2400" dirty="0"/>
              <a:t>.</a:t>
            </a:r>
            <a:endParaRPr lang="en-US" altLang="en-US" sz="2400" dirty="0"/>
          </a:p>
        </p:txBody>
      </p:sp>
      <p:pic>
        <p:nvPicPr>
          <p:cNvPr id="21508"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0038" y="3586802"/>
            <a:ext cx="5139204" cy="151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125413"/>
            <a:ext cx="8077200" cy="609600"/>
          </a:xfrm>
        </p:spPr>
        <p:txBody>
          <a:bodyPr/>
          <a:lstStyle/>
          <a:p>
            <a:pPr>
              <a:defRPr/>
            </a:pPr>
            <a:r>
              <a:rPr lang="en-US" altLang="en-US" dirty="0">
                <a:effectLst>
                  <a:outerShdw blurRad="38100" dist="38100" dir="2700000" algn="tl">
                    <a:srgbClr val="C0C0C0"/>
                  </a:outerShdw>
                </a:effectLst>
              </a:rPr>
              <a:t>Outline</a:t>
            </a:r>
            <a:endParaRPr lang="en-US" altLang="en-US"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755650" y="1185799"/>
            <a:ext cx="7473949" cy="4105529"/>
          </a:xfrm>
        </p:spPr>
        <p:txBody>
          <a:bodyPr/>
          <a:lstStyle/>
          <a:p>
            <a:r>
              <a:rPr lang="en-US" altLang="en-US" sz="2000" dirty="0"/>
              <a:t>Overview of the Design Process</a:t>
            </a:r>
            <a:endParaRPr lang="en-US" altLang="en-US" sz="2000" dirty="0"/>
          </a:p>
          <a:p>
            <a:r>
              <a:rPr lang="en-US" altLang="en-US" sz="2000" dirty="0"/>
              <a:t>The Entity-Relationship Model</a:t>
            </a:r>
            <a:endParaRPr lang="en-US" altLang="en-US" sz="2000" dirty="0"/>
          </a:p>
          <a:p>
            <a:r>
              <a:rPr lang="en-US" altLang="en-US" sz="2000" dirty="0"/>
              <a:t>Complex Attributes</a:t>
            </a:r>
            <a:endParaRPr lang="en-US" altLang="en-US" sz="2000" dirty="0"/>
          </a:p>
          <a:p>
            <a:r>
              <a:rPr lang="en-US" altLang="en-US" sz="2000" dirty="0"/>
              <a:t>Mapping Cardinalities</a:t>
            </a:r>
            <a:endParaRPr lang="en-US" altLang="en-US" sz="2000" dirty="0"/>
          </a:p>
          <a:p>
            <a:r>
              <a:rPr lang="en-US" altLang="en-US" sz="2000" dirty="0"/>
              <a:t>Primary Key</a:t>
            </a:r>
            <a:endParaRPr lang="en-US" altLang="en-US" sz="2000" dirty="0"/>
          </a:p>
          <a:p>
            <a:r>
              <a:rPr lang="en-US" altLang="en-US" sz="2000" dirty="0"/>
              <a:t>Removing Redundant Attributes in Entity Sets</a:t>
            </a:r>
            <a:endParaRPr lang="en-US" altLang="en-US" sz="2000" dirty="0"/>
          </a:p>
          <a:p>
            <a:r>
              <a:rPr lang="en-US" altLang="en-US" sz="2000" dirty="0"/>
              <a:t>Reducing ER Diagrams to Relational Schemas</a:t>
            </a:r>
            <a:endParaRPr lang="en-US" altLang="en-US" sz="2000" dirty="0"/>
          </a:p>
          <a:p>
            <a:r>
              <a:rPr lang="en-US" altLang="en-US" sz="2000" dirty="0"/>
              <a:t>Extended E-R Features</a:t>
            </a:r>
            <a:endParaRPr lang="en-US" altLang="en-US" sz="2000" dirty="0"/>
          </a:p>
          <a:p>
            <a:r>
              <a:rPr lang="en-US" altLang="en-US" sz="2000" dirty="0"/>
              <a:t>Entity-Relationship Design Issues</a:t>
            </a:r>
            <a:endParaRPr lang="en-US" altLang="en-US" sz="2000" dirty="0"/>
          </a:p>
          <a:p>
            <a:r>
              <a:rPr lang="en-US" altLang="en-US" sz="2000" dirty="0"/>
              <a:t>Alternative Notations for Modeling Data</a:t>
            </a:r>
            <a:endParaRPr lang="en-US" altLang="en-US" sz="2000" dirty="0"/>
          </a:p>
          <a:p>
            <a:r>
              <a:rPr lang="en-US" altLang="en-US" sz="2000" dirty="0"/>
              <a:t>Other Aspects of Database Design</a:t>
            </a:r>
            <a:endParaRPr lang="en-US" altLang="en-US" sz="2000" dirty="0"/>
          </a:p>
          <a:p>
            <a:pPr>
              <a:buFont typeface="Monotype Sorts" charset="2"/>
              <a:buNone/>
            </a:pPr>
            <a:endParaRPr lang="en-US" altLang="en-US" dirty="0"/>
          </a:p>
          <a:p>
            <a:pPr>
              <a:buFont typeface="Monotype Sorts" charset="2"/>
              <a:buNone/>
            </a:pP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001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Degree of a Relationship Set</a:t>
            </a:r>
            <a:endParaRPr lang="en-US" altLang="en-US" dirty="0">
              <a:effectLst>
                <a:outerShdw blurRad="38100" dist="38100" dir="2700000" algn="tl">
                  <a:srgbClr val="C0C0C0"/>
                </a:outerShdw>
              </a:effectLst>
            </a:endParaRPr>
          </a:p>
        </p:txBody>
      </p:sp>
      <p:sp>
        <p:nvSpPr>
          <p:cNvPr id="22531" name="Rectangle 3"/>
          <p:cNvSpPr>
            <a:spLocks noGrp="1" noChangeArrowheads="1"/>
          </p:cNvSpPr>
          <p:nvPr>
            <p:ph type="body" idx="1"/>
          </p:nvPr>
        </p:nvSpPr>
        <p:spPr>
          <a:xfrm>
            <a:off x="768350" y="1093788"/>
            <a:ext cx="7558787" cy="3783012"/>
          </a:xfrm>
        </p:spPr>
        <p:txBody>
          <a:bodyPr/>
          <a:lstStyle/>
          <a:p>
            <a:r>
              <a:rPr lang="en-US" altLang="en-US" sz="2400" dirty="0"/>
              <a:t>Binary relationship</a:t>
            </a:r>
            <a:endParaRPr lang="en-US" altLang="en-US" sz="2400" dirty="0"/>
          </a:p>
          <a:p>
            <a:pPr lvl="1"/>
            <a:r>
              <a:rPr lang="en-US" altLang="en-US" sz="2400" dirty="0">
                <a:ea typeface="MS PGothic" panose="020B0600070205080204" pitchFamily="34" charset="-128"/>
              </a:rPr>
              <a:t>involve two entity sets (or degree two). </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most relationship sets in a database system are binary.</a:t>
            </a:r>
            <a:endParaRPr lang="en-US" altLang="en-US" sz="2400" dirty="0">
              <a:ea typeface="MS PGothic" panose="020B0600070205080204" pitchFamily="34" charset="-128"/>
            </a:endParaRPr>
          </a:p>
          <a:p>
            <a:r>
              <a:rPr lang="en-US" altLang="en-US" sz="2400" dirty="0"/>
              <a:t>Relationships between more than two entity sets are rare.  Most relationships are binary. (More on this later.)</a:t>
            </a:r>
            <a:endParaRPr lang="en-US" altLang="en-US" sz="2400" dirty="0"/>
          </a:p>
          <a:p>
            <a:pPr lvl="1">
              <a:buClr>
                <a:srgbClr val="FF9933"/>
              </a:buClr>
            </a:pPr>
            <a:r>
              <a:rPr lang="en-US" altLang="en-US" sz="2400" dirty="0">
                <a:ea typeface="MS PGothic" panose="020B0600070205080204" pitchFamily="34" charset="-128"/>
              </a:rPr>
              <a:t>Example: </a:t>
            </a:r>
            <a:r>
              <a:rPr lang="en-US" altLang="en-US" sz="2400" i="1" dirty="0">
                <a:ea typeface="MS PGothic" panose="020B0600070205080204" pitchFamily="34" charset="-128"/>
              </a:rPr>
              <a:t>students</a:t>
            </a:r>
            <a:r>
              <a:rPr lang="en-US" altLang="en-US" sz="2400" dirty="0">
                <a:ea typeface="MS PGothic" panose="020B0600070205080204" pitchFamily="34" charset="-128"/>
              </a:rPr>
              <a:t> work on research </a:t>
            </a:r>
            <a:r>
              <a:rPr lang="en-US" altLang="en-US" sz="2400" i="1" dirty="0">
                <a:ea typeface="MS PGothic" panose="020B0600070205080204" pitchFamily="34" charset="-128"/>
              </a:rPr>
              <a:t>projects</a:t>
            </a:r>
            <a:r>
              <a:rPr lang="en-US" altLang="en-US" sz="2400" dirty="0">
                <a:ea typeface="MS PGothic" panose="020B0600070205080204" pitchFamily="34" charset="-128"/>
              </a:rPr>
              <a:t> under the guidance of an </a:t>
            </a:r>
            <a:r>
              <a:rPr lang="en-US" altLang="en-US" sz="2400" i="1" dirty="0">
                <a:ea typeface="MS PGothic" panose="020B0600070205080204" pitchFamily="34" charset="-128"/>
              </a:rPr>
              <a:t>instructor</a:t>
            </a:r>
            <a:r>
              <a:rPr lang="en-US" altLang="en-US" sz="2400" dirty="0">
                <a:ea typeface="MS PGothic" panose="020B0600070205080204" pitchFamily="34" charset="-128"/>
              </a:rPr>
              <a:t>. </a:t>
            </a:r>
            <a:endParaRPr lang="en-US" altLang="en-US" sz="2400" dirty="0">
              <a:ea typeface="MS PGothic" panose="020B0600070205080204" pitchFamily="34" charset="-128"/>
            </a:endParaRPr>
          </a:p>
          <a:p>
            <a:pPr lvl="1">
              <a:buClr>
                <a:srgbClr val="FF9933"/>
              </a:buClr>
            </a:pPr>
            <a:r>
              <a:rPr lang="en-US" altLang="en-US" sz="2400" dirty="0">
                <a:ea typeface="MS PGothic" panose="020B0600070205080204" pitchFamily="34" charset="-128"/>
              </a:rPr>
              <a:t>relationship </a:t>
            </a:r>
            <a:r>
              <a:rPr lang="en-US" altLang="en-US" sz="2400" i="1" dirty="0" err="1">
                <a:ea typeface="MS PGothic" panose="020B0600070205080204" pitchFamily="34" charset="-128"/>
              </a:rPr>
              <a:t>proj_guide</a:t>
            </a:r>
            <a:r>
              <a:rPr lang="en-US" altLang="en-US" sz="2400" dirty="0">
                <a:ea typeface="MS PGothic" panose="020B0600070205080204" pitchFamily="34" charset="-128"/>
              </a:rPr>
              <a:t> is a ternary relationship between </a:t>
            </a:r>
            <a:r>
              <a:rPr lang="en-US" altLang="en-US" sz="2400" i="1" dirty="0">
                <a:ea typeface="MS PGothic" panose="020B0600070205080204" pitchFamily="34" charset="-128"/>
              </a:rPr>
              <a:t>instructor, student, </a:t>
            </a:r>
            <a:r>
              <a:rPr lang="en-US" altLang="en-US" sz="2400" dirty="0">
                <a:ea typeface="MS PGothic" panose="020B0600070205080204" pitchFamily="34" charset="-128"/>
              </a:rPr>
              <a:t>and </a:t>
            </a:r>
            <a:r>
              <a:rPr lang="en-US" altLang="en-US" sz="2400" i="1" dirty="0">
                <a:ea typeface="MS PGothic" panose="020B0600070205080204" pitchFamily="34" charset="-128"/>
              </a:rPr>
              <a:t>project</a:t>
            </a:r>
            <a:endParaRPr kumimoji="0" lang="en-US" altLang="en-US" sz="2400" dirty="0">
              <a:ea typeface="MS PGothic" panose="020B0600070205080204" pitchFamily="34" charset="-128"/>
            </a:endParaRPr>
          </a:p>
          <a:p>
            <a:pPr lvl="1"/>
            <a:endParaRPr lang="en-US" altLang="en-US" sz="2000" dirty="0">
              <a:ea typeface="MS PGothic"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10978" name="Rectangle 2"/>
          <p:cNvSpPr>
            <a:spLocks noGrp="1" noChangeArrowheads="1"/>
          </p:cNvSpPr>
          <p:nvPr>
            <p:ph type="title"/>
          </p:nvPr>
        </p:nvSpPr>
        <p:spPr>
          <a:xfrm>
            <a:off x="647700" y="53975"/>
            <a:ext cx="8496300" cy="609600"/>
          </a:xfrm>
        </p:spPr>
        <p:txBody>
          <a:bodyPr/>
          <a:lstStyle/>
          <a:p>
            <a:pPr>
              <a:defRPr/>
            </a:pPr>
            <a:r>
              <a:rPr lang="en-US" altLang="en-US" dirty="0">
                <a:effectLst>
                  <a:outerShdw blurRad="38100" dist="38100" dir="2700000" algn="tl">
                    <a:srgbClr val="C0C0C0"/>
                  </a:outerShdw>
                </a:effectLst>
              </a:rPr>
              <a:t>Non-binary Relationship Sets</a:t>
            </a:r>
            <a:endParaRPr lang="en-US" altLang="en-US" dirty="0">
              <a:effectLst>
                <a:outerShdw blurRad="38100" dist="38100" dir="2700000" algn="tl">
                  <a:srgbClr val="C0C0C0"/>
                </a:outerShdw>
              </a:effectLst>
            </a:endParaRPr>
          </a:p>
        </p:txBody>
      </p:sp>
      <p:sp>
        <p:nvSpPr>
          <p:cNvPr id="23555" name="Rectangle 3"/>
          <p:cNvSpPr>
            <a:spLocks noGrp="1" noChangeArrowheads="1"/>
          </p:cNvSpPr>
          <p:nvPr>
            <p:ph type="body" idx="1"/>
          </p:nvPr>
        </p:nvSpPr>
        <p:spPr>
          <a:xfrm>
            <a:off x="781235" y="1184275"/>
            <a:ext cx="7634796" cy="1680845"/>
          </a:xfrm>
        </p:spPr>
        <p:txBody>
          <a:bodyPr/>
          <a:lstStyle/>
          <a:p>
            <a:r>
              <a:rPr lang="en-US" altLang="en-US" sz="2400" dirty="0"/>
              <a:t>Most relationship sets are binary</a:t>
            </a:r>
            <a:endParaRPr lang="en-US" altLang="en-US" sz="2400" dirty="0"/>
          </a:p>
          <a:p>
            <a:r>
              <a:rPr lang="en-US" altLang="en-US" sz="2400" dirty="0"/>
              <a:t>There are  occasions when it is more convenient to represent relationships as non-binary.</a:t>
            </a:r>
            <a:endParaRPr lang="en-US" altLang="en-US" sz="2400" dirty="0"/>
          </a:p>
          <a:p>
            <a:r>
              <a:rPr lang="en-US" altLang="en-US" sz="2400" dirty="0"/>
              <a:t>E-R Diagram with a Ternary Relationship</a:t>
            </a:r>
            <a:endParaRPr lang="en-US" altLang="en-US" sz="2400" dirty="0"/>
          </a:p>
          <a:p>
            <a:endParaRPr lang="en-US" altLang="en-US" sz="1700" dirty="0"/>
          </a:p>
          <a:p>
            <a:endParaRPr lang="en-US" altLang="en-US" sz="1700" dirty="0"/>
          </a:p>
        </p:txBody>
      </p:sp>
      <p:pic>
        <p:nvPicPr>
          <p:cNvPr id="23556" name="Picture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2774" y="3594586"/>
            <a:ext cx="5098159" cy="196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20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Complex Attributes</a:t>
            </a:r>
            <a:endParaRPr lang="en-US" altLang="en-US">
              <a:effectLst>
                <a:outerShdw blurRad="38100" dist="38100" dir="2700000" algn="tl">
                  <a:srgbClr val="C0C0C0"/>
                </a:outerShdw>
              </a:effectLst>
            </a:endParaRPr>
          </a:p>
        </p:txBody>
      </p:sp>
      <p:sp>
        <p:nvSpPr>
          <p:cNvPr id="24579" name="Rectangle 3"/>
          <p:cNvSpPr>
            <a:spLocks noGrp="1" noChangeArrowheads="1"/>
          </p:cNvSpPr>
          <p:nvPr>
            <p:ph type="body" idx="1"/>
          </p:nvPr>
        </p:nvSpPr>
        <p:spPr>
          <a:xfrm>
            <a:off x="768350" y="1163638"/>
            <a:ext cx="7753859" cy="3335210"/>
          </a:xfrm>
        </p:spPr>
        <p:txBody>
          <a:bodyPr/>
          <a:lstStyle/>
          <a:p>
            <a:r>
              <a:rPr lang="en-US" altLang="en-US" sz="2400" dirty="0"/>
              <a:t>Attribute types:</a:t>
            </a:r>
            <a:endParaRPr lang="en-US" altLang="en-US" sz="2400" dirty="0"/>
          </a:p>
          <a:p>
            <a:pPr lvl="1"/>
            <a:r>
              <a:rPr lang="en-US" altLang="en-US" sz="2400" b="1" dirty="0">
                <a:solidFill>
                  <a:srgbClr val="002060"/>
                </a:solidFill>
                <a:ea typeface="MS PGothic" panose="020B0600070205080204" pitchFamily="34" charset="-128"/>
              </a:rPr>
              <a:t>Simple</a:t>
            </a:r>
            <a:r>
              <a:rPr lang="en-US" altLang="en-US" sz="2400" dirty="0">
                <a:ea typeface="MS PGothic" panose="020B0600070205080204" pitchFamily="34" charset="-128"/>
              </a:rPr>
              <a:t> and </a:t>
            </a:r>
            <a:r>
              <a:rPr lang="en-US" altLang="en-US" sz="2400" b="1" dirty="0">
                <a:solidFill>
                  <a:srgbClr val="002060"/>
                </a:solidFill>
                <a:ea typeface="MS PGothic" panose="020B0600070205080204" pitchFamily="34" charset="-128"/>
              </a:rPr>
              <a:t>composite</a:t>
            </a:r>
            <a:r>
              <a:rPr lang="en-US" altLang="en-US" sz="2400" dirty="0">
                <a:ea typeface="MS PGothic" panose="020B0600070205080204" pitchFamily="34" charset="-128"/>
              </a:rPr>
              <a:t> attributes</a:t>
            </a:r>
            <a:r>
              <a:rPr lang="en-US" altLang="en-US" sz="2400" dirty="0" smtClean="0">
                <a:ea typeface="MS PGothic" panose="020B0600070205080204" pitchFamily="34" charset="-128"/>
              </a:rPr>
              <a:t>.</a:t>
            </a:r>
            <a:endParaRPr lang="en-US" altLang="en-US" sz="2400" dirty="0" smtClean="0">
              <a:ea typeface="MS PGothic" panose="020B0600070205080204" pitchFamily="34" charset="-128"/>
            </a:endParaRPr>
          </a:p>
          <a:p>
            <a:pPr lvl="2"/>
            <a:r>
              <a:rPr lang="en-US" altLang="en-US" sz="2400" dirty="0" smtClean="0">
                <a:ea typeface="MS PGothic" panose="020B0600070205080204" pitchFamily="34" charset="-128"/>
              </a:rPr>
              <a:t>Example: name (first name, last name)</a:t>
            </a:r>
            <a:endParaRPr lang="en-US" altLang="en-US" sz="2400" dirty="0">
              <a:ea typeface="MS PGothic" panose="020B0600070205080204" pitchFamily="34" charset="-128"/>
            </a:endParaRPr>
          </a:p>
          <a:p>
            <a:pPr lvl="1"/>
            <a:r>
              <a:rPr lang="en-US" altLang="en-US" sz="2400" b="1" dirty="0">
                <a:solidFill>
                  <a:srgbClr val="002060"/>
                </a:solidFill>
                <a:ea typeface="MS PGothic" panose="020B0600070205080204" pitchFamily="34" charset="-128"/>
              </a:rPr>
              <a:t>Single-valued</a:t>
            </a:r>
            <a:r>
              <a:rPr lang="en-US" altLang="en-US" sz="2400" dirty="0">
                <a:ea typeface="MS PGothic" panose="020B0600070205080204" pitchFamily="34" charset="-128"/>
              </a:rPr>
              <a:t> and </a:t>
            </a:r>
            <a:r>
              <a:rPr lang="en-US" altLang="en-US" sz="2400" b="1" dirty="0">
                <a:solidFill>
                  <a:srgbClr val="002060"/>
                </a:solidFill>
                <a:ea typeface="MS PGothic" panose="020B0600070205080204" pitchFamily="34" charset="-128"/>
              </a:rPr>
              <a:t>multivalued</a:t>
            </a:r>
            <a:r>
              <a:rPr lang="en-US" altLang="en-US" sz="2400" dirty="0">
                <a:ea typeface="MS PGothic" panose="020B0600070205080204" pitchFamily="34" charset="-128"/>
              </a:rPr>
              <a:t> attributes</a:t>
            </a:r>
            <a:endParaRPr lang="en-US" altLang="en-US" sz="2400" dirty="0">
              <a:ea typeface="MS PGothic" panose="020B0600070205080204" pitchFamily="34" charset="-128"/>
            </a:endParaRPr>
          </a:p>
          <a:p>
            <a:pPr lvl="2"/>
            <a:r>
              <a:rPr lang="en-US" altLang="en-US" sz="2400" dirty="0">
                <a:ea typeface="MS PGothic" panose="020B0600070205080204" pitchFamily="34" charset="-128"/>
              </a:rPr>
              <a:t>Example: multivalued attribute: </a:t>
            </a:r>
            <a:r>
              <a:rPr lang="en-US" altLang="en-US" sz="2400" i="1" dirty="0" err="1">
                <a:ea typeface="MS PGothic" panose="020B0600070205080204" pitchFamily="34" charset="-128"/>
              </a:rPr>
              <a:t>phone_numbers</a:t>
            </a:r>
            <a:endParaRPr lang="en-US" altLang="en-US" sz="2400" i="1" dirty="0">
              <a:ea typeface="MS PGothic" panose="020B0600070205080204" pitchFamily="34" charset="-128"/>
            </a:endParaRPr>
          </a:p>
          <a:p>
            <a:pPr lvl="1"/>
            <a:r>
              <a:rPr lang="en-US" altLang="en-US" sz="2400" b="1" dirty="0">
                <a:solidFill>
                  <a:srgbClr val="002060"/>
                </a:solidFill>
                <a:ea typeface="MS PGothic" panose="020B0600070205080204" pitchFamily="34" charset="-128"/>
              </a:rPr>
              <a:t>Derived</a:t>
            </a:r>
            <a:r>
              <a:rPr lang="en-US" altLang="en-US" sz="2400" dirty="0">
                <a:ea typeface="MS PGothic" panose="020B0600070205080204" pitchFamily="34" charset="-128"/>
              </a:rPr>
              <a:t> attributes</a:t>
            </a:r>
            <a:endParaRPr lang="en-US" altLang="en-US" sz="2400" dirty="0">
              <a:ea typeface="MS PGothic" panose="020B0600070205080204" pitchFamily="34" charset="-128"/>
            </a:endParaRPr>
          </a:p>
          <a:p>
            <a:pPr lvl="2"/>
            <a:r>
              <a:rPr lang="en-US" altLang="en-US" sz="2400" dirty="0">
                <a:ea typeface="MS PGothic" panose="020B0600070205080204" pitchFamily="34" charset="-128"/>
              </a:rPr>
              <a:t>Can be computed from other attributes</a:t>
            </a:r>
            <a:endParaRPr lang="en-US" altLang="en-US" sz="2400" dirty="0">
              <a:ea typeface="MS PGothic" panose="020B0600070205080204" pitchFamily="34" charset="-128"/>
            </a:endParaRPr>
          </a:p>
          <a:p>
            <a:pPr lvl="2"/>
            <a:r>
              <a:rPr lang="en-US" altLang="en-US" sz="2400" dirty="0">
                <a:ea typeface="MS PGothic" panose="020B0600070205080204" pitchFamily="34" charset="-128"/>
              </a:rPr>
              <a:t>Example:  age, given </a:t>
            </a:r>
            <a:r>
              <a:rPr lang="en-US" altLang="en-US" sz="2400" dirty="0" err="1">
                <a:ea typeface="MS PGothic" panose="020B0600070205080204" pitchFamily="34" charset="-128"/>
              </a:rPr>
              <a:t>date_of_birth</a:t>
            </a:r>
            <a:endParaRPr lang="en-US" altLang="en-US" sz="2400" dirty="0">
              <a:ea typeface="MS PGothic" panose="020B0600070205080204" pitchFamily="34" charset="-128"/>
            </a:endParaRPr>
          </a:p>
          <a:p>
            <a:r>
              <a:rPr lang="en-US" altLang="en-US" sz="2400" b="1" dirty="0">
                <a:solidFill>
                  <a:srgbClr val="002060"/>
                </a:solidFill>
              </a:rPr>
              <a:t>Domain</a:t>
            </a:r>
            <a:r>
              <a:rPr lang="en-US" altLang="en-US" sz="2400" dirty="0"/>
              <a:t> – the set of permitted values for each attribute </a:t>
            </a:r>
            <a:endParaRPr lang="en-US" altLang="en-US" sz="2400" dirty="0"/>
          </a:p>
          <a:p>
            <a:endParaRPr lang="en-US" altLang="en-US"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206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Composite Attributes</a:t>
            </a:r>
            <a:endParaRPr lang="en-US" altLang="en-US" dirty="0">
              <a:effectLst>
                <a:outerShdw blurRad="38100" dist="38100" dir="2700000" algn="tl">
                  <a:srgbClr val="C0C0C0"/>
                </a:outerShdw>
              </a:effectLst>
            </a:endParaRPr>
          </a:p>
        </p:txBody>
      </p:sp>
      <p:sp>
        <p:nvSpPr>
          <p:cNvPr id="25603" name="Rectangle 3"/>
          <p:cNvSpPr>
            <a:spLocks noGrp="1" noChangeArrowheads="1"/>
          </p:cNvSpPr>
          <p:nvPr>
            <p:ph type="body" idx="1"/>
          </p:nvPr>
        </p:nvSpPr>
        <p:spPr>
          <a:xfrm>
            <a:off x="768350" y="1163638"/>
            <a:ext cx="7558786" cy="901700"/>
          </a:xfrm>
        </p:spPr>
        <p:txBody>
          <a:bodyPr/>
          <a:lstStyle/>
          <a:p>
            <a:r>
              <a:rPr lang="en-US" altLang="en-US" sz="2400" dirty="0"/>
              <a:t>Composite attributes allow us to divided attributes  into subparts (other attributes).</a:t>
            </a:r>
            <a:endParaRPr lang="en-US" altLang="en-US" sz="2400" dirty="0"/>
          </a:p>
        </p:txBody>
      </p:sp>
      <p:pic>
        <p:nvPicPr>
          <p:cNvPr id="2560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926" y="2738206"/>
            <a:ext cx="7796601" cy="239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8450" name="Rectangle 2"/>
          <p:cNvSpPr>
            <a:spLocks noGrp="1" noChangeArrowheads="1"/>
          </p:cNvSpPr>
          <p:nvPr>
            <p:ph type="title"/>
          </p:nvPr>
        </p:nvSpPr>
        <p:spPr>
          <a:xfrm>
            <a:off x="763480" y="73025"/>
            <a:ext cx="8158578" cy="639763"/>
          </a:xfrm>
        </p:spPr>
        <p:txBody>
          <a:bodyPr/>
          <a:lstStyle/>
          <a:p>
            <a:pPr>
              <a:defRPr/>
            </a:pPr>
            <a:r>
              <a:rPr lang="en-US" altLang="en-US" sz="2600" dirty="0">
                <a:effectLst>
                  <a:outerShdw blurRad="38100" dist="38100" dir="2700000" algn="tl">
                    <a:srgbClr val="C0C0C0"/>
                  </a:outerShdw>
                </a:effectLst>
              </a:rPr>
              <a:t>Representing Complex Attributes  in ER Diagram</a:t>
            </a:r>
            <a:endParaRPr lang="en-US" altLang="en-US" sz="2600" dirty="0">
              <a:effectLst>
                <a:outerShdw blurRad="38100" dist="38100" dir="2700000" algn="tl">
                  <a:srgbClr val="C0C0C0"/>
                </a:outerShdw>
              </a:effectLst>
            </a:endParaRPr>
          </a:p>
        </p:txBody>
      </p:sp>
      <p:pic>
        <p:nvPicPr>
          <p:cNvPr id="2662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41750" y="1268413"/>
            <a:ext cx="1916113"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616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Mapping Cardinality Constraints</a:t>
            </a:r>
            <a:endParaRPr lang="en-US" altLang="en-US">
              <a:effectLst>
                <a:outerShdw blurRad="38100" dist="38100" dir="2700000" algn="tl">
                  <a:srgbClr val="C0C0C0"/>
                </a:outerShdw>
              </a:effectLst>
            </a:endParaRPr>
          </a:p>
        </p:txBody>
      </p:sp>
      <p:sp>
        <p:nvSpPr>
          <p:cNvPr id="27651" name="Rectangle 3"/>
          <p:cNvSpPr>
            <a:spLocks noGrp="1" noChangeArrowheads="1"/>
          </p:cNvSpPr>
          <p:nvPr>
            <p:ph type="body" idx="1"/>
          </p:nvPr>
        </p:nvSpPr>
        <p:spPr>
          <a:xfrm>
            <a:off x="768350" y="1093788"/>
            <a:ext cx="7612170" cy="4114800"/>
          </a:xfrm>
        </p:spPr>
        <p:txBody>
          <a:bodyPr/>
          <a:lstStyle/>
          <a:p>
            <a:r>
              <a:rPr lang="en-US" altLang="en-US" sz="2400" dirty="0"/>
              <a:t>Express the number of entities to which another entity can be associated via a relationship set.</a:t>
            </a:r>
            <a:endParaRPr lang="en-US" altLang="en-US" sz="2400" dirty="0"/>
          </a:p>
          <a:p>
            <a:r>
              <a:rPr lang="en-US" altLang="en-US" sz="2400" dirty="0"/>
              <a:t>Most useful in describing binary relationship sets.</a:t>
            </a:r>
            <a:endParaRPr lang="en-US" altLang="en-US" sz="2400" dirty="0"/>
          </a:p>
          <a:p>
            <a:r>
              <a:rPr lang="en-US" altLang="en-US" sz="2400" dirty="0"/>
              <a:t>For a binary relationship set the mapping cardinality must be one of the following types:</a:t>
            </a:r>
            <a:endParaRPr lang="en-US" altLang="en-US" sz="2400" dirty="0"/>
          </a:p>
          <a:p>
            <a:pPr lvl="1"/>
            <a:r>
              <a:rPr lang="en-US" altLang="en-US" sz="2400" b="1" dirty="0">
                <a:ea typeface="MS PGothic" panose="020B0600070205080204" pitchFamily="34" charset="-128"/>
              </a:rPr>
              <a:t>One to one</a:t>
            </a:r>
            <a:endParaRPr lang="en-US" altLang="en-US" sz="2400" b="1" dirty="0">
              <a:ea typeface="MS PGothic" panose="020B0600070205080204" pitchFamily="34" charset="-128"/>
            </a:endParaRPr>
          </a:p>
          <a:p>
            <a:pPr lvl="1"/>
            <a:r>
              <a:rPr lang="en-US" altLang="en-US" sz="2400" b="1" dirty="0">
                <a:ea typeface="MS PGothic" panose="020B0600070205080204" pitchFamily="34" charset="-128"/>
              </a:rPr>
              <a:t>One to many</a:t>
            </a:r>
            <a:endParaRPr lang="en-US" altLang="en-US" sz="2400" b="1" dirty="0">
              <a:ea typeface="MS PGothic" panose="020B0600070205080204" pitchFamily="34" charset="-128"/>
            </a:endParaRPr>
          </a:p>
          <a:p>
            <a:pPr lvl="1"/>
            <a:r>
              <a:rPr lang="en-US" altLang="en-US" sz="2400" b="1" dirty="0">
                <a:ea typeface="MS PGothic" panose="020B0600070205080204" pitchFamily="34" charset="-128"/>
              </a:rPr>
              <a:t>Many to one</a:t>
            </a:r>
            <a:endParaRPr lang="en-US" altLang="en-US" sz="2400" b="1" dirty="0">
              <a:ea typeface="MS PGothic" panose="020B0600070205080204" pitchFamily="34" charset="-128"/>
            </a:endParaRPr>
          </a:p>
          <a:p>
            <a:pPr lvl="1"/>
            <a:r>
              <a:rPr lang="en-US" altLang="en-US" sz="2400" b="1" dirty="0">
                <a:ea typeface="MS PGothic" panose="020B0600070205080204" pitchFamily="34" charset="-128"/>
              </a:rPr>
              <a:t>Many to many</a:t>
            </a:r>
            <a:r>
              <a:rPr lang="en-US" altLang="en-US" sz="2400" dirty="0">
                <a:ea typeface="MS PGothic" panose="020B0600070205080204" pitchFamily="34" charset="-128"/>
              </a:rPr>
              <a:t> </a:t>
            </a:r>
            <a:endParaRPr lang="en-US" altLang="en-US" sz="2400" dirty="0">
              <a:ea typeface="MS PGothic" panose="020B0600070205080204"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82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Mapping Cardinalities</a:t>
            </a:r>
            <a:endParaRPr lang="en-US" altLang="en-US">
              <a:effectLst>
                <a:outerShdw blurRad="38100" dist="38100" dir="2700000" algn="tl">
                  <a:srgbClr val="C0C0C0"/>
                </a:outerShdw>
              </a:effectLst>
            </a:endParaRPr>
          </a:p>
        </p:txBody>
      </p:sp>
      <p:sp>
        <p:nvSpPr>
          <p:cNvPr id="28675" name="Text Box 3"/>
          <p:cNvSpPr txBox="1">
            <a:spLocks noChangeArrowheads="1"/>
          </p:cNvSpPr>
          <p:nvPr/>
        </p:nvSpPr>
        <p:spPr bwMode="auto">
          <a:xfrm>
            <a:off x="2529459" y="4675886"/>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700" dirty="0"/>
              <a:t>One to one</a:t>
            </a:r>
            <a:endParaRPr lang="en-US" altLang="en-US" sz="1700" dirty="0"/>
          </a:p>
        </p:txBody>
      </p:sp>
      <p:sp>
        <p:nvSpPr>
          <p:cNvPr id="28676" name="Text Box 4"/>
          <p:cNvSpPr txBox="1">
            <a:spLocks noChangeArrowheads="1"/>
          </p:cNvSpPr>
          <p:nvPr/>
        </p:nvSpPr>
        <p:spPr bwMode="auto">
          <a:xfrm>
            <a:off x="6265696" y="4679855"/>
            <a:ext cx="1487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700" dirty="0"/>
              <a:t>One to many</a:t>
            </a:r>
            <a:endParaRPr lang="en-US" altLang="en-US" sz="1700" dirty="0"/>
          </a:p>
        </p:txBody>
      </p:sp>
      <p:sp>
        <p:nvSpPr>
          <p:cNvPr id="28677" name="Text Box 5"/>
          <p:cNvSpPr txBox="1">
            <a:spLocks noChangeArrowheads="1"/>
          </p:cNvSpPr>
          <p:nvPr/>
        </p:nvSpPr>
        <p:spPr bwMode="auto">
          <a:xfrm>
            <a:off x="1488821" y="5267579"/>
            <a:ext cx="70743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2000" dirty="0"/>
              <a:t>Note: Some elements in </a:t>
            </a:r>
            <a:r>
              <a:rPr kumimoji="1" lang="en-US" altLang="en-US" sz="2000" i="1" dirty="0"/>
              <a:t>A</a:t>
            </a:r>
            <a:r>
              <a:rPr kumimoji="1" lang="en-US" altLang="en-US" sz="2000" dirty="0"/>
              <a:t> and </a:t>
            </a:r>
            <a:r>
              <a:rPr kumimoji="1" lang="en-US" altLang="en-US" sz="2000" i="1" dirty="0"/>
              <a:t>B</a:t>
            </a:r>
            <a:r>
              <a:rPr kumimoji="1" lang="en-US" altLang="en-US" sz="2000" dirty="0"/>
              <a:t> may not be mapped to any </a:t>
            </a:r>
            <a:endParaRPr kumimoji="1" lang="en-US" altLang="en-US" sz="2000" dirty="0"/>
          </a:p>
          <a:p>
            <a:r>
              <a:rPr kumimoji="1" lang="en-US" altLang="en-US" sz="2000" dirty="0"/>
              <a:t>elements in the other set</a:t>
            </a:r>
            <a:endParaRPr kumimoji="1" lang="en-US" altLang="en-US" sz="2000" dirty="0"/>
          </a:p>
        </p:txBody>
      </p:sp>
      <p:pic>
        <p:nvPicPr>
          <p:cNvPr id="28678" name="Picture 7" descr="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1680" y="1389379"/>
            <a:ext cx="5939028" cy="30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025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Mapping Cardinalities </a:t>
            </a:r>
            <a:endParaRPr lang="en-US" altLang="en-US">
              <a:effectLst>
                <a:outerShdw blurRad="38100" dist="38100" dir="2700000" algn="tl">
                  <a:srgbClr val="C0C0C0"/>
                </a:outerShdw>
              </a:effectLst>
            </a:endParaRPr>
          </a:p>
        </p:txBody>
      </p:sp>
      <p:sp>
        <p:nvSpPr>
          <p:cNvPr id="29699" name="Text Box 3"/>
          <p:cNvSpPr txBox="1">
            <a:spLocks noChangeArrowheads="1"/>
          </p:cNvSpPr>
          <p:nvPr/>
        </p:nvSpPr>
        <p:spPr bwMode="auto">
          <a:xfrm>
            <a:off x="2284921" y="4593781"/>
            <a:ext cx="168967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700" dirty="0"/>
              <a:t>Many to one</a:t>
            </a:r>
            <a:endParaRPr lang="en-US" altLang="en-US" sz="1700" dirty="0"/>
          </a:p>
        </p:txBody>
      </p:sp>
      <p:sp>
        <p:nvSpPr>
          <p:cNvPr id="29700" name="Text Box 4"/>
          <p:cNvSpPr txBox="1">
            <a:spLocks noChangeArrowheads="1"/>
          </p:cNvSpPr>
          <p:nvPr/>
        </p:nvSpPr>
        <p:spPr bwMode="auto">
          <a:xfrm>
            <a:off x="5962206" y="4632452"/>
            <a:ext cx="160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700" dirty="0"/>
              <a:t>Many to many</a:t>
            </a:r>
            <a:endParaRPr lang="en-US" altLang="en-US" sz="1700" dirty="0"/>
          </a:p>
        </p:txBody>
      </p:sp>
      <p:sp>
        <p:nvSpPr>
          <p:cNvPr id="29701" name="Text Box 5"/>
          <p:cNvSpPr txBox="1">
            <a:spLocks noChangeArrowheads="1"/>
          </p:cNvSpPr>
          <p:nvPr/>
        </p:nvSpPr>
        <p:spPr bwMode="auto">
          <a:xfrm>
            <a:off x="1507109" y="5126038"/>
            <a:ext cx="70460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2000" dirty="0"/>
              <a:t>Note: Some elements in A and B may not be mapped to any </a:t>
            </a:r>
            <a:endParaRPr kumimoji="1" lang="en-US" altLang="en-US" sz="2000" dirty="0"/>
          </a:p>
          <a:p>
            <a:r>
              <a:rPr kumimoji="1" lang="en-US" altLang="en-US" sz="2000" dirty="0"/>
              <a:t>elements in the other set</a:t>
            </a:r>
            <a:endParaRPr kumimoji="1" lang="en-US" altLang="en-US" sz="2000" dirty="0"/>
          </a:p>
        </p:txBody>
      </p:sp>
      <p:pic>
        <p:nvPicPr>
          <p:cNvPr id="29702" name="Picture 7" descr="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2313" y="1277156"/>
            <a:ext cx="5851524" cy="305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4594" name="Rectangle 2"/>
          <p:cNvSpPr>
            <a:spLocks noGrp="1" noChangeArrowheads="1"/>
          </p:cNvSpPr>
          <p:nvPr>
            <p:ph type="title"/>
          </p:nvPr>
        </p:nvSpPr>
        <p:spPr/>
        <p:txBody>
          <a:bodyPr/>
          <a:lstStyle/>
          <a:p>
            <a:pPr>
              <a:defRPr/>
            </a:pPr>
            <a:r>
              <a:rPr lang="en-US" altLang="en-US" sz="2400" dirty="0">
                <a:effectLst>
                  <a:outerShdw blurRad="38100" dist="38100" dir="2700000" algn="tl">
                    <a:srgbClr val="C0C0C0"/>
                  </a:outerShdw>
                </a:effectLst>
              </a:rPr>
              <a:t>Representing Cardinality Constraints in ER Diagram</a:t>
            </a:r>
            <a:endParaRPr lang="en-US" altLang="en-US" sz="2400" dirty="0">
              <a:effectLst>
                <a:outerShdw blurRad="38100" dist="38100" dir="2700000" algn="tl">
                  <a:srgbClr val="C0C0C0"/>
                </a:outerShdw>
              </a:effectLst>
            </a:endParaRPr>
          </a:p>
        </p:txBody>
      </p:sp>
      <p:sp>
        <p:nvSpPr>
          <p:cNvPr id="30723" name="Rectangle 3"/>
          <p:cNvSpPr>
            <a:spLocks noGrp="1" noChangeArrowheads="1"/>
          </p:cNvSpPr>
          <p:nvPr>
            <p:ph type="body" idx="1"/>
          </p:nvPr>
        </p:nvSpPr>
        <p:spPr>
          <a:xfrm>
            <a:off x="768350" y="1133475"/>
            <a:ext cx="7647681" cy="2744788"/>
          </a:xfrm>
        </p:spPr>
        <p:txBody>
          <a:bodyPr/>
          <a:lstStyle/>
          <a:p>
            <a:pPr>
              <a:lnSpc>
                <a:spcPct val="90000"/>
              </a:lnSpc>
            </a:pPr>
            <a:r>
              <a:rPr lang="en-US" altLang="en-US" sz="2000" dirty="0"/>
              <a:t>We express cardinality constraints by drawing either </a:t>
            </a:r>
            <a:r>
              <a:rPr lang="en-US" altLang="en-US" sz="2000" dirty="0">
                <a:solidFill>
                  <a:srgbClr val="0070C0"/>
                </a:solidFill>
              </a:rPr>
              <a:t>a directed line (</a:t>
            </a:r>
            <a:r>
              <a:rPr lang="en-US" altLang="en-US" sz="2000" dirty="0">
                <a:solidFill>
                  <a:srgbClr val="0070C0"/>
                </a:solidFill>
                <a:sym typeface="Symbol" panose="05050102010706020507" pitchFamily="18" charset="2"/>
              </a:rPr>
              <a:t>), signifying “one,” or an undirected line (—), signifying “many,” </a:t>
            </a:r>
            <a:r>
              <a:rPr lang="en-US" altLang="en-US" sz="2000" dirty="0">
                <a:sym typeface="Symbol" panose="05050102010706020507" pitchFamily="18" charset="2"/>
              </a:rPr>
              <a:t>between the relationship set and the entity set</a:t>
            </a:r>
            <a:r>
              <a:rPr lang="en-US" altLang="en-US" sz="2000" dirty="0" smtClean="0">
                <a:sym typeface="Symbol" panose="05050102010706020507" pitchFamily="18" charset="2"/>
              </a:rPr>
              <a:t>.</a:t>
            </a:r>
            <a:endParaRPr lang="en-US" altLang="en-US" sz="2000" dirty="0" smtClean="0">
              <a:sym typeface="Symbol" panose="05050102010706020507" pitchFamily="18" charset="2"/>
            </a:endParaRPr>
          </a:p>
          <a:p>
            <a:pPr>
              <a:lnSpc>
                <a:spcPct val="90000"/>
              </a:lnSpc>
            </a:pPr>
            <a:endParaRPr lang="en-US" altLang="en-US" sz="2000" dirty="0">
              <a:sym typeface="Symbol" panose="05050102010706020507" pitchFamily="18" charset="2"/>
            </a:endParaRPr>
          </a:p>
          <a:p>
            <a:pPr>
              <a:lnSpc>
                <a:spcPct val="90000"/>
              </a:lnSpc>
            </a:pPr>
            <a:r>
              <a:rPr lang="en-US" altLang="en-US" sz="2000" b="1" dirty="0"/>
              <a:t>One-to-one</a:t>
            </a:r>
            <a:r>
              <a:rPr lang="en-US" altLang="en-US" sz="2000" dirty="0"/>
              <a:t> relationship between an </a:t>
            </a:r>
            <a:r>
              <a:rPr lang="en-US" altLang="en-US" sz="2000" i="1" dirty="0"/>
              <a:t>instructor</a:t>
            </a:r>
            <a:r>
              <a:rPr lang="en-US" altLang="en-US" sz="2000" dirty="0"/>
              <a:t> and a </a:t>
            </a:r>
            <a:r>
              <a:rPr lang="en-US" altLang="en-US" sz="2000" i="1" dirty="0"/>
              <a:t>student </a:t>
            </a:r>
            <a:r>
              <a:rPr lang="en-US" altLang="en-US" sz="2000" dirty="0"/>
              <a:t>:</a:t>
            </a:r>
            <a:endParaRPr lang="en-US" altLang="en-US" sz="2000" dirty="0"/>
          </a:p>
          <a:p>
            <a:pPr lvl="1">
              <a:lnSpc>
                <a:spcPct val="90000"/>
              </a:lnSpc>
            </a:pPr>
            <a:r>
              <a:rPr lang="en-US" altLang="en-US" sz="2000" dirty="0">
                <a:ea typeface="MS PGothic" panose="020B0600070205080204" pitchFamily="34" charset="-128"/>
              </a:rPr>
              <a:t>A student is associated with at most one </a:t>
            </a:r>
            <a:r>
              <a:rPr lang="en-US" altLang="en-US" sz="2000" i="1" dirty="0">
                <a:ea typeface="MS PGothic" panose="020B0600070205080204" pitchFamily="34" charset="-128"/>
              </a:rPr>
              <a:t>instructor</a:t>
            </a:r>
            <a:r>
              <a:rPr lang="en-US" altLang="en-US" sz="2000" dirty="0">
                <a:ea typeface="MS PGothic" panose="020B0600070205080204" pitchFamily="34" charset="-128"/>
              </a:rPr>
              <a:t> via the relationship </a:t>
            </a:r>
            <a:r>
              <a:rPr lang="en-US" altLang="en-US" sz="2000" i="1" dirty="0">
                <a:ea typeface="MS PGothic" panose="020B0600070205080204" pitchFamily="34" charset="-128"/>
              </a:rPr>
              <a:t>advisor</a:t>
            </a:r>
            <a:endParaRPr lang="en-US" altLang="en-US" sz="2000" i="1" dirty="0">
              <a:ea typeface="MS PGothic" panose="020B0600070205080204" pitchFamily="34" charset="-128"/>
            </a:endParaRPr>
          </a:p>
          <a:p>
            <a:pPr lvl="1">
              <a:lnSpc>
                <a:spcPct val="90000"/>
              </a:lnSpc>
            </a:pPr>
            <a:r>
              <a:rPr lang="en-US" altLang="en-US" sz="2000" dirty="0">
                <a:ea typeface="MS PGothic" panose="020B0600070205080204" pitchFamily="34" charset="-128"/>
              </a:rPr>
              <a:t>A </a:t>
            </a:r>
            <a:r>
              <a:rPr lang="en-US" altLang="en-US" sz="2000" i="1" dirty="0">
                <a:ea typeface="MS PGothic" panose="020B0600070205080204" pitchFamily="34" charset="-128"/>
              </a:rPr>
              <a:t>student</a:t>
            </a:r>
            <a:r>
              <a:rPr lang="en-US" altLang="en-US" sz="2000" dirty="0">
                <a:ea typeface="MS PGothic" panose="020B0600070205080204" pitchFamily="34" charset="-128"/>
              </a:rPr>
              <a:t> is associated with at most one </a:t>
            </a:r>
            <a:r>
              <a:rPr lang="en-US" altLang="en-US" sz="2000" i="1" dirty="0">
                <a:ea typeface="MS PGothic" panose="020B0600070205080204" pitchFamily="34" charset="-128"/>
              </a:rPr>
              <a:t>department</a:t>
            </a:r>
            <a:r>
              <a:rPr lang="en-US" altLang="en-US" sz="2000" dirty="0">
                <a:ea typeface="MS PGothic" panose="020B0600070205080204" pitchFamily="34" charset="-128"/>
              </a:rPr>
              <a:t> via </a:t>
            </a:r>
            <a:r>
              <a:rPr lang="en-US" altLang="en-US" sz="2000" i="1" dirty="0" err="1">
                <a:ea typeface="MS PGothic" panose="020B0600070205080204" pitchFamily="34" charset="-128"/>
              </a:rPr>
              <a:t>stud_dept</a:t>
            </a:r>
            <a:endParaRPr lang="en-US" altLang="en-US" sz="2000" dirty="0">
              <a:ea typeface="MS PGothic" panose="020B0600070205080204" pitchFamily="34" charset="-128"/>
            </a:endParaRPr>
          </a:p>
        </p:txBody>
      </p:sp>
      <p:pic>
        <p:nvPicPr>
          <p:cNvPr id="30724" name="Picture 5"/>
          <p:cNvPicPr>
            <a:picLocks noChangeAspect="1" noChangeArrowheads="1"/>
          </p:cNvPicPr>
          <p:nvPr/>
        </p:nvPicPr>
        <p:blipFill>
          <a:blip r:embed="rId1">
            <a:extLst>
              <a:ext uri="{28A0092B-C50C-407E-A947-70E740481C1C}">
                <a14:useLocalDpi xmlns:a14="http://schemas.microsoft.com/office/drawing/2010/main" val="0"/>
              </a:ext>
            </a:extLst>
          </a:blip>
          <a:srcRect b="78418"/>
          <a:stretch>
            <a:fillRect/>
          </a:stretch>
        </p:blipFill>
        <p:spPr bwMode="auto">
          <a:xfrm>
            <a:off x="2039524" y="4424908"/>
            <a:ext cx="5534851" cy="145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8690" name="Rectangle 2"/>
          <p:cNvSpPr>
            <a:spLocks noGrp="1" noChangeArrowheads="1"/>
          </p:cNvSpPr>
          <p:nvPr>
            <p:ph type="title"/>
          </p:nvPr>
        </p:nvSpPr>
        <p:spPr>
          <a:xfrm>
            <a:off x="819150" y="95250"/>
            <a:ext cx="8077200" cy="609600"/>
          </a:xfrm>
        </p:spPr>
        <p:txBody>
          <a:bodyPr/>
          <a:lstStyle/>
          <a:p>
            <a:pPr>
              <a:defRPr/>
            </a:pPr>
            <a:r>
              <a:rPr lang="en-US" altLang="en-US" dirty="0">
                <a:effectLst>
                  <a:outerShdw blurRad="38100" dist="38100" dir="2700000" algn="tl">
                    <a:srgbClr val="C0C0C0"/>
                  </a:outerShdw>
                </a:effectLst>
              </a:rPr>
              <a:t>One-to-Many Relationship</a:t>
            </a:r>
            <a:endParaRPr lang="en-US" altLang="en-US" dirty="0">
              <a:effectLst>
                <a:outerShdw blurRad="38100" dist="38100" dir="2700000" algn="tl">
                  <a:srgbClr val="C0C0C0"/>
                </a:outerShdw>
              </a:effectLst>
            </a:endParaRPr>
          </a:p>
        </p:txBody>
      </p:sp>
      <p:sp>
        <p:nvSpPr>
          <p:cNvPr id="31747" name="Rectangle 3"/>
          <p:cNvSpPr>
            <a:spLocks noGrp="1" noChangeArrowheads="1"/>
          </p:cNvSpPr>
          <p:nvPr>
            <p:ph type="body" idx="1"/>
          </p:nvPr>
        </p:nvSpPr>
        <p:spPr>
          <a:xfrm>
            <a:off x="763481" y="1087438"/>
            <a:ext cx="7643672" cy="1582610"/>
          </a:xfrm>
        </p:spPr>
        <p:txBody>
          <a:bodyPr/>
          <a:lstStyle/>
          <a:p>
            <a:r>
              <a:rPr lang="en-US" altLang="en-US" sz="2400" b="1" dirty="0"/>
              <a:t>one-to-many</a:t>
            </a:r>
            <a:r>
              <a:rPr lang="en-US" altLang="en-US" sz="2400" dirty="0"/>
              <a:t> relationship between an </a:t>
            </a:r>
            <a:r>
              <a:rPr lang="en-US" altLang="en-US" sz="2400" i="1" dirty="0"/>
              <a:t>instructor</a:t>
            </a:r>
            <a:r>
              <a:rPr lang="en-US" altLang="en-US" sz="2400" dirty="0"/>
              <a:t> and a </a:t>
            </a:r>
            <a:r>
              <a:rPr lang="en-US" altLang="en-US" sz="2400" i="1" dirty="0"/>
              <a:t>student</a:t>
            </a:r>
            <a:endParaRPr lang="en-US" altLang="en-US" sz="2400" i="1" dirty="0"/>
          </a:p>
          <a:p>
            <a:pPr lvl="1"/>
            <a:r>
              <a:rPr lang="en-US" altLang="en-US" sz="2400" dirty="0">
                <a:ea typeface="MS PGothic" panose="020B0600070205080204" pitchFamily="34" charset="-128"/>
              </a:rPr>
              <a:t>an instructor is associated with several (including 0) students via </a:t>
            </a:r>
            <a:r>
              <a:rPr lang="en-US" altLang="en-US" sz="2400" i="1" dirty="0">
                <a:ea typeface="MS PGothic" panose="020B0600070205080204" pitchFamily="34" charset="-128"/>
              </a:rPr>
              <a:t>advisor </a:t>
            </a:r>
            <a:endParaRPr lang="en-US" altLang="en-US" sz="2400" i="1" dirty="0">
              <a:ea typeface="MS PGothic" panose="020B0600070205080204" pitchFamily="34" charset="-128"/>
            </a:endParaRPr>
          </a:p>
          <a:p>
            <a:pPr lvl="1"/>
            <a:r>
              <a:rPr lang="en-US" altLang="en-US" sz="2400" dirty="0">
                <a:ea typeface="MS PGothic" panose="020B0600070205080204" pitchFamily="34" charset="-128"/>
              </a:rPr>
              <a:t>a student is associated with at most one instructor via advisor, </a:t>
            </a:r>
            <a:endParaRPr lang="en-US" altLang="en-US" sz="2400" dirty="0">
              <a:ea typeface="MS PGothic" panose="020B0600070205080204" pitchFamily="34" charset="-128"/>
            </a:endParaRPr>
          </a:p>
        </p:txBody>
      </p:sp>
      <p:pic>
        <p:nvPicPr>
          <p:cNvPr id="31748" name="Picture 5"/>
          <p:cNvPicPr>
            <a:picLocks noChangeAspect="1" noChangeArrowheads="1"/>
          </p:cNvPicPr>
          <p:nvPr/>
        </p:nvPicPr>
        <p:blipFill>
          <a:blip r:embed="rId1">
            <a:extLst>
              <a:ext uri="{28A0092B-C50C-407E-A947-70E740481C1C}">
                <a14:useLocalDpi xmlns:a14="http://schemas.microsoft.com/office/drawing/2010/main" val="0"/>
              </a:ext>
            </a:extLst>
          </a:blip>
          <a:srcRect t="31459" b="44698"/>
          <a:stretch>
            <a:fillRect/>
          </a:stretch>
        </p:blipFill>
        <p:spPr bwMode="auto">
          <a:xfrm>
            <a:off x="2281550" y="4047160"/>
            <a:ext cx="5152400" cy="1497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125413"/>
            <a:ext cx="8077200" cy="609600"/>
          </a:xfrm>
        </p:spPr>
        <p:txBody>
          <a:bodyPr/>
          <a:lstStyle/>
          <a:p>
            <a:pPr>
              <a:defRPr/>
            </a:pPr>
            <a:r>
              <a:rPr lang="en-US" altLang="en-US" dirty="0">
                <a:effectLst>
                  <a:outerShdw blurRad="38100" dist="38100" dir="2700000" algn="tl">
                    <a:srgbClr val="C0C0C0"/>
                  </a:outerShdw>
                </a:effectLst>
              </a:rPr>
              <a:t>Outline</a:t>
            </a:r>
            <a:endParaRPr lang="en-US" altLang="en-US"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755651" y="1222375"/>
            <a:ext cx="7620254" cy="2861945"/>
          </a:xfrm>
        </p:spPr>
        <p:txBody>
          <a:bodyPr/>
          <a:lstStyle/>
          <a:p>
            <a:r>
              <a:rPr lang="en-US" altLang="en-US" sz="2000" dirty="0"/>
              <a:t>Extended E-R Features</a:t>
            </a:r>
            <a:endParaRPr lang="en-US" altLang="en-US" sz="2000" dirty="0"/>
          </a:p>
          <a:p>
            <a:r>
              <a:rPr lang="en-US" altLang="en-US" sz="2000" dirty="0"/>
              <a:t>Entity-Relationship Design Issues</a:t>
            </a:r>
            <a:endParaRPr lang="en-US" altLang="en-US" sz="2000" dirty="0"/>
          </a:p>
          <a:p>
            <a:r>
              <a:rPr lang="en-US" altLang="en-US" sz="2000" dirty="0"/>
              <a:t>Alternative Notations for Modeling Data</a:t>
            </a:r>
            <a:endParaRPr lang="en-US" altLang="en-US" sz="2000" dirty="0"/>
          </a:p>
          <a:p>
            <a:r>
              <a:rPr lang="en-US" altLang="en-US" sz="2000" dirty="0"/>
              <a:t>Other Aspects of Database Design</a:t>
            </a:r>
            <a:endParaRPr lang="en-US" altLang="en-US" sz="2000" dirty="0"/>
          </a:p>
          <a:p>
            <a:pPr>
              <a:buFont typeface="Monotype Sorts" charset="2"/>
              <a:buNone/>
            </a:pPr>
            <a:endParaRPr lang="en-US" altLang="en-US" dirty="0"/>
          </a:p>
          <a:p>
            <a:pPr>
              <a:buFont typeface="Monotype Sorts" charset="2"/>
              <a:buNone/>
            </a:pP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0738" name="Rectangle 2"/>
          <p:cNvSpPr>
            <a:spLocks noGrp="1" noChangeArrowheads="1"/>
          </p:cNvSpPr>
          <p:nvPr>
            <p:ph type="title"/>
          </p:nvPr>
        </p:nvSpPr>
        <p:spPr>
          <a:xfrm>
            <a:off x="852488" y="225425"/>
            <a:ext cx="8113712" cy="457200"/>
          </a:xfrm>
        </p:spPr>
        <p:txBody>
          <a:bodyPr/>
          <a:lstStyle/>
          <a:p>
            <a:pPr>
              <a:defRPr/>
            </a:pPr>
            <a:r>
              <a:rPr lang="en-US" altLang="en-US" dirty="0">
                <a:effectLst>
                  <a:outerShdw blurRad="38100" dist="38100" dir="2700000" algn="tl">
                    <a:srgbClr val="C0C0C0"/>
                  </a:outerShdw>
                </a:effectLst>
              </a:rPr>
              <a:t>Many-to-One Relationships</a:t>
            </a:r>
            <a:endParaRPr lang="en-US" altLang="en-US" dirty="0">
              <a:effectLst>
                <a:outerShdw blurRad="38100" dist="38100" dir="2700000" algn="tl">
                  <a:srgbClr val="C0C0C0"/>
                </a:outerShdw>
              </a:effectLst>
            </a:endParaRPr>
          </a:p>
        </p:txBody>
      </p:sp>
      <p:sp>
        <p:nvSpPr>
          <p:cNvPr id="32771" name="Rectangle 3"/>
          <p:cNvSpPr>
            <a:spLocks noGrp="1" noChangeArrowheads="1"/>
          </p:cNvSpPr>
          <p:nvPr>
            <p:ph type="body" idx="1"/>
          </p:nvPr>
        </p:nvSpPr>
        <p:spPr>
          <a:xfrm>
            <a:off x="745724" y="1108012"/>
            <a:ext cx="7752101" cy="1814512"/>
          </a:xfrm>
        </p:spPr>
        <p:txBody>
          <a:bodyPr/>
          <a:lstStyle/>
          <a:p>
            <a:r>
              <a:rPr lang="en-US" altLang="en-US" sz="2400" dirty="0"/>
              <a:t>In a many-to-one relationship between an </a:t>
            </a:r>
            <a:r>
              <a:rPr lang="en-US" altLang="en-US" sz="2400" i="1" dirty="0"/>
              <a:t>instructor</a:t>
            </a:r>
            <a:r>
              <a:rPr lang="en-US" altLang="en-US" sz="2400" dirty="0"/>
              <a:t> and a </a:t>
            </a:r>
            <a:r>
              <a:rPr lang="en-US" altLang="en-US" sz="2400" i="1" dirty="0"/>
              <a:t>student, </a:t>
            </a:r>
            <a:endParaRPr lang="en-US" altLang="en-US" sz="2400" i="1" dirty="0"/>
          </a:p>
          <a:p>
            <a:pPr lvl="1"/>
            <a:r>
              <a:rPr lang="en-US" altLang="en-US" sz="2400" dirty="0">
                <a:ea typeface="MS PGothic" panose="020B0600070205080204" pitchFamily="34" charset="-128"/>
              </a:rPr>
              <a:t>an instructor</a:t>
            </a:r>
            <a:r>
              <a:rPr lang="en-US" altLang="en-US" sz="2400" i="1" dirty="0">
                <a:ea typeface="MS PGothic" panose="020B0600070205080204" pitchFamily="34" charset="-128"/>
              </a:rPr>
              <a:t> </a:t>
            </a:r>
            <a:r>
              <a:rPr lang="en-US" altLang="en-US" sz="2400" dirty="0">
                <a:ea typeface="MS PGothic" panose="020B0600070205080204" pitchFamily="34" charset="-128"/>
              </a:rPr>
              <a:t> is associated with at most one student via </a:t>
            </a:r>
            <a:r>
              <a:rPr lang="en-US" altLang="en-US" sz="2400" i="1" dirty="0">
                <a:ea typeface="MS PGothic" panose="020B0600070205080204" pitchFamily="34" charset="-128"/>
              </a:rPr>
              <a:t>advisor</a:t>
            </a:r>
            <a:r>
              <a:rPr lang="en-US" altLang="en-US" sz="2400" dirty="0">
                <a:ea typeface="MS PGothic" panose="020B0600070205080204" pitchFamily="34" charset="-128"/>
              </a:rPr>
              <a:t>, </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and a student is associated with several (including 0) instructors via </a:t>
            </a:r>
            <a:r>
              <a:rPr lang="en-US" altLang="en-US" sz="2400" i="1" dirty="0">
                <a:ea typeface="MS PGothic" panose="020B0600070205080204" pitchFamily="34" charset="-128"/>
              </a:rPr>
              <a:t>advisor</a:t>
            </a:r>
            <a:endParaRPr lang="en-US" altLang="en-US" sz="2400" i="1" dirty="0">
              <a:ea typeface="MS PGothic" panose="020B0600070205080204" pitchFamily="34" charset="-128"/>
            </a:endParaRPr>
          </a:p>
        </p:txBody>
      </p:sp>
      <p:grpSp>
        <p:nvGrpSpPr>
          <p:cNvPr id="3" name="Group 2"/>
          <p:cNvGrpSpPr/>
          <p:nvPr/>
        </p:nvGrpSpPr>
        <p:grpSpPr>
          <a:xfrm>
            <a:off x="1971262" y="4030535"/>
            <a:ext cx="5876163" cy="1814513"/>
            <a:chOff x="1999869" y="2532454"/>
            <a:chExt cx="5876163" cy="1814513"/>
          </a:xfrm>
        </p:grpSpPr>
        <p:pic>
          <p:nvPicPr>
            <p:cNvPr id="32772" name="Picture 5"/>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t="68164" b="6378"/>
            <a:stretch>
              <a:fillRect/>
            </a:stretch>
          </p:blipFill>
          <p:spPr bwMode="auto">
            <a:xfrm>
              <a:off x="1999869" y="2532454"/>
              <a:ext cx="5876163"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6"/>
            <p:cNvSpPr>
              <a:spLocks noChangeShapeType="1"/>
            </p:cNvSpPr>
            <p:nvPr/>
          </p:nvSpPr>
          <p:spPr bwMode="auto">
            <a:xfrm>
              <a:off x="6361211" y="3472078"/>
              <a:ext cx="228600" cy="1587"/>
            </a:xfrm>
            <a:prstGeom prst="line">
              <a:avLst/>
            </a:prstGeom>
            <a:noFill/>
            <a:ln w="12700">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278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Many-to-Many Relationship</a:t>
            </a:r>
            <a:endParaRPr lang="en-US" altLang="en-US" dirty="0">
              <a:effectLst>
                <a:outerShdw blurRad="38100" dist="38100" dir="2700000" algn="tl">
                  <a:srgbClr val="C0C0C0"/>
                </a:outerShdw>
              </a:effectLst>
            </a:endParaRPr>
          </a:p>
        </p:txBody>
      </p:sp>
      <p:sp>
        <p:nvSpPr>
          <p:cNvPr id="33795" name="Rectangle 3"/>
          <p:cNvSpPr>
            <a:spLocks noGrp="1" noChangeArrowheads="1"/>
          </p:cNvSpPr>
          <p:nvPr>
            <p:ph type="body" idx="1"/>
          </p:nvPr>
        </p:nvSpPr>
        <p:spPr>
          <a:xfrm>
            <a:off x="768351" y="1093788"/>
            <a:ext cx="7772972" cy="1546225"/>
          </a:xfrm>
        </p:spPr>
        <p:txBody>
          <a:bodyPr/>
          <a:lstStyle/>
          <a:p>
            <a:r>
              <a:rPr lang="en-US" altLang="en-US" sz="2400" dirty="0"/>
              <a:t>An instructor is associated with several (possibly 0) students via </a:t>
            </a:r>
            <a:r>
              <a:rPr lang="en-US" altLang="en-US" sz="2400" i="1" dirty="0"/>
              <a:t>advisor</a:t>
            </a:r>
            <a:endParaRPr lang="en-US" altLang="en-US" sz="2400" i="1" dirty="0"/>
          </a:p>
          <a:p>
            <a:r>
              <a:rPr lang="en-US" altLang="en-US" sz="2400" dirty="0"/>
              <a:t>A student is associated with several (possibly 0) instructors via </a:t>
            </a:r>
            <a:r>
              <a:rPr lang="en-US" altLang="en-US" sz="2400" i="1" dirty="0"/>
              <a:t>advisor</a:t>
            </a:r>
            <a:r>
              <a:rPr lang="en-US" altLang="en-US" sz="2400" dirty="0"/>
              <a:t> </a:t>
            </a:r>
            <a:endParaRPr lang="en-US" altLang="en-US" sz="2400" dirty="0"/>
          </a:p>
        </p:txBody>
      </p:sp>
      <p:pic>
        <p:nvPicPr>
          <p:cNvPr id="3379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6406" y="3218058"/>
            <a:ext cx="6161088" cy="126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4834" name="Rectangle 2"/>
          <p:cNvSpPr>
            <a:spLocks noGrp="1" noChangeArrowheads="1"/>
          </p:cNvSpPr>
          <p:nvPr>
            <p:ph type="title"/>
          </p:nvPr>
        </p:nvSpPr>
        <p:spPr>
          <a:xfrm>
            <a:off x="1296988" y="233363"/>
            <a:ext cx="7427912" cy="455612"/>
          </a:xfrm>
        </p:spPr>
        <p:txBody>
          <a:bodyPr/>
          <a:lstStyle/>
          <a:p>
            <a:pPr>
              <a:defRPr/>
            </a:pPr>
            <a:r>
              <a:rPr lang="en-US" altLang="en-US" sz="2800" dirty="0">
                <a:effectLst>
                  <a:outerShdw blurRad="38100" dist="38100" dir="2700000" algn="tl">
                    <a:srgbClr val="C0C0C0"/>
                  </a:outerShdw>
                </a:effectLst>
              </a:rPr>
              <a:t>Total and Partial Participation</a:t>
            </a:r>
            <a:endParaRPr lang="en-US" altLang="en-US" sz="2800" dirty="0">
              <a:effectLst>
                <a:outerShdw blurRad="38100" dist="38100" dir="2700000" algn="tl">
                  <a:srgbClr val="C0C0C0"/>
                </a:outerShdw>
              </a:effectLst>
            </a:endParaRPr>
          </a:p>
        </p:txBody>
      </p:sp>
      <p:sp>
        <p:nvSpPr>
          <p:cNvPr id="34819" name="Rectangle 3"/>
          <p:cNvSpPr>
            <a:spLocks noChangeArrowheads="1"/>
          </p:cNvSpPr>
          <p:nvPr/>
        </p:nvSpPr>
        <p:spPr bwMode="auto">
          <a:xfrm>
            <a:off x="772357" y="1068642"/>
            <a:ext cx="7762043" cy="457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08585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2000" b="1" dirty="0"/>
              <a:t>Total participation </a:t>
            </a:r>
            <a:r>
              <a:rPr kumimoji="1" lang="en-US" altLang="en-US" sz="2000" dirty="0"/>
              <a:t>(indicated by </a:t>
            </a:r>
            <a:r>
              <a:rPr kumimoji="1" lang="en-US" altLang="en-US" sz="2000" b="1" dirty="0"/>
              <a:t>double line</a:t>
            </a:r>
            <a:r>
              <a:rPr kumimoji="1" lang="en-US" altLang="en-US" sz="2000" dirty="0"/>
              <a:t>):  every entity in the entity set participates in at least one relationship in the relationship set</a:t>
            </a:r>
            <a:endParaRPr kumimoji="1" lang="en-US" altLang="en-US" sz="2000" dirty="0"/>
          </a:p>
          <a:p>
            <a:pPr>
              <a:spcBef>
                <a:spcPct val="35000"/>
              </a:spcBef>
              <a:buClr>
                <a:schemeClr val="tx2"/>
              </a:buClr>
              <a:buSzPct val="90000"/>
              <a:buFont typeface="Monotype Sorts" charset="2"/>
              <a:buChar char="n"/>
            </a:pPr>
            <a:r>
              <a:rPr kumimoji="1" lang="en-US" altLang="en-US" sz="2000" dirty="0">
                <a:latin typeface="楷体" panose="02010609060101010101" charset="-122"/>
                <a:ea typeface="楷体" panose="02010609060101010101" charset="-122"/>
              </a:rPr>
              <a:t>实体集中的每个实体至少参与关系集中的一个关系</a:t>
            </a:r>
            <a:endParaRPr kumimoji="1" lang="en-US" altLang="en-US" sz="2000" dirty="0">
              <a:latin typeface="楷体" panose="02010609060101010101" charset="-122"/>
              <a:ea typeface="楷体" panose="02010609060101010101" charset="-122"/>
            </a:endParaRPr>
          </a:p>
          <a:p>
            <a:pPr>
              <a:spcBef>
                <a:spcPct val="35000"/>
              </a:spcBef>
              <a:buClr>
                <a:schemeClr val="tx2"/>
              </a:buClr>
              <a:buSzPct val="90000"/>
              <a:buFont typeface="Monotype Sorts" charset="2"/>
              <a:buChar char="n"/>
            </a:pPr>
            <a:endParaRPr kumimoji="1" lang="en-US" altLang="en-US" sz="2000" dirty="0"/>
          </a:p>
          <a:p>
            <a:pPr>
              <a:spcBef>
                <a:spcPct val="35000"/>
              </a:spcBef>
              <a:buClr>
                <a:schemeClr val="tx2"/>
              </a:buClr>
              <a:buSzPct val="90000"/>
              <a:buFont typeface="Monotype Sorts" charset="2"/>
              <a:buChar char="n"/>
            </a:pPr>
            <a:endParaRPr kumimoji="1" lang="en-US" altLang="en-US" sz="2000" dirty="0"/>
          </a:p>
          <a:p>
            <a:pPr>
              <a:spcBef>
                <a:spcPct val="35000"/>
              </a:spcBef>
              <a:buClr>
                <a:schemeClr val="tx2"/>
              </a:buClr>
              <a:buSzPct val="90000"/>
              <a:buFont typeface="Monotype Sorts" charset="2"/>
              <a:buChar char="n"/>
            </a:pPr>
            <a:endParaRPr kumimoji="1" lang="en-US" altLang="en-US" sz="2000" dirty="0"/>
          </a:p>
          <a:p>
            <a:pPr lvl="1">
              <a:spcBef>
                <a:spcPct val="35000"/>
              </a:spcBef>
              <a:buClr>
                <a:schemeClr val="hlink"/>
              </a:buClr>
              <a:buSzPct val="80000"/>
            </a:pPr>
            <a:endParaRPr kumimoji="1" lang="en-US" altLang="en-US" sz="2000" dirty="0"/>
          </a:p>
          <a:p>
            <a:pPr lvl="1">
              <a:spcBef>
                <a:spcPct val="35000"/>
              </a:spcBef>
              <a:buClr>
                <a:schemeClr val="hlink"/>
              </a:buClr>
              <a:buSzPct val="80000"/>
            </a:pPr>
            <a:r>
              <a:rPr kumimoji="1" lang="en-US" altLang="en-US" sz="2000" dirty="0"/>
              <a:t>participation of </a:t>
            </a:r>
            <a:r>
              <a:rPr kumimoji="1" lang="en-US" altLang="en-US" sz="2000" i="1" dirty="0"/>
              <a:t>student  </a:t>
            </a:r>
            <a:r>
              <a:rPr kumimoji="1" lang="en-US" altLang="en-US" sz="2000" dirty="0"/>
              <a:t>in </a:t>
            </a:r>
            <a:r>
              <a:rPr kumimoji="1" lang="en-US" altLang="en-US" sz="2000" i="1" dirty="0"/>
              <a:t>advisor r</a:t>
            </a:r>
            <a:r>
              <a:rPr kumimoji="1" lang="en-US" altLang="en-US" sz="2000" dirty="0"/>
              <a:t>elation is total</a:t>
            </a:r>
            <a:endParaRPr kumimoji="1" lang="en-US" altLang="en-US" sz="2000" dirty="0"/>
          </a:p>
          <a:p>
            <a:pPr marL="1200150" lvl="2" indent="-342900">
              <a:spcBef>
                <a:spcPct val="35000"/>
              </a:spcBef>
              <a:buClr>
                <a:srgbClr val="33CC33"/>
              </a:buClr>
              <a:buSzPct val="90000"/>
              <a:buFont typeface="Wingdings" panose="05000000000000000000" pitchFamily="2" charset="2"/>
              <a:buChar char="§"/>
            </a:pPr>
            <a:r>
              <a:rPr kumimoji="1" lang="en-US" altLang="en-US" sz="2000" dirty="0"/>
              <a:t> every </a:t>
            </a:r>
            <a:r>
              <a:rPr kumimoji="1" lang="en-US" altLang="en-US" sz="2000" i="1" dirty="0"/>
              <a:t>student </a:t>
            </a:r>
            <a:r>
              <a:rPr kumimoji="1" lang="en-US" altLang="en-US" sz="2000" dirty="0"/>
              <a:t>must have an associated instructor</a:t>
            </a:r>
            <a:endParaRPr kumimoji="1" lang="en-US" altLang="en-US" sz="2000" dirty="0"/>
          </a:p>
          <a:p>
            <a:pPr>
              <a:spcBef>
                <a:spcPct val="35000"/>
              </a:spcBef>
              <a:buClr>
                <a:srgbClr val="002060"/>
              </a:buClr>
              <a:buSzPct val="110000"/>
              <a:buFont typeface="Wingdings" panose="05000000000000000000" pitchFamily="2" charset="2"/>
              <a:buChar char="§"/>
            </a:pPr>
            <a:r>
              <a:rPr kumimoji="1" lang="en-US" altLang="en-US" sz="2000" b="1" dirty="0"/>
              <a:t>Partial participation</a:t>
            </a:r>
            <a:r>
              <a:rPr kumimoji="1" lang="en-US" altLang="en-US" sz="2000" dirty="0"/>
              <a:t>:  some entities may not participate in any relationship in the relationship set</a:t>
            </a:r>
            <a:endParaRPr kumimoji="1" lang="en-US" altLang="en-US" sz="2000" dirty="0"/>
          </a:p>
          <a:p>
            <a:pPr marL="800100" lvl="1" indent="-342900">
              <a:spcBef>
                <a:spcPct val="35000"/>
              </a:spcBef>
              <a:buClr>
                <a:schemeClr val="hlink"/>
              </a:buClr>
              <a:buSzPct val="110000"/>
              <a:buFont typeface="Arial" panose="020B0604020202020204" pitchFamily="34" charset="0"/>
              <a:buChar char="•"/>
            </a:pPr>
            <a:r>
              <a:rPr kumimoji="1" lang="en-US" altLang="en-US" sz="2000" dirty="0"/>
              <a:t>Example: participation of </a:t>
            </a:r>
            <a:r>
              <a:rPr kumimoji="1" lang="en-US" altLang="en-US" sz="2000" i="1" dirty="0"/>
              <a:t>instructor</a:t>
            </a:r>
            <a:r>
              <a:rPr kumimoji="1" lang="en-US" altLang="en-US" sz="2000" dirty="0"/>
              <a:t> in </a:t>
            </a:r>
            <a:r>
              <a:rPr kumimoji="1" lang="en-US" altLang="en-US" sz="2000" i="1" dirty="0"/>
              <a:t>advisor</a:t>
            </a:r>
            <a:r>
              <a:rPr kumimoji="1" lang="en-US" altLang="en-US" sz="2000" dirty="0"/>
              <a:t> is partial</a:t>
            </a:r>
            <a:endParaRPr kumimoji="1" lang="en-US" altLang="en-US" sz="2000" dirty="0"/>
          </a:p>
        </p:txBody>
      </p:sp>
      <p:pic>
        <p:nvPicPr>
          <p:cNvPr id="504851" name="Picture 504850"/>
          <p:cNvPicPr>
            <a:picLocks noChangeAspect="1"/>
          </p:cNvPicPr>
          <p:nvPr/>
        </p:nvPicPr>
        <p:blipFill>
          <a:blip r:embed="rId1"/>
          <a:stretch>
            <a:fillRect/>
          </a:stretch>
        </p:blipFill>
        <p:spPr>
          <a:xfrm>
            <a:off x="1458915" y="2432281"/>
            <a:ext cx="5985366" cy="11811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6882" name="Rectangle 2"/>
          <p:cNvSpPr>
            <a:spLocks noGrp="1" noChangeArrowheads="1"/>
          </p:cNvSpPr>
          <p:nvPr>
            <p:ph type="title"/>
          </p:nvPr>
        </p:nvSpPr>
        <p:spPr>
          <a:xfrm>
            <a:off x="742950" y="38100"/>
            <a:ext cx="8420100" cy="682625"/>
          </a:xfrm>
        </p:spPr>
        <p:txBody>
          <a:bodyPr/>
          <a:lstStyle/>
          <a:p>
            <a:pPr>
              <a:defRPr/>
            </a:pPr>
            <a:r>
              <a:rPr lang="en-US" altLang="en-US" sz="2600" dirty="0">
                <a:effectLst>
                  <a:outerShdw blurRad="38100" dist="38100" dir="2700000" algn="tl">
                    <a:srgbClr val="C0C0C0"/>
                  </a:outerShdw>
                </a:effectLst>
              </a:rPr>
              <a:t>Notation for Expressing More Complex Constraints</a:t>
            </a:r>
            <a:endParaRPr lang="en-US" altLang="en-US" sz="2600" dirty="0">
              <a:effectLst>
                <a:outerShdw blurRad="38100" dist="38100" dir="2700000" algn="tl">
                  <a:srgbClr val="C0C0C0"/>
                </a:outerShdw>
              </a:effectLst>
            </a:endParaRPr>
          </a:p>
        </p:txBody>
      </p:sp>
      <p:sp>
        <p:nvSpPr>
          <p:cNvPr id="35843" name="Rectangle 3"/>
          <p:cNvSpPr>
            <a:spLocks noChangeArrowheads="1"/>
          </p:cNvSpPr>
          <p:nvPr/>
        </p:nvSpPr>
        <p:spPr bwMode="auto">
          <a:xfrm>
            <a:off x="760707" y="1106487"/>
            <a:ext cx="7632954" cy="446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800100" indent="-34290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2000" dirty="0">
                <a:solidFill>
                  <a:srgbClr val="0070C0"/>
                </a:solidFill>
              </a:rPr>
              <a:t>A line may have an associated minimum and maximum cardinality, shown in the form </a:t>
            </a:r>
            <a:r>
              <a:rPr kumimoji="1" lang="en-US" altLang="en-US" sz="2000" i="1" dirty="0" err="1">
                <a:solidFill>
                  <a:srgbClr val="0070C0"/>
                </a:solidFill>
              </a:rPr>
              <a:t>l..h</a:t>
            </a:r>
            <a:r>
              <a:rPr kumimoji="1" lang="en-US" altLang="en-US" sz="2000" dirty="0">
                <a:solidFill>
                  <a:srgbClr val="0070C0"/>
                </a:solidFill>
              </a:rPr>
              <a:t>, where </a:t>
            </a:r>
            <a:r>
              <a:rPr kumimoji="1" lang="en-US" altLang="en-US" sz="2000" i="1" dirty="0">
                <a:solidFill>
                  <a:srgbClr val="0070C0"/>
                </a:solidFill>
              </a:rPr>
              <a:t>l</a:t>
            </a:r>
            <a:r>
              <a:rPr kumimoji="1" lang="en-US" altLang="en-US" sz="2000" dirty="0">
                <a:solidFill>
                  <a:srgbClr val="0070C0"/>
                </a:solidFill>
              </a:rPr>
              <a:t> is the minimum and </a:t>
            </a:r>
            <a:r>
              <a:rPr kumimoji="1" lang="en-US" altLang="en-US" sz="2000" i="1" dirty="0">
                <a:solidFill>
                  <a:srgbClr val="0070C0"/>
                </a:solidFill>
              </a:rPr>
              <a:t>h</a:t>
            </a:r>
            <a:r>
              <a:rPr kumimoji="1" lang="en-US" altLang="en-US" sz="2000" dirty="0">
                <a:solidFill>
                  <a:srgbClr val="0070C0"/>
                </a:solidFill>
              </a:rPr>
              <a:t> the maximum cardinality</a:t>
            </a:r>
            <a:endParaRPr kumimoji="1" lang="en-US" altLang="en-US" sz="2000" dirty="0">
              <a:solidFill>
                <a:srgbClr val="0070C0"/>
              </a:solidFill>
            </a:endParaRPr>
          </a:p>
          <a:p>
            <a:pPr lvl="1">
              <a:spcBef>
                <a:spcPct val="35000"/>
              </a:spcBef>
              <a:buClr>
                <a:srgbClr val="FF9933"/>
              </a:buClr>
              <a:buSzPct val="110000"/>
              <a:buFont typeface="Arial" panose="020B0604020202020204" pitchFamily="34" charset="0"/>
              <a:buChar char="•"/>
            </a:pPr>
            <a:r>
              <a:rPr kumimoji="1" lang="en-US" altLang="en-US" sz="2000" dirty="0"/>
              <a:t>A minimum value of 1 indicates total participation.</a:t>
            </a:r>
            <a:endParaRPr kumimoji="1" lang="en-US" altLang="en-US" sz="2000" dirty="0"/>
          </a:p>
          <a:p>
            <a:pPr lvl="1">
              <a:spcBef>
                <a:spcPct val="35000"/>
              </a:spcBef>
              <a:buClr>
                <a:srgbClr val="FF9933"/>
              </a:buClr>
              <a:buSzPct val="110000"/>
              <a:buFont typeface="Arial" panose="020B0604020202020204" pitchFamily="34" charset="0"/>
              <a:buChar char="•"/>
            </a:pPr>
            <a:r>
              <a:rPr kumimoji="1" lang="en-US" altLang="en-US" sz="2000" dirty="0"/>
              <a:t>A maximum value of 1 indicates that the entity participates  in at most one relationship</a:t>
            </a:r>
            <a:endParaRPr kumimoji="1" lang="en-US" altLang="en-US" sz="2000" dirty="0"/>
          </a:p>
          <a:p>
            <a:pPr lvl="1">
              <a:spcBef>
                <a:spcPct val="35000"/>
              </a:spcBef>
              <a:buClr>
                <a:srgbClr val="FF9933"/>
              </a:buClr>
              <a:buSzPct val="110000"/>
              <a:buFont typeface="Arial" panose="020B0604020202020204" pitchFamily="34" charset="0"/>
              <a:buChar char="•"/>
            </a:pPr>
            <a:r>
              <a:rPr kumimoji="1" lang="en-US" altLang="en-US" sz="2000" b="1" dirty="0"/>
              <a:t>A maximum value of * indicates no limit.</a:t>
            </a:r>
            <a:endParaRPr kumimoji="1" lang="en-US" altLang="en-US" sz="2000" b="1" dirty="0"/>
          </a:p>
          <a:p>
            <a:pPr>
              <a:spcBef>
                <a:spcPct val="35000"/>
              </a:spcBef>
              <a:buClr>
                <a:srgbClr val="002060"/>
              </a:buClr>
              <a:buSzPct val="110000"/>
              <a:buFont typeface="Wingdings" panose="05000000000000000000" pitchFamily="2" charset="2"/>
              <a:buChar char="§"/>
            </a:pPr>
            <a:r>
              <a:rPr kumimoji="1" lang="en-US" altLang="en-US" sz="2000" dirty="0"/>
              <a:t>Example	       </a:t>
            </a:r>
            <a:endParaRPr kumimoji="1" lang="en-US" altLang="en-US" sz="2000" dirty="0"/>
          </a:p>
          <a:p>
            <a:pPr>
              <a:spcBef>
                <a:spcPct val="35000"/>
              </a:spcBef>
              <a:buClr>
                <a:srgbClr val="002060"/>
              </a:buClr>
              <a:buSzPct val="110000"/>
              <a:buFont typeface="Wingdings" panose="05000000000000000000" pitchFamily="2" charset="2"/>
              <a:buChar char="§"/>
            </a:pPr>
            <a:endParaRPr kumimoji="1" lang="en-US" altLang="en-US" sz="2000" dirty="0"/>
          </a:p>
          <a:p>
            <a:pPr>
              <a:spcBef>
                <a:spcPct val="35000"/>
              </a:spcBef>
              <a:buClr>
                <a:srgbClr val="002060"/>
              </a:buClr>
              <a:buSzPct val="100000"/>
              <a:buFont typeface="Wingdings" panose="05000000000000000000" pitchFamily="2" charset="2"/>
              <a:buChar char="§"/>
            </a:pPr>
            <a:endParaRPr kumimoji="1" lang="en-US" altLang="en-US" sz="2000" dirty="0"/>
          </a:p>
          <a:p>
            <a:pPr>
              <a:spcBef>
                <a:spcPct val="35000"/>
              </a:spcBef>
              <a:buClr>
                <a:srgbClr val="002060"/>
              </a:buClr>
              <a:buSzPct val="100000"/>
              <a:buFont typeface="Wingdings" panose="05000000000000000000" pitchFamily="2" charset="2"/>
              <a:buChar char="§"/>
            </a:pPr>
            <a:endParaRPr kumimoji="1" lang="en-US" altLang="en-US" sz="2000" dirty="0"/>
          </a:p>
          <a:p>
            <a:pPr>
              <a:spcBef>
                <a:spcPct val="35000"/>
              </a:spcBef>
              <a:buClr>
                <a:srgbClr val="002060"/>
              </a:buClr>
              <a:buSzPct val="100000"/>
              <a:buFont typeface="Wingdings" panose="05000000000000000000" pitchFamily="2" charset="2"/>
              <a:buChar char="§"/>
            </a:pPr>
            <a:endParaRPr kumimoji="1" lang="en-US" altLang="en-US" sz="2000" dirty="0"/>
          </a:p>
          <a:p>
            <a:pPr lvl="1">
              <a:spcBef>
                <a:spcPct val="35000"/>
              </a:spcBef>
              <a:buClr>
                <a:srgbClr val="FF9933"/>
              </a:buClr>
              <a:buSzPct val="110000"/>
              <a:buFont typeface="Arial" panose="020B0604020202020204" pitchFamily="34" charset="0"/>
              <a:buChar char="•"/>
            </a:pPr>
            <a:r>
              <a:rPr kumimoji="1" lang="en-US" altLang="en-US" sz="2000" b="1" dirty="0"/>
              <a:t>Instructor can advise 0 or more students.  A student must have 1 advisor; cannot have multiple advisors</a:t>
            </a:r>
            <a:endParaRPr kumimoji="1" lang="en-US" altLang="en-US" sz="2000" b="1" dirty="0"/>
          </a:p>
          <a:p>
            <a:pPr>
              <a:spcBef>
                <a:spcPct val="35000"/>
              </a:spcBef>
              <a:buClr>
                <a:schemeClr val="tx2"/>
              </a:buClr>
              <a:buSzPct val="90000"/>
            </a:pPr>
            <a:endParaRPr kumimoji="1" lang="en-US" altLang="en-US" sz="1700" dirty="0"/>
          </a:p>
          <a:p>
            <a:pPr>
              <a:spcBef>
                <a:spcPct val="35000"/>
              </a:spcBef>
              <a:buClr>
                <a:schemeClr val="tx2"/>
              </a:buClr>
              <a:buSzPct val="90000"/>
              <a:buFont typeface="Monotype Sorts" charset="2"/>
              <a:buChar char="n"/>
            </a:pPr>
            <a:endParaRPr kumimoji="1" lang="en-US" altLang="en-US" sz="1700" dirty="0"/>
          </a:p>
        </p:txBody>
      </p:sp>
      <p:pic>
        <p:nvPicPr>
          <p:cNvPr id="3584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0942" y="4270653"/>
            <a:ext cx="5392484" cy="105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10978" name="Rectangle 2"/>
          <p:cNvSpPr>
            <a:spLocks noGrp="1" noChangeArrowheads="1"/>
          </p:cNvSpPr>
          <p:nvPr>
            <p:ph type="title"/>
          </p:nvPr>
        </p:nvSpPr>
        <p:spPr>
          <a:xfrm>
            <a:off x="708660" y="53975"/>
            <a:ext cx="8496300" cy="609600"/>
          </a:xfrm>
        </p:spPr>
        <p:txBody>
          <a:bodyPr/>
          <a:lstStyle/>
          <a:p>
            <a:pPr>
              <a:defRPr/>
            </a:pPr>
            <a:r>
              <a:rPr lang="en-US" altLang="en-US" sz="2800" dirty="0">
                <a:effectLst>
                  <a:outerShdw blurRad="38100" dist="38100" dir="2700000" algn="tl">
                    <a:srgbClr val="C0C0C0"/>
                  </a:outerShdw>
                </a:effectLst>
              </a:rPr>
              <a:t>Cardinality Constraints on Ternary Relationship</a:t>
            </a:r>
            <a:endParaRPr lang="en-US" altLang="en-US" sz="2800" dirty="0">
              <a:effectLst>
                <a:outerShdw blurRad="38100" dist="38100" dir="2700000" algn="tl">
                  <a:srgbClr val="C0C0C0"/>
                </a:outerShdw>
              </a:effectLst>
            </a:endParaRPr>
          </a:p>
        </p:txBody>
      </p:sp>
      <p:sp>
        <p:nvSpPr>
          <p:cNvPr id="14339" name="Rectangle 3"/>
          <p:cNvSpPr>
            <a:spLocks noGrp="1" noChangeArrowheads="1"/>
          </p:cNvSpPr>
          <p:nvPr>
            <p:ph type="body" idx="1"/>
          </p:nvPr>
        </p:nvSpPr>
        <p:spPr>
          <a:xfrm>
            <a:off x="636741" y="1048107"/>
            <a:ext cx="8209309" cy="5189538"/>
          </a:xfrm>
        </p:spPr>
        <p:txBody>
          <a:bodyPr/>
          <a:lstStyle/>
          <a:p>
            <a:pPr>
              <a:defRPr/>
            </a:pPr>
            <a:r>
              <a:rPr lang="en-US" altLang="en-US" sz="2000" dirty="0">
                <a:ea typeface="MS PGothic" panose="020B0600070205080204" pitchFamily="34" charset="-128"/>
              </a:rPr>
              <a:t>We allow at most one arrow out of a ternary (or greater degree) relationship to indicate a cardinality constraint</a:t>
            </a:r>
            <a:endParaRPr lang="en-US" altLang="en-US" sz="2000" dirty="0">
              <a:ea typeface="MS PGothic" panose="020B0600070205080204" pitchFamily="34" charset="-128"/>
            </a:endParaRPr>
          </a:p>
          <a:p>
            <a:pPr>
              <a:defRPr/>
            </a:pPr>
            <a:r>
              <a:rPr lang="en-US" altLang="en-US" sz="2000" dirty="0">
                <a:ea typeface="MS PGothic" panose="020B0600070205080204" pitchFamily="34" charset="-128"/>
              </a:rPr>
              <a:t>For example, an arrow from </a:t>
            </a:r>
            <a:r>
              <a:rPr lang="en-US" altLang="en-US" sz="2000" i="1" dirty="0" err="1">
                <a:ea typeface="MS PGothic" panose="020B0600070205080204" pitchFamily="34" charset="-128"/>
              </a:rPr>
              <a:t>proj_guide</a:t>
            </a:r>
            <a:r>
              <a:rPr lang="en-US" altLang="en-US" sz="2000" dirty="0">
                <a:ea typeface="MS PGothic" panose="020B0600070205080204" pitchFamily="34" charset="-128"/>
              </a:rPr>
              <a:t> to </a:t>
            </a:r>
            <a:r>
              <a:rPr lang="en-US" altLang="en-US" sz="2000" i="1" dirty="0">
                <a:ea typeface="MS PGothic" panose="020B0600070205080204" pitchFamily="34" charset="-128"/>
              </a:rPr>
              <a:t>instructor</a:t>
            </a:r>
            <a:r>
              <a:rPr lang="en-US" altLang="en-US" sz="2000" dirty="0">
                <a:ea typeface="MS PGothic" panose="020B0600070205080204" pitchFamily="34" charset="-128"/>
              </a:rPr>
              <a:t> indicates each student has at most one guide for a project</a:t>
            </a:r>
            <a:endParaRPr lang="en-US" altLang="en-US" sz="2000" dirty="0">
              <a:ea typeface="MS PGothic" panose="020B0600070205080204" pitchFamily="34" charset="-128"/>
            </a:endParaRPr>
          </a:p>
          <a:p>
            <a:pPr>
              <a:defRPr/>
            </a:pPr>
            <a:r>
              <a:rPr lang="en-US" altLang="en-US" sz="2000" dirty="0">
                <a:ea typeface="MS PGothic" panose="020B0600070205080204" pitchFamily="34" charset="-128"/>
              </a:rPr>
              <a:t>If there is more than one arrow, there are two ways of defining the meaning.  </a:t>
            </a:r>
            <a:endParaRPr lang="en-US" altLang="en-US" sz="2000" dirty="0">
              <a:ea typeface="MS PGothic" panose="020B0600070205080204" pitchFamily="34" charset="-128"/>
            </a:endParaRPr>
          </a:p>
          <a:p>
            <a:pPr lvl="1">
              <a:defRPr/>
            </a:pPr>
            <a:r>
              <a:rPr lang="en-US" altLang="en-US" sz="2000" dirty="0"/>
              <a:t>For example, a ternary relationship </a:t>
            </a:r>
            <a:r>
              <a:rPr lang="en-US" altLang="en-US" sz="2000" i="1" dirty="0"/>
              <a:t>R </a:t>
            </a:r>
            <a:r>
              <a:rPr lang="en-US" altLang="en-US" sz="2000" dirty="0"/>
              <a:t>between </a:t>
            </a:r>
            <a:r>
              <a:rPr lang="en-US" altLang="en-US" sz="2000" i="1" dirty="0"/>
              <a:t>A</a:t>
            </a:r>
            <a:r>
              <a:rPr lang="en-US" altLang="en-US" sz="2000" dirty="0"/>
              <a:t>,</a:t>
            </a:r>
            <a:r>
              <a:rPr lang="en-US" altLang="en-US" sz="2000" i="1" dirty="0"/>
              <a:t> B </a:t>
            </a:r>
            <a:r>
              <a:rPr lang="en-US" altLang="en-US" sz="2000" dirty="0"/>
              <a:t>and </a:t>
            </a:r>
            <a:r>
              <a:rPr lang="en-US" altLang="en-US" sz="2000" i="1" dirty="0"/>
              <a:t>C </a:t>
            </a:r>
            <a:r>
              <a:rPr lang="en-US" altLang="en-US" sz="2000" dirty="0"/>
              <a:t>with arrows to </a:t>
            </a:r>
            <a:r>
              <a:rPr lang="en-US" altLang="en-US" sz="2000" i="1" dirty="0"/>
              <a:t>B </a:t>
            </a:r>
            <a:r>
              <a:rPr lang="en-US" altLang="en-US" sz="2000" dirty="0"/>
              <a:t>and </a:t>
            </a:r>
            <a:r>
              <a:rPr lang="en-US" altLang="en-US" sz="2000" i="1" dirty="0"/>
              <a:t>C </a:t>
            </a:r>
            <a:r>
              <a:rPr lang="en-US" altLang="en-US" sz="2000" dirty="0"/>
              <a:t>could mean</a:t>
            </a:r>
            <a:endParaRPr lang="en-US" altLang="en-US" sz="2000" dirty="0"/>
          </a:p>
          <a:p>
            <a:pPr marL="800100" lvl="2" indent="0">
              <a:buFont typeface="Webdings" panose="05030102010509060703" pitchFamily="18" charset="2"/>
              <a:buNone/>
              <a:defRPr/>
            </a:pPr>
            <a:r>
              <a:rPr lang="en-US" altLang="en-US" sz="2000" dirty="0"/>
              <a:t>	     1.      Each </a:t>
            </a:r>
            <a:r>
              <a:rPr lang="en-US" altLang="en-US" sz="2000" i="1" dirty="0"/>
              <a:t>A </a:t>
            </a:r>
            <a:r>
              <a:rPr lang="en-US" altLang="en-US" sz="2000" dirty="0"/>
              <a:t>entity is associated with a unique entity from B</a:t>
            </a:r>
            <a:endParaRPr lang="en-US" altLang="en-US" sz="2000" dirty="0"/>
          </a:p>
          <a:p>
            <a:pPr marL="800100" lvl="2" indent="0">
              <a:buFont typeface="Webdings" panose="05030102010509060703" pitchFamily="18" charset="2"/>
              <a:buNone/>
              <a:defRPr/>
            </a:pPr>
            <a:r>
              <a:rPr lang="en-US" altLang="en-US" sz="2000" dirty="0"/>
              <a:t>                and </a:t>
            </a:r>
            <a:r>
              <a:rPr lang="en-US" altLang="en-US" sz="2000" i="1" dirty="0"/>
              <a:t>C </a:t>
            </a:r>
            <a:r>
              <a:rPr lang="en-US" altLang="en-US" sz="2000" dirty="0"/>
              <a:t>or </a:t>
            </a:r>
            <a:endParaRPr lang="en-US" altLang="en-US" sz="2000" dirty="0"/>
          </a:p>
          <a:p>
            <a:pPr lvl="2">
              <a:buFont typeface="Monotype Sorts" charset="2"/>
              <a:buNone/>
              <a:defRPr/>
            </a:pPr>
            <a:r>
              <a:rPr lang="en-US" altLang="en-US" sz="2000" dirty="0"/>
              <a:t>	   2.     Each pair of entities from (</a:t>
            </a:r>
            <a:r>
              <a:rPr lang="en-US" altLang="en-US" sz="2000" i="1" dirty="0"/>
              <a:t>A, B</a:t>
            </a:r>
            <a:r>
              <a:rPr lang="en-US" altLang="en-US" sz="2000" dirty="0"/>
              <a:t>) is associated with a   	unique  </a:t>
            </a:r>
            <a:r>
              <a:rPr lang="en-US" altLang="en-US" sz="2000" i="1" dirty="0"/>
              <a:t>C </a:t>
            </a:r>
            <a:r>
              <a:rPr lang="en-US" altLang="en-US" sz="2000" dirty="0"/>
              <a:t>entity, and each pair (</a:t>
            </a:r>
            <a:r>
              <a:rPr lang="en-US" altLang="en-US" sz="2000" i="1" dirty="0"/>
              <a:t>A, C</a:t>
            </a:r>
            <a:r>
              <a:rPr lang="en-US" altLang="en-US" sz="2000" dirty="0"/>
              <a:t>) is associated 	with a unique </a:t>
            </a:r>
            <a:r>
              <a:rPr lang="en-US" altLang="en-US" sz="2000" i="1" dirty="0"/>
              <a:t>B</a:t>
            </a:r>
            <a:endParaRPr lang="en-US" altLang="en-US" sz="2000" i="1" dirty="0"/>
          </a:p>
          <a:p>
            <a:pPr lvl="1">
              <a:defRPr/>
            </a:pPr>
            <a:r>
              <a:rPr lang="en-US" altLang="en-US" sz="2000" dirty="0"/>
              <a:t>Each alternative has been used in different formalisms</a:t>
            </a:r>
            <a:endParaRPr lang="en-US" altLang="en-US" sz="2000" dirty="0"/>
          </a:p>
          <a:p>
            <a:pPr lvl="1">
              <a:defRPr/>
            </a:pPr>
            <a:r>
              <a:rPr lang="en-US" altLang="en-US" sz="2000" dirty="0"/>
              <a:t>To avoid confusion we outlaw more than one arrow</a:t>
            </a:r>
            <a:endParaRPr lang="en-US" alt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Primary Key</a:t>
            </a:r>
            <a:endParaRPr lang="en-US" altLang="en-US" dirty="0">
              <a:effectLst>
                <a:outerShdw blurRad="38100" dist="38100" dir="2700000" algn="tl">
                  <a:srgbClr val="C0C0C0"/>
                </a:outerShdw>
              </a:effectLst>
            </a:endParaRPr>
          </a:p>
        </p:txBody>
      </p:sp>
      <p:sp>
        <p:nvSpPr>
          <p:cNvPr id="37891" name="Rectangle 3"/>
          <p:cNvSpPr>
            <a:spLocks noGrp="1" noChangeArrowheads="1"/>
          </p:cNvSpPr>
          <p:nvPr>
            <p:ph type="body" idx="1"/>
          </p:nvPr>
        </p:nvSpPr>
        <p:spPr>
          <a:xfrm>
            <a:off x="768349" y="1222375"/>
            <a:ext cx="7647681" cy="3386201"/>
          </a:xfrm>
        </p:spPr>
        <p:txBody>
          <a:bodyPr/>
          <a:lstStyle/>
          <a:p>
            <a:r>
              <a:rPr lang="en-US" altLang="en-US" sz="2400" dirty="0"/>
              <a:t>Primary keys provide a way to specify how entities and  relations are distinguished.  We will consider:</a:t>
            </a:r>
            <a:endParaRPr lang="en-US" altLang="en-US" sz="2400" dirty="0"/>
          </a:p>
          <a:p>
            <a:pPr lvl="1"/>
            <a:r>
              <a:rPr lang="en-US" altLang="en-US" sz="2400" dirty="0">
                <a:ea typeface="MS PGothic" panose="020B0600070205080204" pitchFamily="34" charset="-128"/>
              </a:rPr>
              <a:t>Entity sets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Relationship sets.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Weak entity sets</a:t>
            </a:r>
            <a:endParaRPr lang="en-US" altLang="en-US" sz="2400" dirty="0">
              <a:ea typeface="MS PGothic" panose="020B0600070205080204" pitchFamily="34" charset="-128"/>
            </a:endParaRPr>
          </a:p>
          <a:p>
            <a:pPr lvl="1"/>
            <a:endParaRPr lang="en-US" altLang="en-US" dirty="0">
              <a:ea typeface="MS PGothic" panose="020B0600070205080204" pitchFamily="34"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Primary key for Entity Sets</a:t>
            </a:r>
            <a:endParaRPr lang="en-US" altLang="en-US" dirty="0">
              <a:effectLst>
                <a:outerShdw blurRad="38100" dist="38100" dir="2700000" algn="tl">
                  <a:srgbClr val="C0C0C0"/>
                </a:outerShdw>
              </a:effectLst>
            </a:endParaRPr>
          </a:p>
        </p:txBody>
      </p:sp>
      <p:sp>
        <p:nvSpPr>
          <p:cNvPr id="38915" name="Rectangle 3"/>
          <p:cNvSpPr>
            <a:spLocks noGrp="1" noChangeArrowheads="1"/>
          </p:cNvSpPr>
          <p:nvPr>
            <p:ph type="body" idx="1"/>
          </p:nvPr>
        </p:nvSpPr>
        <p:spPr>
          <a:xfrm>
            <a:off x="768350" y="1177925"/>
            <a:ext cx="7534401" cy="3893947"/>
          </a:xfrm>
        </p:spPr>
        <p:txBody>
          <a:bodyPr/>
          <a:lstStyle/>
          <a:p>
            <a:r>
              <a:rPr lang="en-US" altLang="en-US" sz="2400" dirty="0"/>
              <a:t>By definition, individual entities are distinct.</a:t>
            </a:r>
            <a:endParaRPr lang="en-US" altLang="en-US" sz="2400" dirty="0"/>
          </a:p>
          <a:p>
            <a:r>
              <a:rPr lang="en-US" altLang="en-US" sz="2400" dirty="0"/>
              <a:t>From database perspective, the differences among them must be expressed in terms of their attributes.</a:t>
            </a:r>
            <a:endParaRPr lang="en-US" altLang="en-US" sz="2400" dirty="0"/>
          </a:p>
          <a:p>
            <a:r>
              <a:rPr lang="en-US" altLang="en-US" sz="2400" dirty="0"/>
              <a:t>The values of the attribute values of an entity must be such that they can uniquely identify the entity.</a:t>
            </a:r>
            <a:endParaRPr lang="en-US" altLang="en-US" sz="2400" dirty="0"/>
          </a:p>
          <a:p>
            <a:pPr lvl="1"/>
            <a:r>
              <a:rPr lang="en-US" altLang="en-US" sz="2400" dirty="0">
                <a:ea typeface="MS PGothic" panose="020B0600070205080204" pitchFamily="34" charset="-128"/>
              </a:rPr>
              <a:t>No two entities in an entity set are allowed to have exactly the same value for all attributes.</a:t>
            </a:r>
            <a:endParaRPr lang="en-US" altLang="en-US" sz="2400" dirty="0">
              <a:ea typeface="MS PGothic" panose="020B0600070205080204" pitchFamily="34" charset="-128"/>
            </a:endParaRPr>
          </a:p>
          <a:p>
            <a:r>
              <a:rPr lang="en-US" altLang="en-US" sz="2400" dirty="0"/>
              <a:t>A key for an entity is a set of attributes that suffice to distinguish entities from each other</a:t>
            </a:r>
            <a:endParaRPr lang="en-US"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Primary Key for Relationship Sets</a:t>
            </a:r>
            <a:endParaRPr lang="en-US" altLang="en-US" dirty="0">
              <a:effectLst>
                <a:outerShdw blurRad="38100" dist="38100" dir="2700000" algn="tl">
                  <a:srgbClr val="C0C0C0"/>
                </a:outerShdw>
              </a:effectLst>
            </a:endParaRPr>
          </a:p>
        </p:txBody>
      </p:sp>
      <p:sp>
        <p:nvSpPr>
          <p:cNvPr id="39939" name="Rectangle 3"/>
          <p:cNvSpPr>
            <a:spLocks noGrp="1" noChangeArrowheads="1"/>
          </p:cNvSpPr>
          <p:nvPr>
            <p:ph type="body" idx="1"/>
          </p:nvPr>
        </p:nvSpPr>
        <p:spPr>
          <a:xfrm>
            <a:off x="768350" y="1133857"/>
            <a:ext cx="7665436" cy="4462272"/>
          </a:xfrm>
        </p:spPr>
        <p:txBody>
          <a:bodyPr/>
          <a:lstStyle/>
          <a:p>
            <a:r>
              <a:rPr lang="en-US" altLang="en-US" sz="2400" dirty="0"/>
              <a:t>To distinguish among the various relationships of a relationship set </a:t>
            </a:r>
            <a:r>
              <a:rPr lang="en-US" altLang="en-US" sz="2400" dirty="0">
                <a:solidFill>
                  <a:srgbClr val="FF0000"/>
                </a:solidFill>
              </a:rPr>
              <a:t>we use the individual  primary keys of the entities in the relationship set</a:t>
            </a:r>
            <a:r>
              <a:rPr lang="en-US" altLang="en-US" sz="2400" dirty="0"/>
              <a:t>.</a:t>
            </a:r>
            <a:endParaRPr lang="en-US" altLang="en-US" sz="2400" dirty="0"/>
          </a:p>
          <a:p>
            <a:pPr lvl="1"/>
            <a:r>
              <a:rPr lang="en-US" altLang="en-US" sz="2000" dirty="0">
                <a:ea typeface="MS PGothic" panose="020B0600070205080204" pitchFamily="34" charset="-128"/>
              </a:rPr>
              <a:t>Let </a:t>
            </a:r>
            <a:r>
              <a:rPr lang="en-US" altLang="en-US" sz="2000" i="1" dirty="0">
                <a:ea typeface="MS PGothic" panose="020B0600070205080204" pitchFamily="34" charset="-128"/>
              </a:rPr>
              <a:t>R</a:t>
            </a:r>
            <a:r>
              <a:rPr lang="en-US" altLang="en-US" sz="2000" dirty="0">
                <a:ea typeface="MS PGothic" panose="020B0600070205080204" pitchFamily="34" charset="-128"/>
              </a:rPr>
              <a:t> be a relationship set involving entity sets E1, E2, .. </a:t>
            </a:r>
            <a:r>
              <a:rPr lang="en-US" altLang="en-US" sz="2000" dirty="0" err="1">
                <a:ea typeface="MS PGothic" panose="020B0600070205080204" pitchFamily="34" charset="-128"/>
              </a:rPr>
              <a:t>En</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The primary key for R is consists of the  union of the primary keys of entity sets E1, E2, ..</a:t>
            </a:r>
            <a:r>
              <a:rPr lang="en-US" altLang="en-US" sz="2000" dirty="0" err="1">
                <a:ea typeface="MS PGothic" panose="020B0600070205080204" pitchFamily="34" charset="-128"/>
              </a:rPr>
              <a:t>En</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If the relationship set </a:t>
            </a:r>
            <a:r>
              <a:rPr lang="en-US" altLang="en-US" sz="2000" i="1" dirty="0">
                <a:ea typeface="MS PGothic" panose="020B0600070205080204" pitchFamily="34" charset="-128"/>
              </a:rPr>
              <a:t>R</a:t>
            </a:r>
            <a:r>
              <a:rPr lang="en-US" altLang="en-US" sz="2000" dirty="0">
                <a:ea typeface="MS PGothic" panose="020B0600070205080204" pitchFamily="34" charset="-128"/>
              </a:rPr>
              <a:t> has attributes  a1, a2, .., am associated with it, then the  primary key of </a:t>
            </a:r>
            <a:r>
              <a:rPr lang="en-US" altLang="en-US" sz="2000" i="1" dirty="0">
                <a:ea typeface="MS PGothic" panose="020B0600070205080204" pitchFamily="34" charset="-128"/>
              </a:rPr>
              <a:t>R  </a:t>
            </a:r>
            <a:r>
              <a:rPr lang="en-US" altLang="en-US" sz="2000" dirty="0">
                <a:ea typeface="MS PGothic" panose="020B0600070205080204" pitchFamily="34" charset="-128"/>
              </a:rPr>
              <a:t>also includes the attributes  a1, a2, .., am </a:t>
            </a:r>
            <a:endParaRPr lang="en-US" altLang="en-US" sz="2000" dirty="0">
              <a:ea typeface="MS PGothic" panose="020B0600070205080204" pitchFamily="34" charset="-128"/>
            </a:endParaRPr>
          </a:p>
          <a:p>
            <a:r>
              <a:rPr lang="en-US" altLang="en-US" sz="2000" dirty="0"/>
              <a:t>Example: relationship set “advisor”.</a:t>
            </a:r>
            <a:endParaRPr lang="en-US" altLang="en-US" sz="2000" dirty="0"/>
          </a:p>
          <a:p>
            <a:pPr lvl="1"/>
            <a:r>
              <a:rPr lang="en-US" altLang="en-US" sz="2000" dirty="0">
                <a:ea typeface="MS PGothic" panose="020B0600070205080204" pitchFamily="34" charset="-128"/>
              </a:rPr>
              <a:t>The primary key  consists of </a:t>
            </a:r>
            <a:r>
              <a:rPr lang="en-US" altLang="en-US" sz="2000" i="1" dirty="0">
                <a:ea typeface="MS PGothic" panose="020B0600070205080204" pitchFamily="34" charset="-128"/>
              </a:rPr>
              <a:t>instructor.ID</a:t>
            </a:r>
            <a:r>
              <a:rPr lang="en-US" altLang="en-US" sz="2000" dirty="0">
                <a:ea typeface="MS PGothic" panose="020B0600070205080204" pitchFamily="34" charset="-128"/>
              </a:rPr>
              <a:t> and s</a:t>
            </a:r>
            <a:r>
              <a:rPr lang="en-US" altLang="en-US" sz="2000" i="1" dirty="0">
                <a:ea typeface="MS PGothic" panose="020B0600070205080204" pitchFamily="34" charset="-128"/>
              </a:rPr>
              <a:t>tudent.ID</a:t>
            </a:r>
            <a:endParaRPr lang="en-US" altLang="en-US" sz="2000" i="1" dirty="0">
              <a:ea typeface="MS PGothic" panose="020B0600070205080204" pitchFamily="34" charset="-128"/>
            </a:endParaRPr>
          </a:p>
          <a:p>
            <a:r>
              <a:rPr lang="en-US" altLang="en-US" sz="2000" dirty="0"/>
              <a:t>The choice of the primary key for a relationship set depends on  the mapping cardinality of the relationship set.</a:t>
            </a:r>
            <a:endParaRPr lang="en-US"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a:xfrm>
            <a:off x="951230" y="117475"/>
            <a:ext cx="8077200" cy="609600"/>
          </a:xfrm>
        </p:spPr>
        <p:txBody>
          <a:bodyPr/>
          <a:lstStyle/>
          <a:p>
            <a:pPr>
              <a:defRPr/>
            </a:pPr>
            <a:r>
              <a:rPr lang="en-US" altLang="en-US" sz="2800" dirty="0">
                <a:effectLst>
                  <a:outerShdw blurRad="38100" dist="38100" dir="2700000" algn="tl">
                    <a:srgbClr val="C0C0C0"/>
                  </a:outerShdw>
                </a:effectLst>
              </a:rPr>
              <a:t>Choice of Primary key for Binary Relationship</a:t>
            </a:r>
            <a:endParaRPr lang="en-US" altLang="en-US" sz="2800" dirty="0">
              <a:effectLst>
                <a:outerShdw blurRad="38100" dist="38100" dir="2700000" algn="tl">
                  <a:srgbClr val="C0C0C0"/>
                </a:outerShdw>
              </a:effectLst>
            </a:endParaRPr>
          </a:p>
        </p:txBody>
      </p:sp>
      <p:sp>
        <p:nvSpPr>
          <p:cNvPr id="40963" name="Rectangle 3"/>
          <p:cNvSpPr>
            <a:spLocks noGrp="1" noChangeArrowheads="1"/>
          </p:cNvSpPr>
          <p:nvPr>
            <p:ph type="body" idx="1"/>
          </p:nvPr>
        </p:nvSpPr>
        <p:spPr>
          <a:xfrm>
            <a:off x="781235" y="1193869"/>
            <a:ext cx="7741328" cy="5096060"/>
          </a:xfrm>
        </p:spPr>
        <p:txBody>
          <a:bodyPr/>
          <a:lstStyle/>
          <a:p>
            <a:r>
              <a:rPr lang="en-US" altLang="en-US" sz="2400" dirty="0"/>
              <a:t>Many-to-Many relationships.   The preceding union of the primary keys is a minimal superkey and is chosen  as the primary key.</a:t>
            </a:r>
            <a:endParaRPr lang="en-US" altLang="en-US" sz="2400" dirty="0"/>
          </a:p>
          <a:p>
            <a:r>
              <a:rPr lang="en-US" altLang="en-US" sz="2400" dirty="0"/>
              <a:t>One-to-Many relationships . The primary key of the “Many” side is a minimal superkey and is used as the primary key.</a:t>
            </a:r>
            <a:endParaRPr lang="en-US" altLang="en-US" sz="2400" dirty="0"/>
          </a:p>
          <a:p>
            <a:r>
              <a:rPr lang="en-US" altLang="en-US" sz="2400" dirty="0"/>
              <a:t>Many-to-one relationships. The primary key of the “Many” side is a minimal superkey and is used as the primary key.</a:t>
            </a:r>
            <a:endParaRPr lang="en-US" altLang="en-US" sz="2400" dirty="0"/>
          </a:p>
          <a:p>
            <a:r>
              <a:rPr lang="en-US" altLang="en-US" sz="2400" dirty="0"/>
              <a:t>One-to-one relationships. The primary key of either one of the participating entity sets forms a minimal superkey, and either one can be chosen as the primary key.</a:t>
            </a:r>
            <a:endParaRPr lang="en-US" altLang="en-US" sz="2400" dirty="0"/>
          </a:p>
          <a:p>
            <a:endParaRPr lang="en-US" altLang="en-US" sz="17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Weak Entity Sets</a:t>
            </a:r>
            <a:endParaRPr lang="en-US" altLang="en-US">
              <a:effectLst>
                <a:outerShdw blurRad="38100" dist="38100" dir="2700000" algn="tl">
                  <a:srgbClr val="C0C0C0"/>
                </a:outerShdw>
              </a:effectLst>
            </a:endParaRPr>
          </a:p>
        </p:txBody>
      </p:sp>
      <p:sp>
        <p:nvSpPr>
          <p:cNvPr id="43011" name="Rectangle 3"/>
          <p:cNvSpPr>
            <a:spLocks noGrp="1" noChangeArrowheads="1"/>
          </p:cNvSpPr>
          <p:nvPr>
            <p:ph type="body" idx="1"/>
          </p:nvPr>
        </p:nvSpPr>
        <p:spPr>
          <a:xfrm>
            <a:off x="573142" y="1168823"/>
            <a:ext cx="8077199" cy="4138533"/>
          </a:xfrm>
        </p:spPr>
        <p:txBody>
          <a:bodyPr/>
          <a:lstStyle/>
          <a:p>
            <a:r>
              <a:rPr lang="en-US" altLang="en-US" sz="2400" dirty="0"/>
              <a:t>Consider a </a:t>
            </a:r>
            <a:r>
              <a:rPr lang="en-US" altLang="en-US" sz="2400" i="1" dirty="0"/>
              <a:t>section</a:t>
            </a:r>
            <a:r>
              <a:rPr lang="en-US" altLang="en-US" sz="2400" dirty="0"/>
              <a:t> entity, which is uniquely identified by a </a:t>
            </a:r>
            <a:r>
              <a:rPr lang="en-US" altLang="en-US" sz="2400" i="1" dirty="0" err="1"/>
              <a:t>course_id</a:t>
            </a:r>
            <a:r>
              <a:rPr lang="en-US" altLang="en-US" sz="2400" dirty="0"/>
              <a:t>, </a:t>
            </a:r>
            <a:r>
              <a:rPr lang="en-US" altLang="en-US" sz="2400" i="1" dirty="0"/>
              <a:t>semester, year</a:t>
            </a:r>
            <a:r>
              <a:rPr lang="en-US" altLang="en-US" sz="2400" dirty="0"/>
              <a:t>, and </a:t>
            </a:r>
            <a:r>
              <a:rPr lang="en-US" altLang="en-US" sz="2400" i="1" dirty="0" err="1"/>
              <a:t>sec_id</a:t>
            </a:r>
            <a:r>
              <a:rPr lang="en-US" altLang="en-US" sz="2400" dirty="0"/>
              <a:t>.</a:t>
            </a:r>
            <a:endParaRPr lang="en-US" altLang="en-US" sz="2400" dirty="0"/>
          </a:p>
          <a:p>
            <a:r>
              <a:rPr lang="en-US" altLang="en-US" sz="2400" dirty="0"/>
              <a:t>Clearly, section entities are related to course entities. Suppose we create a relationship set </a:t>
            </a:r>
            <a:r>
              <a:rPr lang="en-US" altLang="en-US" sz="2400" i="1" dirty="0" err="1"/>
              <a:t>sec_course</a:t>
            </a:r>
            <a:r>
              <a:rPr lang="en-US" altLang="en-US" sz="2400" dirty="0"/>
              <a:t> between entity sets </a:t>
            </a:r>
            <a:r>
              <a:rPr lang="en-US" altLang="en-US" sz="2400" i="1" dirty="0"/>
              <a:t>section</a:t>
            </a:r>
            <a:r>
              <a:rPr lang="en-US" altLang="en-US" sz="2400" dirty="0"/>
              <a:t> and </a:t>
            </a:r>
            <a:r>
              <a:rPr lang="en-US" altLang="en-US" sz="2400" i="1" dirty="0"/>
              <a:t>course</a:t>
            </a:r>
            <a:r>
              <a:rPr lang="en-US" altLang="en-US" sz="2400" dirty="0"/>
              <a:t>.</a:t>
            </a:r>
            <a:endParaRPr lang="en-US" altLang="en-US" sz="2400" dirty="0"/>
          </a:p>
          <a:p>
            <a:r>
              <a:rPr lang="en-US" altLang="en-US" sz="2400" dirty="0"/>
              <a:t>Note that the information in </a:t>
            </a:r>
            <a:r>
              <a:rPr lang="en-US" altLang="en-US" sz="2400" i="1" dirty="0" err="1"/>
              <a:t>sec_course</a:t>
            </a:r>
            <a:r>
              <a:rPr lang="en-US" altLang="en-US" sz="2400" dirty="0"/>
              <a:t> is redundant, since </a:t>
            </a:r>
            <a:r>
              <a:rPr lang="en-US" altLang="en-US" sz="2400" i="1" dirty="0"/>
              <a:t>section</a:t>
            </a:r>
            <a:r>
              <a:rPr lang="en-US" altLang="en-US" sz="2400" dirty="0"/>
              <a:t> already has an attribute </a:t>
            </a:r>
            <a:r>
              <a:rPr lang="en-US" altLang="en-US" sz="2400" i="1" dirty="0" err="1"/>
              <a:t>course_id</a:t>
            </a:r>
            <a:r>
              <a:rPr lang="en-US" altLang="en-US" sz="2400" dirty="0"/>
              <a:t>, which identifies the course with which the section is related. </a:t>
            </a:r>
            <a:endParaRPr lang="en-US" altLang="en-US" sz="2400" dirty="0"/>
          </a:p>
          <a:p>
            <a:r>
              <a:rPr lang="en-US" altLang="en-US" sz="2400" dirty="0"/>
              <a:t>One option to deal with this redundancy is to get rid of the relationship </a:t>
            </a:r>
            <a:r>
              <a:rPr lang="en-US" altLang="en-US" sz="2400" dirty="0" err="1"/>
              <a:t>s</a:t>
            </a:r>
            <a:r>
              <a:rPr lang="en-US" altLang="en-US" sz="2400" i="1" dirty="0" err="1"/>
              <a:t>ec_course</a:t>
            </a:r>
            <a:r>
              <a:rPr lang="en-US" altLang="en-US" sz="2400" dirty="0"/>
              <a:t>;  however, by doing so the relationship between </a:t>
            </a:r>
            <a:r>
              <a:rPr lang="en-US" altLang="en-US" sz="2400" i="1" dirty="0"/>
              <a:t>section</a:t>
            </a:r>
            <a:r>
              <a:rPr lang="en-US" altLang="en-US" sz="2400" dirty="0"/>
              <a:t> and </a:t>
            </a:r>
            <a:r>
              <a:rPr lang="en-US" altLang="en-US" sz="2400" i="1" dirty="0"/>
              <a:t>course </a:t>
            </a:r>
            <a:r>
              <a:rPr lang="en-US" altLang="en-US" sz="2400" dirty="0"/>
              <a:t>becomes implicit in an attribute, which is not desirable.</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125413"/>
            <a:ext cx="8077200" cy="609600"/>
          </a:xfrm>
        </p:spPr>
        <p:txBody>
          <a:bodyPr/>
          <a:lstStyle/>
          <a:p>
            <a:pPr>
              <a:defRPr/>
            </a:pPr>
            <a:r>
              <a:rPr lang="en-US" altLang="en-US" dirty="0">
                <a:effectLst/>
              </a:rPr>
              <a:t>Design Phases</a:t>
            </a:r>
            <a:endParaRPr lang="en-US" altLang="en-US"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755651" y="1185799"/>
            <a:ext cx="7595870" cy="3764153"/>
          </a:xfrm>
        </p:spPr>
        <p:txBody>
          <a:bodyPr/>
          <a:lstStyle/>
          <a:p>
            <a:r>
              <a:rPr lang="en-US" altLang="en-US" sz="2400" dirty="0"/>
              <a:t>Initial phase -- characterize fully the data needs of the prospective database users. </a:t>
            </a:r>
            <a:endParaRPr lang="en-US" altLang="en-US" sz="2400" dirty="0"/>
          </a:p>
          <a:p>
            <a:r>
              <a:rPr lang="en-US" altLang="en-US" sz="2400" dirty="0"/>
              <a:t>Second phase  </a:t>
            </a:r>
            <a:r>
              <a:rPr lang="en-US" altLang="en-US" sz="2400" dirty="0">
                <a:solidFill>
                  <a:srgbClr val="FF0000"/>
                </a:solidFill>
              </a:rPr>
              <a:t>-- choosing  a data model</a:t>
            </a:r>
            <a:endParaRPr lang="en-US" altLang="en-US" sz="2400" dirty="0">
              <a:solidFill>
                <a:srgbClr val="FF0000"/>
              </a:solidFill>
            </a:endParaRPr>
          </a:p>
          <a:p>
            <a:pPr lvl="1"/>
            <a:r>
              <a:rPr lang="en-US" altLang="en-US" sz="2400" dirty="0">
                <a:ea typeface="MS PGothic" panose="020B0600070205080204" pitchFamily="34" charset="-128"/>
              </a:rPr>
              <a:t>Applying the concepts of the chosen data model</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Translating  these requirements into a conceptual schema of the database.</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A fully developed conceptual schema indicates the functional requirements of the enterprise. </a:t>
            </a:r>
            <a:endParaRPr lang="en-US" altLang="en-US" sz="2400" dirty="0">
              <a:ea typeface="MS PGothic" panose="020B0600070205080204" pitchFamily="34" charset="-128"/>
            </a:endParaRPr>
          </a:p>
          <a:p>
            <a:pPr lvl="2"/>
            <a:r>
              <a:rPr lang="en-US" altLang="en-US" sz="2400" dirty="0">
                <a:ea typeface="MS PGothic" panose="020B0600070205080204" pitchFamily="34" charset="-128"/>
              </a:rPr>
              <a:t>Describe the kinds of operations (or transactions) that will be performed on the data.</a:t>
            </a:r>
            <a:endParaRPr lang="en-US" altLang="en-US" sz="2400" dirty="0">
              <a:ea typeface="MS PGothic" panose="020B0600070205080204" pitchFamily="34" charset="-128"/>
            </a:endParaRPr>
          </a:p>
          <a:p>
            <a:pPr>
              <a:buFont typeface="Monotype Sorts" charset="2"/>
              <a:buNone/>
            </a:pPr>
            <a:endParaRPr lang="en-US" altLang="en-US" dirty="0"/>
          </a:p>
          <a:p>
            <a:pPr>
              <a:buFont typeface="Monotype Sorts" charset="2"/>
              <a:buNone/>
            </a:pP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Weak Entity Sets (Cont.)</a:t>
            </a:r>
            <a:endParaRPr lang="en-US" altLang="en-US">
              <a:effectLst>
                <a:outerShdw blurRad="38100" dist="38100" dir="2700000" algn="tl">
                  <a:srgbClr val="C0C0C0"/>
                </a:outerShdw>
              </a:effectLst>
            </a:endParaRPr>
          </a:p>
        </p:txBody>
      </p:sp>
      <p:sp>
        <p:nvSpPr>
          <p:cNvPr id="44035" name="Rectangle 3"/>
          <p:cNvSpPr>
            <a:spLocks noGrp="1" noChangeArrowheads="1"/>
          </p:cNvSpPr>
          <p:nvPr>
            <p:ph type="body" idx="1"/>
          </p:nvPr>
        </p:nvSpPr>
        <p:spPr>
          <a:xfrm>
            <a:off x="768351" y="1056443"/>
            <a:ext cx="7668514" cy="5042732"/>
          </a:xfrm>
        </p:spPr>
        <p:txBody>
          <a:bodyPr/>
          <a:lstStyle/>
          <a:p>
            <a:r>
              <a:rPr lang="en-US" altLang="en-US" sz="2000" dirty="0"/>
              <a:t>An alternative way to deal with this redundancy is to not store the attribute </a:t>
            </a:r>
            <a:r>
              <a:rPr lang="en-US" altLang="en-US" sz="2000" i="1" dirty="0" err="1"/>
              <a:t>course_id</a:t>
            </a:r>
            <a:r>
              <a:rPr lang="en-US" altLang="en-US" sz="2000" dirty="0"/>
              <a:t>  in the </a:t>
            </a:r>
            <a:r>
              <a:rPr lang="en-US" altLang="en-US" sz="2000" i="1" dirty="0"/>
              <a:t>section</a:t>
            </a:r>
            <a:r>
              <a:rPr lang="en-US" altLang="en-US" sz="2000" dirty="0"/>
              <a:t> entity and to only store the remaining attributes </a:t>
            </a:r>
            <a:r>
              <a:rPr lang="en-US" altLang="en-US" sz="2000" i="1" dirty="0" err="1"/>
              <a:t>section_id</a:t>
            </a:r>
            <a:r>
              <a:rPr lang="en-US" altLang="en-US" sz="2000" dirty="0"/>
              <a:t>,  </a:t>
            </a:r>
            <a:r>
              <a:rPr lang="en-US" altLang="en-US" sz="2000" i="1" dirty="0"/>
              <a:t>year</a:t>
            </a:r>
            <a:r>
              <a:rPr lang="en-US" altLang="en-US" sz="2000" dirty="0"/>
              <a:t>, and </a:t>
            </a:r>
            <a:r>
              <a:rPr lang="en-US" altLang="en-US" sz="2000" i="1" dirty="0"/>
              <a:t>semester. </a:t>
            </a:r>
            <a:endParaRPr lang="en-US" altLang="en-US" sz="2000" i="1" dirty="0"/>
          </a:p>
          <a:p>
            <a:pPr lvl="1"/>
            <a:r>
              <a:rPr lang="en-US" altLang="en-US" sz="2000" dirty="0">
                <a:ea typeface="MS PGothic" panose="020B0600070205080204" pitchFamily="34" charset="-128"/>
              </a:rPr>
              <a:t>However, the entity set </a:t>
            </a:r>
            <a:r>
              <a:rPr lang="en-US" altLang="en-US" sz="2000" i="1" dirty="0">
                <a:ea typeface="MS PGothic" panose="020B0600070205080204" pitchFamily="34" charset="-128"/>
              </a:rPr>
              <a:t>section</a:t>
            </a:r>
            <a:r>
              <a:rPr lang="en-US" altLang="en-US" sz="2000" dirty="0">
                <a:ea typeface="MS PGothic" panose="020B0600070205080204" pitchFamily="34" charset="-128"/>
              </a:rPr>
              <a:t> then does not have enough attributes to identify a particular </a:t>
            </a:r>
            <a:r>
              <a:rPr lang="en-US" altLang="en-US" sz="2000" i="1" dirty="0">
                <a:ea typeface="MS PGothic" panose="020B0600070205080204" pitchFamily="34" charset="-128"/>
              </a:rPr>
              <a:t>section</a:t>
            </a:r>
            <a:r>
              <a:rPr lang="en-US" altLang="en-US" sz="2000" dirty="0">
                <a:ea typeface="MS PGothic" panose="020B0600070205080204" pitchFamily="34" charset="-128"/>
              </a:rPr>
              <a:t> entity uniquely</a:t>
            </a:r>
            <a:endParaRPr lang="en-US" altLang="en-US" sz="2000" dirty="0">
              <a:ea typeface="MS PGothic" panose="020B0600070205080204" pitchFamily="34" charset="-128"/>
            </a:endParaRPr>
          </a:p>
          <a:p>
            <a:r>
              <a:rPr lang="en-US" altLang="en-US" sz="2000" dirty="0"/>
              <a:t>To deal with this problem, we treat the relationship </a:t>
            </a:r>
            <a:r>
              <a:rPr lang="en-US" altLang="en-US" sz="2000" i="1" dirty="0" err="1"/>
              <a:t>sec_course</a:t>
            </a:r>
            <a:r>
              <a:rPr lang="en-US" altLang="en-US" sz="2000" dirty="0"/>
              <a:t>  as a special relationship that provides extra information, in this case, the </a:t>
            </a:r>
            <a:r>
              <a:rPr lang="en-US" altLang="en-US" sz="2000" i="1" dirty="0" err="1"/>
              <a:t>course_id</a:t>
            </a:r>
            <a:r>
              <a:rPr lang="en-US" altLang="en-US" sz="2000" dirty="0"/>
              <a:t>, required to identify </a:t>
            </a:r>
            <a:r>
              <a:rPr lang="en-US" altLang="en-US" sz="2000" i="1" dirty="0"/>
              <a:t>section</a:t>
            </a:r>
            <a:r>
              <a:rPr lang="en-US" altLang="en-US" sz="2000" dirty="0"/>
              <a:t>  entities uniquely.</a:t>
            </a:r>
            <a:endParaRPr lang="en-US" altLang="en-US" sz="2000" dirty="0"/>
          </a:p>
          <a:p>
            <a:r>
              <a:rPr lang="en-US" altLang="en-US" sz="2400" dirty="0"/>
              <a:t>A </a:t>
            </a:r>
            <a:r>
              <a:rPr lang="en-US" altLang="en-US" sz="2400" b="1" dirty="0">
                <a:solidFill>
                  <a:srgbClr val="002060"/>
                </a:solidFill>
              </a:rPr>
              <a:t>weak entity set</a:t>
            </a:r>
            <a:r>
              <a:rPr lang="en-US" altLang="en-US" sz="2400" dirty="0">
                <a:solidFill>
                  <a:srgbClr val="002060"/>
                </a:solidFill>
              </a:rPr>
              <a:t> </a:t>
            </a:r>
            <a:r>
              <a:rPr lang="en-US" altLang="en-US" sz="2400" dirty="0"/>
              <a:t>is one whose existence is dependent on another entity, called its </a:t>
            </a:r>
            <a:r>
              <a:rPr lang="en-US" altLang="en-US" sz="2400" b="1" dirty="0">
                <a:solidFill>
                  <a:srgbClr val="002060"/>
                </a:solidFill>
              </a:rPr>
              <a:t>identifying entity</a:t>
            </a:r>
            <a:endParaRPr lang="en-US" altLang="en-US" sz="2400" dirty="0">
              <a:solidFill>
                <a:srgbClr val="002060"/>
              </a:solidFill>
            </a:endParaRPr>
          </a:p>
          <a:p>
            <a:r>
              <a:rPr lang="en-US" altLang="en-US" sz="2000" dirty="0"/>
              <a:t>Instead of associating a primary key with a weak entity, we use the identifying entity, along with extra attributes called </a:t>
            </a:r>
            <a:r>
              <a:rPr lang="en-US" altLang="en-US" sz="2000" b="1" dirty="0">
                <a:solidFill>
                  <a:srgbClr val="002060"/>
                </a:solidFill>
              </a:rPr>
              <a:t>discriminator</a:t>
            </a:r>
            <a:r>
              <a:rPr lang="en-US" altLang="en-US" sz="2000" dirty="0">
                <a:solidFill>
                  <a:srgbClr val="002060"/>
                </a:solidFill>
              </a:rPr>
              <a:t> </a:t>
            </a:r>
            <a:r>
              <a:rPr lang="en-US" altLang="en-US" sz="2000" dirty="0"/>
              <a:t>to uniquely identify a weak entity. </a:t>
            </a:r>
            <a:endParaRPr lang="en-US" altLang="en-US" sz="2000" dirty="0"/>
          </a:p>
          <a:p>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Weak Entity Sets (Cont.)</a:t>
            </a:r>
            <a:endParaRPr lang="en-US" altLang="en-US">
              <a:effectLst>
                <a:outerShdw blurRad="38100" dist="38100" dir="2700000" algn="tl">
                  <a:srgbClr val="C0C0C0"/>
                </a:outerShdw>
              </a:effectLst>
            </a:endParaRPr>
          </a:p>
        </p:txBody>
      </p:sp>
      <p:sp>
        <p:nvSpPr>
          <p:cNvPr id="45059" name="Rectangle 3"/>
          <p:cNvSpPr>
            <a:spLocks noGrp="1" noChangeArrowheads="1"/>
          </p:cNvSpPr>
          <p:nvPr>
            <p:ph type="body" idx="1"/>
          </p:nvPr>
        </p:nvSpPr>
        <p:spPr>
          <a:xfrm>
            <a:off x="768351" y="1148415"/>
            <a:ext cx="7534402" cy="4630593"/>
          </a:xfrm>
        </p:spPr>
        <p:txBody>
          <a:bodyPr/>
          <a:lstStyle/>
          <a:p>
            <a:r>
              <a:rPr lang="en-US" altLang="en-US" sz="2000" dirty="0"/>
              <a:t>An entity set that is not a weak entity set is termed a </a:t>
            </a:r>
            <a:r>
              <a:rPr lang="en-US" altLang="en-US" sz="2000" b="1" dirty="0">
                <a:solidFill>
                  <a:srgbClr val="002060"/>
                </a:solidFill>
              </a:rPr>
              <a:t>strong entity set</a:t>
            </a:r>
            <a:r>
              <a:rPr lang="en-US" altLang="en-US" sz="2000" dirty="0">
                <a:solidFill>
                  <a:srgbClr val="000099"/>
                </a:solidFill>
              </a:rPr>
              <a:t>.</a:t>
            </a:r>
            <a:endParaRPr lang="en-US" altLang="en-US" sz="2000" dirty="0">
              <a:solidFill>
                <a:srgbClr val="000099"/>
              </a:solidFill>
            </a:endParaRPr>
          </a:p>
          <a:p>
            <a:r>
              <a:rPr lang="en-US" altLang="en-US" sz="2000" dirty="0"/>
              <a:t>Every weak entity must be associated with an identifying entity; that is, the weak entity set is said to be </a:t>
            </a:r>
            <a:r>
              <a:rPr lang="en-US" altLang="en-US" sz="2000" b="1" dirty="0">
                <a:solidFill>
                  <a:srgbClr val="002060"/>
                </a:solidFill>
              </a:rPr>
              <a:t>existence dependent</a:t>
            </a:r>
            <a:r>
              <a:rPr lang="en-US" altLang="en-US" sz="2000" dirty="0">
                <a:solidFill>
                  <a:srgbClr val="002060"/>
                </a:solidFill>
              </a:rPr>
              <a:t> </a:t>
            </a:r>
            <a:r>
              <a:rPr lang="en-US" altLang="en-US" sz="2000" dirty="0"/>
              <a:t>on the identifying entity set. </a:t>
            </a:r>
            <a:endParaRPr lang="en-US" altLang="en-US" sz="2000" dirty="0"/>
          </a:p>
          <a:p>
            <a:r>
              <a:rPr lang="en-US" altLang="en-US" sz="2000" dirty="0"/>
              <a:t>The identifying entity set is said to </a:t>
            </a:r>
            <a:r>
              <a:rPr lang="en-US" altLang="en-US" sz="2000" b="1" dirty="0">
                <a:solidFill>
                  <a:srgbClr val="002060"/>
                </a:solidFill>
              </a:rPr>
              <a:t>own</a:t>
            </a:r>
            <a:r>
              <a:rPr lang="en-US" altLang="en-US" sz="2000" dirty="0"/>
              <a:t> the weak entity set that it identifies. </a:t>
            </a:r>
            <a:endParaRPr lang="en-US" altLang="en-US" sz="2000" dirty="0"/>
          </a:p>
          <a:p>
            <a:r>
              <a:rPr lang="en-US" altLang="en-US" sz="2000" dirty="0"/>
              <a:t>The relationship associating the weak entity set with the identifying entity set is called the </a:t>
            </a:r>
            <a:r>
              <a:rPr lang="en-US" altLang="en-US" sz="2000" b="1" dirty="0">
                <a:solidFill>
                  <a:srgbClr val="002060"/>
                </a:solidFill>
              </a:rPr>
              <a:t>identifying relationship</a:t>
            </a:r>
            <a:r>
              <a:rPr lang="en-US" altLang="en-US" sz="2000" dirty="0"/>
              <a:t>.</a:t>
            </a:r>
            <a:endParaRPr lang="en-US" altLang="en-US" sz="2000" dirty="0"/>
          </a:p>
          <a:p>
            <a:r>
              <a:rPr lang="en-US" altLang="en-US" sz="2000" dirty="0"/>
              <a:t>Note that the relational schema we eventually create from the entity set </a:t>
            </a:r>
            <a:r>
              <a:rPr lang="en-US" altLang="en-US" sz="2000" i="1" dirty="0"/>
              <a:t>section</a:t>
            </a:r>
            <a:r>
              <a:rPr lang="en-US" altLang="en-US" sz="2000" dirty="0"/>
              <a:t> does have the attribute </a:t>
            </a:r>
            <a:r>
              <a:rPr lang="en-US" altLang="en-US" sz="2000" i="1" dirty="0" err="1"/>
              <a:t>course_id</a:t>
            </a:r>
            <a:r>
              <a:rPr lang="en-US" altLang="en-US" sz="2000" dirty="0"/>
              <a:t>, for reasons that will become clear later, even though we have dropped the attribute </a:t>
            </a:r>
            <a:r>
              <a:rPr lang="en-US" altLang="en-US" sz="2000" i="1" dirty="0" err="1"/>
              <a:t>course_id</a:t>
            </a:r>
            <a:r>
              <a:rPr lang="en-US" altLang="en-US" sz="2000" dirty="0"/>
              <a:t>  from the entity set </a:t>
            </a:r>
            <a:r>
              <a:rPr lang="en-US" altLang="en-US" sz="2000" i="1" dirty="0"/>
              <a:t>section.</a:t>
            </a:r>
            <a:endParaRPr lang="en-US" altLang="en-US" sz="2000" i="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7362" name="Rectangle 2"/>
          <p:cNvSpPr>
            <a:spLocks noGrp="1" noChangeArrowheads="1"/>
          </p:cNvSpPr>
          <p:nvPr>
            <p:ph type="title"/>
          </p:nvPr>
        </p:nvSpPr>
        <p:spPr>
          <a:xfrm>
            <a:off x="539750" y="85725"/>
            <a:ext cx="8077200" cy="609600"/>
          </a:xfrm>
        </p:spPr>
        <p:txBody>
          <a:bodyPr/>
          <a:lstStyle/>
          <a:p>
            <a:pPr>
              <a:defRPr/>
            </a:pPr>
            <a:r>
              <a:rPr lang="en-US" altLang="en-US" dirty="0">
                <a:effectLst>
                  <a:outerShdw blurRad="38100" dist="38100" dir="2700000" algn="tl">
                    <a:srgbClr val="C0C0C0"/>
                  </a:outerShdw>
                </a:effectLst>
              </a:rPr>
              <a:t>Expressing Weak Entity Sets</a:t>
            </a:r>
            <a:endParaRPr lang="en-US" altLang="en-US" dirty="0">
              <a:effectLst>
                <a:outerShdw blurRad="38100" dist="38100" dir="2700000" algn="tl">
                  <a:srgbClr val="C0C0C0"/>
                </a:outerShdw>
              </a:effectLst>
            </a:endParaRPr>
          </a:p>
        </p:txBody>
      </p:sp>
      <p:sp>
        <p:nvSpPr>
          <p:cNvPr id="46083" name="Rectangle 3"/>
          <p:cNvSpPr>
            <a:spLocks noGrp="1" noChangeArrowheads="1"/>
          </p:cNvSpPr>
          <p:nvPr>
            <p:ph type="body" idx="1"/>
          </p:nvPr>
        </p:nvSpPr>
        <p:spPr>
          <a:xfrm>
            <a:off x="781235" y="1142557"/>
            <a:ext cx="7411789" cy="2222436"/>
          </a:xfrm>
        </p:spPr>
        <p:txBody>
          <a:bodyPr/>
          <a:lstStyle/>
          <a:p>
            <a:r>
              <a:rPr lang="en-US" altLang="en-US" sz="2000" dirty="0"/>
              <a:t>In E-R diagrams, a weak entity set is depicted via a double rectangle.</a:t>
            </a:r>
            <a:endParaRPr lang="en-US" altLang="en-US" sz="2000" dirty="0"/>
          </a:p>
          <a:p>
            <a:r>
              <a:rPr lang="en-US" altLang="en-US" sz="2000" dirty="0"/>
              <a:t>We underline the discriminator of a weak entity set  with a dashed line.</a:t>
            </a:r>
            <a:endParaRPr lang="en-US" altLang="en-US" sz="2000" dirty="0"/>
          </a:p>
          <a:p>
            <a:r>
              <a:rPr lang="en-US" altLang="en-US" sz="2000" dirty="0"/>
              <a:t>The relationship set connecting the  weak entity set to the identifying strong entity set is depicted by a double diamond. </a:t>
            </a:r>
            <a:endParaRPr lang="en-US" altLang="en-US" sz="2000" dirty="0"/>
          </a:p>
          <a:p>
            <a:r>
              <a:rPr lang="en-US" altLang="en-US" sz="2000" dirty="0"/>
              <a:t>Primary key for </a:t>
            </a:r>
            <a:r>
              <a:rPr lang="en-US" altLang="en-US" sz="2000" i="1" dirty="0"/>
              <a:t>section </a:t>
            </a:r>
            <a:r>
              <a:rPr lang="en-US" altLang="en-US" sz="2000" dirty="0"/>
              <a:t>– (</a:t>
            </a:r>
            <a:r>
              <a:rPr lang="en-US" altLang="en-US" sz="2000" i="1" dirty="0" err="1"/>
              <a:t>course_id</a:t>
            </a:r>
            <a:r>
              <a:rPr lang="en-US" altLang="en-US" sz="2000" i="1" dirty="0"/>
              <a:t>, </a:t>
            </a:r>
            <a:r>
              <a:rPr lang="en-US" altLang="en-US" sz="2000" i="1" dirty="0" err="1"/>
              <a:t>sec_id</a:t>
            </a:r>
            <a:r>
              <a:rPr lang="en-US" altLang="en-US" sz="2000" i="1" dirty="0"/>
              <a:t>, semester, year</a:t>
            </a:r>
            <a:r>
              <a:rPr lang="en-US" altLang="en-US" sz="2000" dirty="0"/>
              <a:t>)</a:t>
            </a:r>
            <a:endParaRPr lang="en-US" altLang="en-US" sz="2000" dirty="0"/>
          </a:p>
        </p:txBody>
      </p:sp>
      <p:pic>
        <p:nvPicPr>
          <p:cNvPr id="9" name="Picture 8"/>
          <p:cNvPicPr>
            <a:picLocks noChangeAspect="1"/>
          </p:cNvPicPr>
          <p:nvPr/>
        </p:nvPicPr>
        <p:blipFill>
          <a:blip r:embed="rId1"/>
          <a:stretch>
            <a:fillRect/>
          </a:stretch>
        </p:blipFill>
        <p:spPr>
          <a:xfrm>
            <a:off x="1367416" y="3994079"/>
            <a:ext cx="6591616" cy="135128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99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Redundant Attributes</a:t>
            </a:r>
            <a:endParaRPr lang="en-US" altLang="en-US">
              <a:effectLst>
                <a:outerShdw blurRad="38100" dist="38100" dir="2700000" algn="tl">
                  <a:srgbClr val="C0C0C0"/>
                </a:outerShdw>
              </a:effectLst>
            </a:endParaRPr>
          </a:p>
        </p:txBody>
      </p:sp>
      <p:sp>
        <p:nvSpPr>
          <p:cNvPr id="47109" name="Rectangle 3"/>
          <p:cNvSpPr>
            <a:spLocks noGrp="1" noChangeArrowheads="1"/>
          </p:cNvSpPr>
          <p:nvPr>
            <p:ph type="body" idx="1"/>
          </p:nvPr>
        </p:nvSpPr>
        <p:spPr>
          <a:xfrm>
            <a:off x="696431" y="844549"/>
            <a:ext cx="8067425" cy="3313975"/>
          </a:xfrm>
        </p:spPr>
        <p:txBody>
          <a:bodyPr/>
          <a:lstStyle/>
          <a:p>
            <a:r>
              <a:rPr lang="en-US" altLang="en-US" sz="2000" dirty="0"/>
              <a:t>Suppose we have entity sets:</a:t>
            </a:r>
            <a:endParaRPr lang="en-US" altLang="en-US" sz="2000" dirty="0"/>
          </a:p>
          <a:p>
            <a:pPr lvl="1"/>
            <a:r>
              <a:rPr lang="en-US" altLang="en-US" sz="2000" i="1" dirty="0">
                <a:ea typeface="MS PGothic" panose="020B0600070205080204" pitchFamily="34" charset="-128"/>
              </a:rPr>
              <a:t>student</a:t>
            </a:r>
            <a:r>
              <a:rPr lang="en-US" altLang="en-US" sz="2000" dirty="0">
                <a:ea typeface="MS PGothic" panose="020B0600070205080204" pitchFamily="34" charset="-128"/>
              </a:rPr>
              <a:t>, with attributes: </a:t>
            </a:r>
            <a:r>
              <a:rPr lang="en-US" altLang="en-US" sz="2000" i="1" dirty="0">
                <a:ea typeface="MS PGothic" panose="020B0600070205080204" pitchFamily="34" charset="-128"/>
              </a:rPr>
              <a:t>ID</a:t>
            </a:r>
            <a:r>
              <a:rPr lang="en-US" altLang="en-US" sz="2000" dirty="0">
                <a:ea typeface="MS PGothic" panose="020B0600070205080204" pitchFamily="34" charset="-128"/>
              </a:rPr>
              <a:t>, </a:t>
            </a:r>
            <a:r>
              <a:rPr lang="en-US" altLang="en-US" sz="2000" i="1" dirty="0">
                <a:ea typeface="MS PGothic" panose="020B0600070205080204" pitchFamily="34" charset="-128"/>
              </a:rPr>
              <a:t>name, </a:t>
            </a:r>
            <a:r>
              <a:rPr lang="en-US" altLang="en-US" sz="2000" i="1" dirty="0" err="1">
                <a:ea typeface="MS PGothic" panose="020B0600070205080204" pitchFamily="34" charset="-128"/>
              </a:rPr>
              <a:t>tot_cred</a:t>
            </a:r>
            <a:r>
              <a:rPr lang="en-US" altLang="en-US" sz="2000" dirty="0">
                <a:ea typeface="MS PGothic" panose="020B0600070205080204" pitchFamily="34" charset="-128"/>
              </a:rPr>
              <a:t>, </a:t>
            </a:r>
            <a:r>
              <a:rPr lang="en-US" altLang="en-US" sz="2000" i="1" dirty="0">
                <a:ea typeface="MS PGothic" panose="020B0600070205080204" pitchFamily="34" charset="-128"/>
              </a:rPr>
              <a:t>dept_name</a:t>
            </a:r>
            <a:endParaRPr lang="en-US" altLang="en-US" sz="2000" i="1" dirty="0">
              <a:ea typeface="MS PGothic" panose="020B0600070205080204" pitchFamily="34" charset="-128"/>
            </a:endParaRPr>
          </a:p>
          <a:p>
            <a:pPr lvl="1"/>
            <a:r>
              <a:rPr lang="en-US" altLang="en-US" sz="2000" i="1" dirty="0">
                <a:ea typeface="MS PGothic" panose="020B0600070205080204" pitchFamily="34" charset="-128"/>
              </a:rPr>
              <a:t>department, </a:t>
            </a:r>
            <a:r>
              <a:rPr lang="en-US" altLang="en-US" sz="2000" dirty="0">
                <a:ea typeface="MS PGothic" panose="020B0600070205080204" pitchFamily="34" charset="-128"/>
              </a:rPr>
              <a:t>with attributes: </a:t>
            </a:r>
            <a:r>
              <a:rPr lang="en-US" altLang="en-US" sz="2000" i="1" dirty="0" err="1">
                <a:ea typeface="MS PGothic" panose="020B0600070205080204" pitchFamily="34" charset="-128"/>
              </a:rPr>
              <a:t>dept_name</a:t>
            </a:r>
            <a:r>
              <a:rPr lang="en-US" altLang="en-US" sz="2000" i="1" dirty="0">
                <a:ea typeface="MS PGothic" panose="020B0600070205080204" pitchFamily="34" charset="-128"/>
              </a:rPr>
              <a:t>, building, budget</a:t>
            </a:r>
            <a:endParaRPr lang="en-US" altLang="en-US" sz="2000" i="1" dirty="0">
              <a:ea typeface="MS PGothic" panose="020B0600070205080204" pitchFamily="34" charset="-128"/>
            </a:endParaRPr>
          </a:p>
          <a:p>
            <a:r>
              <a:rPr lang="en-US" altLang="en-US" sz="2000" dirty="0"/>
              <a:t>We model the fact that each student has an associated department</a:t>
            </a:r>
            <a:r>
              <a:rPr lang="en-US" altLang="en-US" sz="2000" i="1" dirty="0"/>
              <a:t> </a:t>
            </a:r>
            <a:r>
              <a:rPr lang="en-US" altLang="en-US" sz="2000" dirty="0"/>
              <a:t>using a relationship set </a:t>
            </a:r>
            <a:r>
              <a:rPr lang="en-US" altLang="en-US" sz="2000" i="1" dirty="0" err="1"/>
              <a:t>stud_dept</a:t>
            </a:r>
            <a:endParaRPr lang="en-US" altLang="en-US" sz="2000" i="1" dirty="0"/>
          </a:p>
          <a:p>
            <a:r>
              <a:rPr lang="en-US" altLang="en-US" sz="2000" dirty="0"/>
              <a:t>The attribute </a:t>
            </a:r>
            <a:r>
              <a:rPr lang="en-US" altLang="en-US" sz="2000" i="1" dirty="0"/>
              <a:t>dept_name </a:t>
            </a:r>
            <a:r>
              <a:rPr lang="en-US" altLang="en-US" sz="2000" dirty="0"/>
              <a:t>in </a:t>
            </a:r>
            <a:r>
              <a:rPr lang="en-US" altLang="en-US" sz="2000" i="1" dirty="0"/>
              <a:t>student</a:t>
            </a:r>
            <a:r>
              <a:rPr lang="en-US" altLang="en-US" sz="2000" dirty="0"/>
              <a:t> below replicates information present in the relationship and is therefore  redundant</a:t>
            </a:r>
            <a:endParaRPr lang="en-US" altLang="en-US" sz="2000" dirty="0"/>
          </a:p>
          <a:p>
            <a:pPr lvl="1"/>
            <a:r>
              <a:rPr lang="en-US" altLang="en-US" sz="2000" dirty="0">
                <a:ea typeface="MS PGothic" panose="020B0600070205080204" pitchFamily="34" charset="-128"/>
              </a:rPr>
              <a:t>and needs to be removed.</a:t>
            </a:r>
            <a:endParaRPr lang="en-US" altLang="en-US" sz="2000" dirty="0">
              <a:ea typeface="MS PGothic" panose="020B0600070205080204" pitchFamily="34" charset="-128"/>
            </a:endParaRPr>
          </a:p>
          <a:p>
            <a:r>
              <a:rPr lang="en-US" altLang="en-US" sz="2000" dirty="0"/>
              <a:t>BUT: when converting back to tables, in some cases the attribute gets reintroduced, as we will see later.</a:t>
            </a:r>
            <a:endParaRPr lang="en-US" altLang="en-US" sz="2000" dirty="0"/>
          </a:p>
        </p:txBody>
      </p:sp>
      <p:pic>
        <p:nvPicPr>
          <p:cNvPr id="8" name="Picture 7"/>
          <p:cNvPicPr>
            <a:picLocks noChangeAspect="1"/>
          </p:cNvPicPr>
          <p:nvPr/>
        </p:nvPicPr>
        <p:blipFill>
          <a:blip r:embed="rId1"/>
          <a:stretch>
            <a:fillRect/>
          </a:stretch>
        </p:blipFill>
        <p:spPr>
          <a:xfrm>
            <a:off x="1965272" y="4772946"/>
            <a:ext cx="5560258" cy="2085054"/>
          </a:xfrm>
          <a:prstGeom prst="rect">
            <a:avLst/>
          </a:prstGeom>
        </p:spPr>
      </p:pic>
      <p:cxnSp>
        <p:nvCxnSpPr>
          <p:cNvPr id="7" name="Straight Connector 6"/>
          <p:cNvCxnSpPr/>
          <p:nvPr/>
        </p:nvCxnSpPr>
        <p:spPr bwMode="auto">
          <a:xfrm>
            <a:off x="2006599" y="6075680"/>
            <a:ext cx="924561" cy="0"/>
          </a:xfrm>
          <a:prstGeom prst="line">
            <a:avLst/>
          </a:prstGeom>
          <a:solidFill>
            <a:schemeClr val="accent1"/>
          </a:solidFill>
          <a:ln w="19050" cap="flat" cmpd="sng" algn="ctr">
            <a:solidFill>
              <a:schemeClr val="tx2"/>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6882" name="Rectangle 2"/>
          <p:cNvSpPr>
            <a:spLocks noGrp="1" noChangeArrowheads="1"/>
          </p:cNvSpPr>
          <p:nvPr>
            <p:ph type="title"/>
          </p:nvPr>
        </p:nvSpPr>
        <p:spPr>
          <a:xfrm>
            <a:off x="742950" y="38100"/>
            <a:ext cx="8420100" cy="682625"/>
          </a:xfrm>
        </p:spPr>
        <p:txBody>
          <a:bodyPr/>
          <a:lstStyle/>
          <a:p>
            <a:pPr>
              <a:defRPr/>
            </a:pPr>
            <a:r>
              <a:rPr lang="en-US" altLang="en-US">
                <a:effectLst>
                  <a:outerShdw blurRad="38100" dist="38100" dir="2700000" algn="tl">
                    <a:srgbClr val="C0C0C0"/>
                  </a:outerShdw>
                </a:effectLst>
              </a:rPr>
              <a:t>E-R Diagram for a University Enterprise</a:t>
            </a:r>
            <a:endParaRPr lang="en-US" altLang="en-US">
              <a:effectLst>
                <a:outerShdw blurRad="38100" dist="38100" dir="2700000" algn="tl">
                  <a:srgbClr val="C0C0C0"/>
                </a:outerShdw>
              </a:effectLst>
            </a:endParaRPr>
          </a:p>
        </p:txBody>
      </p:sp>
      <p:pic>
        <p:nvPicPr>
          <p:cNvPr id="7" name="Picture 6"/>
          <p:cNvPicPr>
            <a:picLocks noChangeAspect="1"/>
          </p:cNvPicPr>
          <p:nvPr/>
        </p:nvPicPr>
        <p:blipFill rotWithShape="1">
          <a:blip r:embed="rId1"/>
          <a:srcRect r="-2934"/>
          <a:stretch>
            <a:fillRect/>
          </a:stretch>
        </p:blipFill>
        <p:spPr>
          <a:xfrm>
            <a:off x="1247095" y="863601"/>
            <a:ext cx="6464227" cy="57404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8434" name="Rectangle 2"/>
          <p:cNvSpPr>
            <a:spLocks noGrp="1" noChangeArrowheads="1"/>
          </p:cNvSpPr>
          <p:nvPr>
            <p:ph type="title"/>
          </p:nvPr>
        </p:nvSpPr>
        <p:spPr>
          <a:xfrm>
            <a:off x="885825" y="2439988"/>
            <a:ext cx="8077200" cy="609600"/>
          </a:xfrm>
        </p:spPr>
        <p:txBody>
          <a:bodyPr/>
          <a:lstStyle/>
          <a:p>
            <a:pPr>
              <a:defRPr/>
            </a:pPr>
            <a:r>
              <a:rPr lang="en-US" altLang="en-US">
                <a:effectLst>
                  <a:outerShdw blurRad="38100" dist="38100" dir="2700000" algn="tl">
                    <a:srgbClr val="C0C0C0"/>
                  </a:outerShdw>
                </a:effectLst>
              </a:rPr>
              <a:t>Reduction to Relation Schemas</a:t>
            </a:r>
            <a:endParaRPr lang="en-US" altLang="en-US">
              <a:effectLst>
                <a:outerShdw blurRad="38100" dist="38100" dir="2700000" algn="tl">
                  <a:srgbClr val="C0C0C0"/>
                </a:out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8434" name="Rectangle 2"/>
          <p:cNvSpPr>
            <a:spLocks noGrp="1" noChangeArrowheads="1"/>
          </p:cNvSpPr>
          <p:nvPr>
            <p:ph type="title"/>
          </p:nvPr>
        </p:nvSpPr>
        <p:spPr>
          <a:xfrm>
            <a:off x="885825" y="114300"/>
            <a:ext cx="8077200" cy="609600"/>
          </a:xfrm>
        </p:spPr>
        <p:txBody>
          <a:bodyPr/>
          <a:lstStyle/>
          <a:p>
            <a:pPr>
              <a:defRPr/>
            </a:pPr>
            <a:r>
              <a:rPr lang="en-US" altLang="en-US">
                <a:effectLst>
                  <a:outerShdw blurRad="38100" dist="38100" dir="2700000" algn="tl">
                    <a:srgbClr val="C0C0C0"/>
                  </a:outerShdw>
                </a:effectLst>
              </a:rPr>
              <a:t>Reduction to Relation Schemas</a:t>
            </a:r>
            <a:endParaRPr lang="en-US" altLang="en-US">
              <a:effectLst>
                <a:outerShdw blurRad="38100" dist="38100" dir="2700000" algn="tl">
                  <a:srgbClr val="C0C0C0"/>
                </a:outerShdw>
              </a:effectLst>
            </a:endParaRPr>
          </a:p>
        </p:txBody>
      </p:sp>
      <p:sp>
        <p:nvSpPr>
          <p:cNvPr id="50179" name="Rectangle 3"/>
          <p:cNvSpPr>
            <a:spLocks noGrp="1" noChangeArrowheads="1"/>
          </p:cNvSpPr>
          <p:nvPr>
            <p:ph type="body" idx="1"/>
          </p:nvPr>
        </p:nvSpPr>
        <p:spPr>
          <a:xfrm>
            <a:off x="788167" y="1130365"/>
            <a:ext cx="7563231" cy="3917124"/>
          </a:xfrm>
        </p:spPr>
        <p:txBody>
          <a:bodyPr/>
          <a:lstStyle/>
          <a:p>
            <a:r>
              <a:rPr lang="en-US" altLang="en-US" sz="2400" dirty="0"/>
              <a:t>Entity sets and relationship sets can be expressed uniformly as </a:t>
            </a:r>
            <a:r>
              <a:rPr lang="en-US" altLang="en-US" sz="2400" i="1" dirty="0"/>
              <a:t>relation schemas </a:t>
            </a:r>
            <a:r>
              <a:rPr lang="en-US" altLang="en-US" sz="2400" dirty="0"/>
              <a:t>that represent the contents of the database.</a:t>
            </a:r>
            <a:endParaRPr lang="en-US" altLang="en-US" sz="2400" dirty="0"/>
          </a:p>
          <a:p>
            <a:r>
              <a:rPr lang="en-US" altLang="en-US" sz="2400" dirty="0"/>
              <a:t>A database which conforms to an E-R diagram can be represented by a collection of schemas.</a:t>
            </a:r>
            <a:endParaRPr lang="en-US" altLang="en-US" sz="2400" dirty="0"/>
          </a:p>
          <a:p>
            <a:r>
              <a:rPr lang="en-US" altLang="en-US" sz="2400" dirty="0"/>
              <a:t>For each entity set and relationship set there is a unique schema that is assigned the name of the corresponding entity set or relationship set.</a:t>
            </a:r>
            <a:endParaRPr lang="en-US" altLang="en-US" sz="2400" dirty="0"/>
          </a:p>
          <a:p>
            <a:r>
              <a:rPr lang="en-US" altLang="en-US" sz="2400" dirty="0"/>
              <a:t>Each schema has a number of columns (generally corresponding to attributes), which have unique names.</a:t>
            </a:r>
            <a:endParaRPr lang="en-US"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04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Representing Entity Sets</a:t>
            </a:r>
            <a:endParaRPr lang="en-US" altLang="en-US">
              <a:effectLst>
                <a:outerShdw blurRad="38100" dist="38100" dir="2700000" algn="tl">
                  <a:srgbClr val="C0C0C0"/>
                </a:outerShdw>
              </a:effectLst>
            </a:endParaRPr>
          </a:p>
        </p:txBody>
      </p:sp>
      <p:sp>
        <p:nvSpPr>
          <p:cNvPr id="51203" name="Rectangle 3"/>
          <p:cNvSpPr>
            <a:spLocks noGrp="1" noChangeArrowheads="1"/>
          </p:cNvSpPr>
          <p:nvPr>
            <p:ph type="body" idx="1"/>
          </p:nvPr>
        </p:nvSpPr>
        <p:spPr>
          <a:xfrm>
            <a:off x="768350" y="1141413"/>
            <a:ext cx="7612063" cy="2528887"/>
          </a:xfrm>
        </p:spPr>
        <p:txBody>
          <a:bodyPr/>
          <a:lstStyle/>
          <a:p>
            <a:r>
              <a:rPr lang="en-US" altLang="en-US" sz="2000" dirty="0"/>
              <a:t>A strong entity set reduces to a schema with the same </a:t>
            </a:r>
            <a:r>
              <a:rPr lang="en-US" altLang="en-US" sz="2000" dirty="0" smtClean="0"/>
              <a:t>attributes</a:t>
            </a:r>
            <a:endParaRPr lang="en-US" altLang="en-US" sz="2000" dirty="0" smtClean="0"/>
          </a:p>
          <a:p>
            <a:pPr marL="0" indent="0">
              <a:buNone/>
            </a:pPr>
            <a:br>
              <a:rPr lang="en-US" altLang="en-US" sz="2000" dirty="0"/>
            </a:br>
            <a:r>
              <a:rPr lang="en-US" altLang="en-US" sz="2000" dirty="0"/>
              <a:t>        </a:t>
            </a:r>
            <a:r>
              <a:rPr lang="en-US" altLang="en-US" sz="2000" dirty="0" smtClean="0"/>
              <a:t>        </a:t>
            </a:r>
            <a:r>
              <a:rPr lang="en-US" altLang="en-US" sz="2000" i="1" dirty="0"/>
              <a:t>student(</a:t>
            </a:r>
            <a:r>
              <a:rPr lang="en-US" altLang="en-US" sz="2000" i="1" u="sng" dirty="0"/>
              <a:t>ID</a:t>
            </a:r>
            <a:r>
              <a:rPr lang="en-US" altLang="en-US" sz="2000" i="1" dirty="0"/>
              <a:t>, name, </a:t>
            </a:r>
            <a:r>
              <a:rPr lang="en-US" altLang="en-US" sz="2000" i="1" dirty="0" err="1"/>
              <a:t>tot_cred</a:t>
            </a:r>
            <a:r>
              <a:rPr lang="en-US" altLang="en-US" sz="2000" i="1" dirty="0" smtClean="0"/>
              <a:t>)</a:t>
            </a:r>
            <a:endParaRPr lang="en-US" altLang="en-US" sz="2000" dirty="0"/>
          </a:p>
          <a:p>
            <a:r>
              <a:rPr lang="en-US" altLang="en-US" sz="2000" dirty="0"/>
              <a:t>A weak entity set becomes a table that includes a column for the primary key of the identifying strong entity set </a:t>
            </a:r>
            <a:endParaRPr lang="en-US" altLang="en-US" sz="2000" dirty="0" smtClean="0"/>
          </a:p>
          <a:p>
            <a:pPr>
              <a:buFont typeface="Monotype Sorts" charset="2"/>
              <a:buNone/>
            </a:pPr>
            <a:r>
              <a:rPr lang="en-US" altLang="en-US" sz="2000" dirty="0" smtClean="0"/>
              <a:t> </a:t>
            </a:r>
            <a:br>
              <a:rPr lang="en-US" altLang="en-US" sz="2000" dirty="0" smtClean="0"/>
            </a:br>
            <a:r>
              <a:rPr lang="en-US" altLang="en-US" sz="2000" dirty="0" smtClean="0"/>
              <a:t>           </a:t>
            </a:r>
            <a:r>
              <a:rPr lang="en-US" altLang="en-US" sz="2000" i="1" dirty="0" smtClean="0"/>
              <a:t>section ( </a:t>
            </a:r>
            <a:r>
              <a:rPr lang="en-US" altLang="en-US" sz="2000" i="1" u="sng" dirty="0" err="1" smtClean="0"/>
              <a:t>course_id</a:t>
            </a:r>
            <a:r>
              <a:rPr lang="en-US" altLang="en-US" sz="2000" i="1" u="sng" dirty="0" smtClean="0"/>
              <a:t>, </a:t>
            </a:r>
            <a:r>
              <a:rPr lang="en-US" altLang="en-US" sz="2000" i="1" u="sng" dirty="0" err="1" smtClean="0"/>
              <a:t>sec_id</a:t>
            </a:r>
            <a:r>
              <a:rPr lang="en-US" altLang="en-US" sz="2000" i="1" u="sng" dirty="0" smtClean="0"/>
              <a:t>, </a:t>
            </a:r>
            <a:r>
              <a:rPr lang="en-US" altLang="en-US" sz="2000" i="1" u="sng" dirty="0" err="1" smtClean="0"/>
              <a:t>sem</a:t>
            </a:r>
            <a:r>
              <a:rPr lang="en-US" altLang="en-US" sz="2000" i="1" u="sng" dirty="0" smtClean="0"/>
              <a:t>, year</a:t>
            </a:r>
            <a:r>
              <a:rPr lang="en-US" altLang="en-US" sz="2000" i="1" dirty="0" smtClean="0"/>
              <a:t> )</a:t>
            </a:r>
            <a:endParaRPr lang="en-US" altLang="en-US" sz="2000" i="1" dirty="0" smtClean="0"/>
          </a:p>
          <a:p>
            <a:r>
              <a:rPr lang="en-US" altLang="en-US" sz="2000" dirty="0" smtClean="0"/>
              <a:t>Example</a:t>
            </a:r>
            <a:endParaRPr lang="en-US" altLang="en-US" sz="2000" dirty="0"/>
          </a:p>
        </p:txBody>
      </p:sp>
      <p:pic>
        <p:nvPicPr>
          <p:cNvPr id="5" name="Graphic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909128" y="4699632"/>
            <a:ext cx="6471285" cy="131064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8674" name="Rectangle 2"/>
          <p:cNvSpPr>
            <a:spLocks noGrp="1" noChangeArrowheads="1"/>
          </p:cNvSpPr>
          <p:nvPr>
            <p:ph type="title" idx="4294967295"/>
          </p:nvPr>
        </p:nvSpPr>
        <p:spPr>
          <a:xfrm>
            <a:off x="773113" y="-11113"/>
            <a:ext cx="8370887" cy="609601"/>
          </a:xfrm>
        </p:spPr>
        <p:txBody>
          <a:bodyPr/>
          <a:lstStyle/>
          <a:p>
            <a:pPr>
              <a:defRPr/>
            </a:pPr>
            <a:r>
              <a:rPr lang="en-US" altLang="en-US" sz="2400">
                <a:effectLst>
                  <a:outerShdw blurRad="38100" dist="38100" dir="2700000" algn="tl">
                    <a:srgbClr val="C0C0C0"/>
                  </a:outerShdw>
                </a:effectLst>
              </a:rPr>
              <a:t>Representation of Entity Sets with Composite Attributes</a:t>
            </a:r>
            <a:endParaRPr lang="en-US" altLang="en-US" sz="2400">
              <a:effectLst>
                <a:outerShdw blurRad="38100" dist="38100" dir="2700000" algn="tl">
                  <a:srgbClr val="C0C0C0"/>
                </a:outerShdw>
              </a:effectLst>
            </a:endParaRPr>
          </a:p>
        </p:txBody>
      </p:sp>
      <p:sp>
        <p:nvSpPr>
          <p:cNvPr id="52227" name="Rectangle 3"/>
          <p:cNvSpPr>
            <a:spLocks noGrp="1" noChangeArrowheads="1"/>
          </p:cNvSpPr>
          <p:nvPr>
            <p:ph type="body" idx="4294967295"/>
          </p:nvPr>
        </p:nvSpPr>
        <p:spPr>
          <a:xfrm>
            <a:off x="2818741" y="817224"/>
            <a:ext cx="6026150" cy="5097463"/>
          </a:xfrm>
        </p:spPr>
        <p:txBody>
          <a:bodyPr/>
          <a:lstStyle/>
          <a:p>
            <a:pPr>
              <a:buFont typeface="Wingdings" panose="05000000000000000000" pitchFamily="2" charset="2"/>
              <a:buChar char="§"/>
            </a:pPr>
            <a:r>
              <a:rPr lang="en-US" altLang="en-US" sz="2000" dirty="0"/>
              <a:t>Composite attributes are flattened out by creating a separate attribute for each component attribute</a:t>
            </a:r>
            <a:endParaRPr lang="en-US" altLang="en-US" sz="2000" dirty="0"/>
          </a:p>
          <a:p>
            <a:pPr lvl="1">
              <a:buSzPct val="110000"/>
              <a:buFont typeface="Arial" panose="020B0604020202020204" pitchFamily="34" charset="0"/>
              <a:buChar char="•"/>
            </a:pPr>
            <a:r>
              <a:rPr lang="en-US" altLang="en-US" sz="2000" dirty="0">
                <a:ea typeface="MS PGothic" panose="020B0600070205080204" pitchFamily="34" charset="-128"/>
              </a:rPr>
              <a:t>Example: given entity set </a:t>
            </a:r>
            <a:r>
              <a:rPr lang="en-US" altLang="en-US" sz="2000" i="1" dirty="0">
                <a:ea typeface="MS PGothic" panose="020B0600070205080204" pitchFamily="34" charset="-128"/>
              </a:rPr>
              <a:t>instructor</a:t>
            </a:r>
            <a:r>
              <a:rPr lang="en-US" altLang="en-US" sz="2000" dirty="0">
                <a:ea typeface="MS PGothic" panose="020B0600070205080204" pitchFamily="34" charset="-128"/>
              </a:rPr>
              <a:t> with composite attribute </a:t>
            </a:r>
            <a:r>
              <a:rPr lang="en-US" altLang="en-US" sz="2000" i="1" dirty="0">
                <a:ea typeface="MS PGothic" panose="020B0600070205080204" pitchFamily="34" charset="-128"/>
              </a:rPr>
              <a:t>name</a:t>
            </a:r>
            <a:r>
              <a:rPr lang="en-US" altLang="en-US" sz="2000" dirty="0">
                <a:ea typeface="MS PGothic" panose="020B0600070205080204" pitchFamily="34" charset="-128"/>
              </a:rPr>
              <a:t> with component attributes </a:t>
            </a:r>
            <a:r>
              <a:rPr lang="en-US" altLang="en-US" sz="2000" i="1" dirty="0" err="1">
                <a:ea typeface="MS PGothic" panose="020B0600070205080204" pitchFamily="34" charset="-128"/>
              </a:rPr>
              <a:t>first_name</a:t>
            </a:r>
            <a:r>
              <a:rPr lang="en-US" altLang="en-US" sz="2000" i="1" dirty="0">
                <a:ea typeface="MS PGothic" panose="020B0600070205080204" pitchFamily="34" charset="-128"/>
              </a:rPr>
              <a:t> </a:t>
            </a:r>
            <a:r>
              <a:rPr lang="en-US" altLang="en-US" sz="2000" dirty="0">
                <a:ea typeface="MS PGothic" panose="020B0600070205080204" pitchFamily="34" charset="-128"/>
              </a:rPr>
              <a:t>and </a:t>
            </a:r>
            <a:r>
              <a:rPr lang="en-US" altLang="en-US" sz="2000" i="1" dirty="0" err="1">
                <a:ea typeface="MS PGothic" panose="020B0600070205080204" pitchFamily="34" charset="-128"/>
              </a:rPr>
              <a:t>last_name</a:t>
            </a:r>
            <a:r>
              <a:rPr lang="en-US" altLang="en-US" sz="2000" dirty="0">
                <a:ea typeface="MS PGothic" panose="020B0600070205080204" pitchFamily="34" charset="-128"/>
              </a:rPr>
              <a:t> the schema corresponding to the entity set has two attributes </a:t>
            </a:r>
            <a:r>
              <a:rPr lang="en-US" altLang="en-US" sz="2000" i="1" dirty="0" err="1">
                <a:ea typeface="MS PGothic" panose="020B0600070205080204" pitchFamily="34" charset="-128"/>
              </a:rPr>
              <a:t>name_first_name</a:t>
            </a:r>
            <a:r>
              <a:rPr lang="en-US" altLang="en-US" sz="2000" dirty="0">
                <a:ea typeface="MS PGothic" panose="020B0600070205080204" pitchFamily="34" charset="-128"/>
              </a:rPr>
              <a:t>  and </a:t>
            </a:r>
            <a:r>
              <a:rPr lang="en-US" altLang="en-US" sz="2000" i="1" dirty="0" err="1">
                <a:ea typeface="MS PGothic" panose="020B0600070205080204" pitchFamily="34" charset="-128"/>
              </a:rPr>
              <a:t>name_last_name</a:t>
            </a:r>
            <a:endParaRPr lang="en-US" altLang="en-US" sz="2000" i="1" dirty="0">
              <a:ea typeface="MS PGothic" panose="020B0600070205080204" pitchFamily="34" charset="-128"/>
            </a:endParaRPr>
          </a:p>
          <a:p>
            <a:pPr lvl="2">
              <a:buFont typeface="Wingdings" panose="05000000000000000000" pitchFamily="2" charset="2"/>
              <a:buChar char="§"/>
            </a:pPr>
            <a:r>
              <a:rPr lang="en-US" altLang="en-US" sz="2000" dirty="0">
                <a:ea typeface="MS PGothic" panose="020B0600070205080204" pitchFamily="34" charset="-128"/>
              </a:rPr>
              <a:t>Prefix omitted if there is no ambiguity (</a:t>
            </a:r>
            <a:r>
              <a:rPr lang="en-US" altLang="en-US" sz="2000" i="1" dirty="0" err="1">
                <a:ea typeface="MS PGothic" panose="020B0600070205080204" pitchFamily="34" charset="-128"/>
              </a:rPr>
              <a:t>name_first_name</a:t>
            </a:r>
            <a:r>
              <a:rPr lang="en-US" altLang="en-US" sz="2000" i="1" dirty="0">
                <a:ea typeface="MS PGothic" panose="020B0600070205080204" pitchFamily="34" charset="-128"/>
              </a:rPr>
              <a:t> </a:t>
            </a:r>
            <a:r>
              <a:rPr lang="en-US" altLang="en-US" sz="2000" dirty="0">
                <a:ea typeface="MS PGothic" panose="020B0600070205080204" pitchFamily="34" charset="-128"/>
              </a:rPr>
              <a:t>could be </a:t>
            </a:r>
            <a:r>
              <a:rPr lang="en-US" altLang="en-US" sz="2000" i="1" dirty="0" err="1">
                <a:ea typeface="MS PGothic" panose="020B0600070205080204" pitchFamily="34" charset="-128"/>
              </a:rPr>
              <a:t>first_name</a:t>
            </a:r>
            <a:r>
              <a:rPr lang="en-US" altLang="en-US" sz="2000" i="1" dirty="0">
                <a:ea typeface="MS PGothic" panose="020B0600070205080204" pitchFamily="34" charset="-128"/>
              </a:rPr>
              <a:t>)</a:t>
            </a:r>
            <a:endParaRPr lang="en-US" altLang="en-US" sz="2000" dirty="0">
              <a:ea typeface="MS PGothic" panose="020B0600070205080204" pitchFamily="34" charset="-128"/>
            </a:endParaRPr>
          </a:p>
          <a:p>
            <a:pPr>
              <a:buFont typeface="Wingdings" panose="05000000000000000000" pitchFamily="2" charset="2"/>
              <a:buChar char="§"/>
            </a:pPr>
            <a:r>
              <a:rPr lang="en-US" altLang="en-US" sz="2000" dirty="0"/>
              <a:t>Ignoring multivalued attributes, extended instructor schema is</a:t>
            </a:r>
            <a:endParaRPr lang="en-US" altLang="en-US" sz="2000" dirty="0"/>
          </a:p>
          <a:p>
            <a:pPr lvl="1">
              <a:buSzPct val="110000"/>
              <a:buFont typeface="Arial" panose="020B0604020202020204" pitchFamily="34" charset="0"/>
              <a:buChar char="•"/>
            </a:pPr>
            <a:r>
              <a:rPr lang="en-US" altLang="en-US" sz="2000" i="1" dirty="0">
                <a:ea typeface="MS PGothic" panose="020B0600070205080204" pitchFamily="34" charset="-128"/>
              </a:rPr>
              <a:t>instructor(ID, </a:t>
            </a:r>
            <a:r>
              <a:rPr lang="zh-CN" altLang="en-US" sz="2000" i="1" dirty="0">
                <a:ea typeface="宋体" panose="02010600030101010101" pitchFamily="2" charset="-122"/>
              </a:rPr>
              <a:t>【</a:t>
            </a:r>
            <a:r>
              <a:rPr lang="zh-CN" altLang="en-US" sz="2000" i="1" dirty="0">
                <a:ea typeface="宋体" panose="02010600030101010101" pitchFamily="2" charset="-122"/>
              </a:rPr>
              <a:t>写叶子节点】</a:t>
            </a:r>
            <a:br>
              <a:rPr lang="en-US" altLang="en-US" sz="2000" i="1" dirty="0">
                <a:ea typeface="MS PGothic" panose="020B0600070205080204" pitchFamily="34" charset="-128"/>
              </a:rPr>
            </a:br>
            <a:r>
              <a:rPr lang="en-US" altLang="en-US" sz="2000" i="1" dirty="0">
                <a:ea typeface="MS PGothic" panose="020B0600070205080204" pitchFamily="34" charset="-128"/>
              </a:rPr>
              <a:t>      </a:t>
            </a:r>
            <a:r>
              <a:rPr lang="en-US" altLang="en-US" sz="2000" i="1" dirty="0" err="1">
                <a:ea typeface="MS PGothic" panose="020B0600070205080204" pitchFamily="34" charset="-128"/>
              </a:rPr>
              <a:t>first_name</a:t>
            </a:r>
            <a:r>
              <a:rPr lang="en-US" altLang="en-US" sz="2000" i="1" dirty="0">
                <a:ea typeface="MS PGothic" panose="020B0600070205080204" pitchFamily="34" charset="-128"/>
              </a:rPr>
              <a:t>, </a:t>
            </a:r>
            <a:r>
              <a:rPr lang="en-US" altLang="en-US" sz="2000" i="1" dirty="0" err="1">
                <a:ea typeface="MS PGothic" panose="020B0600070205080204" pitchFamily="34" charset="-128"/>
              </a:rPr>
              <a:t>middle_initial</a:t>
            </a:r>
            <a:r>
              <a:rPr lang="en-US" altLang="en-US" sz="2000" i="1" dirty="0">
                <a:ea typeface="MS PGothic" panose="020B0600070205080204" pitchFamily="34" charset="-128"/>
              </a:rPr>
              <a:t>,  </a:t>
            </a:r>
            <a:r>
              <a:rPr lang="en-US" altLang="en-US" sz="2000" i="1" dirty="0" err="1">
                <a:ea typeface="MS PGothic" panose="020B0600070205080204" pitchFamily="34" charset="-128"/>
              </a:rPr>
              <a:t>last_name</a:t>
            </a:r>
            <a:r>
              <a:rPr lang="en-US" altLang="en-US" sz="2000" i="1" dirty="0">
                <a:ea typeface="MS PGothic" panose="020B0600070205080204" pitchFamily="34" charset="-128"/>
              </a:rPr>
              <a:t>,</a:t>
            </a:r>
            <a:br>
              <a:rPr lang="en-US" altLang="en-US" sz="2000" i="1" dirty="0">
                <a:ea typeface="MS PGothic" panose="020B0600070205080204" pitchFamily="34" charset="-128"/>
              </a:rPr>
            </a:br>
            <a:r>
              <a:rPr lang="en-US" altLang="en-US" sz="2000" i="1" dirty="0">
                <a:ea typeface="MS PGothic" panose="020B0600070205080204" pitchFamily="34" charset="-128"/>
              </a:rPr>
              <a:t>      </a:t>
            </a:r>
            <a:r>
              <a:rPr lang="en-US" altLang="en-US" sz="2000" i="1" dirty="0" err="1">
                <a:ea typeface="MS PGothic" panose="020B0600070205080204" pitchFamily="34" charset="-128"/>
              </a:rPr>
              <a:t>street_number</a:t>
            </a:r>
            <a:r>
              <a:rPr lang="en-US" altLang="en-US" sz="2000" i="1" dirty="0">
                <a:ea typeface="MS PGothic" panose="020B0600070205080204" pitchFamily="34" charset="-128"/>
              </a:rPr>
              <a:t>, </a:t>
            </a:r>
            <a:r>
              <a:rPr lang="en-US" altLang="en-US" sz="2000" i="1" dirty="0" err="1">
                <a:ea typeface="MS PGothic" panose="020B0600070205080204" pitchFamily="34" charset="-128"/>
              </a:rPr>
              <a:t>street_name</a:t>
            </a:r>
            <a:r>
              <a:rPr lang="en-US" altLang="en-US" sz="2000" i="1" dirty="0">
                <a:ea typeface="MS PGothic" panose="020B0600070205080204" pitchFamily="34" charset="-128"/>
              </a:rPr>
              <a:t>,  </a:t>
            </a:r>
            <a:br>
              <a:rPr lang="en-US" altLang="en-US" sz="2000" i="1" dirty="0">
                <a:ea typeface="MS PGothic" panose="020B0600070205080204" pitchFamily="34" charset="-128"/>
              </a:rPr>
            </a:br>
            <a:r>
              <a:rPr lang="en-US" altLang="en-US" sz="2000" i="1" dirty="0">
                <a:ea typeface="MS PGothic" panose="020B0600070205080204" pitchFamily="34" charset="-128"/>
              </a:rPr>
              <a:t>           </a:t>
            </a:r>
            <a:r>
              <a:rPr lang="en-US" altLang="en-US" sz="2000" i="1" dirty="0" err="1">
                <a:ea typeface="MS PGothic" panose="020B0600070205080204" pitchFamily="34" charset="-128"/>
              </a:rPr>
              <a:t>apt_number</a:t>
            </a:r>
            <a:r>
              <a:rPr lang="en-US" altLang="en-US" sz="2000" i="1" dirty="0">
                <a:ea typeface="MS PGothic" panose="020B0600070205080204" pitchFamily="34" charset="-128"/>
              </a:rPr>
              <a:t>, city, state, </a:t>
            </a:r>
            <a:r>
              <a:rPr lang="en-US" altLang="en-US" sz="2000" i="1" dirty="0" err="1">
                <a:ea typeface="MS PGothic" panose="020B0600070205080204" pitchFamily="34" charset="-128"/>
              </a:rPr>
              <a:t>zip_code</a:t>
            </a:r>
            <a:r>
              <a:rPr lang="en-US" altLang="en-US" sz="2000" i="1" dirty="0">
                <a:ea typeface="MS PGothic" panose="020B0600070205080204" pitchFamily="34" charset="-128"/>
              </a:rPr>
              <a:t>,  </a:t>
            </a:r>
            <a:br>
              <a:rPr lang="en-US" altLang="en-US" sz="2000" i="1" dirty="0">
                <a:ea typeface="MS PGothic" panose="020B0600070205080204" pitchFamily="34" charset="-128"/>
              </a:rPr>
            </a:br>
            <a:r>
              <a:rPr lang="en-US" altLang="en-US" sz="2000" i="1" dirty="0">
                <a:ea typeface="MS PGothic" panose="020B0600070205080204" pitchFamily="34" charset="-128"/>
              </a:rPr>
              <a:t>      </a:t>
            </a:r>
            <a:r>
              <a:rPr lang="en-US" altLang="en-US" sz="2000" i="1" dirty="0" err="1">
                <a:ea typeface="MS PGothic" panose="020B0600070205080204" pitchFamily="34" charset="-128"/>
              </a:rPr>
              <a:t>date_of_birth</a:t>
            </a:r>
            <a:r>
              <a:rPr lang="en-US" altLang="en-US" sz="2000" i="1" dirty="0">
                <a:ea typeface="MS PGothic" panose="020B0600070205080204" pitchFamily="34" charset="-128"/>
              </a:rPr>
              <a:t>)</a:t>
            </a:r>
            <a:endParaRPr lang="en-US" altLang="en-US" sz="2000" i="1" dirty="0">
              <a:ea typeface="MS PGothic" panose="020B0600070205080204" pitchFamily="34" charset="-128"/>
            </a:endParaRPr>
          </a:p>
          <a:p>
            <a:pPr lvl="1"/>
            <a:endParaRPr lang="en-US" altLang="en-US" dirty="0">
              <a:ea typeface="MS PGothic" panose="020B0600070205080204" pitchFamily="34" charset="-128"/>
            </a:endParaRPr>
          </a:p>
        </p:txBody>
      </p:sp>
      <p:pic>
        <p:nvPicPr>
          <p:cNvPr id="5222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627" y="1414272"/>
            <a:ext cx="1963786" cy="41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467360" y="5790565"/>
            <a:ext cx="2327275" cy="583565"/>
          </a:xfrm>
          <a:prstGeom prst="rect">
            <a:avLst/>
          </a:prstGeom>
          <a:noFill/>
        </p:spPr>
        <p:txBody>
          <a:bodyPr wrap="square" rtlCol="0">
            <a:spAutoFit/>
          </a:bodyPr>
          <a:p>
            <a:r>
              <a:rPr lang="en-US" altLang="zh-CN">
                <a:latin typeface="楷体" panose="02010609060101010101" charset="-122"/>
                <a:ea typeface="楷体" panose="02010609060101010101" charset="-122"/>
              </a:rPr>
              <a:t>phone_number</a:t>
            </a:r>
            <a:r>
              <a:rPr lang="zh-CN" altLang="en-US">
                <a:latin typeface="楷体" panose="02010609060101010101" charset="-122"/>
                <a:ea typeface="楷体" panose="02010609060101010101" charset="-122"/>
              </a:rPr>
              <a:t>多值属性，</a:t>
            </a:r>
            <a:r>
              <a:rPr lang="zh-CN" altLang="en-US">
                <a:latin typeface="楷体" panose="02010609060101010101" charset="-122"/>
                <a:ea typeface="楷体" panose="02010609060101010101" charset="-122"/>
              </a:rPr>
              <a:t>可以再有一个表</a:t>
            </a:r>
            <a:endParaRPr lang="zh-CN" altLang="en-US">
              <a:latin typeface="楷体" panose="02010609060101010101" charset="-122"/>
              <a:ea typeface="楷体" panose="0201060906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8674" name="Rectangle 2"/>
          <p:cNvSpPr>
            <a:spLocks noGrp="1" noChangeArrowheads="1"/>
          </p:cNvSpPr>
          <p:nvPr>
            <p:ph type="title" idx="4294967295"/>
          </p:nvPr>
        </p:nvSpPr>
        <p:spPr>
          <a:xfrm>
            <a:off x="680593" y="47625"/>
            <a:ext cx="8537575" cy="609600"/>
          </a:xfrm>
        </p:spPr>
        <p:txBody>
          <a:bodyPr/>
          <a:lstStyle/>
          <a:p>
            <a:pPr>
              <a:defRPr/>
            </a:pPr>
            <a:r>
              <a:rPr lang="en-US" altLang="en-US" sz="2400">
                <a:effectLst>
                  <a:outerShdw blurRad="38100" dist="38100" dir="2700000" algn="tl">
                    <a:srgbClr val="C0C0C0"/>
                  </a:outerShdw>
                </a:effectLst>
              </a:rPr>
              <a:t>Representation of Entity Sets with Multivalued Attributes</a:t>
            </a:r>
            <a:endParaRPr lang="en-US" altLang="en-US" sz="2400">
              <a:effectLst>
                <a:outerShdw blurRad="38100" dist="38100" dir="2700000" algn="tl">
                  <a:srgbClr val="C0C0C0"/>
                </a:outerShdw>
              </a:effectLst>
            </a:endParaRPr>
          </a:p>
        </p:txBody>
      </p:sp>
      <p:sp>
        <p:nvSpPr>
          <p:cNvPr id="53251" name="Rectangle 3"/>
          <p:cNvSpPr>
            <a:spLocks noGrp="1" noChangeArrowheads="1"/>
          </p:cNvSpPr>
          <p:nvPr>
            <p:ph type="body" idx="4294967295"/>
          </p:nvPr>
        </p:nvSpPr>
        <p:spPr>
          <a:xfrm>
            <a:off x="772357" y="1205115"/>
            <a:ext cx="7518204" cy="4817733"/>
          </a:xfrm>
        </p:spPr>
        <p:txBody>
          <a:bodyPr/>
          <a:lstStyle/>
          <a:p>
            <a:pPr>
              <a:buFont typeface="Wingdings" panose="05000000000000000000" pitchFamily="2" charset="2"/>
              <a:buChar char="§"/>
            </a:pPr>
            <a:r>
              <a:rPr lang="en-US" altLang="en-US" sz="2000" dirty="0"/>
              <a:t>A multivalued attribute</a:t>
            </a:r>
            <a:r>
              <a:rPr lang="zh-CN" altLang="en-US" sz="2000" dirty="0">
                <a:ea typeface="宋体" panose="02010600030101010101" pitchFamily="2" charset="-122"/>
              </a:rPr>
              <a:t>（</a:t>
            </a:r>
            <a:r>
              <a:rPr lang="zh-CN" altLang="en-US" sz="2000" dirty="0">
                <a:ea typeface="宋体" panose="02010600030101010101" pitchFamily="2" charset="-122"/>
              </a:rPr>
              <a:t>多值属性）</a:t>
            </a:r>
            <a:r>
              <a:rPr lang="en-US" altLang="en-US" sz="2000" dirty="0"/>
              <a:t> </a:t>
            </a:r>
            <a:r>
              <a:rPr lang="en-US" altLang="en-US" sz="2000" i="1" dirty="0"/>
              <a:t>M</a:t>
            </a:r>
            <a:r>
              <a:rPr lang="en-US" altLang="en-US" sz="2000" dirty="0"/>
              <a:t> of an entity </a:t>
            </a:r>
            <a:r>
              <a:rPr lang="en-US" altLang="en-US" sz="2000" i="1" dirty="0"/>
              <a:t>E</a:t>
            </a:r>
            <a:r>
              <a:rPr lang="en-US" altLang="en-US" sz="2000" dirty="0"/>
              <a:t> is represented by a separate schema </a:t>
            </a:r>
            <a:r>
              <a:rPr lang="en-US" altLang="en-US" sz="2000" i="1" dirty="0"/>
              <a:t>EM</a:t>
            </a:r>
            <a:endParaRPr lang="en-US" altLang="en-US" sz="2000" dirty="0"/>
          </a:p>
          <a:p>
            <a:pPr>
              <a:buFont typeface="Wingdings" panose="05000000000000000000" pitchFamily="2" charset="2"/>
              <a:buChar char="§"/>
            </a:pPr>
            <a:r>
              <a:rPr lang="en-US" altLang="en-US" sz="2000" dirty="0"/>
              <a:t>Schema </a:t>
            </a:r>
            <a:r>
              <a:rPr lang="en-US" altLang="en-US" sz="2000" i="1" dirty="0"/>
              <a:t>EM</a:t>
            </a:r>
            <a:r>
              <a:rPr lang="en-US" altLang="en-US" sz="2000" dirty="0"/>
              <a:t> has attributes corresponding to the primary key of </a:t>
            </a:r>
            <a:r>
              <a:rPr lang="en-US" altLang="en-US" sz="2000" i="1" dirty="0"/>
              <a:t>E</a:t>
            </a:r>
            <a:r>
              <a:rPr lang="en-US" altLang="en-US" sz="2000" dirty="0"/>
              <a:t> and an attribute corresponding to multivalued attribute </a:t>
            </a:r>
            <a:r>
              <a:rPr lang="en-US" altLang="en-US" sz="2000" i="1" dirty="0"/>
              <a:t>M</a:t>
            </a:r>
            <a:endParaRPr lang="en-US" altLang="en-US" sz="2000" dirty="0"/>
          </a:p>
          <a:p>
            <a:pPr>
              <a:buFont typeface="Wingdings" panose="05000000000000000000" pitchFamily="2" charset="2"/>
              <a:buChar char="§"/>
            </a:pPr>
            <a:r>
              <a:rPr lang="en-US" altLang="en-US" sz="2000" dirty="0"/>
              <a:t>Example:  Multivalued attribute </a:t>
            </a:r>
            <a:r>
              <a:rPr lang="en-US" altLang="en-US" sz="2000" i="1" dirty="0" err="1"/>
              <a:t>phone_number</a:t>
            </a:r>
            <a:r>
              <a:rPr lang="en-US" altLang="en-US" sz="2000" i="1" dirty="0"/>
              <a:t> </a:t>
            </a:r>
            <a:r>
              <a:rPr lang="en-US" altLang="en-US" sz="2000" dirty="0"/>
              <a:t>of </a:t>
            </a:r>
            <a:r>
              <a:rPr lang="en-US" altLang="en-US" sz="2000" i="1" dirty="0"/>
              <a:t>instructor</a:t>
            </a:r>
            <a:r>
              <a:rPr lang="en-US" altLang="en-US" sz="2000" dirty="0"/>
              <a:t> is represented by a schema:</a:t>
            </a:r>
            <a:br>
              <a:rPr lang="en-US" altLang="en-US" sz="2000" dirty="0"/>
            </a:br>
            <a:r>
              <a:rPr lang="en-US" altLang="en-US" sz="2000" dirty="0"/>
              <a:t>    </a:t>
            </a:r>
            <a:r>
              <a:rPr lang="en-US" altLang="en-US" sz="2000" i="1" dirty="0" err="1"/>
              <a:t>inst_phone</a:t>
            </a:r>
            <a:r>
              <a:rPr lang="en-US" altLang="en-US" sz="2000" i="1" dirty="0"/>
              <a:t>= </a:t>
            </a:r>
            <a:r>
              <a:rPr lang="en-US" altLang="en-US" sz="2000" dirty="0"/>
              <a:t>(</a:t>
            </a:r>
            <a:r>
              <a:rPr lang="en-US" altLang="en-US" sz="2000" i="1" dirty="0"/>
              <a:t> </a:t>
            </a:r>
            <a:r>
              <a:rPr lang="en-US" altLang="en-US" sz="2000" i="1" u="sng" dirty="0"/>
              <a:t>ID</a:t>
            </a:r>
            <a:r>
              <a:rPr lang="en-US" altLang="en-US" sz="2000" i="1" dirty="0"/>
              <a:t>, </a:t>
            </a:r>
            <a:r>
              <a:rPr lang="en-US" altLang="en-US" sz="2000" i="1" u="sng" dirty="0" err="1"/>
              <a:t>phone_number</a:t>
            </a:r>
            <a:r>
              <a:rPr lang="en-US" altLang="en-US" sz="2000" dirty="0"/>
              <a:t>)</a:t>
            </a:r>
            <a:r>
              <a:rPr lang="en-US" altLang="en-US" sz="2000" i="1" dirty="0"/>
              <a:t> </a:t>
            </a:r>
            <a:endParaRPr lang="en-US" altLang="en-US" sz="2000" i="1" dirty="0"/>
          </a:p>
          <a:p>
            <a:pPr>
              <a:buFont typeface="Wingdings" panose="05000000000000000000" pitchFamily="2" charset="2"/>
              <a:buChar char="§"/>
            </a:pPr>
            <a:r>
              <a:rPr lang="en-US" altLang="en-US" sz="2000" dirty="0"/>
              <a:t>Each value of the multivalued attribute maps to a separate tuple of the relation on schema </a:t>
            </a:r>
            <a:r>
              <a:rPr lang="en-US" altLang="en-US" sz="2000" i="1" dirty="0"/>
              <a:t>EM</a:t>
            </a:r>
            <a:endParaRPr lang="en-US" altLang="en-US" sz="2000" dirty="0"/>
          </a:p>
          <a:p>
            <a:pPr lvl="1">
              <a:buSzPct val="110000"/>
              <a:buFont typeface="Arial" panose="020B0604020202020204" pitchFamily="34" charset="0"/>
              <a:buChar char="•"/>
            </a:pPr>
            <a:r>
              <a:rPr lang="en-US" altLang="en-US" sz="2000" dirty="0">
                <a:ea typeface="MS PGothic" panose="020B0600070205080204" pitchFamily="34" charset="-128"/>
              </a:rPr>
              <a:t>For example, an </a:t>
            </a:r>
            <a:r>
              <a:rPr lang="en-US" altLang="en-US" sz="2000" i="1" dirty="0">
                <a:ea typeface="MS PGothic" panose="020B0600070205080204" pitchFamily="34" charset="-128"/>
              </a:rPr>
              <a:t>instructor</a:t>
            </a:r>
            <a:r>
              <a:rPr lang="en-US" altLang="en-US" sz="2000" dirty="0">
                <a:ea typeface="MS PGothic" panose="020B0600070205080204" pitchFamily="34" charset="-128"/>
              </a:rPr>
              <a:t> entity with primary key  22222 and phone numbers 456-7890 and 123-4567 maps to two tuples:   </a:t>
            </a:r>
            <a:br>
              <a:rPr lang="en-US" altLang="en-US" sz="2000" dirty="0">
                <a:ea typeface="MS PGothic" panose="020B0600070205080204" pitchFamily="34" charset="-128"/>
              </a:rPr>
            </a:br>
            <a:r>
              <a:rPr lang="en-US" altLang="en-US" sz="2000" dirty="0">
                <a:ea typeface="MS PGothic" panose="020B0600070205080204" pitchFamily="34" charset="-128"/>
              </a:rPr>
              <a:t>   (22222, 456-7890) and (22222, 123-4567) </a:t>
            </a:r>
            <a:endParaRPr lang="en-US" altLang="en-US" sz="2000" dirty="0">
              <a:ea typeface="MS PGothic"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8194"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Design Phases (Cont.)</a:t>
            </a:r>
            <a:endParaRPr lang="en-US" altLang="en-US">
              <a:effectLst/>
            </a:endParaRPr>
          </a:p>
        </p:txBody>
      </p:sp>
      <p:sp>
        <p:nvSpPr>
          <p:cNvPr id="8195" name="Rectangle 3"/>
          <p:cNvSpPr>
            <a:spLocks noGrp="1" noChangeArrowheads="1"/>
          </p:cNvSpPr>
          <p:nvPr>
            <p:ph type="body" idx="4294967295"/>
          </p:nvPr>
        </p:nvSpPr>
        <p:spPr>
          <a:xfrm>
            <a:off x="766762" y="1175195"/>
            <a:ext cx="7610476" cy="4375150"/>
          </a:xfrm>
        </p:spPr>
        <p:txBody>
          <a:bodyPr/>
          <a:lstStyle/>
          <a:p>
            <a:pPr>
              <a:buFont typeface="Wingdings" panose="05000000000000000000" pitchFamily="2" charset="2"/>
              <a:buChar char="§"/>
            </a:pPr>
            <a:r>
              <a:rPr lang="en-US" altLang="en-US" sz="2400" dirty="0"/>
              <a:t>Final Phase -- Moving from an abstract data model to the implementation of the database</a:t>
            </a:r>
            <a:endParaRPr lang="en-US" altLang="en-US" sz="2400" i="1" dirty="0"/>
          </a:p>
          <a:p>
            <a:pPr marL="800100" lvl="1" indent="-342900"/>
            <a:r>
              <a:rPr lang="en-US" altLang="en-US" sz="2400" dirty="0">
                <a:ea typeface="MS PGothic" panose="020B0600070205080204" pitchFamily="34" charset="-128"/>
              </a:rPr>
              <a:t>Logical Design –  Deciding on the database schema. </a:t>
            </a:r>
            <a:endParaRPr lang="en-US" altLang="en-US" sz="2400" dirty="0">
              <a:ea typeface="MS PGothic" panose="020B0600070205080204" pitchFamily="34" charset="-128"/>
            </a:endParaRPr>
          </a:p>
          <a:p>
            <a:pPr marL="1143000" lvl="2" indent="-342900"/>
            <a:r>
              <a:rPr lang="en-US" altLang="en-US" sz="2400" dirty="0">
                <a:ea typeface="MS PGothic" panose="020B0600070205080204" pitchFamily="34" charset="-128"/>
              </a:rPr>
              <a:t>Database design requires that we find a “good” collection of relation schemas</a:t>
            </a:r>
            <a:r>
              <a:rPr lang="en-US" altLang="en-US" sz="2400" dirty="0" smtClean="0">
                <a:ea typeface="MS PGothic" panose="020B0600070205080204" pitchFamily="34" charset="-128"/>
              </a:rPr>
              <a:t>.</a:t>
            </a:r>
            <a:endParaRPr lang="en-US" altLang="en-US" sz="2400" dirty="0" smtClean="0">
              <a:ea typeface="MS PGothic" panose="020B0600070205080204" pitchFamily="34" charset="-128"/>
            </a:endParaRPr>
          </a:p>
          <a:p>
            <a:pPr marL="1143000" lvl="2" indent="-342900"/>
            <a:r>
              <a:rPr lang="en-US" altLang="zh-CN" sz="2400" dirty="0" smtClean="0">
                <a:ea typeface="MS PGothic" panose="020B0600070205080204" pitchFamily="34" charset="-128"/>
              </a:rPr>
              <a:t>This step typically consists of </a:t>
            </a:r>
            <a:r>
              <a:rPr lang="en-US" altLang="zh-CN" sz="2400" dirty="0" smtClean="0">
                <a:solidFill>
                  <a:srgbClr val="FF0000"/>
                </a:solidFill>
                <a:ea typeface="MS PGothic" panose="020B0600070205080204" pitchFamily="34" charset="-128"/>
              </a:rPr>
              <a:t>mapping the conceptual schema defined using the entity-relationship model into a relation schema.</a:t>
            </a:r>
            <a:endParaRPr lang="en-US" altLang="en-US" sz="2400" dirty="0">
              <a:solidFill>
                <a:srgbClr val="FF0000"/>
              </a:solidFill>
              <a:ea typeface="MS PGothic" panose="020B0600070205080204" pitchFamily="34" charset="-128"/>
            </a:endParaRPr>
          </a:p>
          <a:p>
            <a:pPr marL="800100" lvl="1" indent="-342900"/>
            <a:r>
              <a:rPr lang="en-US" altLang="en-US" sz="2400" dirty="0" smtClean="0">
                <a:ea typeface="MS PGothic" panose="020B0600070205080204" pitchFamily="34" charset="-128"/>
              </a:rPr>
              <a:t>Physical </a:t>
            </a:r>
            <a:r>
              <a:rPr lang="en-US" altLang="en-US" sz="2400" dirty="0">
                <a:ea typeface="MS PGothic" panose="020B0600070205080204" pitchFamily="34" charset="-128"/>
              </a:rPr>
              <a:t>Design – Deciding on the physical layout of the database                </a:t>
            </a:r>
            <a:endParaRPr lang="en-US" altLang="en-US" sz="2400" dirty="0">
              <a:ea typeface="MS PGothic" panose="020B0600070205080204" pitchFamily="34" charset="-128"/>
            </a:endParaRPr>
          </a:p>
          <a:p>
            <a:pPr>
              <a:buFont typeface="Monotype Sorts" charset="2"/>
              <a:buNone/>
            </a:pPr>
            <a:endParaRPr lang="en-US" altLang="en-US" sz="2000" dirty="0"/>
          </a:p>
          <a:p>
            <a:pPr>
              <a:buFont typeface="Monotype Sorts" charset="2"/>
              <a:buNone/>
            </a:pPr>
            <a:r>
              <a:rPr lang="en-US" altLang="en-US" dirty="0">
                <a:sym typeface="Symbol" panose="05050102010706020507" pitchFamily="18" charset="2"/>
              </a:rPr>
              <a:t>     </a:t>
            </a:r>
            <a:endParaRPr lang="en-US" altLang="en-US" dirty="0">
              <a:sym typeface="Symbol" panose="05050102010706020507" pitchFamily="18" charset="2"/>
            </a:endParaRPr>
          </a:p>
        </p:txBody>
      </p:sp>
      <p:sp>
        <p:nvSpPr>
          <p:cNvPr id="8196" name="Rectangle 3"/>
          <p:cNvSpPr>
            <a:spLocks noChangeArrowheads="1"/>
          </p:cNvSpPr>
          <p:nvPr/>
        </p:nvSpPr>
        <p:spPr bwMode="auto">
          <a:xfrm>
            <a:off x="927100" y="1074738"/>
            <a:ext cx="7450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Monotype Sorts" charset="2"/>
              <a:buNone/>
            </a:pPr>
            <a:endParaRPr lang="en-US" altLang="en-US"/>
          </a:p>
          <a:p>
            <a:pPr>
              <a:buFont typeface="Monotype Sorts" charset="2"/>
              <a:buNone/>
            </a:pPr>
            <a:r>
              <a:rPr lang="en-US" altLang="en-US">
                <a:sym typeface="Symbol" panose="05050102010706020507" pitchFamily="18" charset="2"/>
              </a:rPr>
              <a:t> </a:t>
            </a:r>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2530" name="Rectangle 2"/>
          <p:cNvSpPr>
            <a:spLocks noGrp="1" noChangeArrowheads="1"/>
          </p:cNvSpPr>
          <p:nvPr>
            <p:ph type="title"/>
          </p:nvPr>
        </p:nvSpPr>
        <p:spPr>
          <a:xfrm>
            <a:off x="666750" y="96838"/>
            <a:ext cx="8429625" cy="603250"/>
          </a:xfrm>
        </p:spPr>
        <p:txBody>
          <a:bodyPr/>
          <a:lstStyle/>
          <a:p>
            <a:pPr>
              <a:defRPr/>
            </a:pPr>
            <a:r>
              <a:rPr lang="en-US" altLang="en-US">
                <a:effectLst>
                  <a:outerShdw blurRad="38100" dist="38100" dir="2700000" algn="tl">
                    <a:srgbClr val="C0C0C0"/>
                  </a:outerShdw>
                </a:effectLst>
              </a:rPr>
              <a:t>Representing Relationship Sets</a:t>
            </a:r>
            <a:endParaRPr lang="en-US" altLang="en-US">
              <a:effectLst>
                <a:outerShdw blurRad="38100" dist="38100" dir="2700000" algn="tl">
                  <a:srgbClr val="C0C0C0"/>
                </a:outerShdw>
              </a:effectLst>
            </a:endParaRPr>
          </a:p>
        </p:txBody>
      </p:sp>
      <p:sp>
        <p:nvSpPr>
          <p:cNvPr id="54275" name="Rectangle 3"/>
          <p:cNvSpPr>
            <a:spLocks noGrp="1" noChangeArrowheads="1"/>
          </p:cNvSpPr>
          <p:nvPr>
            <p:ph type="body" idx="1"/>
          </p:nvPr>
        </p:nvSpPr>
        <p:spPr>
          <a:xfrm>
            <a:off x="754603" y="1189038"/>
            <a:ext cx="7523766" cy="1932114"/>
          </a:xfrm>
        </p:spPr>
        <p:txBody>
          <a:bodyPr/>
          <a:lstStyle/>
          <a:p>
            <a:r>
              <a:rPr lang="en-US" altLang="en-US" sz="2000" dirty="0"/>
              <a:t>A many-to-many relationship set is represented as a schema with attributes for the primary keys of the two participating entity sets, and any descriptive attributes of the relationship set. </a:t>
            </a:r>
            <a:r>
              <a:rPr lang="en-US" altLang="en-US" sz="2000" dirty="0">
                <a:latin typeface="楷体" panose="02010609060101010101" charset="-122"/>
                <a:ea typeface="楷体" panose="02010609060101010101" charset="-122"/>
              </a:rPr>
              <a:t>多对多关系集表示为模式，其中包含两个参与实体集的主键的属性以及关系集的任何描述性属性。</a:t>
            </a:r>
            <a:endParaRPr lang="en-US" altLang="en-US" sz="2000" dirty="0">
              <a:latin typeface="楷体" panose="02010609060101010101" charset="-122"/>
              <a:ea typeface="楷体" panose="02010609060101010101" charset="-122"/>
            </a:endParaRPr>
          </a:p>
          <a:p>
            <a:r>
              <a:rPr lang="en-US" altLang="en-US" sz="2000" dirty="0"/>
              <a:t>Example: schema for relationship set </a:t>
            </a:r>
            <a:r>
              <a:rPr lang="en-US" altLang="en-US" sz="2000" i="1" dirty="0" smtClean="0"/>
              <a:t>advisor</a:t>
            </a:r>
            <a:endParaRPr lang="en-US" altLang="en-US" sz="2000" i="1" dirty="0"/>
          </a:p>
          <a:p>
            <a:pPr>
              <a:buFont typeface="Monotype Sorts" charset="2"/>
              <a:buNone/>
            </a:pPr>
            <a:r>
              <a:rPr lang="en-US" altLang="en-US" sz="2000" dirty="0"/>
              <a:t>	         </a:t>
            </a:r>
            <a:r>
              <a:rPr lang="en-US" altLang="en-US" sz="2000" i="1" dirty="0"/>
              <a:t>advisor = </a:t>
            </a:r>
            <a:r>
              <a:rPr lang="en-US" altLang="en-US" sz="2000" dirty="0"/>
              <a:t>(</a:t>
            </a:r>
            <a:r>
              <a:rPr lang="en-US" altLang="en-US" sz="2000" i="1" u="sng" dirty="0" err="1"/>
              <a:t>s_id</a:t>
            </a:r>
            <a:r>
              <a:rPr lang="en-US" altLang="en-US" sz="2000" i="1" u="sng" dirty="0"/>
              <a:t>, </a:t>
            </a:r>
            <a:r>
              <a:rPr lang="en-US" altLang="en-US" sz="2000" i="1" u="sng" dirty="0" err="1"/>
              <a:t>i_id</a:t>
            </a:r>
            <a:r>
              <a:rPr lang="en-US" altLang="en-US" sz="2000" dirty="0"/>
              <a:t>)</a:t>
            </a:r>
            <a:r>
              <a:rPr lang="zh-CN" altLang="en-US" sz="2000" dirty="0"/>
              <a:t>元素是主键</a:t>
            </a:r>
            <a:endParaRPr lang="zh-CN" altLang="en-US" sz="2000" dirty="0"/>
          </a:p>
        </p:txBody>
      </p:sp>
      <p:pic>
        <p:nvPicPr>
          <p:cNvPr id="5427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8525" y="4330623"/>
            <a:ext cx="5592445" cy="114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45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Redundancy of Schemas</a:t>
            </a:r>
            <a:endParaRPr lang="en-US" altLang="en-US">
              <a:effectLst>
                <a:outerShdw blurRad="38100" dist="38100" dir="2700000" algn="tl">
                  <a:srgbClr val="C0C0C0"/>
                </a:outerShdw>
              </a:effectLst>
            </a:endParaRPr>
          </a:p>
        </p:txBody>
      </p:sp>
      <p:sp>
        <p:nvSpPr>
          <p:cNvPr id="55299" name="Rectangle 4"/>
          <p:cNvSpPr>
            <a:spLocks noChangeArrowheads="1"/>
          </p:cNvSpPr>
          <p:nvPr/>
        </p:nvSpPr>
        <p:spPr bwMode="auto">
          <a:xfrm>
            <a:off x="707390" y="820802"/>
            <a:ext cx="7729474" cy="20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en-US" altLang="en-US" sz="2000" dirty="0"/>
              <a:t>Many-to-one and one-to-many relationship sets that are total on the many-side can be represented </a:t>
            </a:r>
            <a:r>
              <a:rPr kumimoji="1" lang="en-US" altLang="en-US" sz="2000" dirty="0">
                <a:solidFill>
                  <a:srgbClr val="FF0000"/>
                </a:solidFill>
              </a:rPr>
              <a:t>by adding an extra attribute to the “many” side</a:t>
            </a:r>
            <a:r>
              <a:rPr kumimoji="1" lang="en-US" altLang="en-US" sz="2000" dirty="0"/>
              <a:t>, containing the primary key of the “one” side</a:t>
            </a:r>
            <a:endParaRPr kumimoji="1" lang="en-US" altLang="en-US" sz="2000" dirty="0"/>
          </a:p>
          <a:p>
            <a:pPr>
              <a:lnSpc>
                <a:spcPct val="90000"/>
              </a:lnSpc>
              <a:spcBef>
                <a:spcPct val="35000"/>
              </a:spcBef>
              <a:buClr>
                <a:srgbClr val="002060"/>
              </a:buClr>
              <a:buSzPct val="100000"/>
              <a:buFont typeface="Wingdings" panose="05000000000000000000" pitchFamily="2" charset="2"/>
              <a:buChar char="§"/>
            </a:pPr>
            <a:r>
              <a:rPr kumimoji="1" lang="en-US" altLang="en-US" sz="2000" dirty="0">
                <a:latin typeface="楷体" panose="02010609060101010101" charset="-122"/>
                <a:ea typeface="楷体" panose="02010609060101010101" charset="-122"/>
                <a:cs typeface="楷体" panose="02010609060101010101" charset="-122"/>
              </a:rPr>
              <a:t>可以通过向“多”侧添加一个额外属性（包含“一”侧的主键）来表示多对一和一对多关系集，这些关系集在“多”侧是合计的</a:t>
            </a:r>
            <a:endParaRPr kumimoji="1" lang="en-US" altLang="en-US" sz="2000" dirty="0">
              <a:latin typeface="楷体" panose="02010609060101010101" charset="-122"/>
              <a:ea typeface="楷体" panose="02010609060101010101" charset="-122"/>
              <a:cs typeface="楷体" panose="02010609060101010101" charset="-122"/>
            </a:endParaRPr>
          </a:p>
          <a:p>
            <a:pPr>
              <a:lnSpc>
                <a:spcPct val="90000"/>
              </a:lnSpc>
              <a:spcBef>
                <a:spcPct val="35000"/>
              </a:spcBef>
              <a:buClr>
                <a:srgbClr val="002060"/>
              </a:buClr>
              <a:buSzPct val="100000"/>
              <a:buFont typeface="Wingdings" panose="05000000000000000000" pitchFamily="2" charset="2"/>
              <a:buChar char="§"/>
            </a:pPr>
            <a:r>
              <a:rPr kumimoji="1" lang="en-US" altLang="en-US" sz="2000" dirty="0"/>
              <a:t>Example</a:t>
            </a:r>
            <a:r>
              <a:rPr kumimoji="1" lang="en-US" altLang="en-US" sz="2000" dirty="0">
                <a:solidFill>
                  <a:schemeClr val="accent3">
                    <a:lumMod val="25000"/>
                  </a:schemeClr>
                </a:solidFill>
              </a:rPr>
              <a:t>: Instead of creating a schema for relationship set </a:t>
            </a:r>
            <a:r>
              <a:rPr kumimoji="1" lang="en-US" altLang="en-US" sz="2000" i="1" dirty="0" err="1">
                <a:solidFill>
                  <a:schemeClr val="accent3">
                    <a:lumMod val="25000"/>
                  </a:schemeClr>
                </a:solidFill>
              </a:rPr>
              <a:t>inst_dept</a:t>
            </a:r>
            <a:r>
              <a:rPr kumimoji="1" lang="en-US" altLang="en-US" sz="2000" dirty="0">
                <a:solidFill>
                  <a:schemeClr val="accent3">
                    <a:lumMod val="25000"/>
                  </a:schemeClr>
                </a:solidFill>
              </a:rPr>
              <a:t>, add an attribute </a:t>
            </a:r>
            <a:r>
              <a:rPr kumimoji="1" lang="en-US" altLang="en-US" sz="2000" i="1" dirty="0">
                <a:solidFill>
                  <a:schemeClr val="accent3">
                    <a:lumMod val="25000"/>
                  </a:schemeClr>
                </a:solidFill>
              </a:rPr>
              <a:t>dept_name</a:t>
            </a:r>
            <a:r>
              <a:rPr kumimoji="1" lang="en-US" altLang="en-US" sz="2000" dirty="0">
                <a:solidFill>
                  <a:schemeClr val="accent3">
                    <a:lumMod val="25000"/>
                  </a:schemeClr>
                </a:solidFill>
              </a:rPr>
              <a:t> to the schema arising from entity set </a:t>
            </a:r>
            <a:r>
              <a:rPr kumimoji="1" lang="en-US" altLang="en-US" sz="2000" i="1" dirty="0">
                <a:solidFill>
                  <a:schemeClr val="accent3">
                    <a:lumMod val="25000"/>
                  </a:schemeClr>
                </a:solidFill>
              </a:rPr>
              <a:t>instructor</a:t>
            </a:r>
            <a:endParaRPr kumimoji="1" lang="en-US" altLang="en-US" sz="2000" i="1" dirty="0">
              <a:solidFill>
                <a:schemeClr val="accent3">
                  <a:lumMod val="25000"/>
                </a:schemeClr>
              </a:solidFill>
            </a:endParaRPr>
          </a:p>
          <a:p>
            <a:pPr>
              <a:lnSpc>
                <a:spcPct val="90000"/>
              </a:lnSpc>
              <a:spcBef>
                <a:spcPct val="35000"/>
              </a:spcBef>
              <a:buClr>
                <a:srgbClr val="002060"/>
              </a:buClr>
              <a:buSzPct val="100000"/>
              <a:buFont typeface="Wingdings" panose="05000000000000000000" pitchFamily="2" charset="2"/>
              <a:buChar char="§"/>
            </a:pPr>
            <a:r>
              <a:rPr kumimoji="1" lang="en-US" altLang="en-US" sz="2000" dirty="0"/>
              <a:t>Example</a:t>
            </a:r>
            <a:endParaRPr kumimoji="1" lang="en-US" altLang="en-US" sz="2000" dirty="0"/>
          </a:p>
        </p:txBody>
      </p:sp>
      <p:sp>
        <p:nvSpPr>
          <p:cNvPr id="55300" name="Rectangle 6"/>
          <p:cNvSpPr>
            <a:spLocks noChangeArrowheads="1"/>
          </p:cNvSpPr>
          <p:nvPr/>
        </p:nvSpPr>
        <p:spPr bwMode="auto">
          <a:xfrm rot="-372694">
            <a:off x="1692275" y="3449638"/>
            <a:ext cx="1970088" cy="2809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grpSp>
        <p:nvGrpSpPr>
          <p:cNvPr id="2" name="Group 13"/>
          <p:cNvGrpSpPr/>
          <p:nvPr/>
        </p:nvGrpSpPr>
        <p:grpSpPr bwMode="auto">
          <a:xfrm>
            <a:off x="1474247" y="3590131"/>
            <a:ext cx="6317679" cy="2578608"/>
            <a:chOff x="0" y="1413"/>
            <a:chExt cx="5483" cy="2545"/>
          </a:xfrm>
        </p:grpSpPr>
        <p:pic>
          <p:nvPicPr>
            <p:cNvPr id="55302" name="Picture 6"/>
            <p:cNvPicPr>
              <a:picLocks noChangeAspect="1" noChangeArrowheads="1"/>
            </p:cNvPicPr>
            <p:nvPr/>
          </p:nvPicPr>
          <p:blipFill>
            <a:blip r:embed="rId1">
              <a:extLst>
                <a:ext uri="{28A0092B-C50C-407E-A947-70E740481C1C}">
                  <a14:useLocalDpi xmlns:a14="http://schemas.microsoft.com/office/drawing/2010/main" val="0"/>
                </a:ext>
              </a:extLst>
            </a:blip>
            <a:srcRect l="17952" t="423" r="7481" b="61655"/>
            <a:stretch>
              <a:fillRect/>
            </a:stretch>
          </p:blipFill>
          <p:spPr bwMode="auto">
            <a:xfrm>
              <a:off x="175" y="1413"/>
              <a:ext cx="5308" cy="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11"/>
            <p:cNvSpPr>
              <a:spLocks noChangeArrowheads="1"/>
            </p:cNvSpPr>
            <p:nvPr/>
          </p:nvSpPr>
          <p:spPr bwMode="auto">
            <a:xfrm>
              <a:off x="0" y="1500"/>
              <a:ext cx="1956" cy="4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55304" name="Rectangle 12"/>
            <p:cNvSpPr>
              <a:spLocks noChangeArrowheads="1"/>
            </p:cNvSpPr>
            <p:nvPr/>
          </p:nvSpPr>
          <p:spPr bwMode="auto">
            <a:xfrm>
              <a:off x="1920" y="1690"/>
              <a:ext cx="374"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6626" name="Rectangle 2"/>
          <p:cNvSpPr>
            <a:spLocks noGrp="1" noChangeArrowheads="1"/>
          </p:cNvSpPr>
          <p:nvPr>
            <p:ph type="title" idx="4294967295"/>
          </p:nvPr>
        </p:nvSpPr>
        <p:spPr/>
        <p:txBody>
          <a:bodyPr/>
          <a:lstStyle/>
          <a:p>
            <a:pPr>
              <a:defRPr/>
            </a:pPr>
            <a:r>
              <a:rPr lang="en-US" altLang="en-US" dirty="0">
                <a:effectLst>
                  <a:outerShdw blurRad="38100" dist="38100" dir="2700000" algn="tl">
                    <a:srgbClr val="C0C0C0"/>
                  </a:outerShdw>
                </a:effectLst>
              </a:rPr>
              <a:t>Redundancy of Schemas (Cont.)</a:t>
            </a:r>
            <a:endParaRPr lang="en-US" altLang="en-US" dirty="0">
              <a:effectLst>
                <a:outerShdw blurRad="38100" dist="38100" dir="2700000" algn="tl">
                  <a:srgbClr val="C0C0C0"/>
                </a:outerShdw>
              </a:effectLst>
            </a:endParaRPr>
          </a:p>
        </p:txBody>
      </p:sp>
      <p:sp>
        <p:nvSpPr>
          <p:cNvPr id="56323" name="Rectangle 3"/>
          <p:cNvSpPr>
            <a:spLocks noGrp="1" noChangeArrowheads="1"/>
          </p:cNvSpPr>
          <p:nvPr>
            <p:ph type="body" idx="4294967295"/>
          </p:nvPr>
        </p:nvSpPr>
        <p:spPr>
          <a:xfrm>
            <a:off x="768350" y="1203706"/>
            <a:ext cx="7558904" cy="2856230"/>
          </a:xfrm>
        </p:spPr>
        <p:txBody>
          <a:bodyPr/>
          <a:lstStyle/>
          <a:p>
            <a:pPr>
              <a:lnSpc>
                <a:spcPct val="90000"/>
              </a:lnSpc>
              <a:buFont typeface="Wingdings" panose="05000000000000000000" pitchFamily="2" charset="2"/>
              <a:buChar char="§"/>
            </a:pPr>
            <a:r>
              <a:rPr lang="en-US" altLang="en-US" sz="2400" dirty="0"/>
              <a:t>For one-to-one relationship sets, either side can be chosen to act as the “many” side</a:t>
            </a:r>
            <a:endParaRPr lang="en-US" altLang="en-US" sz="2400" dirty="0"/>
          </a:p>
          <a:p>
            <a:pPr lvl="1">
              <a:lnSpc>
                <a:spcPct val="90000"/>
              </a:lnSpc>
              <a:buSzPct val="110000"/>
              <a:buFont typeface="Arial" panose="020B0604020202020204" pitchFamily="34" charset="0"/>
              <a:buChar char="•"/>
            </a:pPr>
            <a:r>
              <a:rPr lang="en-US" altLang="en-US" sz="2400" dirty="0">
                <a:ea typeface="MS PGothic" panose="020B0600070205080204" pitchFamily="34" charset="-128"/>
              </a:rPr>
              <a:t>That is, an extra attribute can be added to either of the tables corresponding to the two entity sets </a:t>
            </a:r>
            <a:endParaRPr lang="en-US" altLang="en-US" sz="2400" dirty="0">
              <a:ea typeface="MS PGothic" panose="020B0600070205080204" pitchFamily="34" charset="-128"/>
            </a:endParaRPr>
          </a:p>
          <a:p>
            <a:pPr>
              <a:lnSpc>
                <a:spcPct val="90000"/>
              </a:lnSpc>
              <a:buFont typeface="Wingdings" panose="05000000000000000000" pitchFamily="2" charset="2"/>
              <a:buChar char="§"/>
            </a:pPr>
            <a:r>
              <a:rPr lang="en-US" altLang="en-US" sz="2400" dirty="0"/>
              <a:t>If participation is </a:t>
            </a:r>
            <a:r>
              <a:rPr lang="en-US" altLang="en-US" sz="2400" i="1" dirty="0"/>
              <a:t>partial</a:t>
            </a:r>
            <a:r>
              <a:rPr lang="en-US" altLang="en-US" sz="2400" dirty="0"/>
              <a:t> on the “many” side, replacing a schema by an extra attribute in the schema corresponding to the “many” side could result in null values</a:t>
            </a:r>
            <a:endParaRPr lang="en-US" altLang="en-US" sz="2400" dirty="0"/>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6626"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Redundancy of Schemas (Cont.)</a:t>
            </a:r>
            <a:endParaRPr lang="en-US" altLang="en-US">
              <a:effectLst>
                <a:outerShdw blurRad="38100" dist="38100" dir="2700000" algn="tl">
                  <a:srgbClr val="C0C0C0"/>
                </a:outerShdw>
              </a:effectLst>
            </a:endParaRPr>
          </a:p>
        </p:txBody>
      </p:sp>
      <p:sp>
        <p:nvSpPr>
          <p:cNvPr id="57347" name="Rectangle 3"/>
          <p:cNvSpPr>
            <a:spLocks noGrp="1" noChangeArrowheads="1"/>
          </p:cNvSpPr>
          <p:nvPr>
            <p:ph type="body" idx="4294967295"/>
          </p:nvPr>
        </p:nvSpPr>
        <p:spPr>
          <a:xfrm>
            <a:off x="768350" y="1222375"/>
            <a:ext cx="7621047" cy="1545209"/>
          </a:xfrm>
        </p:spPr>
        <p:txBody>
          <a:bodyPr/>
          <a:lstStyle/>
          <a:p>
            <a:pPr>
              <a:lnSpc>
                <a:spcPct val="90000"/>
              </a:lnSpc>
              <a:buFont typeface="Wingdings" panose="05000000000000000000" pitchFamily="2" charset="2"/>
              <a:buChar char="§"/>
            </a:pPr>
            <a:r>
              <a:rPr lang="en-US" altLang="en-US" sz="2400" dirty="0"/>
              <a:t>The schema corresponding to a relationship set linking a weak entity set to its identifying strong entity set is redundant.</a:t>
            </a:r>
            <a:endParaRPr lang="en-US" altLang="en-US" sz="2400" dirty="0"/>
          </a:p>
          <a:p>
            <a:pPr>
              <a:lnSpc>
                <a:spcPct val="90000"/>
              </a:lnSpc>
              <a:buFont typeface="Wingdings" panose="05000000000000000000" pitchFamily="2" charset="2"/>
              <a:buChar char="§"/>
            </a:pPr>
            <a:r>
              <a:rPr lang="en-US" altLang="en-US" sz="2400" dirty="0"/>
              <a:t>Example: The </a:t>
            </a:r>
            <a:r>
              <a:rPr lang="en-US" altLang="en-US" sz="2400" i="1" dirty="0"/>
              <a:t>section </a:t>
            </a:r>
            <a:r>
              <a:rPr lang="en-US" altLang="en-US" sz="2400" dirty="0"/>
              <a:t>schema already contains the attributes that would appear in the </a:t>
            </a:r>
            <a:r>
              <a:rPr lang="en-US" altLang="en-US" sz="2400" i="1" dirty="0" err="1"/>
              <a:t>sec_course</a:t>
            </a:r>
            <a:r>
              <a:rPr lang="en-US" altLang="en-US" sz="2400" dirty="0"/>
              <a:t> schema</a:t>
            </a:r>
            <a:endParaRPr lang="en-US" altLang="en-US" sz="2400" dirty="0"/>
          </a:p>
          <a:p>
            <a:endParaRPr lang="en-US" altLang="en-US" dirty="0"/>
          </a:p>
        </p:txBody>
      </p:sp>
      <p:pic>
        <p:nvPicPr>
          <p:cNvPr id="4" name="Graphic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341596" y="4073747"/>
            <a:ext cx="6930708" cy="140368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2736850"/>
            <a:ext cx="8267700" cy="609600"/>
          </a:xfrm>
        </p:spPr>
        <p:txBody>
          <a:bodyPr/>
          <a:lstStyle/>
          <a:p>
            <a:pPr>
              <a:defRPr/>
            </a:pPr>
            <a:r>
              <a:rPr lang="en-US" altLang="en-US" dirty="0">
                <a:effectLst>
                  <a:outerShdw blurRad="38100" dist="38100" dir="2700000" algn="tl">
                    <a:srgbClr val="C0C0C0"/>
                  </a:outerShdw>
                </a:effectLst>
              </a:rPr>
              <a:t>Extended E-R Features</a:t>
            </a:r>
            <a:endParaRPr lang="en-US" altLang="en-US" dirty="0">
              <a:effectLst>
                <a:outerShdw blurRad="38100" dist="38100" dir="2700000" algn="tl">
                  <a:srgbClr val="C0C0C0"/>
                </a:outerShdw>
              </a:effectLst>
            </a:endParaRPr>
          </a:p>
        </p:txBody>
      </p:sp>
      <p:sp>
        <p:nvSpPr>
          <p:cNvPr id="58371" name="Rectangle 3"/>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pPr>
            <a:endParaRPr kumimoji="1" lang="en-US" altLang="en-US"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35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Specialization</a:t>
            </a:r>
            <a:endParaRPr lang="en-US" altLang="en-US">
              <a:effectLst>
                <a:outerShdw blurRad="38100" dist="38100" dir="2700000" algn="tl">
                  <a:srgbClr val="C0C0C0"/>
                </a:outerShdw>
              </a:effectLst>
            </a:endParaRPr>
          </a:p>
        </p:txBody>
      </p:sp>
      <p:sp>
        <p:nvSpPr>
          <p:cNvPr id="59395" name="Rectangle 3"/>
          <p:cNvSpPr>
            <a:spLocks noGrp="1" noChangeArrowheads="1"/>
          </p:cNvSpPr>
          <p:nvPr>
            <p:ph type="body" idx="1"/>
          </p:nvPr>
        </p:nvSpPr>
        <p:spPr>
          <a:xfrm>
            <a:off x="768350" y="1208089"/>
            <a:ext cx="7674314" cy="3924744"/>
          </a:xfrm>
        </p:spPr>
        <p:txBody>
          <a:bodyPr/>
          <a:lstStyle/>
          <a:p>
            <a:r>
              <a:rPr lang="en-US" altLang="en-US" sz="2400" dirty="0"/>
              <a:t>Top-down design process; we designate sub-groupings within an entity set that are distinctive from other entities in the set.</a:t>
            </a:r>
            <a:endParaRPr lang="en-US" altLang="en-US" sz="2400" dirty="0"/>
          </a:p>
          <a:p>
            <a:r>
              <a:rPr lang="en-US" altLang="en-US" sz="2400" dirty="0"/>
              <a:t>These sub-groupings become lower-level entity sets that have attributes or participate in relationships that do not apply to the higher-level entity set.</a:t>
            </a:r>
            <a:endParaRPr lang="en-US" altLang="en-US" sz="2400" dirty="0"/>
          </a:p>
          <a:p>
            <a:r>
              <a:rPr lang="en-US" altLang="en-US" sz="2400" dirty="0"/>
              <a:t>Depicted by a </a:t>
            </a:r>
            <a:r>
              <a:rPr lang="en-US" altLang="en-US" sz="2400" i="1" dirty="0"/>
              <a:t>triangle</a:t>
            </a:r>
            <a:r>
              <a:rPr lang="en-US" altLang="en-US" sz="2400" dirty="0"/>
              <a:t> component labeled ISA (e.g., </a:t>
            </a:r>
            <a:r>
              <a:rPr lang="en-US" altLang="en-US" sz="2400" i="1" dirty="0"/>
              <a:t>instructor</a:t>
            </a:r>
            <a:r>
              <a:rPr lang="en-US" altLang="en-US" sz="2400" dirty="0"/>
              <a:t> “is a” </a:t>
            </a:r>
            <a:r>
              <a:rPr lang="en-US" altLang="en-US" sz="2400" i="1" dirty="0"/>
              <a:t>person</a:t>
            </a:r>
            <a:r>
              <a:rPr lang="en-US" altLang="en-US" sz="2400" dirty="0"/>
              <a:t>).</a:t>
            </a:r>
            <a:endParaRPr lang="en-US" altLang="en-US" sz="2400" dirty="0"/>
          </a:p>
          <a:p>
            <a:r>
              <a:rPr lang="en-US" altLang="en-US" sz="2400" b="1" dirty="0">
                <a:solidFill>
                  <a:srgbClr val="002060"/>
                </a:solidFill>
              </a:rPr>
              <a:t>Attribute inheritance</a:t>
            </a:r>
            <a:r>
              <a:rPr lang="en-US" altLang="en-US" sz="2400" dirty="0">
                <a:solidFill>
                  <a:srgbClr val="002060"/>
                </a:solidFill>
              </a:rPr>
              <a:t> </a:t>
            </a:r>
            <a:r>
              <a:rPr lang="en-US" altLang="en-US" sz="2400" dirty="0"/>
              <a:t>– a lower-level entity set inherits all the attributes and relationship participation of the higher-level entity set to which it is linked.</a:t>
            </a:r>
            <a:endParaRPr lang="en-US" altLang="en-US" sz="2400" dirty="0"/>
          </a:p>
          <a:p>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76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Specialization Example</a:t>
            </a:r>
            <a:endParaRPr lang="en-US" altLang="en-US">
              <a:effectLst>
                <a:outerShdw blurRad="38100" dist="38100" dir="2700000" algn="tl">
                  <a:srgbClr val="C0C0C0"/>
                </a:outerShdw>
              </a:effectLst>
            </a:endParaRPr>
          </a:p>
        </p:txBody>
      </p:sp>
      <p:sp>
        <p:nvSpPr>
          <p:cNvPr id="60419" name="Rectangle 3"/>
          <p:cNvSpPr>
            <a:spLocks noGrp="1" noChangeArrowheads="1"/>
          </p:cNvSpPr>
          <p:nvPr>
            <p:ph type="body" idx="1"/>
          </p:nvPr>
        </p:nvSpPr>
        <p:spPr>
          <a:xfrm>
            <a:off x="768350" y="993775"/>
            <a:ext cx="7692898" cy="1240952"/>
          </a:xfrm>
        </p:spPr>
        <p:txBody>
          <a:bodyPr/>
          <a:lstStyle/>
          <a:p>
            <a:r>
              <a:rPr lang="en-US" altLang="en-US" sz="2400" b="1" dirty="0">
                <a:solidFill>
                  <a:srgbClr val="002060"/>
                </a:solidFill>
              </a:rPr>
              <a:t>Overlapping</a:t>
            </a:r>
            <a:r>
              <a:rPr lang="en-US" altLang="en-US" sz="2400" dirty="0"/>
              <a:t> – </a:t>
            </a:r>
            <a:r>
              <a:rPr lang="en-US" altLang="en-US" sz="2400" i="1" dirty="0"/>
              <a:t>employee</a:t>
            </a:r>
            <a:r>
              <a:rPr lang="en-US" altLang="en-US" sz="2400" dirty="0"/>
              <a:t> and </a:t>
            </a:r>
            <a:r>
              <a:rPr lang="en-US" altLang="en-US" sz="2400" i="1" dirty="0"/>
              <a:t>student</a:t>
            </a:r>
            <a:endParaRPr lang="en-US" altLang="en-US" sz="2400" i="1" dirty="0"/>
          </a:p>
          <a:p>
            <a:r>
              <a:rPr lang="en-US" altLang="en-US" sz="2400" b="1" dirty="0">
                <a:solidFill>
                  <a:srgbClr val="002060"/>
                </a:solidFill>
              </a:rPr>
              <a:t>Disjoint</a:t>
            </a:r>
            <a:r>
              <a:rPr lang="en-US" altLang="en-US" sz="2400" dirty="0"/>
              <a:t> – </a:t>
            </a:r>
            <a:r>
              <a:rPr lang="en-US" altLang="en-US" sz="2400" i="1" dirty="0"/>
              <a:t>instructor</a:t>
            </a:r>
            <a:r>
              <a:rPr lang="en-US" altLang="en-US" sz="2400" dirty="0"/>
              <a:t> and </a:t>
            </a:r>
            <a:r>
              <a:rPr lang="en-US" altLang="en-US" sz="2400" i="1" dirty="0"/>
              <a:t>secretary</a:t>
            </a:r>
            <a:endParaRPr lang="en-US" altLang="en-US" sz="2400" i="1" dirty="0"/>
          </a:p>
          <a:p>
            <a:r>
              <a:rPr lang="en-US" altLang="en-US" sz="2400" dirty="0"/>
              <a:t>Total and partial</a:t>
            </a:r>
            <a:endParaRPr lang="en-US" altLang="en-US" sz="2400" dirty="0"/>
          </a:p>
        </p:txBody>
      </p:sp>
      <p:pic>
        <p:nvPicPr>
          <p:cNvPr id="7" name="Picture 6"/>
          <p:cNvPicPr>
            <a:picLocks noChangeAspect="1"/>
          </p:cNvPicPr>
          <p:nvPr/>
        </p:nvPicPr>
        <p:blipFill>
          <a:blip r:embed="rId1"/>
          <a:stretch>
            <a:fillRect/>
          </a:stretch>
        </p:blipFill>
        <p:spPr>
          <a:xfrm>
            <a:off x="2375263" y="2250822"/>
            <a:ext cx="3496612" cy="361340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0722" name="Rectangle 2"/>
          <p:cNvSpPr>
            <a:spLocks noGrp="1" noChangeArrowheads="1"/>
          </p:cNvSpPr>
          <p:nvPr>
            <p:ph type="title" idx="4294967295"/>
          </p:nvPr>
        </p:nvSpPr>
        <p:spPr>
          <a:xfrm>
            <a:off x="808038" y="49213"/>
            <a:ext cx="8077200" cy="609600"/>
          </a:xfrm>
        </p:spPr>
        <p:txBody>
          <a:bodyPr/>
          <a:lstStyle/>
          <a:p>
            <a:pPr>
              <a:defRPr/>
            </a:pPr>
            <a:r>
              <a:rPr lang="en-US" altLang="en-US" sz="2800">
                <a:effectLst>
                  <a:outerShdw blurRad="38100" dist="38100" dir="2700000" algn="tl">
                    <a:srgbClr val="C0C0C0"/>
                  </a:outerShdw>
                </a:effectLst>
              </a:rPr>
              <a:t>Representing Specialization via Schemas</a:t>
            </a:r>
            <a:endParaRPr lang="en-US" altLang="en-US" sz="2800">
              <a:effectLst>
                <a:outerShdw blurRad="38100" dist="38100" dir="2700000" algn="tl">
                  <a:srgbClr val="C0C0C0"/>
                </a:outerShdw>
              </a:effectLst>
            </a:endParaRPr>
          </a:p>
        </p:txBody>
      </p:sp>
      <p:sp>
        <p:nvSpPr>
          <p:cNvPr id="61443" name="Rectangle 3"/>
          <p:cNvSpPr>
            <a:spLocks noGrp="1" noChangeArrowheads="1"/>
          </p:cNvSpPr>
          <p:nvPr>
            <p:ph type="body" idx="4294967295"/>
          </p:nvPr>
        </p:nvSpPr>
        <p:spPr>
          <a:xfrm>
            <a:off x="772360" y="1157289"/>
            <a:ext cx="7507195" cy="4499800"/>
          </a:xfrm>
        </p:spPr>
        <p:txBody>
          <a:bodyPr/>
          <a:lstStyle/>
          <a:p>
            <a:pPr>
              <a:buFont typeface="Wingdings" panose="05000000000000000000" pitchFamily="2" charset="2"/>
              <a:buChar char="§"/>
              <a:tabLst>
                <a:tab pos="346075" algn="l"/>
                <a:tab pos="1255395" algn="ctr"/>
                <a:tab pos="2452370" algn="l"/>
                <a:tab pos="3823970" algn="ctr"/>
              </a:tabLst>
            </a:pPr>
            <a:r>
              <a:rPr lang="en-US" altLang="en-US" sz="2400" dirty="0"/>
              <a:t>Method 1: </a:t>
            </a:r>
            <a:endParaRPr lang="en-US" altLang="en-US" sz="2400" dirty="0"/>
          </a:p>
          <a:p>
            <a:pPr lvl="1">
              <a:buSzPct val="110000"/>
              <a:buFont typeface="Arial" panose="020B0604020202020204" pitchFamily="34" charset="0"/>
              <a:buChar char="•"/>
              <a:tabLst>
                <a:tab pos="346075" algn="l"/>
                <a:tab pos="1255395" algn="ctr"/>
                <a:tab pos="2452370" algn="l"/>
                <a:tab pos="3823970" algn="ctr"/>
              </a:tabLst>
            </a:pPr>
            <a:r>
              <a:rPr lang="en-US" altLang="en-US" sz="2400" dirty="0">
                <a:ea typeface="MS PGothic" panose="020B0600070205080204" pitchFamily="34" charset="-128"/>
              </a:rPr>
              <a:t>Form a schema for the higher-level entity </a:t>
            </a:r>
            <a:endParaRPr lang="en-US" altLang="en-US" sz="2400" dirty="0">
              <a:ea typeface="MS PGothic" panose="020B0600070205080204" pitchFamily="34" charset="-128"/>
            </a:endParaRPr>
          </a:p>
          <a:p>
            <a:pPr lvl="1">
              <a:buSzPct val="110000"/>
              <a:buFont typeface="Arial" panose="020B0604020202020204" pitchFamily="34" charset="0"/>
              <a:buChar char="•"/>
              <a:tabLst>
                <a:tab pos="346075" algn="l"/>
                <a:tab pos="1255395" algn="ctr"/>
                <a:tab pos="2452370" algn="l"/>
                <a:tab pos="3823970" algn="ctr"/>
              </a:tabLst>
            </a:pPr>
            <a:r>
              <a:rPr lang="en-US" altLang="en-US" sz="2400" dirty="0">
                <a:ea typeface="MS PGothic" panose="020B0600070205080204" pitchFamily="34" charset="-128"/>
              </a:rPr>
              <a:t>Form a schema for each lower-level entity set, include primary key of higher-level entity set and local attributes</a:t>
            </a:r>
            <a:endParaRPr lang="en-US" altLang="en-US" sz="2400" dirty="0">
              <a:ea typeface="MS PGothic" panose="020B0600070205080204" pitchFamily="34" charset="-128"/>
            </a:endParaRPr>
          </a:p>
          <a:p>
            <a:pPr marL="457200" lvl="1" indent="0">
              <a:buSzPct val="110000"/>
              <a:buNone/>
              <a:tabLst>
                <a:tab pos="346075" algn="l"/>
                <a:tab pos="1255395" algn="ctr"/>
                <a:tab pos="2452370" algn="l"/>
                <a:tab pos="3823970" algn="ctr"/>
              </a:tabLst>
            </a:pPr>
            <a:br>
              <a:rPr lang="en-US" altLang="en-US" sz="2400" dirty="0">
                <a:ea typeface="MS PGothic" panose="020B0600070205080204" pitchFamily="34" charset="-128"/>
              </a:rPr>
            </a:br>
            <a:br>
              <a:rPr lang="en-US" altLang="en-US" sz="2400" dirty="0">
                <a:ea typeface="MS PGothic" panose="020B0600070205080204" pitchFamily="34" charset="-128"/>
              </a:rPr>
            </a:br>
            <a:endParaRPr lang="en-US" altLang="en-US" sz="2400" dirty="0">
              <a:ea typeface="MS PGothic" panose="020B0600070205080204" pitchFamily="34" charset="-128"/>
            </a:endParaRPr>
          </a:p>
          <a:p>
            <a:pPr lvl="1">
              <a:buSzPct val="110000"/>
              <a:buFont typeface="Arial" panose="020B0604020202020204" pitchFamily="34" charset="0"/>
              <a:buChar char="•"/>
              <a:tabLst>
                <a:tab pos="346075" algn="l"/>
                <a:tab pos="1255395" algn="ctr"/>
                <a:tab pos="2452370" algn="l"/>
                <a:tab pos="3823970" algn="ctr"/>
              </a:tabLst>
            </a:pPr>
            <a:r>
              <a:rPr lang="en-US" altLang="en-US" sz="2400" dirty="0">
                <a:ea typeface="MS PGothic" panose="020B0600070205080204" pitchFamily="34" charset="-128"/>
              </a:rPr>
              <a:t>Drawback:  getting information about, an </a:t>
            </a:r>
            <a:r>
              <a:rPr lang="en-US" altLang="en-US" sz="2400" i="1" dirty="0">
                <a:ea typeface="MS PGothic" panose="020B0600070205080204" pitchFamily="34" charset="-128"/>
              </a:rPr>
              <a:t>employee</a:t>
            </a:r>
            <a:r>
              <a:rPr lang="en-US" altLang="en-US" sz="2400" dirty="0">
                <a:ea typeface="MS PGothic" panose="020B0600070205080204" pitchFamily="34" charset="-128"/>
              </a:rPr>
              <a:t> requires accessing two relations, the one corresponding to the low-level schema and the one corresponding to the high-level schema</a:t>
            </a:r>
            <a:endParaRPr lang="en-US" altLang="en-US" sz="2400" dirty="0">
              <a:ea typeface="MS PGothic" panose="020B0600070205080204" pitchFamily="34" charset="-128"/>
            </a:endParaRPr>
          </a:p>
        </p:txBody>
      </p:sp>
      <p:pic>
        <p:nvPicPr>
          <p:cNvPr id="2" name="Picture 1"/>
          <p:cNvPicPr>
            <a:picLocks noChangeAspect="1"/>
          </p:cNvPicPr>
          <p:nvPr/>
        </p:nvPicPr>
        <p:blipFill>
          <a:blip r:embed="rId1"/>
          <a:stretch>
            <a:fillRect/>
          </a:stretch>
        </p:blipFill>
        <p:spPr>
          <a:xfrm>
            <a:off x="2452045" y="3330578"/>
            <a:ext cx="3633407" cy="126817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2770" name="Rectangle 2"/>
          <p:cNvSpPr>
            <a:spLocks noGrp="1" noChangeArrowheads="1"/>
          </p:cNvSpPr>
          <p:nvPr>
            <p:ph type="title" idx="4294967295"/>
          </p:nvPr>
        </p:nvSpPr>
        <p:spPr>
          <a:xfrm>
            <a:off x="506027" y="96901"/>
            <a:ext cx="8942773" cy="609600"/>
          </a:xfrm>
        </p:spPr>
        <p:txBody>
          <a:bodyPr/>
          <a:lstStyle/>
          <a:p>
            <a:pPr>
              <a:defRPr/>
            </a:pPr>
            <a:r>
              <a:rPr lang="en-US" altLang="en-US" sz="2800" dirty="0">
                <a:effectLst>
                  <a:outerShdw blurRad="38100" dist="38100" dir="2700000" algn="tl">
                    <a:srgbClr val="C0C0C0"/>
                  </a:outerShdw>
                </a:effectLst>
              </a:rPr>
              <a:t>Representing Specialization as Schemas (Cont.)</a:t>
            </a:r>
            <a:endParaRPr lang="en-US" altLang="en-US" sz="2800" dirty="0">
              <a:effectLst>
                <a:outerShdw blurRad="38100" dist="38100" dir="2700000" algn="tl">
                  <a:srgbClr val="C0C0C0"/>
                </a:outerShdw>
              </a:effectLst>
            </a:endParaRPr>
          </a:p>
        </p:txBody>
      </p:sp>
      <p:sp>
        <p:nvSpPr>
          <p:cNvPr id="62467" name="Rectangle 3"/>
          <p:cNvSpPr>
            <a:spLocks noGrp="1" noChangeArrowheads="1"/>
          </p:cNvSpPr>
          <p:nvPr>
            <p:ph type="body" idx="4294967295"/>
          </p:nvPr>
        </p:nvSpPr>
        <p:spPr>
          <a:xfrm>
            <a:off x="763480" y="1148763"/>
            <a:ext cx="7392969" cy="3972941"/>
          </a:xfrm>
        </p:spPr>
        <p:txBody>
          <a:bodyPr/>
          <a:lstStyle/>
          <a:p>
            <a:pPr>
              <a:buFont typeface="Wingdings" panose="05000000000000000000" pitchFamily="2" charset="2"/>
              <a:buChar char="§"/>
              <a:tabLst>
                <a:tab pos="346075" algn="l"/>
                <a:tab pos="1255395" algn="ctr"/>
                <a:tab pos="2452370" algn="l"/>
                <a:tab pos="3823970" algn="ctr"/>
              </a:tabLst>
            </a:pPr>
            <a:r>
              <a:rPr lang="en-US" altLang="en-US" sz="2400" dirty="0"/>
              <a:t>Method 2:  </a:t>
            </a:r>
            <a:endParaRPr lang="en-US" altLang="en-US" sz="2400" dirty="0"/>
          </a:p>
          <a:p>
            <a:pPr lvl="1">
              <a:buSzPct val="110000"/>
              <a:buFont typeface="Arial" panose="020B0604020202020204" pitchFamily="34" charset="0"/>
              <a:buChar char="•"/>
              <a:tabLst>
                <a:tab pos="346075" algn="l"/>
                <a:tab pos="1255395" algn="ctr"/>
                <a:tab pos="2452370" algn="l"/>
                <a:tab pos="3823970" algn="ctr"/>
              </a:tabLst>
            </a:pPr>
            <a:r>
              <a:rPr lang="en-US" altLang="en-US" sz="2400" dirty="0">
                <a:ea typeface="MS PGothic" panose="020B0600070205080204" pitchFamily="34" charset="-128"/>
              </a:rPr>
              <a:t>Form a schema for each entity set with all local and inherited attributes</a:t>
            </a:r>
            <a:endParaRPr lang="en-US" altLang="en-US" sz="2400" dirty="0">
              <a:ea typeface="MS PGothic" panose="020B0600070205080204" pitchFamily="34" charset="-128"/>
            </a:endParaRPr>
          </a:p>
          <a:p>
            <a:pPr lvl="1">
              <a:buFont typeface="Monotype Sorts" charset="2"/>
              <a:buNone/>
              <a:tabLst>
                <a:tab pos="346075" algn="l"/>
                <a:tab pos="1255395" algn="ctr"/>
                <a:tab pos="2452370" algn="l"/>
                <a:tab pos="3823970" algn="ctr"/>
              </a:tabLst>
            </a:pPr>
            <a:endParaRPr lang="en-US" altLang="en-US" sz="2400" dirty="0">
              <a:ea typeface="MS PGothic" panose="020B0600070205080204" pitchFamily="34" charset="-128"/>
            </a:endParaRPr>
          </a:p>
          <a:p>
            <a:pPr lvl="1">
              <a:buFont typeface="Monotype Sorts" charset="2"/>
              <a:buNone/>
              <a:tabLst>
                <a:tab pos="346075" algn="l"/>
                <a:tab pos="1255395" algn="ctr"/>
                <a:tab pos="2452370" algn="l"/>
                <a:tab pos="3823970" algn="ctr"/>
              </a:tabLst>
            </a:pPr>
            <a:endParaRPr lang="en-US" altLang="en-US" sz="2400" dirty="0">
              <a:ea typeface="MS PGothic" panose="020B0600070205080204" pitchFamily="34" charset="-128"/>
            </a:endParaRPr>
          </a:p>
          <a:p>
            <a:pPr lvl="1">
              <a:buFont typeface="Monotype Sorts" charset="2"/>
              <a:buNone/>
              <a:tabLst>
                <a:tab pos="346075" algn="l"/>
                <a:tab pos="1255395" algn="ctr"/>
                <a:tab pos="2452370" algn="l"/>
                <a:tab pos="3823970" algn="ctr"/>
              </a:tabLst>
            </a:pPr>
            <a:endParaRPr lang="en-US" altLang="en-US" sz="2400" dirty="0">
              <a:ea typeface="MS PGothic" panose="020B0600070205080204" pitchFamily="34" charset="-128"/>
            </a:endParaRPr>
          </a:p>
          <a:p>
            <a:pPr lvl="1">
              <a:buFont typeface="Monotype Sorts" charset="2"/>
              <a:buNone/>
              <a:tabLst>
                <a:tab pos="346075" algn="l"/>
                <a:tab pos="1255395" algn="ctr"/>
                <a:tab pos="2452370" algn="l"/>
                <a:tab pos="3823970" algn="ctr"/>
              </a:tabLst>
            </a:pPr>
            <a:endParaRPr lang="en-US" altLang="en-US" sz="2400" dirty="0">
              <a:ea typeface="MS PGothic" panose="020B0600070205080204" pitchFamily="34" charset="-128"/>
            </a:endParaRPr>
          </a:p>
          <a:p>
            <a:pPr lvl="1">
              <a:buSzPct val="110000"/>
              <a:buFont typeface="Arial" panose="020B0604020202020204" pitchFamily="34" charset="0"/>
              <a:buChar char="•"/>
              <a:tabLst>
                <a:tab pos="346075" algn="l"/>
                <a:tab pos="1255395" algn="ctr"/>
                <a:tab pos="2452370" algn="l"/>
                <a:tab pos="3823970" algn="ctr"/>
              </a:tabLst>
            </a:pPr>
            <a:r>
              <a:rPr lang="en-US" altLang="en-US" sz="2400" dirty="0">
                <a:ea typeface="MS PGothic" panose="020B0600070205080204" pitchFamily="34" charset="-128"/>
              </a:rPr>
              <a:t>Drawback:  </a:t>
            </a:r>
            <a:r>
              <a:rPr lang="en-US" altLang="en-US" sz="2400" i="1" dirty="0">
                <a:ea typeface="MS PGothic" panose="020B0600070205080204" pitchFamily="34" charset="-128"/>
              </a:rPr>
              <a:t>name, street</a:t>
            </a:r>
            <a:r>
              <a:rPr lang="en-US" altLang="en-US" sz="2400" dirty="0">
                <a:ea typeface="MS PGothic" panose="020B0600070205080204" pitchFamily="34" charset="-128"/>
              </a:rPr>
              <a:t> and </a:t>
            </a:r>
            <a:r>
              <a:rPr lang="en-US" altLang="en-US" sz="2400" i="1" dirty="0">
                <a:ea typeface="MS PGothic" panose="020B0600070205080204" pitchFamily="34" charset="-128"/>
              </a:rPr>
              <a:t>city</a:t>
            </a:r>
            <a:r>
              <a:rPr lang="en-US" altLang="en-US" sz="2400" dirty="0">
                <a:ea typeface="MS PGothic" panose="020B0600070205080204" pitchFamily="34" charset="-128"/>
              </a:rPr>
              <a:t> may be stored redundantly for people who are both students and employees</a:t>
            </a:r>
            <a:endParaRPr lang="en-US" altLang="en-US" sz="2400" dirty="0">
              <a:ea typeface="MS PGothic" panose="020B0600070205080204" pitchFamily="34" charset="-128"/>
            </a:endParaRPr>
          </a:p>
        </p:txBody>
      </p:sp>
      <p:pic>
        <p:nvPicPr>
          <p:cNvPr id="2" name="Picture 1"/>
          <p:cNvPicPr>
            <a:picLocks noChangeAspect="1"/>
          </p:cNvPicPr>
          <p:nvPr/>
        </p:nvPicPr>
        <p:blipFill>
          <a:blip r:embed="rId1"/>
          <a:stretch>
            <a:fillRect/>
          </a:stretch>
        </p:blipFill>
        <p:spPr>
          <a:xfrm>
            <a:off x="2234447" y="2787802"/>
            <a:ext cx="4451033" cy="1216551"/>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76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Generalization</a:t>
            </a:r>
            <a:endParaRPr lang="en-US" altLang="en-US">
              <a:effectLst>
                <a:outerShdw blurRad="38100" dist="38100" dir="2700000" algn="tl">
                  <a:srgbClr val="C0C0C0"/>
                </a:outerShdw>
              </a:effectLst>
            </a:endParaRPr>
          </a:p>
        </p:txBody>
      </p:sp>
      <p:sp>
        <p:nvSpPr>
          <p:cNvPr id="63491" name="Rectangle 3"/>
          <p:cNvSpPr>
            <a:spLocks noGrp="1" noChangeArrowheads="1"/>
          </p:cNvSpPr>
          <p:nvPr>
            <p:ph type="body" idx="1"/>
          </p:nvPr>
        </p:nvSpPr>
        <p:spPr>
          <a:xfrm>
            <a:off x="768349" y="1168400"/>
            <a:ext cx="7541149" cy="2674938"/>
          </a:xfrm>
        </p:spPr>
        <p:txBody>
          <a:bodyPr/>
          <a:lstStyle/>
          <a:p>
            <a:r>
              <a:rPr lang="en-US" altLang="en-US" sz="2400" b="1" dirty="0">
                <a:solidFill>
                  <a:srgbClr val="002060"/>
                </a:solidFill>
              </a:rPr>
              <a:t>A bottom-up design process</a:t>
            </a:r>
            <a:r>
              <a:rPr lang="en-US" altLang="en-US" sz="2400" dirty="0">
                <a:solidFill>
                  <a:srgbClr val="002060"/>
                </a:solidFill>
              </a:rPr>
              <a:t> </a:t>
            </a:r>
            <a:r>
              <a:rPr lang="en-US" altLang="en-US" sz="2400" dirty="0"/>
              <a:t>– combine a number of entity sets that share the same features into a higher-level entity set.</a:t>
            </a:r>
            <a:endParaRPr lang="en-US" altLang="en-US" sz="2400" dirty="0"/>
          </a:p>
          <a:p>
            <a:r>
              <a:rPr lang="en-US" altLang="en-US" sz="2400" dirty="0"/>
              <a:t>Specialization and generalization are simple inversions of each other; they are represented in an E-R diagram in the same way.</a:t>
            </a:r>
            <a:endParaRPr lang="en-US" altLang="en-US" sz="2400" dirty="0"/>
          </a:p>
          <a:p>
            <a:r>
              <a:rPr lang="en-US" altLang="en-US" sz="2400" dirty="0"/>
              <a:t>The terms specialization and generalization are used interchangeably.</a:t>
            </a:r>
            <a:endParaRPr lang="en-US"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eaLnBrk="1" hangingPunct="1">
              <a:defRPr/>
            </a:pPr>
            <a:r>
              <a:rPr lang="zh-CN" altLang="en-US" smtClean="0"/>
              <a:t>数据库设计的过程</a:t>
            </a:r>
            <a:endParaRPr lang="en-US" altLang="zh-CN" smtClean="0"/>
          </a:p>
        </p:txBody>
      </p:sp>
      <p:sp>
        <p:nvSpPr>
          <p:cNvPr id="6147" name="Rectangle 3"/>
          <p:cNvSpPr>
            <a:spLocks noGrp="1" noChangeArrowheads="1"/>
          </p:cNvSpPr>
          <p:nvPr>
            <p:ph idx="1"/>
          </p:nvPr>
        </p:nvSpPr>
        <p:spPr>
          <a:xfrm>
            <a:off x="768350" y="995045"/>
            <a:ext cx="5012055" cy="4351655"/>
          </a:xfrm>
        </p:spPr>
        <p:txBody>
          <a:bodyPr/>
          <a:lstStyle/>
          <a:p>
            <a:pPr eaLnBrk="1" hangingPunct="1"/>
            <a:r>
              <a:rPr lang="zh-CN" altLang="en-US" sz="2400" dirty="0">
                <a:latin typeface="楷体" panose="02010609060101010101" charset="-122"/>
                <a:ea typeface="楷体" panose="02010609060101010101" charset="-122"/>
                <a:cs typeface="楷体" panose="02010609060101010101" charset="-122"/>
              </a:rPr>
              <a:t>第一阶段：用户需求分析</a:t>
            </a:r>
            <a:endParaRPr lang="en-US" altLang="zh-CN" sz="2400" dirty="0">
              <a:latin typeface="楷体" panose="02010609060101010101" charset="-122"/>
              <a:ea typeface="楷体" panose="02010609060101010101" charset="-122"/>
              <a:cs typeface="楷体" panose="02010609060101010101" charset="-122"/>
            </a:endParaRPr>
          </a:p>
          <a:p>
            <a:pPr eaLnBrk="1" hangingPunct="1"/>
            <a:r>
              <a:rPr lang="zh-CN" altLang="en-US" sz="2400" dirty="0" smtClean="0">
                <a:latin typeface="楷体" panose="02010609060101010101" charset="-122"/>
                <a:ea typeface="楷体" panose="02010609060101010101" charset="-122"/>
                <a:cs typeface="楷体" panose="02010609060101010101" charset="-122"/>
              </a:rPr>
              <a:t>第二阶段：概念设计</a:t>
            </a:r>
            <a:endParaRPr lang="en-US" altLang="zh-CN" sz="2400" dirty="0" smtClean="0">
              <a:latin typeface="楷体" panose="02010609060101010101" charset="-122"/>
              <a:ea typeface="楷体" panose="02010609060101010101" charset="-122"/>
              <a:cs typeface="楷体" panose="02010609060101010101" charset="-122"/>
            </a:endParaRPr>
          </a:p>
          <a:p>
            <a:pPr lvl="1" eaLnBrk="1" hangingPunct="1"/>
            <a:r>
              <a:rPr lang="zh-CN" altLang="en-US" sz="2400" dirty="0" smtClean="0">
                <a:latin typeface="楷体" panose="02010609060101010101" charset="-122"/>
                <a:ea typeface="楷体" panose="02010609060101010101" charset="-122"/>
                <a:cs typeface="楷体" panose="02010609060101010101" charset="-122"/>
              </a:rPr>
              <a:t>将用户需求转化为选定的某种概念模型（常见是</a:t>
            </a:r>
            <a:r>
              <a:rPr lang="en-US" altLang="zh-CN" sz="2400" dirty="0" smtClean="0">
                <a:solidFill>
                  <a:srgbClr val="0070C0"/>
                </a:solidFill>
                <a:latin typeface="楷体" panose="02010609060101010101" charset="-122"/>
                <a:ea typeface="楷体" panose="02010609060101010101" charset="-122"/>
                <a:cs typeface="楷体" panose="02010609060101010101" charset="-122"/>
              </a:rPr>
              <a:t>E-R</a:t>
            </a:r>
            <a:r>
              <a:rPr lang="zh-CN" altLang="en-US" sz="2400" dirty="0" smtClean="0">
                <a:solidFill>
                  <a:srgbClr val="0070C0"/>
                </a:solidFill>
                <a:latin typeface="楷体" panose="02010609060101010101" charset="-122"/>
                <a:ea typeface="楷体" panose="02010609060101010101" charset="-122"/>
                <a:cs typeface="楷体" panose="02010609060101010101" charset="-122"/>
              </a:rPr>
              <a:t>模型</a:t>
            </a:r>
            <a:r>
              <a:rPr lang="zh-CN" altLang="en-US" sz="2400" dirty="0" smtClean="0">
                <a:latin typeface="楷体" panose="02010609060101010101" charset="-122"/>
                <a:ea typeface="楷体" panose="02010609060101010101" charset="-122"/>
                <a:cs typeface="楷体" panose="02010609060101010101" charset="-122"/>
              </a:rPr>
              <a:t>）</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r>
              <a:rPr lang="zh-CN" altLang="en-US" sz="2400" dirty="0" smtClean="0">
                <a:latin typeface="楷体" panose="02010609060101010101" charset="-122"/>
                <a:ea typeface="楷体" panose="02010609060101010101" charset="-122"/>
                <a:cs typeface="楷体" panose="02010609060101010101" charset="-122"/>
              </a:rPr>
              <a:t>结果：得到</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以</a:t>
            </a:r>
            <a:r>
              <a:rPr lang="en-US" altLang="zh-CN" sz="2400" dirty="0" smtClean="0">
                <a:latin typeface="楷体" panose="02010609060101010101" charset="-122"/>
                <a:ea typeface="楷体" panose="02010609060101010101" charset="-122"/>
                <a:cs typeface="楷体" panose="02010609060101010101" charset="-122"/>
              </a:rPr>
              <a:t>E-R</a:t>
            </a:r>
            <a:r>
              <a:rPr lang="zh-CN" altLang="en-US" sz="2400" dirty="0" smtClean="0">
                <a:latin typeface="楷体" panose="02010609060101010101" charset="-122"/>
                <a:ea typeface="楷体" panose="02010609060101010101" charset="-122"/>
                <a:cs typeface="楷体" panose="02010609060101010101" charset="-122"/>
              </a:rPr>
              <a:t>模型表示的</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数据库概念模式</a:t>
            </a:r>
            <a:endParaRPr lang="en-US" altLang="zh-CN" sz="2400" dirty="0" smtClean="0">
              <a:latin typeface="楷体" panose="02010609060101010101" charset="-122"/>
              <a:ea typeface="楷体" panose="02010609060101010101" charset="-122"/>
              <a:cs typeface="楷体" panose="02010609060101010101" charset="-122"/>
            </a:endParaRPr>
          </a:p>
          <a:p>
            <a:pPr eaLnBrk="1" hangingPunct="1"/>
            <a:r>
              <a:rPr lang="zh-CN" altLang="en-US" sz="2400" dirty="0">
                <a:latin typeface="楷体" panose="02010609060101010101" charset="-122"/>
                <a:ea typeface="楷体" panose="02010609060101010101" charset="-122"/>
                <a:cs typeface="楷体" panose="02010609060101010101" charset="-122"/>
              </a:rPr>
              <a:t>第三阶段：逻辑设计</a:t>
            </a:r>
            <a:endParaRPr lang="en-US" altLang="zh-CN" sz="2400" dirty="0">
              <a:latin typeface="楷体" panose="02010609060101010101" charset="-122"/>
              <a:ea typeface="楷体" panose="02010609060101010101" charset="-122"/>
              <a:cs typeface="楷体" panose="02010609060101010101" charset="-122"/>
            </a:endParaRPr>
          </a:p>
          <a:p>
            <a:pPr lvl="1" eaLnBrk="1" hangingPunct="1"/>
            <a:r>
              <a:rPr lang="zh-CN" altLang="en-US" sz="2400" dirty="0">
                <a:latin typeface="楷体" panose="02010609060101010101" charset="-122"/>
                <a:ea typeface="楷体" panose="02010609060101010101" charset="-122"/>
                <a:cs typeface="楷体" panose="02010609060101010101" charset="-122"/>
              </a:rPr>
              <a:t>将概念模式转化为选定的某种数据模型（常见是关系模型</a:t>
            </a:r>
            <a:r>
              <a:rPr lang="zh-CN" altLang="en-US" sz="2400" dirty="0" smtClean="0">
                <a:latin typeface="楷体" panose="02010609060101010101" charset="-122"/>
                <a:ea typeface="楷体" panose="02010609060101010101" charset="-122"/>
                <a:cs typeface="楷体" panose="02010609060101010101" charset="-122"/>
              </a:rPr>
              <a:t>）</a:t>
            </a:r>
            <a:endParaRPr lang="en-US" altLang="zh-CN" sz="2400" dirty="0" smtClean="0">
              <a:latin typeface="楷体" panose="02010609060101010101" charset="-122"/>
              <a:ea typeface="楷体" panose="02010609060101010101" charset="-122"/>
              <a:cs typeface="楷体" panose="02010609060101010101" charset="-122"/>
            </a:endParaRPr>
          </a:p>
          <a:p>
            <a:pPr marL="342900" lvl="1" indent="-342900" eaLnBrk="1" hangingPunct="1">
              <a:buClr>
                <a:srgbClr val="002060"/>
              </a:buClr>
              <a:buFont typeface="Wingdings" panose="05000000000000000000" pitchFamily="2" charset="2"/>
              <a:buChar char="§"/>
            </a:pPr>
            <a:r>
              <a:rPr lang="zh-CN" altLang="en-US" sz="2400" dirty="0">
                <a:latin typeface="楷体" panose="02010609060101010101" charset="-122"/>
                <a:ea typeface="楷体" panose="02010609060101010101" charset="-122"/>
                <a:cs typeface="楷体" panose="02010609060101010101" charset="-122"/>
              </a:rPr>
              <a:t>第四阶段：物理设计</a:t>
            </a:r>
            <a:endParaRPr lang="en-US" altLang="zh-CN" sz="2400" dirty="0">
              <a:latin typeface="楷体" panose="02010609060101010101" charset="-122"/>
              <a:ea typeface="楷体" panose="02010609060101010101" charset="-122"/>
              <a:cs typeface="楷体" panose="02010609060101010101" charset="-122"/>
            </a:endParaRPr>
          </a:p>
          <a:p>
            <a:pPr lvl="1" eaLnBrk="1" hangingPunct="1"/>
            <a:endParaRPr lang="zh-CN" altLang="en-US" sz="2400" dirty="0">
              <a:latin typeface="楷体" panose="02010609060101010101" charset="-122"/>
              <a:ea typeface="楷体" panose="02010609060101010101" charset="-122"/>
              <a:cs typeface="楷体" panose="02010609060101010101" charset="-122"/>
            </a:endParaRPr>
          </a:p>
          <a:p>
            <a:pPr lvl="1" eaLnBrk="1" hangingPunct="1"/>
            <a:endParaRPr lang="en-US" altLang="zh-CN" sz="2400" dirty="0" smtClean="0">
              <a:latin typeface="楷体" panose="02010609060101010101" charset="-122"/>
              <a:ea typeface="楷体" panose="02010609060101010101" charset="-122"/>
              <a:cs typeface="楷体" panose="02010609060101010101" charset="-122"/>
            </a:endParaRPr>
          </a:p>
          <a:p>
            <a:pPr lvl="1" eaLnBrk="1" hangingPunct="1"/>
            <a:endParaRPr lang="zh-CN" altLang="en-US" sz="2400" dirty="0" smtClean="0">
              <a:latin typeface="楷体" panose="02010609060101010101" charset="-122"/>
              <a:ea typeface="楷体" panose="02010609060101010101" charset="-122"/>
              <a:cs typeface="楷体" panose="02010609060101010101" charset="-122"/>
            </a:endParaRPr>
          </a:p>
        </p:txBody>
      </p:sp>
      <p:grpSp>
        <p:nvGrpSpPr>
          <p:cNvPr id="6148" name="Group 4"/>
          <p:cNvGrpSpPr/>
          <p:nvPr/>
        </p:nvGrpSpPr>
        <p:grpSpPr bwMode="auto">
          <a:xfrm>
            <a:off x="5895975" y="4449763"/>
            <a:ext cx="3505200" cy="2227262"/>
            <a:chOff x="3552" y="2544"/>
            <a:chExt cx="2208" cy="1517"/>
          </a:xfrm>
        </p:grpSpPr>
        <p:sp>
          <p:nvSpPr>
            <p:cNvPr id="6160" name="AutoShape 5"/>
            <p:cNvSpPr>
              <a:spLocks noChangeArrowheads="1"/>
            </p:cNvSpPr>
            <p:nvPr/>
          </p:nvSpPr>
          <p:spPr bwMode="auto">
            <a:xfrm>
              <a:off x="3552" y="3168"/>
              <a:ext cx="1248" cy="864"/>
            </a:xfrm>
            <a:prstGeom prst="can">
              <a:avLst>
                <a:gd name="adj" fmla="val 31250"/>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6161" name="Group 6"/>
            <p:cNvGrpSpPr/>
            <p:nvPr/>
          </p:nvGrpSpPr>
          <p:grpSpPr bwMode="auto">
            <a:xfrm>
              <a:off x="3600" y="2544"/>
              <a:ext cx="2160" cy="1517"/>
              <a:chOff x="3600" y="2544"/>
              <a:chExt cx="2160" cy="1517"/>
            </a:xfrm>
          </p:grpSpPr>
          <p:sp>
            <p:nvSpPr>
              <p:cNvPr id="6162" name="Line 7"/>
              <p:cNvSpPr>
                <a:spLocks noChangeShapeType="1"/>
              </p:cNvSpPr>
              <p:nvPr/>
            </p:nvSpPr>
            <p:spPr bwMode="auto">
              <a:xfrm>
                <a:off x="4176" y="2544"/>
                <a:ext cx="0" cy="624"/>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3" name="Text Box 8"/>
              <p:cNvSpPr txBox="1">
                <a:spLocks noChangeArrowheads="1"/>
              </p:cNvSpPr>
              <p:nvPr/>
            </p:nvSpPr>
            <p:spPr bwMode="auto">
              <a:xfrm>
                <a:off x="3600" y="3168"/>
                <a:ext cx="1200"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200">
                    <a:latin typeface="Tahoma" panose="020B0604030504040204" pitchFamily="34" charset="0"/>
                  </a:rPr>
                  <a:t>数据库模式</a:t>
                </a:r>
                <a:endParaRPr kumimoji="1" lang="zh-CN" altLang="en-US" sz="2200">
                  <a:latin typeface="Tahoma" panose="020B0604030504040204" pitchFamily="34" charset="0"/>
                </a:endParaRPr>
              </a:p>
            </p:txBody>
          </p:sp>
          <p:grpSp>
            <p:nvGrpSpPr>
              <p:cNvPr id="6164" name="Group 9"/>
              <p:cNvGrpSpPr/>
              <p:nvPr/>
            </p:nvGrpSpPr>
            <p:grpSpPr bwMode="auto">
              <a:xfrm>
                <a:off x="3648" y="3504"/>
                <a:ext cx="1104" cy="192"/>
                <a:chOff x="4155" y="5054"/>
                <a:chExt cx="5269" cy="1144"/>
              </a:xfrm>
            </p:grpSpPr>
            <p:sp>
              <p:nvSpPr>
                <p:cNvPr id="6168" name="Rectangle 10"/>
                <p:cNvSpPr>
                  <a:spLocks noChangeArrowheads="1"/>
                </p:cNvSpPr>
                <p:nvPr/>
              </p:nvSpPr>
              <p:spPr bwMode="auto">
                <a:xfrm>
                  <a:off x="4155" y="5054"/>
                  <a:ext cx="1756" cy="1144"/>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6169" name="Text Box 11"/>
                <p:cNvSpPr txBox="1">
                  <a:spLocks noChangeArrowheads="1"/>
                </p:cNvSpPr>
                <p:nvPr/>
              </p:nvSpPr>
              <p:spPr bwMode="auto">
                <a:xfrm>
                  <a:off x="4287" y="5054"/>
                  <a:ext cx="1494" cy="1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chemeClr val="bg1"/>
                      </a:solidFill>
                      <a:latin typeface="Times New Roman" panose="02020603050405020304" pitchFamily="18" charset="0"/>
                    </a:rPr>
                    <a:t>姓名</a:t>
                  </a:r>
                  <a:r>
                    <a:rPr lang="zh-CN" altLang="en-US" sz="1800" b="0">
                      <a:solidFill>
                        <a:schemeClr val="bg1"/>
                      </a:solidFill>
                      <a:latin typeface="Times New Roman" panose="02020603050405020304" pitchFamily="18" charset="0"/>
                    </a:rPr>
                    <a:t> </a:t>
                  </a:r>
                  <a:endParaRPr lang="zh-CN" altLang="en-US" sz="1800" b="0">
                    <a:solidFill>
                      <a:schemeClr val="bg1"/>
                    </a:solidFill>
                    <a:latin typeface="Times New Roman" panose="02020603050405020304" pitchFamily="18" charset="0"/>
                  </a:endParaRPr>
                </a:p>
              </p:txBody>
            </p:sp>
            <p:sp>
              <p:nvSpPr>
                <p:cNvPr id="6170" name="Rectangle 12"/>
                <p:cNvSpPr>
                  <a:spLocks noChangeArrowheads="1"/>
                </p:cNvSpPr>
                <p:nvPr/>
              </p:nvSpPr>
              <p:spPr bwMode="auto">
                <a:xfrm>
                  <a:off x="5911" y="5054"/>
                  <a:ext cx="1757" cy="1144"/>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6171" name="Text Box 13"/>
                <p:cNvSpPr txBox="1">
                  <a:spLocks noChangeArrowheads="1"/>
                </p:cNvSpPr>
                <p:nvPr/>
              </p:nvSpPr>
              <p:spPr bwMode="auto">
                <a:xfrm>
                  <a:off x="6058" y="5054"/>
                  <a:ext cx="1493" cy="1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chemeClr val="bg1"/>
                      </a:solidFill>
                      <a:latin typeface="Times New Roman" panose="02020603050405020304" pitchFamily="18" charset="0"/>
                    </a:rPr>
                    <a:t>性别</a:t>
                  </a:r>
                  <a:r>
                    <a:rPr lang="zh-CN" altLang="en-US" sz="1600">
                      <a:solidFill>
                        <a:schemeClr val="bg1"/>
                      </a:solidFill>
                      <a:latin typeface="Times New Roman" panose="02020603050405020304" pitchFamily="18" charset="0"/>
                    </a:rPr>
                    <a:t> </a:t>
                  </a:r>
                  <a:endParaRPr lang="zh-CN" altLang="en-US" sz="1600">
                    <a:solidFill>
                      <a:schemeClr val="bg1"/>
                    </a:solidFill>
                    <a:latin typeface="Times New Roman" panose="02020603050405020304" pitchFamily="18" charset="0"/>
                  </a:endParaRPr>
                </a:p>
              </p:txBody>
            </p:sp>
            <p:sp>
              <p:nvSpPr>
                <p:cNvPr id="6172" name="Rectangle 14"/>
                <p:cNvSpPr>
                  <a:spLocks noChangeArrowheads="1"/>
                </p:cNvSpPr>
                <p:nvPr/>
              </p:nvSpPr>
              <p:spPr bwMode="auto">
                <a:xfrm>
                  <a:off x="7668" y="5054"/>
                  <a:ext cx="1756" cy="1144"/>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6173" name="Text Box 15"/>
                <p:cNvSpPr txBox="1">
                  <a:spLocks noChangeArrowheads="1"/>
                </p:cNvSpPr>
                <p:nvPr/>
              </p:nvSpPr>
              <p:spPr bwMode="auto">
                <a:xfrm>
                  <a:off x="7814" y="5054"/>
                  <a:ext cx="1494" cy="1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chemeClr val="bg1"/>
                      </a:solidFill>
                      <a:latin typeface="Times New Roman" panose="02020603050405020304" pitchFamily="18" charset="0"/>
                    </a:rPr>
                    <a:t>成绩</a:t>
                  </a:r>
                  <a:r>
                    <a:rPr lang="zh-CN" altLang="en-US" sz="1600">
                      <a:solidFill>
                        <a:schemeClr val="bg1"/>
                      </a:solidFill>
                      <a:latin typeface="Times New Roman" panose="02020603050405020304" pitchFamily="18" charset="0"/>
                    </a:rPr>
                    <a:t> </a:t>
                  </a:r>
                  <a:endParaRPr lang="zh-CN" altLang="en-US" sz="1600">
                    <a:solidFill>
                      <a:schemeClr val="bg1"/>
                    </a:solidFill>
                    <a:latin typeface="Times New Roman" panose="02020603050405020304" pitchFamily="18" charset="0"/>
                  </a:endParaRPr>
                </a:p>
              </p:txBody>
            </p:sp>
          </p:grpSp>
          <p:sp>
            <p:nvSpPr>
              <p:cNvPr id="6165" name="AutoShape 16"/>
              <p:cNvSpPr>
                <a:spLocks noChangeArrowheads="1"/>
              </p:cNvSpPr>
              <p:nvPr/>
            </p:nvSpPr>
            <p:spPr bwMode="auto">
              <a:xfrm>
                <a:off x="3618" y="3462"/>
                <a:ext cx="1152" cy="426"/>
              </a:xfrm>
              <a:prstGeom prst="wedgeRectCallout">
                <a:avLst>
                  <a:gd name="adj1" fmla="val 74481"/>
                  <a:gd name="adj2" fmla="val 76292"/>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kumimoji="1" lang="zh-CN" altLang="en-US" sz="2000" b="0">
                  <a:latin typeface="Tahoma" panose="020B0604030504040204" pitchFamily="34" charset="0"/>
                </a:endParaRPr>
              </a:p>
            </p:txBody>
          </p:sp>
          <p:sp>
            <p:nvSpPr>
              <p:cNvPr id="6166" name="Text Box 17"/>
              <p:cNvSpPr txBox="1">
                <a:spLocks noChangeArrowheads="1"/>
              </p:cNvSpPr>
              <p:nvPr/>
            </p:nvSpPr>
            <p:spPr bwMode="auto">
              <a:xfrm>
                <a:off x="4896" y="3888"/>
                <a:ext cx="8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30E444"/>
                    </a:solidFill>
                    <a:latin typeface="Times New Roman" panose="02020603050405020304" pitchFamily="18" charset="0"/>
                  </a:rPr>
                  <a:t> </a:t>
                </a:r>
                <a:endParaRPr lang="zh-CN" altLang="en-US" sz="1800">
                  <a:solidFill>
                    <a:srgbClr val="30E444"/>
                  </a:solidFill>
                  <a:latin typeface="Times New Roman" panose="02020603050405020304" pitchFamily="18" charset="0"/>
                </a:endParaRPr>
              </a:p>
            </p:txBody>
          </p:sp>
          <p:sp>
            <p:nvSpPr>
              <p:cNvPr id="6167" name="Text Box 18"/>
              <p:cNvSpPr txBox="1">
                <a:spLocks noChangeArrowheads="1"/>
              </p:cNvSpPr>
              <p:nvPr/>
            </p:nvSpPr>
            <p:spPr bwMode="auto">
              <a:xfrm>
                <a:off x="3750" y="3660"/>
                <a:ext cx="8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Times New Roman" panose="02020603050405020304" pitchFamily="18" charset="0"/>
                  </a:rPr>
                  <a:t>……</a:t>
                </a:r>
                <a:endParaRPr lang="en-US" altLang="zh-CN" sz="1800">
                  <a:latin typeface="Times New Roman" panose="02020603050405020304" pitchFamily="18" charset="0"/>
                </a:endParaRPr>
              </a:p>
            </p:txBody>
          </p:sp>
        </p:grpSp>
      </p:grpSp>
      <p:sp>
        <p:nvSpPr>
          <p:cNvPr id="6149" name="Text Box 19"/>
          <p:cNvSpPr txBox="1">
            <a:spLocks noChangeArrowheads="1"/>
          </p:cNvSpPr>
          <p:nvPr/>
        </p:nvSpPr>
        <p:spPr bwMode="auto">
          <a:xfrm>
            <a:off x="5843588" y="4041775"/>
            <a:ext cx="2189162" cy="7778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0"/>
              </a:spcBef>
              <a:buClrTx/>
              <a:buSzTx/>
              <a:buFontTx/>
              <a:buNone/>
            </a:pPr>
            <a:r>
              <a:rPr kumimoji="1" lang="zh-CN" altLang="en-US" sz="2200">
                <a:latin typeface="Tahoma" panose="020B0604030504040204" pitchFamily="34" charset="0"/>
              </a:rPr>
              <a:t>逻辑模式</a:t>
            </a:r>
            <a:endParaRPr kumimoji="1" lang="zh-CN" altLang="en-US" sz="2200">
              <a:latin typeface="Tahoma" panose="020B0604030504040204" pitchFamily="34" charset="0"/>
            </a:endParaRPr>
          </a:p>
          <a:p>
            <a:pPr algn="ctr" eaLnBrk="1" hangingPunct="1">
              <a:lnSpc>
                <a:spcPct val="110000"/>
              </a:lnSpc>
              <a:spcBef>
                <a:spcPct val="0"/>
              </a:spcBef>
              <a:buClrTx/>
              <a:buSzTx/>
              <a:buFontTx/>
              <a:buNone/>
            </a:pPr>
            <a:r>
              <a:rPr kumimoji="1" lang="en-US" altLang="zh-CN" sz="2200">
                <a:latin typeface="Tahoma" panose="020B0604030504040204" pitchFamily="34" charset="0"/>
              </a:rPr>
              <a:t>(</a:t>
            </a:r>
            <a:r>
              <a:rPr kumimoji="1" lang="zh-CN" altLang="en-US" sz="2200">
                <a:latin typeface="Tahoma" panose="020B0604030504040204" pitchFamily="34" charset="0"/>
              </a:rPr>
              <a:t>关系模型</a:t>
            </a:r>
            <a:r>
              <a:rPr kumimoji="1" lang="en-US" altLang="zh-CN" sz="2200">
                <a:latin typeface="Tahoma" panose="020B0604030504040204" pitchFamily="34" charset="0"/>
              </a:rPr>
              <a:t>)</a:t>
            </a:r>
            <a:endParaRPr kumimoji="1" lang="en-US" altLang="zh-CN" sz="2200">
              <a:latin typeface="Tahoma" panose="020B0604030504040204" pitchFamily="34" charset="0"/>
            </a:endParaRPr>
          </a:p>
        </p:txBody>
      </p:sp>
      <p:sp>
        <p:nvSpPr>
          <p:cNvPr id="6150" name="Line 20"/>
          <p:cNvSpPr>
            <a:spLocks noChangeShapeType="1"/>
          </p:cNvSpPr>
          <p:nvPr/>
        </p:nvSpPr>
        <p:spPr bwMode="auto">
          <a:xfrm>
            <a:off x="6900863" y="3024188"/>
            <a:ext cx="0" cy="99060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1" name="Text Box 21"/>
          <p:cNvSpPr txBox="1">
            <a:spLocks noChangeArrowheads="1"/>
          </p:cNvSpPr>
          <p:nvPr/>
        </p:nvSpPr>
        <p:spPr bwMode="auto">
          <a:xfrm>
            <a:off x="5864225" y="2774950"/>
            <a:ext cx="2247900" cy="792163"/>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0"/>
              </a:spcBef>
              <a:buClrTx/>
              <a:buSzTx/>
              <a:buFontTx/>
              <a:buNone/>
            </a:pPr>
            <a:r>
              <a:rPr kumimoji="1" lang="zh-CN" altLang="en-US" sz="2200">
                <a:latin typeface="Tahoma" panose="020B0604030504040204" pitchFamily="34" charset="0"/>
              </a:rPr>
              <a:t>概念模式</a:t>
            </a:r>
            <a:endParaRPr kumimoji="1" lang="zh-CN" altLang="en-US" sz="2200">
              <a:latin typeface="Tahoma" panose="020B0604030504040204" pitchFamily="34" charset="0"/>
            </a:endParaRPr>
          </a:p>
          <a:p>
            <a:pPr algn="ctr" eaLnBrk="1" hangingPunct="1">
              <a:lnSpc>
                <a:spcPct val="110000"/>
              </a:lnSpc>
              <a:spcBef>
                <a:spcPct val="0"/>
              </a:spcBef>
              <a:buClrTx/>
              <a:buSzTx/>
              <a:buFontTx/>
              <a:buNone/>
            </a:pPr>
            <a:r>
              <a:rPr kumimoji="1" lang="en-US" altLang="zh-CN" sz="2200">
                <a:latin typeface="Tahoma" panose="020B0604030504040204" pitchFamily="34" charset="0"/>
              </a:rPr>
              <a:t>(E-R</a:t>
            </a:r>
            <a:r>
              <a:rPr kumimoji="1" lang="zh-CN" altLang="en-US" sz="2200">
                <a:latin typeface="Tahoma" panose="020B0604030504040204" pitchFamily="34" charset="0"/>
              </a:rPr>
              <a:t>模型</a:t>
            </a:r>
            <a:r>
              <a:rPr kumimoji="1" lang="en-US" altLang="zh-CN" sz="2200">
                <a:latin typeface="Tahoma" panose="020B0604030504040204" pitchFamily="34" charset="0"/>
              </a:rPr>
              <a:t>)</a:t>
            </a:r>
            <a:endParaRPr kumimoji="1" lang="en-US" altLang="zh-CN" sz="2200">
              <a:latin typeface="Tahoma" panose="020B0604030504040204" pitchFamily="34" charset="0"/>
            </a:endParaRPr>
          </a:p>
        </p:txBody>
      </p:sp>
      <p:sp>
        <p:nvSpPr>
          <p:cNvPr id="6152" name="Text Box 22"/>
          <p:cNvSpPr txBox="1">
            <a:spLocks noChangeArrowheads="1"/>
          </p:cNvSpPr>
          <p:nvPr/>
        </p:nvSpPr>
        <p:spPr bwMode="auto">
          <a:xfrm>
            <a:off x="7318375" y="3557588"/>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a:solidFill>
                  <a:srgbClr val="30E444"/>
                </a:solidFill>
                <a:latin typeface="Tahoma" panose="020B0604030504040204" pitchFamily="34" charset="0"/>
              </a:rPr>
              <a:t>3.</a:t>
            </a:r>
            <a:r>
              <a:rPr kumimoji="1" lang="zh-CN" altLang="en-US" sz="2400">
                <a:solidFill>
                  <a:srgbClr val="30E444"/>
                </a:solidFill>
                <a:latin typeface="Tahoma" panose="020B0604030504040204" pitchFamily="34" charset="0"/>
              </a:rPr>
              <a:t>逻辑设计</a:t>
            </a:r>
            <a:endParaRPr kumimoji="1" lang="zh-CN" altLang="en-US" sz="2400">
              <a:solidFill>
                <a:srgbClr val="30E444"/>
              </a:solidFill>
              <a:latin typeface="Tahoma" panose="020B0604030504040204" pitchFamily="34" charset="0"/>
            </a:endParaRPr>
          </a:p>
        </p:txBody>
      </p:sp>
      <p:sp>
        <p:nvSpPr>
          <p:cNvPr id="6153" name="Line 23"/>
          <p:cNvSpPr>
            <a:spLocks noChangeShapeType="1"/>
          </p:cNvSpPr>
          <p:nvPr/>
        </p:nvSpPr>
        <p:spPr bwMode="auto">
          <a:xfrm>
            <a:off x="6929438" y="1865313"/>
            <a:ext cx="0" cy="900112"/>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4" name="Text Box 24"/>
          <p:cNvSpPr txBox="1">
            <a:spLocks noChangeArrowheads="1"/>
          </p:cNvSpPr>
          <p:nvPr/>
        </p:nvSpPr>
        <p:spPr bwMode="auto">
          <a:xfrm>
            <a:off x="5848350" y="1765300"/>
            <a:ext cx="2259013" cy="5032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200">
                <a:latin typeface="Tahoma" panose="020B0604030504040204" pitchFamily="34" charset="0"/>
              </a:rPr>
              <a:t>用户需求</a:t>
            </a:r>
            <a:endParaRPr kumimoji="1" lang="zh-CN" altLang="en-US" sz="2200">
              <a:latin typeface="Tahoma" panose="020B0604030504040204" pitchFamily="34" charset="0"/>
            </a:endParaRPr>
          </a:p>
        </p:txBody>
      </p:sp>
      <p:sp>
        <p:nvSpPr>
          <p:cNvPr id="6155" name="Text Box 25"/>
          <p:cNvSpPr txBox="1">
            <a:spLocks noChangeArrowheads="1"/>
          </p:cNvSpPr>
          <p:nvPr/>
        </p:nvSpPr>
        <p:spPr bwMode="auto">
          <a:xfrm>
            <a:off x="7346950" y="4892675"/>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a:solidFill>
                  <a:srgbClr val="30E444"/>
                </a:solidFill>
                <a:latin typeface="Tahoma" panose="020B0604030504040204" pitchFamily="34" charset="0"/>
              </a:rPr>
              <a:t>4.</a:t>
            </a:r>
            <a:r>
              <a:rPr kumimoji="1" lang="zh-CN" altLang="en-US" sz="2400">
                <a:solidFill>
                  <a:srgbClr val="30E444"/>
                </a:solidFill>
                <a:latin typeface="Tahoma" panose="020B0604030504040204" pitchFamily="34" charset="0"/>
              </a:rPr>
              <a:t>物理设计</a:t>
            </a:r>
            <a:endParaRPr kumimoji="1" lang="zh-CN" altLang="en-US" sz="2400">
              <a:solidFill>
                <a:srgbClr val="30E444"/>
              </a:solidFill>
              <a:latin typeface="Tahoma" panose="020B0604030504040204" pitchFamily="34" charset="0"/>
            </a:endParaRPr>
          </a:p>
        </p:txBody>
      </p:sp>
      <p:sp>
        <p:nvSpPr>
          <p:cNvPr id="6156" name="Text Box 26"/>
          <p:cNvSpPr txBox="1">
            <a:spLocks noChangeArrowheads="1"/>
          </p:cNvSpPr>
          <p:nvPr/>
        </p:nvSpPr>
        <p:spPr bwMode="auto">
          <a:xfrm>
            <a:off x="7086600" y="2278063"/>
            <a:ext cx="23145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a:solidFill>
                  <a:srgbClr val="30E444"/>
                </a:solidFill>
                <a:latin typeface="Tahoma" panose="020B0604030504040204" pitchFamily="34" charset="0"/>
              </a:rPr>
              <a:t>2.</a:t>
            </a:r>
            <a:r>
              <a:rPr kumimoji="1" lang="zh-CN" altLang="en-US" sz="2400">
                <a:solidFill>
                  <a:srgbClr val="30E444"/>
                </a:solidFill>
                <a:latin typeface="Tahoma" panose="020B0604030504040204" pitchFamily="34" charset="0"/>
              </a:rPr>
              <a:t>概念设计</a:t>
            </a:r>
            <a:endParaRPr kumimoji="1" lang="zh-CN" altLang="en-US" sz="2400">
              <a:solidFill>
                <a:srgbClr val="30E444"/>
              </a:solidFill>
              <a:latin typeface="Tahoma" panose="020B0604030504040204" pitchFamily="34" charset="0"/>
            </a:endParaRPr>
          </a:p>
        </p:txBody>
      </p:sp>
      <p:sp>
        <p:nvSpPr>
          <p:cNvPr id="6157" name="Line 27"/>
          <p:cNvSpPr>
            <a:spLocks noChangeShapeType="1"/>
          </p:cNvSpPr>
          <p:nvPr/>
        </p:nvSpPr>
        <p:spPr bwMode="auto">
          <a:xfrm>
            <a:off x="6927850" y="1200150"/>
            <a:ext cx="0" cy="58420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8" name="Text Box 28"/>
          <p:cNvSpPr txBox="1">
            <a:spLocks noChangeArrowheads="1"/>
          </p:cNvSpPr>
          <p:nvPr/>
        </p:nvSpPr>
        <p:spPr bwMode="auto">
          <a:xfrm>
            <a:off x="7086600" y="1187450"/>
            <a:ext cx="23145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a:solidFill>
                  <a:srgbClr val="30E444"/>
                </a:solidFill>
                <a:latin typeface="Tahoma" panose="020B0604030504040204" pitchFamily="34" charset="0"/>
              </a:rPr>
              <a:t>1.</a:t>
            </a:r>
            <a:r>
              <a:rPr kumimoji="1" lang="zh-CN" altLang="en-US" sz="2400">
                <a:solidFill>
                  <a:srgbClr val="30E444"/>
                </a:solidFill>
                <a:latin typeface="Tahoma" panose="020B0604030504040204" pitchFamily="34" charset="0"/>
              </a:rPr>
              <a:t>需求分析</a:t>
            </a:r>
            <a:endParaRPr kumimoji="1" lang="zh-CN" altLang="en-US" sz="2400">
              <a:solidFill>
                <a:srgbClr val="30E444"/>
              </a:solidFill>
              <a:latin typeface="Tahoma" panose="020B0604030504040204" pitchFamily="34" charset="0"/>
            </a:endParaRPr>
          </a:p>
        </p:txBody>
      </p:sp>
      <p:sp>
        <p:nvSpPr>
          <p:cNvPr id="6159" name="Oval 29"/>
          <p:cNvSpPr>
            <a:spLocks noChangeArrowheads="1"/>
          </p:cNvSpPr>
          <p:nvPr/>
        </p:nvSpPr>
        <p:spPr bwMode="auto">
          <a:xfrm>
            <a:off x="6354763" y="609600"/>
            <a:ext cx="1087437" cy="682625"/>
          </a:xfrm>
          <a:prstGeom prst="ellipse">
            <a:avLst/>
          </a:prstGeom>
          <a:solidFill>
            <a:srgbClr val="00E4A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200">
                <a:latin typeface="Tahoma" panose="020B0604030504040204" pitchFamily="34" charset="0"/>
              </a:rPr>
              <a:t>开始</a:t>
            </a:r>
            <a:endParaRPr kumimoji="1" lang="zh-CN" altLang="en-US" sz="2200">
              <a:latin typeface="Tahom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3746" name="Rectangle 2"/>
          <p:cNvSpPr>
            <a:spLocks noGrp="1" noChangeArrowheads="1"/>
          </p:cNvSpPr>
          <p:nvPr>
            <p:ph type="title"/>
          </p:nvPr>
        </p:nvSpPr>
        <p:spPr>
          <a:xfrm>
            <a:off x="855663" y="114300"/>
            <a:ext cx="8077200" cy="561975"/>
          </a:xfrm>
        </p:spPr>
        <p:txBody>
          <a:bodyPr/>
          <a:lstStyle/>
          <a:p>
            <a:pPr>
              <a:defRPr/>
            </a:pPr>
            <a:r>
              <a:rPr lang="en-US" altLang="en-US" dirty="0">
                <a:effectLst>
                  <a:outerShdw blurRad="38100" dist="38100" dir="2700000" algn="tl">
                    <a:srgbClr val="C0C0C0"/>
                  </a:outerShdw>
                </a:effectLst>
              </a:rPr>
              <a:t>Completeness constraint</a:t>
            </a:r>
            <a:endParaRPr lang="en-US" altLang="en-US" dirty="0">
              <a:effectLst>
                <a:outerShdw blurRad="38100" dist="38100" dir="2700000" algn="tl">
                  <a:srgbClr val="C0C0C0"/>
                </a:outerShdw>
              </a:effectLst>
            </a:endParaRPr>
          </a:p>
        </p:txBody>
      </p:sp>
      <p:sp>
        <p:nvSpPr>
          <p:cNvPr id="64515" name="Rectangle 3"/>
          <p:cNvSpPr>
            <a:spLocks noGrp="1" noChangeArrowheads="1"/>
          </p:cNvSpPr>
          <p:nvPr>
            <p:ph type="body" idx="1"/>
          </p:nvPr>
        </p:nvSpPr>
        <p:spPr>
          <a:xfrm>
            <a:off x="766883" y="1187451"/>
            <a:ext cx="7471591" cy="3165094"/>
          </a:xfrm>
        </p:spPr>
        <p:txBody>
          <a:bodyPr/>
          <a:lstStyle/>
          <a:p>
            <a:r>
              <a:rPr lang="en-US" altLang="en-US" sz="2400" b="1" dirty="0">
                <a:solidFill>
                  <a:srgbClr val="002060"/>
                </a:solidFill>
              </a:rPr>
              <a:t>Completeness constraint</a:t>
            </a:r>
            <a:r>
              <a:rPr lang="en-US" altLang="en-US" sz="2400" dirty="0">
                <a:solidFill>
                  <a:srgbClr val="002060"/>
                </a:solidFill>
              </a:rPr>
              <a:t> </a:t>
            </a:r>
            <a:r>
              <a:rPr lang="en-US" altLang="en-US" sz="2400" dirty="0"/>
              <a:t>-- specifies whether or not an entity in the higher-level entity set must belong to at least one of the lower-level entity sets within a generalization.</a:t>
            </a:r>
            <a:endParaRPr lang="en-US" altLang="en-US" sz="2400" dirty="0"/>
          </a:p>
          <a:p>
            <a:pPr lvl="1"/>
            <a:r>
              <a:rPr lang="en-US" altLang="en-US" sz="2400" b="1" dirty="0">
                <a:solidFill>
                  <a:srgbClr val="002060"/>
                </a:solidFill>
                <a:ea typeface="MS PGothic" panose="020B0600070205080204" pitchFamily="34" charset="-128"/>
              </a:rPr>
              <a:t>total</a:t>
            </a:r>
            <a:r>
              <a:rPr lang="en-US" altLang="en-US" sz="2400" dirty="0">
                <a:ea typeface="MS PGothic" panose="020B0600070205080204" pitchFamily="34" charset="-128"/>
              </a:rPr>
              <a:t>: an entity must belong to one of the lower-level entity sets</a:t>
            </a:r>
            <a:endParaRPr lang="en-US" altLang="en-US" sz="2400" dirty="0">
              <a:ea typeface="MS PGothic" panose="020B0600070205080204" pitchFamily="34" charset="-128"/>
            </a:endParaRPr>
          </a:p>
          <a:p>
            <a:pPr lvl="1"/>
            <a:r>
              <a:rPr lang="en-US" altLang="en-US" sz="2400" b="1" dirty="0">
                <a:solidFill>
                  <a:srgbClr val="002060"/>
                </a:solidFill>
                <a:ea typeface="MS PGothic" panose="020B0600070205080204" pitchFamily="34" charset="-128"/>
              </a:rPr>
              <a:t>partial</a:t>
            </a:r>
            <a:r>
              <a:rPr lang="en-US" altLang="en-US" sz="2400" dirty="0">
                <a:ea typeface="MS PGothic" panose="020B0600070205080204" pitchFamily="34" charset="-128"/>
              </a:rPr>
              <a:t>: an entity need not belong to one of the lower-level entity sets</a:t>
            </a:r>
            <a:endParaRPr lang="en-US" altLang="en-US" sz="2400" dirty="0">
              <a:ea typeface="MS PGothic" panose="020B0600070205080204" pitchFamily="34" charset="-128"/>
            </a:endParaRPr>
          </a:p>
          <a:p>
            <a:endParaRPr lang="en-US" altLang="en-US" sz="1600" dirty="0"/>
          </a:p>
          <a:p>
            <a:endParaRPr lang="en-US" altLang="en-US" dirty="0"/>
          </a:p>
          <a:p>
            <a:endParaRPr lang="en-US" altLang="en-US" dirty="0"/>
          </a:p>
          <a:p>
            <a:pPr lvl="1"/>
            <a:endParaRPr lang="en-US" altLang="en-US"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3746" name="Rectangle 2"/>
          <p:cNvSpPr>
            <a:spLocks noGrp="1" noChangeArrowheads="1"/>
          </p:cNvSpPr>
          <p:nvPr>
            <p:ph type="title"/>
          </p:nvPr>
        </p:nvSpPr>
        <p:spPr>
          <a:xfrm>
            <a:off x="855663" y="114300"/>
            <a:ext cx="8077200" cy="561975"/>
          </a:xfrm>
        </p:spPr>
        <p:txBody>
          <a:bodyPr/>
          <a:lstStyle/>
          <a:p>
            <a:pPr>
              <a:defRPr/>
            </a:pPr>
            <a:r>
              <a:rPr lang="en-US" altLang="en-US" dirty="0">
                <a:effectLst>
                  <a:outerShdw blurRad="38100" dist="38100" dir="2700000" algn="tl">
                    <a:srgbClr val="C0C0C0"/>
                  </a:outerShdw>
                </a:effectLst>
              </a:rPr>
              <a:t>Completeness constraint (Cont.)</a:t>
            </a:r>
            <a:endParaRPr lang="en-US" altLang="en-US" dirty="0">
              <a:effectLst>
                <a:outerShdw blurRad="38100" dist="38100" dir="2700000" algn="tl">
                  <a:srgbClr val="C0C0C0"/>
                </a:outerShdw>
              </a:effectLst>
            </a:endParaRPr>
          </a:p>
        </p:txBody>
      </p:sp>
      <p:sp>
        <p:nvSpPr>
          <p:cNvPr id="65539" name="Rectangle 3"/>
          <p:cNvSpPr>
            <a:spLocks noGrp="1" noChangeArrowheads="1"/>
          </p:cNvSpPr>
          <p:nvPr>
            <p:ph type="body" idx="1"/>
          </p:nvPr>
        </p:nvSpPr>
        <p:spPr>
          <a:xfrm>
            <a:off x="390418" y="1233995"/>
            <a:ext cx="8219325" cy="3926657"/>
          </a:xfrm>
        </p:spPr>
        <p:txBody>
          <a:bodyPr/>
          <a:lstStyle/>
          <a:p>
            <a:r>
              <a:rPr lang="en-US" altLang="en-US" sz="2400" dirty="0"/>
              <a:t>Partial generalization is the default.  </a:t>
            </a:r>
            <a:endParaRPr lang="en-US" altLang="en-US" sz="2400" dirty="0"/>
          </a:p>
          <a:p>
            <a:r>
              <a:rPr lang="en-US" altLang="en-US" sz="2400" dirty="0"/>
              <a:t>We can specify total generalization in an ER diagram by adding the keyword </a:t>
            </a:r>
            <a:r>
              <a:rPr lang="en-US" altLang="en-US" sz="2400" b="1" dirty="0"/>
              <a:t>total</a:t>
            </a:r>
            <a:r>
              <a:rPr lang="en-US" altLang="en-US" sz="2400" dirty="0"/>
              <a:t> in the diagram and drawing a dashed line from the keyword to the corresponding hollow arrow-head to which it applies (for a total generalization), or to the set of hollow arrow-heads to which it applies (for an overlapping generalization).</a:t>
            </a:r>
            <a:endParaRPr lang="en-US" altLang="en-US" sz="2400" dirty="0"/>
          </a:p>
          <a:p>
            <a:r>
              <a:rPr lang="en-US" altLang="en-US" sz="2400" dirty="0"/>
              <a:t>The </a:t>
            </a:r>
            <a:r>
              <a:rPr lang="en-US" altLang="en-US" sz="2400" i="1" dirty="0"/>
              <a:t>student</a:t>
            </a:r>
            <a:r>
              <a:rPr lang="en-US" altLang="en-US" sz="2400" dirty="0"/>
              <a:t> generalization is total: All student entities must be either graduate or undergraduate. Because the higher-level entity set arrived at through generalization is generally composed of only those entities in the lower-level entity sets, the completeness constraint for a generalized higher-level entity set is usually total</a:t>
            </a:r>
            <a:endParaRPr lang="en-US" altLang="en-US" sz="2400" dirty="0"/>
          </a:p>
          <a:p>
            <a:endParaRPr lang="en-US" altLang="en-US" sz="2000" dirty="0"/>
          </a:p>
          <a:p>
            <a:endParaRPr lang="en-US" altLang="en-US" sz="2000" dirty="0"/>
          </a:p>
          <a:p>
            <a:endParaRPr lang="en-US" altLang="en-US" dirty="0"/>
          </a:p>
          <a:p>
            <a:pPr lvl="1"/>
            <a:endParaRPr lang="en-US" altLang="en-US"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5794" name="Rectangle 2"/>
          <p:cNvSpPr>
            <a:spLocks noGrp="1" noChangeArrowheads="1"/>
          </p:cNvSpPr>
          <p:nvPr>
            <p:ph type="title"/>
          </p:nvPr>
        </p:nvSpPr>
        <p:spPr>
          <a:xfrm>
            <a:off x="1209675" y="52388"/>
            <a:ext cx="6726238" cy="622300"/>
          </a:xfrm>
        </p:spPr>
        <p:txBody>
          <a:bodyPr/>
          <a:lstStyle/>
          <a:p>
            <a:pPr>
              <a:defRPr/>
            </a:pPr>
            <a:r>
              <a:rPr lang="en-US" altLang="en-US">
                <a:effectLst>
                  <a:outerShdw blurRad="38100" dist="38100" dir="2700000" algn="tl">
                    <a:srgbClr val="C0C0C0"/>
                  </a:outerShdw>
                </a:effectLst>
              </a:rPr>
              <a:t>Aggregation</a:t>
            </a:r>
            <a:endParaRPr lang="en-US" altLang="en-US">
              <a:effectLst>
                <a:outerShdw blurRad="38100" dist="38100" dir="2700000" algn="tl">
                  <a:srgbClr val="C0C0C0"/>
                </a:outerShdw>
              </a:effectLst>
            </a:endParaRPr>
          </a:p>
        </p:txBody>
      </p:sp>
      <p:sp>
        <p:nvSpPr>
          <p:cNvPr id="66563" name="Rectangle 3"/>
          <p:cNvSpPr>
            <a:spLocks noChangeArrowheads="1"/>
          </p:cNvSpPr>
          <p:nvPr/>
        </p:nvSpPr>
        <p:spPr bwMode="auto">
          <a:xfrm>
            <a:off x="710215" y="1071563"/>
            <a:ext cx="767918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400050">
              <a:spcBef>
                <a:spcPct val="50000"/>
              </a:spcBef>
              <a:buClr>
                <a:srgbClr val="002060"/>
              </a:buClr>
              <a:buSzPct val="110000"/>
              <a:buFont typeface="Wingdings" panose="05000000000000000000" pitchFamily="2" charset="2"/>
              <a:buChar char="§"/>
            </a:pPr>
            <a:r>
              <a:rPr kumimoji="1" lang="en-US" altLang="en-US" sz="2400" dirty="0"/>
              <a:t>Consider the ternary relationship </a:t>
            </a:r>
            <a:r>
              <a:rPr kumimoji="1" lang="en-US" altLang="en-US" sz="2400" i="1" dirty="0" err="1"/>
              <a:t>proj_guide</a:t>
            </a:r>
            <a:r>
              <a:rPr kumimoji="1" lang="en-US" altLang="en-US" sz="2400" dirty="0"/>
              <a:t>, which we saw earlier</a:t>
            </a:r>
            <a:endParaRPr kumimoji="1" lang="en-US" altLang="en-US" sz="2400" dirty="0"/>
          </a:p>
          <a:p>
            <a:pPr marL="400050">
              <a:spcBef>
                <a:spcPct val="50000"/>
              </a:spcBef>
              <a:buClr>
                <a:srgbClr val="002060"/>
              </a:buClr>
              <a:buSzPct val="110000"/>
              <a:buFont typeface="Wingdings" panose="05000000000000000000" pitchFamily="2" charset="2"/>
              <a:buChar char="§"/>
            </a:pPr>
            <a:r>
              <a:rPr kumimoji="1" lang="en-US" altLang="en-US" sz="2400" dirty="0"/>
              <a:t>Suppose we want to record evaluations of a student by a guide on a project</a:t>
            </a:r>
            <a:endParaRPr kumimoji="1" lang="en-US" altLang="en-US" sz="2400" dirty="0"/>
          </a:p>
        </p:txBody>
      </p:sp>
      <p:pic>
        <p:nvPicPr>
          <p:cNvPr id="66564" name="Picture 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1412" y="3013427"/>
            <a:ext cx="4140454" cy="32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784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(Cont.)</a:t>
            </a:r>
            <a:endParaRPr lang="en-US" altLang="en-US">
              <a:effectLst>
                <a:outerShdw blurRad="38100" dist="38100" dir="2700000" algn="tl">
                  <a:srgbClr val="C0C0C0"/>
                </a:outerShdw>
              </a:effectLst>
            </a:endParaRPr>
          </a:p>
        </p:txBody>
      </p:sp>
      <p:sp>
        <p:nvSpPr>
          <p:cNvPr id="67587" name="Rectangle 3"/>
          <p:cNvSpPr>
            <a:spLocks noGrp="1" noChangeArrowheads="1"/>
          </p:cNvSpPr>
          <p:nvPr>
            <p:ph type="body" idx="1"/>
          </p:nvPr>
        </p:nvSpPr>
        <p:spPr>
          <a:xfrm>
            <a:off x="768350" y="1184275"/>
            <a:ext cx="7677723" cy="3760587"/>
          </a:xfrm>
        </p:spPr>
        <p:txBody>
          <a:bodyPr/>
          <a:lstStyle/>
          <a:p>
            <a:r>
              <a:rPr lang="en-US" altLang="en-US" sz="2400" dirty="0"/>
              <a:t>Relationship sets </a:t>
            </a:r>
            <a:r>
              <a:rPr lang="en-US" altLang="en-US" sz="2400" i="1" dirty="0" err="1"/>
              <a:t>eval_for</a:t>
            </a:r>
            <a:r>
              <a:rPr lang="en-US" altLang="en-US" sz="2400" i="1" dirty="0"/>
              <a:t> </a:t>
            </a:r>
            <a:r>
              <a:rPr lang="en-US" altLang="en-US" sz="2400" dirty="0"/>
              <a:t>and </a:t>
            </a:r>
            <a:r>
              <a:rPr lang="en-US" altLang="en-US" sz="2400" i="1" dirty="0" err="1"/>
              <a:t>proj_guide</a:t>
            </a:r>
            <a:r>
              <a:rPr lang="en-US" altLang="en-US" sz="2400" dirty="0"/>
              <a:t> represent overlapping information</a:t>
            </a:r>
            <a:endParaRPr lang="en-US" altLang="en-US" sz="2400" dirty="0"/>
          </a:p>
          <a:p>
            <a:pPr lvl="1"/>
            <a:r>
              <a:rPr lang="en-US" altLang="en-US" sz="2400" dirty="0">
                <a:ea typeface="MS PGothic" panose="020B0600070205080204" pitchFamily="34" charset="-128"/>
              </a:rPr>
              <a:t>Every </a:t>
            </a:r>
            <a:r>
              <a:rPr lang="en-US" altLang="en-US" sz="2400" i="1" dirty="0" err="1">
                <a:ea typeface="MS PGothic" panose="020B0600070205080204" pitchFamily="34" charset="-128"/>
              </a:rPr>
              <a:t>eval_for</a:t>
            </a:r>
            <a:r>
              <a:rPr lang="en-US" altLang="en-US" sz="2400" dirty="0">
                <a:ea typeface="MS PGothic" panose="020B0600070205080204" pitchFamily="34" charset="-128"/>
              </a:rPr>
              <a:t> relationship corresponds to a </a:t>
            </a:r>
            <a:r>
              <a:rPr lang="en-US" altLang="en-US" sz="2400" i="1" dirty="0" err="1">
                <a:ea typeface="MS PGothic" panose="020B0600070205080204" pitchFamily="34" charset="-128"/>
              </a:rPr>
              <a:t>proj_guide</a:t>
            </a:r>
            <a:r>
              <a:rPr lang="en-US" altLang="en-US" sz="2400" dirty="0">
                <a:ea typeface="MS PGothic" panose="020B0600070205080204" pitchFamily="34" charset="-128"/>
              </a:rPr>
              <a:t> relationship</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However, some </a:t>
            </a:r>
            <a:r>
              <a:rPr lang="en-US" altLang="en-US" sz="2400" i="1" dirty="0" err="1">
                <a:ea typeface="MS PGothic" panose="020B0600070205080204" pitchFamily="34" charset="-128"/>
              </a:rPr>
              <a:t>proj_guide</a:t>
            </a:r>
            <a:r>
              <a:rPr lang="en-US" altLang="en-US" sz="2400" dirty="0">
                <a:ea typeface="MS PGothic" panose="020B0600070205080204" pitchFamily="34" charset="-128"/>
              </a:rPr>
              <a:t> relationships may not correspond to any </a:t>
            </a:r>
            <a:r>
              <a:rPr lang="en-US" altLang="en-US" sz="2400" i="1" dirty="0" err="1">
                <a:ea typeface="MS PGothic" panose="020B0600070205080204" pitchFamily="34" charset="-128"/>
              </a:rPr>
              <a:t>eval_for</a:t>
            </a:r>
            <a:r>
              <a:rPr lang="en-US" altLang="en-US" sz="2400" dirty="0">
                <a:ea typeface="MS PGothic" panose="020B0600070205080204" pitchFamily="34" charset="-128"/>
              </a:rPr>
              <a:t> relationships </a:t>
            </a:r>
            <a:endParaRPr lang="en-US" altLang="en-US" sz="2400" dirty="0">
              <a:ea typeface="MS PGothic" panose="020B0600070205080204" pitchFamily="34" charset="-128"/>
            </a:endParaRPr>
          </a:p>
          <a:p>
            <a:pPr lvl="2"/>
            <a:r>
              <a:rPr lang="en-US" altLang="en-US" sz="2400" dirty="0">
                <a:ea typeface="MS PGothic" panose="020B0600070205080204" pitchFamily="34" charset="-128"/>
              </a:rPr>
              <a:t>So we can’t discard the </a:t>
            </a:r>
            <a:r>
              <a:rPr lang="en-US" altLang="en-US" sz="2400" i="1" dirty="0" err="1">
                <a:ea typeface="MS PGothic" panose="020B0600070205080204" pitchFamily="34" charset="-128"/>
              </a:rPr>
              <a:t>proj_guide</a:t>
            </a:r>
            <a:r>
              <a:rPr lang="en-US" altLang="en-US" sz="2400" dirty="0">
                <a:ea typeface="MS PGothic" panose="020B0600070205080204" pitchFamily="34" charset="-128"/>
              </a:rPr>
              <a:t> relationship</a:t>
            </a:r>
            <a:endParaRPr lang="en-US" altLang="en-US" sz="2400" dirty="0">
              <a:ea typeface="MS PGothic" panose="020B0600070205080204" pitchFamily="34" charset="-128"/>
            </a:endParaRPr>
          </a:p>
          <a:p>
            <a:r>
              <a:rPr lang="en-US" altLang="en-US" sz="2400" dirty="0"/>
              <a:t>Eliminate this redundancy via </a:t>
            </a:r>
            <a:r>
              <a:rPr lang="en-US" altLang="en-US" sz="2400" i="1" dirty="0"/>
              <a:t>aggregation</a:t>
            </a:r>
            <a:endParaRPr lang="en-US" altLang="en-US" sz="2400" dirty="0"/>
          </a:p>
          <a:p>
            <a:pPr lvl="1"/>
            <a:r>
              <a:rPr lang="en-US" altLang="en-US" sz="2400" dirty="0">
                <a:ea typeface="MS PGothic" panose="020B0600070205080204" pitchFamily="34" charset="-128"/>
              </a:rPr>
              <a:t>Treat relationship as an abstract entity</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Allows relationships between relationships </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Abstraction of relationship into new entity</a:t>
            </a:r>
            <a:endParaRPr lang="en-US" altLang="en-US" sz="2400"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7842"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Aggregation (Cont.)</a:t>
            </a:r>
            <a:endParaRPr lang="en-US" altLang="en-US">
              <a:effectLst>
                <a:outerShdw blurRad="38100" dist="38100" dir="2700000" algn="tl">
                  <a:srgbClr val="C0C0C0"/>
                </a:outerShdw>
              </a:effectLst>
            </a:endParaRPr>
          </a:p>
        </p:txBody>
      </p:sp>
      <p:sp>
        <p:nvSpPr>
          <p:cNvPr id="68611" name="Rectangle 3"/>
          <p:cNvSpPr>
            <a:spLocks noGrp="1" noChangeArrowheads="1"/>
          </p:cNvSpPr>
          <p:nvPr>
            <p:ph type="body" idx="4294967295"/>
          </p:nvPr>
        </p:nvSpPr>
        <p:spPr>
          <a:xfrm>
            <a:off x="768350" y="921553"/>
            <a:ext cx="7647680" cy="1773237"/>
          </a:xfrm>
        </p:spPr>
        <p:txBody>
          <a:bodyPr/>
          <a:lstStyle/>
          <a:p>
            <a:pPr>
              <a:buFont typeface="Wingdings" panose="05000000000000000000" pitchFamily="2" charset="2"/>
              <a:buChar char="§"/>
            </a:pPr>
            <a:r>
              <a:rPr lang="en-US" altLang="en-US" sz="2400" dirty="0"/>
              <a:t>Eliminate this redundancy via </a:t>
            </a:r>
            <a:r>
              <a:rPr lang="en-US" altLang="en-US" sz="2400" i="1" dirty="0"/>
              <a:t>aggregation</a:t>
            </a:r>
            <a:r>
              <a:rPr lang="en-US" altLang="en-US" sz="2400" dirty="0"/>
              <a:t> without introducing redundancy, the following diagram represents:</a:t>
            </a:r>
            <a:endParaRPr lang="en-US" altLang="en-US" sz="2400" dirty="0"/>
          </a:p>
          <a:p>
            <a:pPr lvl="1">
              <a:buSzPct val="110000"/>
              <a:buFont typeface="Arial" panose="020B0604020202020204" pitchFamily="34" charset="0"/>
              <a:buChar char="•"/>
            </a:pPr>
            <a:r>
              <a:rPr lang="en-US" altLang="en-US" sz="2400" dirty="0">
                <a:ea typeface="MS PGothic" panose="020B0600070205080204" pitchFamily="34" charset="-128"/>
              </a:rPr>
              <a:t>A student is guided by a particular instructor on a particular project </a:t>
            </a:r>
            <a:endParaRPr lang="en-US" altLang="en-US" sz="2400" dirty="0">
              <a:ea typeface="MS PGothic" panose="020B0600070205080204" pitchFamily="34" charset="-128"/>
            </a:endParaRPr>
          </a:p>
          <a:p>
            <a:pPr lvl="1">
              <a:buSzPct val="110000"/>
              <a:buFont typeface="Arial" panose="020B0604020202020204" pitchFamily="34" charset="0"/>
              <a:buChar char="•"/>
            </a:pPr>
            <a:r>
              <a:rPr lang="en-US" altLang="en-US" sz="2400" dirty="0">
                <a:ea typeface="MS PGothic" panose="020B0600070205080204" pitchFamily="34" charset="-128"/>
              </a:rPr>
              <a:t>A student, instructor, project combination may have an associated evaluation</a:t>
            </a:r>
            <a:endParaRPr lang="en-US" altLang="en-US" sz="2400" dirty="0">
              <a:ea typeface="MS PGothic" panose="020B0600070205080204" pitchFamily="34" charset="-128"/>
            </a:endParaRPr>
          </a:p>
        </p:txBody>
      </p:sp>
      <p:pic>
        <p:nvPicPr>
          <p:cNvPr id="68612" name="Picture 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68255" y="3813343"/>
            <a:ext cx="3677389" cy="295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4818" name="Rectangle 2"/>
          <p:cNvSpPr>
            <a:spLocks noGrp="1" noChangeArrowheads="1"/>
          </p:cNvSpPr>
          <p:nvPr>
            <p:ph type="title"/>
          </p:nvPr>
        </p:nvSpPr>
        <p:spPr>
          <a:xfrm>
            <a:off x="942975" y="-180975"/>
            <a:ext cx="8131175" cy="865188"/>
          </a:xfrm>
        </p:spPr>
        <p:txBody>
          <a:bodyPr/>
          <a:lstStyle/>
          <a:p>
            <a:pPr>
              <a:defRPr/>
            </a:pPr>
            <a:r>
              <a:rPr lang="en-US" altLang="en-US" dirty="0">
                <a:effectLst>
                  <a:outerShdw blurRad="38100" dist="38100" dir="2700000" algn="tl">
                    <a:srgbClr val="C0C0C0"/>
                  </a:outerShdw>
                </a:effectLst>
              </a:rPr>
              <a:t>Reduction to Relational Schemas</a:t>
            </a:r>
            <a:endParaRPr lang="en-US" altLang="en-US" dirty="0">
              <a:effectLst>
                <a:outerShdw blurRad="38100" dist="38100" dir="2700000" algn="tl">
                  <a:srgbClr val="C0C0C0"/>
                </a:outerShdw>
              </a:effectLst>
            </a:endParaRPr>
          </a:p>
        </p:txBody>
      </p:sp>
      <p:sp>
        <p:nvSpPr>
          <p:cNvPr id="17411" name="Rectangle 3"/>
          <p:cNvSpPr>
            <a:spLocks noChangeArrowheads="1"/>
          </p:cNvSpPr>
          <p:nvPr/>
        </p:nvSpPr>
        <p:spPr bwMode="auto">
          <a:xfrm>
            <a:off x="781235" y="1222375"/>
            <a:ext cx="7682172" cy="4210050"/>
          </a:xfrm>
          <a:prstGeom prst="rect">
            <a:avLst/>
          </a:prstGeom>
          <a:noFill/>
          <a:ln w="9525">
            <a:noFill/>
            <a:miter lim="800000"/>
          </a:ln>
        </p:spPr>
        <p:txBody>
          <a:bodyPr/>
          <a:lstStyle/>
          <a:p>
            <a:pPr marL="342900" indent="-342900">
              <a:spcBef>
                <a:spcPct val="35000"/>
              </a:spcBef>
              <a:buClr>
                <a:srgbClr val="002060"/>
              </a:buClr>
              <a:buSzPct val="110000"/>
              <a:buFont typeface="Wingdings" panose="05000000000000000000" pitchFamily="2" charset="2"/>
              <a:buChar char="§"/>
              <a:defRPr/>
            </a:pPr>
            <a:r>
              <a:rPr kumimoji="1" lang="en-US" altLang="en-US" sz="2400" dirty="0">
                <a:ea typeface="MS PGothic" panose="020B0600070205080204" pitchFamily="34" charset="-128"/>
              </a:rPr>
              <a:t>To represent aggregation, create a schema containing</a:t>
            </a:r>
            <a:endParaRPr kumimoji="1" lang="en-US" altLang="en-US" sz="2400" dirty="0">
              <a:ea typeface="MS PGothic" panose="020B0600070205080204" pitchFamily="34" charset="-128"/>
            </a:endParaRPr>
          </a:p>
          <a:p>
            <a:pPr marL="800100" lvl="1" indent="-342900">
              <a:spcBef>
                <a:spcPct val="35000"/>
              </a:spcBef>
              <a:buClr>
                <a:srgbClr val="FF9933"/>
              </a:buClr>
              <a:buSzPct val="110000"/>
              <a:buFont typeface="Arial" panose="020B0604020202020204" pitchFamily="34" charset="0"/>
              <a:buChar char="•"/>
              <a:defRPr/>
            </a:pPr>
            <a:r>
              <a:rPr kumimoji="1" lang="en-US" altLang="en-US" sz="2400" dirty="0">
                <a:ea typeface="MS PGothic" panose="020B0600070205080204" pitchFamily="34" charset="-128"/>
              </a:rPr>
              <a:t>Primary key of the aggregated relationship,</a:t>
            </a:r>
            <a:endParaRPr kumimoji="1" lang="en-US" altLang="en-US" sz="2400" dirty="0">
              <a:ea typeface="MS PGothic" panose="020B0600070205080204" pitchFamily="34" charset="-128"/>
            </a:endParaRPr>
          </a:p>
          <a:p>
            <a:pPr marL="800100" lvl="1" indent="-342900">
              <a:spcBef>
                <a:spcPct val="35000"/>
              </a:spcBef>
              <a:buClr>
                <a:srgbClr val="FF9933"/>
              </a:buClr>
              <a:buSzPct val="110000"/>
              <a:buFont typeface="Arial" panose="020B0604020202020204" pitchFamily="34" charset="0"/>
              <a:buChar char="•"/>
              <a:defRPr/>
            </a:pPr>
            <a:r>
              <a:rPr kumimoji="1" lang="en-US" altLang="en-US" sz="2400" dirty="0">
                <a:ea typeface="MS PGothic" panose="020B0600070205080204" pitchFamily="34" charset="-128"/>
              </a:rPr>
              <a:t>The primary key of the associated entity set</a:t>
            </a:r>
            <a:endParaRPr kumimoji="1" lang="en-US" altLang="en-US" sz="2400" dirty="0">
              <a:ea typeface="MS PGothic" panose="020B0600070205080204" pitchFamily="34" charset="-128"/>
            </a:endParaRPr>
          </a:p>
          <a:p>
            <a:pPr marL="800100" lvl="1" indent="-342900">
              <a:spcBef>
                <a:spcPct val="35000"/>
              </a:spcBef>
              <a:buClr>
                <a:srgbClr val="FF9933"/>
              </a:buClr>
              <a:buSzPct val="110000"/>
              <a:buFont typeface="Arial" panose="020B0604020202020204" pitchFamily="34" charset="0"/>
              <a:buChar char="•"/>
              <a:defRPr/>
            </a:pPr>
            <a:r>
              <a:rPr kumimoji="1" lang="en-US" altLang="en-US" sz="2400" dirty="0">
                <a:ea typeface="MS PGothic" panose="020B0600070205080204" pitchFamily="34" charset="-128"/>
              </a:rPr>
              <a:t>Any descriptive attributes</a:t>
            </a:r>
            <a:endParaRPr kumimoji="1" lang="en-US" altLang="en-US" sz="2400" dirty="0">
              <a:ea typeface="MS PGothic" panose="020B0600070205080204" pitchFamily="34" charset="-128"/>
            </a:endParaRPr>
          </a:p>
          <a:p>
            <a:pPr marL="342900" indent="-342900">
              <a:spcBef>
                <a:spcPct val="35000"/>
              </a:spcBef>
              <a:buClr>
                <a:srgbClr val="002060"/>
              </a:buClr>
              <a:buSzPct val="110000"/>
              <a:buFont typeface="Wingdings" panose="05000000000000000000" pitchFamily="2" charset="2"/>
              <a:buChar char="§"/>
              <a:defRPr/>
            </a:pPr>
            <a:r>
              <a:rPr kumimoji="1" lang="en-US" altLang="en-US" sz="2400" dirty="0">
                <a:ea typeface="MS PGothic" panose="020B0600070205080204" pitchFamily="34" charset="-128"/>
              </a:rPr>
              <a:t>In our example:</a:t>
            </a:r>
            <a:endParaRPr kumimoji="1" lang="en-US" altLang="en-US" sz="2400" dirty="0">
              <a:ea typeface="MS PGothic" panose="020B0600070205080204" pitchFamily="34" charset="-128"/>
            </a:endParaRPr>
          </a:p>
          <a:p>
            <a:pPr marL="800100" lvl="1" indent="-342900">
              <a:spcBef>
                <a:spcPct val="35000"/>
              </a:spcBef>
              <a:buClr>
                <a:srgbClr val="FF9933"/>
              </a:buClr>
              <a:buSzPct val="110000"/>
              <a:buFont typeface="Arial" panose="020B0604020202020204" pitchFamily="34" charset="0"/>
              <a:buChar char="•"/>
              <a:defRPr/>
            </a:pPr>
            <a:r>
              <a:rPr kumimoji="1" lang="en-US" altLang="en-US" sz="2400" dirty="0">
                <a:ea typeface="MS PGothic" panose="020B0600070205080204" pitchFamily="34" charset="-128"/>
              </a:rPr>
              <a:t>The schema </a:t>
            </a:r>
            <a:r>
              <a:rPr kumimoji="1" lang="en-US" altLang="en-US" sz="2400" i="1" dirty="0" err="1">
                <a:ea typeface="MS PGothic" panose="020B0600070205080204" pitchFamily="34" charset="-128"/>
              </a:rPr>
              <a:t>eval_for</a:t>
            </a:r>
            <a:r>
              <a:rPr kumimoji="1" lang="en-US" altLang="en-US" sz="2400" i="1" dirty="0">
                <a:ea typeface="MS PGothic" panose="020B0600070205080204" pitchFamily="34" charset="-128"/>
              </a:rPr>
              <a:t> </a:t>
            </a:r>
            <a:r>
              <a:rPr kumimoji="1" lang="en-US" altLang="en-US" sz="2400" dirty="0">
                <a:ea typeface="MS PGothic" panose="020B0600070205080204" pitchFamily="34" charset="-128"/>
              </a:rPr>
              <a:t>is:</a:t>
            </a:r>
            <a:endParaRPr kumimoji="1" lang="en-US" altLang="en-US" sz="2400" dirty="0">
              <a:ea typeface="MS PGothic" panose="020B0600070205080204" pitchFamily="34" charset="-128"/>
            </a:endParaRPr>
          </a:p>
          <a:p>
            <a:pPr lvl="1">
              <a:spcBef>
                <a:spcPct val="35000"/>
              </a:spcBef>
              <a:buClr>
                <a:srgbClr val="FF9933"/>
              </a:buClr>
              <a:buSzPct val="110000"/>
              <a:defRPr/>
            </a:pPr>
            <a:r>
              <a:rPr kumimoji="1" lang="en-US" altLang="en-US" sz="2400" dirty="0">
                <a:ea typeface="MS PGothic" panose="020B0600070205080204" pitchFamily="34" charset="-128"/>
              </a:rPr>
              <a:t>	</a:t>
            </a:r>
            <a:r>
              <a:rPr kumimoji="1" lang="en-US" altLang="en-US" sz="2000" dirty="0">
                <a:ea typeface="MS PGothic" panose="020B0600070205080204" pitchFamily="34" charset="-128"/>
              </a:rPr>
              <a:t>       </a:t>
            </a:r>
            <a:r>
              <a:rPr kumimoji="1" lang="en-US" altLang="en-US" sz="2000" i="1" dirty="0" err="1">
                <a:ea typeface="MS PGothic" panose="020B0600070205080204" pitchFamily="34" charset="-128"/>
              </a:rPr>
              <a:t>eval_for</a:t>
            </a:r>
            <a:r>
              <a:rPr kumimoji="1" lang="en-US" altLang="en-US" sz="2000" i="1" dirty="0">
                <a:ea typeface="MS PGothic" panose="020B0600070205080204" pitchFamily="34" charset="-128"/>
              </a:rPr>
              <a:t> </a:t>
            </a:r>
            <a:r>
              <a:rPr kumimoji="1" lang="en-US" altLang="en-US" sz="2000" dirty="0">
                <a:ea typeface="MS PGothic" panose="020B0600070205080204" pitchFamily="34" charset="-128"/>
              </a:rPr>
              <a:t>(</a:t>
            </a:r>
            <a:r>
              <a:rPr kumimoji="1" lang="en-US" altLang="en-US" sz="2000" i="1" dirty="0" err="1">
                <a:ea typeface="MS PGothic" panose="020B0600070205080204" pitchFamily="34" charset="-128"/>
              </a:rPr>
              <a:t>s_ID</a:t>
            </a:r>
            <a:r>
              <a:rPr kumimoji="1" lang="en-US" altLang="en-US" sz="2000" i="1" dirty="0">
                <a:ea typeface="MS PGothic" panose="020B0600070205080204" pitchFamily="34" charset="-128"/>
              </a:rPr>
              <a:t>, </a:t>
            </a:r>
            <a:r>
              <a:rPr kumimoji="1" lang="en-US" altLang="en-US" sz="2000" i="1" dirty="0" err="1">
                <a:ea typeface="MS PGothic" panose="020B0600070205080204" pitchFamily="34" charset="-128"/>
              </a:rPr>
              <a:t>project_id</a:t>
            </a:r>
            <a:r>
              <a:rPr kumimoji="1" lang="en-US" altLang="en-US" sz="2000" i="1" dirty="0">
                <a:ea typeface="MS PGothic" panose="020B0600070205080204" pitchFamily="34" charset="-128"/>
              </a:rPr>
              <a:t>, </a:t>
            </a:r>
            <a:r>
              <a:rPr kumimoji="1" lang="en-US" altLang="en-US" sz="2000" i="1" dirty="0" err="1">
                <a:ea typeface="MS PGothic" panose="020B0600070205080204" pitchFamily="34" charset="-128"/>
              </a:rPr>
              <a:t>i_ID</a:t>
            </a:r>
            <a:r>
              <a:rPr kumimoji="1" lang="en-US" altLang="en-US" sz="2000" i="1" dirty="0">
                <a:ea typeface="MS PGothic" panose="020B0600070205080204" pitchFamily="34" charset="-128"/>
              </a:rPr>
              <a:t>, </a:t>
            </a:r>
            <a:r>
              <a:rPr kumimoji="1" lang="en-US" altLang="en-US" sz="2000" i="1" dirty="0" err="1">
                <a:ea typeface="MS PGothic" panose="020B0600070205080204" pitchFamily="34" charset="-128"/>
              </a:rPr>
              <a:t>evaluation_id</a:t>
            </a:r>
            <a:r>
              <a:rPr kumimoji="1" lang="en-US" altLang="en-US" sz="2000" dirty="0">
                <a:ea typeface="MS PGothic" panose="020B0600070205080204" pitchFamily="34" charset="-128"/>
              </a:rPr>
              <a:t>)</a:t>
            </a:r>
            <a:endParaRPr kumimoji="1" lang="en-US" altLang="en-US" sz="2000" dirty="0">
              <a:ea typeface="MS PGothic" panose="020B0600070205080204" pitchFamily="34" charset="-128"/>
            </a:endParaRPr>
          </a:p>
          <a:p>
            <a:pPr marL="800100" lvl="1" indent="-342900">
              <a:spcBef>
                <a:spcPct val="35000"/>
              </a:spcBef>
              <a:buClr>
                <a:srgbClr val="FF9933"/>
              </a:buClr>
              <a:buSzPct val="110000"/>
              <a:buFont typeface="Arial" panose="020B0604020202020204" pitchFamily="34" charset="0"/>
              <a:buChar char="•"/>
              <a:defRPr/>
            </a:pPr>
            <a:r>
              <a:rPr kumimoji="1" lang="en-US" altLang="en-US" sz="2400" dirty="0">
                <a:ea typeface="MS PGothic" panose="020B0600070205080204" pitchFamily="34" charset="-128"/>
              </a:rPr>
              <a:t>The schema </a:t>
            </a:r>
            <a:r>
              <a:rPr kumimoji="1" lang="en-US" altLang="en-US" sz="2400" i="1" dirty="0" err="1">
                <a:ea typeface="MS PGothic" panose="020B0600070205080204" pitchFamily="34" charset="-128"/>
              </a:rPr>
              <a:t>proj_guide</a:t>
            </a:r>
            <a:r>
              <a:rPr kumimoji="1" lang="en-US" altLang="en-US" sz="2400" dirty="0">
                <a:ea typeface="MS PGothic" panose="020B0600070205080204" pitchFamily="34" charset="-128"/>
              </a:rPr>
              <a:t> is redundant.</a:t>
            </a:r>
            <a:endParaRPr kumimoji="1" lang="en-US" altLang="en-US" sz="2400" dirty="0">
              <a:ea typeface="MS PGothic" panose="020B0600070205080204" pitchFamily="34" charset="-128"/>
            </a:endParaRPr>
          </a:p>
          <a:p>
            <a:pPr marL="342900" indent="-342900">
              <a:spcBef>
                <a:spcPct val="35000"/>
              </a:spcBef>
              <a:buClr>
                <a:schemeClr val="tx2"/>
              </a:buClr>
              <a:buSzPct val="90000"/>
              <a:buFont typeface="Monotype Sorts" charset="2"/>
              <a:buChar char="n"/>
              <a:defRPr/>
            </a:pPr>
            <a:endParaRPr kumimoji="1" lang="en-US" altLang="en-US" sz="1700" dirty="0">
              <a:ea typeface="MS PGothic" panose="020B0600070205080204" pitchFamily="34" charset="-128"/>
            </a:endParaRPr>
          </a:p>
          <a:p>
            <a:pPr marL="342900" indent="-342900">
              <a:spcBef>
                <a:spcPct val="35000"/>
              </a:spcBef>
              <a:buClr>
                <a:schemeClr val="tx2"/>
              </a:buClr>
              <a:buSzPct val="90000"/>
              <a:buFont typeface="Monotype Sorts" charset="2"/>
              <a:buChar char="n"/>
              <a:defRPr/>
            </a:pPr>
            <a:endParaRPr kumimoji="1" lang="en-US" altLang="en-US" sz="1800"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0658" name="Rectangle 4"/>
          <p:cNvSpPr>
            <a:spLocks noGrp="1" noChangeArrowheads="1"/>
          </p:cNvSpPr>
          <p:nvPr>
            <p:ph type="ctrTitle"/>
          </p:nvPr>
        </p:nvSpPr>
        <p:spPr/>
        <p:txBody>
          <a:bodyPr/>
          <a:lstStyle/>
          <a:p>
            <a:r>
              <a:rPr lang="en-US" altLang="en-US" dirty="0">
                <a:effectLst/>
              </a:rPr>
              <a:t>Design Issues</a:t>
            </a:r>
            <a:endParaRPr lang="en-US" altLang="en-US" dirty="0">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en-US" altLang="en-US" dirty="0">
                <a:effectLst>
                  <a:outerShdw blurRad="38100" dist="38100" dir="2700000" algn="tl">
                    <a:srgbClr val="C0C0C0"/>
                  </a:outerShdw>
                </a:effectLst>
              </a:rPr>
              <a:t>Common Mistakes in E-R Diagrams</a:t>
            </a:r>
            <a:endParaRPr lang="en-US" altLang="en-US" dirty="0">
              <a:effectLst>
                <a:outerShdw blurRad="38100" dist="38100" dir="2700000" algn="tl">
                  <a:srgbClr val="C0C0C0"/>
                </a:outerShdw>
              </a:effectLst>
            </a:endParaRPr>
          </a:p>
        </p:txBody>
      </p:sp>
      <p:sp>
        <p:nvSpPr>
          <p:cNvPr id="71683" name="Rectangle 3"/>
          <p:cNvSpPr>
            <a:spLocks noGrp="1" noChangeArrowheads="1"/>
          </p:cNvSpPr>
          <p:nvPr>
            <p:ph type="body" idx="4294967295"/>
          </p:nvPr>
        </p:nvSpPr>
        <p:spPr>
          <a:xfrm>
            <a:off x="772357" y="1093788"/>
            <a:ext cx="7396283" cy="503364"/>
          </a:xfrm>
        </p:spPr>
        <p:txBody>
          <a:bodyPr/>
          <a:lstStyle/>
          <a:p>
            <a:pPr>
              <a:buSzPct val="110000"/>
              <a:buFont typeface="Wingdings" panose="05000000000000000000" pitchFamily="2" charset="2"/>
              <a:buChar char="§"/>
            </a:pPr>
            <a:r>
              <a:rPr lang="en-US" altLang="en-US" sz="1700" dirty="0"/>
              <a:t>Example of erroneous E-R diagrams </a:t>
            </a:r>
            <a:br>
              <a:rPr lang="en-US" altLang="en-US" sz="2000" dirty="0"/>
            </a:br>
            <a:br>
              <a:rPr lang="en-US" altLang="en-US" sz="2000" b="1" dirty="0">
                <a:solidFill>
                  <a:schemeClr val="tx2"/>
                </a:solidFill>
              </a:rPr>
            </a:br>
            <a:br>
              <a:rPr lang="en-US" altLang="en-US" sz="2000" dirty="0"/>
            </a:br>
            <a:br>
              <a:rPr lang="en-US" altLang="en-US" sz="2000" dirty="0"/>
            </a:br>
            <a:br>
              <a:rPr lang="en-US" altLang="en-US" sz="2000" dirty="0"/>
            </a:br>
            <a:endParaRPr lang="en-US" altLang="en-US" sz="2000" dirty="0"/>
          </a:p>
          <a:p>
            <a:endParaRPr lang="en-US" altLang="en-US" sz="2000" dirty="0"/>
          </a:p>
          <a:p>
            <a:pPr>
              <a:buFont typeface="Monotype Sorts" charset="2"/>
              <a:buNone/>
            </a:pPr>
            <a:endParaRPr lang="en-US" altLang="en-US" sz="2000" dirty="0"/>
          </a:p>
        </p:txBody>
      </p:sp>
      <p:pic>
        <p:nvPicPr>
          <p:cNvPr id="9" name="Picture 8"/>
          <p:cNvPicPr>
            <a:picLocks noChangeAspect="1"/>
          </p:cNvPicPr>
          <p:nvPr/>
        </p:nvPicPr>
        <p:blipFill>
          <a:blip r:embed="rId1"/>
          <a:stretch>
            <a:fillRect/>
          </a:stretch>
        </p:blipFill>
        <p:spPr>
          <a:xfrm>
            <a:off x="1712763" y="1597152"/>
            <a:ext cx="5515470" cy="4674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en-US" altLang="en-US" sz="2800" dirty="0">
                <a:effectLst>
                  <a:outerShdw blurRad="38100" dist="38100" dir="2700000" algn="tl">
                    <a:srgbClr val="C0C0C0"/>
                  </a:outerShdw>
                </a:effectLst>
              </a:rPr>
              <a:t>Common Mistakes in E-R Diagrams (Cont.)</a:t>
            </a:r>
            <a:endParaRPr lang="en-US" altLang="en-US" sz="2800" dirty="0">
              <a:effectLst>
                <a:outerShdw blurRad="38100" dist="38100" dir="2700000" algn="tl">
                  <a:srgbClr val="C0C0C0"/>
                </a:outerShdw>
              </a:effectLst>
            </a:endParaRPr>
          </a:p>
        </p:txBody>
      </p:sp>
      <p:pic>
        <p:nvPicPr>
          <p:cNvPr id="9" name="Graphic 8"/>
          <p:cNvPicPr>
            <a:picLocks noChangeAspect="1"/>
          </p:cNvPicPr>
          <p:nvPr/>
        </p:nvPicPr>
        <p:blipFill rotWithShape="1">
          <a:blip r:embed="rId1">
            <a:extLst>
              <a:ext uri="{96DAC541-7B7A-43D3-8B79-37D633B846F1}">
                <asvg:svgBlip xmlns:asvg="http://schemas.microsoft.com/office/drawing/2016/SVG/main" r:embed="rId2"/>
              </a:ext>
            </a:extLst>
          </a:blip>
          <a:srcRect l="-36205" t="105595" r="36205" b="-56126"/>
          <a:stretch>
            <a:fillRect/>
          </a:stretch>
        </p:blipFill>
        <p:spPr>
          <a:xfrm>
            <a:off x="2060437" y="4277264"/>
            <a:ext cx="5023126" cy="2149570"/>
          </a:xfrm>
          <a:prstGeom prst="rect">
            <a:avLst/>
          </a:prstGeom>
        </p:spPr>
      </p:pic>
      <p:pic>
        <p:nvPicPr>
          <p:cNvPr id="7" name="Picture 6"/>
          <p:cNvPicPr>
            <a:picLocks noChangeAspect="1"/>
          </p:cNvPicPr>
          <p:nvPr/>
        </p:nvPicPr>
        <p:blipFill>
          <a:blip r:embed="rId3"/>
          <a:stretch>
            <a:fillRect/>
          </a:stretch>
        </p:blipFill>
        <p:spPr>
          <a:xfrm>
            <a:off x="337765" y="2478943"/>
            <a:ext cx="6322431" cy="3988434"/>
          </a:xfrm>
          <a:prstGeom prst="rect">
            <a:avLst/>
          </a:prstGeom>
        </p:spPr>
      </p:pic>
      <p:pic>
        <p:nvPicPr>
          <p:cNvPr id="12" name="Picture 11"/>
          <p:cNvPicPr>
            <a:picLocks noChangeAspect="1"/>
          </p:cNvPicPr>
          <p:nvPr/>
        </p:nvPicPr>
        <p:blipFill rotWithShape="1">
          <a:blip r:embed="rId4"/>
          <a:srcRect t="44302"/>
          <a:stretch>
            <a:fillRect/>
          </a:stretch>
        </p:blipFill>
        <p:spPr>
          <a:xfrm>
            <a:off x="4145280" y="652463"/>
            <a:ext cx="4398328" cy="20764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en-US" altLang="en-US">
                <a:effectLst>
                  <a:outerShdw blurRad="38100" dist="38100" dir="2700000" algn="tl">
                    <a:srgbClr val="C0C0C0"/>
                  </a:outerShdw>
                </a:effectLst>
              </a:rPr>
              <a:t>Entities vs. Attributes</a:t>
            </a:r>
            <a:endParaRPr lang="en-US" altLang="en-US">
              <a:effectLst>
                <a:outerShdw blurRad="38100" dist="38100" dir="2700000" algn="tl">
                  <a:srgbClr val="C0C0C0"/>
                </a:outerShdw>
              </a:effectLst>
            </a:endParaRPr>
          </a:p>
        </p:txBody>
      </p:sp>
      <p:sp>
        <p:nvSpPr>
          <p:cNvPr id="73731" name="Rectangle 3"/>
          <p:cNvSpPr>
            <a:spLocks noGrp="1" noChangeArrowheads="1"/>
          </p:cNvSpPr>
          <p:nvPr>
            <p:ph type="body" idx="4294967295"/>
          </p:nvPr>
        </p:nvSpPr>
        <p:spPr>
          <a:xfrm>
            <a:off x="772357" y="1093788"/>
            <a:ext cx="7606861" cy="4368228"/>
          </a:xfrm>
        </p:spPr>
        <p:txBody>
          <a:bodyPr/>
          <a:lstStyle/>
          <a:p>
            <a:pPr>
              <a:buSzPct val="110000"/>
              <a:buFont typeface="Wingdings" panose="05000000000000000000" pitchFamily="2" charset="2"/>
              <a:buChar char="§"/>
            </a:pPr>
            <a:r>
              <a:rPr lang="en-US" altLang="en-US" sz="1700" dirty="0"/>
              <a:t>Use of entity sets vs. attributes</a:t>
            </a:r>
            <a:br>
              <a:rPr lang="en-US" altLang="en-US" sz="1700" dirty="0"/>
            </a:br>
            <a:br>
              <a:rPr lang="en-US" altLang="en-US" sz="1700" b="1" dirty="0">
                <a:solidFill>
                  <a:schemeClr val="tx2"/>
                </a:solidFill>
              </a:rPr>
            </a:br>
            <a:br>
              <a:rPr lang="en-US" altLang="en-US" sz="1700" dirty="0"/>
            </a:br>
            <a:br>
              <a:rPr lang="en-US" altLang="en-US" sz="1700" dirty="0"/>
            </a:br>
            <a:br>
              <a:rPr lang="en-US" altLang="en-US" sz="1700" dirty="0"/>
            </a:br>
            <a:endParaRPr lang="en-US" altLang="en-US" sz="1700" dirty="0"/>
          </a:p>
          <a:p>
            <a:endParaRPr lang="en-US" altLang="en-US" sz="1700" dirty="0"/>
          </a:p>
          <a:p>
            <a:endParaRPr lang="en-US" altLang="en-US" sz="1700" dirty="0"/>
          </a:p>
          <a:p>
            <a:pPr>
              <a:buSzPct val="110000"/>
              <a:buFont typeface="Wingdings" panose="05000000000000000000" pitchFamily="2" charset="2"/>
              <a:buChar char="§"/>
            </a:pPr>
            <a:r>
              <a:rPr lang="en-US" altLang="en-US" sz="1700" dirty="0"/>
              <a:t>Use of phone as an entity allows extra information about phone numbers (plus multiple phone numbers)</a:t>
            </a:r>
            <a:endParaRPr lang="en-US" altLang="en-US" sz="1700" dirty="0"/>
          </a:p>
        </p:txBody>
      </p:sp>
      <p:pic>
        <p:nvPicPr>
          <p:cNvPr id="73732" name="Picture 5"/>
          <p:cNvPicPr>
            <a:picLocks noChangeAspect="1" noChangeArrowheads="1"/>
          </p:cNvPicPr>
          <p:nvPr/>
        </p:nvPicPr>
        <p:blipFill>
          <a:blip r:embed="rId1">
            <a:extLst>
              <a:ext uri="{28A0092B-C50C-407E-A947-70E740481C1C}">
                <a14:useLocalDpi xmlns:a14="http://schemas.microsoft.com/office/drawing/2010/main" val="0"/>
              </a:ext>
            </a:extLst>
          </a:blip>
          <a:srcRect b="18642"/>
          <a:stretch>
            <a:fillRect/>
          </a:stretch>
        </p:blipFill>
        <p:spPr bwMode="auto">
          <a:xfrm>
            <a:off x="1600228" y="1835368"/>
            <a:ext cx="5598097" cy="121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9218"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Design Alternatives</a:t>
            </a:r>
            <a:endParaRPr lang="en-US" altLang="en-US">
              <a:effectLst/>
            </a:endParaRPr>
          </a:p>
        </p:txBody>
      </p:sp>
      <p:sp>
        <p:nvSpPr>
          <p:cNvPr id="9219" name="Rectangle 3"/>
          <p:cNvSpPr>
            <a:spLocks noGrp="1" noChangeArrowheads="1"/>
          </p:cNvSpPr>
          <p:nvPr>
            <p:ph type="body" idx="4294967295"/>
          </p:nvPr>
        </p:nvSpPr>
        <p:spPr>
          <a:xfrm>
            <a:off x="768350" y="1123950"/>
            <a:ext cx="7612170" cy="4447794"/>
          </a:xfrm>
        </p:spPr>
        <p:txBody>
          <a:bodyPr/>
          <a:lstStyle/>
          <a:p>
            <a:pPr>
              <a:buFont typeface="Wingdings" panose="05000000000000000000" pitchFamily="2" charset="2"/>
              <a:buChar char="§"/>
            </a:pPr>
            <a:r>
              <a:rPr lang="en-US" altLang="en-US" sz="2400" dirty="0"/>
              <a:t>In designing a database schema, we must ensure that we avoid two major pitfalls:</a:t>
            </a:r>
            <a:endParaRPr lang="en-US" altLang="en-US" sz="2400" dirty="0"/>
          </a:p>
          <a:p>
            <a:pPr lvl="1">
              <a:buSzPct val="110000"/>
              <a:buFont typeface="Arial" panose="020B0604020202020204" pitchFamily="34" charset="0"/>
              <a:buChar char="•"/>
            </a:pPr>
            <a:r>
              <a:rPr lang="en-US" altLang="en-US" sz="2400" dirty="0">
                <a:solidFill>
                  <a:srgbClr val="FF0000"/>
                </a:solidFill>
                <a:ea typeface="MS PGothic" panose="020B0600070205080204" pitchFamily="34" charset="-128"/>
              </a:rPr>
              <a:t>Redundancy</a:t>
            </a:r>
            <a:r>
              <a:rPr lang="zh-CN" altLang="en-US" sz="2400" dirty="0">
                <a:solidFill>
                  <a:srgbClr val="FF0000"/>
                </a:solidFill>
                <a:ea typeface="MS PGothic" panose="020B0600070205080204" pitchFamily="34" charset="-128"/>
              </a:rPr>
              <a:t>冗余</a:t>
            </a:r>
            <a:r>
              <a:rPr lang="en-US" altLang="en-US" sz="2400" dirty="0">
                <a:ea typeface="MS PGothic" panose="020B0600070205080204" pitchFamily="34" charset="-128"/>
              </a:rPr>
              <a:t>:  a bad design  may result in repeat information.  </a:t>
            </a:r>
            <a:endParaRPr lang="en-US" altLang="en-US" sz="2400" dirty="0">
              <a:ea typeface="MS PGothic" panose="020B0600070205080204" pitchFamily="34" charset="-128"/>
            </a:endParaRPr>
          </a:p>
          <a:p>
            <a:pPr lvl="2">
              <a:buFont typeface="Wingdings" panose="05000000000000000000" pitchFamily="2" charset="2"/>
              <a:buChar char="§"/>
            </a:pPr>
            <a:r>
              <a:rPr lang="en-US" altLang="en-US" sz="2400" dirty="0">
                <a:ea typeface="MS PGothic" panose="020B0600070205080204" pitchFamily="34" charset="-128"/>
              </a:rPr>
              <a:t>Redundant representation of information may lead to data inconsistency among the various copies of information </a:t>
            </a:r>
            <a:endParaRPr lang="en-US" altLang="en-US" sz="2400" dirty="0">
              <a:ea typeface="MS PGothic" panose="020B0600070205080204" pitchFamily="34" charset="-128"/>
            </a:endParaRPr>
          </a:p>
          <a:p>
            <a:pPr lvl="1">
              <a:buSzPct val="110000"/>
              <a:buFont typeface="Arial" panose="020B0604020202020204" pitchFamily="34" charset="0"/>
              <a:buChar char="•"/>
            </a:pPr>
            <a:r>
              <a:rPr lang="en-US" altLang="en-US" sz="2400" dirty="0">
                <a:solidFill>
                  <a:srgbClr val="FF0000"/>
                </a:solidFill>
                <a:ea typeface="MS PGothic" panose="020B0600070205080204" pitchFamily="34" charset="-128"/>
              </a:rPr>
              <a:t>Incompleteness</a:t>
            </a:r>
            <a:r>
              <a:rPr lang="zh-CN" altLang="en-US" sz="2400" dirty="0">
                <a:solidFill>
                  <a:srgbClr val="FF0000"/>
                </a:solidFill>
                <a:ea typeface="MS PGothic" panose="020B0600070205080204" pitchFamily="34" charset="-128"/>
              </a:rPr>
              <a:t>不完整性</a:t>
            </a:r>
            <a:r>
              <a:rPr lang="en-US" altLang="en-US" sz="2400" dirty="0">
                <a:ea typeface="MS PGothic" panose="020B0600070205080204" pitchFamily="34" charset="-128"/>
              </a:rPr>
              <a:t>: a bad design may make certain aspects of the enterprise difficult or impossible to model.</a:t>
            </a:r>
            <a:endParaRPr lang="en-US" altLang="en-US" sz="2400" dirty="0">
              <a:ea typeface="MS PGothic" panose="020B0600070205080204" pitchFamily="34" charset="-128"/>
            </a:endParaRPr>
          </a:p>
          <a:p>
            <a:pPr>
              <a:buFont typeface="Wingdings" panose="05000000000000000000" pitchFamily="2" charset="2"/>
              <a:buChar char="§"/>
            </a:pPr>
            <a:r>
              <a:rPr lang="en-US" altLang="en-US" sz="2400" dirty="0"/>
              <a:t>Avoiding bad designs is not enough. There may be a  large number  of  good designs from which we must choose.</a:t>
            </a:r>
            <a:endParaRPr lang="en-US"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Entities vs. Relationship sets</a:t>
            </a:r>
            <a:endParaRPr lang="en-US" altLang="en-US">
              <a:effectLst>
                <a:outerShdw blurRad="38100" dist="38100" dir="2700000" algn="tl">
                  <a:srgbClr val="C0C0C0"/>
                </a:outerShdw>
              </a:effectLst>
            </a:endParaRPr>
          </a:p>
        </p:txBody>
      </p:sp>
      <p:sp>
        <p:nvSpPr>
          <p:cNvPr id="74755" name="Rectangle 3"/>
          <p:cNvSpPr>
            <a:spLocks noGrp="1" noChangeArrowheads="1"/>
          </p:cNvSpPr>
          <p:nvPr>
            <p:ph type="body" idx="4294967295"/>
          </p:nvPr>
        </p:nvSpPr>
        <p:spPr>
          <a:xfrm>
            <a:off x="768350" y="1093788"/>
            <a:ext cx="7416862" cy="4990020"/>
          </a:xfrm>
        </p:spPr>
        <p:txBody>
          <a:bodyPr/>
          <a:lstStyle/>
          <a:p>
            <a:pPr>
              <a:buSzPct val="110000"/>
              <a:buFont typeface="Wingdings" panose="05000000000000000000" pitchFamily="2" charset="2"/>
              <a:buChar char="§"/>
            </a:pPr>
            <a:r>
              <a:rPr lang="en-US" altLang="en-US" sz="1700" b="1" dirty="0">
                <a:solidFill>
                  <a:srgbClr val="002060"/>
                </a:solidFill>
              </a:rPr>
              <a:t>Use of entity sets vs. relationship sets</a:t>
            </a:r>
            <a:endParaRPr lang="en-US" altLang="en-US" sz="1700" b="1" dirty="0">
              <a:solidFill>
                <a:srgbClr val="002060"/>
              </a:solidFill>
            </a:endParaRPr>
          </a:p>
          <a:p>
            <a:pPr>
              <a:buSzPct val="110000"/>
              <a:buFont typeface="Wingdings" panose="05000000000000000000" pitchFamily="2" charset="2"/>
              <a:buChar char="§"/>
            </a:pPr>
            <a:endParaRPr lang="en-US" altLang="en-US" sz="700" b="1" dirty="0">
              <a:solidFill>
                <a:srgbClr val="002060"/>
              </a:solidFill>
            </a:endParaRPr>
          </a:p>
          <a:p>
            <a:pPr marL="0" indent="0">
              <a:spcBef>
                <a:spcPts val="0"/>
              </a:spcBef>
              <a:buNone/>
            </a:pPr>
            <a:r>
              <a:rPr lang="en-US" altLang="en-US" sz="1700" dirty="0"/>
              <a:t>      Possible guideline is to designate a relationship set to describe</a:t>
            </a:r>
            <a:endParaRPr lang="en-US" altLang="en-US" sz="1700" dirty="0"/>
          </a:p>
          <a:p>
            <a:pPr marL="400050" lvl="1" indent="0">
              <a:spcBef>
                <a:spcPts val="0"/>
              </a:spcBef>
              <a:buNone/>
            </a:pPr>
            <a:r>
              <a:rPr lang="en-US" altLang="en-US" sz="1700" dirty="0"/>
              <a:t>an action that occurs between entities</a:t>
            </a: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r>
              <a:rPr lang="en-US" altLang="en-US" sz="1700" b="1" dirty="0">
                <a:solidFill>
                  <a:srgbClr val="002060"/>
                </a:solidFill>
              </a:rPr>
              <a:t>Placement of relationship attributes</a:t>
            </a:r>
            <a:endParaRPr lang="en-US" altLang="en-US" sz="2000" b="1" dirty="0">
              <a:solidFill>
                <a:srgbClr val="002060"/>
              </a:solidFill>
            </a:endParaRPr>
          </a:p>
          <a:p>
            <a:endParaRPr lang="en-US" altLang="en-US" sz="2000" b="1" dirty="0">
              <a:solidFill>
                <a:srgbClr val="000099"/>
              </a:solidFill>
            </a:endParaRPr>
          </a:p>
          <a:p>
            <a:endParaRPr lang="en-US" altLang="en-US" sz="2000" b="1" dirty="0">
              <a:solidFill>
                <a:srgbClr val="000099"/>
              </a:solidFill>
            </a:endParaRPr>
          </a:p>
          <a:p>
            <a:endParaRPr lang="en-US" altLang="en-US" sz="2000" b="1" dirty="0">
              <a:solidFill>
                <a:srgbClr val="000099"/>
              </a:solidFill>
            </a:endParaRPr>
          </a:p>
          <a:p>
            <a:pPr marL="37931725" lvl="1" indent="-37474525"/>
            <a:endParaRPr lang="en-US" altLang="en-US" sz="2000" dirty="0">
              <a:solidFill>
                <a:srgbClr val="000099"/>
              </a:solidFill>
              <a:ea typeface="MS PGothic" panose="020B0600070205080204" pitchFamily="34" charset="-128"/>
            </a:endParaRPr>
          </a:p>
        </p:txBody>
      </p:sp>
      <p:pic>
        <p:nvPicPr>
          <p:cNvPr id="7475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7296" y="2280273"/>
            <a:ext cx="5343596" cy="19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27464" y="4935746"/>
            <a:ext cx="6309656" cy="877163"/>
          </a:xfrm>
          <a:prstGeom prst="rect">
            <a:avLst/>
          </a:prstGeom>
        </p:spPr>
        <p:txBody>
          <a:bodyPr wrap="square">
            <a:spAutoFit/>
          </a:bodyPr>
          <a:lstStyle/>
          <a:p>
            <a:pPr>
              <a:defRPr/>
            </a:pPr>
            <a:r>
              <a:rPr kumimoji="1" lang="en-US" sz="1700" dirty="0">
                <a:latin typeface="+mn-lt"/>
                <a:ea typeface="MS PGothic" panose="020B0600070205080204" pitchFamily="34" charset="-128"/>
              </a:rPr>
              <a:t>For example, attribute date as attribute of advisor or as attribute of student</a:t>
            </a:r>
            <a:endParaRPr kumimoji="1" lang="en-US" sz="1700" dirty="0">
              <a:latin typeface="+mn-lt"/>
              <a:ea typeface="MS PGothic" panose="020B0600070205080204" pitchFamily="34" charset="-128"/>
            </a:endParaRPr>
          </a:p>
          <a:p>
            <a:pPr>
              <a:defRPr/>
            </a:pPr>
            <a:endParaRPr kumimoji="1" lang="en-US" sz="1700" dirty="0">
              <a:latin typeface="+mn-lt"/>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8194" name="Rectangle 2"/>
          <p:cNvSpPr>
            <a:spLocks noGrp="1" noChangeArrowheads="1"/>
          </p:cNvSpPr>
          <p:nvPr>
            <p:ph type="title" idx="4294967295"/>
          </p:nvPr>
        </p:nvSpPr>
        <p:spPr>
          <a:xfrm>
            <a:off x="838200" y="95250"/>
            <a:ext cx="8077200" cy="609600"/>
          </a:xfrm>
        </p:spPr>
        <p:txBody>
          <a:bodyPr/>
          <a:lstStyle/>
          <a:p>
            <a:pPr>
              <a:defRPr/>
            </a:pPr>
            <a:r>
              <a:rPr lang="en-US" altLang="en-US">
                <a:effectLst>
                  <a:outerShdw blurRad="38100" dist="38100" dir="2700000" algn="tl">
                    <a:srgbClr val="C0C0C0"/>
                  </a:outerShdw>
                </a:effectLst>
              </a:rPr>
              <a:t>Binary Vs. Non-Binary Relationships</a:t>
            </a:r>
            <a:endParaRPr lang="en-US" altLang="en-US">
              <a:effectLst>
                <a:outerShdw blurRad="38100" dist="38100" dir="2700000" algn="tl">
                  <a:srgbClr val="C0C0C0"/>
                </a:outerShdw>
              </a:effectLst>
            </a:endParaRPr>
          </a:p>
        </p:txBody>
      </p:sp>
      <p:sp>
        <p:nvSpPr>
          <p:cNvPr id="75779" name="Rectangle 3"/>
          <p:cNvSpPr>
            <a:spLocks noGrp="1" noChangeArrowheads="1"/>
          </p:cNvSpPr>
          <p:nvPr>
            <p:ph type="body" idx="4294967295"/>
          </p:nvPr>
        </p:nvSpPr>
        <p:spPr>
          <a:xfrm>
            <a:off x="772358" y="1107341"/>
            <a:ext cx="7572652" cy="4932779"/>
          </a:xfrm>
        </p:spPr>
        <p:txBody>
          <a:bodyPr/>
          <a:lstStyle/>
          <a:p>
            <a:r>
              <a:rPr lang="en-US" altLang="en-US" sz="1700" dirty="0"/>
              <a:t>Although it is possible to replace any non-binary (</a:t>
            </a:r>
            <a:r>
              <a:rPr lang="en-US" altLang="en-US" sz="1700" i="1" dirty="0"/>
              <a:t>n</a:t>
            </a:r>
            <a:r>
              <a:rPr lang="en-US" altLang="en-US" sz="1700" dirty="0"/>
              <a:t>-</a:t>
            </a:r>
            <a:r>
              <a:rPr lang="en-US" altLang="en-US" sz="1700" dirty="0" err="1"/>
              <a:t>ary</a:t>
            </a:r>
            <a:r>
              <a:rPr lang="en-US" altLang="en-US" sz="1700" dirty="0"/>
              <a:t>, for </a:t>
            </a:r>
            <a:r>
              <a:rPr lang="en-US" altLang="en-US" sz="1700" i="1" dirty="0"/>
              <a:t>n</a:t>
            </a:r>
            <a:r>
              <a:rPr lang="en-US" altLang="en-US" sz="1700" dirty="0"/>
              <a:t> &gt; 2) relationship set by a number of distinct binary relationship sets, a </a:t>
            </a:r>
            <a:r>
              <a:rPr lang="en-US" altLang="en-US" sz="1700" i="1" dirty="0"/>
              <a:t>n</a:t>
            </a:r>
            <a:r>
              <a:rPr lang="en-US" altLang="en-US" sz="1700" dirty="0"/>
              <a:t>-</a:t>
            </a:r>
            <a:r>
              <a:rPr lang="en-US" altLang="en-US" sz="1700" dirty="0" err="1"/>
              <a:t>ary</a:t>
            </a:r>
            <a:r>
              <a:rPr lang="en-US" altLang="en-US" sz="1700" dirty="0"/>
              <a:t> relationship set shows more clearly that several entities participate in a single relationship.</a:t>
            </a:r>
            <a:endParaRPr lang="en-US" altLang="en-US" sz="1700" dirty="0"/>
          </a:p>
          <a:p>
            <a:r>
              <a:rPr lang="en-US" altLang="en-US" sz="1700" dirty="0"/>
              <a:t>Some relationships that appear to be non-binary may be better represented using binary relationships</a:t>
            </a:r>
            <a:endParaRPr lang="en-US" altLang="en-US" sz="1700" dirty="0"/>
          </a:p>
          <a:p>
            <a:pPr lvl="1"/>
            <a:r>
              <a:rPr lang="en-US" altLang="en-US" sz="1700" dirty="0">
                <a:ea typeface="MS PGothic" panose="020B0600070205080204" pitchFamily="34" charset="-128"/>
              </a:rPr>
              <a:t>For example,  a ternary relationship </a:t>
            </a:r>
            <a:r>
              <a:rPr lang="en-US" altLang="en-US" sz="1700" i="1" dirty="0">
                <a:ea typeface="MS PGothic" panose="020B0600070205080204" pitchFamily="34" charset="-128"/>
              </a:rPr>
              <a:t>parents</a:t>
            </a:r>
            <a:r>
              <a:rPr lang="en-US" altLang="en-US" sz="1700" dirty="0">
                <a:ea typeface="MS PGothic" panose="020B0600070205080204" pitchFamily="34" charset="-128"/>
              </a:rPr>
              <a:t>, relating a child to his/her father and mother, is best replaced by two binary relationships,  </a:t>
            </a:r>
            <a:r>
              <a:rPr lang="en-US" altLang="en-US" sz="1700" i="1" dirty="0">
                <a:ea typeface="MS PGothic" panose="020B0600070205080204" pitchFamily="34" charset="-128"/>
              </a:rPr>
              <a:t>father</a:t>
            </a:r>
            <a:r>
              <a:rPr lang="en-US" altLang="en-US" sz="1700" dirty="0">
                <a:ea typeface="MS PGothic" panose="020B0600070205080204" pitchFamily="34" charset="-128"/>
              </a:rPr>
              <a:t> and </a:t>
            </a:r>
            <a:r>
              <a:rPr lang="en-US" altLang="en-US" sz="1700" i="1" dirty="0">
                <a:ea typeface="MS PGothic" panose="020B0600070205080204" pitchFamily="34" charset="-128"/>
              </a:rPr>
              <a:t>mother</a:t>
            </a:r>
            <a:endParaRPr lang="en-US" altLang="en-US" sz="1700" i="1" dirty="0">
              <a:ea typeface="MS PGothic" panose="020B0600070205080204" pitchFamily="34" charset="-128"/>
            </a:endParaRPr>
          </a:p>
          <a:p>
            <a:pPr lvl="2"/>
            <a:r>
              <a:rPr lang="en-US" altLang="en-US" sz="1700" dirty="0">
                <a:ea typeface="MS PGothic" panose="020B0600070205080204" pitchFamily="34" charset="-128"/>
              </a:rPr>
              <a:t>Using two binary relationships allows partial information (e.g., only mother being known)</a:t>
            </a:r>
            <a:endParaRPr lang="en-US" altLang="en-US" sz="1700" dirty="0">
              <a:ea typeface="MS PGothic" panose="020B0600070205080204" pitchFamily="34" charset="-128"/>
            </a:endParaRPr>
          </a:p>
          <a:p>
            <a:pPr lvl="1"/>
            <a:r>
              <a:rPr lang="en-US" altLang="en-US" sz="1700" dirty="0">
                <a:ea typeface="MS PGothic" panose="020B0600070205080204" pitchFamily="34" charset="-128"/>
              </a:rPr>
              <a:t>But there are some relationships that are naturally non-binary</a:t>
            </a:r>
            <a:endParaRPr lang="en-US" altLang="en-US" sz="1700" dirty="0">
              <a:ea typeface="MS PGothic" panose="020B0600070205080204" pitchFamily="34" charset="-128"/>
            </a:endParaRPr>
          </a:p>
          <a:p>
            <a:pPr lvl="2"/>
            <a:r>
              <a:rPr lang="en-US" altLang="en-US" sz="1700" dirty="0">
                <a:ea typeface="MS PGothic" panose="020B0600070205080204" pitchFamily="34" charset="-128"/>
              </a:rPr>
              <a:t>Example: </a:t>
            </a:r>
            <a:r>
              <a:rPr lang="en-US" altLang="en-US" sz="1700" i="1" dirty="0" err="1">
                <a:ea typeface="MS PGothic" panose="020B0600070205080204" pitchFamily="34" charset="-128"/>
              </a:rPr>
              <a:t>proj_guide</a:t>
            </a:r>
            <a:endParaRPr lang="en-US" altLang="en-US" sz="1700" i="1"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0242" name="Rectangle 2"/>
          <p:cNvSpPr>
            <a:spLocks noGrp="1" noChangeArrowheads="1"/>
          </p:cNvSpPr>
          <p:nvPr>
            <p:ph type="title" idx="4294967295"/>
          </p:nvPr>
        </p:nvSpPr>
        <p:spPr>
          <a:xfrm>
            <a:off x="855663" y="69850"/>
            <a:ext cx="8077200" cy="609600"/>
          </a:xfrm>
        </p:spPr>
        <p:txBody>
          <a:bodyPr/>
          <a:lstStyle/>
          <a:p>
            <a:pPr>
              <a:defRPr/>
            </a:pPr>
            <a:r>
              <a:rPr lang="en-US" altLang="en-US" sz="2400">
                <a:effectLst>
                  <a:outerShdw blurRad="38100" dist="38100" dir="2700000" algn="tl">
                    <a:srgbClr val="C0C0C0"/>
                  </a:outerShdw>
                </a:effectLst>
              </a:rPr>
              <a:t>Converting Non-Binary Relationships to Binary Form</a:t>
            </a:r>
            <a:endParaRPr lang="en-US" altLang="en-US" sz="2400">
              <a:effectLst>
                <a:outerShdw blurRad="38100" dist="38100" dir="2700000" algn="tl">
                  <a:srgbClr val="C0C0C0"/>
                </a:outerShdw>
              </a:effectLst>
            </a:endParaRPr>
          </a:p>
        </p:txBody>
      </p:sp>
      <p:sp>
        <p:nvSpPr>
          <p:cNvPr id="76803" name="Rectangle 3"/>
          <p:cNvSpPr>
            <a:spLocks noGrp="1" noChangeArrowheads="1"/>
          </p:cNvSpPr>
          <p:nvPr>
            <p:ph type="body" idx="4294967295"/>
          </p:nvPr>
        </p:nvSpPr>
        <p:spPr>
          <a:xfrm>
            <a:off x="772357" y="1050925"/>
            <a:ext cx="8012512" cy="3179699"/>
          </a:xfrm>
        </p:spPr>
        <p:txBody>
          <a:bodyPr/>
          <a:lstStyle/>
          <a:p>
            <a:pPr>
              <a:lnSpc>
                <a:spcPct val="90000"/>
              </a:lnSpc>
            </a:pPr>
            <a:r>
              <a:rPr lang="en-US" altLang="en-US" sz="1700" dirty="0"/>
              <a:t>In general, any non-binary relationship can be represented using binary relationships by creating an artificial entity set.</a:t>
            </a:r>
            <a:endParaRPr lang="en-US" altLang="en-US" sz="1700" dirty="0"/>
          </a:p>
          <a:p>
            <a:pPr lvl="1">
              <a:lnSpc>
                <a:spcPct val="90000"/>
              </a:lnSpc>
            </a:pPr>
            <a:r>
              <a:rPr lang="en-US" altLang="en-US" sz="1700" dirty="0">
                <a:ea typeface="MS PGothic" panose="020B0600070205080204" pitchFamily="34" charset="-128"/>
              </a:rPr>
              <a:t>Replace </a:t>
            </a:r>
            <a:r>
              <a:rPr lang="en-US" altLang="en-US" sz="1700" i="1" dirty="0">
                <a:ea typeface="MS PGothic" panose="020B0600070205080204" pitchFamily="34" charset="-128"/>
              </a:rPr>
              <a:t>R </a:t>
            </a:r>
            <a:r>
              <a:rPr lang="en-US" altLang="en-US" sz="1700" dirty="0">
                <a:ea typeface="MS PGothic" panose="020B0600070205080204" pitchFamily="34" charset="-128"/>
              </a:rPr>
              <a:t>between entity sets A, B and C</a:t>
            </a:r>
            <a:r>
              <a:rPr lang="en-US" altLang="en-US" sz="1700" i="1" dirty="0">
                <a:ea typeface="MS PGothic" panose="020B0600070205080204" pitchFamily="34" charset="-128"/>
              </a:rPr>
              <a:t> </a:t>
            </a:r>
            <a:r>
              <a:rPr lang="en-US" altLang="en-US" sz="1700" dirty="0">
                <a:ea typeface="MS PGothic" panose="020B0600070205080204" pitchFamily="34" charset="-128"/>
              </a:rPr>
              <a:t>by an entity set </a:t>
            </a:r>
            <a:r>
              <a:rPr lang="en-US" altLang="en-US" sz="1700" i="1" dirty="0">
                <a:ea typeface="MS PGothic" panose="020B0600070205080204" pitchFamily="34" charset="-128"/>
              </a:rPr>
              <a:t>E</a:t>
            </a:r>
            <a:r>
              <a:rPr lang="en-US" altLang="en-US" sz="1700" dirty="0">
                <a:ea typeface="MS PGothic" panose="020B0600070205080204" pitchFamily="34" charset="-128"/>
              </a:rPr>
              <a:t>, and three relationship sets: </a:t>
            </a:r>
            <a:endParaRPr lang="en-US" altLang="en-US" sz="1700" dirty="0">
              <a:ea typeface="MS PGothic" panose="020B0600070205080204" pitchFamily="34" charset="-128"/>
            </a:endParaRPr>
          </a:p>
          <a:p>
            <a:pPr>
              <a:lnSpc>
                <a:spcPct val="90000"/>
              </a:lnSpc>
              <a:buFont typeface="Monotype Sorts" charset="2"/>
              <a:buNone/>
            </a:pPr>
            <a:r>
              <a:rPr lang="en-US" altLang="en-US" sz="1700" dirty="0"/>
              <a:t>		1. </a:t>
            </a:r>
            <a:r>
              <a:rPr lang="en-US" altLang="en-US" sz="1700" i="1" dirty="0"/>
              <a:t>R</a:t>
            </a:r>
            <a:r>
              <a:rPr lang="en-US" altLang="en-US" sz="1700" i="1" baseline="-25000" dirty="0"/>
              <a:t>A</a:t>
            </a:r>
            <a:r>
              <a:rPr lang="en-US" altLang="en-US" sz="1700" dirty="0"/>
              <a:t>, relating </a:t>
            </a:r>
            <a:r>
              <a:rPr lang="en-US" altLang="en-US" sz="1700" i="1" dirty="0"/>
              <a:t>E </a:t>
            </a:r>
            <a:r>
              <a:rPr lang="en-US" altLang="en-US" sz="1700" dirty="0"/>
              <a:t>and </a:t>
            </a:r>
            <a:r>
              <a:rPr lang="en-US" altLang="en-US" sz="1700" i="1" dirty="0"/>
              <a:t>A        </a:t>
            </a:r>
            <a:r>
              <a:rPr lang="en-US" altLang="en-US" sz="1700" dirty="0"/>
              <a:t>2.  </a:t>
            </a:r>
            <a:r>
              <a:rPr lang="en-US" altLang="en-US" sz="1700" i="1" dirty="0"/>
              <a:t>R</a:t>
            </a:r>
            <a:r>
              <a:rPr lang="en-US" altLang="en-US" sz="1700" i="1" baseline="-25000" dirty="0"/>
              <a:t>B</a:t>
            </a:r>
            <a:r>
              <a:rPr lang="en-US" altLang="en-US" sz="1700" dirty="0"/>
              <a:t>, relating </a:t>
            </a:r>
            <a:r>
              <a:rPr lang="en-US" altLang="en-US" sz="1700" i="1" dirty="0"/>
              <a:t>E </a:t>
            </a:r>
            <a:r>
              <a:rPr lang="en-US" altLang="en-US" sz="1700" dirty="0"/>
              <a:t>and </a:t>
            </a:r>
            <a:r>
              <a:rPr lang="en-US" altLang="en-US" sz="1700" i="1" dirty="0"/>
              <a:t>B      </a:t>
            </a:r>
            <a:br>
              <a:rPr lang="en-US" altLang="en-US" sz="1700" i="1" dirty="0"/>
            </a:br>
            <a:r>
              <a:rPr lang="en-US" altLang="en-US" sz="1700" i="1" dirty="0"/>
              <a:t>          </a:t>
            </a:r>
            <a:r>
              <a:rPr lang="en-US" altLang="en-US" sz="1700" dirty="0"/>
              <a:t>3. </a:t>
            </a:r>
            <a:r>
              <a:rPr lang="en-US" altLang="en-US" sz="1700" i="1" dirty="0"/>
              <a:t>R</a:t>
            </a:r>
            <a:r>
              <a:rPr lang="en-US" altLang="en-US" sz="1700" i="1" baseline="-25000" dirty="0"/>
              <a:t>C</a:t>
            </a:r>
            <a:r>
              <a:rPr lang="en-US" altLang="en-US" sz="1700" dirty="0"/>
              <a:t>, relating </a:t>
            </a:r>
            <a:r>
              <a:rPr lang="en-US" altLang="en-US" sz="1700" i="1" dirty="0"/>
              <a:t>E </a:t>
            </a:r>
            <a:r>
              <a:rPr lang="en-US" altLang="en-US" sz="1700" dirty="0"/>
              <a:t>and </a:t>
            </a:r>
            <a:r>
              <a:rPr lang="en-US" altLang="en-US" sz="1700" i="1" dirty="0"/>
              <a:t>C</a:t>
            </a:r>
            <a:endParaRPr lang="en-US" altLang="en-US" sz="1700" i="1" dirty="0"/>
          </a:p>
          <a:p>
            <a:pPr lvl="1">
              <a:lnSpc>
                <a:spcPct val="90000"/>
              </a:lnSpc>
            </a:pPr>
            <a:r>
              <a:rPr lang="en-US" altLang="en-US" sz="1700" dirty="0">
                <a:ea typeface="MS PGothic" panose="020B0600070205080204" pitchFamily="34" charset="-128"/>
              </a:rPr>
              <a:t>Create an identifying attribute for </a:t>
            </a:r>
            <a:r>
              <a:rPr lang="en-US" altLang="en-US" sz="1700" i="1" dirty="0">
                <a:ea typeface="MS PGothic" panose="020B0600070205080204" pitchFamily="34" charset="-128"/>
              </a:rPr>
              <a:t>E and </a:t>
            </a:r>
            <a:r>
              <a:rPr lang="en-US" altLang="en-US" sz="1700" dirty="0">
                <a:ea typeface="MS PGothic" panose="020B0600070205080204" pitchFamily="34" charset="-128"/>
              </a:rPr>
              <a:t>add any attributes of </a:t>
            </a:r>
            <a:r>
              <a:rPr lang="en-US" altLang="en-US" sz="1700" i="1" dirty="0">
                <a:ea typeface="MS PGothic" panose="020B0600070205080204" pitchFamily="34" charset="-128"/>
              </a:rPr>
              <a:t>R </a:t>
            </a:r>
            <a:r>
              <a:rPr lang="en-US" altLang="en-US" sz="1700" dirty="0">
                <a:ea typeface="MS PGothic" panose="020B0600070205080204" pitchFamily="34" charset="-128"/>
              </a:rPr>
              <a:t>to </a:t>
            </a:r>
            <a:r>
              <a:rPr lang="en-US" altLang="en-US" sz="1700" i="1" dirty="0">
                <a:ea typeface="MS PGothic" panose="020B0600070205080204" pitchFamily="34" charset="-128"/>
              </a:rPr>
              <a:t>E </a:t>
            </a:r>
            <a:endParaRPr lang="en-US" altLang="en-US" sz="1700" i="1" dirty="0">
              <a:ea typeface="MS PGothic" panose="020B0600070205080204" pitchFamily="34" charset="-128"/>
            </a:endParaRPr>
          </a:p>
          <a:p>
            <a:pPr lvl="1">
              <a:lnSpc>
                <a:spcPct val="90000"/>
              </a:lnSpc>
            </a:pPr>
            <a:r>
              <a:rPr lang="en-US" altLang="en-US" sz="1700" dirty="0">
                <a:ea typeface="MS PGothic" panose="020B0600070205080204" pitchFamily="34" charset="-128"/>
              </a:rPr>
              <a:t>For each relationship (</a:t>
            </a:r>
            <a:r>
              <a:rPr lang="en-US" altLang="en-US" sz="1700" i="1" dirty="0" err="1">
                <a:ea typeface="MS PGothic" panose="020B0600070205080204" pitchFamily="34" charset="-128"/>
              </a:rPr>
              <a:t>a</a:t>
            </a:r>
            <a:r>
              <a:rPr lang="en-US" altLang="en-US" sz="1700" i="1" baseline="-25000" dirty="0" err="1">
                <a:ea typeface="MS PGothic" panose="020B0600070205080204" pitchFamily="34" charset="-128"/>
              </a:rPr>
              <a:t>i</a:t>
            </a:r>
            <a:r>
              <a:rPr lang="en-US" altLang="en-US" sz="1700" i="1" dirty="0">
                <a:ea typeface="MS PGothic" panose="020B0600070205080204" pitchFamily="34" charset="-128"/>
              </a:rPr>
              <a:t> , b</a:t>
            </a:r>
            <a:r>
              <a:rPr lang="en-US" altLang="en-US" sz="1700" i="1" baseline="-25000" dirty="0">
                <a:ea typeface="MS PGothic" panose="020B0600070205080204" pitchFamily="34" charset="-128"/>
              </a:rPr>
              <a:t>i</a:t>
            </a:r>
            <a:r>
              <a:rPr lang="en-US" altLang="en-US" sz="1700" i="1" dirty="0">
                <a:ea typeface="MS PGothic" panose="020B0600070205080204" pitchFamily="34" charset="-128"/>
              </a:rPr>
              <a:t> , c</a:t>
            </a:r>
            <a:r>
              <a:rPr lang="en-US" altLang="en-US" sz="1700" i="1" baseline="-25000" dirty="0">
                <a:ea typeface="MS PGothic" panose="020B0600070205080204" pitchFamily="34" charset="-128"/>
              </a:rPr>
              <a:t>i</a:t>
            </a:r>
            <a:r>
              <a:rPr lang="en-US" altLang="en-US" sz="1700" dirty="0">
                <a:ea typeface="MS PGothic" panose="020B0600070205080204" pitchFamily="34" charset="-128"/>
              </a:rPr>
              <a:t>) in </a:t>
            </a:r>
            <a:r>
              <a:rPr lang="en-US" altLang="en-US" sz="1700" i="1" dirty="0">
                <a:ea typeface="MS PGothic" panose="020B0600070205080204" pitchFamily="34" charset="-128"/>
              </a:rPr>
              <a:t>R,</a:t>
            </a:r>
            <a:r>
              <a:rPr lang="en-US" altLang="en-US" sz="1700" dirty="0">
                <a:ea typeface="MS PGothic" panose="020B0600070205080204" pitchFamily="34" charset="-128"/>
              </a:rPr>
              <a:t> create </a:t>
            </a:r>
            <a:endParaRPr lang="en-US" altLang="en-US" sz="1700" dirty="0">
              <a:ea typeface="MS PGothic" panose="020B0600070205080204" pitchFamily="34" charset="-128"/>
            </a:endParaRPr>
          </a:p>
          <a:p>
            <a:pPr>
              <a:lnSpc>
                <a:spcPct val="90000"/>
              </a:lnSpc>
              <a:buFont typeface="Monotype Sorts" charset="2"/>
              <a:buNone/>
            </a:pPr>
            <a:r>
              <a:rPr lang="en-US" altLang="en-US" sz="1700" dirty="0"/>
              <a:t>	      1. a new entity </a:t>
            </a:r>
            <a:r>
              <a:rPr lang="en-US" altLang="en-US" sz="1700" i="1" dirty="0" err="1"/>
              <a:t>e</a:t>
            </a:r>
            <a:r>
              <a:rPr lang="en-US" altLang="en-US" sz="1700" i="1" baseline="-25000" dirty="0" err="1"/>
              <a:t>i</a:t>
            </a:r>
            <a:r>
              <a:rPr lang="en-US" altLang="en-US" sz="1700" i="1" dirty="0"/>
              <a:t> </a:t>
            </a:r>
            <a:r>
              <a:rPr lang="en-US" altLang="en-US" sz="1700" dirty="0"/>
              <a:t>in the entity set </a:t>
            </a:r>
            <a:r>
              <a:rPr lang="en-US" altLang="en-US" sz="1700" i="1" dirty="0"/>
              <a:t>E       </a:t>
            </a:r>
            <a:r>
              <a:rPr lang="en-US" altLang="en-US" sz="1700" dirty="0"/>
              <a:t>2. add (</a:t>
            </a:r>
            <a:r>
              <a:rPr lang="en-US" altLang="en-US" sz="1700" i="1" dirty="0" err="1"/>
              <a:t>e</a:t>
            </a:r>
            <a:r>
              <a:rPr lang="en-US" altLang="en-US" sz="1700" i="1" baseline="-25000" dirty="0" err="1"/>
              <a:t>i</a:t>
            </a:r>
            <a:r>
              <a:rPr lang="en-US" altLang="en-US" sz="1700" i="1" dirty="0"/>
              <a:t> , </a:t>
            </a:r>
            <a:r>
              <a:rPr lang="en-US" altLang="en-US" sz="1700" i="1" dirty="0" err="1"/>
              <a:t>a</a:t>
            </a:r>
            <a:r>
              <a:rPr lang="en-US" altLang="en-US" sz="1700" i="1" baseline="-25000" dirty="0" err="1"/>
              <a:t>i</a:t>
            </a:r>
            <a:r>
              <a:rPr lang="en-US" altLang="en-US" sz="1700" i="1" baseline="-25000" dirty="0"/>
              <a:t> </a:t>
            </a:r>
            <a:r>
              <a:rPr lang="en-US" altLang="en-US" sz="1700" dirty="0"/>
              <a:t>) to </a:t>
            </a:r>
            <a:r>
              <a:rPr lang="en-US" altLang="en-US" sz="1700" i="1" dirty="0"/>
              <a:t>R</a:t>
            </a:r>
            <a:r>
              <a:rPr lang="en-US" altLang="en-US" sz="1700" i="1" baseline="-25000" dirty="0"/>
              <a:t>A</a:t>
            </a:r>
            <a:endParaRPr lang="en-US" altLang="en-US" sz="1700" i="1" baseline="-25000" dirty="0"/>
          </a:p>
          <a:p>
            <a:pPr>
              <a:lnSpc>
                <a:spcPct val="90000"/>
              </a:lnSpc>
              <a:buFont typeface="Monotype Sorts" charset="2"/>
              <a:buNone/>
            </a:pPr>
            <a:r>
              <a:rPr lang="en-US" altLang="en-US" sz="1700" dirty="0"/>
              <a:t>	      3. add (</a:t>
            </a:r>
            <a:r>
              <a:rPr lang="en-US" altLang="en-US" sz="1700" i="1" dirty="0" err="1"/>
              <a:t>e</a:t>
            </a:r>
            <a:r>
              <a:rPr lang="en-US" altLang="en-US" sz="1700" i="1" baseline="-25000" dirty="0" err="1"/>
              <a:t>i</a:t>
            </a:r>
            <a:r>
              <a:rPr lang="en-US" altLang="en-US" sz="1700" i="1" dirty="0"/>
              <a:t> , b</a:t>
            </a:r>
            <a:r>
              <a:rPr lang="en-US" altLang="en-US" sz="1700" i="1" baseline="-25000" dirty="0"/>
              <a:t>i</a:t>
            </a:r>
            <a:r>
              <a:rPr lang="en-US" altLang="en-US" sz="1700" i="1" dirty="0"/>
              <a:t> </a:t>
            </a:r>
            <a:r>
              <a:rPr lang="en-US" altLang="en-US" sz="1700" dirty="0"/>
              <a:t>) to </a:t>
            </a:r>
            <a:r>
              <a:rPr lang="en-US" altLang="en-US" sz="1700" i="1" dirty="0"/>
              <a:t>R</a:t>
            </a:r>
            <a:r>
              <a:rPr lang="en-US" altLang="en-US" sz="1700" i="1" baseline="-25000" dirty="0"/>
              <a:t>B</a:t>
            </a:r>
            <a:r>
              <a:rPr lang="en-US" altLang="en-US" sz="1700" i="1" dirty="0"/>
              <a:t>      </a:t>
            </a:r>
            <a:r>
              <a:rPr lang="en-US" altLang="en-US" sz="1700" dirty="0"/>
              <a:t>	             4. add (</a:t>
            </a:r>
            <a:r>
              <a:rPr lang="en-US" altLang="en-US" sz="1700" i="1" dirty="0" err="1"/>
              <a:t>e</a:t>
            </a:r>
            <a:r>
              <a:rPr lang="en-US" altLang="en-US" sz="1700" i="1" baseline="-25000" dirty="0" err="1"/>
              <a:t>i</a:t>
            </a:r>
            <a:r>
              <a:rPr lang="en-US" altLang="en-US" sz="1700" i="1" dirty="0"/>
              <a:t> , c</a:t>
            </a:r>
            <a:r>
              <a:rPr lang="en-US" altLang="en-US" sz="1700" i="1" baseline="-25000" dirty="0"/>
              <a:t>i </a:t>
            </a:r>
            <a:r>
              <a:rPr lang="en-US" altLang="en-US" sz="1700" dirty="0"/>
              <a:t>) to </a:t>
            </a:r>
            <a:r>
              <a:rPr lang="en-US" altLang="en-US" sz="1700" i="1" dirty="0"/>
              <a:t>R</a:t>
            </a:r>
            <a:r>
              <a:rPr lang="en-US" altLang="en-US" sz="1700" i="1" baseline="-25000" dirty="0"/>
              <a:t>C</a:t>
            </a:r>
            <a:endParaRPr lang="en-US" altLang="en-US" sz="1700" i="1" baseline="-25000" dirty="0"/>
          </a:p>
        </p:txBody>
      </p:sp>
      <p:pic>
        <p:nvPicPr>
          <p:cNvPr id="7" name="Picture 6"/>
          <p:cNvPicPr>
            <a:picLocks noChangeAspect="1"/>
          </p:cNvPicPr>
          <p:nvPr/>
        </p:nvPicPr>
        <p:blipFill>
          <a:blip r:embed="rId1"/>
          <a:stretch>
            <a:fillRect/>
          </a:stretch>
        </p:blipFill>
        <p:spPr>
          <a:xfrm>
            <a:off x="1523993" y="4230624"/>
            <a:ext cx="6516802" cy="22114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2290" name="Rectangle 2"/>
          <p:cNvSpPr>
            <a:spLocks noGrp="1" noChangeArrowheads="1"/>
          </p:cNvSpPr>
          <p:nvPr>
            <p:ph type="title" idx="4294967295"/>
          </p:nvPr>
        </p:nvSpPr>
        <p:spPr>
          <a:xfrm>
            <a:off x="781050" y="-15875"/>
            <a:ext cx="8096250" cy="696913"/>
          </a:xfrm>
        </p:spPr>
        <p:txBody>
          <a:bodyPr/>
          <a:lstStyle/>
          <a:p>
            <a:pPr>
              <a:defRPr/>
            </a:pPr>
            <a:r>
              <a:rPr lang="en-US" altLang="en-US" sz="2800">
                <a:effectLst>
                  <a:outerShdw blurRad="38100" dist="38100" dir="2700000" algn="tl">
                    <a:srgbClr val="C0C0C0"/>
                  </a:outerShdw>
                </a:effectLst>
              </a:rPr>
              <a:t>Converting Non-Binary Relationships (Cont.)</a:t>
            </a:r>
            <a:endParaRPr lang="en-US" altLang="en-US" sz="2800">
              <a:effectLst>
                <a:outerShdw blurRad="38100" dist="38100" dir="2700000" algn="tl">
                  <a:srgbClr val="C0C0C0"/>
                </a:outerShdw>
              </a:effectLst>
            </a:endParaRPr>
          </a:p>
        </p:txBody>
      </p:sp>
      <p:sp>
        <p:nvSpPr>
          <p:cNvPr id="77827" name="Rectangle 3"/>
          <p:cNvSpPr>
            <a:spLocks noGrp="1" noChangeArrowheads="1"/>
          </p:cNvSpPr>
          <p:nvPr>
            <p:ph type="body" idx="4294967295"/>
          </p:nvPr>
        </p:nvSpPr>
        <p:spPr>
          <a:xfrm>
            <a:off x="763294" y="1160463"/>
            <a:ext cx="7594854" cy="3387153"/>
          </a:xfrm>
        </p:spPr>
        <p:txBody>
          <a:bodyPr/>
          <a:lstStyle/>
          <a:p>
            <a:r>
              <a:rPr lang="en-US" altLang="en-US" sz="1700" dirty="0"/>
              <a:t>Also need to translate constraints</a:t>
            </a:r>
            <a:endParaRPr lang="en-US" altLang="en-US" sz="1700" dirty="0"/>
          </a:p>
          <a:p>
            <a:pPr lvl="1"/>
            <a:r>
              <a:rPr lang="en-US" altLang="en-US" sz="1700" dirty="0">
                <a:ea typeface="MS PGothic" panose="020B0600070205080204" pitchFamily="34" charset="-128"/>
              </a:rPr>
              <a:t>Translating all constraints may not be possible</a:t>
            </a:r>
            <a:endParaRPr lang="en-US" altLang="en-US" sz="1700" dirty="0">
              <a:ea typeface="MS PGothic" panose="020B0600070205080204" pitchFamily="34" charset="-128"/>
            </a:endParaRPr>
          </a:p>
          <a:p>
            <a:pPr lvl="1"/>
            <a:r>
              <a:rPr lang="en-US" altLang="en-US" sz="1700" dirty="0">
                <a:ea typeface="MS PGothic" panose="020B0600070205080204" pitchFamily="34" charset="-128"/>
              </a:rPr>
              <a:t>There may be instances in the translated schema that</a:t>
            </a:r>
            <a:br>
              <a:rPr lang="en-US" altLang="en-US" sz="1700" dirty="0">
                <a:ea typeface="MS PGothic" panose="020B0600070205080204" pitchFamily="34" charset="-128"/>
              </a:rPr>
            </a:br>
            <a:r>
              <a:rPr lang="en-US" altLang="en-US" sz="1700" dirty="0">
                <a:ea typeface="MS PGothic" panose="020B0600070205080204" pitchFamily="34" charset="-128"/>
              </a:rPr>
              <a:t>cannot correspond to any instance of </a:t>
            </a:r>
            <a:r>
              <a:rPr lang="en-US" altLang="en-US" sz="1700" i="1" dirty="0">
                <a:ea typeface="MS PGothic" panose="020B0600070205080204" pitchFamily="34" charset="-128"/>
              </a:rPr>
              <a:t>R</a:t>
            </a:r>
            <a:endParaRPr lang="en-US" altLang="en-US" sz="1700" i="1" dirty="0">
              <a:ea typeface="MS PGothic" panose="020B0600070205080204" pitchFamily="34" charset="-128"/>
            </a:endParaRPr>
          </a:p>
          <a:p>
            <a:pPr lvl="2"/>
            <a:r>
              <a:rPr lang="en-US" altLang="en-US" sz="1700" dirty="0">
                <a:ea typeface="MS PGothic" panose="020B0600070205080204" pitchFamily="34" charset="-128"/>
              </a:rPr>
              <a:t>Exercise:</a:t>
            </a:r>
            <a:r>
              <a:rPr lang="en-US" altLang="en-US" sz="1700" i="1" dirty="0">
                <a:ea typeface="MS PGothic" panose="020B0600070205080204" pitchFamily="34" charset="-128"/>
              </a:rPr>
              <a:t>  add constraints to the relationships R</a:t>
            </a:r>
            <a:r>
              <a:rPr lang="en-US" altLang="en-US" sz="1700" i="1" baseline="-25000" dirty="0">
                <a:ea typeface="MS PGothic" panose="020B0600070205080204" pitchFamily="34" charset="-128"/>
              </a:rPr>
              <a:t>A</a:t>
            </a:r>
            <a:r>
              <a:rPr lang="en-US" altLang="en-US" sz="1700" i="1" dirty="0">
                <a:ea typeface="MS PGothic" panose="020B0600070205080204" pitchFamily="34" charset="-128"/>
              </a:rPr>
              <a:t>, R</a:t>
            </a:r>
            <a:r>
              <a:rPr lang="en-US" altLang="en-US" sz="1700" i="1" baseline="-25000" dirty="0">
                <a:ea typeface="MS PGothic" panose="020B0600070205080204" pitchFamily="34" charset="-128"/>
              </a:rPr>
              <a:t>B</a:t>
            </a:r>
            <a:r>
              <a:rPr lang="en-US" altLang="en-US" sz="1700" i="1" dirty="0">
                <a:ea typeface="MS PGothic" panose="020B0600070205080204" pitchFamily="34" charset="-128"/>
              </a:rPr>
              <a:t> and R</a:t>
            </a:r>
            <a:r>
              <a:rPr lang="en-US" altLang="en-US" sz="1700" i="1" baseline="-25000" dirty="0">
                <a:ea typeface="MS PGothic" panose="020B0600070205080204" pitchFamily="34" charset="-128"/>
              </a:rPr>
              <a:t>C </a:t>
            </a:r>
            <a:r>
              <a:rPr lang="en-US" altLang="en-US" sz="1700" dirty="0">
                <a:ea typeface="MS PGothic" panose="020B0600070205080204" pitchFamily="34" charset="-128"/>
              </a:rPr>
              <a:t>to ensure that a newly created entity corresponds to exactly one entity in each of entity sets </a:t>
            </a:r>
            <a:r>
              <a:rPr lang="en-US" altLang="en-US" sz="1700" i="1" dirty="0">
                <a:ea typeface="MS PGothic" panose="020B0600070205080204" pitchFamily="34" charset="-128"/>
              </a:rPr>
              <a:t>A, B</a:t>
            </a:r>
            <a:r>
              <a:rPr lang="en-US" altLang="en-US" sz="1700" dirty="0">
                <a:ea typeface="MS PGothic" panose="020B0600070205080204" pitchFamily="34" charset="-128"/>
              </a:rPr>
              <a:t> and </a:t>
            </a:r>
            <a:r>
              <a:rPr lang="en-US" altLang="en-US" sz="1700" i="1" dirty="0">
                <a:ea typeface="MS PGothic" panose="020B0600070205080204" pitchFamily="34" charset="-128"/>
              </a:rPr>
              <a:t>C</a:t>
            </a:r>
            <a:endParaRPr lang="en-US" altLang="en-US" sz="1700" i="1" dirty="0">
              <a:ea typeface="MS PGothic" panose="020B0600070205080204" pitchFamily="34" charset="-128"/>
            </a:endParaRPr>
          </a:p>
          <a:p>
            <a:pPr lvl="1"/>
            <a:r>
              <a:rPr lang="en-US" altLang="en-US" sz="1700" dirty="0">
                <a:ea typeface="MS PGothic" panose="020B0600070205080204" pitchFamily="34" charset="-128"/>
              </a:rPr>
              <a:t>We can avoid creating an identifying attribute by making E a weak entity set (described shortly) identified by the three relationship sets </a:t>
            </a:r>
            <a:endParaRPr lang="en-US" altLang="en-US" sz="1700" dirty="0">
              <a:ea typeface="MS PGothic" panose="020B0600070205080204" pitchFamily="34" charset="-128"/>
            </a:endParaRPr>
          </a:p>
          <a:p>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519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E-R Design Decisions</a:t>
            </a:r>
            <a:endParaRPr lang="en-US" altLang="en-US">
              <a:effectLst>
                <a:outerShdw blurRad="38100" dist="38100" dir="2700000" algn="tl">
                  <a:srgbClr val="C0C0C0"/>
                </a:outerShdw>
              </a:effectLst>
            </a:endParaRPr>
          </a:p>
        </p:txBody>
      </p:sp>
      <p:sp>
        <p:nvSpPr>
          <p:cNvPr id="78851" name="Rectangle 3"/>
          <p:cNvSpPr>
            <a:spLocks noGrp="1" noChangeArrowheads="1"/>
          </p:cNvSpPr>
          <p:nvPr>
            <p:ph type="body" idx="1"/>
          </p:nvPr>
        </p:nvSpPr>
        <p:spPr>
          <a:xfrm>
            <a:off x="768350" y="1166941"/>
            <a:ext cx="7523394" cy="4136580"/>
          </a:xfrm>
        </p:spPr>
        <p:txBody>
          <a:bodyPr/>
          <a:lstStyle/>
          <a:p>
            <a:r>
              <a:rPr lang="en-US" altLang="en-US" sz="1700" dirty="0"/>
              <a:t>The use of an attribute or entity set to represent an object.</a:t>
            </a:r>
            <a:endParaRPr lang="en-US" altLang="en-US" sz="1700" dirty="0"/>
          </a:p>
          <a:p>
            <a:r>
              <a:rPr lang="en-US" altLang="en-US" sz="1700" dirty="0"/>
              <a:t>Whether a real-world concept is best expressed by an entity set or a relationship set.</a:t>
            </a:r>
            <a:endParaRPr lang="en-US" altLang="en-US" sz="1700" dirty="0"/>
          </a:p>
          <a:p>
            <a:r>
              <a:rPr lang="en-US" altLang="en-US" sz="1700" dirty="0"/>
              <a:t>The use of a ternary relationship versus a pair of binary relationships.</a:t>
            </a:r>
            <a:endParaRPr lang="en-US" altLang="en-US" sz="1700" dirty="0"/>
          </a:p>
          <a:p>
            <a:r>
              <a:rPr lang="en-US" altLang="en-US" sz="1700" dirty="0"/>
              <a:t>The use of a strong or weak entity set.</a:t>
            </a:r>
            <a:endParaRPr lang="en-US" altLang="en-US" sz="1700" dirty="0"/>
          </a:p>
          <a:p>
            <a:r>
              <a:rPr lang="en-US" altLang="en-US" sz="1700" dirty="0"/>
              <a:t>The use of specialization/generalization – contributes to modularity in the design.</a:t>
            </a:r>
            <a:endParaRPr lang="en-US" altLang="en-US" sz="1700" dirty="0"/>
          </a:p>
          <a:p>
            <a:r>
              <a:rPr lang="en-US" altLang="en-US" sz="1700" dirty="0"/>
              <a:t>The use of aggregation – can treat the aggregate entity set as a single unit without concern for the details of its internal structure.</a:t>
            </a:r>
            <a:endParaRPr lang="en-US" altLang="en-US" sz="17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4034" name="Rectangle 2"/>
          <p:cNvSpPr>
            <a:spLocks noGrp="1" noChangeArrowheads="1"/>
          </p:cNvSpPr>
          <p:nvPr>
            <p:ph type="title"/>
          </p:nvPr>
        </p:nvSpPr>
        <p:spPr>
          <a:xfrm>
            <a:off x="834501" y="155575"/>
            <a:ext cx="7874494" cy="616782"/>
          </a:xfrm>
        </p:spPr>
        <p:txBody>
          <a:bodyPr/>
          <a:lstStyle/>
          <a:p>
            <a:pPr>
              <a:defRPr/>
            </a:pPr>
            <a:r>
              <a:rPr lang="en-US" altLang="en-US" sz="2800" dirty="0">
                <a:effectLst>
                  <a:outerShdw blurRad="38100" dist="38100" dir="2700000" algn="tl">
                    <a:srgbClr val="C0C0C0"/>
                  </a:outerShdw>
                </a:effectLst>
              </a:rPr>
              <a:t>Summary of Symbols Used in E-R Notation</a:t>
            </a:r>
            <a:endParaRPr lang="en-US" altLang="en-US" sz="2800" dirty="0">
              <a:effectLst>
                <a:outerShdw blurRad="38100" dist="38100" dir="2700000" algn="tl">
                  <a:srgbClr val="C0C0C0"/>
                </a:outerShdw>
              </a:effectLst>
            </a:endParaRPr>
          </a:p>
        </p:txBody>
      </p:sp>
      <p:pic>
        <p:nvPicPr>
          <p:cNvPr id="79875" name="Picture 5"/>
          <p:cNvPicPr>
            <a:picLocks noChangeAspect="1" noChangeArrowheads="1"/>
          </p:cNvPicPr>
          <p:nvPr/>
        </p:nvPicPr>
        <p:blipFill>
          <a:blip r:embed="rId1">
            <a:extLst>
              <a:ext uri="{28A0092B-C50C-407E-A947-70E740481C1C}">
                <a14:useLocalDpi xmlns:a14="http://schemas.microsoft.com/office/drawing/2010/main" val="0"/>
              </a:ext>
            </a:extLst>
          </a:blip>
          <a:srcRect b="53856"/>
          <a:stretch>
            <a:fillRect/>
          </a:stretch>
        </p:blipFill>
        <p:spPr bwMode="auto">
          <a:xfrm>
            <a:off x="1078261" y="1344062"/>
            <a:ext cx="6987477" cy="400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469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Symbols Used in E-R Notation (Cont.)</a:t>
            </a:r>
            <a:endParaRPr lang="en-US" altLang="en-US">
              <a:effectLst>
                <a:outerShdw blurRad="38100" dist="38100" dir="2700000" algn="tl">
                  <a:srgbClr val="C0C0C0"/>
                </a:outerShdw>
              </a:effectLst>
            </a:endParaRPr>
          </a:p>
        </p:txBody>
      </p:sp>
      <p:pic>
        <p:nvPicPr>
          <p:cNvPr id="80899" name="Picture 5"/>
          <p:cNvPicPr>
            <a:picLocks noChangeAspect="1" noChangeArrowheads="1"/>
          </p:cNvPicPr>
          <p:nvPr/>
        </p:nvPicPr>
        <p:blipFill>
          <a:blip r:embed="rId1">
            <a:extLst>
              <a:ext uri="{28A0092B-C50C-407E-A947-70E740481C1C}">
                <a14:useLocalDpi xmlns:a14="http://schemas.microsoft.com/office/drawing/2010/main" val="0"/>
              </a:ext>
            </a:extLst>
          </a:blip>
          <a:srcRect t="45372"/>
          <a:stretch>
            <a:fillRect/>
          </a:stretch>
        </p:blipFill>
        <p:spPr bwMode="auto">
          <a:xfrm>
            <a:off x="1719072" y="1265716"/>
            <a:ext cx="6511416" cy="442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60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Alternative ER Notations</a:t>
            </a:r>
            <a:endParaRPr lang="en-US" altLang="en-US">
              <a:effectLst>
                <a:outerShdw blurRad="38100" dist="38100" dir="2700000" algn="tl">
                  <a:srgbClr val="C0C0C0"/>
                </a:outerShdw>
              </a:effectLst>
            </a:endParaRPr>
          </a:p>
        </p:txBody>
      </p:sp>
      <p:sp>
        <p:nvSpPr>
          <p:cNvPr id="81923" name="Rectangle 116"/>
          <p:cNvSpPr>
            <a:spLocks noGrp="1" noChangeArrowheads="1"/>
          </p:cNvSpPr>
          <p:nvPr>
            <p:ph type="body" idx="1"/>
          </p:nvPr>
        </p:nvSpPr>
        <p:spPr>
          <a:xfrm>
            <a:off x="768350" y="1093789"/>
            <a:ext cx="7853617" cy="466788"/>
          </a:xfrm>
        </p:spPr>
        <p:txBody>
          <a:bodyPr/>
          <a:lstStyle/>
          <a:p>
            <a:r>
              <a:rPr kumimoji="0" lang="en-US" altLang="en-US" sz="1700" dirty="0"/>
              <a:t> </a:t>
            </a:r>
            <a:r>
              <a:rPr kumimoji="0" lang="en-US" altLang="en-US" sz="2000" dirty="0"/>
              <a:t>Chen, IDE1FX, …</a:t>
            </a:r>
            <a:endParaRPr kumimoji="0" lang="en-US" altLang="en-US" sz="2000" dirty="0"/>
          </a:p>
        </p:txBody>
      </p:sp>
      <p:pic>
        <p:nvPicPr>
          <p:cNvPr id="81924" name="Picture 5"/>
          <p:cNvPicPr>
            <a:picLocks noChangeAspect="1" noChangeArrowheads="1"/>
          </p:cNvPicPr>
          <p:nvPr/>
        </p:nvPicPr>
        <p:blipFill>
          <a:blip r:embed="rId1">
            <a:extLst>
              <a:ext uri="{28A0092B-C50C-407E-A947-70E740481C1C}">
                <a14:useLocalDpi xmlns:a14="http://schemas.microsoft.com/office/drawing/2010/main" val="0"/>
              </a:ext>
            </a:extLst>
          </a:blip>
          <a:srcRect r="15594" b="76595"/>
          <a:stretch>
            <a:fillRect/>
          </a:stretch>
        </p:blipFill>
        <p:spPr bwMode="auto">
          <a:xfrm>
            <a:off x="1205469" y="1927291"/>
            <a:ext cx="6335649" cy="164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5"/>
          <p:cNvPicPr>
            <a:picLocks noChangeAspect="1" noChangeArrowheads="1"/>
          </p:cNvPicPr>
          <p:nvPr/>
        </p:nvPicPr>
        <p:blipFill>
          <a:blip r:embed="rId1">
            <a:extLst>
              <a:ext uri="{28A0092B-C50C-407E-A947-70E740481C1C}">
                <a14:useLocalDpi xmlns:a14="http://schemas.microsoft.com/office/drawing/2010/main" val="0"/>
              </a:ext>
            </a:extLst>
          </a:blip>
          <a:srcRect t="87552"/>
          <a:stretch>
            <a:fillRect/>
          </a:stretch>
        </p:blipFill>
        <p:spPr bwMode="auto">
          <a:xfrm>
            <a:off x="856932" y="3938653"/>
            <a:ext cx="7676452" cy="89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36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Alternative ER Notations</a:t>
            </a:r>
            <a:endParaRPr lang="en-US" altLang="en-US">
              <a:effectLst>
                <a:outerShdw blurRad="38100" dist="38100" dir="2700000" algn="tl">
                  <a:srgbClr val="C0C0C0"/>
                </a:outerShdw>
              </a:effectLst>
            </a:endParaRPr>
          </a:p>
        </p:txBody>
      </p:sp>
      <p:sp>
        <p:nvSpPr>
          <p:cNvPr id="82947" name="Rectangle 3"/>
          <p:cNvSpPr>
            <a:spLocks noGrp="1" noChangeArrowheads="1"/>
          </p:cNvSpPr>
          <p:nvPr>
            <p:ph type="body" idx="1"/>
          </p:nvPr>
        </p:nvSpPr>
        <p:spPr>
          <a:xfrm>
            <a:off x="158496" y="1266824"/>
            <a:ext cx="8159882" cy="622935"/>
          </a:xfrm>
        </p:spPr>
        <p:txBody>
          <a:bodyPr/>
          <a:lstStyle/>
          <a:p>
            <a:pPr>
              <a:buFont typeface="Monotype Sorts" charset="2"/>
              <a:buNone/>
            </a:pPr>
            <a:r>
              <a:rPr lang="en-US" altLang="en-US" sz="2000" b="1" dirty="0"/>
              <a:t>                                     </a:t>
            </a:r>
            <a:r>
              <a:rPr lang="en-US" altLang="en-US" b="1" dirty="0"/>
              <a:t>Chen                        IDE1FX (Crows feet notation)</a:t>
            </a:r>
            <a:endParaRPr lang="en-US" altLang="en-US" b="1" dirty="0"/>
          </a:p>
        </p:txBody>
      </p:sp>
      <p:pic>
        <p:nvPicPr>
          <p:cNvPr id="82948" name="Picture 5"/>
          <p:cNvPicPr>
            <a:picLocks noChangeAspect="1" noChangeArrowheads="1"/>
          </p:cNvPicPr>
          <p:nvPr/>
        </p:nvPicPr>
        <p:blipFill>
          <a:blip r:embed="rId1">
            <a:extLst>
              <a:ext uri="{28A0092B-C50C-407E-A947-70E740481C1C}">
                <a14:useLocalDpi xmlns:a14="http://schemas.microsoft.com/office/drawing/2010/main" val="0"/>
              </a:ext>
            </a:extLst>
          </a:blip>
          <a:srcRect t="22716" b="11975"/>
          <a:stretch>
            <a:fillRect/>
          </a:stretch>
        </p:blipFill>
        <p:spPr bwMode="auto">
          <a:xfrm>
            <a:off x="1734788" y="1889760"/>
            <a:ext cx="6166262" cy="377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81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UML	</a:t>
            </a:r>
            <a:endParaRPr lang="en-US" altLang="en-US">
              <a:effectLst>
                <a:outerShdw blurRad="38100" dist="38100" dir="2700000" algn="tl">
                  <a:srgbClr val="C0C0C0"/>
                </a:outerShdw>
              </a:effectLst>
            </a:endParaRPr>
          </a:p>
        </p:txBody>
      </p:sp>
      <p:sp>
        <p:nvSpPr>
          <p:cNvPr id="83971" name="Rectangle 3"/>
          <p:cNvSpPr>
            <a:spLocks noGrp="1" noChangeArrowheads="1"/>
          </p:cNvSpPr>
          <p:nvPr>
            <p:ph type="body" idx="1"/>
          </p:nvPr>
        </p:nvSpPr>
        <p:spPr>
          <a:xfrm>
            <a:off x="768350" y="1222375"/>
            <a:ext cx="7558903" cy="2508377"/>
          </a:xfrm>
        </p:spPr>
        <p:txBody>
          <a:bodyPr/>
          <a:lstStyle/>
          <a:p>
            <a:r>
              <a:rPr lang="en-US" altLang="en-US" sz="2400" b="1" dirty="0">
                <a:solidFill>
                  <a:srgbClr val="002060"/>
                </a:solidFill>
              </a:rPr>
              <a:t>UML</a:t>
            </a:r>
            <a:r>
              <a:rPr lang="en-US" altLang="en-US" sz="2400" dirty="0"/>
              <a:t>: Unified Modeling Language</a:t>
            </a:r>
            <a:endParaRPr lang="en-US" altLang="en-US" sz="2400" dirty="0"/>
          </a:p>
          <a:p>
            <a:r>
              <a:rPr lang="en-US" altLang="en-US" sz="2400" dirty="0"/>
              <a:t>UML has many components to graphically model different aspects of an entire software system</a:t>
            </a:r>
            <a:endParaRPr lang="en-US" altLang="en-US" sz="2400" dirty="0"/>
          </a:p>
          <a:p>
            <a:r>
              <a:rPr lang="en-US" altLang="en-US" sz="2400" dirty="0"/>
              <a:t>UML Class Diagrams correspond to E-R Diagram, but several differences.</a:t>
            </a: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2736850"/>
            <a:ext cx="8267700" cy="609600"/>
          </a:xfrm>
        </p:spPr>
        <p:txBody>
          <a:bodyPr/>
          <a:lstStyle/>
          <a:p>
            <a:pPr>
              <a:defRPr/>
            </a:pPr>
            <a:r>
              <a:rPr lang="en-US" altLang="en-US" dirty="0">
                <a:effectLst>
                  <a:outerShdw blurRad="38100" dist="38100" dir="2700000" algn="tl">
                    <a:srgbClr val="C0C0C0"/>
                  </a:outerShdw>
                </a:effectLst>
              </a:rPr>
              <a:t>Outline of the ER Model</a:t>
            </a:r>
            <a:endParaRPr lang="en-US" altLang="en-US" dirty="0">
              <a:effectLst>
                <a:outerShdw blurRad="38100" dist="38100" dir="2700000" algn="tl">
                  <a:srgbClr val="C0C0C0"/>
                </a:outerShdw>
              </a:effectLst>
            </a:endParaRPr>
          </a:p>
        </p:txBody>
      </p:sp>
      <p:sp>
        <p:nvSpPr>
          <p:cNvPr id="11267" name="Rectangle 3"/>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pPr>
            <a:endParaRPr kumimoji="1" lang="en-US" altLang="en-US"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1618" name="Rectangle 2"/>
          <p:cNvSpPr>
            <a:spLocks noGrp="1" noChangeArrowheads="1"/>
          </p:cNvSpPr>
          <p:nvPr>
            <p:ph type="title"/>
          </p:nvPr>
        </p:nvSpPr>
        <p:spPr>
          <a:xfrm>
            <a:off x="858838" y="104775"/>
            <a:ext cx="8077200" cy="609600"/>
          </a:xfrm>
        </p:spPr>
        <p:txBody>
          <a:bodyPr/>
          <a:lstStyle/>
          <a:p>
            <a:pPr>
              <a:defRPr/>
            </a:pPr>
            <a:r>
              <a:rPr lang="en-US" altLang="en-US" dirty="0">
                <a:effectLst>
                  <a:outerShdw blurRad="38100" dist="38100" dir="2700000" algn="tl">
                    <a:srgbClr val="C0C0C0"/>
                  </a:outerShdw>
                </a:effectLst>
              </a:rPr>
              <a:t>ER vs. UML Class Diagrams</a:t>
            </a:r>
            <a:endParaRPr lang="en-US" altLang="en-US" dirty="0">
              <a:effectLst>
                <a:outerShdw blurRad="38100" dist="38100" dir="2700000" algn="tl">
                  <a:srgbClr val="C0C0C0"/>
                </a:outerShdw>
              </a:effectLst>
            </a:endParaRPr>
          </a:p>
        </p:txBody>
      </p:sp>
      <p:sp>
        <p:nvSpPr>
          <p:cNvPr id="84995" name="Text Box 163"/>
          <p:cNvSpPr txBox="1">
            <a:spLocks noChangeArrowheads="1"/>
          </p:cNvSpPr>
          <p:nvPr/>
        </p:nvSpPr>
        <p:spPr bwMode="auto">
          <a:xfrm>
            <a:off x="1376041" y="5493249"/>
            <a:ext cx="62395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800" b="1" dirty="0">
                <a:solidFill>
                  <a:srgbClr val="002060"/>
                </a:solidFill>
              </a:rPr>
              <a:t>* </a:t>
            </a:r>
            <a:r>
              <a:rPr lang="en-US" altLang="en-US" sz="1800" dirty="0">
                <a:solidFill>
                  <a:schemeClr val="tx2"/>
                </a:solidFill>
              </a:rPr>
              <a:t> </a:t>
            </a:r>
            <a:r>
              <a:rPr lang="en-US" altLang="en-US" sz="1700" dirty="0"/>
              <a:t>Note reversal of position in cardinality constraint depiction</a:t>
            </a:r>
            <a:endParaRPr lang="en-US" altLang="en-US" sz="1700" dirty="0"/>
          </a:p>
        </p:txBody>
      </p:sp>
      <p:pic>
        <p:nvPicPr>
          <p:cNvPr id="84996" name="Picture 5"/>
          <p:cNvPicPr>
            <a:picLocks noChangeAspect="1" noChangeArrowheads="1"/>
          </p:cNvPicPr>
          <p:nvPr/>
        </p:nvPicPr>
        <p:blipFill>
          <a:blip r:embed="rId1">
            <a:extLst>
              <a:ext uri="{28A0092B-C50C-407E-A947-70E740481C1C}">
                <a14:useLocalDpi xmlns:a14="http://schemas.microsoft.com/office/drawing/2010/main" val="0"/>
              </a:ext>
            </a:extLst>
          </a:blip>
          <a:srcRect b="44093"/>
          <a:stretch>
            <a:fillRect/>
          </a:stretch>
        </p:blipFill>
        <p:spPr bwMode="auto">
          <a:xfrm>
            <a:off x="1029791" y="1187354"/>
            <a:ext cx="7084418" cy="401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264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ER vs. UML Class Diagrams</a:t>
            </a:r>
            <a:endParaRPr lang="en-US" altLang="en-US">
              <a:effectLst>
                <a:outerShdw blurRad="38100" dist="38100" dir="2700000" algn="tl">
                  <a:srgbClr val="C0C0C0"/>
                </a:outerShdw>
              </a:effectLst>
            </a:endParaRPr>
          </a:p>
        </p:txBody>
      </p:sp>
      <p:sp>
        <p:nvSpPr>
          <p:cNvPr id="86019" name="Text Box 82"/>
          <p:cNvSpPr txBox="1">
            <a:spLocks noChangeArrowheads="1"/>
          </p:cNvSpPr>
          <p:nvPr/>
        </p:nvSpPr>
        <p:spPr bwMode="auto">
          <a:xfrm>
            <a:off x="1402715" y="1058863"/>
            <a:ext cx="256286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5000" rIns="90000" bIns="45000"/>
          <a:lstStyle>
            <a:lvl1pPr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1pPr>
            <a:lvl2pPr marL="742950" indent="-285750"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2pPr>
            <a:lvl3pPr marL="1143000" indent="-228600"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3pPr>
            <a:lvl4pPr marL="1600200" indent="-228600"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4pPr>
            <a:lvl5pPr marL="2057400" indent="-228600"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5pPr>
            <a:lvl6pPr marL="2514600" indent="-228600" defTabSz="44958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6pPr>
            <a:lvl7pPr marL="2971800" indent="-228600" defTabSz="44958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7pPr>
            <a:lvl8pPr marL="3429000" indent="-228600" defTabSz="44958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8pPr>
            <a:lvl9pPr marL="3886200" indent="-228600" defTabSz="44958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9pPr>
          </a:lstStyle>
          <a:p>
            <a:pPr eaLnBrk="1">
              <a:lnSpc>
                <a:spcPct val="104000"/>
              </a:lnSpc>
              <a:buClr>
                <a:srgbClr val="000000"/>
              </a:buClr>
              <a:buSzPct val="45000"/>
              <a:buFont typeface="Wingdings" panose="05000000000000000000" pitchFamily="2" charset="2"/>
              <a:buNone/>
            </a:pPr>
            <a:r>
              <a:rPr lang="en-US" altLang="en-US" sz="1700" b="1" dirty="0">
                <a:solidFill>
                  <a:srgbClr val="000000"/>
                </a:solidFill>
                <a:latin typeface="Arial" panose="020B0604020202020204" pitchFamily="34" charset="0"/>
              </a:rPr>
              <a:t>ER Diagram Notation</a:t>
            </a:r>
            <a:endParaRPr lang="en-US" altLang="en-US" sz="1700" b="1" dirty="0">
              <a:solidFill>
                <a:srgbClr val="000000"/>
              </a:solidFill>
              <a:latin typeface="Arial" panose="020B0604020202020204" pitchFamily="34" charset="0"/>
            </a:endParaRPr>
          </a:p>
        </p:txBody>
      </p:sp>
      <p:sp>
        <p:nvSpPr>
          <p:cNvPr id="86020" name="Text Box 83"/>
          <p:cNvSpPr txBox="1">
            <a:spLocks noChangeArrowheads="1"/>
          </p:cNvSpPr>
          <p:nvPr/>
        </p:nvSpPr>
        <p:spPr bwMode="auto">
          <a:xfrm>
            <a:off x="5178428" y="1087438"/>
            <a:ext cx="2230436"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5000" rIns="90000" bIns="45000"/>
          <a:lstStyle>
            <a:lvl1pPr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1pPr>
            <a:lvl2pPr marL="742950" indent="-285750"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2pPr>
            <a:lvl3pPr marL="1143000" indent="-228600"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3pPr>
            <a:lvl4pPr marL="1600200" indent="-228600"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4pPr>
            <a:lvl5pPr marL="2057400" indent="-228600"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5pPr>
            <a:lvl6pPr marL="2514600" indent="-228600" defTabSz="44958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6pPr>
            <a:lvl7pPr marL="2971800" indent="-228600" defTabSz="44958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7pPr>
            <a:lvl8pPr marL="3429000" indent="-228600" defTabSz="44958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8pPr>
            <a:lvl9pPr marL="3886200" indent="-228600" defTabSz="44958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1600">
                <a:solidFill>
                  <a:schemeClr val="tx1"/>
                </a:solidFill>
                <a:latin typeface="Helvetica" panose="020B0604020202020204" pitchFamily="34" charset="0"/>
                <a:ea typeface="MS PGothic" panose="020B0600070205080204" pitchFamily="34" charset="-128"/>
              </a:defRPr>
            </a:lvl9pPr>
          </a:lstStyle>
          <a:p>
            <a:pPr eaLnBrk="1">
              <a:lnSpc>
                <a:spcPct val="104000"/>
              </a:lnSpc>
              <a:buClr>
                <a:srgbClr val="000000"/>
              </a:buClr>
              <a:buSzPct val="45000"/>
              <a:buFont typeface="Wingdings" panose="05000000000000000000" pitchFamily="2" charset="2"/>
              <a:buNone/>
            </a:pPr>
            <a:r>
              <a:rPr lang="en-US" altLang="en-US" sz="1700" b="1" dirty="0">
                <a:solidFill>
                  <a:srgbClr val="000000"/>
                </a:solidFill>
                <a:latin typeface="Arial" panose="020B0604020202020204" pitchFamily="34" charset="0"/>
              </a:rPr>
              <a:t>Equivalent in UML</a:t>
            </a:r>
            <a:endParaRPr lang="en-US" altLang="en-US" sz="1700" b="1" dirty="0">
              <a:solidFill>
                <a:srgbClr val="000000"/>
              </a:solidFill>
              <a:latin typeface="Arial" panose="020B0604020202020204" pitchFamily="34" charset="0"/>
            </a:endParaRPr>
          </a:p>
        </p:txBody>
      </p:sp>
      <p:sp>
        <p:nvSpPr>
          <p:cNvPr id="86021" name="Text Box 84"/>
          <p:cNvSpPr txBox="1">
            <a:spLocks noChangeArrowheads="1"/>
          </p:cNvSpPr>
          <p:nvPr/>
        </p:nvSpPr>
        <p:spPr bwMode="auto">
          <a:xfrm>
            <a:off x="1402715" y="5500116"/>
            <a:ext cx="6524543"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800" b="1" dirty="0">
                <a:solidFill>
                  <a:srgbClr val="002060"/>
                </a:solidFill>
              </a:rPr>
              <a:t>*</a:t>
            </a:r>
            <a:r>
              <a:rPr lang="en-US" altLang="en-US" sz="1800" dirty="0">
                <a:solidFill>
                  <a:schemeClr val="tx2"/>
                </a:solidFill>
              </a:rPr>
              <a:t> </a:t>
            </a:r>
            <a:r>
              <a:rPr lang="en-US" altLang="en-US" sz="1700" dirty="0"/>
              <a:t>Generalization can use merged or separate arrows independent</a:t>
            </a:r>
            <a:endParaRPr lang="en-US" altLang="en-US" sz="1700" dirty="0"/>
          </a:p>
          <a:p>
            <a:r>
              <a:rPr lang="en-US" altLang="en-US" sz="1700" dirty="0"/>
              <a:t>   of disjoint/overlapping</a:t>
            </a:r>
            <a:endParaRPr lang="en-US" altLang="en-US" sz="1700" dirty="0">
              <a:solidFill>
                <a:schemeClr val="tx2"/>
              </a:solidFill>
            </a:endParaRPr>
          </a:p>
        </p:txBody>
      </p:sp>
      <p:pic>
        <p:nvPicPr>
          <p:cNvPr id="86022" name="Picture 5"/>
          <p:cNvPicPr>
            <a:picLocks noChangeAspect="1" noChangeArrowheads="1"/>
          </p:cNvPicPr>
          <p:nvPr/>
        </p:nvPicPr>
        <p:blipFill>
          <a:blip r:embed="rId1">
            <a:extLst>
              <a:ext uri="{28A0092B-C50C-407E-A947-70E740481C1C}">
                <a14:useLocalDpi xmlns:a14="http://schemas.microsoft.com/office/drawing/2010/main" val="0"/>
              </a:ext>
            </a:extLst>
          </a:blip>
          <a:srcRect t="56212" r="11429"/>
          <a:stretch>
            <a:fillRect/>
          </a:stretch>
        </p:blipFill>
        <p:spPr bwMode="auto">
          <a:xfrm>
            <a:off x="1051287" y="1561683"/>
            <a:ext cx="6875971" cy="344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UML Class Diagrams (Cont.)</a:t>
            </a:r>
            <a:endParaRPr lang="en-US" altLang="en-US">
              <a:effectLst>
                <a:outerShdw blurRad="38100" dist="38100" dir="2700000" algn="tl">
                  <a:srgbClr val="C0C0C0"/>
                </a:outerShdw>
              </a:effectLst>
            </a:endParaRPr>
          </a:p>
        </p:txBody>
      </p:sp>
      <p:sp>
        <p:nvSpPr>
          <p:cNvPr id="87043" name="Rectangle 3"/>
          <p:cNvSpPr>
            <a:spLocks noGrp="1" noChangeArrowheads="1"/>
          </p:cNvSpPr>
          <p:nvPr>
            <p:ph type="body" idx="1"/>
          </p:nvPr>
        </p:nvSpPr>
        <p:spPr>
          <a:xfrm>
            <a:off x="768351" y="1222375"/>
            <a:ext cx="7550026" cy="3508121"/>
          </a:xfrm>
        </p:spPr>
        <p:txBody>
          <a:bodyPr/>
          <a:lstStyle/>
          <a:p>
            <a:r>
              <a:rPr lang="en-US" altLang="en-US" sz="2400" dirty="0"/>
              <a:t>Binary relationship sets are represented in UML by just drawing a line connecting the entity sets. The relationship set name is written adjacent to the line.  </a:t>
            </a:r>
            <a:endParaRPr lang="en-US" altLang="en-US" sz="2400" dirty="0"/>
          </a:p>
          <a:p>
            <a:r>
              <a:rPr lang="en-US" altLang="en-US" sz="2400" dirty="0"/>
              <a:t>The role played by an entity set in a relationship set may also be specified by writing the role name on the line, adjacent to the entity set. </a:t>
            </a:r>
            <a:endParaRPr lang="en-US" altLang="en-US" sz="2400" dirty="0"/>
          </a:p>
          <a:p>
            <a:r>
              <a:rPr lang="en-US" altLang="en-US" sz="2400" dirty="0"/>
              <a:t>The relationship set name may alternatively be written in a box, along with attributes of the relationship set, and the box is connected, using a dotted line, to the line depicting the  relationship set.</a:t>
            </a:r>
            <a:endParaRPr lang="en-US" alt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ER vs. UML Class Diagrams</a:t>
            </a:r>
            <a:endParaRPr lang="en-US" altLang="en-US" dirty="0">
              <a:effectLst>
                <a:outerShdw blurRad="38100" dist="38100" dir="2700000" algn="tl">
                  <a:srgbClr val="C0C0C0"/>
                </a:outerShdw>
              </a:effectLst>
            </a:endParaRPr>
          </a:p>
        </p:txBody>
      </p:sp>
      <p:pic>
        <p:nvPicPr>
          <p:cNvPr id="7" name="Picture 6"/>
          <p:cNvPicPr>
            <a:picLocks noChangeAspect="1"/>
          </p:cNvPicPr>
          <p:nvPr/>
        </p:nvPicPr>
        <p:blipFill>
          <a:blip r:embed="rId1"/>
          <a:stretch>
            <a:fillRect/>
          </a:stretch>
        </p:blipFill>
        <p:spPr>
          <a:xfrm>
            <a:off x="2301219" y="844549"/>
            <a:ext cx="4612823" cy="5488707"/>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dirty="0" smtClean="0">
                <a:latin typeface="楷体" panose="02010609060101010101" charset="-122"/>
                <a:ea typeface="楷体" panose="02010609060101010101" charset="-122"/>
                <a:cs typeface="楷体" panose="02010609060101010101" charset="-122"/>
              </a:rPr>
              <a:t>例子：如何将用户需求转化为</a:t>
            </a:r>
            <a:r>
              <a:rPr lang="en-US" altLang="zh-CN" dirty="0" smtClean="0">
                <a:latin typeface="楷体" panose="02010609060101010101" charset="-122"/>
                <a:ea typeface="楷体" panose="02010609060101010101" charset="-122"/>
                <a:cs typeface="楷体" panose="02010609060101010101" charset="-122"/>
              </a:rPr>
              <a:t>E-R</a:t>
            </a:r>
            <a:r>
              <a:rPr lang="zh-CN" altLang="en-US" dirty="0" smtClean="0">
                <a:latin typeface="楷体" panose="02010609060101010101" charset="-122"/>
                <a:ea typeface="楷体" panose="02010609060101010101" charset="-122"/>
                <a:cs typeface="楷体" panose="02010609060101010101" charset="-122"/>
              </a:rPr>
              <a:t>模型</a:t>
            </a:r>
            <a:endParaRPr lang="zh-CN" altLang="en-US" dirty="0" smtClean="0">
              <a:latin typeface="楷体" panose="02010609060101010101" charset="-122"/>
              <a:ea typeface="楷体" panose="02010609060101010101" charset="-122"/>
              <a:cs typeface="楷体" panose="02010609060101010101" charset="-122"/>
            </a:endParaRPr>
          </a:p>
        </p:txBody>
      </p:sp>
      <p:sp>
        <p:nvSpPr>
          <p:cNvPr id="15363" name="Rectangle 3"/>
          <p:cNvSpPr>
            <a:spLocks noGrp="1" noChangeArrowheads="1"/>
          </p:cNvSpPr>
          <p:nvPr>
            <p:ph idx="1"/>
          </p:nvPr>
        </p:nvSpPr>
        <p:spPr/>
        <p:txBody>
          <a:bodyPr/>
          <a:lstStyle/>
          <a:p>
            <a:pPr eaLnBrk="1" hangingPunct="1">
              <a:defRPr/>
            </a:pPr>
            <a:r>
              <a:rPr lang="zh-CN" altLang="en-US" sz="2400" dirty="0" smtClean="0">
                <a:latin typeface="楷体" panose="02010609060101010101" charset="-122"/>
                <a:ea typeface="楷体" panose="02010609060101010101" charset="-122"/>
              </a:rPr>
              <a:t>例子：一所大学必须维护以下信息</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各个系，包括名称，系主任和地址</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各个班级，包括班级编号，名字和年级</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各个教师，包括教师编号，姓名和年龄</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一个系有多个班级，但班级只属于一个系</a:t>
            </a:r>
            <a:endParaRPr lang="en-US" altLang="zh-CN"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一个系聘请某些教师，一个教师被一个系聘请</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教师最多是一个班的班主任；但是任何班级都必须有一个班主任</a:t>
            </a:r>
            <a:endParaRPr lang="zh-CN" altLang="en-US" sz="2400" dirty="0" smtClean="0">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hangingPunct="1">
              <a:defRPr/>
            </a:pPr>
            <a:r>
              <a:rPr lang="en-US" altLang="zh-CN" sz="3800" smtClean="0"/>
              <a:t>Step(1): </a:t>
            </a:r>
            <a:r>
              <a:rPr lang="zh-CN" altLang="en-US" sz="3800" smtClean="0"/>
              <a:t>实体集</a:t>
            </a:r>
            <a:r>
              <a:rPr lang="en-US" altLang="zh-CN" sz="3800" smtClean="0"/>
              <a:t>; </a:t>
            </a:r>
            <a:r>
              <a:rPr lang="zh-CN" altLang="en-US" sz="3800" smtClean="0"/>
              <a:t>实体集的属性、主码</a:t>
            </a:r>
            <a:endParaRPr lang="zh-CN" altLang="en-US" sz="3800" smtClean="0"/>
          </a:p>
        </p:txBody>
      </p:sp>
      <p:sp>
        <p:nvSpPr>
          <p:cNvPr id="17411" name="Rectangle 3"/>
          <p:cNvSpPr>
            <a:spLocks noGrp="1" noChangeArrowheads="1"/>
          </p:cNvSpPr>
          <p:nvPr>
            <p:ph idx="1"/>
          </p:nvPr>
        </p:nvSpPr>
        <p:spPr/>
        <p:txBody>
          <a:bodyPr/>
          <a:lstStyle/>
          <a:p>
            <a:pPr eaLnBrk="1" hangingPunct="1">
              <a:defRPr/>
            </a:pPr>
            <a:r>
              <a:rPr lang="zh-CN" altLang="en-US" sz="2400" dirty="0" smtClean="0">
                <a:latin typeface="楷体" panose="02010609060101010101" charset="-122"/>
                <a:ea typeface="楷体" panose="02010609060101010101" charset="-122"/>
              </a:rPr>
              <a:t>例子：一所大学必须维护以下信息</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smtClean="0">
                <a:solidFill>
                  <a:srgbClr val="0070C0"/>
                </a:solidFill>
                <a:latin typeface="楷体" panose="02010609060101010101" charset="-122"/>
                <a:ea typeface="楷体" panose="02010609060101010101" charset="-122"/>
              </a:rPr>
              <a:t>各个系，包括名称，系主任和地址</a:t>
            </a:r>
            <a:endParaRPr lang="zh-CN" altLang="en-US" sz="2400" dirty="0" smtClean="0">
              <a:solidFill>
                <a:srgbClr val="0070C0"/>
              </a:solidFill>
              <a:latin typeface="楷体" panose="02010609060101010101" charset="-122"/>
              <a:ea typeface="楷体" panose="02010609060101010101" charset="-122"/>
            </a:endParaRPr>
          </a:p>
          <a:p>
            <a:pPr lvl="1" eaLnBrk="1" hangingPunct="1">
              <a:defRPr/>
            </a:pPr>
            <a:r>
              <a:rPr lang="zh-CN" altLang="en-US" sz="2400" dirty="0" smtClean="0">
                <a:solidFill>
                  <a:srgbClr val="0070C0"/>
                </a:solidFill>
                <a:latin typeface="楷体" panose="02010609060101010101" charset="-122"/>
                <a:ea typeface="楷体" panose="02010609060101010101" charset="-122"/>
              </a:rPr>
              <a:t>各个班级，包括班级编号，名字和年级</a:t>
            </a:r>
            <a:endParaRPr lang="zh-CN" altLang="en-US" sz="2400" dirty="0" smtClean="0">
              <a:solidFill>
                <a:srgbClr val="0070C0"/>
              </a:solidFill>
              <a:latin typeface="楷体" panose="02010609060101010101" charset="-122"/>
              <a:ea typeface="楷体" panose="02010609060101010101" charset="-122"/>
            </a:endParaRPr>
          </a:p>
          <a:p>
            <a:pPr lvl="1" eaLnBrk="1" hangingPunct="1">
              <a:defRPr/>
            </a:pPr>
            <a:r>
              <a:rPr lang="zh-CN" altLang="en-US" sz="2400" dirty="0" smtClean="0">
                <a:solidFill>
                  <a:srgbClr val="0070C0"/>
                </a:solidFill>
                <a:latin typeface="楷体" panose="02010609060101010101" charset="-122"/>
                <a:ea typeface="楷体" panose="02010609060101010101" charset="-122"/>
              </a:rPr>
              <a:t>各个教师，包括教师编号，姓名和年龄</a:t>
            </a:r>
            <a:endParaRPr lang="zh-CN" altLang="en-US" sz="2400" dirty="0" smtClean="0">
              <a:solidFill>
                <a:srgbClr val="0070C0"/>
              </a:solidFill>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一个系有多个班级，但班级只属于一个系</a:t>
            </a:r>
            <a:endParaRPr lang="en-US" altLang="zh-CN"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一个系聘请某些教师，一个教师被一个系聘请</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教师最多是一个班的班主任；但是任何班级都必须有一个班主任</a:t>
            </a:r>
            <a:endParaRPr lang="zh-CN" altLang="en-US" sz="2400" dirty="0" smtClean="0">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eaLnBrk="1" hangingPunct="1">
              <a:defRPr/>
            </a:pPr>
            <a:r>
              <a:rPr lang="en-US" altLang="zh-CN" sz="3800" smtClean="0"/>
              <a:t>Step(1): </a:t>
            </a:r>
            <a:r>
              <a:rPr lang="zh-CN" altLang="en-US" sz="3800" smtClean="0"/>
              <a:t>实体集</a:t>
            </a:r>
            <a:r>
              <a:rPr lang="en-US" altLang="zh-CN" sz="3800" smtClean="0"/>
              <a:t>; </a:t>
            </a:r>
            <a:r>
              <a:rPr lang="zh-CN" altLang="en-US" sz="3800" smtClean="0"/>
              <a:t>实体集的属性、主码</a:t>
            </a:r>
            <a:endParaRPr lang="zh-CN" altLang="en-US" sz="3800" smtClean="0"/>
          </a:p>
        </p:txBody>
      </p:sp>
      <p:sp>
        <p:nvSpPr>
          <p:cNvPr id="349187" name="Rectangle 3"/>
          <p:cNvSpPr>
            <a:spLocks noGrp="1" noChangeArrowheads="1"/>
          </p:cNvSpPr>
          <p:nvPr>
            <p:ph idx="1"/>
          </p:nvPr>
        </p:nvSpPr>
        <p:spPr/>
        <p:txBody>
          <a:bodyPr/>
          <a:lstStyle/>
          <a:p>
            <a:pPr eaLnBrk="1" hangingPunct="1">
              <a:defRPr/>
            </a:pPr>
            <a:r>
              <a:rPr lang="zh-CN" altLang="en-US" sz="2400" dirty="0" smtClean="0">
                <a:latin typeface="楷体" panose="02010609060101010101" charset="-122"/>
                <a:ea typeface="楷体" panose="02010609060101010101" charset="-122"/>
                <a:cs typeface="楷体" panose="02010609060101010101" charset="-122"/>
              </a:rPr>
              <a:t>实体集</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cs typeface="楷体" panose="02010609060101010101" charset="-122"/>
              </a:rPr>
              <a:t>系；班级；教师</a:t>
            </a:r>
            <a:endParaRPr lang="zh-CN" altLang="en-US" sz="2400" dirty="0" smtClean="0">
              <a:latin typeface="楷体" panose="02010609060101010101" charset="-122"/>
              <a:ea typeface="楷体" panose="02010609060101010101" charset="-122"/>
              <a:cs typeface="楷体" panose="02010609060101010101" charset="-122"/>
            </a:endParaRPr>
          </a:p>
          <a:p>
            <a:pPr eaLnBrk="1" hangingPunct="1">
              <a:defRPr/>
            </a:pPr>
            <a:r>
              <a:rPr lang="zh-CN" altLang="en-US" sz="2400" dirty="0" smtClean="0">
                <a:latin typeface="楷体" panose="02010609060101010101" charset="-122"/>
                <a:ea typeface="楷体" panose="02010609060101010101" charset="-122"/>
                <a:cs typeface="楷体" panose="02010609060101010101" charset="-122"/>
              </a:rPr>
              <a:t>实体集的属性</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defRPr/>
            </a:pP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系</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的属性：名称，系主任，地址</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defRPr/>
            </a:pP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班级”</a:t>
            </a:r>
            <a:r>
              <a:rPr lang="zh-CN" altLang="en-US" sz="2400" dirty="0" smtClean="0">
                <a:latin typeface="楷体" panose="02010609060101010101" charset="-122"/>
                <a:ea typeface="楷体" panose="02010609060101010101" charset="-122"/>
                <a:cs typeface="楷体" panose="02010609060101010101" charset="-122"/>
              </a:rPr>
              <a:t>的属性：班级编号，名称和年级</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cs typeface="楷体" panose="02010609060101010101" charset="-122"/>
              </a:rPr>
              <a:t>教师的属性：教师编号，姓名和年龄</a:t>
            </a:r>
            <a:endParaRPr lang="zh-CN" altLang="en-US" sz="2400" dirty="0" smtClean="0">
              <a:latin typeface="楷体" panose="02010609060101010101" charset="-122"/>
              <a:ea typeface="楷体" panose="02010609060101010101" charset="-122"/>
              <a:cs typeface="楷体" panose="02010609060101010101" charset="-122"/>
            </a:endParaRPr>
          </a:p>
          <a:p>
            <a:pPr eaLnBrk="1" hangingPunct="1">
              <a:defRPr/>
            </a:pPr>
            <a:r>
              <a:rPr lang="zh-CN" altLang="en-US" sz="2400" dirty="0" smtClean="0">
                <a:latin typeface="楷体" panose="02010609060101010101" charset="-122"/>
                <a:ea typeface="楷体" panose="02010609060101010101" charset="-122"/>
                <a:cs typeface="楷体" panose="02010609060101010101" charset="-122"/>
              </a:rPr>
              <a:t>主码</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defRPr/>
            </a:pP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系”</a:t>
            </a:r>
            <a:r>
              <a:rPr lang="zh-CN" altLang="en-US" sz="2400" dirty="0" smtClean="0">
                <a:latin typeface="楷体" panose="02010609060101010101" charset="-122"/>
                <a:ea typeface="楷体" panose="02010609060101010101" charset="-122"/>
                <a:cs typeface="楷体" panose="02010609060101010101" charset="-122"/>
              </a:rPr>
              <a:t>的主码：名称</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defRPr/>
            </a:pP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班级”</a:t>
            </a:r>
            <a:r>
              <a:rPr lang="zh-CN" altLang="en-US" sz="2400" dirty="0" smtClean="0">
                <a:latin typeface="楷体" panose="02010609060101010101" charset="-122"/>
                <a:ea typeface="楷体" panose="02010609060101010101" charset="-122"/>
                <a:cs typeface="楷体" panose="02010609060101010101" charset="-122"/>
              </a:rPr>
              <a:t>的主码：名称</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defRPr/>
            </a:pP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教师”</a:t>
            </a:r>
            <a:r>
              <a:rPr lang="zh-CN" altLang="en-US" sz="2400" dirty="0" smtClean="0">
                <a:latin typeface="楷体" panose="02010609060101010101" charset="-122"/>
                <a:ea typeface="楷体" panose="02010609060101010101" charset="-122"/>
                <a:cs typeface="楷体" panose="02010609060101010101" charset="-122"/>
              </a:rPr>
              <a:t>的主码：教师编号</a:t>
            </a:r>
            <a:endParaRPr lang="zh-CN" altLang="en-US" sz="2400" dirty="0" smtClean="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50000"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50000"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50000" fill="hold" grpId="0" nodeType="clickEffect">
                                  <p:stCondLst>
                                    <p:cond delay="0"/>
                                  </p:stCondLst>
                                  <p:childTnLst>
                                    <p:set>
                                      <p:cBhvr>
                                        <p:cTn id="24" dur="1" fill="hold">
                                          <p:stCondLst>
                                            <p:cond delay="0"/>
                                          </p:stCondLst>
                                        </p:cTn>
                                        <p:tgtEl>
                                          <p:spTgt spid="349187">
                                            <p:txEl>
                                              <p:pRg st="3" end="3"/>
                                            </p:txEl>
                                          </p:spTgt>
                                        </p:tgtEl>
                                        <p:attrNameLst>
                                          <p:attrName>style.visibility</p:attrName>
                                        </p:attrNameLst>
                                      </p:cBhvr>
                                      <p:to>
                                        <p:strVal val="visible"/>
                                      </p:to>
                                    </p:set>
                                    <p:anim calcmode="lin" valueType="num">
                                      <p:cBhvr additive="base">
                                        <p:cTn id="25" dur="500" fill="hold"/>
                                        <p:tgtEl>
                                          <p:spTgt spid="3491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50000" fill="hold" grpId="0" nodeType="clickEffect">
                                  <p:stCondLst>
                                    <p:cond delay="0"/>
                                  </p:stCondLst>
                                  <p:childTnLst>
                                    <p:set>
                                      <p:cBhvr>
                                        <p:cTn id="30" dur="1" fill="hold">
                                          <p:stCondLst>
                                            <p:cond delay="0"/>
                                          </p:stCondLst>
                                        </p:cTn>
                                        <p:tgtEl>
                                          <p:spTgt spid="349187">
                                            <p:txEl>
                                              <p:pRg st="4" end="4"/>
                                            </p:txEl>
                                          </p:spTgt>
                                        </p:tgtEl>
                                        <p:attrNameLst>
                                          <p:attrName>style.visibility</p:attrName>
                                        </p:attrNameLst>
                                      </p:cBhvr>
                                      <p:to>
                                        <p:strVal val="visible"/>
                                      </p:to>
                                    </p:set>
                                    <p:anim calcmode="lin" valueType="num">
                                      <p:cBhvr additive="base">
                                        <p:cTn id="31" dur="500" fill="hold"/>
                                        <p:tgtEl>
                                          <p:spTgt spid="3491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49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decel="50000" fill="hold" grpId="0" nodeType="clickEffect">
                                  <p:stCondLst>
                                    <p:cond delay="0"/>
                                  </p:stCondLst>
                                  <p:childTnLst>
                                    <p:set>
                                      <p:cBhvr>
                                        <p:cTn id="36" dur="1" fill="hold">
                                          <p:stCondLst>
                                            <p:cond delay="0"/>
                                          </p:stCondLst>
                                        </p:cTn>
                                        <p:tgtEl>
                                          <p:spTgt spid="349187">
                                            <p:txEl>
                                              <p:pRg st="5" end="5"/>
                                            </p:txEl>
                                          </p:spTgt>
                                        </p:tgtEl>
                                        <p:attrNameLst>
                                          <p:attrName>style.visibility</p:attrName>
                                        </p:attrNameLst>
                                      </p:cBhvr>
                                      <p:to>
                                        <p:strVal val="visible"/>
                                      </p:to>
                                    </p:set>
                                    <p:anim calcmode="lin" valueType="num">
                                      <p:cBhvr additive="base">
                                        <p:cTn id="37" dur="500" fill="hold"/>
                                        <p:tgtEl>
                                          <p:spTgt spid="3491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491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decel="50000" fill="hold" grpId="0" nodeType="clickEffect">
                                  <p:stCondLst>
                                    <p:cond delay="0"/>
                                  </p:stCondLst>
                                  <p:childTnLst>
                                    <p:set>
                                      <p:cBhvr>
                                        <p:cTn id="42" dur="1" fill="hold">
                                          <p:stCondLst>
                                            <p:cond delay="0"/>
                                          </p:stCondLst>
                                        </p:cTn>
                                        <p:tgtEl>
                                          <p:spTgt spid="349187">
                                            <p:txEl>
                                              <p:pRg st="6" end="6"/>
                                            </p:txEl>
                                          </p:spTgt>
                                        </p:tgtEl>
                                        <p:attrNameLst>
                                          <p:attrName>style.visibility</p:attrName>
                                        </p:attrNameLst>
                                      </p:cBhvr>
                                      <p:to>
                                        <p:strVal val="visible"/>
                                      </p:to>
                                    </p:set>
                                    <p:anim calcmode="lin" valueType="num">
                                      <p:cBhvr additive="base">
                                        <p:cTn id="43" dur="500" fill="hold"/>
                                        <p:tgtEl>
                                          <p:spTgt spid="3491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491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decel="50000" fill="hold" grpId="0" nodeType="clickEffect">
                                  <p:stCondLst>
                                    <p:cond delay="0"/>
                                  </p:stCondLst>
                                  <p:childTnLst>
                                    <p:set>
                                      <p:cBhvr>
                                        <p:cTn id="48" dur="1" fill="hold">
                                          <p:stCondLst>
                                            <p:cond delay="0"/>
                                          </p:stCondLst>
                                        </p:cTn>
                                        <p:tgtEl>
                                          <p:spTgt spid="349187">
                                            <p:txEl>
                                              <p:pRg st="7" end="7"/>
                                            </p:txEl>
                                          </p:spTgt>
                                        </p:tgtEl>
                                        <p:attrNameLst>
                                          <p:attrName>style.visibility</p:attrName>
                                        </p:attrNameLst>
                                      </p:cBhvr>
                                      <p:to>
                                        <p:strVal val="visible"/>
                                      </p:to>
                                    </p:set>
                                    <p:anim calcmode="lin" valueType="num">
                                      <p:cBhvr additive="base">
                                        <p:cTn id="49" dur="500" fill="hold"/>
                                        <p:tgtEl>
                                          <p:spTgt spid="34918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491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decel="50000" fill="hold" grpId="0" nodeType="clickEffect">
                                  <p:stCondLst>
                                    <p:cond delay="0"/>
                                  </p:stCondLst>
                                  <p:childTnLst>
                                    <p:set>
                                      <p:cBhvr>
                                        <p:cTn id="54" dur="1" fill="hold">
                                          <p:stCondLst>
                                            <p:cond delay="0"/>
                                          </p:stCondLst>
                                        </p:cTn>
                                        <p:tgtEl>
                                          <p:spTgt spid="349187">
                                            <p:txEl>
                                              <p:pRg st="8" end="8"/>
                                            </p:txEl>
                                          </p:spTgt>
                                        </p:tgtEl>
                                        <p:attrNameLst>
                                          <p:attrName>style.visibility</p:attrName>
                                        </p:attrNameLst>
                                      </p:cBhvr>
                                      <p:to>
                                        <p:strVal val="visible"/>
                                      </p:to>
                                    </p:set>
                                    <p:anim calcmode="lin" valueType="num">
                                      <p:cBhvr additive="base">
                                        <p:cTn id="55" dur="500" fill="hold"/>
                                        <p:tgtEl>
                                          <p:spTgt spid="349187">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491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decel="50000" fill="hold" grpId="0" nodeType="clickEffect">
                                  <p:stCondLst>
                                    <p:cond delay="0"/>
                                  </p:stCondLst>
                                  <p:childTnLst>
                                    <p:set>
                                      <p:cBhvr>
                                        <p:cTn id="60" dur="1" fill="hold">
                                          <p:stCondLst>
                                            <p:cond delay="0"/>
                                          </p:stCondLst>
                                        </p:cTn>
                                        <p:tgtEl>
                                          <p:spTgt spid="349187">
                                            <p:txEl>
                                              <p:pRg st="9" end="9"/>
                                            </p:txEl>
                                          </p:spTgt>
                                        </p:tgtEl>
                                        <p:attrNameLst>
                                          <p:attrName>style.visibility</p:attrName>
                                        </p:attrNameLst>
                                      </p:cBhvr>
                                      <p:to>
                                        <p:strVal val="visible"/>
                                      </p:to>
                                    </p:set>
                                    <p:anim calcmode="lin" valueType="num">
                                      <p:cBhvr additive="base">
                                        <p:cTn id="61" dur="500" fill="hold"/>
                                        <p:tgtEl>
                                          <p:spTgt spid="349187">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4918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ldLvl="2"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eaLnBrk="1" hangingPunct="1">
              <a:defRPr/>
            </a:pPr>
            <a:r>
              <a:rPr lang="en-US" altLang="zh-CN" sz="3800" smtClean="0"/>
              <a:t>Step(1): </a:t>
            </a:r>
            <a:r>
              <a:rPr lang="zh-CN" altLang="en-US" sz="3800" smtClean="0"/>
              <a:t>实体集</a:t>
            </a:r>
            <a:r>
              <a:rPr lang="en-US" altLang="zh-CN" sz="3800" smtClean="0"/>
              <a:t>; </a:t>
            </a:r>
            <a:r>
              <a:rPr lang="zh-CN" altLang="en-US" sz="3800" smtClean="0"/>
              <a:t>实体集的属性、主码</a:t>
            </a:r>
            <a:endParaRPr lang="zh-CN" altLang="en-US" sz="3800" smtClean="0"/>
          </a:p>
        </p:txBody>
      </p:sp>
      <p:sp>
        <p:nvSpPr>
          <p:cNvPr id="2" name="文本框 1"/>
          <p:cNvSpPr txBox="1"/>
          <p:nvPr/>
        </p:nvSpPr>
        <p:spPr>
          <a:xfrm>
            <a:off x="3595955" y="2609636"/>
            <a:ext cx="877163" cy="923330"/>
          </a:xfrm>
          <a:prstGeom prst="rect">
            <a:avLst/>
          </a:prstGeom>
          <a:noFill/>
        </p:spPr>
        <p:txBody>
          <a:bodyPr wrap="none" rtlCol="0">
            <a:spAutoFit/>
          </a:bodyPr>
          <a:lstStyle/>
          <a:p>
            <a:r>
              <a:rPr lang="zh-CN" altLang="en-US" sz="5400" dirty="0" smtClean="0">
                <a:solidFill>
                  <a:srgbClr val="FF0000"/>
                </a:solidFill>
                <a:latin typeface="仿宋" panose="02010609060101010101" pitchFamily="49" charset="-122"/>
                <a:ea typeface="仿宋" panose="02010609060101010101" pitchFamily="49" charset="-122"/>
              </a:rPr>
              <a:t>？</a:t>
            </a:r>
            <a:endParaRPr lang="zh-CN" altLang="en-US" sz="5400" dirty="0">
              <a:solidFill>
                <a:srgbClr val="FF0000"/>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768350" y="117475"/>
            <a:ext cx="8375650" cy="609600"/>
          </a:xfrm>
        </p:spPr>
        <p:txBody>
          <a:bodyPr/>
          <a:lstStyle/>
          <a:p>
            <a:pPr eaLnBrk="1" hangingPunct="1">
              <a:defRPr/>
            </a:pPr>
            <a:r>
              <a:rPr lang="en-US" altLang="zh-CN" sz="3800" dirty="0" smtClean="0"/>
              <a:t>Step(2): </a:t>
            </a:r>
            <a:r>
              <a:rPr lang="zh-CN" altLang="en-US" sz="3800" dirty="0" smtClean="0"/>
              <a:t>联系集</a:t>
            </a:r>
            <a:r>
              <a:rPr lang="en-US" altLang="zh-CN" sz="3800" dirty="0" smtClean="0"/>
              <a:t>; </a:t>
            </a:r>
            <a:r>
              <a:rPr lang="zh-CN" altLang="en-US" sz="3800" dirty="0" smtClean="0"/>
              <a:t>参与、角色、映射基数</a:t>
            </a:r>
            <a:endParaRPr lang="zh-CN" altLang="en-US" sz="3800" dirty="0" smtClean="0"/>
          </a:p>
        </p:txBody>
      </p:sp>
      <p:sp>
        <p:nvSpPr>
          <p:cNvPr id="21507" name="Rectangle 3"/>
          <p:cNvSpPr>
            <a:spLocks noGrp="1" noChangeArrowheads="1"/>
          </p:cNvSpPr>
          <p:nvPr>
            <p:ph idx="1"/>
          </p:nvPr>
        </p:nvSpPr>
        <p:spPr/>
        <p:txBody>
          <a:bodyPr/>
          <a:lstStyle/>
          <a:p>
            <a:pPr eaLnBrk="1" hangingPunct="1">
              <a:defRPr/>
            </a:pPr>
            <a:r>
              <a:rPr lang="zh-CN" altLang="en-US" sz="2400" dirty="0" smtClean="0">
                <a:latin typeface="楷体" panose="02010609060101010101" charset="-122"/>
                <a:ea typeface="楷体" panose="02010609060101010101" charset="-122"/>
              </a:rPr>
              <a:t>例子：一所大学必须维护以下信息</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各个系，包括名称，系主任和地址</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各个班级，包括班级编号，名字和年级</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各个教师，包括教师编号，姓名和年龄</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a:solidFill>
                  <a:srgbClr val="0070C0"/>
                </a:solidFill>
                <a:latin typeface="楷体" panose="02010609060101010101" charset="-122"/>
                <a:ea typeface="楷体" panose="02010609060101010101" charset="-122"/>
              </a:rPr>
              <a:t>一个系有多个班级，但班级只属于一个系</a:t>
            </a:r>
            <a:endParaRPr lang="en-US" altLang="zh-CN" sz="2400" dirty="0">
              <a:solidFill>
                <a:srgbClr val="0070C0"/>
              </a:solidFill>
              <a:latin typeface="楷体" panose="02010609060101010101" charset="-122"/>
              <a:ea typeface="楷体" panose="02010609060101010101" charset="-122"/>
            </a:endParaRPr>
          </a:p>
          <a:p>
            <a:pPr lvl="1" eaLnBrk="1" hangingPunct="1">
              <a:defRPr/>
            </a:pPr>
            <a:r>
              <a:rPr lang="zh-CN" altLang="en-US" sz="2400" dirty="0">
                <a:solidFill>
                  <a:srgbClr val="0070C0"/>
                </a:solidFill>
                <a:latin typeface="楷体" panose="02010609060101010101" charset="-122"/>
                <a:ea typeface="楷体" panose="02010609060101010101" charset="-122"/>
              </a:rPr>
              <a:t>一个系聘请某些教师，一个教师被一个系聘请</a:t>
            </a:r>
            <a:endParaRPr lang="zh-CN" altLang="en-US" sz="2400" dirty="0">
              <a:solidFill>
                <a:srgbClr val="0070C0"/>
              </a:solidFill>
              <a:latin typeface="楷体" panose="02010609060101010101" charset="-122"/>
              <a:ea typeface="楷体" panose="02010609060101010101" charset="-122"/>
            </a:endParaRPr>
          </a:p>
          <a:p>
            <a:pPr lvl="1" eaLnBrk="1" hangingPunct="1">
              <a:defRPr/>
            </a:pPr>
            <a:r>
              <a:rPr lang="zh-CN" altLang="en-US" sz="2400" dirty="0">
                <a:solidFill>
                  <a:srgbClr val="0070C0"/>
                </a:solidFill>
                <a:latin typeface="楷体" panose="02010609060101010101" charset="-122"/>
                <a:ea typeface="楷体" panose="02010609060101010101" charset="-122"/>
              </a:rPr>
              <a:t>教师最多是一个班的班主任；但是任何班级都必须有一个班主任</a:t>
            </a:r>
            <a:endParaRPr lang="zh-CN" altLang="en-US" sz="2400" dirty="0">
              <a:solidFill>
                <a:srgbClr val="0070C0"/>
              </a:solidFill>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768350" y="117475"/>
            <a:ext cx="8375650" cy="609600"/>
          </a:xfrm>
        </p:spPr>
        <p:txBody>
          <a:bodyPr/>
          <a:lstStyle/>
          <a:p>
            <a:pPr eaLnBrk="1" hangingPunct="1">
              <a:defRPr/>
            </a:pPr>
            <a:r>
              <a:rPr lang="en-US" altLang="zh-CN" sz="3800" dirty="0" smtClean="0"/>
              <a:t>Step(2): </a:t>
            </a:r>
            <a:r>
              <a:rPr lang="zh-CN" altLang="en-US" sz="3800" dirty="0" smtClean="0"/>
              <a:t>联系集</a:t>
            </a:r>
            <a:r>
              <a:rPr lang="en-US" altLang="zh-CN" sz="3800" dirty="0" smtClean="0"/>
              <a:t>; </a:t>
            </a:r>
            <a:r>
              <a:rPr lang="zh-CN" altLang="en-US" sz="3800" dirty="0" smtClean="0"/>
              <a:t>参与、角色、映射基数</a:t>
            </a:r>
            <a:endParaRPr lang="zh-CN" altLang="en-US" sz="3800" dirty="0" smtClean="0"/>
          </a:p>
        </p:txBody>
      </p:sp>
      <p:sp>
        <p:nvSpPr>
          <p:cNvPr id="22531" name="Rectangle 3"/>
          <p:cNvSpPr>
            <a:spLocks noGrp="1" noChangeArrowheads="1"/>
          </p:cNvSpPr>
          <p:nvPr>
            <p:ph idx="1"/>
          </p:nvPr>
        </p:nvSpPr>
        <p:spPr/>
        <p:txBody>
          <a:bodyPr/>
          <a:lstStyle/>
          <a:p>
            <a:pPr eaLnBrk="1" hangingPunct="1">
              <a:defRPr/>
            </a:pPr>
            <a:r>
              <a:rPr lang="zh-CN" altLang="en-US" sz="2400" dirty="0" smtClean="0">
                <a:latin typeface="楷体" panose="02010609060101010101" charset="-122"/>
                <a:ea typeface="楷体" panose="02010609060101010101" charset="-122"/>
                <a:cs typeface="楷体" panose="02010609060101010101" charset="-122"/>
              </a:rPr>
              <a:t>联系集</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cs typeface="楷体" panose="02010609060101010101" charset="-122"/>
              </a:rPr>
              <a:t>隶属 </a:t>
            </a:r>
            <a:r>
              <a:rPr lang="en-US" altLang="zh-CN" sz="2400" dirty="0" smtClean="0">
                <a:latin typeface="楷体" panose="02010609060101010101" charset="-122"/>
                <a:ea typeface="楷体" panose="02010609060101010101" charset="-122"/>
                <a:cs typeface="楷体" panose="02010609060101010101" charset="-122"/>
              </a:rPr>
              <a:t>= </a:t>
            </a:r>
            <a:r>
              <a:rPr lang="zh-CN" altLang="en-US" sz="2400" dirty="0" smtClean="0">
                <a:latin typeface="楷体" panose="02010609060101010101" charset="-122"/>
                <a:ea typeface="楷体" panose="02010609060101010101" charset="-122"/>
                <a:cs typeface="楷体" panose="02010609060101010101" charset="-122"/>
              </a:rPr>
              <a:t>班级 </a:t>
            </a:r>
            <a:r>
              <a:rPr lang="en-US" altLang="zh-CN" sz="2400" dirty="0" smtClean="0">
                <a:latin typeface="楷体" panose="02010609060101010101" charset="-122"/>
                <a:ea typeface="楷体" panose="02010609060101010101" charset="-122"/>
                <a:cs typeface="楷体" panose="02010609060101010101" charset="-122"/>
              </a:rPr>
              <a:t>: </a:t>
            </a:r>
            <a:r>
              <a:rPr lang="zh-CN" altLang="en-US" sz="2400" dirty="0" smtClean="0">
                <a:latin typeface="楷体" panose="02010609060101010101" charset="-122"/>
                <a:ea typeface="楷体" panose="02010609060101010101" charset="-122"/>
                <a:cs typeface="楷体" panose="02010609060101010101" charset="-122"/>
              </a:rPr>
              <a:t>系</a:t>
            </a:r>
            <a:r>
              <a:rPr lang="en-US" altLang="zh-CN" sz="2400" dirty="0" smtClean="0">
                <a:latin typeface="楷体" panose="02010609060101010101" charset="-122"/>
                <a:ea typeface="楷体" panose="02010609060101010101" charset="-122"/>
                <a:cs typeface="楷体" panose="02010609060101010101" charset="-122"/>
              </a:rPr>
              <a:t> = </a:t>
            </a:r>
            <a:r>
              <a:rPr lang="zh-CN" altLang="en-US" sz="2400" dirty="0" smtClean="0">
                <a:latin typeface="楷体" panose="02010609060101010101" charset="-122"/>
                <a:ea typeface="楷体" panose="02010609060101010101" charset="-122"/>
                <a:cs typeface="楷体" panose="02010609060101010101" charset="-122"/>
              </a:rPr>
              <a:t>多对一</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cs typeface="楷体" panose="02010609060101010101" charset="-122"/>
              </a:rPr>
              <a:t>聘请 </a:t>
            </a:r>
            <a:r>
              <a:rPr lang="en-US" altLang="zh-CN" sz="2400" dirty="0" smtClean="0">
                <a:latin typeface="楷体" panose="02010609060101010101" charset="-122"/>
                <a:ea typeface="楷体" panose="02010609060101010101" charset="-122"/>
                <a:cs typeface="楷体" panose="02010609060101010101" charset="-122"/>
              </a:rPr>
              <a:t>= </a:t>
            </a:r>
            <a:r>
              <a:rPr lang="zh-CN" altLang="en-US" sz="2400" dirty="0" smtClean="0">
                <a:latin typeface="楷体" panose="02010609060101010101" charset="-122"/>
                <a:ea typeface="楷体" panose="02010609060101010101" charset="-122"/>
                <a:cs typeface="楷体" panose="02010609060101010101" charset="-122"/>
              </a:rPr>
              <a:t>系 </a:t>
            </a:r>
            <a:r>
              <a:rPr lang="en-US" altLang="zh-CN" sz="2400" dirty="0" smtClean="0">
                <a:latin typeface="楷体" panose="02010609060101010101" charset="-122"/>
                <a:ea typeface="楷体" panose="02010609060101010101" charset="-122"/>
                <a:cs typeface="楷体" panose="02010609060101010101" charset="-122"/>
              </a:rPr>
              <a:t>: </a:t>
            </a:r>
            <a:r>
              <a:rPr lang="zh-CN" altLang="en-US" sz="2400" dirty="0" smtClean="0">
                <a:latin typeface="楷体" panose="02010609060101010101" charset="-122"/>
                <a:ea typeface="楷体" panose="02010609060101010101" charset="-122"/>
                <a:cs typeface="楷体" panose="02010609060101010101" charset="-122"/>
              </a:rPr>
              <a:t>教师</a:t>
            </a:r>
            <a:r>
              <a:rPr lang="en-US" altLang="zh-CN" sz="2400" dirty="0" smtClean="0">
                <a:latin typeface="楷体" panose="02010609060101010101" charset="-122"/>
                <a:ea typeface="楷体" panose="02010609060101010101" charset="-122"/>
                <a:cs typeface="楷体" panose="02010609060101010101" charset="-122"/>
              </a:rPr>
              <a:t> = </a:t>
            </a:r>
            <a:r>
              <a:rPr lang="zh-CN" altLang="en-US" sz="2400" dirty="0" smtClean="0">
                <a:latin typeface="楷体" panose="02010609060101010101" charset="-122"/>
                <a:ea typeface="楷体" panose="02010609060101010101" charset="-122"/>
                <a:cs typeface="楷体" panose="02010609060101010101" charset="-122"/>
              </a:rPr>
              <a:t>一对多</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cs typeface="楷体" panose="02010609060101010101" charset="-122"/>
              </a:rPr>
              <a:t>班主任 </a:t>
            </a:r>
            <a:r>
              <a:rPr lang="en-US" altLang="zh-CN" sz="2400" dirty="0" smtClean="0">
                <a:latin typeface="楷体" panose="02010609060101010101" charset="-122"/>
                <a:ea typeface="楷体" panose="02010609060101010101" charset="-122"/>
                <a:cs typeface="楷体" panose="02010609060101010101" charset="-122"/>
              </a:rPr>
              <a:t>= </a:t>
            </a:r>
            <a:r>
              <a:rPr lang="zh-CN" altLang="en-US" sz="2400" dirty="0" smtClean="0">
                <a:latin typeface="楷体" panose="02010609060101010101" charset="-122"/>
                <a:ea typeface="楷体" panose="02010609060101010101" charset="-122"/>
                <a:cs typeface="楷体" panose="02010609060101010101" charset="-122"/>
              </a:rPr>
              <a:t>教师 </a:t>
            </a:r>
            <a:r>
              <a:rPr lang="en-US" altLang="zh-CN" sz="2400" dirty="0" smtClean="0">
                <a:latin typeface="楷体" panose="02010609060101010101" charset="-122"/>
                <a:ea typeface="楷体" panose="02010609060101010101" charset="-122"/>
                <a:cs typeface="楷体" panose="02010609060101010101" charset="-122"/>
              </a:rPr>
              <a:t>: </a:t>
            </a:r>
            <a:r>
              <a:rPr lang="zh-CN" altLang="en-US" sz="2400" dirty="0" smtClean="0">
                <a:latin typeface="楷体" panose="02010609060101010101" charset="-122"/>
                <a:ea typeface="楷体" panose="02010609060101010101" charset="-122"/>
                <a:cs typeface="楷体" panose="02010609060101010101" charset="-122"/>
              </a:rPr>
              <a:t>班级 </a:t>
            </a:r>
            <a:r>
              <a:rPr lang="en-US" altLang="zh-CN" sz="2400" dirty="0" smtClean="0">
                <a:latin typeface="楷体" panose="02010609060101010101" charset="-122"/>
                <a:ea typeface="楷体" panose="02010609060101010101" charset="-122"/>
                <a:cs typeface="楷体" panose="02010609060101010101" charset="-122"/>
              </a:rPr>
              <a:t>= </a:t>
            </a:r>
            <a:r>
              <a:rPr lang="zh-CN" altLang="en-US" sz="2400" dirty="0" smtClean="0">
                <a:latin typeface="楷体" panose="02010609060101010101" charset="-122"/>
                <a:ea typeface="楷体" panose="02010609060101010101" charset="-122"/>
                <a:cs typeface="楷体" panose="02010609060101010101" charset="-122"/>
              </a:rPr>
              <a:t>一对一</a:t>
            </a:r>
            <a:endParaRPr lang="zh-CN" altLang="en-US" sz="2400" dirty="0" smtClean="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10242"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Design Approaches</a:t>
            </a:r>
            <a:endParaRPr lang="en-US" altLang="en-US">
              <a:effectLst/>
            </a:endParaRPr>
          </a:p>
        </p:txBody>
      </p:sp>
      <p:sp>
        <p:nvSpPr>
          <p:cNvPr id="10243" name="Rectangle 3"/>
          <p:cNvSpPr>
            <a:spLocks noGrp="1" noChangeArrowheads="1"/>
          </p:cNvSpPr>
          <p:nvPr>
            <p:ph type="body" idx="4294967295"/>
          </p:nvPr>
        </p:nvSpPr>
        <p:spPr>
          <a:xfrm>
            <a:off x="768351" y="727075"/>
            <a:ext cx="7763090" cy="4581906"/>
          </a:xfrm>
        </p:spPr>
        <p:txBody>
          <a:bodyPr/>
          <a:lstStyle/>
          <a:p>
            <a:pPr>
              <a:buFont typeface="Wingdings" panose="05000000000000000000" pitchFamily="2" charset="2"/>
              <a:buChar char="§"/>
            </a:pPr>
            <a:r>
              <a:rPr lang="en-US" altLang="en-US" sz="2400" dirty="0">
                <a:solidFill>
                  <a:srgbClr val="FF0000"/>
                </a:solidFill>
              </a:rPr>
              <a:t>Entity Relationship Model </a:t>
            </a:r>
            <a:r>
              <a:rPr lang="en-US" altLang="en-US" sz="2400" dirty="0"/>
              <a:t>(covered in this chapter)</a:t>
            </a:r>
            <a:endParaRPr lang="en-US" altLang="en-US" sz="2400" dirty="0"/>
          </a:p>
          <a:p>
            <a:pPr>
              <a:buFont typeface="Wingdings" panose="05000000000000000000" pitchFamily="2" charset="2"/>
              <a:buChar char="§"/>
            </a:pPr>
            <a:r>
              <a:rPr lang="zh-CN" altLang="en-US" sz="2400" dirty="0">
                <a:latin typeface="楷体" panose="02010609060101010101" charset="-122"/>
                <a:ea typeface="楷体" panose="02010609060101010101" charset="-122"/>
              </a:rPr>
              <a:t>实体关系模型</a:t>
            </a:r>
            <a:endParaRPr lang="en-US" altLang="en-US" sz="2400" dirty="0">
              <a:latin typeface="楷体" panose="02010609060101010101" charset="-122"/>
              <a:ea typeface="楷体" panose="02010609060101010101" charset="-122"/>
            </a:endParaRPr>
          </a:p>
          <a:p>
            <a:pPr lvl="1">
              <a:buSzPct val="110000"/>
              <a:buFont typeface="Arial" panose="020B0604020202020204" pitchFamily="34" charset="0"/>
              <a:buChar char="•"/>
            </a:pPr>
            <a:r>
              <a:rPr lang="en-US" altLang="en-US" sz="2400" dirty="0">
                <a:ea typeface="MS PGothic" panose="020B0600070205080204" pitchFamily="34" charset="-128"/>
              </a:rPr>
              <a:t>Models an enterprise as a collection of </a:t>
            </a:r>
            <a:r>
              <a:rPr lang="en-US" altLang="en-US" sz="2400" i="1" dirty="0">
                <a:ea typeface="MS PGothic" panose="020B0600070205080204" pitchFamily="34" charset="-128"/>
              </a:rPr>
              <a:t>entities </a:t>
            </a:r>
            <a:r>
              <a:rPr lang="en-US" altLang="en-US" sz="2400" dirty="0">
                <a:ea typeface="MS PGothic" panose="020B0600070205080204" pitchFamily="34" charset="-128"/>
              </a:rPr>
              <a:t>and </a:t>
            </a:r>
            <a:r>
              <a:rPr lang="en-US" altLang="en-US" sz="2400" i="1" dirty="0">
                <a:ea typeface="MS PGothic" panose="020B0600070205080204" pitchFamily="34" charset="-128"/>
              </a:rPr>
              <a:t>relationships</a:t>
            </a:r>
            <a:endParaRPr lang="en-US" altLang="en-US" sz="2400" i="1" dirty="0">
              <a:ea typeface="MS PGothic" panose="020B0600070205080204" pitchFamily="34" charset="-128"/>
            </a:endParaRPr>
          </a:p>
          <a:p>
            <a:pPr lvl="2">
              <a:buFont typeface="Wingdings" panose="05000000000000000000" pitchFamily="2" charset="2"/>
              <a:buChar char="§"/>
            </a:pPr>
            <a:r>
              <a:rPr lang="en-US" altLang="en-US" sz="2400" dirty="0">
                <a:ea typeface="MS PGothic" panose="020B0600070205080204" pitchFamily="34" charset="-128"/>
              </a:rPr>
              <a:t>Entity: a “thing” or “object” in the enterprise that is distinguishable from other objects</a:t>
            </a:r>
            <a:endParaRPr lang="en-US" altLang="en-US" sz="2400" dirty="0">
              <a:ea typeface="MS PGothic" panose="020B0600070205080204" pitchFamily="34" charset="-128"/>
            </a:endParaRPr>
          </a:p>
          <a:p>
            <a:pPr lvl="3">
              <a:buFont typeface="Arial" panose="020B0604020202020204" pitchFamily="34" charset="0"/>
              <a:buChar char="•"/>
            </a:pPr>
            <a:r>
              <a:rPr lang="en-US" altLang="en-US" sz="2400" dirty="0">
                <a:ea typeface="MS PGothic" panose="020B0600070205080204" pitchFamily="34" charset="-128"/>
              </a:rPr>
              <a:t>Described by a set of </a:t>
            </a:r>
            <a:r>
              <a:rPr lang="en-US" altLang="en-US" sz="2400" i="1" dirty="0">
                <a:ea typeface="MS PGothic" panose="020B0600070205080204" pitchFamily="34" charset="-128"/>
              </a:rPr>
              <a:t>attributes</a:t>
            </a:r>
            <a:endParaRPr lang="en-US" altLang="en-US" sz="2400" dirty="0">
              <a:ea typeface="MS PGothic" panose="020B0600070205080204" pitchFamily="34" charset="-128"/>
            </a:endParaRPr>
          </a:p>
          <a:p>
            <a:pPr lvl="2">
              <a:buFont typeface="Wingdings" panose="05000000000000000000" pitchFamily="2" charset="2"/>
              <a:buChar char="§"/>
            </a:pPr>
            <a:r>
              <a:rPr lang="en-US" altLang="en-US" sz="2400" dirty="0">
                <a:ea typeface="MS PGothic" panose="020B0600070205080204" pitchFamily="34" charset="-128"/>
              </a:rPr>
              <a:t>Relationship: an association among several entities</a:t>
            </a:r>
            <a:endParaRPr lang="en-US" altLang="en-US" sz="2400" dirty="0">
              <a:ea typeface="MS PGothic" panose="020B0600070205080204" pitchFamily="34" charset="-128"/>
            </a:endParaRPr>
          </a:p>
          <a:p>
            <a:pPr lvl="1">
              <a:buSzPct val="110000"/>
              <a:buFont typeface="Arial" panose="020B0604020202020204" pitchFamily="34" charset="0"/>
              <a:buChar char="•"/>
            </a:pPr>
            <a:r>
              <a:rPr lang="en-US" altLang="en-US" sz="2400" dirty="0">
                <a:ea typeface="MS PGothic" panose="020B0600070205080204" pitchFamily="34" charset="-128"/>
              </a:rPr>
              <a:t>Represented diagrammatically by an </a:t>
            </a:r>
            <a:r>
              <a:rPr lang="en-US" altLang="en-US" sz="2400" i="1" dirty="0">
                <a:ea typeface="MS PGothic" panose="020B0600070205080204" pitchFamily="34" charset="-128"/>
              </a:rPr>
              <a:t>entity-relationship diagram:</a:t>
            </a:r>
            <a:endParaRPr lang="en-US" altLang="en-US" sz="2400" i="1" dirty="0">
              <a:ea typeface="MS PGothic" panose="020B0600070205080204" pitchFamily="34" charset="-128"/>
            </a:endParaRPr>
          </a:p>
          <a:p>
            <a:pPr>
              <a:buFont typeface="Wingdings" panose="05000000000000000000" pitchFamily="2" charset="2"/>
              <a:buChar char="§"/>
            </a:pPr>
            <a:r>
              <a:rPr lang="en-US" altLang="en-US" sz="2400" dirty="0"/>
              <a:t>Normalization Theory (Chapter 7)</a:t>
            </a:r>
            <a:endParaRPr lang="en-US" altLang="en-US" sz="2400" dirty="0"/>
          </a:p>
          <a:p>
            <a:pPr lvl="1">
              <a:buSzPct val="110000"/>
              <a:buFont typeface="Arial" panose="020B0604020202020204" pitchFamily="34" charset="0"/>
              <a:buChar char="•"/>
            </a:pPr>
            <a:r>
              <a:rPr lang="en-US" altLang="en-US" sz="2400" dirty="0">
                <a:ea typeface="MS PGothic" panose="020B0600070205080204" pitchFamily="34" charset="-128"/>
              </a:rPr>
              <a:t>Formalize what designs are bad, and test for them</a:t>
            </a:r>
            <a:endParaRPr lang="en-US" altLang="en-US" sz="2400" dirty="0">
              <a:ea typeface="MS PGothic" panose="020B0600070205080204" pitchFamily="34" charset="-128"/>
            </a:endParaRPr>
          </a:p>
          <a:p>
            <a:pPr lvl="1">
              <a:buFont typeface="Monotype Sorts" charset="2"/>
              <a:buNone/>
            </a:pPr>
            <a:endParaRPr lang="en-US" altLang="en-US" dirty="0">
              <a:ea typeface="MS PGothic" panose="020B0600070205080204" pitchFamily="34" charset="-128"/>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768349" y="117475"/>
            <a:ext cx="8457843" cy="609600"/>
          </a:xfrm>
        </p:spPr>
        <p:txBody>
          <a:bodyPr/>
          <a:lstStyle/>
          <a:p>
            <a:pPr eaLnBrk="1" hangingPunct="1">
              <a:defRPr/>
            </a:pPr>
            <a:r>
              <a:rPr lang="en-US" altLang="zh-CN" sz="3800" dirty="0" smtClean="0"/>
              <a:t>Step(2): </a:t>
            </a:r>
            <a:r>
              <a:rPr lang="zh-CN" altLang="en-US" sz="3800" dirty="0" smtClean="0"/>
              <a:t>联系集</a:t>
            </a:r>
            <a:r>
              <a:rPr lang="en-US" altLang="zh-CN" sz="3800" dirty="0" smtClean="0"/>
              <a:t>; </a:t>
            </a:r>
            <a:r>
              <a:rPr lang="zh-CN" altLang="en-US" sz="3800" dirty="0" smtClean="0"/>
              <a:t>参与、角色、映射基数</a:t>
            </a:r>
            <a:endParaRPr lang="zh-CN" altLang="en-US" sz="3800" dirty="0" smtClean="0"/>
          </a:p>
        </p:txBody>
      </p:sp>
      <p:sp>
        <p:nvSpPr>
          <p:cNvPr id="33" name="文本框 32"/>
          <p:cNvSpPr txBox="1"/>
          <p:nvPr/>
        </p:nvSpPr>
        <p:spPr>
          <a:xfrm>
            <a:off x="3595955" y="2609636"/>
            <a:ext cx="877163" cy="923330"/>
          </a:xfrm>
          <a:prstGeom prst="rect">
            <a:avLst/>
          </a:prstGeom>
          <a:noFill/>
        </p:spPr>
        <p:txBody>
          <a:bodyPr wrap="none" rtlCol="0">
            <a:spAutoFit/>
          </a:bodyPr>
          <a:lstStyle/>
          <a:p>
            <a:r>
              <a:rPr lang="zh-CN" altLang="en-US" sz="5400" dirty="0" smtClean="0">
                <a:solidFill>
                  <a:srgbClr val="FF0000"/>
                </a:solidFill>
                <a:latin typeface="仿宋" panose="02010609060101010101" pitchFamily="49" charset="-122"/>
                <a:ea typeface="仿宋" panose="02010609060101010101" pitchFamily="49" charset="-122"/>
              </a:rPr>
              <a:t>？</a:t>
            </a:r>
            <a:endParaRPr lang="zh-CN" altLang="en-US" sz="5400" dirty="0">
              <a:solidFill>
                <a:srgbClr val="FF0000"/>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Rectangle 4"/>
          <p:cNvSpPr>
            <a:spLocks noGrp="1" noChangeArrowheads="1"/>
          </p:cNvSpPr>
          <p:nvPr>
            <p:ph type="title"/>
          </p:nvPr>
        </p:nvSpPr>
        <p:spPr>
          <a:xfrm>
            <a:off x="628650" y="54768"/>
            <a:ext cx="7886700" cy="867571"/>
          </a:xfrm>
        </p:spPr>
        <p:txBody>
          <a:bodyPr/>
          <a:lstStyle/>
          <a:p>
            <a:pPr eaLnBrk="1" hangingPunct="1">
              <a:defRPr/>
            </a:pPr>
            <a:r>
              <a:rPr lang="en-US" altLang="zh-CN" dirty="0" smtClean="0"/>
              <a:t>E-R</a:t>
            </a:r>
            <a:r>
              <a:rPr lang="zh-CN" altLang="en-US" dirty="0" smtClean="0"/>
              <a:t>图</a:t>
            </a:r>
            <a:r>
              <a:rPr lang="zh-CN" altLang="en-US" dirty="0" smtClean="0">
                <a:latin typeface="宋体" panose="02010600030101010101" pitchFamily="2" charset="-122"/>
              </a:rPr>
              <a:t>→</a:t>
            </a:r>
            <a:r>
              <a:rPr lang="zh-CN" altLang="en-US" dirty="0" smtClean="0"/>
              <a:t>关系模型</a:t>
            </a:r>
            <a:endParaRPr lang="en-US" altLang="zh-CN"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3833" y="1308297"/>
            <a:ext cx="6573977" cy="4681869"/>
          </a:xfrm>
          <a:prstGeom prst="rect">
            <a:avLst/>
          </a:prstGeom>
        </p:spPr>
      </p:pic>
      <p:sp>
        <p:nvSpPr>
          <p:cNvPr id="3" name="文本框 2"/>
          <p:cNvSpPr txBox="1"/>
          <p:nvPr/>
        </p:nvSpPr>
        <p:spPr>
          <a:xfrm>
            <a:off x="6841490" y="492760"/>
            <a:ext cx="2009775" cy="829945"/>
          </a:xfrm>
          <a:prstGeom prst="rect">
            <a:avLst/>
          </a:prstGeom>
          <a:noFill/>
        </p:spPr>
        <p:txBody>
          <a:bodyPr wrap="square" rtlCol="0">
            <a:spAutoFit/>
          </a:bodyPr>
          <a:p>
            <a:r>
              <a:rPr lang="zh-CN" altLang="en-US">
                <a:latin typeface="楷体" panose="02010609060101010101" charset="-122"/>
                <a:ea typeface="楷体" panose="02010609060101010101" charset="-122"/>
                <a:cs typeface="楷体" panose="02010609060101010101" charset="-122"/>
              </a:rPr>
              <a:t>方形：实体集</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菱形</a:t>
            </a:r>
            <a:r>
              <a:rPr lang="en-US" altLang="zh-CN">
                <a:latin typeface="楷体" panose="02010609060101010101" charset="-122"/>
                <a:ea typeface="楷体" panose="02010609060101010101" charset="-122"/>
                <a:cs typeface="楷体" panose="02010609060101010101" charset="-122"/>
              </a:rPr>
              <a:t>L</a:t>
            </a:r>
            <a:r>
              <a:rPr lang="zh-CN" altLang="en-US">
                <a:latin typeface="楷体" panose="02010609060101010101" charset="-122"/>
                <a:ea typeface="楷体" panose="02010609060101010101" charset="-122"/>
                <a:cs typeface="楷体" panose="02010609060101010101" charset="-122"/>
              </a:rPr>
              <a:t>；联系</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椭圆形：属性</a:t>
            </a:r>
            <a:endParaRPr lang="zh-CN" altLang="en-US">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628650" y="25400"/>
            <a:ext cx="7886700" cy="903287"/>
          </a:xfrm>
        </p:spPr>
        <p:txBody>
          <a:bodyPr/>
          <a:lstStyle/>
          <a:p>
            <a:pPr eaLnBrk="1" hangingPunct="1">
              <a:defRPr/>
            </a:pPr>
            <a:r>
              <a:rPr lang="zh-CN" altLang="en-US" dirty="0" smtClean="0"/>
              <a:t>整体</a:t>
            </a:r>
            <a:r>
              <a:rPr lang="en-US" altLang="zh-CN" dirty="0" smtClean="0"/>
              <a:t>E-R</a:t>
            </a:r>
            <a:r>
              <a:rPr lang="zh-CN" altLang="en-US" dirty="0" smtClean="0"/>
              <a:t>图</a:t>
            </a:r>
            <a:r>
              <a:rPr lang="zh-CN" altLang="en-US" dirty="0" smtClean="0">
                <a:latin typeface="宋体" panose="02010600030101010101" pitchFamily="2" charset="-122"/>
              </a:rPr>
              <a:t>→</a:t>
            </a:r>
            <a:r>
              <a:rPr lang="zh-CN" altLang="en-US" dirty="0" smtClean="0"/>
              <a:t>关系模型</a:t>
            </a:r>
            <a:endParaRPr lang="en-US" altLang="zh-CN"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61713" y="1342295"/>
            <a:ext cx="6348695" cy="4531124"/>
          </a:xfrm>
          <a:prstGeom prst="rect">
            <a:avLst/>
          </a:prstGeo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zh-CN" altLang="en-US" dirty="0" smtClean="0"/>
              <a:t>整体</a:t>
            </a:r>
            <a:r>
              <a:rPr lang="en-US" altLang="zh-CN" dirty="0" smtClean="0"/>
              <a:t>E-R</a:t>
            </a:r>
            <a:r>
              <a:rPr lang="zh-CN" altLang="en-US" dirty="0" smtClean="0"/>
              <a:t>图</a:t>
            </a:r>
            <a:r>
              <a:rPr lang="zh-CN" altLang="en-US" dirty="0" smtClean="0">
                <a:latin typeface="宋体" panose="02010600030101010101" pitchFamily="2" charset="-122"/>
              </a:rPr>
              <a:t>→</a:t>
            </a:r>
            <a:r>
              <a:rPr lang="zh-CN" altLang="en-US" dirty="0" smtClean="0"/>
              <a:t>关系模型</a:t>
            </a:r>
            <a:endParaRPr lang="en-US" altLang="zh-CN" dirty="0" smtClean="0"/>
          </a:p>
        </p:txBody>
      </p:sp>
      <p:sp>
        <p:nvSpPr>
          <p:cNvPr id="293891" name="Rectangle 3"/>
          <p:cNvSpPr>
            <a:spLocks noGrp="1" noChangeArrowheads="1"/>
          </p:cNvSpPr>
          <p:nvPr>
            <p:ph idx="1"/>
          </p:nvPr>
        </p:nvSpPr>
        <p:spPr/>
        <p:txBody>
          <a:bodyPr/>
          <a:lstStyle/>
          <a:p>
            <a:pPr eaLnBrk="1" hangingPunct="1">
              <a:defRPr/>
            </a:pPr>
            <a:r>
              <a:rPr lang="zh-CN" altLang="en-US" sz="2400" dirty="0" smtClean="0"/>
              <a:t>实体集 → 关系，实体集的属性 → 关系的属性</a:t>
            </a:r>
            <a:endParaRPr lang="zh-CN" altLang="en-US" sz="2400" dirty="0" smtClean="0"/>
          </a:p>
          <a:p>
            <a:pPr lvl="1" eaLnBrk="1" hangingPunct="1">
              <a:defRPr/>
            </a:pPr>
            <a:r>
              <a:rPr lang="zh-CN" altLang="en-US" sz="2400" dirty="0" smtClean="0"/>
              <a:t>产品</a:t>
            </a:r>
            <a:r>
              <a:rPr lang="en-US" altLang="zh-CN" sz="2400" dirty="0" smtClean="0"/>
              <a:t>(</a:t>
            </a:r>
            <a:r>
              <a:rPr lang="zh-CN" altLang="en-US" sz="2400" u="sng" dirty="0" smtClean="0"/>
              <a:t>产品名</a:t>
            </a:r>
            <a:r>
              <a:rPr lang="en-US" altLang="zh-CN" sz="2400" dirty="0" smtClean="0"/>
              <a:t>,</a:t>
            </a:r>
            <a:r>
              <a:rPr lang="zh-CN" altLang="en-US" sz="2400" dirty="0" smtClean="0"/>
              <a:t>价格</a:t>
            </a:r>
            <a:r>
              <a:rPr lang="en-US" altLang="zh-CN" sz="2400" dirty="0" smtClean="0"/>
              <a:t>)</a:t>
            </a:r>
            <a:endParaRPr lang="en-US" altLang="zh-CN" sz="2400" dirty="0" smtClean="0"/>
          </a:p>
          <a:p>
            <a:pPr lvl="1" eaLnBrk="1" hangingPunct="1">
              <a:defRPr/>
            </a:pPr>
            <a:r>
              <a:rPr lang="zh-CN" altLang="en-US" sz="2400" dirty="0" smtClean="0"/>
              <a:t>工厂</a:t>
            </a:r>
            <a:r>
              <a:rPr lang="en-US" altLang="zh-CN" sz="2400" dirty="0" smtClean="0"/>
              <a:t>(</a:t>
            </a:r>
            <a:r>
              <a:rPr lang="zh-CN" altLang="en-US" sz="2400" u="sng" dirty="0" smtClean="0"/>
              <a:t>工厂名</a:t>
            </a:r>
            <a:r>
              <a:rPr lang="en-US" altLang="zh-CN" sz="2400" dirty="0" smtClean="0"/>
              <a:t>,</a:t>
            </a:r>
            <a:r>
              <a:rPr lang="zh-CN" altLang="en-US" sz="2400" dirty="0" smtClean="0"/>
              <a:t>电话</a:t>
            </a:r>
            <a:r>
              <a:rPr lang="en-US" altLang="zh-CN" sz="2400" dirty="0" smtClean="0"/>
              <a:t>,</a:t>
            </a:r>
            <a:r>
              <a:rPr lang="zh-CN" altLang="en-US" sz="2400" dirty="0" smtClean="0"/>
              <a:t>地址</a:t>
            </a:r>
            <a:r>
              <a:rPr lang="en-US" altLang="zh-CN" sz="2400" dirty="0" smtClean="0"/>
              <a:t>)</a:t>
            </a:r>
            <a:endParaRPr lang="en-US" altLang="zh-CN" sz="2400" dirty="0" smtClean="0"/>
          </a:p>
          <a:p>
            <a:pPr lvl="1" eaLnBrk="1" hangingPunct="1">
              <a:defRPr/>
            </a:pPr>
            <a:r>
              <a:rPr lang="zh-CN" altLang="en-US" sz="2400" dirty="0" smtClean="0"/>
              <a:t>部门</a:t>
            </a:r>
            <a:r>
              <a:rPr lang="en-US" altLang="zh-CN" sz="2400" dirty="0" smtClean="0"/>
              <a:t>(</a:t>
            </a:r>
            <a:r>
              <a:rPr lang="zh-CN" altLang="en-US" sz="2400" u="sng" dirty="0" smtClean="0"/>
              <a:t>部门号</a:t>
            </a:r>
            <a:r>
              <a:rPr lang="en-US" altLang="zh-CN" sz="2400" u="sng" dirty="0" smtClean="0"/>
              <a:t>,</a:t>
            </a:r>
            <a:r>
              <a:rPr lang="zh-CN" altLang="en-US" sz="2400" dirty="0" smtClean="0"/>
              <a:t>名称</a:t>
            </a:r>
            <a:r>
              <a:rPr lang="en-US" altLang="zh-CN" sz="2400" dirty="0" smtClean="0"/>
              <a:t>)</a:t>
            </a:r>
            <a:endParaRPr lang="en-US" altLang="zh-CN" sz="2400" dirty="0" smtClean="0"/>
          </a:p>
          <a:p>
            <a:pPr lvl="1" eaLnBrk="1" hangingPunct="1">
              <a:defRPr/>
            </a:pPr>
            <a:r>
              <a:rPr lang="zh-CN" altLang="en-US" sz="2400" dirty="0" smtClean="0"/>
              <a:t>职工</a:t>
            </a:r>
            <a:r>
              <a:rPr lang="en-US" altLang="zh-CN" sz="2400" dirty="0" smtClean="0"/>
              <a:t>(</a:t>
            </a:r>
            <a:r>
              <a:rPr lang="zh-CN" altLang="en-US" sz="2400" u="sng" dirty="0" smtClean="0"/>
              <a:t>职工号</a:t>
            </a:r>
            <a:r>
              <a:rPr lang="en-US" altLang="zh-CN" sz="2400" dirty="0" smtClean="0"/>
              <a:t>,</a:t>
            </a:r>
            <a:r>
              <a:rPr lang="zh-CN" altLang="en-US" sz="2400" dirty="0" smtClean="0"/>
              <a:t>姓名</a:t>
            </a:r>
            <a:r>
              <a:rPr lang="en-US" altLang="zh-CN" sz="2400" dirty="0" smtClean="0"/>
              <a:t>,</a:t>
            </a:r>
            <a:r>
              <a:rPr lang="zh-CN" altLang="en-US" sz="2400" dirty="0" smtClean="0"/>
              <a:t>职务</a:t>
            </a:r>
            <a:r>
              <a:rPr lang="en-US" altLang="zh-CN" sz="2400" dirty="0" smtClean="0"/>
              <a:t>)</a:t>
            </a:r>
            <a:endParaRPr lang="en-US" altLang="zh-CN" sz="2400" dirty="0" smtClean="0"/>
          </a:p>
          <a:p>
            <a:pPr lvl="1" eaLnBrk="1" hangingPunct="1">
              <a:defRPr/>
            </a:pPr>
            <a:r>
              <a:rPr lang="zh-CN" altLang="en-US" sz="2400" dirty="0" smtClean="0"/>
              <a:t>参考书</a:t>
            </a:r>
            <a:r>
              <a:rPr lang="en-US" altLang="zh-CN" sz="2400" dirty="0" smtClean="0"/>
              <a:t>(</a:t>
            </a:r>
            <a:r>
              <a:rPr lang="zh-CN" altLang="en-US" sz="2400" u="sng" dirty="0" smtClean="0"/>
              <a:t>书号</a:t>
            </a:r>
            <a:r>
              <a:rPr lang="en-US" altLang="zh-CN" sz="2400" dirty="0" smtClean="0"/>
              <a:t>,</a:t>
            </a:r>
            <a:r>
              <a:rPr lang="zh-CN" altLang="en-US" sz="2400" dirty="0" smtClean="0"/>
              <a:t>书名</a:t>
            </a:r>
            <a:r>
              <a:rPr lang="en-US" altLang="zh-CN" sz="2400" dirty="0" smtClean="0"/>
              <a:t>)</a:t>
            </a:r>
            <a:endParaRPr lang="en-US" altLang="zh-CN" sz="2400" dirty="0" smtClean="0"/>
          </a:p>
          <a:p>
            <a:pPr lvl="1" eaLnBrk="1" hangingPunct="1">
              <a:defRPr/>
            </a:pPr>
            <a:r>
              <a:rPr lang="zh-CN" altLang="en-US" sz="2400" dirty="0" smtClean="0"/>
              <a:t>课程</a:t>
            </a:r>
            <a:r>
              <a:rPr lang="en-US" altLang="zh-CN" sz="2400" dirty="0" smtClean="0"/>
              <a:t>(</a:t>
            </a:r>
            <a:r>
              <a:rPr lang="zh-CN" altLang="en-US" sz="2400" u="sng" dirty="0" smtClean="0"/>
              <a:t>课程号</a:t>
            </a:r>
            <a:r>
              <a:rPr lang="en-US" altLang="zh-CN" sz="2400" dirty="0" smtClean="0"/>
              <a:t>,</a:t>
            </a:r>
            <a:r>
              <a:rPr lang="zh-CN" altLang="en-US" sz="2400" dirty="0" smtClean="0"/>
              <a:t>课程名</a:t>
            </a:r>
            <a:r>
              <a:rPr lang="en-US" altLang="zh-CN" sz="2400" dirty="0" smtClean="0"/>
              <a:t>,</a:t>
            </a:r>
            <a:r>
              <a:rPr lang="zh-CN" altLang="en-US" sz="2400" dirty="0" smtClean="0"/>
              <a:t>学时数</a:t>
            </a:r>
            <a:r>
              <a:rPr lang="en-US" altLang="zh-CN" sz="2400" dirty="0" smtClean="0"/>
              <a:t>)</a:t>
            </a:r>
            <a:endParaRPr lang="en-US" altLang="zh-CN" sz="2400" dirty="0" smtClean="0"/>
          </a:p>
          <a:p>
            <a:pPr lvl="1" eaLnBrk="1" hangingPunct="1">
              <a:defRPr/>
            </a:pPr>
            <a:r>
              <a:rPr lang="zh-CN" altLang="en-US" sz="2400" dirty="0" smtClean="0"/>
              <a:t>教师</a:t>
            </a:r>
            <a:r>
              <a:rPr lang="en-US" altLang="zh-CN" sz="2400" dirty="0" smtClean="0"/>
              <a:t>(</a:t>
            </a:r>
            <a:r>
              <a:rPr lang="zh-CN" altLang="en-US" sz="2400" u="sng" dirty="0" smtClean="0"/>
              <a:t>教工号</a:t>
            </a:r>
            <a:r>
              <a:rPr lang="en-US" altLang="zh-CN" sz="2400" dirty="0" smtClean="0"/>
              <a:t>,</a:t>
            </a:r>
            <a:r>
              <a:rPr lang="zh-CN" altLang="en-US" sz="2400" dirty="0" smtClean="0"/>
              <a:t>姓名</a:t>
            </a:r>
            <a:r>
              <a:rPr lang="en-US" altLang="zh-CN" sz="2400" dirty="0" smtClean="0"/>
              <a:t>)</a:t>
            </a:r>
            <a:endParaRPr lang="en-US" altLang="zh-CN" sz="2400" dirty="0" smtClean="0"/>
          </a:p>
          <a:p>
            <a:pPr lvl="1" eaLnBrk="1" hangingPunct="1">
              <a:defRPr/>
            </a:pPr>
            <a:r>
              <a:rPr lang="zh-CN" altLang="en-US" sz="2400" dirty="0" smtClean="0"/>
              <a:t>学生</a:t>
            </a:r>
            <a:r>
              <a:rPr lang="en-US" altLang="zh-CN" sz="2400" dirty="0" smtClean="0"/>
              <a:t>(</a:t>
            </a:r>
            <a:r>
              <a:rPr lang="zh-CN" altLang="en-US" sz="2400" u="sng" dirty="0" smtClean="0"/>
              <a:t>学号</a:t>
            </a:r>
            <a:r>
              <a:rPr lang="en-US" altLang="zh-CN" sz="2400" dirty="0" smtClean="0"/>
              <a:t>,</a:t>
            </a:r>
            <a:r>
              <a:rPr lang="zh-CN" altLang="en-US" sz="2400" dirty="0" smtClean="0"/>
              <a:t>姓名</a:t>
            </a:r>
            <a:r>
              <a:rPr lang="en-US" altLang="zh-CN" sz="2400" dirty="0" smtClean="0"/>
              <a:t>,</a:t>
            </a:r>
            <a:r>
              <a:rPr lang="zh-CN" altLang="en-US" sz="2400" dirty="0" smtClean="0"/>
              <a:t>身高</a:t>
            </a:r>
            <a:r>
              <a:rPr lang="en-US" altLang="zh-CN" sz="2400" dirty="0" smtClean="0"/>
              <a:t>)</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additive="base">
                                        <p:cTn id="7" dur="500" fill="hold"/>
                                        <p:tgtEl>
                                          <p:spTgt spid="2938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3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50000" fill="hold" grpId="0" nodeType="clickEffect">
                                  <p:stCondLst>
                                    <p:cond delay="0"/>
                                  </p:stCondLst>
                                  <p:childTnLst>
                                    <p:set>
                                      <p:cBhvr>
                                        <p:cTn id="12" dur="1" fill="hold">
                                          <p:stCondLst>
                                            <p:cond delay="0"/>
                                          </p:stCondLst>
                                        </p:cTn>
                                        <p:tgtEl>
                                          <p:spTgt spid="293891">
                                            <p:txEl>
                                              <p:pRg st="1" end="1"/>
                                            </p:txEl>
                                          </p:spTgt>
                                        </p:tgtEl>
                                        <p:attrNameLst>
                                          <p:attrName>style.visibility</p:attrName>
                                        </p:attrNameLst>
                                      </p:cBhvr>
                                      <p:to>
                                        <p:strVal val="visible"/>
                                      </p:to>
                                    </p:set>
                                    <p:anim calcmode="lin" valueType="num">
                                      <p:cBhvr additive="base">
                                        <p:cTn id="13" dur="500" fill="hold"/>
                                        <p:tgtEl>
                                          <p:spTgt spid="2938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9389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decel="50000" fill="hold" grpId="0" nodeType="with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 calcmode="lin" valueType="num">
                                      <p:cBhvr additive="base">
                                        <p:cTn id="17" dur="500" fill="hold"/>
                                        <p:tgtEl>
                                          <p:spTgt spid="29389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9389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decel="50000" fill="hold" grpId="0" nodeType="withEffect">
                                  <p:stCondLst>
                                    <p:cond delay="0"/>
                                  </p:stCondLst>
                                  <p:childTnLst>
                                    <p:set>
                                      <p:cBhvr>
                                        <p:cTn id="20" dur="1" fill="hold">
                                          <p:stCondLst>
                                            <p:cond delay="0"/>
                                          </p:stCondLst>
                                        </p:cTn>
                                        <p:tgtEl>
                                          <p:spTgt spid="293891">
                                            <p:txEl>
                                              <p:pRg st="3" end="3"/>
                                            </p:txEl>
                                          </p:spTgt>
                                        </p:tgtEl>
                                        <p:attrNameLst>
                                          <p:attrName>style.visibility</p:attrName>
                                        </p:attrNameLst>
                                      </p:cBhvr>
                                      <p:to>
                                        <p:strVal val="visible"/>
                                      </p:to>
                                    </p:set>
                                    <p:anim calcmode="lin" valueType="num">
                                      <p:cBhvr additive="base">
                                        <p:cTn id="21" dur="500" fill="hold"/>
                                        <p:tgtEl>
                                          <p:spTgt spid="29389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9389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decel="50000" fill="hold" grpId="0" nodeType="withEffect">
                                  <p:stCondLst>
                                    <p:cond delay="0"/>
                                  </p:stCondLst>
                                  <p:childTnLst>
                                    <p:set>
                                      <p:cBhvr>
                                        <p:cTn id="24" dur="1" fill="hold">
                                          <p:stCondLst>
                                            <p:cond delay="0"/>
                                          </p:stCondLst>
                                        </p:cTn>
                                        <p:tgtEl>
                                          <p:spTgt spid="293891">
                                            <p:txEl>
                                              <p:pRg st="4" end="4"/>
                                            </p:txEl>
                                          </p:spTgt>
                                        </p:tgtEl>
                                        <p:attrNameLst>
                                          <p:attrName>style.visibility</p:attrName>
                                        </p:attrNameLst>
                                      </p:cBhvr>
                                      <p:to>
                                        <p:strVal val="visible"/>
                                      </p:to>
                                    </p:set>
                                    <p:anim calcmode="lin" valueType="num">
                                      <p:cBhvr additive="base">
                                        <p:cTn id="25" dur="500" fill="hold"/>
                                        <p:tgtEl>
                                          <p:spTgt spid="29389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9389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decel="50000" fill="hold" grpId="0" nodeType="withEffect">
                                  <p:stCondLst>
                                    <p:cond delay="0"/>
                                  </p:stCondLst>
                                  <p:childTnLst>
                                    <p:set>
                                      <p:cBhvr>
                                        <p:cTn id="28" dur="1" fill="hold">
                                          <p:stCondLst>
                                            <p:cond delay="0"/>
                                          </p:stCondLst>
                                        </p:cTn>
                                        <p:tgtEl>
                                          <p:spTgt spid="293891">
                                            <p:txEl>
                                              <p:pRg st="5" end="5"/>
                                            </p:txEl>
                                          </p:spTgt>
                                        </p:tgtEl>
                                        <p:attrNameLst>
                                          <p:attrName>style.visibility</p:attrName>
                                        </p:attrNameLst>
                                      </p:cBhvr>
                                      <p:to>
                                        <p:strVal val="visible"/>
                                      </p:to>
                                    </p:set>
                                    <p:anim calcmode="lin" valueType="num">
                                      <p:cBhvr additive="base">
                                        <p:cTn id="29" dur="500" fill="hold"/>
                                        <p:tgtEl>
                                          <p:spTgt spid="29389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9389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decel="50000" fill="hold" grpId="0" nodeType="withEffect">
                                  <p:stCondLst>
                                    <p:cond delay="0"/>
                                  </p:stCondLst>
                                  <p:childTnLst>
                                    <p:set>
                                      <p:cBhvr>
                                        <p:cTn id="32" dur="1" fill="hold">
                                          <p:stCondLst>
                                            <p:cond delay="0"/>
                                          </p:stCondLst>
                                        </p:cTn>
                                        <p:tgtEl>
                                          <p:spTgt spid="293891">
                                            <p:txEl>
                                              <p:pRg st="6" end="6"/>
                                            </p:txEl>
                                          </p:spTgt>
                                        </p:tgtEl>
                                        <p:attrNameLst>
                                          <p:attrName>style.visibility</p:attrName>
                                        </p:attrNameLst>
                                      </p:cBhvr>
                                      <p:to>
                                        <p:strVal val="visible"/>
                                      </p:to>
                                    </p:set>
                                    <p:anim calcmode="lin" valueType="num">
                                      <p:cBhvr additive="base">
                                        <p:cTn id="33" dur="500" fill="hold"/>
                                        <p:tgtEl>
                                          <p:spTgt spid="29389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9389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decel="50000" fill="hold" grpId="0" nodeType="withEffect">
                                  <p:stCondLst>
                                    <p:cond delay="0"/>
                                  </p:stCondLst>
                                  <p:childTnLst>
                                    <p:set>
                                      <p:cBhvr>
                                        <p:cTn id="36" dur="1" fill="hold">
                                          <p:stCondLst>
                                            <p:cond delay="0"/>
                                          </p:stCondLst>
                                        </p:cTn>
                                        <p:tgtEl>
                                          <p:spTgt spid="293891">
                                            <p:txEl>
                                              <p:pRg st="7" end="7"/>
                                            </p:txEl>
                                          </p:spTgt>
                                        </p:tgtEl>
                                        <p:attrNameLst>
                                          <p:attrName>style.visibility</p:attrName>
                                        </p:attrNameLst>
                                      </p:cBhvr>
                                      <p:to>
                                        <p:strVal val="visible"/>
                                      </p:to>
                                    </p:set>
                                    <p:anim calcmode="lin" valueType="num">
                                      <p:cBhvr additive="base">
                                        <p:cTn id="37" dur="500" fill="hold"/>
                                        <p:tgtEl>
                                          <p:spTgt spid="293891">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93891">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decel="50000" fill="hold" grpId="0" nodeType="withEffect">
                                  <p:stCondLst>
                                    <p:cond delay="0"/>
                                  </p:stCondLst>
                                  <p:childTnLst>
                                    <p:set>
                                      <p:cBhvr>
                                        <p:cTn id="40" dur="1" fill="hold">
                                          <p:stCondLst>
                                            <p:cond delay="0"/>
                                          </p:stCondLst>
                                        </p:cTn>
                                        <p:tgtEl>
                                          <p:spTgt spid="293891">
                                            <p:txEl>
                                              <p:pRg st="8" end="8"/>
                                            </p:txEl>
                                          </p:spTgt>
                                        </p:tgtEl>
                                        <p:attrNameLst>
                                          <p:attrName>style.visibility</p:attrName>
                                        </p:attrNameLst>
                                      </p:cBhvr>
                                      <p:to>
                                        <p:strVal val="visible"/>
                                      </p:to>
                                    </p:set>
                                    <p:anim calcmode="lin" valueType="num">
                                      <p:cBhvr additive="base">
                                        <p:cTn id="41" dur="500" fill="hold"/>
                                        <p:tgtEl>
                                          <p:spTgt spid="293891">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9389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ldLvl="2"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title"/>
          </p:nvPr>
        </p:nvSpPr>
        <p:spPr>
          <a:xfrm>
            <a:off x="628650" y="72231"/>
            <a:ext cx="7886700" cy="921545"/>
          </a:xfrm>
        </p:spPr>
        <p:txBody>
          <a:bodyPr/>
          <a:lstStyle/>
          <a:p>
            <a:pPr eaLnBrk="1" hangingPunct="1">
              <a:defRPr/>
            </a:pPr>
            <a:r>
              <a:rPr lang="zh-CN" altLang="en-US" dirty="0" smtClean="0"/>
              <a:t>整体</a:t>
            </a:r>
            <a:r>
              <a:rPr lang="en-US" altLang="zh-CN" dirty="0" smtClean="0"/>
              <a:t>E-R</a:t>
            </a:r>
            <a:r>
              <a:rPr lang="zh-CN" altLang="en-US" dirty="0" smtClean="0"/>
              <a:t>图</a:t>
            </a:r>
            <a:r>
              <a:rPr lang="zh-CN" altLang="en-US" dirty="0" smtClean="0">
                <a:latin typeface="宋体" panose="02010600030101010101" pitchFamily="2" charset="-122"/>
              </a:rPr>
              <a:t>→</a:t>
            </a:r>
            <a:r>
              <a:rPr lang="zh-CN" altLang="en-US" dirty="0" smtClean="0"/>
              <a:t>关系模型</a:t>
            </a:r>
            <a:endParaRPr lang="en-US" altLang="zh-CN"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8805" y="1317074"/>
            <a:ext cx="6654833" cy="4775501"/>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defRPr/>
            </a:pPr>
            <a:r>
              <a:rPr lang="zh-CN" altLang="en-US" smtClean="0"/>
              <a:t>整体</a:t>
            </a:r>
            <a:r>
              <a:rPr lang="en-US" altLang="zh-CN" smtClean="0"/>
              <a:t>E-R</a:t>
            </a:r>
            <a:r>
              <a:rPr lang="zh-CN" altLang="en-US" smtClean="0"/>
              <a:t>图</a:t>
            </a:r>
            <a:r>
              <a:rPr lang="zh-CN" altLang="en-US" smtClean="0">
                <a:latin typeface="宋体" panose="02010600030101010101" pitchFamily="2" charset="-122"/>
              </a:rPr>
              <a:t>→</a:t>
            </a:r>
            <a:r>
              <a:rPr lang="zh-CN" altLang="en-US" smtClean="0"/>
              <a:t>关系模型</a:t>
            </a:r>
            <a:endParaRPr lang="en-US" altLang="zh-CN" smtClean="0"/>
          </a:p>
        </p:txBody>
      </p:sp>
      <p:sp>
        <p:nvSpPr>
          <p:cNvPr id="302083" name="Rectangle 3"/>
          <p:cNvSpPr>
            <a:spLocks noGrp="1" noChangeArrowheads="1"/>
          </p:cNvSpPr>
          <p:nvPr>
            <p:ph idx="1"/>
          </p:nvPr>
        </p:nvSpPr>
        <p:spPr/>
        <p:txBody>
          <a:bodyPr/>
          <a:lstStyle/>
          <a:p>
            <a:pPr eaLnBrk="1" hangingPunct="1">
              <a:defRPr/>
            </a:pPr>
            <a:r>
              <a:rPr lang="zh-CN" altLang="en-US" sz="2400" dirty="0" smtClean="0"/>
              <a:t>多值属性 </a:t>
            </a:r>
            <a:r>
              <a:rPr lang="en-US" altLang="zh-CN" sz="2400" dirty="0" smtClean="0"/>
              <a:t>+ </a:t>
            </a:r>
            <a:r>
              <a:rPr lang="zh-CN" altLang="en-US" sz="2400" dirty="0" smtClean="0"/>
              <a:t>原关系主码 → 分离的关系</a:t>
            </a:r>
            <a:endParaRPr lang="zh-CN" altLang="en-US" sz="2400" dirty="0" smtClean="0"/>
          </a:p>
          <a:p>
            <a:pPr lvl="1" eaLnBrk="1" hangingPunct="1">
              <a:defRPr/>
            </a:pPr>
            <a:r>
              <a:rPr lang="zh-CN" altLang="en-US" sz="2400" dirty="0" smtClean="0"/>
              <a:t>产品</a:t>
            </a:r>
            <a:r>
              <a:rPr lang="en-US" altLang="zh-CN" sz="2400" dirty="0" smtClean="0"/>
              <a:t>(</a:t>
            </a:r>
            <a:r>
              <a:rPr lang="zh-CN" altLang="en-US" sz="2400" u="sng" dirty="0" smtClean="0"/>
              <a:t>产品名</a:t>
            </a:r>
            <a:r>
              <a:rPr lang="en-US" altLang="zh-CN" sz="2400" dirty="0" smtClean="0"/>
              <a:t>,</a:t>
            </a:r>
            <a:r>
              <a:rPr lang="zh-CN" altLang="en-US" sz="2400" dirty="0" smtClean="0"/>
              <a:t>价格</a:t>
            </a:r>
            <a:r>
              <a:rPr lang="en-US" altLang="zh-CN" sz="2400" dirty="0" smtClean="0"/>
              <a:t>)</a:t>
            </a:r>
            <a:endParaRPr lang="en-US" altLang="zh-CN" sz="2400" dirty="0" smtClean="0"/>
          </a:p>
          <a:p>
            <a:pPr lvl="1" eaLnBrk="1" hangingPunct="1">
              <a:defRPr/>
            </a:pPr>
            <a:r>
              <a:rPr lang="zh-CN" altLang="en-US" sz="2400" dirty="0" smtClean="0">
                <a:solidFill>
                  <a:srgbClr val="0070C0"/>
                </a:solidFill>
              </a:rPr>
              <a:t>工厂</a:t>
            </a:r>
            <a:r>
              <a:rPr lang="en-US" altLang="zh-CN" sz="2400" dirty="0" smtClean="0">
                <a:solidFill>
                  <a:srgbClr val="0070C0"/>
                </a:solidFill>
              </a:rPr>
              <a:t>(</a:t>
            </a:r>
            <a:r>
              <a:rPr lang="zh-CN" altLang="en-US" sz="2400" u="sng" dirty="0" smtClean="0">
                <a:solidFill>
                  <a:srgbClr val="0070C0"/>
                </a:solidFill>
              </a:rPr>
              <a:t>工厂名</a:t>
            </a:r>
            <a:r>
              <a:rPr lang="en-US" altLang="zh-CN" sz="2400" dirty="0" smtClean="0">
                <a:solidFill>
                  <a:srgbClr val="0070C0"/>
                </a:solidFill>
              </a:rPr>
              <a:t>,</a:t>
            </a:r>
            <a:r>
              <a:rPr lang="zh-CN" altLang="en-US" sz="2400" dirty="0" smtClean="0">
                <a:solidFill>
                  <a:srgbClr val="0070C0"/>
                </a:solidFill>
              </a:rPr>
              <a:t> 地址</a:t>
            </a:r>
            <a:r>
              <a:rPr lang="en-US" altLang="zh-CN" sz="2400" dirty="0" smtClean="0">
                <a:solidFill>
                  <a:srgbClr val="0070C0"/>
                </a:solidFill>
              </a:rPr>
              <a:t>)</a:t>
            </a:r>
            <a:endParaRPr lang="en-US" altLang="zh-CN" sz="2400" dirty="0" smtClean="0">
              <a:solidFill>
                <a:srgbClr val="0070C0"/>
              </a:solidFill>
            </a:endParaRPr>
          </a:p>
          <a:p>
            <a:pPr lvl="1" eaLnBrk="1" hangingPunct="1">
              <a:defRPr/>
            </a:pPr>
            <a:r>
              <a:rPr lang="zh-CN" altLang="en-US" sz="2400" dirty="0" smtClean="0">
                <a:solidFill>
                  <a:srgbClr val="0070C0"/>
                </a:solidFill>
              </a:rPr>
              <a:t>工厂通讯簿</a:t>
            </a:r>
            <a:r>
              <a:rPr lang="en-US" altLang="zh-CN" sz="2400" dirty="0" smtClean="0">
                <a:solidFill>
                  <a:srgbClr val="0070C0"/>
                </a:solidFill>
              </a:rPr>
              <a:t>(</a:t>
            </a:r>
            <a:r>
              <a:rPr lang="zh-CN" altLang="en-US" sz="2400" u="sng" dirty="0" smtClean="0">
                <a:solidFill>
                  <a:srgbClr val="0070C0"/>
                </a:solidFill>
              </a:rPr>
              <a:t>工厂名</a:t>
            </a:r>
            <a:r>
              <a:rPr lang="en-US" altLang="zh-CN" sz="2400" dirty="0" smtClean="0">
                <a:solidFill>
                  <a:srgbClr val="0070C0"/>
                </a:solidFill>
              </a:rPr>
              <a:t>,</a:t>
            </a:r>
            <a:r>
              <a:rPr lang="zh-CN" altLang="en-US" sz="2400" u="sng" dirty="0" smtClean="0">
                <a:solidFill>
                  <a:srgbClr val="0070C0"/>
                </a:solidFill>
              </a:rPr>
              <a:t>电话</a:t>
            </a:r>
            <a:r>
              <a:rPr lang="en-US" altLang="zh-CN" sz="2400" dirty="0" smtClean="0">
                <a:solidFill>
                  <a:srgbClr val="0070C0"/>
                </a:solidFill>
              </a:rPr>
              <a:t>)</a:t>
            </a:r>
            <a:endParaRPr lang="en-US" altLang="zh-CN" sz="2400" dirty="0" smtClean="0">
              <a:solidFill>
                <a:srgbClr val="0070C0"/>
              </a:solidFill>
            </a:endParaRPr>
          </a:p>
          <a:p>
            <a:pPr lvl="1" eaLnBrk="1" hangingPunct="1">
              <a:defRPr/>
            </a:pPr>
            <a:r>
              <a:rPr lang="zh-CN" altLang="en-US" sz="2400" dirty="0" smtClean="0"/>
              <a:t>部门</a:t>
            </a:r>
            <a:r>
              <a:rPr lang="en-US" altLang="zh-CN" sz="2400" dirty="0" smtClean="0"/>
              <a:t>(</a:t>
            </a:r>
            <a:r>
              <a:rPr lang="zh-CN" altLang="en-US" sz="2400" u="sng" dirty="0" smtClean="0"/>
              <a:t>部门号</a:t>
            </a:r>
            <a:r>
              <a:rPr lang="en-US" altLang="zh-CN" sz="2400" u="sng" dirty="0" smtClean="0"/>
              <a:t>,</a:t>
            </a:r>
            <a:r>
              <a:rPr lang="zh-CN" altLang="en-US" sz="2400" dirty="0" smtClean="0"/>
              <a:t>名称</a:t>
            </a:r>
            <a:r>
              <a:rPr lang="en-US" altLang="zh-CN" sz="2400" dirty="0" smtClean="0"/>
              <a:t>)</a:t>
            </a:r>
            <a:endParaRPr lang="en-US" altLang="zh-CN" sz="2400" dirty="0" smtClean="0"/>
          </a:p>
          <a:p>
            <a:pPr lvl="1" eaLnBrk="1" hangingPunct="1">
              <a:defRPr/>
            </a:pPr>
            <a:r>
              <a:rPr lang="zh-CN" altLang="en-US" sz="2400" dirty="0" smtClean="0"/>
              <a:t>职工</a:t>
            </a:r>
            <a:r>
              <a:rPr lang="en-US" altLang="zh-CN" sz="2400" dirty="0" smtClean="0"/>
              <a:t>(</a:t>
            </a:r>
            <a:r>
              <a:rPr lang="zh-CN" altLang="en-US" sz="2400" u="sng" dirty="0" smtClean="0"/>
              <a:t>职工号</a:t>
            </a:r>
            <a:r>
              <a:rPr lang="en-US" altLang="zh-CN" sz="2400" dirty="0" smtClean="0"/>
              <a:t>,</a:t>
            </a:r>
            <a:r>
              <a:rPr lang="zh-CN" altLang="en-US" sz="2400" dirty="0" smtClean="0"/>
              <a:t>姓名</a:t>
            </a:r>
            <a:r>
              <a:rPr lang="en-US" altLang="zh-CN" sz="2400" dirty="0" smtClean="0"/>
              <a:t>,</a:t>
            </a:r>
            <a:r>
              <a:rPr lang="zh-CN" altLang="en-US" sz="2400" dirty="0" smtClean="0"/>
              <a:t>职务</a:t>
            </a:r>
            <a:r>
              <a:rPr lang="en-US" altLang="zh-CN" sz="2400" dirty="0" smtClean="0"/>
              <a:t>)</a:t>
            </a:r>
            <a:endParaRPr lang="en-US" altLang="zh-CN" sz="2400" dirty="0" smtClean="0"/>
          </a:p>
          <a:p>
            <a:pPr lvl="1" eaLnBrk="1" hangingPunct="1">
              <a:defRPr/>
            </a:pPr>
            <a:r>
              <a:rPr lang="zh-CN" altLang="en-US" sz="2400" dirty="0" smtClean="0"/>
              <a:t>参考书</a:t>
            </a:r>
            <a:r>
              <a:rPr lang="en-US" altLang="zh-CN" sz="2400" dirty="0" smtClean="0"/>
              <a:t>(</a:t>
            </a:r>
            <a:r>
              <a:rPr lang="zh-CN" altLang="en-US" sz="2400" u="sng" dirty="0" smtClean="0"/>
              <a:t>书号</a:t>
            </a:r>
            <a:r>
              <a:rPr lang="en-US" altLang="zh-CN" sz="2400" dirty="0" smtClean="0"/>
              <a:t>,</a:t>
            </a:r>
            <a:r>
              <a:rPr lang="zh-CN" altLang="en-US" sz="2400" dirty="0" smtClean="0"/>
              <a:t>书名</a:t>
            </a:r>
            <a:r>
              <a:rPr lang="en-US" altLang="zh-CN" sz="2400" dirty="0" smtClean="0"/>
              <a:t>)</a:t>
            </a:r>
            <a:endParaRPr lang="en-US" altLang="zh-CN" sz="2400" dirty="0" smtClean="0"/>
          </a:p>
          <a:p>
            <a:pPr lvl="1" eaLnBrk="1" hangingPunct="1">
              <a:defRPr/>
            </a:pPr>
            <a:r>
              <a:rPr lang="zh-CN" altLang="en-US" sz="2400" dirty="0" smtClean="0"/>
              <a:t>课程</a:t>
            </a:r>
            <a:r>
              <a:rPr lang="en-US" altLang="zh-CN" sz="2400" dirty="0" smtClean="0"/>
              <a:t>(</a:t>
            </a:r>
            <a:r>
              <a:rPr lang="zh-CN" altLang="en-US" sz="2400" u="sng" dirty="0" smtClean="0"/>
              <a:t>课程号</a:t>
            </a:r>
            <a:r>
              <a:rPr lang="en-US" altLang="zh-CN" sz="2400" dirty="0" smtClean="0"/>
              <a:t>,</a:t>
            </a:r>
            <a:r>
              <a:rPr lang="zh-CN" altLang="en-US" sz="2400" dirty="0" smtClean="0"/>
              <a:t>课程名</a:t>
            </a:r>
            <a:r>
              <a:rPr lang="en-US" altLang="zh-CN" sz="2400" dirty="0" smtClean="0"/>
              <a:t>,</a:t>
            </a:r>
            <a:r>
              <a:rPr lang="zh-CN" altLang="en-US" sz="2400" dirty="0" smtClean="0"/>
              <a:t>学时数</a:t>
            </a:r>
            <a:r>
              <a:rPr lang="en-US" altLang="zh-CN" sz="2400" dirty="0" smtClean="0"/>
              <a:t>)</a:t>
            </a:r>
            <a:endParaRPr lang="en-US" altLang="zh-CN" sz="2400" dirty="0" smtClean="0"/>
          </a:p>
          <a:p>
            <a:pPr lvl="1" eaLnBrk="1" hangingPunct="1">
              <a:defRPr/>
            </a:pPr>
            <a:r>
              <a:rPr lang="zh-CN" altLang="en-US" sz="2400" dirty="0" smtClean="0"/>
              <a:t>教师</a:t>
            </a:r>
            <a:r>
              <a:rPr lang="en-US" altLang="zh-CN" sz="2400" dirty="0" smtClean="0"/>
              <a:t>(</a:t>
            </a:r>
            <a:r>
              <a:rPr lang="zh-CN" altLang="en-US" sz="2400" u="sng" dirty="0" smtClean="0"/>
              <a:t>教师号</a:t>
            </a:r>
            <a:r>
              <a:rPr lang="en-US" altLang="zh-CN" sz="2400" dirty="0" smtClean="0"/>
              <a:t>,</a:t>
            </a:r>
            <a:r>
              <a:rPr lang="zh-CN" altLang="en-US" sz="2400" dirty="0" smtClean="0"/>
              <a:t>姓名</a:t>
            </a:r>
            <a:r>
              <a:rPr lang="en-US" altLang="zh-CN" sz="2400" dirty="0" smtClean="0"/>
              <a:t>)</a:t>
            </a:r>
            <a:endParaRPr lang="en-US" altLang="zh-CN" sz="2400" dirty="0" smtClean="0"/>
          </a:p>
          <a:p>
            <a:pPr lvl="1" eaLnBrk="1" hangingPunct="1">
              <a:defRPr/>
            </a:pPr>
            <a:r>
              <a:rPr lang="zh-CN" altLang="en-US" sz="2400" dirty="0" smtClean="0"/>
              <a:t>学生</a:t>
            </a:r>
            <a:r>
              <a:rPr lang="en-US" altLang="zh-CN" sz="2400" dirty="0" smtClean="0"/>
              <a:t>(</a:t>
            </a:r>
            <a:r>
              <a:rPr lang="zh-CN" altLang="en-US" sz="2400" u="sng" dirty="0" smtClean="0"/>
              <a:t>学号</a:t>
            </a:r>
            <a:r>
              <a:rPr lang="en-US" altLang="zh-CN" sz="2400" dirty="0" smtClean="0"/>
              <a:t>,</a:t>
            </a:r>
            <a:r>
              <a:rPr lang="zh-CN" altLang="en-US" sz="2400" dirty="0" smtClean="0"/>
              <a:t>姓名</a:t>
            </a:r>
            <a:r>
              <a:rPr lang="en-US" altLang="zh-CN" sz="2400" dirty="0" smtClean="0"/>
              <a:t>,</a:t>
            </a:r>
            <a:r>
              <a:rPr lang="zh-CN" altLang="en-US" sz="2400" dirty="0" smtClean="0"/>
              <a:t>身高</a:t>
            </a:r>
            <a:r>
              <a:rPr lang="en-US" altLang="zh-CN" sz="2400" dirty="0" smtClean="0"/>
              <a:t>)</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 calcmode="lin" valueType="num">
                                      <p:cBhvr additive="base">
                                        <p:cTn id="7" dur="500" fill="hold"/>
                                        <p:tgtEl>
                                          <p:spTgt spid="302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2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50000" fill="hold" grpId="0" nodeType="clickEffect">
                                  <p:stCondLst>
                                    <p:cond delay="0"/>
                                  </p:stCondLst>
                                  <p:childTnLst>
                                    <p:set>
                                      <p:cBhvr>
                                        <p:cTn id="12" dur="1" fill="hold">
                                          <p:stCondLst>
                                            <p:cond delay="0"/>
                                          </p:stCondLst>
                                        </p:cTn>
                                        <p:tgtEl>
                                          <p:spTgt spid="302083">
                                            <p:txEl>
                                              <p:pRg st="1" end="1"/>
                                            </p:txEl>
                                          </p:spTgt>
                                        </p:tgtEl>
                                        <p:attrNameLst>
                                          <p:attrName>style.visibility</p:attrName>
                                        </p:attrNameLst>
                                      </p:cBhvr>
                                      <p:to>
                                        <p:strVal val="visible"/>
                                      </p:to>
                                    </p:set>
                                    <p:anim calcmode="lin" valueType="num">
                                      <p:cBhvr additive="base">
                                        <p:cTn id="13" dur="500" fill="hold"/>
                                        <p:tgtEl>
                                          <p:spTgt spid="3020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20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decel="50000" fill="hold" grpId="0" nodeType="with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 calcmode="lin" valueType="num">
                                      <p:cBhvr additive="base">
                                        <p:cTn id="17" dur="500" fill="hold"/>
                                        <p:tgtEl>
                                          <p:spTgt spid="3020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020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decel="50000" fill="hold" grpId="0" nodeType="withEffect">
                                  <p:stCondLst>
                                    <p:cond delay="0"/>
                                  </p:stCondLst>
                                  <p:childTnLst>
                                    <p:set>
                                      <p:cBhvr>
                                        <p:cTn id="20" dur="1" fill="hold">
                                          <p:stCondLst>
                                            <p:cond delay="0"/>
                                          </p:stCondLst>
                                        </p:cTn>
                                        <p:tgtEl>
                                          <p:spTgt spid="302083">
                                            <p:txEl>
                                              <p:pRg st="3" end="3"/>
                                            </p:txEl>
                                          </p:spTgt>
                                        </p:tgtEl>
                                        <p:attrNameLst>
                                          <p:attrName>style.visibility</p:attrName>
                                        </p:attrNameLst>
                                      </p:cBhvr>
                                      <p:to>
                                        <p:strVal val="visible"/>
                                      </p:to>
                                    </p:set>
                                    <p:anim calcmode="lin" valueType="num">
                                      <p:cBhvr additive="base">
                                        <p:cTn id="21" dur="500" fill="hold"/>
                                        <p:tgtEl>
                                          <p:spTgt spid="3020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0208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decel="50000" fill="hold" grpId="0" nodeType="withEffect">
                                  <p:stCondLst>
                                    <p:cond delay="0"/>
                                  </p:stCondLst>
                                  <p:childTnLst>
                                    <p:set>
                                      <p:cBhvr>
                                        <p:cTn id="24" dur="1" fill="hold">
                                          <p:stCondLst>
                                            <p:cond delay="0"/>
                                          </p:stCondLst>
                                        </p:cTn>
                                        <p:tgtEl>
                                          <p:spTgt spid="302083">
                                            <p:txEl>
                                              <p:pRg st="4" end="4"/>
                                            </p:txEl>
                                          </p:spTgt>
                                        </p:tgtEl>
                                        <p:attrNameLst>
                                          <p:attrName>style.visibility</p:attrName>
                                        </p:attrNameLst>
                                      </p:cBhvr>
                                      <p:to>
                                        <p:strVal val="visible"/>
                                      </p:to>
                                    </p:set>
                                    <p:anim calcmode="lin" valueType="num">
                                      <p:cBhvr additive="base">
                                        <p:cTn id="25" dur="500" fill="hold"/>
                                        <p:tgtEl>
                                          <p:spTgt spid="30208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0208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decel="50000" fill="hold" grpId="0" nodeType="withEffect">
                                  <p:stCondLst>
                                    <p:cond delay="0"/>
                                  </p:stCondLst>
                                  <p:childTnLst>
                                    <p:set>
                                      <p:cBhvr>
                                        <p:cTn id="28" dur="1" fill="hold">
                                          <p:stCondLst>
                                            <p:cond delay="0"/>
                                          </p:stCondLst>
                                        </p:cTn>
                                        <p:tgtEl>
                                          <p:spTgt spid="302083">
                                            <p:txEl>
                                              <p:pRg st="5" end="5"/>
                                            </p:txEl>
                                          </p:spTgt>
                                        </p:tgtEl>
                                        <p:attrNameLst>
                                          <p:attrName>style.visibility</p:attrName>
                                        </p:attrNameLst>
                                      </p:cBhvr>
                                      <p:to>
                                        <p:strVal val="visible"/>
                                      </p:to>
                                    </p:set>
                                    <p:anim calcmode="lin" valueType="num">
                                      <p:cBhvr additive="base">
                                        <p:cTn id="29" dur="500" fill="hold"/>
                                        <p:tgtEl>
                                          <p:spTgt spid="30208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0208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decel="50000" fill="hold" grpId="0" nodeType="withEffect">
                                  <p:stCondLst>
                                    <p:cond delay="0"/>
                                  </p:stCondLst>
                                  <p:childTnLst>
                                    <p:set>
                                      <p:cBhvr>
                                        <p:cTn id="32" dur="1" fill="hold">
                                          <p:stCondLst>
                                            <p:cond delay="0"/>
                                          </p:stCondLst>
                                        </p:cTn>
                                        <p:tgtEl>
                                          <p:spTgt spid="302083">
                                            <p:txEl>
                                              <p:pRg st="6" end="6"/>
                                            </p:txEl>
                                          </p:spTgt>
                                        </p:tgtEl>
                                        <p:attrNameLst>
                                          <p:attrName>style.visibility</p:attrName>
                                        </p:attrNameLst>
                                      </p:cBhvr>
                                      <p:to>
                                        <p:strVal val="visible"/>
                                      </p:to>
                                    </p:set>
                                    <p:anim calcmode="lin" valueType="num">
                                      <p:cBhvr additive="base">
                                        <p:cTn id="33" dur="500" fill="hold"/>
                                        <p:tgtEl>
                                          <p:spTgt spid="30208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0208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decel="50000" fill="hold" grpId="0" nodeType="withEffect">
                                  <p:stCondLst>
                                    <p:cond delay="0"/>
                                  </p:stCondLst>
                                  <p:childTnLst>
                                    <p:set>
                                      <p:cBhvr>
                                        <p:cTn id="36" dur="1" fill="hold">
                                          <p:stCondLst>
                                            <p:cond delay="0"/>
                                          </p:stCondLst>
                                        </p:cTn>
                                        <p:tgtEl>
                                          <p:spTgt spid="302083">
                                            <p:txEl>
                                              <p:pRg st="7" end="7"/>
                                            </p:txEl>
                                          </p:spTgt>
                                        </p:tgtEl>
                                        <p:attrNameLst>
                                          <p:attrName>style.visibility</p:attrName>
                                        </p:attrNameLst>
                                      </p:cBhvr>
                                      <p:to>
                                        <p:strVal val="visible"/>
                                      </p:to>
                                    </p:set>
                                    <p:anim calcmode="lin" valueType="num">
                                      <p:cBhvr additive="base">
                                        <p:cTn id="37" dur="500" fill="hold"/>
                                        <p:tgtEl>
                                          <p:spTgt spid="30208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02083">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decel="50000" fill="hold" grpId="0" nodeType="withEffect">
                                  <p:stCondLst>
                                    <p:cond delay="0"/>
                                  </p:stCondLst>
                                  <p:childTnLst>
                                    <p:set>
                                      <p:cBhvr>
                                        <p:cTn id="40" dur="1" fill="hold">
                                          <p:stCondLst>
                                            <p:cond delay="0"/>
                                          </p:stCondLst>
                                        </p:cTn>
                                        <p:tgtEl>
                                          <p:spTgt spid="302083">
                                            <p:txEl>
                                              <p:pRg st="8" end="8"/>
                                            </p:txEl>
                                          </p:spTgt>
                                        </p:tgtEl>
                                        <p:attrNameLst>
                                          <p:attrName>style.visibility</p:attrName>
                                        </p:attrNameLst>
                                      </p:cBhvr>
                                      <p:to>
                                        <p:strVal val="visible"/>
                                      </p:to>
                                    </p:set>
                                    <p:anim calcmode="lin" valueType="num">
                                      <p:cBhvr additive="base">
                                        <p:cTn id="41" dur="500" fill="hold"/>
                                        <p:tgtEl>
                                          <p:spTgt spid="302083">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02083">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decel="50000" fill="hold" grpId="0" nodeType="withEffect">
                                  <p:stCondLst>
                                    <p:cond delay="0"/>
                                  </p:stCondLst>
                                  <p:childTnLst>
                                    <p:set>
                                      <p:cBhvr>
                                        <p:cTn id="44" dur="1" fill="hold">
                                          <p:stCondLst>
                                            <p:cond delay="0"/>
                                          </p:stCondLst>
                                        </p:cTn>
                                        <p:tgtEl>
                                          <p:spTgt spid="302083">
                                            <p:txEl>
                                              <p:pRg st="9" end="9"/>
                                            </p:txEl>
                                          </p:spTgt>
                                        </p:tgtEl>
                                        <p:attrNameLst>
                                          <p:attrName>style.visibility</p:attrName>
                                        </p:attrNameLst>
                                      </p:cBhvr>
                                      <p:to>
                                        <p:strVal val="visible"/>
                                      </p:to>
                                    </p:set>
                                    <p:anim calcmode="lin" valueType="num">
                                      <p:cBhvr additive="base">
                                        <p:cTn id="45" dur="500" fill="hold"/>
                                        <p:tgtEl>
                                          <p:spTgt spid="302083">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0208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ldLvl="2"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title"/>
          </p:nvPr>
        </p:nvSpPr>
        <p:spPr>
          <a:xfrm>
            <a:off x="628650" y="72231"/>
            <a:ext cx="7886700" cy="921545"/>
          </a:xfrm>
        </p:spPr>
        <p:txBody>
          <a:bodyPr/>
          <a:lstStyle/>
          <a:p>
            <a:pPr eaLnBrk="1" hangingPunct="1">
              <a:defRPr/>
            </a:pPr>
            <a:r>
              <a:rPr lang="zh-CN" altLang="en-US" dirty="0" smtClean="0"/>
              <a:t>整体</a:t>
            </a:r>
            <a:r>
              <a:rPr lang="en-US" altLang="zh-CN" dirty="0" smtClean="0"/>
              <a:t>E-R</a:t>
            </a:r>
            <a:r>
              <a:rPr lang="zh-CN" altLang="en-US" dirty="0" smtClean="0"/>
              <a:t>图</a:t>
            </a:r>
            <a:r>
              <a:rPr lang="zh-CN" altLang="en-US" dirty="0" smtClean="0">
                <a:latin typeface="宋体" panose="02010600030101010101" pitchFamily="2" charset="-122"/>
              </a:rPr>
              <a:t>→</a:t>
            </a:r>
            <a:r>
              <a:rPr lang="zh-CN" altLang="en-US" dirty="0" smtClean="0"/>
              <a:t>关系模型</a:t>
            </a:r>
            <a:endParaRPr lang="en-US" altLang="zh-CN" dirty="0" smtClean="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8650" y="1164099"/>
            <a:ext cx="7446838" cy="5012467"/>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defRPr/>
            </a:pPr>
            <a:r>
              <a:rPr lang="zh-CN" altLang="en-US" smtClean="0"/>
              <a:t>整体</a:t>
            </a:r>
            <a:r>
              <a:rPr lang="en-US" altLang="zh-CN" smtClean="0"/>
              <a:t>E-R</a:t>
            </a:r>
            <a:r>
              <a:rPr lang="zh-CN" altLang="en-US" smtClean="0"/>
              <a:t>图</a:t>
            </a:r>
            <a:r>
              <a:rPr lang="zh-CN" altLang="en-US" smtClean="0">
                <a:latin typeface="宋体" panose="02010600030101010101" pitchFamily="2" charset="-122"/>
              </a:rPr>
              <a:t>→</a:t>
            </a:r>
            <a:r>
              <a:rPr lang="zh-CN" altLang="en-US" smtClean="0"/>
              <a:t>关系模型</a:t>
            </a:r>
            <a:endParaRPr lang="en-US" altLang="zh-CN" smtClean="0"/>
          </a:p>
        </p:txBody>
      </p:sp>
      <p:sp>
        <p:nvSpPr>
          <p:cNvPr id="51203" name="Rectangle 3"/>
          <p:cNvSpPr>
            <a:spLocks noGrp="1" noChangeArrowheads="1"/>
          </p:cNvSpPr>
          <p:nvPr>
            <p:ph idx="1"/>
          </p:nvPr>
        </p:nvSpPr>
        <p:spPr/>
        <p:txBody>
          <a:bodyPr>
            <a:normAutofit fontScale="92500" lnSpcReduction="20000"/>
          </a:bodyPr>
          <a:lstStyle/>
          <a:p>
            <a:pPr eaLnBrk="1" hangingPunct="1">
              <a:defRPr/>
            </a:pPr>
            <a:r>
              <a:rPr lang="zh-CN" altLang="en-US" sz="2400" dirty="0" smtClean="0"/>
              <a:t>联系集 → 关系</a:t>
            </a:r>
            <a:r>
              <a:rPr lang="en-US" altLang="zh-CN" sz="2400" dirty="0" smtClean="0"/>
              <a:t>/</a:t>
            </a:r>
            <a:r>
              <a:rPr lang="zh-CN" altLang="en-US" sz="2400" dirty="0" smtClean="0"/>
              <a:t>属性</a:t>
            </a:r>
            <a:endParaRPr lang="zh-CN" altLang="en-US" sz="2400" dirty="0" smtClean="0"/>
          </a:p>
          <a:p>
            <a:pPr lvl="1" eaLnBrk="1" hangingPunct="1">
              <a:defRPr/>
            </a:pPr>
            <a:r>
              <a:rPr lang="zh-CN" altLang="en-US" sz="2200" dirty="0" smtClean="0"/>
              <a:t>产品</a:t>
            </a:r>
            <a:r>
              <a:rPr lang="en-US" altLang="zh-CN" sz="2200" dirty="0" smtClean="0"/>
              <a:t>(</a:t>
            </a:r>
            <a:r>
              <a:rPr lang="zh-CN" altLang="en-US" sz="2200" dirty="0" smtClean="0"/>
              <a:t>产品名</a:t>
            </a:r>
            <a:r>
              <a:rPr lang="en-US" altLang="zh-CN" sz="2200" dirty="0" smtClean="0"/>
              <a:t>,</a:t>
            </a:r>
            <a:r>
              <a:rPr lang="zh-CN" altLang="en-US" sz="2200" dirty="0" smtClean="0"/>
              <a:t>价格</a:t>
            </a:r>
            <a:r>
              <a:rPr lang="en-US" altLang="zh-CN" sz="2200" dirty="0" smtClean="0"/>
              <a:t>)</a:t>
            </a:r>
            <a:endParaRPr lang="en-US" altLang="zh-CN" sz="2200" dirty="0" smtClean="0"/>
          </a:p>
          <a:p>
            <a:pPr lvl="1" eaLnBrk="1" hangingPunct="1">
              <a:defRPr/>
            </a:pPr>
            <a:r>
              <a:rPr lang="zh-CN" altLang="en-US" sz="2200" dirty="0" smtClean="0"/>
              <a:t>工厂</a:t>
            </a:r>
            <a:r>
              <a:rPr lang="en-US" altLang="zh-CN" sz="2200" dirty="0" smtClean="0"/>
              <a:t>(</a:t>
            </a:r>
            <a:r>
              <a:rPr lang="zh-CN" altLang="en-US" sz="2200" dirty="0" smtClean="0"/>
              <a:t>工厂名</a:t>
            </a:r>
            <a:r>
              <a:rPr lang="en-US" altLang="zh-CN" sz="2200" dirty="0" smtClean="0"/>
              <a:t>,</a:t>
            </a:r>
            <a:r>
              <a:rPr lang="zh-CN" altLang="en-US" sz="2200" dirty="0" smtClean="0"/>
              <a:t> 地址</a:t>
            </a:r>
            <a:r>
              <a:rPr lang="en-US" altLang="zh-CN" sz="2200" dirty="0" smtClean="0"/>
              <a:t>)</a:t>
            </a:r>
            <a:endParaRPr lang="en-US" altLang="zh-CN" sz="2200" dirty="0" smtClean="0"/>
          </a:p>
          <a:p>
            <a:pPr lvl="1" eaLnBrk="1" hangingPunct="1">
              <a:defRPr/>
            </a:pPr>
            <a:r>
              <a:rPr lang="zh-CN" altLang="en-US" sz="2200" dirty="0" smtClean="0"/>
              <a:t>工厂通讯簿</a:t>
            </a:r>
            <a:r>
              <a:rPr lang="en-US" altLang="zh-CN" sz="2200" dirty="0" smtClean="0"/>
              <a:t>(</a:t>
            </a:r>
            <a:r>
              <a:rPr lang="zh-CN" altLang="en-US" sz="2200" u="sng" dirty="0" smtClean="0"/>
              <a:t>工厂名</a:t>
            </a:r>
            <a:r>
              <a:rPr lang="en-US" altLang="zh-CN" sz="2200" dirty="0" smtClean="0"/>
              <a:t>,</a:t>
            </a:r>
            <a:r>
              <a:rPr lang="zh-CN" altLang="en-US" sz="2200" u="sng" dirty="0" smtClean="0"/>
              <a:t>电话</a:t>
            </a:r>
            <a:r>
              <a:rPr lang="en-US" altLang="zh-CN" sz="2200" dirty="0" smtClean="0"/>
              <a:t>)</a:t>
            </a:r>
            <a:endParaRPr lang="en-US" altLang="zh-CN" sz="2200" dirty="0" smtClean="0"/>
          </a:p>
          <a:p>
            <a:pPr lvl="1" eaLnBrk="1" hangingPunct="1">
              <a:defRPr/>
            </a:pPr>
            <a:r>
              <a:rPr lang="zh-CN" altLang="en-US" sz="2200" dirty="0" smtClean="0"/>
              <a:t>部门</a:t>
            </a:r>
            <a:r>
              <a:rPr lang="en-US" altLang="zh-CN" sz="2200" dirty="0" smtClean="0"/>
              <a:t>(</a:t>
            </a:r>
            <a:r>
              <a:rPr lang="zh-CN" altLang="en-US" sz="2200" dirty="0">
                <a:solidFill>
                  <a:srgbClr val="66FF33"/>
                </a:solidFill>
              </a:rPr>
              <a:t>工厂名</a:t>
            </a:r>
            <a:r>
              <a:rPr lang="en-US" altLang="zh-CN" sz="2200" dirty="0">
                <a:solidFill>
                  <a:srgbClr val="66FF33"/>
                </a:solidFill>
              </a:rPr>
              <a:t>, </a:t>
            </a:r>
            <a:r>
              <a:rPr lang="zh-CN" altLang="en-US" sz="2200" dirty="0">
                <a:solidFill>
                  <a:srgbClr val="66FF33"/>
                </a:solidFill>
              </a:rPr>
              <a:t>经理工号</a:t>
            </a:r>
            <a:r>
              <a:rPr lang="en-US" altLang="zh-CN" sz="2200" dirty="0" smtClean="0"/>
              <a:t>, </a:t>
            </a:r>
            <a:r>
              <a:rPr lang="zh-CN" altLang="en-US" sz="2200" dirty="0" smtClean="0"/>
              <a:t>部门号</a:t>
            </a:r>
            <a:r>
              <a:rPr lang="en-US" altLang="zh-CN" sz="2200" dirty="0" smtClean="0"/>
              <a:t>,</a:t>
            </a:r>
            <a:r>
              <a:rPr lang="zh-CN" altLang="en-US" sz="2200" dirty="0" smtClean="0"/>
              <a:t>名称</a:t>
            </a:r>
            <a:r>
              <a:rPr lang="en-US" altLang="zh-CN" sz="2200" dirty="0" smtClean="0"/>
              <a:t>)</a:t>
            </a:r>
            <a:endParaRPr lang="en-US" altLang="zh-CN" sz="2200" dirty="0" smtClean="0"/>
          </a:p>
          <a:p>
            <a:pPr lvl="1" eaLnBrk="1" hangingPunct="1">
              <a:defRPr/>
            </a:pPr>
            <a:r>
              <a:rPr lang="zh-CN" altLang="en-US" sz="2200" dirty="0" smtClean="0"/>
              <a:t>职工</a:t>
            </a:r>
            <a:r>
              <a:rPr lang="en-US" altLang="zh-CN" sz="2200" dirty="0" smtClean="0"/>
              <a:t>(</a:t>
            </a:r>
            <a:r>
              <a:rPr lang="zh-CN" altLang="en-US" sz="2200" dirty="0">
                <a:solidFill>
                  <a:srgbClr val="66FF33"/>
                </a:solidFill>
              </a:rPr>
              <a:t>部门号</a:t>
            </a:r>
            <a:r>
              <a:rPr lang="en-US" altLang="zh-CN" sz="2200" dirty="0" smtClean="0"/>
              <a:t>,</a:t>
            </a:r>
            <a:r>
              <a:rPr lang="zh-CN" altLang="en-US" sz="2200" dirty="0" smtClean="0"/>
              <a:t>职工号</a:t>
            </a:r>
            <a:r>
              <a:rPr lang="en-US" altLang="zh-CN" sz="2200" dirty="0" smtClean="0"/>
              <a:t>,</a:t>
            </a:r>
            <a:r>
              <a:rPr lang="zh-CN" altLang="en-US" sz="2200" dirty="0" smtClean="0"/>
              <a:t>姓名</a:t>
            </a:r>
            <a:r>
              <a:rPr lang="en-US" altLang="zh-CN" sz="2200" dirty="0" smtClean="0"/>
              <a:t>,</a:t>
            </a:r>
            <a:r>
              <a:rPr lang="zh-CN" altLang="en-US" sz="2200" dirty="0" smtClean="0"/>
              <a:t>职务</a:t>
            </a:r>
            <a:r>
              <a:rPr lang="en-US" altLang="zh-CN" sz="2200" dirty="0" smtClean="0"/>
              <a:t>)</a:t>
            </a:r>
            <a:endParaRPr lang="en-US" altLang="zh-CN" sz="2200" dirty="0" smtClean="0"/>
          </a:p>
          <a:p>
            <a:pPr lvl="1" eaLnBrk="1" hangingPunct="1">
              <a:defRPr/>
            </a:pPr>
            <a:r>
              <a:rPr lang="zh-CN" altLang="en-US" sz="2200" dirty="0" smtClean="0"/>
              <a:t>参考书</a:t>
            </a:r>
            <a:r>
              <a:rPr lang="en-US" altLang="zh-CN" sz="2200" dirty="0" smtClean="0"/>
              <a:t>(</a:t>
            </a:r>
            <a:r>
              <a:rPr lang="zh-CN" altLang="en-US" sz="2200" dirty="0" smtClean="0"/>
              <a:t>书号</a:t>
            </a:r>
            <a:r>
              <a:rPr lang="en-US" altLang="zh-CN" sz="2200" dirty="0" smtClean="0"/>
              <a:t>,</a:t>
            </a:r>
            <a:r>
              <a:rPr lang="zh-CN" altLang="en-US" sz="2200" dirty="0" smtClean="0"/>
              <a:t>书名</a:t>
            </a:r>
            <a:r>
              <a:rPr lang="en-US" altLang="zh-CN" sz="2200" dirty="0" smtClean="0"/>
              <a:t>)</a:t>
            </a:r>
            <a:endParaRPr lang="en-US" altLang="zh-CN" sz="2200" dirty="0" smtClean="0"/>
          </a:p>
          <a:p>
            <a:pPr lvl="1" eaLnBrk="1" hangingPunct="1">
              <a:defRPr/>
            </a:pPr>
            <a:r>
              <a:rPr lang="zh-CN" altLang="en-US" sz="2200" dirty="0" smtClean="0"/>
              <a:t>课程</a:t>
            </a:r>
            <a:r>
              <a:rPr lang="en-US" altLang="zh-CN" sz="2200" dirty="0" smtClean="0"/>
              <a:t>(</a:t>
            </a:r>
            <a:r>
              <a:rPr lang="zh-CN" altLang="en-US" sz="2200" dirty="0" smtClean="0"/>
              <a:t>课程号</a:t>
            </a:r>
            <a:r>
              <a:rPr lang="en-US" altLang="zh-CN" sz="2200" dirty="0" smtClean="0"/>
              <a:t>,</a:t>
            </a:r>
            <a:r>
              <a:rPr lang="zh-CN" altLang="en-US" sz="2200" dirty="0" smtClean="0"/>
              <a:t>课程名</a:t>
            </a:r>
            <a:r>
              <a:rPr lang="en-US" altLang="zh-CN" sz="2200" dirty="0" smtClean="0"/>
              <a:t>,</a:t>
            </a:r>
            <a:r>
              <a:rPr lang="zh-CN" altLang="en-US" sz="2200" dirty="0" smtClean="0"/>
              <a:t>学时数</a:t>
            </a:r>
            <a:r>
              <a:rPr lang="en-US" altLang="zh-CN" sz="2200" dirty="0" smtClean="0"/>
              <a:t>)</a:t>
            </a:r>
            <a:endParaRPr lang="en-US" altLang="zh-CN" sz="2200" dirty="0" smtClean="0"/>
          </a:p>
          <a:p>
            <a:pPr lvl="1" eaLnBrk="1" hangingPunct="1">
              <a:defRPr/>
            </a:pPr>
            <a:r>
              <a:rPr lang="zh-CN" altLang="en-US" sz="2200" dirty="0" smtClean="0"/>
              <a:t>教师</a:t>
            </a:r>
            <a:r>
              <a:rPr lang="en-US" altLang="zh-CN" sz="2200" dirty="0" smtClean="0"/>
              <a:t>(</a:t>
            </a:r>
            <a:r>
              <a:rPr lang="zh-CN" altLang="en-US" sz="2200" dirty="0" smtClean="0"/>
              <a:t>教工号</a:t>
            </a:r>
            <a:r>
              <a:rPr lang="en-US" altLang="zh-CN" sz="2200" dirty="0" smtClean="0"/>
              <a:t>,</a:t>
            </a:r>
            <a:r>
              <a:rPr lang="zh-CN" altLang="en-US" sz="2200" dirty="0" smtClean="0"/>
              <a:t>姓名</a:t>
            </a:r>
            <a:r>
              <a:rPr lang="en-US" altLang="zh-CN" sz="2200" dirty="0" smtClean="0"/>
              <a:t>)</a:t>
            </a:r>
            <a:endParaRPr lang="en-US" altLang="zh-CN" sz="2200" dirty="0" smtClean="0"/>
          </a:p>
          <a:p>
            <a:pPr lvl="1" eaLnBrk="1" hangingPunct="1">
              <a:defRPr/>
            </a:pPr>
            <a:r>
              <a:rPr lang="zh-CN" altLang="en-US" sz="2200" dirty="0" smtClean="0"/>
              <a:t>学生</a:t>
            </a:r>
            <a:r>
              <a:rPr lang="en-US" altLang="zh-CN" sz="2200" dirty="0" smtClean="0"/>
              <a:t>(</a:t>
            </a:r>
            <a:r>
              <a:rPr lang="zh-CN" altLang="en-US" sz="2200" dirty="0">
                <a:solidFill>
                  <a:srgbClr val="66FF33"/>
                </a:solidFill>
              </a:rPr>
              <a:t>班主任编号</a:t>
            </a:r>
            <a:r>
              <a:rPr lang="en-US" altLang="zh-CN" sz="2200" dirty="0" smtClean="0"/>
              <a:t>, </a:t>
            </a:r>
            <a:r>
              <a:rPr lang="zh-CN" altLang="en-US" sz="2200" dirty="0">
                <a:solidFill>
                  <a:srgbClr val="66FF33"/>
                </a:solidFill>
              </a:rPr>
              <a:t>组长学号</a:t>
            </a:r>
            <a:r>
              <a:rPr lang="en-US" altLang="zh-CN" sz="2200" dirty="0" smtClean="0"/>
              <a:t>, </a:t>
            </a:r>
            <a:r>
              <a:rPr lang="zh-CN" altLang="en-US" sz="2200" dirty="0">
                <a:solidFill>
                  <a:srgbClr val="66FF33"/>
                </a:solidFill>
              </a:rPr>
              <a:t>实习工厂名</a:t>
            </a:r>
            <a:r>
              <a:rPr lang="en-US" altLang="zh-CN" sz="2200" dirty="0" smtClean="0"/>
              <a:t>, </a:t>
            </a:r>
            <a:r>
              <a:rPr lang="zh-CN" altLang="en-US" sz="2200" dirty="0" smtClean="0"/>
              <a:t>学号</a:t>
            </a:r>
            <a:r>
              <a:rPr lang="en-US" altLang="zh-CN" sz="2200" dirty="0" smtClean="0"/>
              <a:t>,</a:t>
            </a:r>
            <a:r>
              <a:rPr lang="zh-CN" altLang="en-US" sz="2200" dirty="0" smtClean="0"/>
              <a:t>姓名</a:t>
            </a:r>
            <a:r>
              <a:rPr lang="en-US" altLang="zh-CN" sz="2200" dirty="0" smtClean="0"/>
              <a:t>,</a:t>
            </a:r>
            <a:r>
              <a:rPr lang="zh-CN" altLang="en-US" sz="2200" dirty="0" smtClean="0"/>
              <a:t>身高</a:t>
            </a:r>
            <a:r>
              <a:rPr lang="en-US" altLang="zh-CN" sz="2200" dirty="0" smtClean="0"/>
              <a:t>)</a:t>
            </a:r>
            <a:endParaRPr lang="en-US" altLang="zh-CN" sz="2200" dirty="0" smtClean="0"/>
          </a:p>
          <a:p>
            <a:pPr lvl="1" eaLnBrk="1" hangingPunct="1">
              <a:defRPr/>
            </a:pPr>
            <a:r>
              <a:rPr lang="zh-CN" altLang="en-US" sz="2200" dirty="0" smtClean="0">
                <a:solidFill>
                  <a:srgbClr val="66FF33"/>
                </a:solidFill>
              </a:rPr>
              <a:t>制造</a:t>
            </a:r>
            <a:r>
              <a:rPr lang="en-US" altLang="zh-CN" sz="2200" dirty="0" smtClean="0">
                <a:solidFill>
                  <a:srgbClr val="66FF33"/>
                </a:solidFill>
              </a:rPr>
              <a:t>(</a:t>
            </a:r>
            <a:r>
              <a:rPr lang="zh-CN" altLang="en-US" sz="2200" dirty="0" smtClean="0">
                <a:solidFill>
                  <a:srgbClr val="66FF33"/>
                </a:solidFill>
              </a:rPr>
              <a:t>工厂号</a:t>
            </a:r>
            <a:r>
              <a:rPr lang="en-US" altLang="zh-CN" sz="2200" dirty="0" smtClean="0">
                <a:solidFill>
                  <a:srgbClr val="66FF33"/>
                </a:solidFill>
              </a:rPr>
              <a:t>, </a:t>
            </a:r>
            <a:r>
              <a:rPr lang="zh-CN" altLang="en-US" sz="2200" dirty="0" smtClean="0">
                <a:solidFill>
                  <a:srgbClr val="66FF33"/>
                </a:solidFill>
              </a:rPr>
              <a:t>产品名</a:t>
            </a:r>
            <a:r>
              <a:rPr lang="en-US" altLang="zh-CN" sz="2200" dirty="0" smtClean="0">
                <a:solidFill>
                  <a:srgbClr val="66FF33"/>
                </a:solidFill>
              </a:rPr>
              <a:t>)</a:t>
            </a:r>
            <a:endParaRPr lang="en-US" altLang="zh-CN" sz="2200" dirty="0" smtClean="0">
              <a:solidFill>
                <a:srgbClr val="66FF33"/>
              </a:solidFill>
            </a:endParaRPr>
          </a:p>
          <a:p>
            <a:pPr lvl="1" eaLnBrk="1" hangingPunct="1">
              <a:defRPr/>
            </a:pPr>
            <a:r>
              <a:rPr lang="zh-CN" altLang="en-US" sz="2200" dirty="0" smtClean="0">
                <a:solidFill>
                  <a:srgbClr val="66FF33"/>
                </a:solidFill>
              </a:rPr>
              <a:t>授课</a:t>
            </a:r>
            <a:r>
              <a:rPr lang="en-US" altLang="zh-CN" sz="2200" dirty="0" smtClean="0">
                <a:solidFill>
                  <a:srgbClr val="66FF33"/>
                </a:solidFill>
              </a:rPr>
              <a:t>(</a:t>
            </a:r>
            <a:r>
              <a:rPr lang="zh-CN" altLang="en-US" sz="2200" dirty="0" smtClean="0">
                <a:solidFill>
                  <a:srgbClr val="66FF33"/>
                </a:solidFill>
              </a:rPr>
              <a:t>教师号</a:t>
            </a:r>
            <a:r>
              <a:rPr lang="en-US" altLang="zh-CN" sz="2200" dirty="0" smtClean="0">
                <a:solidFill>
                  <a:srgbClr val="66FF33"/>
                </a:solidFill>
              </a:rPr>
              <a:t>, </a:t>
            </a:r>
            <a:r>
              <a:rPr lang="zh-CN" altLang="en-US" sz="2200" dirty="0" smtClean="0">
                <a:solidFill>
                  <a:srgbClr val="66FF33"/>
                </a:solidFill>
              </a:rPr>
              <a:t>参考书号</a:t>
            </a:r>
            <a:r>
              <a:rPr lang="en-US" altLang="zh-CN" sz="2200" dirty="0" smtClean="0">
                <a:solidFill>
                  <a:srgbClr val="66FF33"/>
                </a:solidFill>
              </a:rPr>
              <a:t>,  </a:t>
            </a:r>
            <a:r>
              <a:rPr lang="zh-CN" altLang="en-US" sz="2200" dirty="0" smtClean="0">
                <a:solidFill>
                  <a:srgbClr val="66FF33"/>
                </a:solidFill>
              </a:rPr>
              <a:t>课程号</a:t>
            </a:r>
            <a:r>
              <a:rPr lang="en-US" altLang="zh-CN" sz="2200" dirty="0" smtClean="0">
                <a:solidFill>
                  <a:srgbClr val="66FF33"/>
                </a:solidFill>
              </a:rPr>
              <a:t>, </a:t>
            </a:r>
            <a:r>
              <a:rPr lang="zh-CN" altLang="en-US" sz="2200" dirty="0" smtClean="0">
                <a:solidFill>
                  <a:srgbClr val="66FF33"/>
                </a:solidFill>
              </a:rPr>
              <a:t>教室</a:t>
            </a:r>
            <a:r>
              <a:rPr lang="en-US" altLang="zh-CN" sz="2200" dirty="0" smtClean="0">
                <a:solidFill>
                  <a:srgbClr val="66FF33"/>
                </a:solidFill>
              </a:rPr>
              <a:t>)</a:t>
            </a:r>
            <a:endParaRPr lang="en-US" altLang="zh-CN" sz="2200" dirty="0" smtClean="0">
              <a:solidFill>
                <a:srgbClr val="66FF33"/>
              </a:solidFill>
            </a:endParaRPr>
          </a:p>
          <a:p>
            <a:pPr lvl="1" eaLnBrk="1" hangingPunct="1">
              <a:defRPr/>
            </a:pPr>
            <a:r>
              <a:rPr lang="zh-CN" altLang="en-US" sz="2200" dirty="0" smtClean="0">
                <a:solidFill>
                  <a:srgbClr val="66FF33"/>
                </a:solidFill>
              </a:rPr>
              <a:t>选修</a:t>
            </a:r>
            <a:r>
              <a:rPr lang="en-US" altLang="zh-CN" sz="2200" dirty="0" smtClean="0">
                <a:solidFill>
                  <a:srgbClr val="66FF33"/>
                </a:solidFill>
              </a:rPr>
              <a:t>(</a:t>
            </a:r>
            <a:r>
              <a:rPr lang="zh-CN" altLang="en-US" sz="2200" dirty="0" smtClean="0">
                <a:solidFill>
                  <a:srgbClr val="66FF33"/>
                </a:solidFill>
              </a:rPr>
              <a:t>学号</a:t>
            </a:r>
            <a:r>
              <a:rPr lang="en-US" altLang="zh-CN" sz="2200" dirty="0" smtClean="0">
                <a:solidFill>
                  <a:srgbClr val="66FF33"/>
                </a:solidFill>
              </a:rPr>
              <a:t>, </a:t>
            </a:r>
            <a:r>
              <a:rPr lang="zh-CN" altLang="en-US" sz="2200" dirty="0" smtClean="0">
                <a:solidFill>
                  <a:srgbClr val="66FF33"/>
                </a:solidFill>
              </a:rPr>
              <a:t>课程号</a:t>
            </a:r>
            <a:r>
              <a:rPr lang="en-US" altLang="zh-CN" sz="2200" dirty="0" smtClean="0">
                <a:solidFill>
                  <a:srgbClr val="66FF33"/>
                </a:solidFill>
              </a:rPr>
              <a:t>, </a:t>
            </a:r>
            <a:r>
              <a:rPr lang="zh-CN" altLang="en-US" sz="2200" dirty="0" smtClean="0">
                <a:solidFill>
                  <a:srgbClr val="66FF33"/>
                </a:solidFill>
              </a:rPr>
              <a:t>成绩</a:t>
            </a:r>
            <a:r>
              <a:rPr lang="en-US" altLang="zh-CN" sz="2200" dirty="0" smtClean="0">
                <a:solidFill>
                  <a:srgbClr val="66FF33"/>
                </a:solidFill>
              </a:rPr>
              <a:t>)</a:t>
            </a:r>
            <a:r>
              <a:rPr lang="zh-CN" altLang="en-US" sz="2200" dirty="0" smtClean="0">
                <a:solidFill>
                  <a:srgbClr val="66FF33"/>
                </a:solidFill>
                <a:ea typeface="宋体" panose="02010600030101010101" pitchFamily="2" charset="-122"/>
              </a:rPr>
              <a:t>【都是多对多的关系，需要额外</a:t>
            </a:r>
            <a:r>
              <a:rPr lang="zh-CN" altLang="en-US" sz="2200" dirty="0" smtClean="0">
                <a:solidFill>
                  <a:srgbClr val="66FF33"/>
                </a:solidFill>
                <a:ea typeface="宋体" panose="02010600030101010101" pitchFamily="2" charset="-122"/>
              </a:rPr>
              <a:t>建表】</a:t>
            </a:r>
            <a:endParaRPr lang="zh-CN" altLang="en-US" sz="2200" dirty="0" smtClean="0">
              <a:solidFill>
                <a:srgbClr val="66FF33"/>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Other Aspects of Database Design</a:t>
            </a:r>
            <a:endParaRPr lang="en-US" altLang="en-US" dirty="0">
              <a:effectLst>
                <a:outerShdw blurRad="38100" dist="38100" dir="2700000" algn="tl">
                  <a:srgbClr val="C0C0C0"/>
                </a:outerShdw>
              </a:effectLst>
            </a:endParaRPr>
          </a:p>
        </p:txBody>
      </p:sp>
      <p:sp>
        <p:nvSpPr>
          <p:cNvPr id="89091" name="Rectangle 3"/>
          <p:cNvSpPr>
            <a:spLocks noGrp="1" noChangeArrowheads="1"/>
          </p:cNvSpPr>
          <p:nvPr>
            <p:ph type="body" idx="1"/>
          </p:nvPr>
        </p:nvSpPr>
        <p:spPr>
          <a:xfrm>
            <a:off x="768351" y="1222375"/>
            <a:ext cx="7449058" cy="1533017"/>
          </a:xfrm>
        </p:spPr>
        <p:txBody>
          <a:bodyPr/>
          <a:lstStyle/>
          <a:p>
            <a:r>
              <a:rPr lang="en-US" altLang="en-US" sz="1700" dirty="0"/>
              <a:t>Functional Requirements</a:t>
            </a:r>
            <a:endParaRPr lang="en-US" altLang="en-US" sz="1700" dirty="0"/>
          </a:p>
          <a:p>
            <a:r>
              <a:rPr lang="en-US" altLang="en-US" sz="1700" dirty="0"/>
              <a:t>Data Flow, Workflow</a:t>
            </a:r>
            <a:endParaRPr lang="en-US" altLang="en-US" sz="1700" dirty="0"/>
          </a:p>
          <a:p>
            <a:r>
              <a:rPr lang="en-US" altLang="en-US" sz="1700" dirty="0"/>
              <a:t>Schema Evolution</a:t>
            </a:r>
            <a:endParaRPr lang="en-US" altLang="en-US" sz="17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8370"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End of  Chapter  6</a:t>
            </a:r>
            <a:br>
              <a:rPr lang="en-US" altLang="en-US" dirty="0">
                <a:effectLst>
                  <a:outerShdw blurRad="38100" dist="38100" dir="2700000" algn="tl">
                    <a:srgbClr val="C0C0C0"/>
                  </a:outerShdw>
                </a:effectLst>
              </a:rPr>
            </a:br>
            <a:endParaRPr lang="en-US" altLang="en-US" dirty="0">
              <a:effectLst>
                <a:outerShdw blurRad="38100" dist="38100" dir="2700000" algn="tl">
                  <a:srgbClr val="C0C0C0"/>
                </a:outerShdw>
              </a:effectLst>
            </a:endParaRPr>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0</TotalTime>
  <Words>27425</Words>
  <Application>WPS 演示</Application>
  <PresentationFormat>全屏显示(4:3)</PresentationFormat>
  <Paragraphs>778</Paragraphs>
  <Slides>99</Slides>
  <Notes>84</Notes>
  <HiddenSlides>19</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99</vt:i4>
      </vt:variant>
      <vt:variant>
        <vt:lpstr>自定义放映</vt:lpstr>
      </vt:variant>
      <vt:variant>
        <vt:i4>1</vt:i4>
      </vt:variant>
    </vt:vector>
  </HeadingPairs>
  <TitlesOfParts>
    <vt:vector size="116" baseType="lpstr">
      <vt:lpstr>Arial</vt:lpstr>
      <vt:lpstr>宋体</vt:lpstr>
      <vt:lpstr>Wingdings</vt:lpstr>
      <vt:lpstr>Helvetica</vt:lpstr>
      <vt:lpstr>MS PGothic</vt:lpstr>
      <vt:lpstr>Times New Roman</vt:lpstr>
      <vt:lpstr>Monotype Sorts</vt:lpstr>
      <vt:lpstr>Wingdings</vt:lpstr>
      <vt:lpstr>Symbol</vt:lpstr>
      <vt:lpstr>楷体</vt:lpstr>
      <vt:lpstr>Tahoma</vt:lpstr>
      <vt:lpstr>微软雅黑</vt:lpstr>
      <vt:lpstr>Arial Unicode MS</vt:lpstr>
      <vt:lpstr>Webdings</vt:lpstr>
      <vt:lpstr>仿宋</vt:lpstr>
      <vt:lpstr>2_db-5-grey</vt:lpstr>
      <vt:lpstr>Chapter 6: Database Design Using the E-R Model</vt:lpstr>
      <vt:lpstr>Outline</vt:lpstr>
      <vt:lpstr>Outline</vt:lpstr>
      <vt:lpstr>Design Phases</vt:lpstr>
      <vt:lpstr>Design Phases (Cont.)</vt:lpstr>
      <vt:lpstr>数据库设计的过程</vt:lpstr>
      <vt:lpstr>Design Alternatives</vt:lpstr>
      <vt:lpstr>Outline of the ER Model</vt:lpstr>
      <vt:lpstr>Design Approaches</vt:lpstr>
      <vt:lpstr>ER model -- Database Modeling</vt:lpstr>
      <vt:lpstr>Entity Sets</vt:lpstr>
      <vt:lpstr>Entity Sets -- instructor and student</vt:lpstr>
      <vt:lpstr>Representing Entity sets in ER Diagram</vt:lpstr>
      <vt:lpstr>Relationship Sets</vt:lpstr>
      <vt:lpstr>Relationship Sets (Cont.)</vt:lpstr>
      <vt:lpstr>Representing Relationship  Sets via ER Diagrams </vt:lpstr>
      <vt:lpstr>Relationship Sets (Cont.)</vt:lpstr>
      <vt:lpstr>Relationship Sets with Attributes</vt:lpstr>
      <vt:lpstr>Roles</vt:lpstr>
      <vt:lpstr>Degree of a Relationship Set</vt:lpstr>
      <vt:lpstr>Non-binary Relationship Sets</vt:lpstr>
      <vt:lpstr>Complex Attributes</vt:lpstr>
      <vt:lpstr>Composite Attributes</vt:lpstr>
      <vt:lpstr>Representing Complex Attributes  in ER Diagram</vt:lpstr>
      <vt:lpstr>Mapping Cardinality Constraints</vt:lpstr>
      <vt:lpstr>Mapping Cardinalities</vt:lpstr>
      <vt:lpstr>Mapping Cardinalities </vt:lpstr>
      <vt:lpstr>Representing Cardinality Constraints in ER Diagram</vt:lpstr>
      <vt:lpstr>One-to-Many Relationship</vt:lpstr>
      <vt:lpstr>Many-to-One Relationships</vt:lpstr>
      <vt:lpstr>Many-to-Many Relationship</vt:lpstr>
      <vt:lpstr>Total and Partial Participation</vt:lpstr>
      <vt:lpstr>Notation for Expressing More Complex Constraints</vt:lpstr>
      <vt:lpstr>Cardinality Constraints on Ternary Relationship</vt:lpstr>
      <vt:lpstr>Primary Key</vt:lpstr>
      <vt:lpstr>Primary key for Entity Sets</vt:lpstr>
      <vt:lpstr>Primary Key for Relationship Sets</vt:lpstr>
      <vt:lpstr>Choice of Primary key for Binary Relationship</vt:lpstr>
      <vt:lpstr>Weak Entity Sets</vt:lpstr>
      <vt:lpstr>Weak Entity Sets (Cont.)</vt:lpstr>
      <vt:lpstr>Weak Entity Sets (Cont.)</vt:lpstr>
      <vt:lpstr>Expressing Weak Entity Sets</vt:lpstr>
      <vt:lpstr>Redundant Attributes</vt:lpstr>
      <vt:lpstr>E-R Diagram for a University Enterprise</vt:lpstr>
      <vt:lpstr>Reduction to Relation Schemas</vt:lpstr>
      <vt:lpstr>Reduction to Relation Schemas</vt:lpstr>
      <vt:lpstr>Representing Entity Sets</vt:lpstr>
      <vt:lpstr>Representation of Entity Sets with Composite Attributes</vt:lpstr>
      <vt:lpstr>Representation of Entity Sets with Multivalued Attributes</vt:lpstr>
      <vt:lpstr>Representing Relationship Sets</vt:lpstr>
      <vt:lpstr>Redundancy of Schemas</vt:lpstr>
      <vt:lpstr>Redundancy of Schemas (Cont.)</vt:lpstr>
      <vt:lpstr>Redundancy of Schemas (Cont.)</vt:lpstr>
      <vt:lpstr>Extended E-R Features</vt:lpstr>
      <vt:lpstr>Specialization</vt:lpstr>
      <vt:lpstr>Specialization Example</vt:lpstr>
      <vt:lpstr>Representing Specialization via Schemas</vt:lpstr>
      <vt:lpstr>Representing Specialization as Schemas (Cont.)</vt:lpstr>
      <vt:lpstr>Generalization</vt:lpstr>
      <vt:lpstr>Completeness constraint</vt:lpstr>
      <vt:lpstr>Completeness constraint (Cont.)</vt:lpstr>
      <vt:lpstr>Aggregation</vt:lpstr>
      <vt:lpstr>Aggregation (Cont.)</vt:lpstr>
      <vt:lpstr>Aggregation (Cont.)</vt:lpstr>
      <vt:lpstr>Reduction to Relational Schemas</vt:lpstr>
      <vt:lpstr>Design Issues</vt:lpstr>
      <vt:lpstr>Common Mistakes in E-R Diagrams</vt:lpstr>
      <vt:lpstr>Common Mistakes in E-R Diagrams (Cont.)</vt:lpstr>
      <vt:lpstr>Entities vs. Attributes</vt:lpstr>
      <vt:lpstr>Entities vs. Relationship sets</vt:lpstr>
      <vt:lpstr>Binary Vs. Non-Binary Relationships</vt:lpstr>
      <vt:lpstr>Converting Non-Binary Relationships to Binary Form</vt:lpstr>
      <vt:lpstr>Converting Non-Binary Relationships (Cont.)</vt:lpstr>
      <vt:lpstr>E-R Design Decisions</vt:lpstr>
      <vt:lpstr>Summary of Symbols Used in E-R Notation</vt:lpstr>
      <vt:lpstr>Symbols Used in E-R Notation (Cont.)</vt:lpstr>
      <vt:lpstr>Alternative ER Notations</vt:lpstr>
      <vt:lpstr>Alternative ER Notations</vt:lpstr>
      <vt:lpstr>UML	</vt:lpstr>
      <vt:lpstr>ER vs. UML Class Diagrams</vt:lpstr>
      <vt:lpstr>ER vs. UML Class Diagrams</vt:lpstr>
      <vt:lpstr>UML Class Diagrams (Cont.)</vt:lpstr>
      <vt:lpstr>ER vs. UML Class Diagrams</vt:lpstr>
      <vt:lpstr>例子：如何将用户需求转化为E-R模型</vt:lpstr>
      <vt:lpstr>Step(1): 实体集; 实体集的属性、主码</vt:lpstr>
      <vt:lpstr>Step(1): 实体集; 实体集的属性、主码</vt:lpstr>
      <vt:lpstr>Step(1): 实体集; 实体集的属性、主码</vt:lpstr>
      <vt:lpstr>Step(2): 联系集; 参与、角色、映射基数</vt:lpstr>
      <vt:lpstr>Step(2): 联系集; 参与、角色、映射基数</vt:lpstr>
      <vt:lpstr>Step(2): 联系集; 参与、角色、映射基数</vt:lpstr>
      <vt:lpstr>E-R图→关系模型</vt:lpstr>
      <vt:lpstr>整体E-R图→关系模型</vt:lpstr>
      <vt:lpstr>整体E-R图→关系模型</vt:lpstr>
      <vt:lpstr>整体E-R图→关系模型</vt:lpstr>
      <vt:lpstr>整体E-R图→关系模型</vt:lpstr>
      <vt:lpstr>整体E-R图→关系模型</vt:lpstr>
      <vt:lpstr>整体E-R图→关系模型</vt:lpstr>
      <vt:lpstr>Other Aspects of Database Design</vt:lpstr>
      <vt:lpstr>End of  Chapter  6 </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Lemon Tree</cp:lastModifiedBy>
  <cp:revision>561</cp:revision>
  <cp:lastPrinted>1999-06-28T19:27:00Z</cp:lastPrinted>
  <dcterms:created xsi:type="dcterms:W3CDTF">2009-12-21T15:40:00Z</dcterms:created>
  <dcterms:modified xsi:type="dcterms:W3CDTF">2021-11-16T13:45:18Z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61C8A41EA85940819ADD2CB1495267C1</vt:lpwstr>
  </property>
  <property fmtid="{D5CDD505-2E9C-101B-9397-08002B2CF9AE}" pid="3" name="KSOProductBuildVer">
    <vt:lpwstr>2052-11.1.0.11045</vt:lpwstr>
  </property>
</Properties>
</file>