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5"/>
  </p:notesMasterIdLst>
  <p:handoutMasterIdLst>
    <p:handoutMasterId r:id="rId144"/>
  </p:handoutMasterIdLst>
  <p:sldIdLst>
    <p:sldId id="438" r:id="rId3"/>
    <p:sldId id="440" r:id="rId4"/>
    <p:sldId id="441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482" r:id="rId15"/>
    <p:sldId id="483" r:id="rId16"/>
    <p:sldId id="484" r:id="rId17"/>
    <p:sldId id="485" r:id="rId18"/>
    <p:sldId id="486" r:id="rId19"/>
    <p:sldId id="495" r:id="rId20"/>
    <p:sldId id="496" r:id="rId21"/>
    <p:sldId id="443" r:id="rId22"/>
    <p:sldId id="444" r:id="rId23"/>
    <p:sldId id="445" r:id="rId24"/>
    <p:sldId id="446" r:id="rId25"/>
    <p:sldId id="447" r:id="rId26"/>
    <p:sldId id="521" r:id="rId27"/>
    <p:sldId id="448" r:id="rId28"/>
    <p:sldId id="449" r:id="rId29"/>
    <p:sldId id="450" r:id="rId30"/>
    <p:sldId id="490" r:id="rId31"/>
    <p:sldId id="491" r:id="rId32"/>
    <p:sldId id="492" r:id="rId33"/>
    <p:sldId id="451" r:id="rId34"/>
    <p:sldId id="452" r:id="rId35"/>
    <p:sldId id="453" r:id="rId36"/>
    <p:sldId id="454" r:id="rId37"/>
    <p:sldId id="531" r:id="rId38"/>
    <p:sldId id="459" r:id="rId39"/>
    <p:sldId id="498" r:id="rId40"/>
    <p:sldId id="499" r:id="rId41"/>
    <p:sldId id="500" r:id="rId42"/>
    <p:sldId id="501" r:id="rId43"/>
    <p:sldId id="502" r:id="rId44"/>
    <p:sldId id="503" r:id="rId45"/>
    <p:sldId id="504" r:id="rId46"/>
    <p:sldId id="505" r:id="rId47"/>
    <p:sldId id="506" r:id="rId48"/>
    <p:sldId id="507" r:id="rId49"/>
    <p:sldId id="510" r:id="rId50"/>
    <p:sldId id="512" r:id="rId51"/>
    <p:sldId id="508" r:id="rId52"/>
    <p:sldId id="509" r:id="rId53"/>
    <p:sldId id="460" r:id="rId54"/>
    <p:sldId id="461" r:id="rId55"/>
    <p:sldId id="513" r:id="rId56"/>
    <p:sldId id="514" r:id="rId57"/>
    <p:sldId id="515" r:id="rId58"/>
    <p:sldId id="516" r:id="rId59"/>
    <p:sldId id="517" r:id="rId60"/>
    <p:sldId id="518" r:id="rId61"/>
    <p:sldId id="519" r:id="rId62"/>
    <p:sldId id="462" r:id="rId63"/>
    <p:sldId id="463" r:id="rId64"/>
    <p:sldId id="464" r:id="rId65"/>
    <p:sldId id="468" r:id="rId66"/>
    <p:sldId id="469" r:id="rId67"/>
    <p:sldId id="470" r:id="rId68"/>
    <p:sldId id="471" r:id="rId69"/>
    <p:sldId id="472" r:id="rId70"/>
    <p:sldId id="473" r:id="rId71"/>
    <p:sldId id="372" r:id="rId72"/>
    <p:sldId id="373" r:id="rId73"/>
    <p:sldId id="374" r:id="rId74"/>
    <p:sldId id="375" r:id="rId75"/>
    <p:sldId id="376" r:id="rId76"/>
    <p:sldId id="437" r:id="rId77"/>
    <p:sldId id="378" r:id="rId78"/>
    <p:sldId id="379" r:id="rId79"/>
    <p:sldId id="380" r:id="rId80"/>
    <p:sldId id="636" r:id="rId81"/>
    <p:sldId id="381" r:id="rId82"/>
    <p:sldId id="382" r:id="rId83"/>
    <p:sldId id="383" r:id="rId84"/>
    <p:sldId id="384" r:id="rId85"/>
    <p:sldId id="385" r:id="rId86"/>
    <p:sldId id="386" r:id="rId87"/>
    <p:sldId id="387" r:id="rId88"/>
    <p:sldId id="388" r:id="rId89"/>
    <p:sldId id="389" r:id="rId90"/>
    <p:sldId id="394" r:id="rId91"/>
    <p:sldId id="530" r:id="rId92"/>
    <p:sldId id="526" r:id="rId93"/>
    <p:sldId id="527" r:id="rId94"/>
    <p:sldId id="528" r:id="rId95"/>
    <p:sldId id="529" r:id="rId96"/>
    <p:sldId id="522" r:id="rId97"/>
    <p:sldId id="523" r:id="rId98"/>
    <p:sldId id="524" r:id="rId99"/>
    <p:sldId id="525" r:id="rId100"/>
    <p:sldId id="395" r:id="rId101"/>
    <p:sldId id="396" r:id="rId102"/>
    <p:sldId id="397" r:id="rId103"/>
    <p:sldId id="398" r:id="rId104"/>
    <p:sldId id="399" r:id="rId105"/>
    <p:sldId id="400" r:id="rId106"/>
    <p:sldId id="401" r:id="rId107"/>
    <p:sldId id="402" r:id="rId108"/>
    <p:sldId id="403" r:id="rId109"/>
    <p:sldId id="404" r:id="rId110"/>
    <p:sldId id="405" r:id="rId111"/>
    <p:sldId id="406" r:id="rId112"/>
    <p:sldId id="698" r:id="rId113"/>
    <p:sldId id="407" r:id="rId114"/>
    <p:sldId id="408" r:id="rId115"/>
    <p:sldId id="409" r:id="rId116"/>
    <p:sldId id="410" r:id="rId117"/>
    <p:sldId id="411" r:id="rId118"/>
    <p:sldId id="412" r:id="rId119"/>
    <p:sldId id="413" r:id="rId120"/>
    <p:sldId id="414" r:id="rId121"/>
    <p:sldId id="415" r:id="rId122"/>
    <p:sldId id="416" r:id="rId123"/>
    <p:sldId id="417" r:id="rId124"/>
    <p:sldId id="418" r:id="rId125"/>
    <p:sldId id="419" r:id="rId126"/>
    <p:sldId id="420" r:id="rId127"/>
    <p:sldId id="421" r:id="rId128"/>
    <p:sldId id="422" r:id="rId129"/>
    <p:sldId id="423" r:id="rId130"/>
    <p:sldId id="424" r:id="rId131"/>
    <p:sldId id="425" r:id="rId132"/>
    <p:sldId id="426" r:id="rId133"/>
    <p:sldId id="427" r:id="rId134"/>
    <p:sldId id="428" r:id="rId135"/>
    <p:sldId id="429" r:id="rId136"/>
    <p:sldId id="430" r:id="rId137"/>
    <p:sldId id="431" r:id="rId138"/>
    <p:sldId id="432" r:id="rId139"/>
    <p:sldId id="433" r:id="rId140"/>
    <p:sldId id="434" r:id="rId141"/>
    <p:sldId id="435" r:id="rId142"/>
    <p:sldId id="436" r:id="rId143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6435" initials="1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4" autoAdjust="0"/>
    <p:restoredTop sz="87270" autoAdjust="0"/>
  </p:normalViewPr>
  <p:slideViewPr>
    <p:cSldViewPr snapToGrid="0">
      <p:cViewPr varScale="1">
        <p:scale>
          <a:sx n="60" d="100"/>
          <a:sy n="60" d="100"/>
        </p:scale>
        <p:origin x="1336" y="36"/>
      </p:cViewPr>
      <p:guideLst>
        <p:guide orient="horz" pos="665"/>
        <p:guide pos="61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8" Type="http://schemas.openxmlformats.org/officeDocument/2006/relationships/commentAuthors" Target="commentAuthors.xml"/><Relationship Id="rId147" Type="http://schemas.openxmlformats.org/officeDocument/2006/relationships/tableStyles" Target="tableStyles.xml"/><Relationship Id="rId146" Type="http://schemas.openxmlformats.org/officeDocument/2006/relationships/viewProps" Target="viewProps.xml"/><Relationship Id="rId145" Type="http://schemas.openxmlformats.org/officeDocument/2006/relationships/presProps" Target="presProps.xml"/><Relationship Id="rId144" Type="http://schemas.openxmlformats.org/officeDocument/2006/relationships/handoutMaster" Target="handoutMasters/handoutMaster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40.xml"/><Relationship Id="rId8" Type="http://schemas.openxmlformats.org/officeDocument/2006/relationships/slide" Target="slides/slide39.xml"/><Relationship Id="rId7" Type="http://schemas.openxmlformats.org/officeDocument/2006/relationships/slide" Target="slides/slide38.xml"/><Relationship Id="rId6" Type="http://schemas.openxmlformats.org/officeDocument/2006/relationships/slide" Target="slides/slide37.xml"/><Relationship Id="rId5" Type="http://schemas.openxmlformats.org/officeDocument/2006/relationships/slide" Target="slides/slide35.xml"/><Relationship Id="rId4" Type="http://schemas.openxmlformats.org/officeDocument/2006/relationships/slide" Target="slides/slide30.xml"/><Relationship Id="rId3" Type="http://schemas.openxmlformats.org/officeDocument/2006/relationships/slide" Target="slides/slide29.xml"/><Relationship Id="rId23" Type="http://schemas.openxmlformats.org/officeDocument/2006/relationships/slide" Target="slides/slide89.xml"/><Relationship Id="rId22" Type="http://schemas.openxmlformats.org/officeDocument/2006/relationships/slide" Target="slides/slide59.xml"/><Relationship Id="rId21" Type="http://schemas.openxmlformats.org/officeDocument/2006/relationships/slide" Target="slides/slide57.xml"/><Relationship Id="rId20" Type="http://schemas.openxmlformats.org/officeDocument/2006/relationships/slide" Target="slides/slide56.xml"/><Relationship Id="rId2" Type="http://schemas.openxmlformats.org/officeDocument/2006/relationships/slide" Target="slides/slide28.xml"/><Relationship Id="rId19" Type="http://schemas.openxmlformats.org/officeDocument/2006/relationships/slide" Target="slides/slide55.xml"/><Relationship Id="rId18" Type="http://schemas.openxmlformats.org/officeDocument/2006/relationships/slide" Target="slides/slide54.xml"/><Relationship Id="rId17" Type="http://schemas.openxmlformats.org/officeDocument/2006/relationships/slide" Target="slides/slide53.xml"/><Relationship Id="rId16" Type="http://schemas.openxmlformats.org/officeDocument/2006/relationships/slide" Target="slides/slide48.xml"/><Relationship Id="rId15" Type="http://schemas.openxmlformats.org/officeDocument/2006/relationships/slide" Target="slides/slide47.xml"/><Relationship Id="rId14" Type="http://schemas.openxmlformats.org/officeDocument/2006/relationships/slide" Target="slides/slide45.xml"/><Relationship Id="rId13" Type="http://schemas.openxmlformats.org/officeDocument/2006/relationships/slide" Target="slides/slide44.xml"/><Relationship Id="rId12" Type="http://schemas.openxmlformats.org/officeDocument/2006/relationships/slide" Target="slides/slide43.xml"/><Relationship Id="rId11" Type="http://schemas.openxmlformats.org/officeDocument/2006/relationships/slide" Target="slides/slide42.xml"/><Relationship Id="rId10" Type="http://schemas.openxmlformats.org/officeDocument/2006/relationships/slide" Target="slides/slide41.xml"/><Relationship Id="rId1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7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8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9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5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7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2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3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4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5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48278F-1CF2-4C20-9F87-85520FC94509}" type="slidenum">
              <a:rPr lang="en-US" altLang="en-US" sz="1200"/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CCD6A2-8F22-431C-9059-7B1E655B3F8B}" type="slidenum">
              <a:rPr lang="en-US" altLang="en-US" sz="1200"/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5FF9D4-41DB-4DDD-A2B7-DFC2E567BB37}" type="slidenum">
              <a:rPr lang="en-US" altLang="en-US" sz="1200"/>
            </a:fld>
            <a:endParaRPr lang="en-US" altLang="en-US" sz="120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4B128C-0F01-4305-977D-D3781B10800B}" type="slidenum">
              <a:rPr lang="en-US" altLang="en-US" sz="1200"/>
            </a:fld>
            <a:endParaRPr lang="en-US" altLang="en-US" sz="120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A4B368-5493-43AB-83D2-FB2745DC6257}" type="slidenum">
              <a:rPr lang="en-US" altLang="en-US" sz="1200"/>
            </a:fld>
            <a:endParaRPr lang="en-US" altLang="en-US" sz="120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26C2D1-1E1E-42BD-85B4-1BCC855514C0}" type="slidenum">
              <a:rPr lang="en-US" altLang="en-US" sz="1200"/>
            </a:fld>
            <a:endParaRPr lang="en-US" altLang="en-US" sz="120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B50642-8067-4638-B2FE-15C691E00756}" type="slidenum">
              <a:rPr lang="en-US" altLang="en-US" sz="1200"/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CC9CF2-4998-4C05-A98D-CC655C386950}" type="slidenum">
              <a:rPr lang="en-US" altLang="en-US" sz="1200"/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601A597-9366-4E98-91B3-EC7AD41AF343}" type="slidenum">
              <a:rPr lang="en-US" altLang="en-US" sz="1200"/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0684B9-9744-4E13-BCE3-67E4D5AC52B7}" type="slidenum">
              <a:rPr lang="en-US" altLang="en-US" sz="1200"/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911C6D-C523-432C-89F4-406A63F7E4F9}" type="slidenum">
              <a:rPr lang="en-US" altLang="en-US" sz="1200"/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A3F653-7187-4F0A-8BDC-E8E4C0DB6067}" type="slidenum">
              <a:rPr lang="zh-CN" altLang="en-US"/>
            </a:fld>
            <a:endParaRPr lang="en-US" altLang="zh-CN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3425"/>
            <a:ext cx="4886325" cy="3665538"/>
          </a:xfrm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C79F51-599B-4731-9C05-59A4A5345ABF}" type="slidenum">
              <a:rPr lang="en-US" altLang="en-US" sz="1200"/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443853-1DD4-4877-B587-65D98B968857}" type="slidenum">
              <a:rPr lang="en-US" altLang="en-US" sz="1200"/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定义：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 非主属性既不传递依赖于码，也不部分依赖于码。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8B56BC-BF26-4697-801E-84F2929930E3}" type="slidenum">
              <a:rPr lang="en-US" altLang="en-US" sz="1200"/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844FD9B-FA56-471A-AC29-AFD38B132615}" type="slidenum">
              <a:rPr lang="en-US" altLang="en-US" sz="1200"/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A4DCD6-4990-4088-8EFB-FAD2F8B84679}" type="slidenum">
              <a:rPr lang="en-US" altLang="en-US" sz="1200"/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FCC4C7-9321-4F85-AC15-C96C02999C1E}" type="slidenum">
              <a:rPr lang="en-US" altLang="en-US" sz="1200"/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所有非主属性对每一个码都是完全函数依赖； 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没有任何属性完全函数依赖于非码的任何一组属性。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所有主属性对每一个不包含它的码也是完全函数依赖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539C29-DF58-4677-B4D9-0CC127174E2D}" type="slidenum">
              <a:rPr lang="en-US" altLang="en-US" sz="1200"/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4AAEBD-E2F0-458E-B3FA-52430D8DDC26}" type="slidenum">
              <a:rPr lang="zh-CN" altLang="en-US"/>
            </a:fld>
            <a:endParaRPr lang="en-US" altLang="zh-CN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3425"/>
            <a:ext cx="4886325" cy="3665538"/>
          </a:xfrm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A3F653-7187-4F0A-8BDC-E8E4C0DB6067}" type="slidenum">
              <a:rPr lang="zh-CN" altLang="en-US"/>
            </a:fld>
            <a:endParaRPr lang="en-US" altLang="zh-CN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3425"/>
            <a:ext cx="4886325" cy="3665538"/>
          </a:xfrm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2CACEA-96F7-41D9-A638-F44E853DC1F9}" type="slidenum">
              <a:rPr lang="en-US" altLang="en-US" sz="1200"/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678A41-D873-4EFC-8823-1C9E9A3093FE}" type="slidenum">
              <a:rPr lang="en-US" altLang="en-US" sz="1200"/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A18F2D-D4E4-4C99-9424-81DA77918E26}" type="slidenum">
              <a:rPr lang="en-US" altLang="en-US" sz="1200"/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B97D8D-6A75-4AFA-8548-85396391880A}" type="slidenum">
              <a:rPr lang="en-US" altLang="en-US" sz="1200"/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6DB8CD2-F9D8-4BCF-90A1-A8E625EDFB97}" type="slidenum">
              <a:rPr lang="en-US" altLang="en-US" sz="1200"/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1C07DE-DA20-4217-B91C-55FA724E7BD2}" type="slidenum">
              <a:rPr lang="en-US" altLang="en-US" sz="1200"/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9040D4-3005-4847-ABB3-16A2B4BDF1CE}" type="slidenum">
              <a:rPr lang="en-US" altLang="en-US" sz="1200"/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9B7593E-E541-408E-B62F-DEA0E60392EA}" type="slidenum">
              <a:rPr lang="en-US" altLang="en-US" sz="1200"/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03737A-222D-46BE-B7A9-3EA09C13F967}" type="slidenum">
              <a:rPr lang="en-US" altLang="en-US" sz="1200"/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2ED6F9-53BE-4CD9-8D10-83BD677C8535}" type="slidenum">
              <a:rPr lang="en-US" altLang="en-US" sz="1200"/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B6CE2F-3CD3-45FE-B460-EC2ED3F07842}" type="slidenum">
              <a:rPr lang="en-US" altLang="en-US" sz="1200"/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E4753A-8DE0-4CA5-9E0D-F3763DCF04F6}" type="slidenum">
              <a:rPr lang="en-US" altLang="en-US" sz="1200"/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E239C7-4B01-4ACB-AC64-19B9EB42973F}" type="slidenum">
              <a:rPr lang="en-US" altLang="en-US" sz="1200"/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C0A48C-B033-4AC9-8924-4B331051E00D}" type="slidenum">
              <a:rPr lang="en-US" altLang="en-US" sz="1200"/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999FEA-463D-4EC2-9BE5-4E48B7E10B51}" type="slidenum">
              <a:rPr lang="en-US" altLang="en-US" sz="1200"/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7C4D0E-10BE-41E0-A0AF-FD2B0011F8A3}" type="slidenum">
              <a:rPr lang="en-US" altLang="en-US" sz="1200"/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5BC543-30D6-4AA8-90B4-22C339D46936}" type="slidenum">
              <a:rPr lang="en-US" altLang="en-US" sz="1200"/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20452C-B463-4E95-A665-2B99AA28B79B}" type="slidenum">
              <a:rPr lang="en-US" altLang="en-US" sz="1200"/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26D1A1-086F-49DE-B921-A09020A520AB}" type="slidenum">
              <a:rPr lang="en-US" altLang="en-US" sz="1200"/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03AC-91E0-4C02-A3AF-D03041938C29}" type="slidenum">
              <a:rPr lang="en-US" altLang="en-US" sz="1200"/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C3BE13-538F-4FB5-B532-CB8FA5D987FB}" type="slidenum">
              <a:rPr lang="en-US" altLang="en-US" sz="1200"/>
            </a:fld>
            <a:endParaRPr lang="en-US" alt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756CCF-944F-475F-BC67-70F3E02FC64F}" type="slidenum">
              <a:rPr lang="en-US" altLang="en-US" sz="1200"/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1FD356F-B370-4905-B475-36D0765F2DB9}" type="slidenum">
              <a:rPr lang="en-US" altLang="en-US" sz="1200"/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007FB-A4A6-412F-8092-509E2CEC8D0B}" type="slidenum">
              <a:rPr lang="en-US" altLang="en-US" sz="1200"/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A8EE5B-27ED-41B6-B0F7-B62E458A1259}" type="slidenum">
              <a:rPr lang="en-US" altLang="en-US" sz="1200"/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5C7E4C-29A1-4ED6-8D81-6DB7BB775B79}" type="slidenum">
              <a:rPr lang="en-US" altLang="en-US" sz="1200"/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9B94BD-CECE-4C33-9065-62089078E886}" type="slidenum">
              <a:rPr lang="en-US" altLang="en-US" sz="1200"/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526EF-2A76-46A8-A4E9-07C212D9D96D}" type="slidenum">
              <a:rPr lang="en-US" altLang="en-US" sz="1200"/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96B17E-EA99-4BE4-8109-8D7786A8AC53}" type="slidenum">
              <a:rPr lang="en-US" altLang="en-US" sz="1200"/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A3F653-7187-4F0A-8BDC-E8E4C0DB6067}" type="slidenum">
              <a:rPr lang="zh-CN" altLang="en-US"/>
            </a:fld>
            <a:endParaRPr lang="en-US" altLang="zh-CN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3425"/>
            <a:ext cx="4886325" cy="3665538"/>
          </a:xfrm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C611-501B-4334-8DD9-2D5A8FF01FE8}" type="slidenum">
              <a:rPr lang="en-US" altLang="en-US" sz="1200"/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7BC9CE-BF8C-4DA1-B24E-2871B5D5AD09}" type="slidenum">
              <a:rPr lang="en-US" altLang="en-US" sz="1200"/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BC47A9-62C0-457E-AB19-17B7324B6011}" type="slidenum">
              <a:rPr lang="en-US" altLang="en-US" sz="1200"/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37B9D3-CFBC-4A9A-892E-C5B737D92079}" type="slidenum">
              <a:rPr lang="en-US" altLang="en-US" sz="1200"/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54D0A1-F669-443E-ADD7-EBEE7996BBA6}" type="slidenum">
              <a:rPr lang="en-US" altLang="en-US" sz="1200"/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4B0E9C-818B-4892-804B-8736909E539A}" type="slidenum">
              <a:rPr lang="en-US" altLang="en-US" sz="1200"/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AEC5DC-5E4F-4639-8D2D-6BB23BF9650E}" type="slidenum">
              <a:rPr lang="en-US" altLang="en-US" sz="1200"/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3738"/>
            <a:ext cx="4643437" cy="3482975"/>
          </a:xfrm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89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205F84-2065-4332-B0FA-E582A1DD7231}" type="slidenum">
              <a:rPr lang="en-US" altLang="en-US" sz="1200"/>
            </a:fld>
            <a:endParaRPr lang="en-US" alt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862FF-AA55-4048-85C2-DAA9D3A35A69}" type="slidenum">
              <a:rPr lang="en-US" altLang="en-US" sz="1200"/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7F53DE-0A03-40E0-A2C9-F027B409EFB7}" type="slidenum">
              <a:rPr lang="en-US" altLang="en-US" sz="1200"/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BA1292-271E-4250-9539-FFC50DBCE514}" type="slidenum">
              <a:rPr lang="en-US" altLang="en-US" sz="1200"/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027822-1DA4-45D6-8B4A-F0F2C0E9336B}" type="slidenum">
              <a:rPr lang="en-US" altLang="en-US" sz="1200"/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5AE4C2-505E-4B52-AE25-D384F1F0AFC8}" type="slidenum">
              <a:rPr lang="en-US" altLang="en-US" sz="1200"/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49D456-034E-4195-8672-8080BB49D1C9}" type="slidenum">
              <a:rPr lang="en-US" altLang="en-US" sz="1200"/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5C975C-CA24-4F0D-85AD-F6146BCF0205}" type="slidenum">
              <a:rPr lang="en-US" altLang="en-US" sz="1200"/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5F8435-A232-49CF-A9C6-B8722E09AEA4}" type="slidenum">
              <a:rPr lang="en-US" altLang="en-US" sz="1200"/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9301218-705C-4D04-BB0F-53A85D1868AA}" type="slidenum">
              <a:rPr lang="en-US" altLang="en-US" sz="1200"/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A450BD-08BE-4C06-8125-BBFA1D5AB413}" type="slidenum">
              <a:rPr lang="en-US" altLang="en-US" sz="1200"/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9D207-2DEF-441B-BED4-CFAF747A5F24}" type="slidenum">
              <a:rPr lang="en-US" altLang="en-US" sz="1200"/>
            </a:fld>
            <a:endParaRPr lang="en-US" altLang="en-US" sz="120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0B2CAC-AEF3-41E1-B7D5-B6BAEDAB4D0E}" type="slidenum">
              <a:rPr lang="en-US" altLang="en-US" sz="1200"/>
            </a:fld>
            <a:endParaRPr lang="en-US" altLang="en-US" sz="120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62B22B-5B5B-47F1-897F-E166688E4CF0}" type="slidenum">
              <a:rPr lang="en-US" altLang="en-US" sz="1200"/>
            </a:fld>
            <a:endParaRPr lang="en-US" altLang="en-US" sz="120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9E8797-367B-4BC3-98D0-381C471A0413}" type="slidenum">
              <a:rPr lang="en-US" altLang="en-US" sz="1200"/>
            </a:fld>
            <a:endParaRPr lang="en-US" altLang="en-US" sz="120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84E881-A958-4B68-ADE6-2B7C0AFAFFC8}" type="slidenum">
              <a:rPr lang="en-US" altLang="en-US" sz="1200"/>
            </a:fld>
            <a:endParaRPr lang="en-US" altLang="en-US" sz="120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A4D597-B539-4990-B3B7-C5878BB257C4}" type="slidenum">
              <a:rPr lang="en-US" altLang="en-US" sz="1200"/>
            </a:fld>
            <a:endParaRPr lang="en-US" altLang="en-US" sz="120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F6520D-BDC3-4206-98C8-000B2AAC71C5}" type="slidenum">
              <a:rPr lang="en-US" altLang="en-US" sz="1200"/>
            </a:fld>
            <a:endParaRPr lang="en-US" altLang="en-US" sz="120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439975-68C6-4A78-9207-604005262388}" type="slidenum">
              <a:rPr lang="en-US" altLang="en-US" sz="1200"/>
            </a:fld>
            <a:endParaRPr lang="en-US" altLang="en-US" sz="120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CA98BF-2766-4132-A090-BEDD1F53C69F}" type="slidenum">
              <a:rPr lang="en-US" altLang="en-US" sz="1200"/>
            </a:fld>
            <a:endParaRPr lang="en-US" altLang="en-US" sz="120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70A9382-BE8A-447D-8A13-E2C05FAE4009}" type="slidenum">
              <a:rPr lang="en-US" altLang="en-US" sz="1200"/>
            </a:fld>
            <a:endParaRPr lang="en-US" altLang="en-US" sz="120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C79F51-599B-4731-9C05-59A4A5345ABF}" type="slidenum">
              <a:rPr lang="en-US" altLang="en-US" sz="1200"/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EE3D57-1AB5-4E55-9DE6-56A88860B688}" type="slidenum">
              <a:rPr lang="en-US" altLang="en-US" sz="1200"/>
            </a:fld>
            <a:endParaRPr lang="en-US" altLang="en-US" sz="120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FF916E-004C-4E0F-94C7-A1F1AB4046CB}" type="slidenum">
              <a:rPr lang="en-US" altLang="en-US" sz="1200"/>
            </a:fld>
            <a:endParaRPr lang="en-US" altLang="en-US" sz="120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5FC84-D300-4993-8FFF-76B7189FD726}" type="slidenum">
              <a:rPr lang="en-US" altLang="en-US" sz="1200"/>
            </a:fld>
            <a:endParaRPr lang="en-US" altLang="en-US" sz="120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34D146A-0FCA-4AA9-B806-71D700033438}" type="slidenum">
              <a:rPr lang="en-US" altLang="en-US" sz="1200"/>
            </a:fld>
            <a:endParaRPr lang="en-US" altLang="en-US" sz="120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662A18-7A7C-4076-893B-6E4783118D4F}" type="slidenum">
              <a:rPr lang="en-US" altLang="en-US" sz="1200"/>
            </a:fld>
            <a:endParaRPr lang="en-US" altLang="en-US" sz="120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B02815-2E8F-4F1F-8AF4-3F688E850CE7}" type="slidenum">
              <a:rPr lang="en-US" altLang="en-US" sz="1200"/>
            </a:fld>
            <a:endParaRPr lang="en-US" altLang="en-US" sz="120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AD0300-7DF2-417B-9258-1FCF1C4B0F18}" type="slidenum">
              <a:rPr lang="en-US" altLang="en-US" sz="1200"/>
            </a:fld>
            <a:endParaRPr lang="en-US" altLang="en-US" sz="120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3E816C-6BFE-45B8-AEE0-580237AF389A}" type="slidenum">
              <a:rPr lang="en-US" altLang="en-US" sz="1200"/>
            </a:fld>
            <a:endParaRPr lang="en-US" altLang="en-US" sz="120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BE18E-95C0-4077-93A4-3B3170CA9954}" type="slidenum">
              <a:rPr lang="en-US" altLang="en-US" sz="1200"/>
            </a:fld>
            <a:endParaRPr lang="en-US" altLang="en-US" sz="120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D675266-589F-43B0-9701-90476419F730}" type="slidenum">
              <a:rPr lang="en-US" altLang="en-US" sz="1200"/>
            </a:fld>
            <a:endParaRPr lang="en-US" altLang="en-US" sz="120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701DF6-0095-49A6-9538-0F4E1D04D191}" type="slidenum">
              <a:rPr lang="en-US" altLang="en-US" sz="1200"/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8DF86E-0385-4E7C-82B3-654758E8AEBF}" type="slidenum">
              <a:rPr lang="en-US" altLang="en-US" sz="1200"/>
            </a:fld>
            <a:endParaRPr lang="en-US" altLang="en-US" sz="120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B39A99-E879-404A-858C-3AE1BF5F92CA}" type="slidenum">
              <a:rPr lang="en-US" altLang="en-US" sz="1200"/>
            </a:fld>
            <a:endParaRPr lang="en-US" altLang="en-US" sz="120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D9CE7-351F-48CE-967A-358B845A4695}" type="slidenum">
              <a:rPr lang="en-US" altLang="en-US" sz="1200"/>
            </a:fld>
            <a:endParaRPr lang="en-US" altLang="en-US" sz="1200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029BB9-2A89-4B67-AE42-9DB9D32BF98D}" type="slidenum">
              <a:rPr lang="en-US" altLang="en-US" sz="1200"/>
            </a:fld>
            <a:endParaRPr lang="en-US" altLang="en-US" sz="120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9645A2-1248-423A-8556-84A2D4FA5E36}" type="slidenum">
              <a:rPr lang="en-US" altLang="en-US" sz="1200"/>
            </a:fld>
            <a:endParaRPr lang="en-US" altLang="en-US" sz="120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BE1E68-DCB1-4B85-8BF4-1674F75BDA38}" type="slidenum">
              <a:rPr lang="en-US" altLang="en-US" sz="1200"/>
            </a:fld>
            <a:endParaRPr lang="en-US" altLang="en-US" sz="120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8419CD-81A9-4ED0-AB27-AA58D803B9B6}" type="slidenum">
              <a:rPr lang="en-US" altLang="en-US" sz="1200"/>
            </a:fld>
            <a:endParaRPr lang="en-US" altLang="en-US" sz="120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CD90F2-E731-4C57-9E9C-AE613BD3ED33}" type="slidenum">
              <a:rPr lang="en-US" altLang="en-US" sz="1200"/>
            </a:fld>
            <a:endParaRPr lang="en-US" altLang="en-US" sz="1200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6B90E9-AD16-49EE-8AC8-14E0E639CE5E}" type="slidenum">
              <a:rPr lang="en-US" altLang="en-US" sz="1200"/>
            </a:fld>
            <a:endParaRPr lang="en-US" altLang="en-US" sz="120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BBED4C9-4176-4C1E-9BDD-B23EF2DAA67E}" type="slidenum">
              <a:rPr lang="en-US" altLang="en-US" sz="1200"/>
            </a:fld>
            <a:endParaRPr lang="en-US" altLang="en-US" sz="120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14127" y="582136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</a:fld>
            <a:endParaRPr lang="en-US" altLang="en-US" dirty="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5" name="Text Box 5"/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 smtClean="0">
                <a:solidFill>
                  <a:srgbClr val="002060"/>
                </a:solidFill>
              </a:rPr>
              <a:t>7.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Chapter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7: 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Normalization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什么导致了这些问题？</a:t>
            </a:r>
            <a:endParaRPr lang="zh-CN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不良的数据依赖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函数依赖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简记为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FD)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是一种数据依赖，它具有以下形式</a:t>
            </a:r>
            <a:b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</a:b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		 </a:t>
            </a:r>
            <a:r>
              <a:rPr lang="zh-CN" altLang="en-US" sz="2400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</a:t>
            </a:r>
            <a:r>
              <a:rPr lang="en-US" altLang="zh-CN" sz="2400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 </a:t>
            </a:r>
            <a:r>
              <a:rPr lang="en-US" altLang="zh-CN" sz="2400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Monotype Sorts" pitchFamily="-65" charset="2"/>
              </a:rPr>
              <a:t> </a:t>
            </a:r>
            <a:r>
              <a:rPr lang="en-US" altLang="zh-CN" sz="2400" i="1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</a:t>
            </a:r>
            <a:r>
              <a:rPr lang="en-US" altLang="zh-CN" sz="2400" i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  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(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读作：蕴涵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)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b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</a:b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意义：当任意两个元组在属性集</a:t>
            </a:r>
            <a:r>
              <a:rPr lang="en-US" altLang="zh-CN" sz="2400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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上</a:t>
            </a:r>
            <a:r>
              <a:rPr lang="zh-CN" altLang="en-US" sz="2400" u="sng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相等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时，则它们在属性集</a:t>
            </a:r>
            <a:r>
              <a:rPr lang="en-US" altLang="zh-CN" sz="2400" i="1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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上也</a:t>
            </a:r>
            <a:r>
              <a:rPr lang="zh-CN" altLang="en-US" sz="2400" u="sng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相等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。即同一个</a:t>
            </a:r>
            <a:r>
              <a:rPr lang="en-US" altLang="zh-CN" sz="2400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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（的值），必然对应同一个</a:t>
            </a:r>
            <a:r>
              <a:rPr lang="en-US" altLang="zh-CN" sz="2400" i="1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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（的值）</a:t>
            </a:r>
            <a:endParaRPr lang="zh-CN" altLang="en-US" sz="2400" i="1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i="1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BCNF Decomposition Algorithm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9350"/>
            <a:ext cx="7763091" cy="4291013"/>
          </a:xfrm>
        </p:spPr>
        <p:txBody>
          <a:bodyPr/>
          <a:lstStyle/>
          <a:p>
            <a:pPr>
              <a:buFont typeface="Monotype Sorts" pitchFamily="-65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i="1" dirty="0"/>
              <a:t>	</a:t>
            </a:r>
            <a:r>
              <a:rPr lang="en-US" altLang="en-US" sz="2000" i="1" dirty="0">
                <a:solidFill>
                  <a:srgbClr val="7030A0"/>
                </a:solidFill>
              </a:rPr>
              <a:t>result </a:t>
            </a:r>
            <a:r>
              <a:rPr lang="en-US" altLang="en-US" sz="2000" dirty="0">
                <a:solidFill>
                  <a:srgbClr val="7030A0"/>
                </a:solidFill>
              </a:rPr>
              <a:t>:= {</a:t>
            </a:r>
            <a:r>
              <a:rPr lang="en-US" altLang="en-US" sz="2000" i="1" dirty="0">
                <a:solidFill>
                  <a:srgbClr val="7030A0"/>
                </a:solidFill>
              </a:rPr>
              <a:t>R </a:t>
            </a:r>
            <a:r>
              <a:rPr lang="en-US" altLang="en-US" sz="2000" dirty="0">
                <a:solidFill>
                  <a:srgbClr val="7030A0"/>
                </a:solidFill>
              </a:rPr>
              <a:t>};</a:t>
            </a:r>
            <a:br>
              <a:rPr lang="en-US" altLang="en-US" sz="2000" dirty="0">
                <a:solidFill>
                  <a:srgbClr val="7030A0"/>
                </a:solidFill>
              </a:rPr>
            </a:br>
            <a:r>
              <a:rPr lang="en-US" altLang="en-US" sz="2000" i="1" dirty="0">
                <a:solidFill>
                  <a:srgbClr val="7030A0"/>
                </a:solidFill>
              </a:rPr>
              <a:t>done </a:t>
            </a:r>
            <a:r>
              <a:rPr lang="en-US" altLang="en-US" sz="2000" dirty="0">
                <a:solidFill>
                  <a:srgbClr val="7030A0"/>
                </a:solidFill>
              </a:rPr>
              <a:t>:= false;</a:t>
            </a:r>
            <a:br>
              <a:rPr lang="en-US" altLang="en-US" sz="2000" dirty="0">
                <a:solidFill>
                  <a:srgbClr val="7030A0"/>
                </a:solidFill>
              </a:rPr>
            </a:br>
            <a:r>
              <a:rPr lang="zh-CN" altLang="en-US" sz="2000" dirty="0">
                <a:solidFill>
                  <a:srgbClr val="7030A0"/>
                </a:solidFill>
              </a:rPr>
              <a:t>计算</a:t>
            </a:r>
            <a:r>
              <a:rPr lang="en-US" altLang="en-US" sz="2000" dirty="0">
                <a:solidFill>
                  <a:srgbClr val="7030A0"/>
                </a:solidFill>
              </a:rPr>
              <a:t> </a:t>
            </a:r>
            <a:r>
              <a:rPr lang="en-US" altLang="en-US" sz="2000" i="1" dirty="0">
                <a:solidFill>
                  <a:srgbClr val="7030A0"/>
                </a:solidFill>
              </a:rPr>
              <a:t>F </a:t>
            </a:r>
            <a:r>
              <a:rPr lang="en-US" altLang="en-US" sz="2000" baseline="30000" dirty="0">
                <a:solidFill>
                  <a:srgbClr val="7030A0"/>
                </a:solidFill>
              </a:rPr>
              <a:t>+</a:t>
            </a:r>
            <a:r>
              <a:rPr lang="en-US" altLang="en-US" sz="2000" dirty="0">
                <a:solidFill>
                  <a:srgbClr val="7030A0"/>
                </a:solidFill>
              </a:rPr>
              <a:t>;</a:t>
            </a:r>
            <a:br>
              <a:rPr lang="en-US" altLang="en-US" sz="2000" dirty="0">
                <a:solidFill>
                  <a:srgbClr val="7030A0"/>
                </a:solidFill>
              </a:rPr>
            </a:br>
            <a:r>
              <a:rPr lang="en-US" altLang="en-US" sz="2000" b="1" dirty="0">
                <a:solidFill>
                  <a:srgbClr val="7030A0"/>
                </a:solidFill>
              </a:rPr>
              <a:t>while (not </a:t>
            </a:r>
            <a:r>
              <a:rPr lang="en-US" altLang="en-US" sz="2000" i="1" dirty="0">
                <a:solidFill>
                  <a:srgbClr val="7030A0"/>
                </a:solidFill>
              </a:rPr>
              <a:t>done) </a:t>
            </a:r>
            <a:r>
              <a:rPr lang="en-US" altLang="en-US" sz="2000" b="1" dirty="0">
                <a:solidFill>
                  <a:srgbClr val="7030A0"/>
                </a:solidFill>
              </a:rPr>
              <a:t>do</a:t>
            </a:r>
            <a:br>
              <a:rPr lang="en-US" altLang="en-US" sz="2000" b="1" dirty="0">
                <a:solidFill>
                  <a:srgbClr val="7030A0"/>
                </a:solidFill>
              </a:rPr>
            </a:br>
            <a:r>
              <a:rPr lang="en-US" altLang="en-US" sz="2000" b="1" dirty="0">
                <a:solidFill>
                  <a:srgbClr val="7030A0"/>
                </a:solidFill>
              </a:rPr>
              <a:t>	if </a:t>
            </a:r>
            <a:r>
              <a:rPr lang="en-US" altLang="en-US" sz="2000" dirty="0">
                <a:solidFill>
                  <a:srgbClr val="7030A0"/>
                </a:solidFill>
              </a:rPr>
              <a:t>(</a:t>
            </a:r>
            <a:r>
              <a:rPr lang="zh-CN" altLang="en-US" sz="2000" dirty="0">
                <a:solidFill>
                  <a:srgbClr val="7030A0"/>
                </a:solidFill>
              </a:rPr>
              <a:t>有模式</a:t>
            </a:r>
            <a:r>
              <a:rPr lang="en-US" altLang="en-US" sz="2000" dirty="0">
                <a:solidFill>
                  <a:srgbClr val="7030A0"/>
                </a:solidFill>
              </a:rPr>
              <a:t> </a:t>
            </a:r>
            <a:r>
              <a:rPr lang="en-US" altLang="en-US" sz="2000" i="1" dirty="0">
                <a:solidFill>
                  <a:srgbClr val="7030A0"/>
                </a:solidFill>
              </a:rPr>
              <a:t>R</a:t>
            </a:r>
            <a:r>
              <a:rPr lang="en-US" altLang="en-US" sz="2000" i="1" baseline="-25000" dirty="0">
                <a:solidFill>
                  <a:srgbClr val="7030A0"/>
                </a:solidFill>
              </a:rPr>
              <a:t>i</a:t>
            </a:r>
            <a:r>
              <a:rPr lang="en-US" altLang="en-US" sz="2000" i="1" dirty="0">
                <a:solidFill>
                  <a:srgbClr val="7030A0"/>
                </a:solidFill>
              </a:rPr>
              <a:t> </a:t>
            </a:r>
            <a:r>
              <a:rPr lang="en-US" altLang="en-US" sz="2000" dirty="0">
                <a:solidFill>
                  <a:srgbClr val="7030A0"/>
                </a:solidFill>
              </a:rPr>
              <a:t>in </a:t>
            </a:r>
            <a:r>
              <a:rPr lang="en-US" altLang="en-US" sz="2000" i="1" dirty="0">
                <a:solidFill>
                  <a:srgbClr val="7030A0"/>
                </a:solidFill>
              </a:rPr>
              <a:t>result </a:t>
            </a:r>
            <a:r>
              <a:rPr lang="en-US" altLang="en-US" sz="2000" dirty="0">
                <a:solidFill>
                  <a:srgbClr val="7030A0"/>
                </a:solidFill>
              </a:rPr>
              <a:t> that </a:t>
            </a:r>
            <a:r>
              <a:rPr lang="zh-CN" altLang="en-US" sz="2000" dirty="0">
                <a:solidFill>
                  <a:srgbClr val="7030A0"/>
                </a:solidFill>
              </a:rPr>
              <a:t>不是</a:t>
            </a:r>
            <a:r>
              <a:rPr lang="en-US" altLang="en-US" sz="2000" dirty="0">
                <a:solidFill>
                  <a:srgbClr val="7030A0"/>
                </a:solidFill>
              </a:rPr>
              <a:t> BCNF)</a:t>
            </a:r>
            <a:br>
              <a:rPr lang="en-US" altLang="en-US" sz="2000" dirty="0">
                <a:solidFill>
                  <a:srgbClr val="7030A0"/>
                </a:solidFill>
              </a:rPr>
            </a:br>
            <a:r>
              <a:rPr lang="en-US" altLang="en-US" sz="2000" dirty="0">
                <a:solidFill>
                  <a:srgbClr val="7030A0"/>
                </a:solidFill>
              </a:rPr>
              <a:t>		</a:t>
            </a:r>
            <a:r>
              <a:rPr lang="en-US" altLang="en-US" sz="2000" b="1" dirty="0">
                <a:solidFill>
                  <a:srgbClr val="7030A0"/>
                </a:solidFill>
              </a:rPr>
              <a:t>then begin</a:t>
            </a:r>
            <a:br>
              <a:rPr lang="en-US" altLang="en-US" sz="2000" b="1" dirty="0">
                <a:solidFill>
                  <a:srgbClr val="7030A0"/>
                </a:solidFill>
              </a:rPr>
            </a:br>
            <a:r>
              <a:rPr lang="en-US" altLang="en-US" sz="2000" b="1" dirty="0">
                <a:solidFill>
                  <a:srgbClr val="7030A0"/>
                </a:solidFill>
              </a:rPr>
              <a:t>			</a:t>
            </a:r>
            <a:r>
              <a:rPr lang="zh-CN" altLang="en-US" sz="2000" dirty="0">
                <a:solidFill>
                  <a:srgbClr val="7030A0"/>
                </a:solidFill>
              </a:rPr>
              <a:t>让</a:t>
            </a:r>
            <a:r>
              <a:rPr lang="en-US" altLang="en-US" sz="2000" dirty="0">
                <a:solidFill>
                  <a:srgbClr val="7030A0"/>
                </a:solidFill>
              </a:rPr>
              <a:t>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olidFill>
                  <a:srgbClr val="7030A0"/>
                </a:solidFill>
                <a:sym typeface="Monotype Sorts" pitchFamily="-65" charset="2"/>
              </a:rPr>
              <a:t>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2000" i="1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zh-CN" altLang="en-US" sz="2000" dirty="0">
                <a:solidFill>
                  <a:srgbClr val="7030A0"/>
                </a:solidFill>
                <a:sym typeface="Greek Symbols"/>
              </a:rPr>
              <a:t>是一个</a:t>
            </a:r>
            <a:r>
              <a:rPr lang="en-US" altLang="en-US" sz="2000" i="1" dirty="0">
                <a:solidFill>
                  <a:srgbClr val="7030A0"/>
                </a:solidFill>
                <a:sym typeface="Greek Symbols"/>
              </a:rPr>
              <a:t>R</a:t>
            </a:r>
            <a:r>
              <a:rPr lang="en-US" altLang="en-US" sz="2000" i="1" baseline="-25000" dirty="0">
                <a:solidFill>
                  <a:srgbClr val="7030A0"/>
                </a:solidFill>
                <a:sym typeface="Greek Symbols"/>
              </a:rPr>
              <a:t>i</a:t>
            </a:r>
            <a:r>
              <a:rPr lang="en-US" altLang="en-US" sz="2000" i="1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zh-CN" altLang="en-US" sz="20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sym typeface="Greek Symbols"/>
              </a:rPr>
              <a:t>上成立的</a:t>
            </a:r>
            <a:r>
              <a:rPr lang="zh-CN" altLang="en-US" sz="20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sym typeface="Greek Symbols"/>
              </a:rPr>
              <a:t>非平凡函数依赖</a:t>
            </a:r>
            <a:br>
              <a:rPr lang="en-US" altLang="en-US" sz="2000" dirty="0">
                <a:solidFill>
                  <a:srgbClr val="7030A0"/>
                </a:solidFill>
                <a:sym typeface="Greek Symbols"/>
              </a:rPr>
            </a:b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                </a:t>
            </a:r>
            <a:r>
              <a:rPr lang="zh-CN" altLang="en-US" sz="2000" dirty="0">
                <a:solidFill>
                  <a:srgbClr val="7030A0"/>
                </a:solidFill>
                <a:ea typeface="宋体" panose="02010600030101010101" pitchFamily="2" charset="-122"/>
                <a:sym typeface="Greek Symbols"/>
              </a:rPr>
              <a:t>，满足</a:t>
            </a:r>
            <a:r>
              <a:rPr lang="en-US" altLang="zh-CN" sz="2000" i="1" dirty="0">
                <a:solidFill>
                  <a:srgbClr val="7030A0"/>
                </a:solidFill>
                <a:ea typeface="宋体" panose="02010600030101010101" pitchFamily="2" charset="-122"/>
                <a:sym typeface="Greek Symbols"/>
              </a:rPr>
              <a:t> 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olidFill>
                  <a:srgbClr val="7030A0"/>
                </a:solidFill>
                <a:sym typeface="Monotype Sorts" pitchFamily="-65" charset="2"/>
              </a:rPr>
              <a:t> </a:t>
            </a:r>
            <a:r>
              <a:rPr lang="en-US" altLang="en-US" sz="2000" i="1" dirty="0">
                <a:solidFill>
                  <a:srgbClr val="7030A0"/>
                </a:solidFill>
                <a:sym typeface="Greek Symbols"/>
              </a:rPr>
              <a:t>R</a:t>
            </a:r>
            <a:r>
              <a:rPr lang="en-US" altLang="en-US" sz="2000" i="1" baseline="-25000" dirty="0">
                <a:solidFill>
                  <a:srgbClr val="7030A0"/>
                </a:solidFill>
                <a:sym typeface="Greek Symbols"/>
              </a:rPr>
              <a:t>i</a:t>
            </a:r>
            <a:r>
              <a:rPr lang="en-US" altLang="en-US" sz="2000" i="1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zh-CN" altLang="en-US" sz="20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sym typeface="Greek Symbols"/>
              </a:rPr>
              <a:t>不属于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2000" i="1" dirty="0">
                <a:solidFill>
                  <a:srgbClr val="7030A0"/>
                </a:solidFill>
                <a:sym typeface="Greek Symbols"/>
              </a:rPr>
              <a:t>F </a:t>
            </a:r>
            <a:r>
              <a:rPr lang="en-US" altLang="en-US" sz="2000" baseline="30000" dirty="0">
                <a:solidFill>
                  <a:srgbClr val="7030A0"/>
                </a:solidFill>
                <a:sym typeface="Greek Symbols"/>
              </a:rPr>
              <a:t>+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, </a:t>
            </a:r>
            <a:r>
              <a:rPr lang="zh-CN" altLang="en-US" sz="2000" dirty="0">
                <a:solidFill>
                  <a:srgbClr val="7030A0"/>
                </a:solidFill>
                <a:sym typeface="Greek Symbols"/>
              </a:rPr>
              <a:t>并且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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2000" i="1" dirty="0">
                <a:solidFill>
                  <a:srgbClr val="7030A0"/>
                </a:solidFill>
                <a:sym typeface="Greek Symbols"/>
              </a:rPr>
              <a:t>  =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;</a:t>
            </a:r>
            <a:b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			  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result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:= (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result – R</a:t>
            </a:r>
            <a:r>
              <a:rPr lang="en-US" altLang="en-US" sz="20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i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)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 (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 – 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)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 (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,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2000" i="1" dirty="0">
                <a:solidFill>
                  <a:srgbClr val="7030A0"/>
                </a:solidFill>
                <a:sym typeface="Greek Symbols"/>
              </a:rPr>
              <a:t> );</a:t>
            </a:r>
            <a:br>
              <a:rPr lang="en-US" altLang="en-US" sz="2000" i="1" dirty="0">
                <a:solidFill>
                  <a:srgbClr val="7030A0"/>
                </a:solidFill>
                <a:sym typeface="Greek Symbols"/>
              </a:rPr>
            </a:br>
            <a:r>
              <a:rPr lang="en-US" altLang="en-US" sz="2000" i="1" dirty="0">
                <a:solidFill>
                  <a:srgbClr val="7030A0"/>
                </a:solidFill>
                <a:sym typeface="Greek Symbols"/>
              </a:rPr>
              <a:t>	    	</a:t>
            </a:r>
            <a:r>
              <a:rPr lang="en-US" altLang="en-US" sz="2000" b="1" dirty="0">
                <a:solidFill>
                  <a:srgbClr val="7030A0"/>
                </a:solidFill>
                <a:sym typeface="Greek Symbols"/>
              </a:rPr>
              <a:t>end</a:t>
            </a:r>
            <a:br>
              <a:rPr lang="en-US" altLang="en-US" sz="2000" b="1" dirty="0">
                <a:solidFill>
                  <a:srgbClr val="7030A0"/>
                </a:solidFill>
                <a:sym typeface="Greek Symbols"/>
              </a:rPr>
            </a:br>
            <a:r>
              <a:rPr lang="en-US" altLang="en-US" sz="2000" b="1" dirty="0">
                <a:solidFill>
                  <a:srgbClr val="7030A0"/>
                </a:solidFill>
                <a:sym typeface="Greek Symbols"/>
              </a:rPr>
              <a:t>		else</a:t>
            </a:r>
            <a:r>
              <a:rPr lang="en-US" altLang="en-US" sz="2000" i="1" dirty="0">
                <a:solidFill>
                  <a:srgbClr val="7030A0"/>
                </a:solidFill>
                <a:sym typeface="Greek Symbols"/>
              </a:rPr>
              <a:t> done 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:= </a:t>
            </a:r>
            <a:r>
              <a:rPr lang="en-US" altLang="en-US" sz="2000" b="1" dirty="0">
                <a:solidFill>
                  <a:srgbClr val="7030A0"/>
                </a:solidFill>
                <a:sym typeface="Greek Symbols"/>
              </a:rPr>
              <a:t>true;</a:t>
            </a:r>
            <a:r>
              <a:rPr lang="en-US" altLang="en-US" sz="2000" b="1" dirty="0">
                <a:sym typeface="Greek Symbols"/>
              </a:rPr>
              <a:t> </a:t>
            </a:r>
            <a:endParaRPr lang="en-US" altLang="en-US" sz="2000" b="1" dirty="0">
              <a:sym typeface="Greek Symbols"/>
            </a:endParaRPr>
          </a:p>
          <a:p>
            <a:pPr>
              <a:buFont typeface="Monotype Sorts" pitchFamily="-65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endParaRPr lang="en-US" altLang="en-US" sz="2000" b="1" dirty="0">
              <a:sym typeface="Greek Symbols"/>
            </a:endParaRPr>
          </a:p>
          <a:p>
            <a:pPr>
              <a:buFont typeface="Monotype Sorts" pitchFamily="-65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sz="2000" dirty="0">
                <a:sym typeface="Greek Symbols"/>
              </a:rPr>
              <a:t>     Note:  each </a:t>
            </a:r>
            <a:r>
              <a:rPr lang="en-US" altLang="en-US" sz="2000" i="1" dirty="0">
                <a:sym typeface="Greek Symbols"/>
              </a:rPr>
              <a:t>R</a:t>
            </a:r>
            <a:r>
              <a:rPr lang="en-US" altLang="en-US" sz="2000" i="1" baseline="-25000" dirty="0">
                <a:sym typeface="Greek Symbols"/>
              </a:rPr>
              <a:t>i</a:t>
            </a:r>
            <a:r>
              <a:rPr lang="en-US" altLang="en-US" sz="2000" i="1" dirty="0">
                <a:sym typeface="Greek Symbols"/>
              </a:rPr>
              <a:t> </a:t>
            </a:r>
            <a:r>
              <a:rPr lang="en-US" altLang="en-US" sz="2000" dirty="0">
                <a:sym typeface="Greek Symbols"/>
              </a:rPr>
              <a:t>is in BCNF, and decomposition is lossless-join.</a:t>
            </a:r>
            <a:endParaRPr lang="en-US" altLang="en-US" sz="2000" dirty="0">
              <a:sym typeface="Greek Symbol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 of BCNF Decomposition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94415" cy="4633244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sz="2000" i="1" dirty="0"/>
              <a:t>class 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course_id</a:t>
            </a:r>
            <a:r>
              <a:rPr lang="en-US" altLang="en-US" sz="2000" dirty="0"/>
              <a:t>, </a:t>
            </a:r>
            <a:r>
              <a:rPr lang="en-US" altLang="en-US" sz="2000" i="1" dirty="0"/>
              <a:t>title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dept_name</a:t>
            </a:r>
            <a:r>
              <a:rPr lang="en-US" altLang="en-US" sz="2000" dirty="0"/>
              <a:t>, </a:t>
            </a:r>
            <a:r>
              <a:rPr lang="en-US" altLang="en-US" sz="2000" i="1" dirty="0"/>
              <a:t>credits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sec_id</a:t>
            </a:r>
            <a:r>
              <a:rPr lang="en-US" altLang="en-US" sz="2000" dirty="0"/>
              <a:t>, </a:t>
            </a:r>
            <a:r>
              <a:rPr lang="en-US" altLang="en-US" sz="2000" i="1" dirty="0"/>
              <a:t>semester</a:t>
            </a:r>
            <a:r>
              <a:rPr lang="en-US" altLang="en-US" sz="2000" dirty="0"/>
              <a:t>, </a:t>
            </a:r>
            <a:r>
              <a:rPr lang="en-US" altLang="en-US" sz="2000" i="1" dirty="0"/>
              <a:t>year</a:t>
            </a:r>
            <a:r>
              <a:rPr lang="en-US" altLang="en-US" sz="2000" dirty="0"/>
              <a:t>, </a:t>
            </a:r>
            <a:r>
              <a:rPr lang="en-US" altLang="en-US" sz="2000" i="1" dirty="0"/>
              <a:t>building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room_number</a:t>
            </a:r>
            <a:r>
              <a:rPr lang="en-US" altLang="en-US" sz="2000" dirty="0"/>
              <a:t>, </a:t>
            </a:r>
            <a:r>
              <a:rPr lang="en-US" altLang="en-US" sz="2000" i="1" dirty="0"/>
              <a:t>capacity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time_slot_id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sz="2000" dirty="0"/>
              <a:t>Functional dependencies:</a:t>
            </a:r>
            <a:endParaRPr lang="en-US" altLang="en-US" sz="2000" dirty="0"/>
          </a:p>
          <a:p>
            <a:pPr lvl="1"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sz="2000" i="1" dirty="0" err="1"/>
              <a:t>course_id</a:t>
            </a:r>
            <a:r>
              <a:rPr lang="en-US" altLang="en-US" sz="2000" dirty="0"/>
              <a:t>→ </a:t>
            </a:r>
            <a:r>
              <a:rPr lang="en-US" altLang="en-US" sz="2000" i="1" dirty="0"/>
              <a:t>title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dept_name</a:t>
            </a:r>
            <a:r>
              <a:rPr lang="en-US" altLang="en-US" sz="2000" dirty="0"/>
              <a:t>, </a:t>
            </a:r>
            <a:r>
              <a:rPr lang="en-US" altLang="en-US" sz="2000" i="1" dirty="0"/>
              <a:t>credits</a:t>
            </a:r>
            <a:endParaRPr lang="en-US" altLang="en-US" sz="2000" i="1" dirty="0"/>
          </a:p>
          <a:p>
            <a:pPr lvl="1"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sz="2000" i="1" dirty="0"/>
              <a:t>building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room_number</a:t>
            </a:r>
            <a:r>
              <a:rPr lang="en-US" altLang="en-US" sz="2000" dirty="0" err="1"/>
              <a:t>→</a:t>
            </a:r>
            <a:r>
              <a:rPr lang="en-US" altLang="en-US" sz="2000" i="1" dirty="0" err="1"/>
              <a:t>capacity</a:t>
            </a:r>
            <a:endParaRPr lang="en-US" altLang="en-US" sz="2000" i="1" dirty="0"/>
          </a:p>
          <a:p>
            <a:pPr lvl="1"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sz="2000" i="1" dirty="0" err="1"/>
              <a:t>course_id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sec_id</a:t>
            </a:r>
            <a:r>
              <a:rPr lang="en-US" altLang="en-US" sz="2000" dirty="0"/>
              <a:t>, </a:t>
            </a:r>
            <a:r>
              <a:rPr lang="en-US" altLang="en-US" sz="2000" i="1" dirty="0"/>
              <a:t>semester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year</a:t>
            </a:r>
            <a:r>
              <a:rPr lang="en-US" altLang="en-US" sz="2000" dirty="0" err="1"/>
              <a:t>→</a:t>
            </a:r>
            <a:r>
              <a:rPr lang="en-US" altLang="en-US" sz="2000" i="1" dirty="0" err="1"/>
              <a:t>building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room_number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time_slot_id(</a:t>
            </a:r>
            <a:r>
              <a:rPr lang="zh-CN" altLang="en-US" sz="2000" i="1" dirty="0" err="1"/>
              <a:t>好的</a:t>
            </a:r>
            <a:r>
              <a:rPr lang="en-US" altLang="en-US" sz="2000" i="1" dirty="0" err="1"/>
              <a:t>)</a:t>
            </a:r>
            <a:endParaRPr lang="en-US" altLang="en-US" sz="2000" i="1" dirty="0"/>
          </a:p>
          <a:p>
            <a:pPr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sz="2000" dirty="0"/>
              <a:t>A candidate key {</a:t>
            </a:r>
            <a:r>
              <a:rPr lang="en-US" altLang="en-US" sz="2000" i="1" dirty="0" err="1"/>
              <a:t>course_id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sec_id</a:t>
            </a:r>
            <a:r>
              <a:rPr lang="en-US" altLang="en-US" sz="2000" dirty="0"/>
              <a:t>, </a:t>
            </a:r>
            <a:r>
              <a:rPr lang="en-US" altLang="en-US" sz="2000" i="1" dirty="0"/>
              <a:t>semester</a:t>
            </a:r>
            <a:r>
              <a:rPr lang="en-US" altLang="en-US" sz="2000" dirty="0"/>
              <a:t>, </a:t>
            </a:r>
            <a:r>
              <a:rPr lang="en-US" altLang="en-US" sz="2000" i="1" dirty="0"/>
              <a:t>year</a:t>
            </a:r>
            <a:r>
              <a:rPr lang="en-US" altLang="en-US" sz="2000" dirty="0"/>
              <a:t>}.</a:t>
            </a:r>
            <a:endParaRPr lang="en-US" altLang="en-US" sz="2000" dirty="0"/>
          </a:p>
          <a:p>
            <a:pPr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sz="2000" dirty="0"/>
              <a:t>BCNF Decomposition:</a:t>
            </a:r>
            <a:endParaRPr lang="en-US" altLang="en-US" sz="2000" dirty="0"/>
          </a:p>
          <a:p>
            <a:pPr lvl="1"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sz="2000" i="1" dirty="0" err="1"/>
              <a:t>course_id</a:t>
            </a:r>
            <a:r>
              <a:rPr lang="en-US" altLang="en-US" sz="2000" dirty="0"/>
              <a:t>→ </a:t>
            </a:r>
            <a:r>
              <a:rPr lang="en-US" altLang="en-US" sz="2000" i="1" dirty="0"/>
              <a:t>title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dept_name</a:t>
            </a:r>
            <a:r>
              <a:rPr lang="en-US" altLang="en-US" sz="2000" dirty="0"/>
              <a:t>, </a:t>
            </a:r>
            <a:r>
              <a:rPr lang="en-US" altLang="en-US" sz="2000" i="1" dirty="0"/>
              <a:t>credits  </a:t>
            </a:r>
            <a:r>
              <a:rPr lang="en-US" altLang="en-US" sz="2000" dirty="0"/>
              <a:t>holds</a:t>
            </a:r>
            <a:endParaRPr lang="en-US" altLang="en-US" sz="2000" dirty="0"/>
          </a:p>
          <a:p>
            <a:pPr lvl="2"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sz="2000" dirty="0"/>
              <a:t>but </a:t>
            </a:r>
            <a:r>
              <a:rPr lang="en-US" altLang="en-US" sz="2000" i="1" dirty="0" err="1"/>
              <a:t>course_id</a:t>
            </a:r>
            <a:r>
              <a:rPr lang="en-US" altLang="en-US" sz="2000" i="1" dirty="0"/>
              <a:t> </a:t>
            </a:r>
            <a:r>
              <a:rPr lang="en-US" altLang="en-US" sz="2000" dirty="0"/>
              <a:t>is not a </a:t>
            </a:r>
            <a:r>
              <a:rPr lang="en-US" altLang="en-US" sz="2000" dirty="0" err="1"/>
              <a:t>superkey</a:t>
            </a:r>
            <a:r>
              <a:rPr lang="en-US" altLang="en-US" sz="2000" dirty="0"/>
              <a:t>.</a:t>
            </a:r>
            <a:endParaRPr lang="en-US" altLang="en-US" sz="2000" dirty="0"/>
          </a:p>
          <a:p>
            <a:pPr lvl="1"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sz="2000" dirty="0"/>
              <a:t> We replace </a:t>
            </a:r>
            <a:r>
              <a:rPr lang="en-US" altLang="en-US" sz="2000" i="1" dirty="0"/>
              <a:t>class </a:t>
            </a:r>
            <a:r>
              <a:rPr lang="en-US" altLang="en-US" sz="2000" dirty="0"/>
              <a:t>by:</a:t>
            </a:r>
            <a:endParaRPr lang="en-US" altLang="en-US" sz="2000" dirty="0"/>
          </a:p>
          <a:p>
            <a:pPr lvl="2"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sz="2000" i="1" dirty="0"/>
              <a:t>course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course_id</a:t>
            </a:r>
            <a:r>
              <a:rPr lang="en-US" altLang="en-US" sz="2000" dirty="0"/>
              <a:t>, </a:t>
            </a:r>
            <a:r>
              <a:rPr lang="en-US" altLang="en-US" sz="2000" i="1" dirty="0"/>
              <a:t>title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dept_name</a:t>
            </a:r>
            <a:r>
              <a:rPr lang="en-US" altLang="en-US" sz="2000" dirty="0"/>
              <a:t>, </a:t>
            </a:r>
            <a:r>
              <a:rPr lang="en-US" altLang="en-US" sz="2000" i="1" dirty="0"/>
              <a:t>credits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 lvl="2"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sz="2000" i="1" dirty="0"/>
              <a:t>class-1 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course_id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sec_id</a:t>
            </a:r>
            <a:r>
              <a:rPr lang="en-US" altLang="en-US" sz="2000" dirty="0"/>
              <a:t>, </a:t>
            </a:r>
            <a:r>
              <a:rPr lang="en-US" altLang="en-US" sz="2000" i="1" dirty="0"/>
              <a:t>semester</a:t>
            </a:r>
            <a:r>
              <a:rPr lang="en-US" altLang="en-US" sz="2000" dirty="0"/>
              <a:t>, </a:t>
            </a:r>
            <a:r>
              <a:rPr lang="en-US" altLang="en-US" sz="2000" i="1" dirty="0"/>
              <a:t>year</a:t>
            </a:r>
            <a:r>
              <a:rPr lang="en-US" altLang="en-US" sz="2000" dirty="0"/>
              <a:t>, </a:t>
            </a:r>
            <a:r>
              <a:rPr lang="en-US" altLang="en-US" sz="2000" i="1" dirty="0"/>
              <a:t>building</a:t>
            </a:r>
            <a:r>
              <a:rPr lang="en-US" altLang="en-US" sz="2000" dirty="0"/>
              <a:t>,           </a:t>
            </a:r>
            <a:br>
              <a:rPr lang="en-US" altLang="en-US" sz="2000" dirty="0"/>
            </a:br>
            <a:r>
              <a:rPr lang="en-US" altLang="en-US" sz="2000" dirty="0"/>
              <a:t>             </a:t>
            </a:r>
            <a:r>
              <a:rPr lang="en-US" altLang="en-US" sz="2000" i="1" dirty="0" err="1"/>
              <a:t>room_number</a:t>
            </a:r>
            <a:r>
              <a:rPr lang="en-US" altLang="en-US" sz="2000" i="1" dirty="0"/>
              <a:t>, capacity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time_slot_id</a:t>
            </a:r>
            <a:r>
              <a:rPr lang="en-US" altLang="en-US" sz="2000" dirty="0"/>
              <a:t>)  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之后继续针对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class-1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有第二个依赖关系分解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99225" y="2008505"/>
            <a:ext cx="23463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BCN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希望左边的是候选码或超码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58050" y="2814955"/>
            <a:ext cx="11068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R{A,B, C}</a:t>
            </a:r>
            <a:endParaRPr lang="en-US" altLang="zh-CN"/>
          </a:p>
          <a:p>
            <a:r>
              <a:rPr lang="en-US" altLang="zh-CN"/>
              <a:t>A-&gt;C</a:t>
            </a:r>
            <a:endParaRPr lang="en-US" altLang="zh-CN"/>
          </a:p>
          <a:p>
            <a:r>
              <a:rPr lang="en-US" altLang="zh-CN"/>
              <a:t>R1{A, C}</a:t>
            </a:r>
            <a:endParaRPr lang="en-US" altLang="zh-CN"/>
          </a:p>
          <a:p>
            <a:r>
              <a:rPr lang="en-US" altLang="zh-CN"/>
              <a:t>R2{B, 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en-US" altLang="zh-CN"/>
              <a:t>}</a:t>
            </a:r>
            <a:r>
              <a:rPr lang="zh-CN" altLang="en-US"/>
              <a:t>放剩下的和</a:t>
            </a:r>
            <a:r>
              <a:rPr lang="en-US" altLang="zh-CN"/>
              <a:t>A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3" grpId="0" autoUpdateAnimBg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BCNF Decomposition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05638" cy="3237580"/>
          </a:xfrm>
        </p:spPr>
        <p:txBody>
          <a:bodyPr/>
          <a:lstStyle/>
          <a:p>
            <a:r>
              <a:rPr lang="en-US" altLang="en-US" sz="2000" i="1" dirty="0"/>
              <a:t>course </a:t>
            </a:r>
            <a:r>
              <a:rPr lang="en-US" altLang="en-US" sz="2000" dirty="0"/>
              <a:t>is in BCNF</a:t>
            </a:r>
            <a:endParaRPr lang="en-US" altLang="en-US" sz="2000" dirty="0"/>
          </a:p>
          <a:p>
            <a:pPr lvl="1"/>
            <a:r>
              <a:rPr lang="en-US" altLang="en-US" sz="2000" dirty="0"/>
              <a:t>How do we know this?</a:t>
            </a:r>
            <a:endParaRPr lang="en-US" altLang="en-US" sz="2000" dirty="0"/>
          </a:p>
          <a:p>
            <a:r>
              <a:rPr lang="en-US" altLang="en-US" sz="2000" i="1" dirty="0"/>
              <a:t>building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room_number</a:t>
            </a:r>
            <a:r>
              <a:rPr lang="en-US" altLang="en-US" sz="2000" dirty="0" err="1"/>
              <a:t>→</a:t>
            </a:r>
            <a:r>
              <a:rPr lang="en-US" altLang="en-US" sz="2000" i="1" dirty="0" err="1"/>
              <a:t>capacity</a:t>
            </a:r>
            <a:r>
              <a:rPr lang="en-US" altLang="en-US" sz="2000" i="1" dirty="0"/>
              <a:t>  </a:t>
            </a:r>
            <a:r>
              <a:rPr lang="en-US" altLang="en-US" sz="2000" dirty="0"/>
              <a:t>holds on </a:t>
            </a:r>
            <a:r>
              <a:rPr lang="en-US" altLang="en-US" sz="2000" i="1" dirty="0"/>
              <a:t>class-1</a:t>
            </a:r>
            <a:endParaRPr lang="en-US" altLang="en-US" sz="2000" dirty="0"/>
          </a:p>
          <a:p>
            <a:pPr lvl="1"/>
            <a:r>
              <a:rPr lang="en-US" altLang="en-US" sz="2000" dirty="0"/>
              <a:t> but {</a:t>
            </a:r>
            <a:r>
              <a:rPr lang="en-US" altLang="en-US" sz="2000" i="1" dirty="0"/>
              <a:t>building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room_number</a:t>
            </a:r>
            <a:r>
              <a:rPr lang="en-US" altLang="en-US" sz="2000" dirty="0"/>
              <a:t>} is not a </a:t>
            </a:r>
            <a:r>
              <a:rPr lang="en-US" altLang="en-US" sz="2000" dirty="0" err="1"/>
              <a:t>superkey</a:t>
            </a:r>
            <a:r>
              <a:rPr lang="en-US" altLang="en-US" sz="2000" dirty="0"/>
              <a:t> for </a:t>
            </a:r>
            <a:r>
              <a:rPr lang="en-US" altLang="en-US" sz="2000" i="1" dirty="0"/>
              <a:t>class-1</a:t>
            </a:r>
            <a:r>
              <a:rPr lang="en-US" altLang="en-US" sz="2000" dirty="0"/>
              <a:t>.</a:t>
            </a:r>
            <a:endParaRPr lang="en-US" altLang="en-US" sz="2000" dirty="0"/>
          </a:p>
          <a:p>
            <a:pPr lvl="1"/>
            <a:r>
              <a:rPr lang="en-US" altLang="en-US" sz="2000" dirty="0"/>
              <a:t>We replace </a:t>
            </a:r>
            <a:r>
              <a:rPr lang="en-US" altLang="en-US" sz="2000" i="1" dirty="0"/>
              <a:t>class-1 </a:t>
            </a:r>
            <a:r>
              <a:rPr lang="en-US" altLang="en-US" sz="2000" dirty="0"/>
              <a:t>by:</a:t>
            </a:r>
            <a:endParaRPr lang="en-US" altLang="en-US" sz="2000" dirty="0"/>
          </a:p>
          <a:p>
            <a:pPr lvl="2"/>
            <a:r>
              <a:rPr lang="en-US" altLang="en-US" sz="2000" i="1" dirty="0"/>
              <a:t>classroom </a:t>
            </a:r>
            <a:r>
              <a:rPr lang="en-US" altLang="en-US" sz="2000" dirty="0"/>
              <a:t>(</a:t>
            </a:r>
            <a:r>
              <a:rPr lang="en-US" altLang="en-US" sz="2000" i="1" dirty="0"/>
              <a:t>building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room_number</a:t>
            </a:r>
            <a:r>
              <a:rPr lang="en-US" altLang="en-US" sz="2000" dirty="0"/>
              <a:t>, </a:t>
            </a:r>
            <a:r>
              <a:rPr lang="en-US" altLang="en-US" sz="2000" i="1" dirty="0"/>
              <a:t>capacity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 lvl="2"/>
            <a:r>
              <a:rPr lang="en-US" altLang="en-US" sz="2000" i="1" dirty="0"/>
              <a:t>section 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course_id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sec_id</a:t>
            </a:r>
            <a:r>
              <a:rPr lang="en-US" altLang="en-US" sz="2000" dirty="0"/>
              <a:t>, </a:t>
            </a:r>
            <a:r>
              <a:rPr lang="en-US" altLang="en-US" sz="2000" i="1" dirty="0"/>
              <a:t>semester</a:t>
            </a:r>
            <a:r>
              <a:rPr lang="en-US" altLang="en-US" sz="2000" dirty="0"/>
              <a:t>, </a:t>
            </a:r>
            <a:r>
              <a:rPr lang="en-US" altLang="en-US" sz="2000" i="1" dirty="0"/>
              <a:t>year</a:t>
            </a:r>
            <a:r>
              <a:rPr lang="en-US" altLang="en-US" sz="2000" dirty="0"/>
              <a:t>, </a:t>
            </a:r>
            <a:r>
              <a:rPr lang="en-US" altLang="en-US" sz="2000" i="1" dirty="0"/>
              <a:t>building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room_number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time_slot_id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r>
              <a:rPr lang="en-US" altLang="en-US" sz="2000" i="1" dirty="0"/>
              <a:t>classroom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section </a:t>
            </a:r>
            <a:r>
              <a:rPr lang="en-US" altLang="en-US" sz="2000" dirty="0"/>
              <a:t>are in BCNF.</a:t>
            </a:r>
            <a:endParaRPr lang="en-US" altLang="en-US" sz="20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Third Normal Form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38803" cy="3297738"/>
          </a:xfrm>
        </p:spPr>
        <p:txBody>
          <a:bodyPr/>
          <a:lstStyle/>
          <a:p>
            <a:r>
              <a:rPr lang="en-US" altLang="en-US" sz="2000" dirty="0"/>
              <a:t>There are some situations where </a:t>
            </a:r>
            <a:endParaRPr lang="en-US" altLang="en-US" sz="2000" dirty="0"/>
          </a:p>
          <a:p>
            <a:pPr lvl="1"/>
            <a:r>
              <a:rPr lang="en-US" altLang="en-US" sz="2000" dirty="0"/>
              <a:t>BCNF is </a:t>
            </a:r>
            <a:r>
              <a:rPr lang="en-US" altLang="en-US" sz="2000" b="1" dirty="0"/>
              <a:t>not</a:t>
            </a:r>
            <a:r>
              <a:rPr lang="en-US" altLang="en-US" sz="2000" dirty="0"/>
              <a:t> dependency preserving, and </a:t>
            </a:r>
            <a:endParaRPr lang="en-US" altLang="en-US" sz="2000" dirty="0"/>
          </a:p>
          <a:p>
            <a:pPr lvl="1"/>
            <a:r>
              <a:rPr lang="en-US" altLang="en-US" sz="2000" dirty="0"/>
              <a:t>efficient checking for FD violation on updates is important</a:t>
            </a:r>
            <a:endParaRPr lang="en-US" altLang="en-US" sz="2000" dirty="0"/>
          </a:p>
          <a:p>
            <a:r>
              <a:rPr lang="en-US" altLang="en-US" sz="2000" dirty="0"/>
              <a:t>Solution: define a weaker normal form, called Third Normal Form (3NF)</a:t>
            </a:r>
            <a:endParaRPr lang="en-US" altLang="en-US" sz="2000" dirty="0"/>
          </a:p>
          <a:p>
            <a:pPr lvl="1"/>
            <a:r>
              <a:rPr lang="en-US" altLang="en-US" sz="2000" dirty="0"/>
              <a:t>Allows some redundancy (with resultant problems; we </a:t>
            </a:r>
            <a:r>
              <a:rPr lang="en-US" altLang="en-US" sz="2000" dirty="0">
                <a:sym typeface="Greek Symbols"/>
              </a:rPr>
              <a:t>will see examples later)</a:t>
            </a:r>
            <a:r>
              <a:rPr lang="zh-CN" altLang="en-US" sz="2000" dirty="0"/>
              <a:t>允许一些冗余</a:t>
            </a:r>
            <a:endParaRPr lang="zh-CN" altLang="en-US" sz="2000" dirty="0"/>
          </a:p>
          <a:p>
            <a:pPr lvl="1"/>
            <a:r>
              <a:rPr lang="en-US" altLang="en-US" sz="2000" dirty="0"/>
              <a:t>But functional dependencies can be checked on individual relations without computing a join.但是函数依赖性可以在单个关系上检查，而无需计算连接。</a:t>
            </a:r>
            <a:endParaRPr lang="en-US" altLang="en-US" sz="2000" dirty="0"/>
          </a:p>
          <a:p>
            <a:pPr lvl="1"/>
            <a:r>
              <a:rPr lang="en-US" altLang="en-US" sz="2000" dirty="0"/>
              <a:t>There is always a lossless-join, dependency-preserving decomposition into 3NF.总是有一个无损连接，保留依赖分解成3NF。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3NF Example -- </a:t>
            </a:r>
            <a:r>
              <a:rPr lang="en-US" altLang="en-US" dirty="0"/>
              <a:t>Relation </a:t>
            </a:r>
            <a:r>
              <a:rPr lang="en-US" altLang="en-US" i="1" dirty="0"/>
              <a:t>dept_advisor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3948"/>
            <a:ext cx="7558904" cy="3285707"/>
          </a:xfrm>
        </p:spPr>
        <p:txBody>
          <a:bodyPr/>
          <a:lstStyle/>
          <a:p>
            <a:pPr>
              <a:tabLst>
                <a:tab pos="1026795" algn="l"/>
                <a:tab pos="2455545" algn="l"/>
              </a:tabLst>
            </a:pPr>
            <a:r>
              <a:rPr lang="en-US" altLang="en-US" sz="2400" i="1" dirty="0"/>
              <a:t>dept_advisor </a:t>
            </a:r>
            <a:r>
              <a:rPr lang="en-US" altLang="en-US" sz="2400" dirty="0"/>
              <a:t>(</a:t>
            </a:r>
            <a:r>
              <a:rPr lang="en-US" altLang="en-US" sz="2400" i="1" dirty="0"/>
              <a:t>s_ID, i_ID, dept_name)</a:t>
            </a:r>
            <a:br>
              <a:rPr lang="en-US" altLang="en-US" sz="2400" i="1" dirty="0"/>
            </a:br>
            <a:r>
              <a:rPr lang="en-US" altLang="en-US" sz="2400" i="1" dirty="0"/>
              <a:t>F = </a:t>
            </a:r>
            <a:r>
              <a:rPr lang="en-US" altLang="en-US" sz="2400" dirty="0"/>
              <a:t>{</a:t>
            </a:r>
            <a:r>
              <a:rPr lang="en-US" altLang="en-US" sz="2400" i="1" dirty="0"/>
              <a:t>s_ID, dept_name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i="1" dirty="0"/>
              <a:t> i_ID,  i_ID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i="1" dirty="0">
                <a:sym typeface="Wingdings" panose="05000000000000000000" pitchFamily="2" charset="2"/>
              </a:rPr>
              <a:t> dept_name</a:t>
            </a:r>
            <a:r>
              <a:rPr lang="en-US" altLang="en-US" sz="2400" dirty="0">
                <a:sym typeface="Monotype Sorts" pitchFamily="-65" charset="2"/>
              </a:rPr>
              <a:t>}</a:t>
            </a:r>
            <a:endParaRPr lang="en-US" altLang="en-US" sz="2400" dirty="0">
              <a:sym typeface="Monotype Sorts" pitchFamily="-65" charset="2"/>
            </a:endParaRPr>
          </a:p>
          <a:p>
            <a:pPr>
              <a:tabLst>
                <a:tab pos="1026795" algn="l"/>
                <a:tab pos="2455545" algn="l"/>
              </a:tabLst>
            </a:pPr>
            <a:r>
              <a:rPr lang="en-US" altLang="en-US" sz="2400" dirty="0">
                <a:sym typeface="Monotype Sorts" pitchFamily="-65" charset="2"/>
              </a:rPr>
              <a:t>Two candidate keys:  </a:t>
            </a:r>
            <a:r>
              <a:rPr lang="en-US" altLang="en-US" sz="2400" i="1" dirty="0" err="1">
                <a:sym typeface="Monotype Sorts" pitchFamily="-65" charset="2"/>
              </a:rPr>
              <a:t>s_ID</a:t>
            </a:r>
            <a:r>
              <a:rPr lang="en-US" altLang="en-US" sz="2400" i="1" dirty="0">
                <a:sym typeface="Monotype Sorts" pitchFamily="-65" charset="2"/>
              </a:rPr>
              <a:t>, </a:t>
            </a:r>
            <a:r>
              <a:rPr lang="en-US" altLang="en-US" sz="2400" i="1" dirty="0" err="1">
                <a:sym typeface="Monotype Sorts" pitchFamily="-65" charset="2"/>
              </a:rPr>
              <a:t>dept_name</a:t>
            </a:r>
            <a:r>
              <a:rPr lang="en-US" altLang="en-US" sz="2400" i="1" dirty="0">
                <a:sym typeface="Monotype Sorts" pitchFamily="-65" charset="2"/>
              </a:rPr>
              <a:t>, </a:t>
            </a:r>
            <a:r>
              <a:rPr lang="en-US" altLang="en-US" sz="2400" dirty="0">
                <a:sym typeface="Monotype Sorts" pitchFamily="-65" charset="2"/>
              </a:rPr>
              <a:t>and </a:t>
            </a:r>
            <a:r>
              <a:rPr lang="en-US" altLang="en-US" sz="2400" i="1" dirty="0">
                <a:sym typeface="Monotype Sorts" pitchFamily="-65" charset="2"/>
              </a:rPr>
              <a:t> </a:t>
            </a:r>
            <a:r>
              <a:rPr lang="en-US" altLang="en-US" sz="2400" i="1" dirty="0" err="1">
                <a:sym typeface="Monotype Sorts" pitchFamily="-65" charset="2"/>
              </a:rPr>
              <a:t>i_ID</a:t>
            </a:r>
            <a:r>
              <a:rPr lang="en-US" altLang="en-US" sz="2400" i="1" dirty="0">
                <a:sym typeface="Monotype Sorts" pitchFamily="-65" charset="2"/>
              </a:rPr>
              <a:t>, </a:t>
            </a:r>
            <a:r>
              <a:rPr lang="en-US" altLang="en-US" sz="2400" i="1" dirty="0" err="1">
                <a:sym typeface="Monotype Sorts" pitchFamily="-65" charset="2"/>
              </a:rPr>
              <a:t>s_ID</a:t>
            </a:r>
            <a:endParaRPr lang="en-US" altLang="en-US" sz="2400" i="1" dirty="0">
              <a:sym typeface="Monotype Sorts" pitchFamily="-65" charset="2"/>
            </a:endParaRPr>
          </a:p>
          <a:p>
            <a:pPr>
              <a:tabLst>
                <a:tab pos="1026795" algn="l"/>
                <a:tab pos="2455545" algn="l"/>
              </a:tabLst>
            </a:pPr>
            <a:r>
              <a:rPr lang="en-US" altLang="en-US" sz="2400" i="1" dirty="0">
                <a:sym typeface="Monotype Sorts" pitchFamily="-65" charset="2"/>
              </a:rPr>
              <a:t>R</a:t>
            </a:r>
            <a:r>
              <a:rPr lang="en-US" altLang="en-US" sz="2400" dirty="0">
                <a:sym typeface="Monotype Sorts" pitchFamily="-65" charset="2"/>
              </a:rPr>
              <a:t> is in 3NF</a:t>
            </a:r>
            <a:endParaRPr lang="en-US" altLang="en-US" sz="2400" dirty="0">
              <a:sym typeface="Monotype Sorts" pitchFamily="-65" charset="2"/>
            </a:endParaRPr>
          </a:p>
          <a:p>
            <a:pPr lvl="1">
              <a:tabLst>
                <a:tab pos="1026795" algn="l"/>
                <a:tab pos="2455545" algn="l"/>
              </a:tabLst>
            </a:pPr>
            <a:r>
              <a:rPr lang="en-US" altLang="en-US" sz="2400" i="1" dirty="0" err="1"/>
              <a:t>s_ID</a:t>
            </a:r>
            <a:r>
              <a:rPr lang="en-US" altLang="en-US" sz="2400" i="1" dirty="0"/>
              <a:t>, </a:t>
            </a:r>
            <a:r>
              <a:rPr lang="en-US" altLang="en-US" sz="2400" i="1" dirty="0" err="1"/>
              <a:t>dept_name</a:t>
            </a:r>
            <a:r>
              <a:rPr lang="en-US" altLang="en-US" sz="2400" i="1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i_ID</a:t>
            </a:r>
            <a:r>
              <a:rPr lang="en-US" altLang="en-US" sz="2400" i="1" dirty="0">
                <a:sym typeface="Monotype Sorts" pitchFamily="-65" charset="2"/>
              </a:rPr>
              <a:t>   </a:t>
            </a:r>
            <a:r>
              <a:rPr lang="en-US" altLang="en-US" sz="2400" i="1" dirty="0" err="1"/>
              <a:t>s_ID</a:t>
            </a:r>
            <a:endParaRPr lang="en-US" altLang="en-US" sz="2400" i="1" dirty="0"/>
          </a:p>
          <a:p>
            <a:pPr lvl="2">
              <a:tabLst>
                <a:tab pos="1026795" algn="l"/>
                <a:tab pos="2455545" algn="l"/>
              </a:tabLst>
            </a:pPr>
            <a:r>
              <a:rPr lang="en-US" altLang="en-US" sz="2400" i="1" dirty="0"/>
              <a:t> </a:t>
            </a:r>
            <a:r>
              <a:rPr lang="en-US" altLang="en-US" sz="2400" i="1" dirty="0" err="1"/>
              <a:t>dept_name</a:t>
            </a:r>
            <a:r>
              <a:rPr lang="en-US" altLang="en-US" sz="2400" i="1" dirty="0"/>
              <a:t> </a:t>
            </a:r>
            <a:r>
              <a:rPr lang="en-US" altLang="en-US" sz="2400" dirty="0">
                <a:sym typeface="Monotype Sorts" pitchFamily="-65" charset="2"/>
              </a:rPr>
              <a:t>is a </a:t>
            </a:r>
            <a:r>
              <a:rPr lang="en-US" altLang="en-US" sz="2400" dirty="0" err="1">
                <a:sym typeface="Monotype Sorts" pitchFamily="-65" charset="2"/>
              </a:rPr>
              <a:t>superkey</a:t>
            </a:r>
            <a:endParaRPr lang="en-US" altLang="en-US" sz="2400" dirty="0">
              <a:sym typeface="Monotype Sorts" pitchFamily="-65" charset="2"/>
            </a:endParaRPr>
          </a:p>
          <a:p>
            <a:pPr lvl="1">
              <a:tabLst>
                <a:tab pos="1026795" algn="l"/>
                <a:tab pos="2455545" algn="l"/>
              </a:tabLst>
            </a:pP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 err="1"/>
              <a:t>i_ID</a:t>
            </a:r>
            <a:r>
              <a:rPr lang="en-US" altLang="en-US" sz="2400" i="1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i="1" dirty="0">
                <a:sym typeface="Wingdings" panose="05000000000000000000" pitchFamily="2" charset="2"/>
              </a:rPr>
              <a:t> </a:t>
            </a:r>
            <a:r>
              <a:rPr lang="en-US" altLang="en-US" sz="2400" i="1" dirty="0" err="1">
                <a:sym typeface="Wingdings" panose="05000000000000000000" pitchFamily="2" charset="2"/>
              </a:rPr>
              <a:t>dept_name</a:t>
            </a:r>
            <a:r>
              <a:rPr lang="en-US" altLang="en-US" sz="2400" i="1" dirty="0">
                <a:sym typeface="Monotype Sorts" pitchFamily="-65" charset="2"/>
              </a:rPr>
              <a:t> 	</a:t>
            </a:r>
            <a:endParaRPr lang="en-US" altLang="en-US" sz="2400" i="1" dirty="0">
              <a:sym typeface="Monotype Sorts" pitchFamily="-65" charset="2"/>
            </a:endParaRPr>
          </a:p>
          <a:p>
            <a:pPr lvl="2">
              <a:tabLst>
                <a:tab pos="1026795" algn="l"/>
                <a:tab pos="2455545" algn="l"/>
              </a:tabLst>
            </a:pPr>
            <a:r>
              <a:rPr lang="en-US" altLang="en-US" sz="2400" i="1" dirty="0" err="1">
                <a:sym typeface="Monotype Sorts" pitchFamily="-65" charset="2"/>
              </a:rPr>
              <a:t>dept_name</a:t>
            </a:r>
            <a:r>
              <a:rPr lang="en-US" altLang="en-US" sz="2400" i="1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Monotype Sorts" pitchFamily="-65" charset="2"/>
              </a:rPr>
              <a:t>is contained in a candidate key</a:t>
            </a:r>
            <a:endParaRPr lang="en-US" altLang="en-US" sz="2400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  <a:tabLst>
                <a:tab pos="1026795" algn="l"/>
                <a:tab pos="245554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1026795" algn="l"/>
                <a:tab pos="2455545" algn="l"/>
              </a:tabLst>
            </a:pPr>
            <a:endParaRPr lang="en-US" altLang="en-US" dirty="0">
              <a:sym typeface="Monotype Sorts" pitchFamily="-65" charset="2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Testing for 3NF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559" cy="3141327"/>
          </a:xfrm>
        </p:spPr>
        <p:txBody>
          <a:bodyPr/>
          <a:lstStyle/>
          <a:p>
            <a:r>
              <a:rPr lang="en-US" altLang="en-US" sz="2000" dirty="0"/>
              <a:t>Need to check only FDs in </a:t>
            </a:r>
            <a:r>
              <a:rPr lang="en-US" altLang="en-US" sz="2000" i="1" dirty="0"/>
              <a:t>F</a:t>
            </a:r>
            <a:r>
              <a:rPr lang="en-US" altLang="en-US" sz="2000" dirty="0"/>
              <a:t>, need not check all FDs in </a:t>
            </a:r>
            <a:r>
              <a:rPr lang="en-US" altLang="en-US" sz="2000" i="1" dirty="0"/>
              <a:t>F</a:t>
            </a:r>
            <a:r>
              <a:rPr lang="en-US" altLang="en-US" sz="2000" i="1" baseline="30000" dirty="0"/>
              <a:t>+</a:t>
            </a:r>
            <a:r>
              <a:rPr lang="en-US" altLang="en-US" sz="2000" dirty="0"/>
              <a:t>.</a:t>
            </a:r>
            <a:endParaRPr lang="en-US" altLang="en-US" sz="2000" dirty="0"/>
          </a:p>
          <a:p>
            <a:r>
              <a:rPr lang="en-US" altLang="en-US" sz="2000" dirty="0"/>
              <a:t>Use attribute closure to check for each dependency </a:t>
            </a:r>
            <a:r>
              <a:rPr lang="en-US" altLang="en-US" sz="2000" dirty="0">
                <a:sym typeface="Symbol" panose="05050102010706020507" pitchFamily="18" charset="2"/>
              </a:rPr>
              <a:t>  , if  </a:t>
            </a:r>
            <a:r>
              <a:rPr lang="en-US" altLang="en-US" sz="2000" dirty="0"/>
              <a:t>is a </a:t>
            </a:r>
            <a:r>
              <a:rPr lang="en-US" altLang="en-US" sz="2000" dirty="0" err="1"/>
              <a:t>superkey</a:t>
            </a:r>
            <a:r>
              <a:rPr lang="en-US" altLang="en-US" sz="2000" dirty="0"/>
              <a:t>.</a:t>
            </a:r>
            <a:endParaRPr lang="en-US" altLang="en-US" sz="2000" dirty="0"/>
          </a:p>
          <a:p>
            <a:r>
              <a:rPr lang="en-US" altLang="en-US" sz="2000" dirty="0"/>
              <a:t>If </a:t>
            </a:r>
            <a:r>
              <a:rPr lang="en-US" altLang="en-US" sz="2000" dirty="0">
                <a:sym typeface="Symbol" panose="05050102010706020507" pitchFamily="18" charset="2"/>
              </a:rPr>
              <a:t> </a:t>
            </a:r>
            <a:r>
              <a:rPr lang="en-US" altLang="en-US" sz="2000" dirty="0"/>
              <a:t>is not a </a:t>
            </a:r>
            <a:r>
              <a:rPr lang="en-US" altLang="en-US" sz="2000" dirty="0" err="1"/>
              <a:t>superkey</a:t>
            </a:r>
            <a:r>
              <a:rPr lang="en-US" altLang="en-US" sz="2000" dirty="0"/>
              <a:t>, we have to verify if each attribute in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/>
              <a:t> is contained in a candidate key of </a:t>
            </a:r>
            <a:r>
              <a:rPr lang="en-US" altLang="en-US" sz="2000" i="1" dirty="0"/>
              <a:t>R</a:t>
            </a:r>
            <a:endParaRPr lang="en-US" altLang="en-US" sz="2000" i="1" dirty="0"/>
          </a:p>
          <a:p>
            <a:pPr lvl="1"/>
            <a:r>
              <a:rPr lang="en-US" altLang="en-US" sz="2000" dirty="0"/>
              <a:t>This test is rather more expensive, since it involve finding candidate keys</a:t>
            </a:r>
            <a:endParaRPr lang="en-US" altLang="en-US" sz="2000" dirty="0"/>
          </a:p>
          <a:p>
            <a:pPr lvl="1"/>
            <a:r>
              <a:rPr lang="en-US" altLang="en-US" sz="2000" dirty="0"/>
              <a:t>Testing for 3NF has been shown to be NP-hard</a:t>
            </a:r>
            <a:endParaRPr lang="en-US" altLang="en-US" sz="2000" dirty="0"/>
          </a:p>
          <a:p>
            <a:pPr lvl="1"/>
            <a:r>
              <a:rPr lang="en-US" altLang="en-US" sz="2000" dirty="0"/>
              <a:t>Interestingly, decomposition into third normal form (described shortly) can be done in polynomial time 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3NF Decomposition Algorithm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681791" cy="4924341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461645" algn="l"/>
                <a:tab pos="1026795" algn="l"/>
                <a:tab pos="1309370" algn="l"/>
                <a:tab pos="1711325" algn="l"/>
              </a:tabLst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7030A0"/>
                </a:solidFill>
              </a:rPr>
              <a:t>Let </a:t>
            </a:r>
            <a:r>
              <a:rPr lang="en-US" altLang="en-US" i="1" dirty="0">
                <a:solidFill>
                  <a:srgbClr val="7030A0"/>
                </a:solidFill>
              </a:rPr>
              <a:t>F</a:t>
            </a:r>
            <a:r>
              <a:rPr lang="en-US" altLang="en-US" sz="2000" i="1" baseline="-25000" dirty="0">
                <a:solidFill>
                  <a:srgbClr val="7030A0"/>
                </a:solidFill>
              </a:rPr>
              <a:t>c</a:t>
            </a:r>
            <a:r>
              <a:rPr lang="en-US" altLang="en-US" i="1" dirty="0">
                <a:solidFill>
                  <a:srgbClr val="7030A0"/>
                </a:solidFill>
              </a:rPr>
              <a:t> </a:t>
            </a:r>
            <a:r>
              <a:rPr lang="en-US" altLang="en-US" dirty="0">
                <a:solidFill>
                  <a:srgbClr val="7030A0"/>
                </a:solidFill>
              </a:rPr>
              <a:t>be a canonical cover for </a:t>
            </a:r>
            <a:r>
              <a:rPr lang="en-US" altLang="en-US" i="1" dirty="0">
                <a:solidFill>
                  <a:srgbClr val="7030A0"/>
                </a:solidFill>
              </a:rPr>
              <a:t>F;</a:t>
            </a:r>
            <a:br>
              <a:rPr lang="en-US" altLang="en-US" i="1" dirty="0">
                <a:solidFill>
                  <a:srgbClr val="7030A0"/>
                </a:solidFill>
              </a:rPr>
            </a:br>
            <a:r>
              <a:rPr lang="en-US" altLang="en-US" i="1" dirty="0" err="1">
                <a:solidFill>
                  <a:srgbClr val="7030A0"/>
                </a:solidFill>
              </a:rPr>
              <a:t>i</a:t>
            </a:r>
            <a:r>
              <a:rPr lang="en-US" altLang="en-US" i="1" dirty="0">
                <a:solidFill>
                  <a:srgbClr val="7030A0"/>
                </a:solidFill>
              </a:rPr>
              <a:t> </a:t>
            </a:r>
            <a:r>
              <a:rPr lang="en-US" altLang="en-US" dirty="0">
                <a:solidFill>
                  <a:srgbClr val="7030A0"/>
                </a:solidFill>
              </a:rPr>
              <a:t>:= 0;</a:t>
            </a:r>
            <a:br>
              <a:rPr lang="en-US" altLang="en-US" dirty="0">
                <a:solidFill>
                  <a:srgbClr val="7030A0"/>
                </a:solidFill>
              </a:rPr>
            </a:br>
            <a:r>
              <a:rPr lang="en-US" altLang="en-US" b="1" dirty="0">
                <a:solidFill>
                  <a:srgbClr val="7030A0"/>
                </a:solidFill>
              </a:rPr>
              <a:t>for each </a:t>
            </a:r>
            <a:r>
              <a:rPr lang="en-US" altLang="en-US" dirty="0">
                <a:solidFill>
                  <a:srgbClr val="7030A0"/>
                </a:solidFill>
              </a:rPr>
              <a:t> functional dependency 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rgbClr val="7030A0"/>
                </a:solidFill>
                <a:sym typeface="Monotype Sorts" pitchFamily="-65" charset="2"/>
              </a:rPr>
              <a:t> 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dirty="0">
                <a:solidFill>
                  <a:srgbClr val="7030A0"/>
                </a:solidFill>
                <a:sym typeface="Greek Symbols"/>
              </a:rPr>
              <a:t>in </a:t>
            </a:r>
            <a:r>
              <a:rPr lang="en-US" altLang="en-US" i="1" dirty="0">
                <a:solidFill>
                  <a:srgbClr val="7030A0"/>
                </a:solidFill>
                <a:sym typeface="Greek Symbols"/>
              </a:rPr>
              <a:t>F</a:t>
            </a:r>
            <a:r>
              <a:rPr lang="en-US" altLang="en-US" sz="2000" i="1" baseline="-25000" dirty="0">
                <a:solidFill>
                  <a:srgbClr val="7030A0"/>
                </a:solidFill>
                <a:sym typeface="Greek Symbols"/>
              </a:rPr>
              <a:t>c</a:t>
            </a:r>
            <a:r>
              <a:rPr lang="en-US" altLang="en-US" i="1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b="1" dirty="0">
                <a:solidFill>
                  <a:srgbClr val="7030A0"/>
                </a:solidFill>
                <a:sym typeface="Greek Symbols"/>
              </a:rPr>
              <a:t>do</a:t>
            </a:r>
            <a:br>
              <a:rPr lang="en-US" altLang="en-US" b="1" dirty="0">
                <a:solidFill>
                  <a:srgbClr val="7030A0"/>
                </a:solidFill>
                <a:sym typeface="Greek Symbols"/>
              </a:rPr>
            </a:br>
            <a:r>
              <a:rPr lang="en-US" altLang="en-US" b="1" dirty="0">
                <a:solidFill>
                  <a:srgbClr val="7030A0"/>
                </a:solidFill>
                <a:sym typeface="Greek Symbols"/>
              </a:rPr>
              <a:t>	if </a:t>
            </a:r>
            <a:r>
              <a:rPr lang="en-US" altLang="en-US" dirty="0">
                <a:solidFill>
                  <a:srgbClr val="7030A0"/>
                </a:solidFill>
                <a:sym typeface="Greek Symbols"/>
              </a:rPr>
              <a:t>none of the schemas </a:t>
            </a:r>
            <a:r>
              <a:rPr lang="en-US" altLang="en-US" i="1" dirty="0" err="1">
                <a:solidFill>
                  <a:srgbClr val="7030A0"/>
                </a:solidFill>
                <a:sym typeface="Greek Symbols"/>
              </a:rPr>
              <a:t>R</a:t>
            </a:r>
            <a:r>
              <a:rPr lang="en-US" altLang="en-US" i="1" baseline="-25000" dirty="0" err="1">
                <a:solidFill>
                  <a:srgbClr val="7030A0"/>
                </a:solidFill>
                <a:sym typeface="Greek Symbols"/>
              </a:rPr>
              <a:t>j</a:t>
            </a:r>
            <a:r>
              <a:rPr lang="en-US" altLang="en-US" i="1" dirty="0">
                <a:solidFill>
                  <a:srgbClr val="7030A0"/>
                </a:solidFill>
                <a:sym typeface="Greek Symbols"/>
              </a:rPr>
              <a:t>, </a:t>
            </a:r>
            <a:r>
              <a:rPr lang="en-US" altLang="en-US" dirty="0">
                <a:solidFill>
                  <a:srgbClr val="7030A0"/>
                </a:solidFill>
                <a:sym typeface="Greek Symbols"/>
              </a:rPr>
              <a:t>1 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j </a:t>
            </a:r>
            <a:r>
              <a:rPr lang="en-US" altLang="en-US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olidFill>
                  <a:srgbClr val="7030A0"/>
                </a:solidFill>
                <a:sym typeface="Symbol" panose="05050102010706020507" pitchFamily="18" charset="2"/>
              </a:rPr>
              <a:t>i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contains  </a:t>
            </a:r>
            <a:r>
              <a:rPr lang="en-US" altLang="en-US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olidFill>
                  <a:srgbClr val="7030A0"/>
                </a:solidFill>
                <a:sym typeface="Greek Symbols"/>
              </a:rPr>
              <a:t> </a:t>
            </a:r>
            <a:br>
              <a:rPr lang="en-US" altLang="en-US" dirty="0">
                <a:solidFill>
                  <a:srgbClr val="7030A0"/>
                </a:solidFill>
                <a:sym typeface="Greek Symbols"/>
              </a:rPr>
            </a:br>
            <a:r>
              <a:rPr lang="en-US" altLang="en-US" dirty="0">
                <a:solidFill>
                  <a:srgbClr val="7030A0"/>
                </a:solidFill>
                <a:sym typeface="Greek Symbols"/>
              </a:rPr>
              <a:t>		</a:t>
            </a:r>
            <a:r>
              <a:rPr lang="en-US" altLang="en-US" b="1" dirty="0">
                <a:solidFill>
                  <a:srgbClr val="7030A0"/>
                </a:solidFill>
                <a:sym typeface="Greek Symbols"/>
              </a:rPr>
              <a:t>then begin</a:t>
            </a:r>
            <a:br>
              <a:rPr lang="en-US" altLang="en-US" b="1" dirty="0">
                <a:solidFill>
                  <a:srgbClr val="7030A0"/>
                </a:solidFill>
                <a:sym typeface="Greek Symbols"/>
              </a:rPr>
            </a:br>
            <a:r>
              <a:rPr lang="en-US" altLang="en-US" b="1" dirty="0">
                <a:solidFill>
                  <a:srgbClr val="7030A0"/>
                </a:solidFill>
                <a:sym typeface="Greek Symbols"/>
              </a:rPr>
              <a:t>				</a:t>
            </a:r>
            <a:r>
              <a:rPr lang="en-US" altLang="en-US" i="1" dirty="0" err="1">
                <a:solidFill>
                  <a:srgbClr val="7030A0"/>
                </a:solidFill>
                <a:sym typeface="Greek Symbols"/>
              </a:rPr>
              <a:t>i</a:t>
            </a:r>
            <a:r>
              <a:rPr lang="en-US" altLang="en-US" i="1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dirty="0">
                <a:solidFill>
                  <a:srgbClr val="7030A0"/>
                </a:solidFill>
                <a:sym typeface="Greek Symbols"/>
              </a:rPr>
              <a:t>:= </a:t>
            </a:r>
            <a:r>
              <a:rPr lang="en-US" altLang="en-US" i="1" dirty="0" err="1">
                <a:solidFill>
                  <a:srgbClr val="7030A0"/>
                </a:solidFill>
                <a:sym typeface="Greek Symbols"/>
              </a:rPr>
              <a:t>i</a:t>
            </a:r>
            <a:r>
              <a:rPr lang="en-US" altLang="en-US" i="1" dirty="0">
                <a:solidFill>
                  <a:srgbClr val="7030A0"/>
                </a:solidFill>
                <a:sym typeface="Greek Symbols"/>
              </a:rPr>
              <a:t>  + </a:t>
            </a:r>
            <a:r>
              <a:rPr lang="en-US" altLang="en-US" dirty="0">
                <a:solidFill>
                  <a:srgbClr val="7030A0"/>
                </a:solidFill>
                <a:sym typeface="Greek Symbols"/>
              </a:rPr>
              <a:t>1;</a:t>
            </a:r>
            <a:br>
              <a:rPr lang="en-US" altLang="en-US" dirty="0">
                <a:solidFill>
                  <a:srgbClr val="7030A0"/>
                </a:solidFill>
                <a:sym typeface="Greek Symbols"/>
              </a:rPr>
            </a:br>
            <a:r>
              <a:rPr lang="en-US" altLang="en-US" dirty="0">
                <a:solidFill>
                  <a:srgbClr val="7030A0"/>
                </a:solidFill>
                <a:sym typeface="Greek Symbols"/>
              </a:rPr>
              <a:t>				</a:t>
            </a:r>
            <a:r>
              <a:rPr lang="en-US" altLang="en-US" i="1" dirty="0">
                <a:solidFill>
                  <a:srgbClr val="7030A0"/>
                </a:solidFill>
                <a:sym typeface="Greek Symbols"/>
              </a:rPr>
              <a:t>R</a:t>
            </a:r>
            <a:r>
              <a:rPr lang="en-US" altLang="en-US" i="1" baseline="-25000" dirty="0">
                <a:solidFill>
                  <a:srgbClr val="7030A0"/>
                </a:solidFill>
                <a:sym typeface="Greek Symbols"/>
              </a:rPr>
              <a:t>i </a:t>
            </a:r>
            <a:r>
              <a:rPr lang="en-US" altLang="en-US" dirty="0">
                <a:solidFill>
                  <a:srgbClr val="7030A0"/>
                </a:solidFill>
                <a:sym typeface="Greek Symbols"/>
              </a:rPr>
              <a:t> := 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olidFill>
                  <a:srgbClr val="7030A0"/>
                </a:solidFill>
                <a:sym typeface="Greek Symbols"/>
              </a:rPr>
              <a:t> </a:t>
            </a:r>
            <a:br>
              <a:rPr lang="en-US" altLang="en-US" i="1" dirty="0">
                <a:solidFill>
                  <a:srgbClr val="7030A0"/>
                </a:solidFill>
                <a:sym typeface="Greek Symbols"/>
              </a:rPr>
            </a:br>
            <a:r>
              <a:rPr lang="en-US" altLang="en-US" i="1" dirty="0">
                <a:solidFill>
                  <a:srgbClr val="7030A0"/>
                </a:solidFill>
                <a:sym typeface="Greek Symbols"/>
              </a:rPr>
              <a:t>			</a:t>
            </a:r>
            <a:r>
              <a:rPr lang="en-US" altLang="en-US" b="1" dirty="0">
                <a:solidFill>
                  <a:srgbClr val="7030A0"/>
                </a:solidFill>
                <a:sym typeface="Greek Symbols"/>
              </a:rPr>
              <a:t>end</a:t>
            </a:r>
            <a:br>
              <a:rPr lang="en-US" altLang="en-US" b="1" dirty="0">
                <a:solidFill>
                  <a:srgbClr val="7030A0"/>
                </a:solidFill>
                <a:sym typeface="Greek Symbols"/>
              </a:rPr>
            </a:br>
            <a:r>
              <a:rPr lang="en-US" altLang="en-US" b="1" dirty="0">
                <a:solidFill>
                  <a:srgbClr val="7030A0"/>
                </a:solidFill>
                <a:sym typeface="Greek Symbols"/>
              </a:rPr>
              <a:t>if</a:t>
            </a:r>
            <a:r>
              <a:rPr lang="en-US" altLang="en-US" dirty="0">
                <a:solidFill>
                  <a:srgbClr val="7030A0"/>
                </a:solidFill>
                <a:sym typeface="Greek Symbols"/>
              </a:rPr>
              <a:t> none of the schemas </a:t>
            </a:r>
            <a:r>
              <a:rPr lang="en-US" altLang="en-US" i="1" dirty="0" err="1">
                <a:solidFill>
                  <a:srgbClr val="7030A0"/>
                </a:solidFill>
                <a:sym typeface="Greek Symbols"/>
              </a:rPr>
              <a:t>R</a:t>
            </a:r>
            <a:r>
              <a:rPr lang="en-US" altLang="en-US" sz="2400" i="1" baseline="-25000" dirty="0" err="1">
                <a:solidFill>
                  <a:srgbClr val="7030A0"/>
                </a:solidFill>
                <a:sym typeface="Greek Symbols"/>
              </a:rPr>
              <a:t>j</a:t>
            </a:r>
            <a:r>
              <a:rPr lang="en-US" altLang="en-US" i="1" dirty="0">
                <a:solidFill>
                  <a:srgbClr val="7030A0"/>
                </a:solidFill>
                <a:sym typeface="Greek Symbols"/>
              </a:rPr>
              <a:t>, </a:t>
            </a:r>
            <a:r>
              <a:rPr lang="en-US" altLang="en-US" dirty="0">
                <a:solidFill>
                  <a:srgbClr val="7030A0"/>
                </a:solidFill>
                <a:sym typeface="Greek Symbols"/>
              </a:rPr>
              <a:t>1 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j </a:t>
            </a:r>
            <a:r>
              <a:rPr lang="en-US" altLang="en-US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olidFill>
                  <a:srgbClr val="7030A0"/>
                </a:solidFill>
                <a:sym typeface="Symbol" panose="05050102010706020507" pitchFamily="18" charset="2"/>
              </a:rPr>
              <a:t>i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contains a candidate key for 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b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	</a:t>
            </a:r>
            <a:r>
              <a:rPr lang="en-US" altLang="en-US" b="1" dirty="0">
                <a:solidFill>
                  <a:srgbClr val="7030A0"/>
                </a:solidFill>
                <a:sym typeface="Symbol" panose="05050102010706020507" pitchFamily="18" charset="2"/>
              </a:rPr>
              <a:t>then begin</a:t>
            </a:r>
            <a:br>
              <a:rPr lang="en-US" altLang="en-US" b="1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b="1" dirty="0">
                <a:solidFill>
                  <a:srgbClr val="7030A0"/>
                </a:solidFill>
                <a:sym typeface="Symbol" panose="05050102010706020507" pitchFamily="18" charset="2"/>
              </a:rPr>
              <a:t>			</a:t>
            </a:r>
            <a:r>
              <a:rPr lang="en-US" altLang="en-US" i="1" dirty="0" err="1">
                <a:solidFill>
                  <a:srgbClr val="7030A0"/>
                </a:solidFill>
                <a:sym typeface="Symbol" panose="05050102010706020507" pitchFamily="18" charset="2"/>
              </a:rPr>
              <a:t>i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:=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olidFill>
                  <a:srgbClr val="7030A0"/>
                </a:solidFill>
                <a:sym typeface="Symbol" panose="05050102010706020507" pitchFamily="18" charset="2"/>
              </a:rPr>
              <a:t>i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 + 1;</a:t>
            </a:r>
            <a:b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			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 := any candidate key for 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R;</a:t>
            </a:r>
            <a:b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		</a:t>
            </a:r>
            <a:r>
              <a:rPr lang="en-US" altLang="en-US" b="1" dirty="0">
                <a:solidFill>
                  <a:srgbClr val="7030A0"/>
                </a:solidFill>
                <a:sym typeface="Symbol" panose="05050102010706020507" pitchFamily="18" charset="2"/>
              </a:rPr>
              <a:t>end </a:t>
            </a:r>
            <a:br>
              <a:rPr lang="en-US" altLang="en-US" b="1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/* Optionally, remove redundant relations */</a:t>
            </a:r>
            <a:endParaRPr lang="en-US" altLang="en-US" dirty="0">
              <a:solidFill>
                <a:srgbClr val="7030A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461645" algn="l"/>
                <a:tab pos="1026795" algn="l"/>
                <a:tab pos="1309370" algn="l"/>
                <a:tab pos="1711325" algn="l"/>
              </a:tabLst>
            </a:pPr>
            <a:r>
              <a:rPr lang="en-US" altLang="en-US" b="1" dirty="0">
                <a:solidFill>
                  <a:srgbClr val="7030A0"/>
                </a:solidFill>
                <a:sym typeface="Symbol" panose="05050102010706020507" pitchFamily="18" charset="2"/>
              </a:rPr>
              <a:t>      repeat</a:t>
            </a:r>
            <a:br>
              <a:rPr lang="en-US" altLang="en-US" b="1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b="1" dirty="0">
                <a:solidFill>
                  <a:srgbClr val="7030A0"/>
                </a:solidFill>
                <a:sym typeface="Symbol" panose="05050102010706020507" pitchFamily="18" charset="2"/>
              </a:rPr>
              <a:t>if 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any schema </a:t>
            </a:r>
            <a:r>
              <a:rPr lang="en-US" altLang="en-US" i="1" dirty="0" err="1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olidFill>
                  <a:srgbClr val="7030A0"/>
                </a:solidFill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is contained in another schema </a:t>
            </a:r>
            <a:r>
              <a:rPr lang="en-US" altLang="en-US" i="1" dirty="0" err="1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olidFill>
                  <a:srgbClr val="7030A0"/>
                </a:solidFill>
                <a:sym typeface="Symbol" panose="05050102010706020507" pitchFamily="18" charset="2"/>
              </a:rPr>
              <a:t>k</a:t>
            </a:r>
            <a:br>
              <a:rPr lang="en-US" altLang="en-US" sz="24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sz="24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        </a:t>
            </a:r>
            <a:r>
              <a:rPr lang="en-US" altLang="en-US" b="1" dirty="0">
                <a:solidFill>
                  <a:srgbClr val="7030A0"/>
                </a:solidFill>
                <a:sym typeface="Greek Symbols"/>
              </a:rPr>
              <a:t>then /* </a:t>
            </a:r>
            <a:r>
              <a:rPr lang="en-US" altLang="en-US" dirty="0">
                <a:solidFill>
                  <a:srgbClr val="7030A0"/>
                </a:solidFill>
                <a:sym typeface="Greek Symbols"/>
              </a:rPr>
              <a:t>delete </a:t>
            </a:r>
            <a:r>
              <a:rPr lang="en-US" altLang="en-US" i="1" dirty="0" err="1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olidFill>
                  <a:srgbClr val="7030A0"/>
                </a:solidFill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  </a:t>
            </a:r>
            <a:r>
              <a:rPr lang="en-US" altLang="en-US" b="1" dirty="0">
                <a:solidFill>
                  <a:srgbClr val="7030A0"/>
                </a:solidFill>
                <a:sym typeface="Greek Symbols"/>
              </a:rPr>
              <a:t>*/</a:t>
            </a:r>
            <a:br>
              <a:rPr lang="en-US" altLang="en-US" b="1" dirty="0">
                <a:solidFill>
                  <a:srgbClr val="7030A0"/>
                </a:solidFill>
                <a:sym typeface="Greek Symbols"/>
              </a:rPr>
            </a:br>
            <a:r>
              <a:rPr lang="en-US" altLang="en-US" b="1" dirty="0">
                <a:solidFill>
                  <a:srgbClr val="7030A0"/>
                </a:solidFill>
                <a:sym typeface="Greek Symbols"/>
              </a:rPr>
              <a:t>           </a:t>
            </a:r>
            <a:r>
              <a:rPr lang="en-US" altLang="en-US" i="1" dirty="0" err="1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olidFill>
                  <a:srgbClr val="7030A0"/>
                </a:solidFill>
                <a:sym typeface="Symbol" panose="05050102010706020507" pitchFamily="18" charset="2"/>
              </a:rPr>
              <a:t>j</a:t>
            </a:r>
            <a:r>
              <a:rPr lang="en-US" altLang="en-US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= R;;</a:t>
            </a:r>
            <a:b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           </a:t>
            </a:r>
            <a:r>
              <a:rPr lang="en-US" altLang="en-US" i="1" dirty="0" err="1">
                <a:solidFill>
                  <a:srgbClr val="7030A0"/>
                </a:solidFill>
                <a:sym typeface="Symbol" panose="05050102010706020507" pitchFamily="18" charset="2"/>
              </a:rPr>
              <a:t>i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=i-1;</a:t>
            </a:r>
            <a:br>
              <a:rPr lang="en-US" altLang="en-US" dirty="0">
                <a:solidFill>
                  <a:srgbClr val="7030A0"/>
                </a:solidFill>
                <a:sym typeface="Greek Symbols"/>
              </a:rPr>
            </a:br>
            <a:r>
              <a:rPr lang="en-US" altLang="en-US" b="1" dirty="0">
                <a:solidFill>
                  <a:srgbClr val="7030A0"/>
                </a:solidFill>
                <a:sym typeface="Symbol" panose="05050102010706020507" pitchFamily="18" charset="2"/>
              </a:rPr>
              <a:t>return 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(R</a:t>
            </a:r>
            <a:r>
              <a:rPr lang="en-US" altLang="en-US" sz="2000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, 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000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2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, ..., 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i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)</a:t>
            </a:r>
            <a:r>
              <a:rPr lang="en-US" altLang="en-US" i="1" dirty="0">
                <a:solidFill>
                  <a:srgbClr val="7030A0"/>
                </a:solidFill>
                <a:sym typeface="Greek Symbols"/>
              </a:rPr>
              <a:t>	</a:t>
            </a:r>
            <a:r>
              <a:rPr lang="en-US" altLang="en-US" sz="1600" i="1" dirty="0">
                <a:solidFill>
                  <a:srgbClr val="7030A0"/>
                </a:solidFill>
                <a:sym typeface="Greek Symbols"/>
              </a:rPr>
              <a:t>	</a:t>
            </a:r>
            <a:r>
              <a:rPr lang="en-US" altLang="en-US" sz="1600" i="1" dirty="0">
                <a:sym typeface="Greek Symbols"/>
              </a:rPr>
              <a:t>    </a:t>
            </a:r>
            <a:endParaRPr lang="en-US" altLang="en-US" sz="1600" i="1" dirty="0">
              <a:sym typeface="Greek Symbol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3NF Decomposition Algorithm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6566" y="1715311"/>
            <a:ext cx="7315199" cy="133551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dirty="0">
                <a:ea typeface="+mn-ea"/>
                <a:sym typeface="Monotype Sorts" charset="0"/>
              </a:rPr>
              <a:t>Each relation schema </a:t>
            </a:r>
            <a:r>
              <a:rPr lang="en-US" sz="2400" i="1" dirty="0">
                <a:ea typeface="+mn-ea"/>
                <a:sym typeface="Monotype Sorts" charset="0"/>
              </a:rPr>
              <a:t>R</a:t>
            </a:r>
            <a:r>
              <a:rPr lang="en-US" sz="2400" i="1" baseline="-25000" dirty="0">
                <a:ea typeface="+mn-ea"/>
                <a:sym typeface="Monotype Sorts" charset="0"/>
              </a:rPr>
              <a:t>i</a:t>
            </a:r>
            <a:r>
              <a:rPr lang="en-US" sz="2400" i="1" dirty="0">
                <a:ea typeface="+mn-ea"/>
                <a:sym typeface="Monotype Sorts" charset="0"/>
              </a:rPr>
              <a:t> </a:t>
            </a:r>
            <a:r>
              <a:rPr lang="en-US" sz="2400" dirty="0">
                <a:ea typeface="+mn-ea"/>
                <a:sym typeface="Monotype Sorts" charset="0"/>
              </a:rPr>
              <a:t>is in 3NF</a:t>
            </a:r>
            <a:endParaRPr lang="en-US" sz="2400" dirty="0">
              <a:ea typeface="+mn-ea"/>
              <a:sym typeface="Monotype Sorts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dirty="0">
                <a:ea typeface="+mn-ea"/>
                <a:sym typeface="Monotype Sorts" charset="0"/>
              </a:rPr>
              <a:t>Decomposition is dependency preserving and lossless-join</a:t>
            </a:r>
            <a:endParaRPr lang="en-US" sz="2400" dirty="0">
              <a:ea typeface="+mn-ea"/>
              <a:sym typeface="Monotype Sorts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dirty="0">
                <a:ea typeface="+mn-ea"/>
                <a:sym typeface="Monotype Sorts" charset="0"/>
              </a:rPr>
              <a:t>Proof of correctness is at end of this presentation (click here)</a:t>
            </a:r>
            <a:endParaRPr lang="en-US" sz="2400" dirty="0">
              <a:ea typeface="+mn-ea"/>
              <a:sym typeface="Monotype Sort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2357" y="1191121"/>
            <a:ext cx="4942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Monotype Sorts" charset="0"/>
              </a:rPr>
              <a:t>Above algorithm ensures</a:t>
            </a:r>
            <a:endParaRPr lang="en-US" sz="2400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3NF Decomposition: An Example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5510"/>
            <a:ext cx="7567782" cy="4202446"/>
          </a:xfrm>
        </p:spPr>
        <p:txBody>
          <a:bodyPr/>
          <a:lstStyle/>
          <a:p>
            <a:pPr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sz="1800" dirty="0"/>
              <a:t>Relation schema:</a:t>
            </a:r>
            <a:endParaRPr lang="en-US" altLang="en-US" sz="1800" dirty="0"/>
          </a:p>
          <a:p>
            <a:pPr marL="800100" lvl="1" indent="-342900">
              <a:buFont typeface="Monotype Sorts" pitchFamily="-65" charset="2"/>
              <a:buNone/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sz="1800" i="1" dirty="0" err="1"/>
              <a:t>cust_banker_branch</a:t>
            </a:r>
            <a:r>
              <a:rPr lang="en-US" altLang="en-US" sz="1800" i="1" dirty="0"/>
              <a:t> = </a:t>
            </a:r>
            <a:r>
              <a:rPr lang="en-US" altLang="en-US" sz="1800" dirty="0"/>
              <a:t>(</a:t>
            </a:r>
            <a:r>
              <a:rPr lang="en-US" altLang="en-US" sz="1800" i="1" u="sng" dirty="0" err="1"/>
              <a:t>customer_id</a:t>
            </a:r>
            <a:r>
              <a:rPr lang="en-US" altLang="en-US" sz="1800" i="1" u="sng" dirty="0"/>
              <a:t>, </a:t>
            </a:r>
            <a:r>
              <a:rPr lang="en-US" altLang="en-US" sz="1800" i="1" u="sng" dirty="0" err="1"/>
              <a:t>employee_id</a:t>
            </a:r>
            <a:r>
              <a:rPr lang="en-US" altLang="en-US" sz="1800" i="1" dirty="0"/>
              <a:t>, </a:t>
            </a:r>
            <a:r>
              <a:rPr lang="en-US" altLang="en-US" sz="1800" i="1" dirty="0" err="1"/>
              <a:t>branch_name</a:t>
            </a:r>
            <a:r>
              <a:rPr lang="en-US" altLang="en-US" sz="1800" i="1" dirty="0"/>
              <a:t>, type </a:t>
            </a:r>
            <a:r>
              <a:rPr lang="en-US" altLang="en-US" sz="1800" dirty="0"/>
              <a:t>)</a:t>
            </a:r>
            <a:endParaRPr lang="en-US" altLang="en-US" sz="1800" i="1" dirty="0"/>
          </a:p>
          <a:p>
            <a:pPr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sz="1800" dirty="0"/>
              <a:t>The functional dependencies for this relation schema are:</a:t>
            </a:r>
            <a:endParaRPr lang="en-US" altLang="en-US" sz="1800" dirty="0"/>
          </a:p>
          <a:p>
            <a:pPr marL="800100" lvl="1" indent="-342900"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sz="1800" i="1" dirty="0" err="1"/>
              <a:t>customer_id</a:t>
            </a:r>
            <a:r>
              <a:rPr lang="en-US" altLang="en-US" sz="1800" i="1" dirty="0"/>
              <a:t>, </a:t>
            </a:r>
            <a:r>
              <a:rPr lang="en-US" altLang="en-US" sz="1800" i="1" dirty="0" err="1"/>
              <a:t>employee_id</a:t>
            </a:r>
            <a:r>
              <a:rPr lang="en-US" altLang="en-US" sz="1800" i="1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</a:t>
            </a:r>
            <a:r>
              <a:rPr lang="en-US" altLang="en-US" sz="1800" dirty="0">
                <a:sym typeface="Monotype Sorts" pitchFamily="-65" charset="2"/>
              </a:rPr>
              <a:t> </a:t>
            </a:r>
            <a:r>
              <a:rPr lang="en-US" altLang="en-US" sz="1800" i="1" dirty="0" err="1">
                <a:sym typeface="Monotype Sorts" pitchFamily="-65" charset="2"/>
              </a:rPr>
              <a:t>branch_name</a:t>
            </a:r>
            <a:r>
              <a:rPr lang="en-US" altLang="en-US" sz="1800" i="1" dirty="0">
                <a:sym typeface="Monotype Sorts" pitchFamily="-65" charset="2"/>
              </a:rPr>
              <a:t>, type</a:t>
            </a:r>
            <a:endParaRPr lang="en-US" altLang="en-US" sz="1800" i="1" dirty="0">
              <a:sym typeface="Monotype Sorts" pitchFamily="-65" charset="2"/>
            </a:endParaRPr>
          </a:p>
          <a:p>
            <a:pPr marL="800100" lvl="1" indent="-342900"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sz="1800" i="1" dirty="0" err="1">
                <a:sym typeface="Monotype Sorts" pitchFamily="-65" charset="2"/>
              </a:rPr>
              <a:t>employee_id</a:t>
            </a:r>
            <a:r>
              <a:rPr lang="en-US" altLang="en-US" sz="1800" i="1" dirty="0">
                <a:sym typeface="Monotype Sorts" pitchFamily="-65" charset="2"/>
              </a:rPr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</a:t>
            </a:r>
            <a:r>
              <a:rPr lang="en-US" altLang="en-US" sz="1800" i="1" dirty="0">
                <a:sym typeface="Monotype Sorts" pitchFamily="-65" charset="2"/>
              </a:rPr>
              <a:t> </a:t>
            </a:r>
            <a:r>
              <a:rPr lang="en-US" altLang="en-US" sz="1800" i="1" dirty="0" err="1">
                <a:sym typeface="Monotype Sorts" pitchFamily="-65" charset="2"/>
              </a:rPr>
              <a:t>branch_name</a:t>
            </a:r>
            <a:r>
              <a:rPr lang="zh-CN" altLang="en-US" sz="1800" i="1" dirty="0" err="1">
                <a:ea typeface="宋体" panose="02010600030101010101" pitchFamily="2" charset="-122"/>
                <a:sym typeface="Monotype Sorts" pitchFamily="-65" charset="2"/>
              </a:rPr>
              <a:t>（左边不是候选码，右边非主属性，不是三范式）</a:t>
            </a:r>
            <a:endParaRPr lang="en-US" altLang="en-US" sz="1800" i="1" dirty="0">
              <a:sym typeface="Monotype Sorts" pitchFamily="-65" charset="2"/>
            </a:endParaRPr>
          </a:p>
          <a:p>
            <a:pPr marL="800100" lvl="1" indent="-342900"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sz="1800" i="1" dirty="0" err="1">
                <a:sym typeface="Monotype Sorts" pitchFamily="-65" charset="2"/>
              </a:rPr>
              <a:t>customer_id</a:t>
            </a:r>
            <a:r>
              <a:rPr lang="en-US" altLang="en-US" sz="1800" i="1" dirty="0">
                <a:sym typeface="Monotype Sorts" pitchFamily="-65" charset="2"/>
              </a:rPr>
              <a:t>, </a:t>
            </a:r>
            <a:r>
              <a:rPr lang="en-US" altLang="en-US" sz="1800" i="1" dirty="0" err="1">
                <a:sym typeface="Monotype Sorts" pitchFamily="-65" charset="2"/>
              </a:rPr>
              <a:t>branch_name</a:t>
            </a:r>
            <a:r>
              <a:rPr lang="en-US" altLang="en-US" sz="1800" i="1" dirty="0">
                <a:sym typeface="Monotype Sorts" pitchFamily="-65" charset="2"/>
              </a:rPr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</a:t>
            </a:r>
            <a:r>
              <a:rPr lang="en-US" altLang="en-US" sz="1800" dirty="0">
                <a:sym typeface="Monotype Sorts" pitchFamily="-65" charset="2"/>
              </a:rPr>
              <a:t> </a:t>
            </a:r>
            <a:r>
              <a:rPr lang="en-US" altLang="en-US" sz="1800" i="1" dirty="0" err="1">
                <a:sym typeface="Wingdings" panose="05000000000000000000" pitchFamily="2" charset="2"/>
              </a:rPr>
              <a:t>employee_id</a:t>
            </a:r>
            <a:endParaRPr lang="en-US" altLang="en-US" sz="1800" i="1" dirty="0">
              <a:sym typeface="Wingdings" panose="05000000000000000000" pitchFamily="2" charset="2"/>
            </a:endParaRPr>
          </a:p>
          <a:p>
            <a:pPr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sz="1800" dirty="0">
                <a:sym typeface="Wingdings" panose="05000000000000000000" pitchFamily="2" charset="2"/>
              </a:rPr>
              <a:t>We first compute a canonical cover</a:t>
            </a:r>
            <a:r>
              <a:rPr lang="zh-CN" altLang="en-US" sz="1800" dirty="0">
                <a:ea typeface="宋体" panose="02010600030101010101" pitchFamily="2" charset="-122"/>
                <a:sym typeface="Wingdings" panose="05000000000000000000" pitchFamily="2" charset="2"/>
              </a:rPr>
              <a:t>（最小覆盖）</a:t>
            </a:r>
            <a:endParaRPr lang="en-US" altLang="en-US" sz="1800" dirty="0">
              <a:sym typeface="Wingdings" panose="05000000000000000000" pitchFamily="2" charset="2"/>
            </a:endParaRPr>
          </a:p>
          <a:p>
            <a:pPr marL="800100" lvl="1" indent="-342900"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sz="1800" i="1" dirty="0" err="1">
                <a:sym typeface="Wingdings" panose="05000000000000000000" pitchFamily="2" charset="2"/>
              </a:rPr>
              <a:t>branch_name</a:t>
            </a:r>
            <a:r>
              <a:rPr lang="en-US" altLang="en-US" sz="1800" i="1" dirty="0">
                <a:sym typeface="Wingdings" panose="05000000000000000000" pitchFamily="2" charset="2"/>
              </a:rPr>
              <a:t> </a:t>
            </a:r>
            <a:r>
              <a:rPr lang="en-US" altLang="en-US" sz="1800" dirty="0">
                <a:sym typeface="Wingdings" panose="05000000000000000000" pitchFamily="2" charset="2"/>
              </a:rPr>
              <a:t>is extraneous in the </a:t>
            </a:r>
            <a:r>
              <a:rPr lang="en-US" altLang="en-US" sz="1800" dirty="0" err="1">
                <a:sym typeface="Wingdings" panose="05000000000000000000" pitchFamily="2" charset="2"/>
              </a:rPr>
              <a:t>r.h.s</a:t>
            </a:r>
            <a:r>
              <a:rPr lang="en-US" altLang="en-US" sz="1800" dirty="0">
                <a:sym typeface="Wingdings" panose="05000000000000000000" pitchFamily="2" charset="2"/>
              </a:rPr>
              <a:t>. of the 1</a:t>
            </a:r>
            <a:r>
              <a:rPr lang="en-US" altLang="en-US" sz="1800" baseline="30000" dirty="0">
                <a:sym typeface="Wingdings" panose="05000000000000000000" pitchFamily="2" charset="2"/>
              </a:rPr>
              <a:t>st</a:t>
            </a:r>
            <a:r>
              <a:rPr lang="en-US" altLang="en-US" sz="1800" dirty="0">
                <a:sym typeface="Wingdings" panose="05000000000000000000" pitchFamily="2" charset="2"/>
              </a:rPr>
              <a:t> dependency</a:t>
            </a:r>
            <a:endParaRPr lang="en-US" altLang="en-US" sz="1800" dirty="0">
              <a:sym typeface="Wingdings" panose="05000000000000000000" pitchFamily="2" charset="2"/>
            </a:endParaRPr>
          </a:p>
          <a:p>
            <a:pPr marL="800100" lvl="1" indent="-342900"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sz="1800" dirty="0">
                <a:sym typeface="Wingdings" panose="05000000000000000000" pitchFamily="2" charset="2"/>
              </a:rPr>
              <a:t>No other attribute is extraneous, so we get F</a:t>
            </a:r>
            <a:r>
              <a:rPr lang="en-US" altLang="en-US" sz="1800" baseline="-25000" dirty="0">
                <a:sym typeface="Wingdings" panose="05000000000000000000" pitchFamily="2" charset="2"/>
              </a:rPr>
              <a:t>C </a:t>
            </a:r>
            <a:r>
              <a:rPr lang="en-US" altLang="en-US" sz="1800" dirty="0">
                <a:sym typeface="Wingdings" panose="05000000000000000000" pitchFamily="2" charset="2"/>
              </a:rPr>
              <a:t>=</a:t>
            </a:r>
            <a:endParaRPr lang="en-US" altLang="en-US" sz="1800" dirty="0">
              <a:sym typeface="Wingdings" panose="05000000000000000000" pitchFamily="2" charset="2"/>
            </a:endParaRPr>
          </a:p>
          <a:p>
            <a:pPr marL="800100" lvl="1" indent="-342900">
              <a:buFont typeface="Monotype Sorts" pitchFamily="-65" charset="2"/>
              <a:buNone/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sz="1800" i="1" dirty="0"/>
              <a:t>             </a:t>
            </a:r>
            <a:r>
              <a:rPr lang="en-US" altLang="en-US" sz="1800" i="1" dirty="0" err="1"/>
              <a:t>customer_id</a:t>
            </a:r>
            <a:r>
              <a:rPr lang="en-US" altLang="en-US" sz="1800" i="1" dirty="0"/>
              <a:t>, </a:t>
            </a:r>
            <a:r>
              <a:rPr lang="en-US" altLang="en-US" sz="1800" i="1" dirty="0" err="1"/>
              <a:t>employee_id</a:t>
            </a:r>
            <a:r>
              <a:rPr lang="en-US" altLang="en-US" sz="1800" i="1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</a:t>
            </a:r>
            <a:r>
              <a:rPr lang="en-US" altLang="en-US" sz="1800" i="1" dirty="0">
                <a:sym typeface="Monotype Sorts" pitchFamily="-65" charset="2"/>
              </a:rPr>
              <a:t> type</a:t>
            </a:r>
            <a:br>
              <a:rPr lang="en-US" altLang="en-US" sz="1800" i="1" dirty="0">
                <a:sym typeface="Monotype Sorts" pitchFamily="-65" charset="2"/>
              </a:rPr>
            </a:br>
            <a:r>
              <a:rPr lang="en-US" altLang="en-US" sz="1800" i="1" dirty="0">
                <a:sym typeface="Monotype Sorts" pitchFamily="-65" charset="2"/>
              </a:rPr>
              <a:t>	    </a:t>
            </a:r>
            <a:r>
              <a:rPr lang="en-US" altLang="en-US" sz="1800" i="1" dirty="0" err="1">
                <a:sym typeface="Monotype Sorts" pitchFamily="-65" charset="2"/>
              </a:rPr>
              <a:t>employee_id</a:t>
            </a:r>
            <a:r>
              <a:rPr lang="en-US" altLang="en-US" sz="1800" i="1" dirty="0">
                <a:sym typeface="Monotype Sorts" pitchFamily="-65" charset="2"/>
              </a:rPr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</a:t>
            </a:r>
            <a:r>
              <a:rPr lang="en-US" altLang="en-US" sz="1800" i="1" dirty="0">
                <a:sym typeface="Monotype Sorts" pitchFamily="-65" charset="2"/>
              </a:rPr>
              <a:t> </a:t>
            </a:r>
            <a:r>
              <a:rPr lang="en-US" altLang="en-US" sz="1800" i="1" dirty="0" err="1">
                <a:sym typeface="Monotype Sorts" pitchFamily="-65" charset="2"/>
              </a:rPr>
              <a:t>branch_name</a:t>
            </a:r>
            <a:br>
              <a:rPr lang="en-US" altLang="en-US" sz="1800" i="1" dirty="0">
                <a:sym typeface="Monotype Sorts" pitchFamily="-65" charset="2"/>
              </a:rPr>
            </a:br>
            <a:r>
              <a:rPr lang="en-US" altLang="en-US" sz="1800" i="1" dirty="0">
                <a:sym typeface="Monotype Sorts" pitchFamily="-65" charset="2"/>
              </a:rPr>
              <a:t>        </a:t>
            </a:r>
            <a:r>
              <a:rPr lang="en-US" altLang="en-US" sz="1800" i="1" dirty="0" err="1">
                <a:sym typeface="Monotype Sorts" pitchFamily="-65" charset="2"/>
              </a:rPr>
              <a:t>customer_id</a:t>
            </a:r>
            <a:r>
              <a:rPr lang="en-US" altLang="en-US" sz="1800" i="1" dirty="0">
                <a:sym typeface="Monotype Sorts" pitchFamily="-65" charset="2"/>
              </a:rPr>
              <a:t>, </a:t>
            </a:r>
            <a:r>
              <a:rPr lang="en-US" altLang="en-US" sz="1800" i="1" dirty="0" err="1">
                <a:sym typeface="Monotype Sorts" pitchFamily="-65" charset="2"/>
              </a:rPr>
              <a:t>branch_name</a:t>
            </a:r>
            <a:r>
              <a:rPr lang="en-US" altLang="en-US" sz="1800" i="1" dirty="0">
                <a:sym typeface="Monotype Sorts" pitchFamily="-65" charset="2"/>
              </a:rPr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</a:t>
            </a:r>
            <a:r>
              <a:rPr lang="en-US" altLang="en-US" sz="1800" dirty="0">
                <a:sym typeface="Monotype Sorts" pitchFamily="-65" charset="2"/>
              </a:rPr>
              <a:t> </a:t>
            </a:r>
            <a:r>
              <a:rPr lang="en-US" altLang="en-US" sz="1800" i="1" dirty="0" err="1">
                <a:sym typeface="Wingdings" panose="05000000000000000000" pitchFamily="2" charset="2"/>
              </a:rPr>
              <a:t>employee_id</a:t>
            </a:r>
            <a:endParaRPr lang="en-US" altLang="en-US" sz="1800" i="1" dirty="0">
              <a:sym typeface="Wingdings" panose="05000000000000000000" pitchFamily="2" charset="2"/>
            </a:endParaRPr>
          </a:p>
          <a:p>
            <a:pPr marL="800100" lvl="1" indent="-342900">
              <a:buFont typeface="Monotype Sorts" pitchFamily="-65" charset="2"/>
              <a:buNone/>
              <a:tabLst>
                <a:tab pos="1026795" algn="l"/>
                <a:tab pos="2857500" algn="ctr"/>
                <a:tab pos="3036570" algn="l"/>
              </a:tabLst>
            </a:pPr>
            <a:endParaRPr lang="en-US" altLang="en-US" sz="1800" i="1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3NF Decompsition Example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1852"/>
            <a:ext cx="7617661" cy="4434864"/>
          </a:xfrm>
        </p:spPr>
        <p:txBody>
          <a:bodyPr/>
          <a:lstStyle/>
          <a:p>
            <a:r>
              <a:rPr lang="en-US" altLang="en-US" sz="2000" dirty="0">
                <a:sym typeface="Monotype Sorts" pitchFamily="-65" charset="2"/>
              </a:rPr>
              <a:t>The </a:t>
            </a:r>
            <a:r>
              <a:rPr lang="en-US" altLang="en-US" sz="2000" b="1" dirty="0">
                <a:sym typeface="Monotype Sorts" pitchFamily="-65" charset="2"/>
              </a:rPr>
              <a:t>for</a:t>
            </a:r>
            <a:r>
              <a:rPr lang="en-US" altLang="en-US" sz="2000" dirty="0">
                <a:sym typeface="Monotype Sorts" pitchFamily="-65" charset="2"/>
              </a:rPr>
              <a:t> loop generates following 3NF schema:</a:t>
            </a:r>
            <a:endParaRPr lang="en-US" altLang="en-US" sz="2000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2000" dirty="0">
                <a:sym typeface="Monotype Sorts" pitchFamily="-65" charset="2"/>
              </a:rPr>
              <a:t>	            (</a:t>
            </a:r>
            <a:r>
              <a:rPr lang="en-US" altLang="en-US" sz="2000" i="1" dirty="0" err="1"/>
              <a:t>customer_id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employee_id</a:t>
            </a:r>
            <a:r>
              <a:rPr lang="en-US" altLang="en-US" sz="2000" i="1" dirty="0"/>
              <a:t>, type 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                  </a:t>
            </a:r>
            <a:r>
              <a:rPr lang="en-US" altLang="en-US" sz="2000" dirty="0">
                <a:sym typeface="Monotype Sorts" pitchFamily="-65" charset="2"/>
              </a:rPr>
              <a:t>(</a:t>
            </a:r>
            <a:r>
              <a:rPr lang="en-US" altLang="en-US" sz="2000" i="1" u="sng" dirty="0" err="1"/>
              <a:t>employee_id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branch_name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                  (</a:t>
            </a:r>
            <a:r>
              <a:rPr lang="en-US" altLang="en-US" sz="2000" i="1" dirty="0" err="1"/>
              <a:t>customer_id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branch_name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employee_id</a:t>
            </a:r>
            <a:r>
              <a:rPr lang="en-US" altLang="en-US" sz="2000" i="1" dirty="0"/>
              <a:t>)</a:t>
            </a:r>
            <a:endParaRPr lang="en-US" altLang="en-US" sz="2000" i="1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Observe that</a:t>
            </a:r>
            <a:r>
              <a:rPr lang="en-US" altLang="en-US" sz="2000" dirty="0">
                <a:sym typeface="Monotype Sorts" pitchFamily="-65" charset="2"/>
              </a:rPr>
              <a:t> (</a:t>
            </a:r>
            <a:r>
              <a:rPr lang="en-US" altLang="en-US" sz="2000" i="1" dirty="0" err="1"/>
              <a:t>customer_id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employee_id</a:t>
            </a:r>
            <a:r>
              <a:rPr lang="en-US" altLang="en-US" sz="2000" i="1" dirty="0"/>
              <a:t>, type </a:t>
            </a:r>
            <a:r>
              <a:rPr lang="en-US" altLang="en-US" sz="2000" dirty="0"/>
              <a:t>) contains a candidate key of the original schema, so no further relation schema needs be added</a:t>
            </a:r>
            <a:endParaRPr lang="en-US" altLang="en-US" sz="2000" dirty="0"/>
          </a:p>
          <a:p>
            <a:r>
              <a:rPr lang="en-US" altLang="en-US" sz="2000" dirty="0"/>
              <a:t>At end of for loop, detect and delete schemas, such as  </a:t>
            </a:r>
            <a:r>
              <a:rPr lang="en-US" altLang="en-US" sz="2000" dirty="0">
                <a:sym typeface="Monotype Sorts" pitchFamily="-65" charset="2"/>
              </a:rPr>
              <a:t>(</a:t>
            </a:r>
            <a:r>
              <a:rPr lang="en-US" altLang="en-US" sz="2000" i="1" u="sng" dirty="0" err="1"/>
              <a:t>employee_id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branch_name</a:t>
            </a:r>
            <a:r>
              <a:rPr lang="en-US" altLang="en-US" sz="2000" dirty="0"/>
              <a:t>), which are subsets of other schemas</a:t>
            </a:r>
            <a:endParaRPr lang="en-US" altLang="en-US" sz="2000" dirty="0"/>
          </a:p>
          <a:p>
            <a:pPr lvl="1"/>
            <a:r>
              <a:rPr lang="en-US" altLang="en-US" sz="2000" dirty="0"/>
              <a:t>result will not depend on the order in which FDs are considered</a:t>
            </a:r>
            <a:endParaRPr lang="en-US" altLang="en-US" sz="2000" dirty="0"/>
          </a:p>
          <a:p>
            <a:r>
              <a:rPr lang="en-US" altLang="en-US" sz="2000" dirty="0"/>
              <a:t>The resultant simplified 3NF schema is: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>
                <a:sym typeface="Monotype Sorts" pitchFamily="-65" charset="2"/>
              </a:rPr>
              <a:t> 		   (</a:t>
            </a:r>
            <a:r>
              <a:rPr lang="en-US" altLang="en-US" sz="2000" i="1" dirty="0" err="1"/>
              <a:t>customer_id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employee_id</a:t>
            </a:r>
            <a:r>
              <a:rPr lang="en-US" altLang="en-US" sz="2000" i="1" dirty="0"/>
              <a:t>, type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                (</a:t>
            </a:r>
            <a:r>
              <a:rPr lang="en-US" altLang="en-US" sz="2000" i="1" dirty="0" err="1"/>
              <a:t>customer_id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branch_name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employee_id</a:t>
            </a:r>
            <a:r>
              <a:rPr lang="en-US" altLang="en-US" sz="2000" i="1" dirty="0"/>
              <a:t>)</a:t>
            </a:r>
            <a:endParaRPr lang="en-US" alt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</a:rPr>
              <a:t>什么导致了这些问题？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我们可以在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worker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关系中发现某些函数依赖，如下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name → branch</a:t>
            </a:r>
            <a:endParaRPr lang="en-US" altLang="zh-CN" sz="2400" i="1" dirty="0" smtClean="0">
              <a:solidFill>
                <a:srgbClr val="00E444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branch → manager</a:t>
            </a:r>
            <a:endParaRPr lang="en-US" altLang="zh-CN" sz="2400" i="1" dirty="0" smtClean="0">
              <a:solidFill>
                <a:srgbClr val="00E444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name → manager</a:t>
            </a:r>
            <a:endParaRPr lang="en-US" altLang="zh-CN" sz="2400" i="1" dirty="0" smtClean="0">
              <a:solidFill>
                <a:srgbClr val="00E444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6" name="Group 42"/>
          <p:cNvGraphicFramePr>
            <a:graphicFrameLocks noGrp="1"/>
          </p:cNvGraphicFramePr>
          <p:nvPr/>
        </p:nvGraphicFramePr>
        <p:xfrm>
          <a:off x="628650" y="4090988"/>
          <a:ext cx="3182938" cy="2220912"/>
        </p:xfrm>
        <a:graphic>
          <a:graphicData uri="http://schemas.openxmlformats.org/drawingml/2006/table">
            <a:tbl>
              <a:tblPr/>
              <a:tblGrid>
                <a:gridCol w="970857"/>
                <a:gridCol w="1056883"/>
                <a:gridCol w="1155198"/>
              </a:tblGrid>
              <a:tr h="44103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4"/>
          <p:cNvSpPr>
            <a:spLocks noChangeArrowheads="1"/>
          </p:cNvSpPr>
          <p:nvPr/>
        </p:nvSpPr>
        <p:spPr bwMode="auto">
          <a:xfrm>
            <a:off x="1538288" y="3567113"/>
            <a:ext cx="13636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worker</a:t>
            </a:r>
            <a:endParaRPr kumimoji="1" lang="en-US" altLang="zh-CN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37640" y="1532890"/>
            <a:ext cx="64350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输入</a:t>
            </a:r>
            <a:r>
              <a:rPr lang="en-US" altLang="zh-CN"/>
              <a:t>R{A,B,C,D,E} F={A-&gt;B, C-&gt;D, D-&gt;E}</a:t>
            </a:r>
            <a:endParaRPr lang="en-US" altLang="zh-CN"/>
          </a:p>
          <a:p>
            <a:r>
              <a:rPr lang="zh-CN" altLang="en-US"/>
              <a:t>候选码</a:t>
            </a:r>
            <a:r>
              <a:rPr lang="en-US" altLang="zh-CN"/>
              <a:t>{AC}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 R1(AB)</a:t>
            </a:r>
            <a:endParaRPr lang="en-US" altLang="zh-CN"/>
          </a:p>
          <a:p>
            <a:r>
              <a:rPr lang="en-US" altLang="zh-CN"/>
              <a:t>2. </a:t>
            </a:r>
            <a:r>
              <a:rPr lang="en-US" altLang="zh-CN">
                <a:sym typeface="+mn-ea"/>
              </a:rPr>
              <a:t>R1(AB)  </a:t>
            </a:r>
            <a:r>
              <a:rPr lang="en-US" altLang="zh-CN"/>
              <a:t>R2(CD)</a:t>
            </a:r>
            <a:endParaRPr lang="en-US" altLang="zh-CN"/>
          </a:p>
          <a:p>
            <a:r>
              <a:rPr lang="en-US" altLang="zh-CN"/>
              <a:t>3. </a:t>
            </a:r>
            <a:r>
              <a:rPr lang="en-US" altLang="zh-CN">
                <a:sym typeface="+mn-ea"/>
              </a:rPr>
              <a:t>R1(AB)  </a:t>
            </a:r>
            <a:r>
              <a:rPr lang="en-US" altLang="zh-CN">
                <a:sym typeface="+mn-ea"/>
              </a:rPr>
              <a:t>R2(CD)  </a:t>
            </a:r>
            <a:r>
              <a:rPr lang="en-US" altLang="zh-CN"/>
              <a:t>R3(DE)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最后添加候选码</a:t>
            </a:r>
            <a:r>
              <a:rPr lang="en-US" altLang="zh-CN"/>
              <a:t>R4{AC}</a:t>
            </a:r>
            <a:endParaRPr lang="en-US" altLang="zh-CN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Comparison of BCNF and 3NF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692" cy="2970211"/>
          </a:xfrm>
        </p:spPr>
        <p:txBody>
          <a:bodyPr/>
          <a:lstStyle/>
          <a:p>
            <a:r>
              <a:rPr lang="en-US" altLang="en-US" sz="2400" dirty="0"/>
              <a:t>It is always possible to decompose a relation into a set of  relations that are in 3NF such that:</a:t>
            </a:r>
            <a:endParaRPr lang="en-US" altLang="en-US" sz="2400" dirty="0"/>
          </a:p>
          <a:p>
            <a:pPr lvl="1"/>
            <a:r>
              <a:rPr lang="en-US" altLang="en-US" sz="2400" dirty="0"/>
              <a:t>The decomposition is lossless</a:t>
            </a:r>
            <a:endParaRPr lang="en-US" altLang="en-US" sz="2400" dirty="0"/>
          </a:p>
          <a:p>
            <a:pPr lvl="1"/>
            <a:r>
              <a:rPr lang="en-US" altLang="en-US" sz="2400" dirty="0"/>
              <a:t>The dependencies are preserved</a:t>
            </a:r>
            <a:endParaRPr lang="en-US" altLang="en-US" sz="2400" dirty="0"/>
          </a:p>
          <a:p>
            <a:r>
              <a:rPr lang="en-US" altLang="en-US" sz="2400" dirty="0"/>
              <a:t>It is always possible to decompose a relation into a set of relations that are in BCNF such that:</a:t>
            </a:r>
            <a:endParaRPr lang="en-US" altLang="en-US" sz="2400" dirty="0"/>
          </a:p>
          <a:p>
            <a:pPr lvl="1"/>
            <a:r>
              <a:rPr lang="en-US" altLang="en-US" sz="2400" dirty="0"/>
              <a:t>The decomposition is lossless</a:t>
            </a:r>
            <a:endParaRPr lang="en-US" altLang="en-US" sz="2400" dirty="0"/>
          </a:p>
          <a:p>
            <a:pPr lvl="1"/>
            <a:r>
              <a:rPr lang="en-US" altLang="en-US" sz="2400" dirty="0"/>
              <a:t>It may not be possible to preserve dependencies.</a:t>
            </a:r>
            <a:endParaRPr lang="en-US" altLang="en-US" sz="2400" dirty="0"/>
          </a:p>
          <a:p>
            <a:pPr lvl="1"/>
            <a:endParaRPr lang="en-US" altLang="en-US" dirty="0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596900" y="4064000"/>
            <a:ext cx="72834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</a:pPr>
            <a:endParaRPr kumimoji="1" lang="en-US" altLang="en-US" sz="1800" i="1">
              <a:sym typeface="Monotype Sorts" pitchFamily="-65" charset="2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Design Goals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28484"/>
            <a:ext cx="7848876" cy="4693402"/>
          </a:xfrm>
        </p:spPr>
        <p:txBody>
          <a:bodyPr/>
          <a:lstStyle/>
          <a:p>
            <a:r>
              <a:rPr lang="en-US" altLang="en-US" sz="2000" dirty="0"/>
              <a:t>Goal for a relational database design is:</a:t>
            </a:r>
            <a:endParaRPr lang="en-US" altLang="en-US" sz="2000" dirty="0"/>
          </a:p>
          <a:p>
            <a:pPr lvl="1"/>
            <a:r>
              <a:rPr lang="en-US" altLang="en-US" sz="2000" dirty="0"/>
              <a:t>BCNF.</a:t>
            </a:r>
            <a:endParaRPr lang="en-US" altLang="en-US" sz="2000" dirty="0"/>
          </a:p>
          <a:p>
            <a:pPr lvl="1"/>
            <a:r>
              <a:rPr lang="en-US" altLang="en-US" sz="2000" dirty="0"/>
              <a:t>Lossless join.</a:t>
            </a:r>
            <a:endParaRPr lang="en-US" altLang="en-US" sz="2000" dirty="0"/>
          </a:p>
          <a:p>
            <a:pPr lvl="1"/>
            <a:r>
              <a:rPr lang="en-US" altLang="en-US" sz="2000" dirty="0"/>
              <a:t>Dependency preservation.</a:t>
            </a:r>
            <a:endParaRPr lang="en-US" altLang="en-US" sz="2000" dirty="0"/>
          </a:p>
          <a:p>
            <a:r>
              <a:rPr lang="en-US" altLang="en-US" sz="2000" dirty="0"/>
              <a:t>If we cannot achieve this, we accept one of</a:t>
            </a:r>
            <a:endParaRPr lang="en-US" altLang="en-US" sz="2000" dirty="0"/>
          </a:p>
          <a:p>
            <a:pPr lvl="1"/>
            <a:r>
              <a:rPr lang="en-US" altLang="en-US" sz="2000" dirty="0"/>
              <a:t>Lack of dependency preservation </a:t>
            </a:r>
            <a:endParaRPr lang="en-US" altLang="en-US" sz="2000" dirty="0"/>
          </a:p>
          <a:p>
            <a:pPr lvl="1"/>
            <a:r>
              <a:rPr lang="en-US" altLang="en-US" sz="2000" dirty="0"/>
              <a:t>Redundancy due to use of 3NF</a:t>
            </a:r>
            <a:endParaRPr lang="en-US" altLang="en-US" sz="2000" dirty="0"/>
          </a:p>
          <a:p>
            <a:r>
              <a:rPr lang="en-US" altLang="en-US" sz="2000" dirty="0"/>
              <a:t>Interestingly, SQL does not provide a direct way of specifying functional dependencies other than </a:t>
            </a:r>
            <a:r>
              <a:rPr lang="en-US" altLang="en-US" sz="2000" dirty="0" err="1"/>
              <a:t>superkeys</a:t>
            </a:r>
            <a:r>
              <a:rPr lang="en-US" altLang="en-US" sz="2000" dirty="0"/>
              <a:t>.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	Can specify FDs using assertions, but they are expensive to test, (and currently not supported by any of the widely used databases!)</a:t>
            </a:r>
            <a:endParaRPr lang="en-US" altLang="en-US" sz="2000" dirty="0"/>
          </a:p>
          <a:p>
            <a:r>
              <a:rPr lang="en-US" altLang="en-US" sz="2000" dirty="0"/>
              <a:t>Even if we had a dependency preserving decomposition, using SQL we would not be able to efficiently test a functional dependency whose left hand side is not a key.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8963" y="2400300"/>
            <a:ext cx="5773737" cy="1257300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rPr>
              <a:t>Multivalued Dependencies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Multivalued Dependencies (MVDs)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585536" cy="4103854"/>
          </a:xfrm>
        </p:spPr>
        <p:txBody>
          <a:bodyPr/>
          <a:lstStyle/>
          <a:p>
            <a:r>
              <a:rPr lang="en-US" altLang="en-US" sz="2000" dirty="0"/>
              <a:t>Suppose we record names of children, and phone numbers for instructors:</a:t>
            </a:r>
            <a:endParaRPr lang="en-US" altLang="en-US" sz="2000" dirty="0"/>
          </a:p>
          <a:p>
            <a:pPr lvl="1"/>
            <a:r>
              <a:rPr lang="en-US" altLang="en-US" sz="2000" i="1" dirty="0" err="1"/>
              <a:t>inst_child</a:t>
            </a:r>
            <a:r>
              <a:rPr lang="en-US" altLang="en-US" sz="2000" dirty="0"/>
              <a:t>(</a:t>
            </a:r>
            <a:r>
              <a:rPr lang="en-US" altLang="en-US" sz="2000" i="1" dirty="0"/>
              <a:t>ID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child_name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 lvl="1"/>
            <a:r>
              <a:rPr lang="en-US" altLang="en-US" sz="2000" i="1" dirty="0" err="1"/>
              <a:t>inst_phone</a:t>
            </a:r>
            <a:r>
              <a:rPr lang="en-US" altLang="en-US" sz="2000" dirty="0"/>
              <a:t>(</a:t>
            </a:r>
            <a:r>
              <a:rPr lang="en-US" altLang="en-US" sz="2000" i="1" dirty="0"/>
              <a:t>ID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phone_number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r>
              <a:rPr lang="en-US" altLang="en-US" sz="2000" dirty="0"/>
              <a:t>If we were to combine these schemas to get</a:t>
            </a:r>
            <a:endParaRPr lang="en-US" altLang="en-US" sz="2000" dirty="0"/>
          </a:p>
          <a:p>
            <a:pPr lvl="1"/>
            <a:r>
              <a:rPr lang="en-US" altLang="en-US" sz="2000" i="1" dirty="0" err="1"/>
              <a:t>inst_info</a:t>
            </a:r>
            <a:r>
              <a:rPr lang="en-US" altLang="en-US" sz="2000" dirty="0"/>
              <a:t>(</a:t>
            </a:r>
            <a:r>
              <a:rPr lang="en-US" altLang="en-US" sz="2000" i="1" dirty="0"/>
              <a:t>ID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child_name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phone_number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 lvl="1"/>
            <a:r>
              <a:rPr lang="en-US" altLang="en-US" sz="2000" dirty="0"/>
              <a:t>Example data:</a:t>
            </a:r>
            <a:br>
              <a:rPr lang="en-US" altLang="en-US" sz="2000" dirty="0"/>
            </a:br>
            <a:r>
              <a:rPr lang="en-US" altLang="en-US" sz="2000" dirty="0"/>
              <a:t>(99999, David, 512-555-1234)</a:t>
            </a:r>
            <a:br>
              <a:rPr lang="en-US" altLang="en-US" sz="2000" dirty="0"/>
            </a:br>
            <a:r>
              <a:rPr lang="en-US" altLang="en-US" sz="2000" dirty="0"/>
              <a:t>(99999, David, 512-555-4321)</a:t>
            </a:r>
            <a:br>
              <a:rPr lang="en-US" altLang="en-US" sz="2000" dirty="0"/>
            </a:br>
            <a:r>
              <a:rPr lang="en-US" altLang="en-US" sz="2000" dirty="0"/>
              <a:t>(99999, William, 512-555-1234)</a:t>
            </a:r>
            <a:br>
              <a:rPr lang="en-US" altLang="en-US" sz="2000" dirty="0"/>
            </a:br>
            <a:r>
              <a:rPr lang="en-US" altLang="en-US" sz="2000" dirty="0"/>
              <a:t>(99999, William, 512-555-4321)</a:t>
            </a:r>
            <a:endParaRPr lang="en-US" altLang="en-US" sz="2000" dirty="0"/>
          </a:p>
          <a:p>
            <a:r>
              <a:rPr lang="en-US" altLang="en-US" sz="2000" dirty="0"/>
              <a:t>This relation is in BCNF</a:t>
            </a:r>
            <a:endParaRPr lang="en-US" altLang="en-US" sz="2000" dirty="0"/>
          </a:p>
          <a:p>
            <a:pPr lvl="1"/>
            <a:r>
              <a:rPr lang="en-US" altLang="en-US" sz="2000" dirty="0"/>
              <a:t>Why?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Multivalued Dependencies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2688"/>
            <a:ext cx="7603293" cy="3184775"/>
          </a:xfrm>
        </p:spPr>
        <p:txBody>
          <a:bodyPr/>
          <a:lstStyle/>
          <a:p>
            <a:pPr>
              <a:tabLst>
                <a:tab pos="1890395" algn="l"/>
                <a:tab pos="2798445" algn="l"/>
              </a:tabLst>
            </a:pPr>
            <a:r>
              <a:rPr lang="en-US" altLang="en-US" sz="2000" dirty="0"/>
              <a:t>Let </a:t>
            </a:r>
            <a:r>
              <a:rPr lang="en-US" altLang="en-US" sz="2000" i="1" dirty="0"/>
              <a:t>R</a:t>
            </a:r>
            <a:r>
              <a:rPr lang="en-US" altLang="en-US" sz="2000" dirty="0"/>
              <a:t> be a relation schema and let </a:t>
            </a:r>
            <a:r>
              <a:rPr lang="en-US" altLang="en-US" sz="2000" dirty="0">
                <a:sym typeface="Symbol" panose="05050102010706020507" pitchFamily="18" charset="2"/>
              </a:rPr>
              <a:t>  </a:t>
            </a:r>
            <a:r>
              <a:rPr lang="en-US" altLang="en-US" sz="2000" i="1" dirty="0"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ym typeface="Symbol" panose="05050102010706020507" pitchFamily="18" charset="2"/>
              </a:rPr>
              <a:t> and </a:t>
            </a:r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 </a:t>
            </a:r>
            <a:r>
              <a:rPr lang="en-US" altLang="en-US" sz="2000" i="1" dirty="0">
                <a:sym typeface="Symbol" panose="05050102010706020507" pitchFamily="18" charset="2"/>
              </a:rPr>
              <a:t>R. </a:t>
            </a:r>
            <a:r>
              <a:rPr lang="en-US" altLang="en-US" sz="2000" dirty="0">
                <a:sym typeface="Symbol" panose="05050102010706020507" pitchFamily="18" charset="2"/>
              </a:rPr>
              <a:t>  The </a:t>
            </a:r>
            <a:r>
              <a:rPr lang="en-US" altLang="en-US" sz="2000" b="1" dirty="0">
                <a:solidFill>
                  <a:srgbClr val="002060"/>
                </a:solidFill>
                <a:sym typeface="Symbol" panose="05050102010706020507" pitchFamily="18" charset="2"/>
              </a:rPr>
              <a:t>multivalued dependency</a:t>
            </a:r>
            <a:r>
              <a:rPr lang="en-US" altLang="en-US" sz="20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endParaRPr lang="en-US" altLang="en-US" sz="2000" dirty="0">
              <a:solidFill>
                <a:srgbClr val="002060"/>
              </a:solidFill>
            </a:endParaRPr>
          </a:p>
          <a:p>
            <a:pPr>
              <a:buFont typeface="Monotype Sorts" pitchFamily="-65" charset="2"/>
              <a:buNone/>
              <a:tabLst>
                <a:tab pos="1890395" algn="l"/>
                <a:tab pos="2798445" algn="l"/>
              </a:tabLst>
            </a:pPr>
            <a:r>
              <a:rPr lang="en-US" altLang="en-US" sz="2000" dirty="0">
                <a:sym typeface="Greek Symbols"/>
              </a:rPr>
              <a:t>			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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endParaRPr lang="en-US" altLang="en-US" sz="2000" i="1" dirty="0">
              <a:sym typeface="Greek Symbols"/>
            </a:endParaRPr>
          </a:p>
          <a:p>
            <a:pPr>
              <a:buFont typeface="Monotype Sorts" pitchFamily="-65" charset="2"/>
              <a:buNone/>
              <a:tabLst>
                <a:tab pos="1890395" algn="l"/>
                <a:tab pos="2798445" algn="l"/>
              </a:tabLst>
            </a:pPr>
            <a:r>
              <a:rPr lang="en-US" altLang="en-US" sz="2000" i="1" dirty="0">
                <a:sym typeface="Greek Symbols"/>
              </a:rPr>
              <a:t>	</a:t>
            </a:r>
            <a:r>
              <a:rPr lang="en-US" altLang="en-US" sz="2000" dirty="0">
                <a:sym typeface="Greek Symbols"/>
              </a:rPr>
              <a:t>holds on </a:t>
            </a:r>
            <a:r>
              <a:rPr lang="en-US" altLang="en-US" sz="2000" i="1" dirty="0">
                <a:sym typeface="Greek Symbols"/>
              </a:rPr>
              <a:t>R</a:t>
            </a:r>
            <a:r>
              <a:rPr lang="en-US" altLang="en-US" sz="2000" dirty="0">
                <a:sym typeface="Greek Symbols"/>
              </a:rPr>
              <a:t> if in any legal relation </a:t>
            </a:r>
            <a:r>
              <a:rPr lang="en-US" altLang="en-US" sz="2000" i="1" dirty="0">
                <a:sym typeface="Greek Symbols"/>
              </a:rPr>
              <a:t>r(R),</a:t>
            </a:r>
            <a:r>
              <a:rPr lang="en-US" altLang="en-US" sz="2000" dirty="0">
                <a:sym typeface="Greek Symbols"/>
              </a:rPr>
              <a:t> for all pairs for tuples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1 </a:t>
            </a:r>
            <a:r>
              <a:rPr lang="en-US" altLang="en-US" sz="2000" dirty="0">
                <a:sym typeface="Greek Symbols"/>
              </a:rPr>
              <a:t>and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i="1" baseline="-25000" dirty="0">
                <a:sym typeface="Greek Symbols"/>
              </a:rPr>
              <a:t>2</a:t>
            </a:r>
            <a:r>
              <a:rPr lang="en-US" altLang="en-US" sz="2000" dirty="0">
                <a:sym typeface="Greek Symbols"/>
              </a:rPr>
              <a:t> in </a:t>
            </a:r>
            <a:r>
              <a:rPr lang="en-US" altLang="en-US" sz="2000" i="1" dirty="0">
                <a:sym typeface="Greek Symbols"/>
              </a:rPr>
              <a:t>r</a:t>
            </a:r>
            <a:r>
              <a:rPr lang="en-US" altLang="en-US" sz="2000" dirty="0">
                <a:sym typeface="Greek Symbols"/>
              </a:rPr>
              <a:t> such that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1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 =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i="1" baseline="-25000" dirty="0">
                <a:sym typeface="Greek Symbols"/>
              </a:rPr>
              <a:t>2 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], there exist tuples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i="1" baseline="-25000" dirty="0">
                <a:sym typeface="Greek Symbols"/>
              </a:rPr>
              <a:t>3</a:t>
            </a:r>
            <a:r>
              <a:rPr lang="en-US" altLang="en-US" sz="2000" dirty="0">
                <a:sym typeface="Greek Symbols"/>
              </a:rPr>
              <a:t> and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4</a:t>
            </a:r>
            <a:r>
              <a:rPr lang="en-US" altLang="en-US" sz="2000" dirty="0">
                <a:sym typeface="Greek Symbols"/>
              </a:rPr>
              <a:t> in </a:t>
            </a:r>
            <a:r>
              <a:rPr lang="en-US" altLang="en-US" sz="2000" i="1" dirty="0">
                <a:sym typeface="Greek Symbols"/>
              </a:rPr>
              <a:t>r </a:t>
            </a:r>
            <a:r>
              <a:rPr lang="en-US" altLang="en-US" sz="2000" dirty="0">
                <a:sym typeface="Greek Symbols"/>
              </a:rPr>
              <a:t>such that: </a:t>
            </a:r>
            <a:endParaRPr lang="en-US" altLang="en-US" sz="2000" dirty="0">
              <a:sym typeface="Greek Symbols"/>
            </a:endParaRPr>
          </a:p>
          <a:p>
            <a:pPr>
              <a:buFont typeface="Monotype Sorts" pitchFamily="-65" charset="2"/>
              <a:buNone/>
              <a:tabLst>
                <a:tab pos="1890395" algn="l"/>
                <a:tab pos="2798445" algn="l"/>
              </a:tabLst>
            </a:pPr>
            <a:r>
              <a:rPr lang="en-US" altLang="en-US" sz="2000" dirty="0">
                <a:sym typeface="Greek Symbols"/>
              </a:rPr>
              <a:t>		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1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 =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i="1" baseline="-25000" dirty="0">
                <a:sym typeface="Greek Symbols"/>
              </a:rPr>
              <a:t>2 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 =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3</a:t>
            </a:r>
            <a:r>
              <a:rPr lang="en-US" altLang="en-US" sz="2000" dirty="0">
                <a:sym typeface="Greek Symbols"/>
              </a:rPr>
              <a:t> 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 =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4</a:t>
            </a:r>
            <a:r>
              <a:rPr lang="en-US" altLang="en-US" sz="2000" i="1" baseline="-25000" dirty="0">
                <a:sym typeface="Greek Symbols"/>
              </a:rPr>
              <a:t> 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 </a:t>
            </a:r>
            <a:br>
              <a:rPr lang="en-US" altLang="en-US" sz="2000" dirty="0">
                <a:sym typeface="Greek Symbols"/>
              </a:rPr>
            </a:br>
            <a:r>
              <a:rPr lang="en-US" altLang="en-US" sz="2000" dirty="0">
                <a:sym typeface="Greek Symbols"/>
              </a:rPr>
              <a:t>	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3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        = 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1 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</a:t>
            </a:r>
            <a:br>
              <a:rPr lang="en-US" altLang="en-US" sz="2000" dirty="0">
                <a:sym typeface="Greek Symbols"/>
              </a:rPr>
            </a:br>
            <a:r>
              <a:rPr lang="en-US" altLang="en-US" sz="2000" dirty="0">
                <a:sym typeface="Greek Symbols"/>
              </a:rPr>
              <a:t>	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3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i="1" dirty="0">
                <a:sym typeface="Greek Symbols"/>
              </a:rPr>
              <a:t>R  –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= 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2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i="1" dirty="0">
                <a:sym typeface="Greek Symbols"/>
              </a:rPr>
              <a:t>R  –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</a:t>
            </a:r>
            <a:br>
              <a:rPr lang="en-US" altLang="en-US" sz="2000" dirty="0">
                <a:sym typeface="Greek Symbols"/>
              </a:rPr>
            </a:br>
            <a:r>
              <a:rPr lang="en-US" altLang="en-US" sz="2000" dirty="0">
                <a:sym typeface="Greek Symbols"/>
              </a:rPr>
              <a:t>	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4 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        = 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2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</a:t>
            </a:r>
            <a:br>
              <a:rPr lang="en-US" altLang="en-US" sz="2000" dirty="0">
                <a:sym typeface="Greek Symbols"/>
              </a:rPr>
            </a:br>
            <a:r>
              <a:rPr lang="en-US" altLang="en-US" sz="2000" dirty="0">
                <a:sym typeface="Greek Symbols"/>
              </a:rPr>
              <a:t>	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4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i="1" dirty="0">
                <a:sym typeface="Greek Symbols"/>
              </a:rPr>
              <a:t>R  –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= 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1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i="1" dirty="0">
                <a:sym typeface="Greek Symbols"/>
              </a:rPr>
              <a:t>R  –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MVD --</a:t>
            </a:r>
            <a:r>
              <a:rPr lang="en-US" altLang="en-US" dirty="0"/>
              <a:t> Tabular representation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703267" cy="506412"/>
          </a:xfrm>
        </p:spPr>
        <p:txBody>
          <a:bodyPr/>
          <a:lstStyle/>
          <a:p>
            <a:r>
              <a:rPr lang="en-US" altLang="en-US" sz="2400" dirty="0"/>
              <a:t>Tabular representation of </a:t>
            </a:r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</a:t>
            </a:r>
            <a:r>
              <a:rPr lang="en-US" altLang="en-US" sz="2400" i="1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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  <p:pic>
        <p:nvPicPr>
          <p:cNvPr id="82948" name="Picture 5" descr="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2" y="1847206"/>
            <a:ext cx="4532730" cy="15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MVD (Cont.)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189"/>
            <a:ext cx="7593596" cy="3416716"/>
          </a:xfrm>
        </p:spPr>
        <p:txBody>
          <a:bodyPr/>
          <a:lstStyle/>
          <a:p>
            <a:pPr>
              <a:tabLst>
                <a:tab pos="1149350" algn="l"/>
                <a:tab pos="3311525" algn="ctr"/>
              </a:tabLst>
            </a:pPr>
            <a:r>
              <a:rPr lang="en-US" altLang="en-US" sz="2000" dirty="0"/>
              <a:t>Let </a:t>
            </a:r>
            <a:r>
              <a:rPr lang="en-US" altLang="en-US" sz="2000" i="1" dirty="0"/>
              <a:t>R</a:t>
            </a:r>
            <a:r>
              <a:rPr lang="en-US" altLang="en-US" sz="2000" dirty="0"/>
              <a:t> be a relation schema with a set of attributes that are partitioned into 3 nonempty subsets.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sz="2000" dirty="0"/>
              <a:t>			</a:t>
            </a:r>
            <a:r>
              <a:rPr lang="en-US" altLang="en-US" sz="2000" i="1" dirty="0"/>
              <a:t>Y, Z, W</a:t>
            </a:r>
            <a:endParaRPr lang="en-US" altLang="en-US" sz="2000" i="1" dirty="0"/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sz="2000" dirty="0"/>
              <a:t>We say that </a:t>
            </a:r>
            <a:r>
              <a:rPr lang="en-US" altLang="en-US" sz="2000" i="1" dirty="0"/>
              <a:t>Y </a:t>
            </a:r>
            <a:r>
              <a:rPr lang="en-US" altLang="en-US" sz="2000" b="1" dirty="0">
                <a:sym typeface="Symbol" panose="05050102010706020507" pitchFamily="18" charset="2"/>
              </a:rPr>
              <a:t>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Z </a:t>
            </a:r>
            <a:r>
              <a:rPr lang="en-US" altLang="en-US" sz="2000" dirty="0">
                <a:sym typeface="Monotype Sorts" pitchFamily="-65" charset="2"/>
              </a:rPr>
              <a:t>(</a:t>
            </a:r>
            <a:r>
              <a:rPr lang="en-US" altLang="en-US" sz="2000" i="1" dirty="0">
                <a:sym typeface="Monotype Sorts" pitchFamily="-65" charset="2"/>
              </a:rPr>
              <a:t>Y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b="1" dirty="0" err="1">
                <a:solidFill>
                  <a:srgbClr val="002060"/>
                </a:solidFill>
                <a:sym typeface="Monotype Sorts" pitchFamily="-65" charset="2"/>
              </a:rPr>
              <a:t>multidetermines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Z </a:t>
            </a:r>
            <a:r>
              <a:rPr lang="en-US" altLang="en-US" sz="2000" dirty="0">
                <a:sym typeface="Monotype Sorts" pitchFamily="-65" charset="2"/>
              </a:rPr>
              <a:t>)</a:t>
            </a:r>
            <a:br>
              <a:rPr lang="en-US" altLang="en-US" sz="2000" i="1" dirty="0">
                <a:sym typeface="Monotype Sorts" pitchFamily="-65" charset="2"/>
              </a:rPr>
            </a:br>
            <a:r>
              <a:rPr lang="en-US" altLang="en-US" sz="2000" dirty="0">
                <a:sym typeface="Monotype Sorts" pitchFamily="-65" charset="2"/>
              </a:rPr>
              <a:t>if and only if for all possible relations </a:t>
            </a:r>
            <a:r>
              <a:rPr lang="en-US" altLang="en-US" sz="2000" i="1" dirty="0">
                <a:sym typeface="Monotype Sorts" pitchFamily="-65" charset="2"/>
              </a:rPr>
              <a:t>r </a:t>
            </a:r>
            <a:r>
              <a:rPr lang="en-US" altLang="en-US" sz="2000" dirty="0">
                <a:sym typeface="Monotype Sorts" pitchFamily="-65" charset="2"/>
              </a:rPr>
              <a:t>(</a:t>
            </a:r>
            <a:r>
              <a:rPr lang="en-US" altLang="en-US" sz="2000" i="1" dirty="0">
                <a:sym typeface="Monotype Sorts" pitchFamily="-65" charset="2"/>
              </a:rPr>
              <a:t>R </a:t>
            </a:r>
            <a:r>
              <a:rPr lang="en-US" altLang="en-US" sz="2000" dirty="0">
                <a:sym typeface="Monotype Sorts" pitchFamily="-65" charset="2"/>
              </a:rPr>
              <a:t>)</a:t>
            </a:r>
            <a:endParaRPr lang="en-US" altLang="en-US" sz="2000" i="1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sz="2000" dirty="0">
                <a:sym typeface="Monotype Sorts" pitchFamily="-65" charset="2"/>
              </a:rPr>
              <a:t>		&lt; </a:t>
            </a:r>
            <a:r>
              <a:rPr lang="en-US" altLang="en-US" sz="2000" i="1" dirty="0">
                <a:sym typeface="Monotype Sorts" pitchFamily="-65" charset="2"/>
              </a:rPr>
              <a:t>y</a:t>
            </a:r>
            <a:r>
              <a:rPr lang="en-US" altLang="en-US" sz="2000" baseline="-25000" dirty="0">
                <a:sym typeface="Monotype Sorts" pitchFamily="-65" charset="2"/>
              </a:rPr>
              <a:t>1</a:t>
            </a:r>
            <a:r>
              <a:rPr lang="en-US" altLang="en-US" sz="2000" dirty="0">
                <a:sym typeface="Monotype Sorts" pitchFamily="-65" charset="2"/>
              </a:rPr>
              <a:t>, </a:t>
            </a:r>
            <a:r>
              <a:rPr lang="en-US" altLang="en-US" sz="2000" i="1" dirty="0">
                <a:sym typeface="Monotype Sorts" pitchFamily="-65" charset="2"/>
              </a:rPr>
              <a:t>z</a:t>
            </a:r>
            <a:r>
              <a:rPr lang="en-US" altLang="en-US" sz="2000" baseline="-25000" dirty="0">
                <a:sym typeface="Monotype Sorts" pitchFamily="-65" charset="2"/>
              </a:rPr>
              <a:t>1</a:t>
            </a:r>
            <a:r>
              <a:rPr lang="en-US" altLang="en-US" sz="2000" dirty="0">
                <a:sym typeface="Monotype Sorts" pitchFamily="-65" charset="2"/>
              </a:rPr>
              <a:t>, </a:t>
            </a:r>
            <a:r>
              <a:rPr lang="en-US" altLang="en-US" sz="2000" i="1" dirty="0">
                <a:sym typeface="Monotype Sorts" pitchFamily="-65" charset="2"/>
              </a:rPr>
              <a:t>w</a:t>
            </a:r>
            <a:r>
              <a:rPr lang="en-US" altLang="en-US" sz="2000" baseline="-25000" dirty="0">
                <a:sym typeface="Monotype Sorts" pitchFamily="-65" charset="2"/>
              </a:rPr>
              <a:t>1</a:t>
            </a:r>
            <a:r>
              <a:rPr lang="en-US" altLang="en-US" sz="2000" dirty="0">
                <a:sym typeface="Monotype Sorts" pitchFamily="-65" charset="2"/>
              </a:rPr>
              <a:t> &gt; </a:t>
            </a:r>
            <a:r>
              <a:rPr lang="en-US" altLang="en-US" sz="2000" dirty="0">
                <a:sym typeface="Symbol" panose="05050102010706020507" pitchFamily="18" charset="2"/>
              </a:rPr>
              <a:t> </a:t>
            </a:r>
            <a:r>
              <a:rPr lang="en-US" altLang="en-US" sz="2000" i="1" dirty="0"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ym typeface="Symbol" panose="05050102010706020507" pitchFamily="18" charset="2"/>
              </a:rPr>
              <a:t> and &lt; </a:t>
            </a:r>
            <a:r>
              <a:rPr lang="en-US" altLang="en-US" sz="2000" i="1" dirty="0">
                <a:sym typeface="Monotype Sorts" pitchFamily="-65" charset="2"/>
              </a:rPr>
              <a:t>y</a:t>
            </a:r>
            <a:r>
              <a:rPr lang="en-US" altLang="en-US" sz="2000" baseline="-25000" dirty="0">
                <a:sym typeface="Monotype Sorts" pitchFamily="-65" charset="2"/>
              </a:rPr>
              <a:t>1</a:t>
            </a:r>
            <a:r>
              <a:rPr lang="en-US" altLang="en-US" sz="2000" dirty="0">
                <a:sym typeface="Monotype Sorts" pitchFamily="-65" charset="2"/>
              </a:rPr>
              <a:t>, </a:t>
            </a:r>
            <a:r>
              <a:rPr lang="en-US" altLang="en-US" sz="2000" i="1" dirty="0">
                <a:sym typeface="Monotype Sorts" pitchFamily="-65" charset="2"/>
              </a:rPr>
              <a:t>z</a:t>
            </a:r>
            <a:r>
              <a:rPr lang="en-US" altLang="en-US" sz="2000" baseline="-25000" dirty="0">
                <a:sym typeface="Monotype Sorts" pitchFamily="-65" charset="2"/>
              </a:rPr>
              <a:t>2</a:t>
            </a:r>
            <a:r>
              <a:rPr lang="en-US" altLang="en-US" sz="2000" dirty="0">
                <a:sym typeface="Monotype Sorts" pitchFamily="-65" charset="2"/>
              </a:rPr>
              <a:t>, </a:t>
            </a:r>
            <a:r>
              <a:rPr lang="en-US" altLang="en-US" sz="2000" i="1" dirty="0">
                <a:sym typeface="Monotype Sorts" pitchFamily="-65" charset="2"/>
              </a:rPr>
              <a:t>w</a:t>
            </a:r>
            <a:r>
              <a:rPr lang="en-US" altLang="en-US" sz="2000" baseline="-25000" dirty="0">
                <a:sym typeface="Monotype Sorts" pitchFamily="-65" charset="2"/>
              </a:rPr>
              <a:t>2</a:t>
            </a:r>
            <a:r>
              <a:rPr lang="en-US" altLang="en-US" sz="2000" dirty="0">
                <a:sym typeface="Monotype Sorts" pitchFamily="-65" charset="2"/>
              </a:rPr>
              <a:t> &gt; </a:t>
            </a:r>
            <a:r>
              <a:rPr lang="en-US" altLang="en-US" sz="2000" dirty="0">
                <a:sym typeface="Symbol" panose="05050102010706020507" pitchFamily="18" charset="2"/>
              </a:rPr>
              <a:t> </a:t>
            </a:r>
            <a:r>
              <a:rPr lang="en-US" altLang="en-US" sz="2000" i="1" dirty="0">
                <a:sym typeface="Symbol" panose="05050102010706020507" pitchFamily="18" charset="2"/>
              </a:rPr>
              <a:t>r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	then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		</a:t>
            </a:r>
            <a:r>
              <a:rPr lang="en-US" altLang="en-US" sz="2000" dirty="0">
                <a:sym typeface="Monotype Sorts" pitchFamily="-65" charset="2"/>
              </a:rPr>
              <a:t>&lt; </a:t>
            </a:r>
            <a:r>
              <a:rPr lang="en-US" altLang="en-US" sz="2000" i="1" dirty="0">
                <a:sym typeface="Monotype Sorts" pitchFamily="-65" charset="2"/>
              </a:rPr>
              <a:t>y</a:t>
            </a:r>
            <a:r>
              <a:rPr lang="en-US" altLang="en-US" sz="2000" baseline="-25000" dirty="0">
                <a:sym typeface="Monotype Sorts" pitchFamily="-65" charset="2"/>
              </a:rPr>
              <a:t>1</a:t>
            </a:r>
            <a:r>
              <a:rPr lang="en-US" altLang="en-US" sz="2000" dirty="0">
                <a:sym typeface="Monotype Sorts" pitchFamily="-65" charset="2"/>
              </a:rPr>
              <a:t>, </a:t>
            </a:r>
            <a:r>
              <a:rPr lang="en-US" altLang="en-US" sz="2000" i="1" dirty="0">
                <a:sym typeface="Monotype Sorts" pitchFamily="-65" charset="2"/>
              </a:rPr>
              <a:t>z</a:t>
            </a:r>
            <a:r>
              <a:rPr lang="en-US" altLang="en-US" sz="2000" baseline="-25000" dirty="0">
                <a:sym typeface="Monotype Sorts" pitchFamily="-65" charset="2"/>
              </a:rPr>
              <a:t>1</a:t>
            </a:r>
            <a:r>
              <a:rPr lang="en-US" altLang="en-US" sz="2000" dirty="0">
                <a:sym typeface="Monotype Sorts" pitchFamily="-65" charset="2"/>
              </a:rPr>
              <a:t>, </a:t>
            </a:r>
            <a:r>
              <a:rPr lang="en-US" altLang="en-US" sz="2000" i="1" dirty="0">
                <a:sym typeface="Monotype Sorts" pitchFamily="-65" charset="2"/>
              </a:rPr>
              <a:t>w</a:t>
            </a:r>
            <a:r>
              <a:rPr lang="en-US" altLang="en-US" sz="2000" baseline="-25000" dirty="0">
                <a:sym typeface="Monotype Sorts" pitchFamily="-65" charset="2"/>
              </a:rPr>
              <a:t>2</a:t>
            </a:r>
            <a:r>
              <a:rPr lang="en-US" altLang="en-US" sz="2000" dirty="0">
                <a:sym typeface="Monotype Sorts" pitchFamily="-65" charset="2"/>
              </a:rPr>
              <a:t> &gt; </a:t>
            </a:r>
            <a:r>
              <a:rPr lang="en-US" altLang="en-US" sz="2000" dirty="0">
                <a:sym typeface="Symbol" panose="05050102010706020507" pitchFamily="18" charset="2"/>
              </a:rPr>
              <a:t> </a:t>
            </a:r>
            <a:r>
              <a:rPr lang="en-US" altLang="en-US" sz="2000" i="1" dirty="0"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ym typeface="Symbol" panose="05050102010706020507" pitchFamily="18" charset="2"/>
              </a:rPr>
              <a:t> and &lt; </a:t>
            </a:r>
            <a:r>
              <a:rPr lang="en-US" altLang="en-US" sz="2000" i="1" dirty="0">
                <a:sym typeface="Monotype Sorts" pitchFamily="-65" charset="2"/>
              </a:rPr>
              <a:t>y</a:t>
            </a:r>
            <a:r>
              <a:rPr lang="en-US" altLang="en-US" sz="2000" baseline="-25000" dirty="0">
                <a:sym typeface="Monotype Sorts" pitchFamily="-65" charset="2"/>
              </a:rPr>
              <a:t>1</a:t>
            </a:r>
            <a:r>
              <a:rPr lang="en-US" altLang="en-US" sz="2000" dirty="0">
                <a:sym typeface="Monotype Sorts" pitchFamily="-65" charset="2"/>
              </a:rPr>
              <a:t>, </a:t>
            </a:r>
            <a:r>
              <a:rPr lang="en-US" altLang="en-US" sz="2000" i="1" dirty="0">
                <a:sym typeface="Monotype Sorts" pitchFamily="-65" charset="2"/>
              </a:rPr>
              <a:t>z</a:t>
            </a:r>
            <a:r>
              <a:rPr lang="en-US" altLang="en-US" sz="2000" baseline="-25000" dirty="0">
                <a:sym typeface="Monotype Sorts" pitchFamily="-65" charset="2"/>
              </a:rPr>
              <a:t>2</a:t>
            </a:r>
            <a:r>
              <a:rPr lang="en-US" altLang="en-US" sz="2000" dirty="0">
                <a:sym typeface="Monotype Sorts" pitchFamily="-65" charset="2"/>
              </a:rPr>
              <a:t>, </a:t>
            </a:r>
            <a:r>
              <a:rPr lang="en-US" altLang="en-US" sz="2000" i="1" dirty="0">
                <a:sym typeface="Monotype Sorts" pitchFamily="-65" charset="2"/>
              </a:rPr>
              <a:t>w</a:t>
            </a:r>
            <a:r>
              <a:rPr lang="en-US" altLang="en-US" sz="2000" baseline="-25000" dirty="0">
                <a:sym typeface="Monotype Sorts" pitchFamily="-65" charset="2"/>
              </a:rPr>
              <a:t>1</a:t>
            </a:r>
            <a:r>
              <a:rPr lang="en-US" altLang="en-US" sz="2000" dirty="0">
                <a:sym typeface="Monotype Sorts" pitchFamily="-65" charset="2"/>
              </a:rPr>
              <a:t> &gt; </a:t>
            </a:r>
            <a:r>
              <a:rPr lang="en-US" altLang="en-US" sz="2000" dirty="0">
                <a:sym typeface="Symbol" panose="05050102010706020507" pitchFamily="18" charset="2"/>
              </a:rPr>
              <a:t> </a:t>
            </a:r>
            <a:r>
              <a:rPr lang="en-US" altLang="en-US" sz="2000" i="1" dirty="0">
                <a:sym typeface="Symbol" panose="05050102010706020507" pitchFamily="18" charset="2"/>
              </a:rPr>
              <a:t>r</a:t>
            </a: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Note that since the behavior of </a:t>
            </a:r>
            <a:r>
              <a:rPr lang="en-US" altLang="en-US" sz="2000" i="1" dirty="0">
                <a:sym typeface="Symbol" panose="05050102010706020507" pitchFamily="18" charset="2"/>
              </a:rPr>
              <a:t>Z</a:t>
            </a:r>
            <a:r>
              <a:rPr lang="en-US" altLang="en-US" sz="2000" dirty="0">
                <a:sym typeface="Symbol" panose="05050102010706020507" pitchFamily="18" charset="2"/>
              </a:rPr>
              <a:t> and </a:t>
            </a:r>
            <a:r>
              <a:rPr lang="en-US" altLang="en-US" sz="2000" i="1" dirty="0">
                <a:sym typeface="Symbol" panose="05050102010706020507" pitchFamily="18" charset="2"/>
              </a:rPr>
              <a:t>W</a:t>
            </a:r>
            <a:r>
              <a:rPr lang="en-US" altLang="en-US" sz="2000" dirty="0">
                <a:sym typeface="Symbol" panose="05050102010706020507" pitchFamily="18" charset="2"/>
              </a:rPr>
              <a:t> are identical it follows that 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sz="2000" i="1" dirty="0">
                <a:sym typeface="Symbol" panose="05050102010706020507" pitchFamily="18" charset="2"/>
              </a:rPr>
              <a:t>	Y </a:t>
            </a:r>
            <a:r>
              <a:rPr lang="en-US" altLang="en-US" sz="2000" b="1" dirty="0">
                <a:sym typeface="Symbol" panose="05050102010706020507" pitchFamily="18" charset="2"/>
              </a:rPr>
              <a:t>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Z </a:t>
            </a:r>
            <a:r>
              <a:rPr lang="en-US" altLang="en-US" sz="2000" dirty="0">
                <a:sym typeface="Monotype Sorts" pitchFamily="-65" charset="2"/>
              </a:rPr>
              <a:t>if </a:t>
            </a:r>
            <a:r>
              <a:rPr lang="en-US" altLang="en-US" sz="2000" i="1" dirty="0">
                <a:sym typeface="Monotype Sorts" pitchFamily="-65" charset="2"/>
              </a:rPr>
              <a:t>Y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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W </a:t>
            </a:r>
            <a:endParaRPr lang="en-US" altLang="en-US" sz="2000" i="1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  <a:tabLst>
                <a:tab pos="1149350" algn="l"/>
                <a:tab pos="33115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tabLst>
                <a:tab pos="1149350" algn="l"/>
                <a:tab pos="33115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93789"/>
            <a:ext cx="7594415" cy="3430085"/>
          </a:xfrm>
        </p:spPr>
        <p:txBody>
          <a:bodyPr/>
          <a:lstStyle/>
          <a:p>
            <a:pPr>
              <a:tabLst>
                <a:tab pos="2463800" algn="l"/>
              </a:tabLst>
            </a:pPr>
            <a:r>
              <a:rPr lang="en-US" altLang="en-US" sz="2000" dirty="0"/>
              <a:t>In our example: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2463800" algn="l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ID </a:t>
            </a:r>
            <a:r>
              <a:rPr lang="en-US" altLang="en-US" sz="2000" b="1" dirty="0">
                <a:sym typeface="Symbol" panose="05050102010706020507" pitchFamily="18" charset="2"/>
              </a:rPr>
              <a:t>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 err="1">
                <a:sym typeface="Monotype Sorts" pitchFamily="-65" charset="2"/>
              </a:rPr>
              <a:t>child_name</a:t>
            </a:r>
            <a:r>
              <a:rPr lang="en-US" altLang="en-US" sz="2000" dirty="0">
                <a:sym typeface="Monotype Sorts" pitchFamily="-65" charset="2"/>
              </a:rPr>
              <a:t>	</a:t>
            </a:r>
            <a:br>
              <a:rPr lang="en-US" altLang="en-US" sz="2000" dirty="0">
                <a:sym typeface="Monotype Sorts" pitchFamily="-65" charset="2"/>
              </a:rPr>
            </a:br>
            <a:r>
              <a:rPr lang="en-US" altLang="en-US" sz="2000" dirty="0">
                <a:sym typeface="Monotype Sorts" pitchFamily="-65" charset="2"/>
              </a:rPr>
              <a:t>	</a:t>
            </a:r>
            <a:r>
              <a:rPr lang="en-US" altLang="en-US" sz="2000" i="1" dirty="0">
                <a:sym typeface="Monotype Sorts" pitchFamily="-65" charset="2"/>
              </a:rPr>
              <a:t>ID </a:t>
            </a:r>
            <a:r>
              <a:rPr lang="en-US" altLang="en-US" sz="2000" b="1" dirty="0">
                <a:sym typeface="Symbol" panose="05050102010706020507" pitchFamily="18" charset="2"/>
              </a:rPr>
              <a:t></a:t>
            </a:r>
            <a:r>
              <a:rPr lang="en-US" altLang="en-US" sz="2000" i="1" dirty="0">
                <a:sym typeface="Monotype Sorts" pitchFamily="-65" charset="2"/>
              </a:rPr>
              <a:t> </a:t>
            </a:r>
            <a:r>
              <a:rPr lang="en-US" altLang="en-US" sz="2000" i="1" dirty="0" err="1">
                <a:sym typeface="Monotype Sorts" pitchFamily="-65" charset="2"/>
              </a:rPr>
              <a:t>phone_number</a:t>
            </a:r>
            <a:endParaRPr lang="en-US" altLang="en-US" sz="2000" i="1" dirty="0">
              <a:sym typeface="Monotype Sorts" pitchFamily="-65" charset="2"/>
            </a:endParaRPr>
          </a:p>
          <a:p>
            <a:pPr>
              <a:tabLst>
                <a:tab pos="2463800" algn="l"/>
              </a:tabLst>
            </a:pPr>
            <a:r>
              <a:rPr lang="en-US" altLang="en-US" sz="2000" dirty="0">
                <a:sym typeface="Monotype Sorts" pitchFamily="-65" charset="2"/>
              </a:rPr>
              <a:t>The above formal definition is supposed to formalize the notion that given a particular value of </a:t>
            </a:r>
            <a:r>
              <a:rPr lang="en-US" altLang="en-US" sz="2000" i="1" dirty="0">
                <a:sym typeface="Monotype Sorts" pitchFamily="-65" charset="2"/>
              </a:rPr>
              <a:t>Y </a:t>
            </a:r>
            <a:r>
              <a:rPr lang="en-US" altLang="en-US" sz="2000" dirty="0">
                <a:sym typeface="Monotype Sorts" pitchFamily="-65" charset="2"/>
              </a:rPr>
              <a:t>(</a:t>
            </a:r>
            <a:r>
              <a:rPr lang="en-US" altLang="en-US" sz="2000" i="1" dirty="0">
                <a:sym typeface="Monotype Sorts" pitchFamily="-65" charset="2"/>
              </a:rPr>
              <a:t>ID</a:t>
            </a:r>
            <a:r>
              <a:rPr lang="en-US" altLang="en-US" sz="2000" dirty="0">
                <a:sym typeface="Monotype Sorts" pitchFamily="-65" charset="2"/>
              </a:rPr>
              <a:t>) it has associated with it a set of values of </a:t>
            </a:r>
            <a:r>
              <a:rPr lang="en-US" altLang="en-US" sz="2000" i="1" dirty="0">
                <a:sym typeface="Monotype Sorts" pitchFamily="-65" charset="2"/>
              </a:rPr>
              <a:t>Z (</a:t>
            </a:r>
            <a:r>
              <a:rPr lang="en-US" altLang="en-US" sz="2000" i="1" dirty="0" err="1">
                <a:sym typeface="Monotype Sorts" pitchFamily="-65" charset="2"/>
              </a:rPr>
              <a:t>child_name</a:t>
            </a:r>
            <a:r>
              <a:rPr lang="en-US" altLang="en-US" sz="2000" i="1" dirty="0">
                <a:sym typeface="Monotype Sorts" pitchFamily="-65" charset="2"/>
              </a:rPr>
              <a:t>) </a:t>
            </a:r>
            <a:r>
              <a:rPr lang="en-US" altLang="en-US" sz="2000" dirty="0">
                <a:sym typeface="Monotype Sorts" pitchFamily="-65" charset="2"/>
              </a:rPr>
              <a:t>and a set of values of </a:t>
            </a:r>
            <a:r>
              <a:rPr lang="en-US" altLang="en-US" sz="2000" i="1" dirty="0">
                <a:sym typeface="Monotype Sorts" pitchFamily="-65" charset="2"/>
              </a:rPr>
              <a:t>W (</a:t>
            </a:r>
            <a:r>
              <a:rPr lang="en-US" altLang="en-US" sz="2000" i="1" dirty="0" err="1">
                <a:sym typeface="Monotype Sorts" pitchFamily="-65" charset="2"/>
              </a:rPr>
              <a:t>phone_number</a:t>
            </a:r>
            <a:r>
              <a:rPr lang="en-US" altLang="en-US" sz="2000" i="1" dirty="0">
                <a:sym typeface="Monotype Sorts" pitchFamily="-65" charset="2"/>
              </a:rPr>
              <a:t>)</a:t>
            </a:r>
            <a:r>
              <a:rPr lang="en-US" altLang="en-US" sz="2000" dirty="0">
                <a:sym typeface="Monotype Sorts" pitchFamily="-65" charset="2"/>
              </a:rPr>
              <a:t>, and these two sets are in some sense independent of each other.</a:t>
            </a:r>
            <a:endParaRPr lang="en-US" altLang="en-US" sz="2000" dirty="0">
              <a:sym typeface="Monotype Sorts" pitchFamily="-65" charset="2"/>
            </a:endParaRPr>
          </a:p>
          <a:p>
            <a:pPr>
              <a:tabLst>
                <a:tab pos="2463800" algn="l"/>
              </a:tabLst>
            </a:pPr>
            <a:r>
              <a:rPr lang="en-US" altLang="en-US" sz="2000" dirty="0">
                <a:sym typeface="Monotype Sorts" pitchFamily="-65" charset="2"/>
              </a:rPr>
              <a:t>Note: </a:t>
            </a:r>
            <a:endParaRPr lang="en-US" altLang="en-US" sz="2000" dirty="0">
              <a:sym typeface="Monotype Sorts" pitchFamily="-65" charset="2"/>
            </a:endParaRPr>
          </a:p>
          <a:p>
            <a:pPr lvl="1">
              <a:tabLst>
                <a:tab pos="2463800" algn="l"/>
              </a:tabLst>
            </a:pPr>
            <a:r>
              <a:rPr lang="en-US" altLang="en-US" sz="2000" dirty="0">
                <a:sym typeface="Monotype Sorts" pitchFamily="-65" charset="2"/>
              </a:rPr>
              <a:t>If </a:t>
            </a:r>
            <a:r>
              <a:rPr lang="en-US" altLang="en-US" sz="2000" i="1" dirty="0">
                <a:sym typeface="Monotype Sorts" pitchFamily="-65" charset="2"/>
              </a:rPr>
              <a:t>Y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Z </a:t>
            </a:r>
            <a:r>
              <a:rPr lang="en-US" altLang="en-US" sz="2000" dirty="0">
                <a:sym typeface="Monotype Sorts" pitchFamily="-65" charset="2"/>
              </a:rPr>
              <a:t> then  </a:t>
            </a:r>
            <a:r>
              <a:rPr lang="en-US" altLang="en-US" sz="2000" i="1" dirty="0">
                <a:sym typeface="Monotype Sorts" pitchFamily="-65" charset="2"/>
              </a:rPr>
              <a:t>Y </a:t>
            </a:r>
            <a:r>
              <a:rPr lang="en-US" altLang="en-US" sz="2000" b="1" dirty="0">
                <a:sym typeface="Symbol" panose="05050102010706020507" pitchFamily="18" charset="2"/>
              </a:rPr>
              <a:t>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Z</a:t>
            </a:r>
            <a:endParaRPr lang="en-US" altLang="en-US" sz="2000" dirty="0">
              <a:sym typeface="Monotype Sorts" pitchFamily="-65" charset="2"/>
            </a:endParaRPr>
          </a:p>
          <a:p>
            <a:pPr lvl="1">
              <a:tabLst>
                <a:tab pos="2463800" algn="l"/>
              </a:tabLst>
            </a:pPr>
            <a:r>
              <a:rPr lang="en-US" altLang="en-US" sz="2000" dirty="0">
                <a:sym typeface="Monotype Sorts" pitchFamily="-65" charset="2"/>
              </a:rPr>
              <a:t>Indeed we have (in above notation) </a:t>
            </a:r>
            <a:r>
              <a:rPr lang="en-US" altLang="en-US" sz="2000" i="1" dirty="0">
                <a:sym typeface="Monotype Sorts" pitchFamily="-65" charset="2"/>
              </a:rPr>
              <a:t>Z</a:t>
            </a:r>
            <a:r>
              <a:rPr lang="en-US" altLang="en-US" sz="2000" baseline="-25000" dirty="0">
                <a:sym typeface="Monotype Sorts" pitchFamily="-65" charset="2"/>
              </a:rPr>
              <a:t>1</a:t>
            </a:r>
            <a:r>
              <a:rPr lang="en-US" altLang="en-US" sz="2000" i="1" dirty="0">
                <a:sym typeface="Monotype Sorts" pitchFamily="-65" charset="2"/>
              </a:rPr>
              <a:t> = Z</a:t>
            </a:r>
            <a:r>
              <a:rPr lang="en-US" altLang="en-US" sz="2000" baseline="-25000" dirty="0">
                <a:sym typeface="Monotype Sorts" pitchFamily="-65" charset="2"/>
              </a:rPr>
              <a:t>2</a:t>
            </a:r>
            <a:br>
              <a:rPr lang="en-US" altLang="en-US" sz="2000" baseline="-25000" dirty="0">
                <a:sym typeface="Monotype Sorts" pitchFamily="-65" charset="2"/>
              </a:rPr>
            </a:br>
            <a:r>
              <a:rPr lang="en-US" altLang="en-US" sz="2000" dirty="0">
                <a:sym typeface="Monotype Sorts" pitchFamily="-65" charset="2"/>
              </a:rPr>
              <a:t>The claim follows.</a:t>
            </a:r>
            <a:endParaRPr lang="en-US" altLang="en-US" sz="2000" dirty="0">
              <a:sym typeface="Monotype Sorts" pitchFamily="-65" charset="2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Use of Multivalued Dependencies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638802" cy="2900696"/>
          </a:xfrm>
        </p:spPr>
        <p:txBody>
          <a:bodyPr/>
          <a:lstStyle/>
          <a:p>
            <a:r>
              <a:rPr lang="en-US" altLang="en-US" sz="2000" dirty="0"/>
              <a:t>We use multivalued dependencies in two ways: 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</a:pPr>
            <a:r>
              <a:rPr lang="en-US" altLang="en-US" sz="2000" dirty="0"/>
              <a:t>1.	To test relations to </a:t>
            </a:r>
            <a:r>
              <a:rPr lang="en-US" altLang="en-US" sz="2000" b="1" dirty="0">
                <a:solidFill>
                  <a:srgbClr val="002060"/>
                </a:solidFill>
              </a:rPr>
              <a:t>determine</a:t>
            </a:r>
            <a:r>
              <a:rPr lang="en-US" altLang="en-US" sz="2000" dirty="0"/>
              <a:t> whether they are legal under a given set of functional and multivalued dependencies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</a:pPr>
            <a:r>
              <a:rPr lang="en-US" altLang="en-US" sz="2000" dirty="0"/>
              <a:t>2.	To specify </a:t>
            </a:r>
            <a:r>
              <a:rPr lang="en-US" altLang="en-US" sz="2000" b="1" dirty="0">
                <a:solidFill>
                  <a:srgbClr val="002060"/>
                </a:solidFill>
              </a:rPr>
              <a:t>constraints</a:t>
            </a:r>
            <a:r>
              <a:rPr lang="en-US" altLang="en-US" sz="2000" dirty="0"/>
              <a:t> on the set of legal relations.  We shall concern ourselves </a:t>
            </a:r>
            <a:r>
              <a:rPr lang="en-US" altLang="en-US" sz="2000" i="1" dirty="0"/>
              <a:t>only</a:t>
            </a:r>
            <a:r>
              <a:rPr lang="en-US" altLang="en-US" sz="2000" dirty="0"/>
              <a:t> with relations that satisfy a given set of functional and multivalued dependencies.</a:t>
            </a:r>
            <a:endParaRPr lang="en-US" altLang="en-US" sz="2000" dirty="0"/>
          </a:p>
          <a:p>
            <a:r>
              <a:rPr lang="en-US" altLang="en-US" sz="2000" dirty="0"/>
              <a:t>If a relation </a:t>
            </a:r>
            <a:r>
              <a:rPr lang="en-US" altLang="en-US" sz="2000" i="1" dirty="0"/>
              <a:t>r</a:t>
            </a:r>
            <a:r>
              <a:rPr lang="en-US" altLang="en-US" sz="2000" dirty="0"/>
              <a:t> fails to satisfy a given multivalued dependency, we can construct a relations </a:t>
            </a:r>
            <a:r>
              <a:rPr lang="en-US" altLang="en-US" sz="2000" i="1" dirty="0"/>
              <a:t>r</a:t>
            </a:r>
            <a:r>
              <a:rPr lang="en-US" altLang="en-US" sz="2000" i="1" dirty="0">
                <a:sym typeface="Symbol" panose="05050102010706020507" pitchFamily="18" charset="2"/>
              </a:rPr>
              <a:t></a:t>
            </a:r>
            <a:r>
              <a:rPr lang="en-US" altLang="en-US" sz="2000" dirty="0">
                <a:sym typeface="Symbol" panose="05050102010706020507" pitchFamily="18" charset="2"/>
              </a:rPr>
              <a:t>  that does satisfy the multivalued dependency by adding tuples to </a:t>
            </a:r>
            <a:r>
              <a:rPr lang="en-US" altLang="en-US" sz="2000" i="1" dirty="0">
                <a:sym typeface="Symbol" panose="05050102010706020507" pitchFamily="18" charset="2"/>
              </a:rPr>
              <a:t>r. 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	</a:t>
            </a: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什么导致了这些问题？</a:t>
            </a:r>
            <a:endParaRPr lang="zh-CN" altLang="en-US" smtClean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worker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关系的这些函数依赖中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 </a:t>
            </a:r>
            <a:r>
              <a:rPr lang="en-US" altLang="zh-CN" sz="2400" i="1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branch → manager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是不良的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2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由于左边的</a:t>
            </a:r>
            <a:r>
              <a:rPr lang="en-US" altLang="zh-CN" sz="2400" i="1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branch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不是关系的码（这里指超码），同一</a:t>
            </a:r>
            <a:r>
              <a:rPr lang="en-US" altLang="zh-CN" sz="2400" i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branch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可能出现多次，造成同一组合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 </a:t>
            </a:r>
            <a:r>
              <a:rPr lang="en-US" altLang="zh-CN" sz="2400" i="1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(branch</a:t>
            </a:r>
            <a:r>
              <a:rPr lang="zh-CN" altLang="en-US" sz="2400" i="1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en-US" altLang="zh-CN" sz="2400" i="1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manager)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的重复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8" name="Group 42"/>
          <p:cNvGraphicFramePr>
            <a:graphicFrameLocks noGrp="1"/>
          </p:cNvGraphicFramePr>
          <p:nvPr/>
        </p:nvGraphicFramePr>
        <p:xfrm>
          <a:off x="628650" y="4090988"/>
          <a:ext cx="3182938" cy="2220912"/>
        </p:xfrm>
        <a:graphic>
          <a:graphicData uri="http://schemas.openxmlformats.org/drawingml/2006/table">
            <a:tbl>
              <a:tblPr/>
              <a:tblGrid>
                <a:gridCol w="970857"/>
                <a:gridCol w="1056883"/>
                <a:gridCol w="1155198"/>
              </a:tblGrid>
              <a:tr h="44103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1538288" y="3567113"/>
            <a:ext cx="13636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worker</a:t>
            </a:r>
            <a:endParaRPr kumimoji="1" lang="en-US" altLang="zh-CN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ldLvl="2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Theory of MVDs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49"/>
            <a:ext cx="7621048" cy="3956398"/>
          </a:xfrm>
        </p:spPr>
        <p:txBody>
          <a:bodyPr/>
          <a:lstStyle/>
          <a:p>
            <a:r>
              <a:rPr lang="en-US" altLang="en-US" sz="2000" dirty="0"/>
              <a:t>From the definition of multivalued dependency, we can derive the following rule:</a:t>
            </a:r>
            <a:endParaRPr lang="en-US" altLang="en-US" sz="2000" dirty="0"/>
          </a:p>
          <a:p>
            <a:pPr lvl="1"/>
            <a:r>
              <a:rPr lang="en-US" altLang="en-US" sz="2000" dirty="0"/>
              <a:t>If </a:t>
            </a:r>
            <a:r>
              <a:rPr lang="en-US" altLang="en-US" sz="2000" dirty="0">
                <a:sym typeface="Symbol" panose="05050102010706020507" pitchFamily="18" charset="2"/>
              </a:rPr>
              <a:t>  </a:t>
            </a:r>
            <a:r>
              <a:rPr lang="en-US" altLang="en-US" sz="2000" dirty="0"/>
              <a:t>, then </a:t>
            </a:r>
            <a:r>
              <a:rPr lang="en-US" altLang="en-US" sz="2000" dirty="0">
                <a:sym typeface="Symbol" panose="05050102010706020507" pitchFamily="18" charset="2"/>
              </a:rPr>
              <a:t> </a:t>
            </a:r>
            <a:r>
              <a:rPr lang="en-US" altLang="en-US" sz="2000" b="1" dirty="0">
                <a:sym typeface="Symbol" panose="05050102010706020507" pitchFamily="18" charset="2"/>
              </a:rPr>
              <a:t></a:t>
            </a:r>
            <a:r>
              <a:rPr lang="en-US" altLang="en-US" sz="2000" dirty="0">
                <a:sym typeface="Symbol" panose="05050102010706020507" pitchFamily="18" charset="2"/>
              </a:rPr>
              <a:t> 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	That is, every functional dependency is also a multivalued dependency</a:t>
            </a:r>
            <a:endParaRPr lang="en-US" altLang="en-US" sz="2000" dirty="0"/>
          </a:p>
          <a:p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002060"/>
                </a:solidFill>
              </a:rPr>
              <a:t>closure</a:t>
            </a:r>
            <a:r>
              <a:rPr lang="en-US" altLang="en-US" sz="2000" dirty="0"/>
              <a:t> D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 of </a:t>
            </a:r>
            <a:r>
              <a:rPr lang="en-US" altLang="en-US" sz="2000" i="1" dirty="0"/>
              <a:t>D</a:t>
            </a:r>
            <a:r>
              <a:rPr lang="en-US" altLang="en-US" sz="2000" dirty="0"/>
              <a:t> is the set of all functional and multivalued dependencies logically implied by </a:t>
            </a:r>
            <a:r>
              <a:rPr lang="en-US" altLang="en-US" sz="2000" i="1" dirty="0"/>
              <a:t>D</a:t>
            </a:r>
            <a:r>
              <a:rPr lang="en-US" altLang="en-US" sz="2000" dirty="0"/>
              <a:t>. </a:t>
            </a:r>
            <a:endParaRPr lang="en-US" altLang="en-US" sz="2000" dirty="0"/>
          </a:p>
          <a:p>
            <a:pPr lvl="1"/>
            <a:r>
              <a:rPr lang="en-US" altLang="en-US" sz="2000" dirty="0"/>
              <a:t>We can compute D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 from </a:t>
            </a:r>
            <a:r>
              <a:rPr lang="en-US" altLang="en-US" sz="2000" i="1" dirty="0"/>
              <a:t>D</a:t>
            </a:r>
            <a:r>
              <a:rPr lang="en-US" altLang="en-US" sz="2000" dirty="0"/>
              <a:t>, using the formal definitions of functional dependencies and multivalued dependencies.</a:t>
            </a:r>
            <a:endParaRPr lang="en-US" altLang="en-US" sz="2000" dirty="0"/>
          </a:p>
          <a:p>
            <a:pPr lvl="1"/>
            <a:r>
              <a:rPr lang="en-US" altLang="en-US" sz="2000" dirty="0"/>
              <a:t>We can manage with such reasoning for very simple multivalued dependencies, which seem to be most common in practice</a:t>
            </a:r>
            <a:endParaRPr lang="en-US" altLang="en-US" sz="2000" dirty="0"/>
          </a:p>
          <a:p>
            <a:pPr lvl="1"/>
            <a:r>
              <a:rPr lang="en-US" altLang="en-US" sz="2000" dirty="0"/>
              <a:t>For complex dependencies, it is better to reason about sets of dependencies using a system of inference rules (Appendix C).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Fourth Normal Form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2614"/>
            <a:ext cx="7594415" cy="2241299"/>
          </a:xfrm>
        </p:spPr>
        <p:txBody>
          <a:bodyPr/>
          <a:lstStyle/>
          <a:p>
            <a:r>
              <a:rPr lang="en-US" altLang="en-US" sz="2400" dirty="0"/>
              <a:t>A relation schema </a:t>
            </a:r>
            <a:r>
              <a:rPr lang="en-US" altLang="en-US" sz="2400" i="1" dirty="0"/>
              <a:t>R</a:t>
            </a:r>
            <a:r>
              <a:rPr lang="en-US" altLang="en-US" sz="2400" dirty="0"/>
              <a:t> is in </a:t>
            </a:r>
            <a:r>
              <a:rPr lang="en-US" altLang="en-US" sz="2400" b="1" dirty="0">
                <a:solidFill>
                  <a:srgbClr val="002060"/>
                </a:solidFill>
              </a:rPr>
              <a:t>4NF</a:t>
            </a:r>
            <a:r>
              <a:rPr lang="en-US" altLang="en-US" sz="2400" dirty="0"/>
              <a:t> with respect to a set </a:t>
            </a:r>
            <a:r>
              <a:rPr lang="en-US" altLang="en-US" sz="2400" i="1" dirty="0"/>
              <a:t>D</a:t>
            </a:r>
            <a:r>
              <a:rPr lang="en-US" altLang="en-US" sz="2400" dirty="0"/>
              <a:t> of functional and multivalued dependencies if for all multivalued dependencies in </a:t>
            </a:r>
            <a:r>
              <a:rPr lang="en-US" altLang="en-US" sz="2400" i="1" dirty="0"/>
              <a:t>D</a:t>
            </a:r>
            <a:r>
              <a:rPr lang="en-US" altLang="en-US" sz="2400" baseline="30000" dirty="0"/>
              <a:t>+</a:t>
            </a:r>
            <a:r>
              <a:rPr lang="en-US" altLang="en-US" sz="2400" dirty="0"/>
              <a:t> of the form </a:t>
            </a:r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</a:t>
            </a:r>
            <a:r>
              <a:rPr lang="en-US" altLang="en-US" sz="2400" i="1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</a:t>
            </a:r>
            <a:r>
              <a:rPr lang="en-US" altLang="en-US" sz="2400" dirty="0">
                <a:sym typeface="Greek Symbols"/>
              </a:rPr>
              <a:t>, where </a:t>
            </a:r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 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sym typeface="Symbol" panose="05050102010706020507" pitchFamily="18" charset="2"/>
              </a:rPr>
              <a:t> and </a:t>
            </a:r>
            <a:r>
              <a:rPr lang="en-US" altLang="en-US" sz="2400" i="1" dirty="0">
                <a:sym typeface="Greek Symbols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 </a:t>
            </a:r>
            <a:r>
              <a:rPr lang="en-US" altLang="en-US" sz="2400" i="1" dirty="0">
                <a:sym typeface="Symbol" panose="05050102010706020507" pitchFamily="18" charset="2"/>
              </a:rPr>
              <a:t>R, </a:t>
            </a:r>
            <a:r>
              <a:rPr lang="en-US" altLang="en-US" sz="2400" dirty="0">
                <a:sym typeface="Symbol" panose="05050102010706020507" pitchFamily="18" charset="2"/>
              </a:rPr>
              <a:t>at least one of the following hold: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</a:t>
            </a:r>
            <a:r>
              <a:rPr lang="en-US" altLang="en-US" sz="2400" i="1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</a:t>
            </a:r>
            <a:r>
              <a:rPr lang="en-US" altLang="en-US" sz="2400" dirty="0">
                <a:sym typeface="Greek Symbols"/>
              </a:rPr>
              <a:t> is trivial (i.e., </a:t>
            </a:r>
            <a:r>
              <a:rPr lang="en-US" altLang="en-US" sz="2400" dirty="0">
                <a:sym typeface="Symbol" panose="05050102010706020507" pitchFamily="18" charset="2"/>
              </a:rPr>
              <a:t></a:t>
            </a:r>
            <a:r>
              <a:rPr lang="en-US" altLang="en-US" sz="2400" i="1" dirty="0">
                <a:sym typeface="Greek Symbols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 </a:t>
            </a:r>
            <a:r>
              <a:rPr lang="en-US" altLang="en-US" sz="2400" dirty="0">
                <a:sym typeface="Greek Symbols"/>
              </a:rPr>
              <a:t> or </a:t>
            </a:r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 </a:t>
            </a:r>
            <a:r>
              <a:rPr lang="en-US" altLang="en-US" sz="2400" i="1" dirty="0">
                <a:sym typeface="Greek Symbols"/>
              </a:rPr>
              <a:t> = R)</a:t>
            </a:r>
            <a:endParaRPr lang="en-US" altLang="en-US" sz="2400" i="1" dirty="0">
              <a:sym typeface="Greek Symbols"/>
            </a:endParaRP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dirty="0">
                <a:sym typeface="Greek Symbols"/>
              </a:rPr>
              <a:t> is a </a:t>
            </a:r>
            <a:r>
              <a:rPr lang="en-US" altLang="en-US" sz="2400" dirty="0" err="1">
                <a:sym typeface="Greek Symbols"/>
              </a:rPr>
              <a:t>superkey</a:t>
            </a:r>
            <a:r>
              <a:rPr lang="en-US" altLang="en-US" sz="2400" dirty="0">
                <a:sym typeface="Greek Symbols"/>
              </a:rPr>
              <a:t> for schema </a:t>
            </a:r>
            <a:r>
              <a:rPr lang="en-US" altLang="en-US" sz="2400" i="1" dirty="0">
                <a:sym typeface="Greek Symbols"/>
              </a:rPr>
              <a:t>R</a:t>
            </a:r>
            <a:endParaRPr lang="en-US" altLang="en-US" sz="2400" i="1" dirty="0">
              <a:sym typeface="Greek Symbols"/>
            </a:endParaRPr>
          </a:p>
          <a:p>
            <a:r>
              <a:rPr lang="en-US" altLang="en-US" sz="2400" dirty="0">
                <a:sym typeface="Greek Symbols"/>
              </a:rPr>
              <a:t>If a relation is in 4NF it is in BCNF</a:t>
            </a:r>
            <a:endParaRPr lang="en-US" altLang="en-US" sz="2400" dirty="0">
              <a:sym typeface="Greek Symbols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25" y="793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Restriction of Multivalued Dependencies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093788"/>
            <a:ext cx="7964851" cy="2359275"/>
          </a:xfrm>
        </p:spPr>
        <p:txBody>
          <a:bodyPr/>
          <a:lstStyle/>
          <a:p>
            <a:r>
              <a:rPr lang="en-US" altLang="en-US" sz="2400" dirty="0"/>
              <a:t>The restriction of  D to R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is the set D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consisting of</a:t>
            </a:r>
            <a:endParaRPr lang="en-US" altLang="en-US" sz="2400" dirty="0"/>
          </a:p>
          <a:p>
            <a:pPr lvl="1"/>
            <a:r>
              <a:rPr lang="en-US" altLang="en-US" sz="2400" dirty="0"/>
              <a:t>All functional dependencies in D</a:t>
            </a:r>
            <a:r>
              <a:rPr lang="en-US" altLang="en-US" sz="2400" baseline="30000" dirty="0"/>
              <a:t>+</a:t>
            </a:r>
            <a:r>
              <a:rPr lang="en-US" altLang="en-US" sz="2400" dirty="0"/>
              <a:t> that include only attributes of R</a:t>
            </a:r>
            <a:r>
              <a:rPr lang="en-US" altLang="en-US" sz="2400" baseline="-25000" dirty="0"/>
              <a:t>i</a:t>
            </a:r>
            <a:endParaRPr lang="en-US" altLang="en-US" sz="2400" baseline="-25000" dirty="0"/>
          </a:p>
          <a:p>
            <a:pPr lvl="1"/>
            <a:r>
              <a:rPr lang="en-US" altLang="en-US" sz="2400" dirty="0"/>
              <a:t>All multivalued dependencies of the form</a:t>
            </a:r>
            <a:endParaRPr lang="en-US" altLang="en-US" sz="2400" dirty="0"/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 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</a:t>
            </a:r>
            <a:r>
              <a:rPr lang="en-US" altLang="en-US" sz="2400" i="1" dirty="0">
                <a:sym typeface="Monotype Sorts" pitchFamily="-65" charset="2"/>
              </a:rPr>
              <a:t> (</a:t>
            </a:r>
            <a:r>
              <a:rPr lang="en-US" altLang="en-US" sz="2400" dirty="0">
                <a:sym typeface="Symbol" panose="05050102010706020507" pitchFamily="18" charset="2"/>
              </a:rPr>
              <a:t> 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dirty="0"/>
              <a:t>R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)</a:t>
            </a:r>
            <a:endParaRPr lang="en-US" altLang="en-US" sz="2400" baseline="-25000" dirty="0"/>
          </a:p>
          <a:p>
            <a:pPr lvl="1">
              <a:buFont typeface="Monotype Sorts" pitchFamily="-65" charset="2"/>
              <a:buNone/>
            </a:pPr>
            <a:r>
              <a:rPr lang="en-US" altLang="en-US" sz="2400" dirty="0"/>
              <a:t>    where </a:t>
            </a:r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</a:t>
            </a:r>
            <a:r>
              <a:rPr lang="en-US" altLang="en-US" sz="2400" dirty="0"/>
              <a:t> R</a:t>
            </a:r>
            <a:r>
              <a:rPr lang="en-US" altLang="en-US" sz="2400" baseline="-25000" dirty="0"/>
              <a:t>i </a:t>
            </a:r>
            <a:r>
              <a:rPr lang="en-US" altLang="en-US" sz="2400" dirty="0"/>
              <a:t> and  </a:t>
            </a:r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dirty="0"/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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</a:t>
            </a:r>
            <a:r>
              <a:rPr lang="en-US" altLang="en-US" sz="2400" dirty="0"/>
              <a:t> is in D</a:t>
            </a:r>
            <a:r>
              <a:rPr lang="en-US" altLang="en-US" sz="2400" baseline="30000" dirty="0"/>
              <a:t>+</a:t>
            </a:r>
            <a:r>
              <a:rPr lang="en-US" altLang="en-US" sz="2400" dirty="0"/>
              <a:t> 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4NF Decomposition Algorithm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496761" cy="3901657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sz="2000" i="1" dirty="0"/>
              <a:t>     </a:t>
            </a:r>
            <a:r>
              <a:rPr lang="en-US" altLang="en-US" sz="2000" i="1" dirty="0">
                <a:solidFill>
                  <a:srgbClr val="7030A0"/>
                </a:solidFill>
              </a:rPr>
              <a:t>result:</a:t>
            </a:r>
            <a:r>
              <a:rPr lang="en-US" altLang="en-US" sz="2000" dirty="0">
                <a:solidFill>
                  <a:srgbClr val="7030A0"/>
                </a:solidFill>
              </a:rPr>
              <a:t> = {</a:t>
            </a:r>
            <a:r>
              <a:rPr lang="en-US" altLang="en-US" sz="2000" i="1" dirty="0">
                <a:solidFill>
                  <a:srgbClr val="7030A0"/>
                </a:solidFill>
              </a:rPr>
              <a:t>R</a:t>
            </a:r>
            <a:r>
              <a:rPr lang="en-US" altLang="en-US" sz="2000" dirty="0">
                <a:solidFill>
                  <a:srgbClr val="7030A0"/>
                </a:solidFill>
              </a:rPr>
              <a:t>};</a:t>
            </a:r>
            <a:br>
              <a:rPr lang="en-US" altLang="en-US" sz="2000" dirty="0">
                <a:solidFill>
                  <a:srgbClr val="7030A0"/>
                </a:solidFill>
              </a:rPr>
            </a:br>
            <a:r>
              <a:rPr lang="en-US" altLang="en-US" sz="2000" i="1" dirty="0">
                <a:solidFill>
                  <a:srgbClr val="7030A0"/>
                </a:solidFill>
              </a:rPr>
              <a:t>done</a:t>
            </a:r>
            <a:r>
              <a:rPr lang="en-US" altLang="en-US" sz="2000" dirty="0">
                <a:solidFill>
                  <a:srgbClr val="7030A0"/>
                </a:solidFill>
              </a:rPr>
              <a:t> := false;</a:t>
            </a:r>
            <a:br>
              <a:rPr lang="en-US" altLang="en-US" sz="2000" dirty="0">
                <a:solidFill>
                  <a:srgbClr val="7030A0"/>
                </a:solidFill>
              </a:rPr>
            </a:br>
            <a:r>
              <a:rPr lang="en-US" altLang="en-US" sz="2000" i="1" dirty="0">
                <a:solidFill>
                  <a:srgbClr val="7030A0"/>
                </a:solidFill>
              </a:rPr>
              <a:t>compute D</a:t>
            </a:r>
            <a:r>
              <a:rPr lang="en-US" altLang="en-US" sz="2000" baseline="30000" dirty="0">
                <a:solidFill>
                  <a:srgbClr val="7030A0"/>
                </a:solidFill>
              </a:rPr>
              <a:t>+</a:t>
            </a:r>
            <a:r>
              <a:rPr lang="en-US" altLang="en-US" sz="2000" dirty="0">
                <a:solidFill>
                  <a:srgbClr val="7030A0"/>
                </a:solidFill>
              </a:rPr>
              <a:t>;</a:t>
            </a:r>
            <a:br>
              <a:rPr lang="en-US" altLang="en-US" sz="2000" dirty="0">
                <a:solidFill>
                  <a:srgbClr val="7030A0"/>
                </a:solidFill>
              </a:rPr>
            </a:br>
            <a:r>
              <a:rPr lang="en-US" altLang="en-US" sz="2000" dirty="0">
                <a:solidFill>
                  <a:srgbClr val="7030A0"/>
                </a:solidFill>
              </a:rPr>
              <a:t>Let D</a:t>
            </a:r>
            <a:r>
              <a:rPr lang="en-US" altLang="en-US" sz="2000" baseline="-25000" dirty="0">
                <a:solidFill>
                  <a:srgbClr val="7030A0"/>
                </a:solidFill>
              </a:rPr>
              <a:t>i</a:t>
            </a:r>
            <a:r>
              <a:rPr lang="en-US" altLang="en-US" sz="2000" dirty="0">
                <a:solidFill>
                  <a:srgbClr val="7030A0"/>
                </a:solidFill>
              </a:rPr>
              <a:t> denote the restriction of D</a:t>
            </a:r>
            <a:r>
              <a:rPr lang="en-US" altLang="en-US" sz="2000" baseline="30000" dirty="0">
                <a:solidFill>
                  <a:srgbClr val="7030A0"/>
                </a:solidFill>
              </a:rPr>
              <a:t>+</a:t>
            </a:r>
            <a:r>
              <a:rPr lang="en-US" altLang="en-US" sz="2000" dirty="0">
                <a:solidFill>
                  <a:srgbClr val="7030A0"/>
                </a:solidFill>
              </a:rPr>
              <a:t> to R</a:t>
            </a:r>
            <a:r>
              <a:rPr lang="en-US" altLang="en-US" sz="2000" baseline="-25000" dirty="0">
                <a:solidFill>
                  <a:srgbClr val="7030A0"/>
                </a:solidFill>
              </a:rPr>
              <a:t>i</a:t>
            </a:r>
            <a:endParaRPr lang="en-US" altLang="en-US" sz="2000" baseline="-25000" dirty="0">
              <a:solidFill>
                <a:srgbClr val="7030A0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2000" b="1" dirty="0">
                <a:solidFill>
                  <a:srgbClr val="7030A0"/>
                </a:solidFill>
              </a:rPr>
              <a:t>      while </a:t>
            </a:r>
            <a:r>
              <a:rPr lang="en-US" altLang="en-US" sz="2000" dirty="0">
                <a:solidFill>
                  <a:srgbClr val="7030A0"/>
                </a:solidFill>
              </a:rPr>
              <a:t>(</a:t>
            </a:r>
            <a:r>
              <a:rPr lang="en-US" altLang="en-US" sz="2000" b="1" dirty="0">
                <a:solidFill>
                  <a:srgbClr val="7030A0"/>
                </a:solidFill>
              </a:rPr>
              <a:t>not </a:t>
            </a:r>
            <a:r>
              <a:rPr lang="en-US" altLang="en-US" sz="2000" i="1" dirty="0">
                <a:solidFill>
                  <a:srgbClr val="7030A0"/>
                </a:solidFill>
              </a:rPr>
              <a:t>done</a:t>
            </a:r>
            <a:r>
              <a:rPr lang="en-US" altLang="en-US" sz="2000" dirty="0">
                <a:solidFill>
                  <a:srgbClr val="7030A0"/>
                </a:solidFill>
              </a:rPr>
              <a:t>) </a:t>
            </a:r>
            <a:br>
              <a:rPr lang="en-US" altLang="en-US" sz="2000" dirty="0">
                <a:solidFill>
                  <a:srgbClr val="7030A0"/>
                </a:solidFill>
              </a:rPr>
            </a:br>
            <a:r>
              <a:rPr lang="en-US" altLang="en-US" sz="2000" dirty="0">
                <a:solidFill>
                  <a:srgbClr val="7030A0"/>
                </a:solidFill>
              </a:rPr>
              <a:t>    </a:t>
            </a:r>
            <a:r>
              <a:rPr lang="en-US" altLang="en-US" sz="2000" b="1" dirty="0">
                <a:solidFill>
                  <a:srgbClr val="7030A0"/>
                </a:solidFill>
              </a:rPr>
              <a:t>if </a:t>
            </a:r>
            <a:r>
              <a:rPr lang="en-US" altLang="en-US" sz="2000" dirty="0">
                <a:solidFill>
                  <a:srgbClr val="7030A0"/>
                </a:solidFill>
              </a:rPr>
              <a:t>(there is a schema </a:t>
            </a:r>
            <a:r>
              <a:rPr lang="en-US" altLang="en-US" sz="2000" b="1" dirty="0">
                <a:solidFill>
                  <a:srgbClr val="7030A0"/>
                </a:solidFill>
              </a:rPr>
              <a:t>R</a:t>
            </a:r>
            <a:r>
              <a:rPr lang="en-US" altLang="en-US" sz="2000" baseline="-25000" dirty="0">
                <a:solidFill>
                  <a:srgbClr val="7030A0"/>
                </a:solidFill>
              </a:rPr>
              <a:t>i</a:t>
            </a:r>
            <a:r>
              <a:rPr lang="en-US" altLang="en-US" sz="2000" dirty="0">
                <a:solidFill>
                  <a:srgbClr val="7030A0"/>
                </a:solidFill>
              </a:rPr>
              <a:t> in </a:t>
            </a:r>
            <a:r>
              <a:rPr lang="en-US" altLang="en-US" sz="2000" i="1" dirty="0">
                <a:solidFill>
                  <a:srgbClr val="7030A0"/>
                </a:solidFill>
              </a:rPr>
              <a:t>result </a:t>
            </a:r>
            <a:r>
              <a:rPr lang="en-US" altLang="en-US" sz="2000" dirty="0">
                <a:solidFill>
                  <a:srgbClr val="7030A0"/>
                </a:solidFill>
              </a:rPr>
              <a:t>that is not in 4NF) </a:t>
            </a:r>
            <a:r>
              <a:rPr lang="en-US" altLang="en-US" sz="2000" b="1" dirty="0">
                <a:solidFill>
                  <a:srgbClr val="7030A0"/>
                </a:solidFill>
              </a:rPr>
              <a:t>then</a:t>
            </a:r>
            <a:br>
              <a:rPr lang="en-US" altLang="en-US" sz="2000" b="1" dirty="0">
                <a:solidFill>
                  <a:srgbClr val="7030A0"/>
                </a:solidFill>
              </a:rPr>
            </a:br>
            <a:r>
              <a:rPr lang="en-US" altLang="en-US" sz="2000" b="1" dirty="0">
                <a:solidFill>
                  <a:srgbClr val="7030A0"/>
                </a:solidFill>
              </a:rPr>
              <a:t>       begin</a:t>
            </a:r>
            <a:endParaRPr lang="en-US" altLang="en-US" sz="2000" dirty="0">
              <a:solidFill>
                <a:srgbClr val="7030A0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2000" dirty="0">
                <a:solidFill>
                  <a:srgbClr val="7030A0"/>
                </a:solidFill>
              </a:rPr>
              <a:t>		 let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 </a:t>
            </a:r>
            <a:r>
              <a:rPr lang="en-US" alt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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  be a nontrivial multivalued dependency that holds</a:t>
            </a:r>
            <a:b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            on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000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 such that  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i 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is not in </a:t>
            </a:r>
            <a:r>
              <a:rPr lang="en-US" altLang="en-US" sz="2000" i="1" dirty="0">
                <a:solidFill>
                  <a:srgbClr val="7030A0"/>
                </a:solidFill>
              </a:rPr>
              <a:t>D</a:t>
            </a:r>
            <a:r>
              <a:rPr lang="en-US" altLang="en-US" sz="2000" baseline="-25000" dirty="0">
                <a:solidFill>
                  <a:srgbClr val="7030A0"/>
                </a:solidFill>
              </a:rPr>
              <a:t>i</a:t>
            </a:r>
            <a:r>
              <a:rPr lang="en-US" altLang="en-US" sz="2000" dirty="0">
                <a:solidFill>
                  <a:srgbClr val="7030A0"/>
                </a:solidFill>
              </a:rPr>
              <a:t>, and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; </a:t>
            </a:r>
            <a:b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         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result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:=  (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result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-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)  (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- )   (, ); </a:t>
            </a:r>
            <a:b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       end</a:t>
            </a:r>
            <a:b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    else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done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:= true;</a:t>
            </a:r>
            <a:endParaRPr lang="en-US" altLang="en-US" sz="2000" dirty="0">
              <a:solidFill>
                <a:srgbClr val="7030A0"/>
              </a:solidFill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      Note: each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is in 4NF, and decomposition is lossless-join</a:t>
            </a:r>
            <a:endParaRPr lang="en-US" altLang="en-US" sz="2000" dirty="0">
              <a:solidFill>
                <a:srgbClr val="7030A0"/>
              </a:solidFill>
              <a:sym typeface="Symbol" panose="05050102010706020507" pitchFamily="18" charset="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8348663" y="6477000"/>
            <a:ext cx="317500" cy="4763"/>
            <a:chOff x="2640" y="1301"/>
            <a:chExt cx="200" cy="3"/>
          </a:xfrm>
        </p:grpSpPr>
        <p:sp>
          <p:nvSpPr>
            <p:cNvPr id="90117" name="Line 5"/>
            <p:cNvSpPr>
              <a:spLocks noChangeShapeType="1"/>
            </p:cNvSpPr>
            <p:nvPr/>
          </p:nvSpPr>
          <p:spPr bwMode="auto">
            <a:xfrm flipV="1">
              <a:off x="2640" y="1301"/>
              <a:ext cx="13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18" name="Line 6"/>
            <p:cNvSpPr>
              <a:spLocks noChangeShapeType="1"/>
            </p:cNvSpPr>
            <p:nvPr/>
          </p:nvSpPr>
          <p:spPr bwMode="auto">
            <a:xfrm>
              <a:off x="2704" y="13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830" y="1163638"/>
            <a:ext cx="8258917" cy="481605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=(</a:t>
            </a:r>
            <a:r>
              <a:rPr lang="en-US" altLang="en-US" i="1" dirty="0"/>
              <a:t>A, B, C, G, H, I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i="1" dirty="0"/>
              <a:t>	F </a:t>
            </a:r>
            <a:r>
              <a:rPr lang="en-US" altLang="en-US" dirty="0"/>
              <a:t>={ </a:t>
            </a:r>
            <a:r>
              <a:rPr lang="en-US" altLang="en-US" i="1" dirty="0"/>
              <a:t>A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i="1" dirty="0"/>
              <a:t>		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i="1" dirty="0"/>
              <a:t>		CG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</a:t>
            </a:r>
            <a:r>
              <a:rPr lang="en-US" altLang="en-US" dirty="0"/>
              <a:t> }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is not in 4NF since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A</a:t>
            </a:r>
            <a:r>
              <a:rPr lang="en-US" altLang="en-US" dirty="0"/>
              <a:t> is not a </a:t>
            </a:r>
            <a:r>
              <a:rPr lang="en-US" altLang="en-US" dirty="0" err="1"/>
              <a:t>superkey</a:t>
            </a:r>
            <a:r>
              <a:rPr lang="en-US" altLang="en-US" dirty="0"/>
              <a:t> for </a:t>
            </a:r>
            <a:r>
              <a:rPr lang="en-US" altLang="en-US" i="1" dirty="0"/>
              <a:t>R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Decomposition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a)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/>
              <a:t> = (</a:t>
            </a:r>
            <a:r>
              <a:rPr lang="en-US" altLang="en-US" i="1" dirty="0"/>
              <a:t>A, B</a:t>
            </a:r>
            <a:r>
              <a:rPr lang="en-US" altLang="en-US" dirty="0"/>
              <a:t>) 	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/>
              <a:t> is in 4NF)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b)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= (</a:t>
            </a:r>
            <a:r>
              <a:rPr lang="en-US" altLang="en-US" i="1" dirty="0"/>
              <a:t>A, C, G, H, I</a:t>
            </a:r>
            <a:r>
              <a:rPr lang="en-US" altLang="en-US" dirty="0"/>
              <a:t>)  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2</a:t>
            </a:r>
            <a:r>
              <a:rPr lang="en-US" altLang="en-US" dirty="0"/>
              <a:t> is not in 4NF, decompose into R</a:t>
            </a:r>
            <a:r>
              <a:rPr lang="en-US" altLang="en-US" baseline="-25000" dirty="0"/>
              <a:t>3 </a:t>
            </a:r>
            <a:r>
              <a:rPr lang="en-US" altLang="en-US" dirty="0"/>
              <a:t>and R</a:t>
            </a:r>
            <a:r>
              <a:rPr lang="en-US" altLang="en-US" baseline="-25000" dirty="0"/>
              <a:t>4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c) 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= (</a:t>
            </a:r>
            <a:r>
              <a:rPr lang="en-US" altLang="en-US" i="1" dirty="0"/>
              <a:t>C, G, H</a:t>
            </a:r>
            <a:r>
              <a:rPr lang="en-US" altLang="en-US" dirty="0"/>
              <a:t>) 		(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is in 4NF)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d)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altLang="en-US" dirty="0"/>
              <a:t> = (</a:t>
            </a:r>
            <a:r>
              <a:rPr lang="en-US" altLang="en-US" i="1" dirty="0"/>
              <a:t>A, C, G, I</a:t>
            </a:r>
            <a:r>
              <a:rPr lang="en-US" altLang="en-US" dirty="0"/>
              <a:t>)  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altLang="en-US" dirty="0"/>
              <a:t> is not in 4NF, decompose into R</a:t>
            </a:r>
            <a:r>
              <a:rPr lang="en-US" altLang="en-US" baseline="-25000" dirty="0"/>
              <a:t>5 </a:t>
            </a:r>
            <a:r>
              <a:rPr lang="en-US" altLang="en-US" dirty="0"/>
              <a:t>and R</a:t>
            </a:r>
            <a:r>
              <a:rPr lang="en-US" altLang="en-US" baseline="-25000" dirty="0"/>
              <a:t>6</a:t>
            </a:r>
            <a:r>
              <a:rPr lang="en-US" altLang="en-US" dirty="0"/>
              <a:t>)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 </a:t>
            </a:r>
            <a:r>
              <a:rPr lang="en-US" altLang="en-US" i="1" dirty="0">
                <a:sym typeface="Wingdings" panose="05000000000000000000" pitchFamily="2" charset="2"/>
              </a:rPr>
              <a:t>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HI</a:t>
            </a:r>
            <a:r>
              <a:rPr lang="en-US" altLang="en-US" dirty="0"/>
              <a:t>, (MVD transitivity), and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and hence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I (MVD restriction to R</a:t>
            </a:r>
            <a:r>
              <a:rPr lang="en-US" altLang="en-US" i="1" baseline="-25000" dirty="0"/>
              <a:t>4</a:t>
            </a:r>
            <a:r>
              <a:rPr lang="en-US" altLang="en-US" i="1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e)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5</a:t>
            </a:r>
            <a:r>
              <a:rPr lang="en-US" altLang="en-US" dirty="0"/>
              <a:t> = (</a:t>
            </a:r>
            <a:r>
              <a:rPr lang="en-US" altLang="en-US" i="1" dirty="0"/>
              <a:t>A, I</a:t>
            </a:r>
            <a:r>
              <a:rPr lang="en-US" altLang="en-US" dirty="0"/>
              <a:t>)  	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5</a:t>
            </a:r>
            <a:r>
              <a:rPr lang="en-US" altLang="en-US" dirty="0"/>
              <a:t> is in 4NF)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f)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6</a:t>
            </a:r>
            <a:r>
              <a:rPr lang="en-US" altLang="en-US" dirty="0"/>
              <a:t> = (A, C, G)  		(R</a:t>
            </a:r>
            <a:r>
              <a:rPr lang="en-US" altLang="en-US" baseline="-25000" dirty="0"/>
              <a:t>6</a:t>
            </a:r>
            <a:r>
              <a:rPr lang="en-US" altLang="en-US" dirty="0"/>
              <a:t> is in  4NF)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1" grpId="0" bldLvl="2" autoUpdateAnimBg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3402" y="2400300"/>
            <a:ext cx="5544598" cy="1257300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rPr>
              <a:t>Additional issues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Further Normal Forms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79" y="1141917"/>
            <a:ext cx="7714695" cy="279240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Join dependencies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generalize multivalued dependencies</a:t>
            </a:r>
            <a:endParaRPr lang="en-US" altLang="en-US" dirty="0"/>
          </a:p>
          <a:p>
            <a:pPr lvl="1"/>
            <a:r>
              <a:rPr lang="en-US" altLang="en-US" dirty="0"/>
              <a:t>lead to </a:t>
            </a:r>
            <a:r>
              <a:rPr lang="en-US" altLang="en-US" b="1" dirty="0">
                <a:solidFill>
                  <a:srgbClr val="002060"/>
                </a:solidFill>
              </a:rPr>
              <a:t>project-join normal form (PJNF)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(also called </a:t>
            </a:r>
            <a:r>
              <a:rPr lang="en-US" altLang="en-US" b="1" dirty="0">
                <a:solidFill>
                  <a:srgbClr val="002060"/>
                </a:solidFill>
              </a:rPr>
              <a:t>fifth normal form</a:t>
            </a:r>
            <a:r>
              <a:rPr lang="en-US" altLang="en-US" dirty="0"/>
              <a:t>)</a:t>
            </a:r>
            <a:endParaRPr lang="en-US" altLang="en-US" dirty="0"/>
          </a:p>
          <a:p>
            <a:r>
              <a:rPr lang="en-US" altLang="en-US" dirty="0"/>
              <a:t>A class of even more general constraints, leads to a normal form called </a:t>
            </a:r>
            <a:r>
              <a:rPr lang="en-US" altLang="en-US" b="1" dirty="0">
                <a:solidFill>
                  <a:srgbClr val="002060"/>
                </a:solidFill>
              </a:rPr>
              <a:t>domain-key normal form</a:t>
            </a:r>
            <a:r>
              <a:rPr lang="en-US" altLang="en-US" dirty="0"/>
              <a:t>.</a:t>
            </a:r>
            <a:endParaRPr lang="en-US" altLang="en-US" dirty="0"/>
          </a:p>
          <a:p>
            <a:r>
              <a:rPr lang="en-US" altLang="en-US" dirty="0"/>
              <a:t>Problem with these generalized constraints:  are hard to reason with, and no set of sound and complete set of inference rules exists.</a:t>
            </a:r>
            <a:endParaRPr lang="en-US" altLang="en-US" dirty="0"/>
          </a:p>
          <a:p>
            <a:r>
              <a:rPr lang="en-US" altLang="en-US" dirty="0"/>
              <a:t>Hence rarely used</a:t>
            </a:r>
            <a:endParaRPr lang="en-US" altLang="en-US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Overall Database Design Process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832" y="1680990"/>
            <a:ext cx="7280770" cy="2566154"/>
          </a:xfrm>
        </p:spPr>
        <p:txBody>
          <a:bodyPr/>
          <a:lstStyle/>
          <a:p>
            <a:r>
              <a:rPr lang="en-US" altLang="en-US" i="1" dirty="0"/>
              <a:t>R</a:t>
            </a:r>
            <a:r>
              <a:rPr lang="en-US" altLang="en-US" dirty="0"/>
              <a:t> could have been generated when converting E-R diagram to a set of tables.</a:t>
            </a:r>
            <a:endParaRPr lang="en-US" altLang="en-US" dirty="0"/>
          </a:p>
          <a:p>
            <a:r>
              <a:rPr lang="en-US" altLang="en-US" i="1" dirty="0"/>
              <a:t>R</a:t>
            </a:r>
            <a:r>
              <a:rPr lang="en-US" altLang="en-US" dirty="0"/>
              <a:t> could have been a single relation containing </a:t>
            </a:r>
            <a:r>
              <a:rPr lang="en-US" altLang="en-US" i="1" dirty="0"/>
              <a:t>all</a:t>
            </a:r>
            <a:r>
              <a:rPr lang="en-US" altLang="en-US" dirty="0"/>
              <a:t> attributes that are of interest (called </a:t>
            </a:r>
            <a:r>
              <a:rPr lang="en-US" altLang="en-US" b="1" dirty="0">
                <a:solidFill>
                  <a:srgbClr val="002060"/>
                </a:solidFill>
              </a:rPr>
              <a:t>universal relation</a:t>
            </a:r>
            <a:r>
              <a:rPr lang="en-US" altLang="en-US" dirty="0"/>
              <a:t>).</a:t>
            </a:r>
            <a:endParaRPr lang="en-US" altLang="en-US" dirty="0"/>
          </a:p>
          <a:p>
            <a:r>
              <a:rPr lang="en-US" altLang="en-US" dirty="0"/>
              <a:t>Normalization breaks </a:t>
            </a:r>
            <a:r>
              <a:rPr lang="en-US" altLang="en-US" i="1" dirty="0"/>
              <a:t>R</a:t>
            </a:r>
            <a:r>
              <a:rPr lang="en-US" altLang="en-US" dirty="0"/>
              <a:t> into smaller relations.</a:t>
            </a:r>
            <a:endParaRPr lang="en-US" altLang="en-US" dirty="0"/>
          </a:p>
          <a:p>
            <a:r>
              <a:rPr lang="en-US" altLang="en-US" i="1" dirty="0"/>
              <a:t>R</a:t>
            </a:r>
            <a:r>
              <a:rPr lang="en-US" altLang="en-US" dirty="0"/>
              <a:t> could have been the result of some ad hoc design of relations, which we then test/convert to normal form.</a:t>
            </a:r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8350" y="1299408"/>
            <a:ext cx="728077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We have assumed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given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ER Model and Normalization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0110"/>
            <a:ext cx="7713913" cy="4384257"/>
          </a:xfrm>
        </p:spPr>
        <p:txBody>
          <a:bodyPr/>
          <a:lstStyle/>
          <a:p>
            <a:r>
              <a:rPr lang="en-US" altLang="en-US" dirty="0"/>
              <a:t>When an E-R diagram is carefully designed, identifying all entities correctly, the tables generated from the E-R diagram should not need further normalization.</a:t>
            </a:r>
            <a:endParaRPr lang="en-US" altLang="en-US" dirty="0"/>
          </a:p>
          <a:p>
            <a:r>
              <a:rPr lang="en-US" altLang="en-US" dirty="0"/>
              <a:t>However, in a real (imperfect) design, there can be functional dependencies from non-key attributes of an entity to other attributes of the entity</a:t>
            </a:r>
            <a:endParaRPr lang="en-US" altLang="en-US" dirty="0"/>
          </a:p>
          <a:p>
            <a:pPr lvl="1"/>
            <a:r>
              <a:rPr lang="en-US" altLang="en-US" dirty="0"/>
              <a:t>Example:  an </a:t>
            </a:r>
            <a:r>
              <a:rPr lang="en-US" altLang="en-US" i="1" dirty="0"/>
              <a:t>employee</a:t>
            </a:r>
            <a:r>
              <a:rPr lang="en-US" altLang="en-US" dirty="0"/>
              <a:t> entity with</a:t>
            </a:r>
            <a:endParaRPr lang="en-US" altLang="en-US" dirty="0"/>
          </a:p>
          <a:p>
            <a:pPr lvl="2"/>
            <a:r>
              <a:rPr lang="en-US" altLang="en-US" dirty="0"/>
              <a:t> attributes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 err="1"/>
              <a:t>department_name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endParaRPr lang="en-US" altLang="en-US" dirty="0"/>
          </a:p>
          <a:p>
            <a:pPr lvl="2"/>
            <a:r>
              <a:rPr lang="en-US" altLang="en-US" dirty="0"/>
              <a:t> functional dependency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 err="1"/>
              <a:t>department_name</a:t>
            </a:r>
            <a:r>
              <a:rPr lang="en-US" altLang="en-US" i="1" dirty="0">
                <a:sym typeface="Symbol" panose="05050102010706020507" pitchFamily="18" charset="2"/>
              </a:rPr>
              <a:t> </a:t>
            </a:r>
            <a:r>
              <a:rPr lang="en-US" altLang="en-US" i="1" dirty="0"/>
              <a:t>building</a:t>
            </a:r>
            <a:endParaRPr lang="en-US" altLang="en-US" i="1" dirty="0"/>
          </a:p>
          <a:p>
            <a:pPr lvl="2"/>
            <a:r>
              <a:rPr lang="en-US" altLang="en-US" dirty="0"/>
              <a:t>Good design would have made department an entity</a:t>
            </a:r>
            <a:endParaRPr lang="en-US" altLang="en-US" dirty="0"/>
          </a:p>
          <a:p>
            <a:r>
              <a:rPr lang="en-US" altLang="en-US" dirty="0"/>
              <a:t>Functional dependencies from non-key attributes of a relationship set possible, but rare --- most relationships are binary </a:t>
            </a:r>
            <a:endParaRPr lang="en-US" altLang="en-US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Denormalization for Performance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4588"/>
            <a:ext cx="7629926" cy="4125244"/>
          </a:xfrm>
        </p:spPr>
        <p:txBody>
          <a:bodyPr/>
          <a:lstStyle/>
          <a:p>
            <a:r>
              <a:rPr lang="en-US" altLang="en-US" dirty="0"/>
              <a:t>May want to use non-normalized schema for performance</a:t>
            </a:r>
            <a:endParaRPr lang="en-US" altLang="en-US" dirty="0"/>
          </a:p>
          <a:p>
            <a:r>
              <a:rPr lang="en-US" altLang="en-US" dirty="0"/>
              <a:t>For example, displaying </a:t>
            </a:r>
            <a:r>
              <a:rPr lang="en-US" altLang="en-US" i="1" dirty="0" err="1"/>
              <a:t>prereqs</a:t>
            </a:r>
            <a:r>
              <a:rPr lang="en-US" altLang="en-US" dirty="0"/>
              <a:t> along with 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dirty="0"/>
              <a:t> and </a:t>
            </a:r>
            <a:r>
              <a:rPr lang="en-US" altLang="en-US" i="1" dirty="0"/>
              <a:t>title</a:t>
            </a:r>
            <a:r>
              <a:rPr lang="en-US" altLang="en-US" dirty="0"/>
              <a:t> requires join of </a:t>
            </a:r>
            <a:r>
              <a:rPr lang="en-US" altLang="en-US" i="1" dirty="0"/>
              <a:t>course</a:t>
            </a:r>
            <a:r>
              <a:rPr lang="en-US" altLang="en-US" dirty="0"/>
              <a:t> with </a:t>
            </a:r>
            <a:r>
              <a:rPr lang="en-US" altLang="en-US" i="1" dirty="0" err="1"/>
              <a:t>prereq</a:t>
            </a:r>
            <a:endParaRPr lang="en-US" altLang="en-US" i="1" dirty="0"/>
          </a:p>
          <a:p>
            <a:r>
              <a:rPr lang="en-US" altLang="en-US" dirty="0"/>
              <a:t>Alternative 1:  Use </a:t>
            </a:r>
            <a:r>
              <a:rPr lang="en-US" altLang="en-US" dirty="0" err="1"/>
              <a:t>denormalized</a:t>
            </a:r>
            <a:r>
              <a:rPr lang="en-US" altLang="en-US" dirty="0"/>
              <a:t> relation containing attributes of </a:t>
            </a:r>
            <a:r>
              <a:rPr lang="en-US" altLang="en-US" i="1" dirty="0"/>
              <a:t>course</a:t>
            </a:r>
            <a:r>
              <a:rPr lang="en-US" altLang="en-US" dirty="0"/>
              <a:t> as well as </a:t>
            </a:r>
            <a:r>
              <a:rPr lang="en-US" altLang="en-US" i="1" dirty="0" err="1"/>
              <a:t>prereq</a:t>
            </a:r>
            <a:r>
              <a:rPr lang="en-US" altLang="en-US" dirty="0"/>
              <a:t> with all above attributes</a:t>
            </a:r>
            <a:endParaRPr lang="en-US" altLang="en-US" dirty="0"/>
          </a:p>
          <a:p>
            <a:pPr lvl="1"/>
            <a:r>
              <a:rPr lang="en-US" altLang="en-US" dirty="0"/>
              <a:t>faster lookup</a:t>
            </a:r>
            <a:endParaRPr lang="en-US" altLang="en-US" dirty="0"/>
          </a:p>
          <a:p>
            <a:pPr lvl="1"/>
            <a:r>
              <a:rPr lang="en-US" altLang="en-US" dirty="0"/>
              <a:t>extra space and extra execution time for updates</a:t>
            </a:r>
            <a:endParaRPr lang="en-US" altLang="en-US" dirty="0"/>
          </a:p>
          <a:p>
            <a:pPr lvl="1"/>
            <a:r>
              <a:rPr lang="en-US" altLang="en-US" dirty="0"/>
              <a:t>extra coding work for programmer and possibility of error in extra code</a:t>
            </a:r>
            <a:endParaRPr lang="en-US" altLang="en-US" dirty="0"/>
          </a:p>
          <a:p>
            <a:r>
              <a:rPr lang="en-US" altLang="en-US" dirty="0"/>
              <a:t>Alternative 2: use a materialized view defined a </a:t>
            </a:r>
            <a:r>
              <a:rPr lang="en-US" altLang="en-US" i="1" dirty="0"/>
              <a:t>course</a:t>
            </a:r>
            <a:r>
              <a:rPr lang="en-US" altLang="en-US" dirty="0"/>
              <a:t>      </a:t>
            </a:r>
            <a:r>
              <a:rPr lang="en-US" altLang="en-US" i="1" dirty="0" err="1"/>
              <a:t>prereq</a:t>
            </a:r>
            <a:endParaRPr lang="en-US" altLang="en-US" i="1" dirty="0"/>
          </a:p>
          <a:p>
            <a:pPr lvl="1"/>
            <a:r>
              <a:rPr lang="en-US" altLang="en-US" dirty="0"/>
              <a:t>Benefits and drawbacks same as above, except no extra coding work for programmer and avoids possible errors</a:t>
            </a:r>
            <a:endParaRPr lang="en-US" altLang="en-US" dirty="0"/>
          </a:p>
        </p:txBody>
      </p:sp>
      <p:sp>
        <p:nvSpPr>
          <p:cNvPr id="96260" name="Freeform 4"/>
          <p:cNvSpPr/>
          <p:nvPr/>
        </p:nvSpPr>
        <p:spPr bwMode="auto">
          <a:xfrm>
            <a:off x="6556026" y="4146413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如何解决这些问题？</a:t>
            </a:r>
            <a:endParaRPr lang="zh-CN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分解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把一个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坏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”关系分解为几个更小但是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好”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的关系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例如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i="1" dirty="0" smtClean="0"/>
              <a:t>	</a:t>
            </a:r>
            <a:endParaRPr lang="en-US" altLang="zh-CN" sz="2400" i="1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solidFill>
                  <a:srgbClr val="00E444"/>
                </a:solidFill>
              </a:rPr>
              <a:t>		worker (</a:t>
            </a:r>
            <a:r>
              <a:rPr lang="en-US" altLang="zh-CN" sz="2400" i="1" u="sng" dirty="0" smtClean="0">
                <a:solidFill>
                  <a:srgbClr val="00E444"/>
                </a:solidFill>
              </a:rPr>
              <a:t>name</a:t>
            </a:r>
            <a:r>
              <a:rPr lang="en-US" altLang="zh-CN" sz="2400" i="1" dirty="0" smtClean="0">
                <a:solidFill>
                  <a:srgbClr val="00E444"/>
                </a:solidFill>
              </a:rPr>
              <a:t>, branch, manager) → </a:t>
            </a:r>
            <a:br>
              <a:rPr lang="en-US" altLang="zh-CN" sz="2400" i="1" dirty="0" smtClean="0">
                <a:solidFill>
                  <a:srgbClr val="00E444"/>
                </a:solidFill>
              </a:rPr>
            </a:br>
            <a:br>
              <a:rPr lang="en-US" altLang="zh-CN" sz="2400" i="1" dirty="0" smtClean="0">
                <a:solidFill>
                  <a:srgbClr val="00E444"/>
                </a:solidFill>
              </a:rPr>
            </a:br>
            <a:r>
              <a:rPr lang="en-US" altLang="zh-CN" sz="2400" i="1" dirty="0" smtClean="0">
                <a:solidFill>
                  <a:srgbClr val="00E444"/>
                </a:solidFill>
              </a:rPr>
              <a:t>	  worker1 (</a:t>
            </a:r>
            <a:r>
              <a:rPr lang="en-US" altLang="zh-CN" sz="2400" i="1" u="sng" dirty="0" smtClean="0">
                <a:solidFill>
                  <a:srgbClr val="00E444"/>
                </a:solidFill>
              </a:rPr>
              <a:t>name</a:t>
            </a:r>
            <a:r>
              <a:rPr lang="en-US" altLang="zh-CN" sz="2400" i="1" dirty="0" smtClean="0">
                <a:solidFill>
                  <a:srgbClr val="00E444"/>
                </a:solidFill>
              </a:rPr>
              <a:t>, branch),  </a:t>
            </a:r>
            <a:br>
              <a:rPr lang="en-US" altLang="zh-CN" sz="2400" i="1" dirty="0" smtClean="0">
                <a:solidFill>
                  <a:srgbClr val="00E444"/>
                </a:solidFill>
              </a:rPr>
            </a:br>
            <a:r>
              <a:rPr lang="en-US" altLang="zh-CN" sz="2400" i="1" dirty="0" smtClean="0">
                <a:solidFill>
                  <a:srgbClr val="00E444"/>
                </a:solidFill>
              </a:rPr>
              <a:t>    branch (</a:t>
            </a:r>
            <a:r>
              <a:rPr lang="en-US" altLang="zh-CN" sz="2400" i="1" u="sng" dirty="0" smtClean="0">
                <a:solidFill>
                  <a:srgbClr val="00E444"/>
                </a:solidFill>
              </a:rPr>
              <a:t>branch</a:t>
            </a:r>
            <a:r>
              <a:rPr lang="en-US" altLang="zh-CN" sz="2400" i="1" dirty="0" smtClean="0">
                <a:solidFill>
                  <a:srgbClr val="00E444"/>
                </a:solidFill>
              </a:rPr>
              <a:t>, manager)</a:t>
            </a:r>
            <a:endParaRPr lang="en-US" altLang="zh-CN" sz="2400" i="1" dirty="0" smtClean="0">
              <a:solidFill>
                <a:srgbClr val="00E444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i="1" dirty="0" smtClean="0">
              <a:solidFill>
                <a:srgbClr val="00E444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Design Issues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693"/>
            <a:ext cx="7683192" cy="4885908"/>
          </a:xfrm>
        </p:spPr>
        <p:txBody>
          <a:bodyPr/>
          <a:lstStyle/>
          <a:p>
            <a:r>
              <a:rPr lang="en-US" altLang="en-US" dirty="0"/>
              <a:t>Some aspects of database design are not caught by normalization</a:t>
            </a:r>
            <a:endParaRPr lang="en-US" altLang="en-US" dirty="0"/>
          </a:p>
          <a:p>
            <a:r>
              <a:rPr lang="en-US" altLang="en-US" dirty="0"/>
              <a:t>Examples of bad database design, to be avoided: 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Instead of </a:t>
            </a:r>
            <a:r>
              <a:rPr lang="en-US" altLang="en-US" i="1" dirty="0"/>
              <a:t>earnings </a:t>
            </a:r>
            <a:r>
              <a:rPr lang="en-US" altLang="en-US" dirty="0"/>
              <a:t>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year, amount </a:t>
            </a:r>
            <a:r>
              <a:rPr lang="en-US" altLang="en-US" dirty="0"/>
              <a:t>), use </a:t>
            </a:r>
            <a:endParaRPr lang="en-US" altLang="en-US" dirty="0"/>
          </a:p>
          <a:p>
            <a:pPr lvl="1"/>
            <a:r>
              <a:rPr lang="en-US" altLang="en-US" i="1" dirty="0"/>
              <a:t>earnings_2004, earnings_2005, earnings_2006</a:t>
            </a:r>
            <a:r>
              <a:rPr lang="en-US" altLang="en-US" dirty="0"/>
              <a:t>, etc., all on the schema 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earnings</a:t>
            </a:r>
            <a:r>
              <a:rPr lang="en-US" altLang="en-US" dirty="0"/>
              <a:t>).</a:t>
            </a:r>
            <a:endParaRPr lang="en-US" altLang="en-US" dirty="0"/>
          </a:p>
          <a:p>
            <a:pPr lvl="2"/>
            <a:r>
              <a:rPr lang="en-US" altLang="en-US" dirty="0"/>
              <a:t>Above are in BCNF, but make querying across years difficult and needs new table each year</a:t>
            </a:r>
            <a:endParaRPr lang="en-US" altLang="en-US" dirty="0"/>
          </a:p>
          <a:p>
            <a:pPr lvl="1"/>
            <a:r>
              <a:rPr lang="en-US" altLang="en-US" i="1" dirty="0" err="1"/>
              <a:t>company_year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earnings_2004, earnings_2005,  </a:t>
            </a:r>
            <a:br>
              <a:rPr lang="en-US" altLang="en-US" i="1" dirty="0"/>
            </a:br>
            <a:r>
              <a:rPr lang="en-US" altLang="en-US" i="1" dirty="0"/>
              <a:t>earnings_2006</a:t>
            </a:r>
            <a:r>
              <a:rPr lang="en-US" altLang="en-US" dirty="0"/>
              <a:t>)</a:t>
            </a:r>
            <a:endParaRPr lang="en-US" altLang="en-US" dirty="0"/>
          </a:p>
          <a:p>
            <a:pPr lvl="2"/>
            <a:r>
              <a:rPr lang="en-US" altLang="en-US" dirty="0"/>
              <a:t>Also in BCNF, but also makes querying across years difficult and requires new attribute each year.</a:t>
            </a:r>
            <a:endParaRPr lang="en-US" altLang="en-US" dirty="0"/>
          </a:p>
          <a:p>
            <a:pPr lvl="2"/>
            <a:r>
              <a:rPr lang="en-US" altLang="en-US" dirty="0"/>
              <a:t>Is an example of a </a:t>
            </a:r>
            <a:r>
              <a:rPr lang="en-US" altLang="en-US" b="1" dirty="0"/>
              <a:t>crosstab</a:t>
            </a:r>
            <a:r>
              <a:rPr lang="en-US" altLang="en-US" dirty="0"/>
              <a:t>, where values for one attribute become column names</a:t>
            </a:r>
            <a:endParaRPr lang="en-US" altLang="en-US" dirty="0"/>
          </a:p>
          <a:p>
            <a:pPr lvl="2"/>
            <a:r>
              <a:rPr lang="en-US" altLang="en-US" dirty="0"/>
              <a:t>Used in spreadsheets, and in data analysis tools</a:t>
            </a:r>
            <a:endParaRPr lang="en-US" altLang="en-US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Modeling Temporal Data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77818" cy="46452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Temporal data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have an association time interval during which the data are </a:t>
            </a:r>
            <a:r>
              <a:rPr lang="en-US" altLang="en-US" i="1" dirty="0"/>
              <a:t>valid.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snapshot</a:t>
            </a:r>
            <a:r>
              <a:rPr lang="en-US" altLang="en-US" dirty="0"/>
              <a:t> is the value of the data at a particular point in time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Several proposals to extend ER model by adding valid time to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attributes, e.g., address of an instructor at different points in time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entities, e.g., time duration when a student entity exists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relationships, e.g., time during which an instructor was associated with a student as an advisor.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But no accepted standard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Adding a temporal component results in functional dependencies like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i="1" dirty="0"/>
              <a:t>		ID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street, city</a:t>
            </a:r>
            <a:endParaRPr lang="en-US" altLang="en-US" i="1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not holding, because the address varies over time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temporal functional dependency</a:t>
            </a:r>
            <a:r>
              <a:rPr lang="en-US" altLang="en-US" i="1" dirty="0">
                <a:solidFill>
                  <a:srgbClr val="002060"/>
                </a:solidFill>
              </a:rPr>
              <a:t>  </a:t>
            </a:r>
            <a:r>
              <a:rPr lang="en-US" altLang="en-US" dirty="0"/>
              <a:t>X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Wingdings" panose="05000000000000000000" pitchFamily="2" charset="2"/>
              </a:rPr>
              <a:t> Y </a:t>
            </a:r>
            <a:r>
              <a:rPr lang="en-US" altLang="en-US" dirty="0"/>
              <a:t>holds on schema </a:t>
            </a:r>
            <a:r>
              <a:rPr lang="en-US" altLang="en-US" i="1" dirty="0"/>
              <a:t>R</a:t>
            </a:r>
            <a:r>
              <a:rPr lang="en-US" altLang="en-US" dirty="0"/>
              <a:t> if the functional dependency X </a:t>
            </a:r>
            <a:r>
              <a:rPr lang="en-US" altLang="en-US" dirty="0">
                <a:sym typeface="Wingdings" panose="05000000000000000000" pitchFamily="2" charset="2"/>
              </a:rPr>
              <a:t> Y </a:t>
            </a:r>
            <a:r>
              <a:rPr lang="en-US" altLang="en-US" dirty="0"/>
              <a:t>holds on all snapshots for all legal instances r 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Modeling Temporal Data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13913" cy="3478211"/>
          </a:xfrm>
        </p:spPr>
        <p:txBody>
          <a:bodyPr/>
          <a:lstStyle/>
          <a:p>
            <a:r>
              <a:rPr lang="en-US" altLang="en-US" dirty="0"/>
              <a:t>In practice, database designers may add start and end time attributes to relations</a:t>
            </a:r>
            <a:endParaRPr lang="en-US" altLang="en-US" dirty="0"/>
          </a:p>
          <a:p>
            <a:pPr lvl="1"/>
            <a:r>
              <a:rPr lang="en-US" altLang="en-US" dirty="0"/>
              <a:t>E.g., </a:t>
            </a:r>
            <a:r>
              <a:rPr lang="en-US" altLang="en-US" i="1" dirty="0"/>
              <a:t>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course_title</a:t>
            </a:r>
            <a:r>
              <a:rPr lang="en-US" altLang="en-US" dirty="0"/>
              <a:t>) </a:t>
            </a:r>
            <a:r>
              <a:rPr lang="en-US" altLang="en-US" dirty="0">
                <a:sym typeface="Wingdings" panose="05000000000000000000" pitchFamily="2" charset="2"/>
              </a:rPr>
              <a:t>is replaced by</a:t>
            </a:r>
            <a:endParaRPr lang="en-US" altLang="en-US" dirty="0"/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i="1" dirty="0"/>
              <a:t>     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course_title</a:t>
            </a:r>
            <a:r>
              <a:rPr lang="en-US" altLang="en-US" i="1" dirty="0"/>
              <a:t>, start, end</a:t>
            </a:r>
            <a:r>
              <a:rPr lang="en-US" altLang="en-US" dirty="0"/>
              <a:t>)</a:t>
            </a:r>
            <a:endParaRPr lang="en-US" altLang="en-US" dirty="0"/>
          </a:p>
          <a:p>
            <a:pPr lvl="1"/>
            <a:r>
              <a:rPr lang="en-US" altLang="en-US" dirty="0"/>
              <a:t>Constraint: no two tuples can have overlapping valid times</a:t>
            </a:r>
            <a:endParaRPr lang="en-US" altLang="en-US" dirty="0"/>
          </a:p>
          <a:p>
            <a:pPr lvl="2"/>
            <a:r>
              <a:rPr lang="en-US" altLang="en-US" dirty="0"/>
              <a:t>Hard to enforce efficiently</a:t>
            </a:r>
            <a:endParaRPr lang="en-US" altLang="en-US" dirty="0"/>
          </a:p>
          <a:p>
            <a:r>
              <a:rPr lang="en-US" altLang="en-US" dirty="0"/>
              <a:t>Foreign key references may be to current version of data, or to data at a point in time</a:t>
            </a:r>
            <a:endParaRPr lang="en-US" altLang="en-US" dirty="0"/>
          </a:p>
          <a:p>
            <a:pPr lvl="1"/>
            <a:r>
              <a:rPr lang="en-US" altLang="en-US" dirty="0"/>
              <a:t>E.g., student transcript should refer to course information at the time the course was taken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End of Chapter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7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5231" y="2400300"/>
            <a:ext cx="6112769" cy="1257300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rPr>
              <a:t>Proof of Correctness of 3NF Decomposition Algorithm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60325"/>
            <a:ext cx="8461375" cy="6445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Correctness of 3NF Decomposition Algorithm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7868" y="1283371"/>
            <a:ext cx="7483875" cy="2879555"/>
          </a:xfrm>
        </p:spPr>
        <p:txBody>
          <a:bodyPr/>
          <a:lstStyle/>
          <a:p>
            <a:r>
              <a:rPr lang="en-US" altLang="en-US" dirty="0"/>
              <a:t>3NF decomposition algorithm is dependency preserving (since there is a relation for every FD in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)</a:t>
            </a:r>
            <a:endParaRPr lang="en-US" altLang="en-US" dirty="0"/>
          </a:p>
          <a:p>
            <a:r>
              <a:rPr lang="en-US" altLang="en-US" dirty="0"/>
              <a:t>Decomposition is lossless</a:t>
            </a:r>
            <a:endParaRPr lang="en-US" altLang="en-US" dirty="0"/>
          </a:p>
          <a:p>
            <a:pPr lvl="1"/>
            <a:r>
              <a:rPr lang="en-US" altLang="en-US" dirty="0"/>
              <a:t>A candidate key (</a:t>
            </a:r>
            <a:r>
              <a:rPr lang="en-US" altLang="en-US" i="1" dirty="0"/>
              <a:t>C </a:t>
            </a:r>
            <a:r>
              <a:rPr lang="en-US" altLang="en-US" dirty="0"/>
              <a:t>) is in one of the relations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in decomposition</a:t>
            </a:r>
            <a:endParaRPr lang="en-US" altLang="en-US" dirty="0"/>
          </a:p>
          <a:p>
            <a:pPr lvl="1"/>
            <a:r>
              <a:rPr lang="en-US" altLang="en-US" dirty="0"/>
              <a:t>Closure of candidate key under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 must contain all attributes in </a:t>
            </a:r>
            <a:r>
              <a:rPr lang="en-US" altLang="en-US" i="1" dirty="0"/>
              <a:t>R</a:t>
            </a:r>
            <a:r>
              <a:rPr lang="en-US" altLang="en-US" dirty="0"/>
              <a:t>.  </a:t>
            </a:r>
            <a:endParaRPr lang="en-US" altLang="en-US" dirty="0"/>
          </a:p>
          <a:p>
            <a:pPr lvl="1"/>
            <a:r>
              <a:rPr lang="en-US" altLang="en-US" dirty="0"/>
              <a:t>Follow the steps of attribute closure algorithm to show there is only one tuple in the join result for each tuple in</a:t>
            </a:r>
            <a:r>
              <a:rPr lang="en-US" altLang="en-US" i="1" dirty="0"/>
              <a:t> R</a:t>
            </a:r>
            <a:r>
              <a:rPr lang="en-US" altLang="en-US" i="1" baseline="-25000" dirty="0"/>
              <a:t>i</a:t>
            </a:r>
            <a:endParaRPr lang="en-US" altLang="en-US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60325"/>
            <a:ext cx="8461375" cy="644525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Correctness of 3NF Decomposition Algorithm (Cont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.</a:t>
            </a:r>
            <a:r>
              <a:rPr lang="en-US" altLang="ja-JP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)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745" y="1278385"/>
            <a:ext cx="7207735" cy="3058708"/>
          </a:xfrm>
        </p:spPr>
        <p:txBody>
          <a:bodyPr/>
          <a:lstStyle/>
          <a:p>
            <a:r>
              <a:rPr lang="en-US" altLang="en-US" dirty="0"/>
              <a:t>Claim: if a relation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is in the decomposition generated by the  above algorithm, then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satisfies 3NF.</a:t>
            </a:r>
            <a:endParaRPr lang="en-US" altLang="en-US" dirty="0"/>
          </a:p>
          <a:p>
            <a:r>
              <a:rPr lang="en-US" altLang="en-US" dirty="0"/>
              <a:t>Proof:</a:t>
            </a:r>
            <a:endParaRPr lang="en-US" altLang="en-US" dirty="0"/>
          </a:p>
          <a:p>
            <a:pPr lvl="1"/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be generated from the dependency </a:t>
            </a:r>
            <a:r>
              <a:rPr lang="en-US" altLang="en-US" dirty="0">
                <a:sym typeface="Symbol" panose="05050102010706020507" pitchFamily="18" charset="2"/>
              </a:rPr>
              <a:t>  </a:t>
            </a:r>
            <a:endParaRPr lang="en-US" altLang="en-US" dirty="0"/>
          </a:p>
          <a:p>
            <a:pPr lvl="1"/>
            <a:r>
              <a:rPr lang="en-US" altLang="en-US" dirty="0"/>
              <a:t>Let </a:t>
            </a:r>
            <a:r>
              <a:rPr lang="en-US" altLang="en-US" dirty="0">
                <a:sym typeface="Symbol" panose="05050102010706020507" pitchFamily="18" charset="2"/>
              </a:rPr>
              <a:t>  B </a:t>
            </a:r>
            <a:r>
              <a:rPr lang="en-US" altLang="en-US" dirty="0"/>
              <a:t>be any non-trivial functional dependency 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. (We need only consider FDs whose right-hand side is a single attribute.)</a:t>
            </a:r>
            <a:endParaRPr lang="en-US" altLang="en-US" dirty="0"/>
          </a:p>
          <a:p>
            <a:pPr lvl="1"/>
            <a:r>
              <a:rPr lang="en-US" altLang="en-US" dirty="0"/>
              <a:t>Now, </a:t>
            </a:r>
            <a:r>
              <a:rPr lang="en-US" altLang="en-US" i="1" dirty="0"/>
              <a:t>B</a:t>
            </a:r>
            <a:r>
              <a:rPr lang="en-US" altLang="en-US" dirty="0"/>
              <a:t> can be in either </a:t>
            </a:r>
            <a:r>
              <a:rPr lang="en-US" altLang="en-US" dirty="0">
                <a:sym typeface="Symbol" panose="05050102010706020507" pitchFamily="18" charset="2"/>
              </a:rPr>
              <a:t> </a:t>
            </a:r>
            <a:r>
              <a:rPr lang="en-US" altLang="en-US" dirty="0"/>
              <a:t>or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/>
              <a:t>but not in both. Consider each case separately.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158750"/>
            <a:ext cx="7915275" cy="56991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Correctness of 3NF Decomposition (Cont</a:t>
            </a:r>
            <a:r>
              <a:rPr lang="en-US" altLang="ja-JP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2" y="1162974"/>
            <a:ext cx="7589006" cy="4278453"/>
          </a:xfrm>
        </p:spPr>
        <p:txBody>
          <a:bodyPr/>
          <a:lstStyle/>
          <a:p>
            <a:r>
              <a:rPr lang="en-US" altLang="en-US" dirty="0"/>
              <a:t>Case 1: If </a:t>
            </a:r>
            <a:r>
              <a:rPr lang="en-US" altLang="en-US" i="1" dirty="0"/>
              <a:t>B</a:t>
            </a:r>
            <a:r>
              <a:rPr lang="en-US" altLang="en-US" dirty="0"/>
              <a:t>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:</a:t>
            </a:r>
            <a:endParaRPr lang="en-US" altLang="en-US" dirty="0"/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is a </a:t>
            </a:r>
            <a:r>
              <a:rPr lang="en-US" altLang="en-US" dirty="0" err="1"/>
              <a:t>superkey</a:t>
            </a:r>
            <a:r>
              <a:rPr lang="en-US" altLang="en-US" dirty="0"/>
              <a:t>, the 2nd condition of 3NF is satisfied</a:t>
            </a:r>
            <a:endParaRPr lang="en-US" altLang="en-US" dirty="0"/>
          </a:p>
          <a:p>
            <a:pPr lvl="1"/>
            <a:r>
              <a:rPr lang="en-US" altLang="en-US" dirty="0"/>
              <a:t>Otherwise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must contain some attribute not in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endParaRPr lang="en-US" altLang="en-US" dirty="0"/>
          </a:p>
          <a:p>
            <a:pPr lvl="1"/>
            <a:r>
              <a:rPr lang="en-US" altLang="en-US" dirty="0"/>
              <a:t>Since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i="1" dirty="0"/>
              <a:t>F</a:t>
            </a:r>
            <a:r>
              <a:rPr lang="en-US" altLang="en-US" i="1" baseline="30000" dirty="0"/>
              <a:t>+</a:t>
            </a:r>
            <a:r>
              <a:rPr lang="en-US" altLang="en-US" dirty="0"/>
              <a:t> it must be derivable from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, by using attribute closure on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.</a:t>
            </a:r>
            <a:endParaRPr lang="en-US" altLang="en-US" dirty="0"/>
          </a:p>
          <a:p>
            <a:pPr lvl="1"/>
            <a:r>
              <a:rPr lang="en-US" altLang="en-US" dirty="0"/>
              <a:t>Attribute closure not have used </a:t>
            </a:r>
            <a:r>
              <a:rPr lang="en-US" altLang="en-US" dirty="0">
                <a:sym typeface="Symbol" panose="05050102010706020507" pitchFamily="18" charset="2"/>
              </a:rPr>
              <a:t> .  If </a:t>
            </a:r>
            <a:r>
              <a:rPr lang="en-US" altLang="en-US" dirty="0"/>
              <a:t>it had been used,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must be contained in the attribute closure of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, which is not possible, since we assumed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is not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  <a:endParaRPr lang="en-US" altLang="en-US" dirty="0"/>
          </a:p>
          <a:p>
            <a:pPr lvl="1"/>
            <a:r>
              <a:rPr lang="en-US" altLang="en-US" dirty="0"/>
              <a:t>Now, using </a:t>
            </a:r>
            <a:r>
              <a:rPr lang="en-US" altLang="en-US" dirty="0">
                <a:sym typeface="Symbol" panose="05050102010706020507" pitchFamily="18" charset="2"/>
              </a:rPr>
              <a:t></a:t>
            </a:r>
            <a:r>
              <a:rPr lang="en-US" altLang="en-US" dirty="0"/>
              <a:t>  (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- {B}) and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, we can derive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endParaRPr lang="en-US" altLang="en-US" i="1" dirty="0"/>
          </a:p>
          <a:p>
            <a:pPr lvl="1">
              <a:buFont typeface="Monotype Sorts" pitchFamily="-65" charset="2"/>
              <a:buNone/>
            </a:pPr>
            <a:r>
              <a:rPr lang="en-US" altLang="en-US" dirty="0"/>
              <a:t>	(since </a:t>
            </a:r>
            <a:r>
              <a:rPr lang="en-US" altLang="en-US" dirty="0">
                <a:sym typeface="Symbol" panose="05050102010706020507" pitchFamily="18" charset="2"/>
              </a:rPr>
              <a:t>   , and B   since  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is non-trivial)</a:t>
            </a:r>
            <a:endParaRPr lang="en-US" altLang="en-US" dirty="0"/>
          </a:p>
          <a:p>
            <a:pPr lvl="1"/>
            <a:r>
              <a:rPr lang="en-US" altLang="en-US" dirty="0"/>
              <a:t>Then, </a:t>
            </a:r>
            <a:r>
              <a:rPr lang="en-US" altLang="en-US" i="1" dirty="0"/>
              <a:t>B</a:t>
            </a:r>
            <a:r>
              <a:rPr lang="en-US" altLang="en-US" dirty="0"/>
              <a:t> is extraneous in the right-hand side of </a:t>
            </a:r>
            <a:r>
              <a:rPr lang="en-US" altLang="en-US" dirty="0">
                <a:sym typeface="Symbol" panose="05050102010706020507" pitchFamily="18" charset="2"/>
              </a:rPr>
              <a:t> ;</a:t>
            </a:r>
            <a:r>
              <a:rPr lang="en-US" altLang="en-US" dirty="0"/>
              <a:t> which is not possible since </a:t>
            </a:r>
            <a:r>
              <a:rPr lang="en-US" altLang="en-US" dirty="0">
                <a:sym typeface="Symbol" panose="05050102010706020507" pitchFamily="18" charset="2"/>
              </a:rPr>
              <a:t> </a:t>
            </a:r>
            <a:r>
              <a:rPr lang="en-US" altLang="en-US" dirty="0"/>
              <a:t> is in F</a:t>
            </a:r>
            <a:r>
              <a:rPr lang="en-US" altLang="en-US" baseline="-25000" dirty="0"/>
              <a:t>c</a:t>
            </a:r>
            <a:r>
              <a:rPr lang="en-US" altLang="en-US" dirty="0"/>
              <a:t>.</a:t>
            </a:r>
            <a:endParaRPr lang="en-US" altLang="en-US" dirty="0"/>
          </a:p>
          <a:p>
            <a:pPr lvl="1"/>
            <a:r>
              <a:rPr lang="en-US" altLang="en-US" dirty="0"/>
              <a:t>Thus, if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then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 must be a </a:t>
            </a:r>
            <a:r>
              <a:rPr lang="en-US" altLang="en-US" dirty="0" err="1"/>
              <a:t>superkey</a:t>
            </a:r>
            <a:r>
              <a:rPr lang="en-US" altLang="en-US" dirty="0"/>
              <a:t>, and the second condition of 3NF must be satisfied.</a:t>
            </a:r>
            <a:endParaRPr lang="en-US" altLang="en-US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96838"/>
            <a:ext cx="8069263" cy="56515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Correctness of 3NF Decomposition (Cont</a:t>
            </a:r>
            <a:r>
              <a:rPr lang="en-US" altLang="ja-JP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36003"/>
            <a:ext cx="7568682" cy="2735012"/>
          </a:xfrm>
        </p:spPr>
        <p:txBody>
          <a:bodyPr/>
          <a:lstStyle/>
          <a:p>
            <a:r>
              <a:rPr lang="en-US" altLang="en-US" dirty="0"/>
              <a:t>Case 2: 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dirty="0">
                <a:sym typeface="Symbol" panose="05050102010706020507" pitchFamily="18" charset="2"/>
              </a:rPr>
              <a:t>.</a:t>
            </a:r>
            <a:endParaRPr lang="en-US" altLang="en-US" dirty="0"/>
          </a:p>
          <a:p>
            <a:pPr lvl="1"/>
            <a:r>
              <a:rPr lang="en-US" altLang="en-US" dirty="0"/>
              <a:t>Since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 is a candidate key, the third alternative in the definition of 3NF is trivially satisfied.</a:t>
            </a:r>
            <a:endParaRPr lang="en-US" altLang="en-US" dirty="0"/>
          </a:p>
          <a:p>
            <a:pPr lvl="1"/>
            <a:r>
              <a:rPr lang="en-US" altLang="en-US" dirty="0"/>
              <a:t>In fact, we cannot show that </a:t>
            </a:r>
            <a:r>
              <a:rPr lang="en-US" altLang="en-US" dirty="0">
                <a:sym typeface="Symbol" panose="05050102010706020507" pitchFamily="18" charset="2"/>
              </a:rPr>
              <a:t> </a:t>
            </a:r>
            <a:r>
              <a:rPr lang="en-US" altLang="en-US" dirty="0"/>
              <a:t>is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  <a:endParaRPr lang="en-US" altLang="en-US" dirty="0"/>
          </a:p>
          <a:p>
            <a:pPr lvl="1"/>
            <a:r>
              <a:rPr lang="en-US" altLang="en-US" dirty="0"/>
              <a:t>This shows exactly why the third alternative is present in the definition of 3NF.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Q.E.D.</a:t>
            </a:r>
            <a:endParaRPr lang="en-US" altLang="en-US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First Normal Form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7268"/>
            <a:ext cx="7789724" cy="4321008"/>
          </a:xfrm>
        </p:spPr>
        <p:txBody>
          <a:bodyPr/>
          <a:lstStyle/>
          <a:p>
            <a:r>
              <a:rPr lang="en-US" altLang="en-US" dirty="0"/>
              <a:t>Domain is </a:t>
            </a:r>
            <a:r>
              <a:rPr lang="en-US" altLang="en-US" b="1" dirty="0">
                <a:solidFill>
                  <a:srgbClr val="002060"/>
                </a:solidFill>
              </a:rPr>
              <a:t>atomic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its elements are considered to be indivisible units</a:t>
            </a:r>
            <a:endParaRPr lang="en-US" altLang="en-US" dirty="0"/>
          </a:p>
          <a:p>
            <a:pPr lvl="1"/>
            <a:r>
              <a:rPr lang="en-US" altLang="en-US" dirty="0"/>
              <a:t>Examples of non-atomic domains:</a:t>
            </a:r>
            <a:endParaRPr lang="en-US" altLang="en-US" dirty="0"/>
          </a:p>
          <a:p>
            <a:pPr lvl="2"/>
            <a:r>
              <a:rPr lang="en-US" altLang="en-US" dirty="0"/>
              <a:t>Set of names, composite attributes</a:t>
            </a:r>
            <a:endParaRPr lang="en-US" altLang="en-US" dirty="0"/>
          </a:p>
          <a:p>
            <a:pPr lvl="2"/>
            <a:r>
              <a:rPr lang="en-US" altLang="en-US" dirty="0"/>
              <a:t>Identification numbers like CS101  that can be broken up into parts</a:t>
            </a:r>
            <a:endParaRPr lang="en-US" altLang="en-US" dirty="0"/>
          </a:p>
          <a:p>
            <a:r>
              <a:rPr lang="en-US" altLang="en-US" dirty="0"/>
              <a:t>A relational schema R is in </a:t>
            </a:r>
            <a:r>
              <a:rPr lang="en-US" altLang="en-US" b="1" dirty="0">
                <a:solidFill>
                  <a:srgbClr val="002060"/>
                </a:solidFill>
              </a:rPr>
              <a:t>first normal form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the domains of all attributes of R are atomic</a:t>
            </a:r>
            <a:endParaRPr lang="en-US" altLang="en-US" dirty="0"/>
          </a:p>
          <a:p>
            <a:r>
              <a:rPr lang="en-US" altLang="en-US" dirty="0"/>
              <a:t>Non-atomic values complicate storage and encourage redundant (repeated) storage of data</a:t>
            </a:r>
            <a:endParaRPr lang="en-US" altLang="en-US" dirty="0"/>
          </a:p>
          <a:p>
            <a:pPr lvl="1"/>
            <a:r>
              <a:rPr lang="en-US" altLang="en-US" dirty="0"/>
              <a:t>Example:  Set of accounts stored with each customer, and set of owners stored with each account</a:t>
            </a:r>
            <a:endParaRPr lang="en-US" altLang="en-US" dirty="0"/>
          </a:p>
          <a:p>
            <a:pPr lvl="1"/>
            <a:r>
              <a:rPr lang="en-US" altLang="en-US" dirty="0"/>
              <a:t>We assume all relations are in first normal form (and revisit this in Chapter 22: Object Based Databases)</a:t>
            </a: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如何解决这些问题？</a:t>
            </a:r>
            <a:endParaRPr lang="zh-CN" altLang="en-US" smtClean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383381" y="1250950"/>
            <a:ext cx="7661275" cy="4903787"/>
          </a:xfrm>
        </p:spPr>
        <p:txBody>
          <a:bodyPr/>
          <a:lstStyle/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在分解后消除了不良函数依赖，所以避免了同一组合的重复，解决了以上问题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60546" name="AutoShape 66"/>
          <p:cNvSpPr>
            <a:spLocks noChangeArrowheads="1"/>
          </p:cNvSpPr>
          <p:nvPr/>
        </p:nvSpPr>
        <p:spPr bwMode="auto">
          <a:xfrm rot="16200000">
            <a:off x="4023519" y="4864894"/>
            <a:ext cx="381000" cy="671512"/>
          </a:xfrm>
          <a:prstGeom prst="downArrow">
            <a:avLst>
              <a:gd name="adj1" fmla="val 50000"/>
              <a:gd name="adj2" fmla="val 55833"/>
            </a:avLst>
          </a:prstGeom>
          <a:solidFill>
            <a:srgbClr val="0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60621" name="Group 141"/>
          <p:cNvGraphicFramePr>
            <a:graphicFrameLocks noGrp="1"/>
          </p:cNvGraphicFramePr>
          <p:nvPr/>
        </p:nvGraphicFramePr>
        <p:xfrm>
          <a:off x="4618038" y="4090988"/>
          <a:ext cx="1968500" cy="2220910"/>
        </p:xfrm>
        <a:graphic>
          <a:graphicData uri="http://schemas.openxmlformats.org/drawingml/2006/table">
            <a:tbl>
              <a:tblPr/>
              <a:tblGrid>
                <a:gridCol w="942494"/>
                <a:gridCol w="1026006"/>
              </a:tblGrid>
              <a:tr h="43859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646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6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6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6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6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0569" name="Rectangle 89"/>
          <p:cNvSpPr>
            <a:spLocks noChangeArrowheads="1"/>
          </p:cNvSpPr>
          <p:nvPr/>
        </p:nvSpPr>
        <p:spPr bwMode="auto">
          <a:xfrm>
            <a:off x="4821238" y="3567113"/>
            <a:ext cx="15636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worker1</a:t>
            </a:r>
            <a:endParaRPr kumimoji="1" lang="zh-CN" altLang="en-US" sz="32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60623" name="Group 143"/>
          <p:cNvGraphicFramePr>
            <a:graphicFrameLocks noGrp="1"/>
          </p:cNvGraphicFramePr>
          <p:nvPr/>
        </p:nvGraphicFramePr>
        <p:xfrm>
          <a:off x="6896100" y="4090988"/>
          <a:ext cx="2001838" cy="1487486"/>
        </p:xfrm>
        <a:graphic>
          <a:graphicData uri="http://schemas.openxmlformats.org/drawingml/2006/table">
            <a:tbl>
              <a:tblPr/>
              <a:tblGrid>
                <a:gridCol w="924826"/>
                <a:gridCol w="1077012"/>
              </a:tblGrid>
              <a:tr h="43288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5" marB="1801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5" marB="1801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153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5" marB="1801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5" marB="1801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53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5" marB="1801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5" marB="1801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53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5" marB="1801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5" marB="1801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0609" name="Rectangle 129"/>
          <p:cNvSpPr>
            <a:spLocks noChangeArrowheads="1"/>
          </p:cNvSpPr>
          <p:nvPr/>
        </p:nvSpPr>
        <p:spPr bwMode="auto">
          <a:xfrm>
            <a:off x="7232650" y="3567113"/>
            <a:ext cx="13843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branch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Group 42"/>
          <p:cNvGraphicFramePr>
            <a:graphicFrameLocks noGrp="1"/>
          </p:cNvGraphicFramePr>
          <p:nvPr/>
        </p:nvGraphicFramePr>
        <p:xfrm>
          <a:off x="628650" y="4090988"/>
          <a:ext cx="3182938" cy="2220912"/>
        </p:xfrm>
        <a:graphic>
          <a:graphicData uri="http://schemas.openxmlformats.org/drawingml/2006/table">
            <a:tbl>
              <a:tblPr/>
              <a:tblGrid>
                <a:gridCol w="970857"/>
                <a:gridCol w="1056883"/>
                <a:gridCol w="1155198"/>
              </a:tblGrid>
              <a:tr h="44103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538288" y="3567113"/>
            <a:ext cx="13636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worker</a:t>
            </a:r>
            <a:endParaRPr kumimoji="1" lang="en-US" altLang="zh-CN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3" grpId="0" bldLvl="2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First Normal Form (Cont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.</a:t>
            </a: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00" y="1203326"/>
            <a:ext cx="7743463" cy="3055854"/>
          </a:xfrm>
        </p:spPr>
        <p:txBody>
          <a:bodyPr/>
          <a:lstStyle/>
          <a:p>
            <a:r>
              <a:rPr lang="en-US" altLang="en-US" dirty="0"/>
              <a:t>Atomicity is actually a property of how the elements of the domain are used.</a:t>
            </a:r>
            <a:endParaRPr lang="en-US" altLang="en-US" dirty="0"/>
          </a:p>
          <a:p>
            <a:pPr lvl="1"/>
            <a:r>
              <a:rPr lang="en-US" altLang="en-US" dirty="0"/>
              <a:t>Example: Strings would normally be considered indivisible </a:t>
            </a:r>
            <a:endParaRPr lang="en-US" altLang="en-US" dirty="0"/>
          </a:p>
          <a:p>
            <a:pPr lvl="1"/>
            <a:r>
              <a:rPr lang="en-US" altLang="en-US" dirty="0"/>
              <a:t>Suppose that students are given roll numbers which are strings of the form </a:t>
            </a:r>
            <a:r>
              <a:rPr lang="en-US" altLang="en-US" i="1" dirty="0"/>
              <a:t>CS0012 </a:t>
            </a:r>
            <a:r>
              <a:rPr lang="en-US" altLang="en-US" dirty="0"/>
              <a:t>or </a:t>
            </a:r>
            <a:r>
              <a:rPr lang="en-US" altLang="en-US" i="1" dirty="0"/>
              <a:t>EE1127</a:t>
            </a:r>
            <a:endParaRPr lang="en-US" altLang="en-US" i="1" dirty="0"/>
          </a:p>
          <a:p>
            <a:pPr lvl="1"/>
            <a:r>
              <a:rPr lang="en-US" altLang="en-US" dirty="0"/>
              <a:t>If the first two characters are extracted to find the department, the domain of roll numbers is not atomic.</a:t>
            </a:r>
            <a:endParaRPr lang="en-US" altLang="en-US" dirty="0"/>
          </a:p>
          <a:p>
            <a:pPr lvl="1"/>
            <a:r>
              <a:rPr lang="en-US" altLang="en-US" dirty="0"/>
              <a:t>Doing so is a bad idea: leads to encoding of information in application program rather than in the database.</a:t>
            </a: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如何解决这些问题？</a:t>
            </a:r>
            <a:endParaRPr lang="zh-CN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考虑另一种分解方案，如下所示</a:t>
            </a:r>
            <a:br>
              <a:rPr lang="en-US" altLang="zh-CN" sz="2400" dirty="0" smtClean="0"/>
            </a:br>
            <a:r>
              <a:rPr lang="en-US" altLang="zh-CN" sz="2400" i="1" dirty="0" smtClean="0">
                <a:solidFill>
                  <a:srgbClr val="00E444"/>
                </a:solidFill>
              </a:rPr>
              <a:t>	worker (</a:t>
            </a:r>
            <a:r>
              <a:rPr lang="en-US" altLang="zh-CN" sz="2400" i="1" u="sng" dirty="0" smtClean="0">
                <a:solidFill>
                  <a:srgbClr val="00E444"/>
                </a:solidFill>
              </a:rPr>
              <a:t>name</a:t>
            </a:r>
            <a:r>
              <a:rPr lang="en-US" altLang="zh-CN" sz="2400" i="1" dirty="0" smtClean="0">
                <a:solidFill>
                  <a:srgbClr val="00E444"/>
                </a:solidFill>
              </a:rPr>
              <a:t>, branch, manager) → </a:t>
            </a:r>
            <a:br>
              <a:rPr lang="en-US" altLang="zh-CN" sz="2400" i="1" dirty="0" smtClean="0">
                <a:solidFill>
                  <a:srgbClr val="00E444"/>
                </a:solidFill>
              </a:rPr>
            </a:br>
            <a:r>
              <a:rPr lang="en-US" altLang="zh-CN" sz="2400" i="1" dirty="0" smtClean="0">
                <a:solidFill>
                  <a:srgbClr val="00E444"/>
                </a:solidFill>
              </a:rPr>
              <a:t>          	worker2 (</a:t>
            </a:r>
            <a:r>
              <a:rPr lang="en-US" altLang="zh-CN" sz="2400" i="1" u="sng" dirty="0" smtClean="0">
                <a:solidFill>
                  <a:srgbClr val="00E444"/>
                </a:solidFill>
              </a:rPr>
              <a:t>name</a:t>
            </a:r>
            <a:r>
              <a:rPr lang="en-US" altLang="zh-CN" sz="2400" i="1" dirty="0" smtClean="0">
                <a:solidFill>
                  <a:srgbClr val="00E444"/>
                </a:solidFill>
              </a:rPr>
              <a:t>, manager),  </a:t>
            </a:r>
            <a:br>
              <a:rPr lang="en-US" altLang="zh-CN" sz="2400" i="1" dirty="0" smtClean="0">
                <a:solidFill>
                  <a:srgbClr val="00E444"/>
                </a:solidFill>
              </a:rPr>
            </a:br>
            <a:r>
              <a:rPr lang="en-US" altLang="zh-CN" sz="2400" i="1" dirty="0" smtClean="0">
                <a:solidFill>
                  <a:srgbClr val="00E444"/>
                </a:solidFill>
              </a:rPr>
              <a:t>         	branch (</a:t>
            </a:r>
            <a:r>
              <a:rPr lang="en-US" altLang="zh-CN" sz="2400" i="1" u="sng" dirty="0" smtClean="0">
                <a:solidFill>
                  <a:srgbClr val="00E444"/>
                </a:solidFill>
              </a:rPr>
              <a:t>branch</a:t>
            </a:r>
            <a:r>
              <a:rPr lang="en-US" altLang="zh-CN" sz="2400" i="1" dirty="0" smtClean="0">
                <a:solidFill>
                  <a:srgbClr val="00E444"/>
                </a:solidFill>
              </a:rPr>
              <a:t>, manager)</a:t>
            </a:r>
            <a:endParaRPr lang="en-US" altLang="zh-CN" sz="2400" dirty="0" smtClean="0">
              <a:solidFill>
                <a:srgbClr val="00E444"/>
              </a:solidFill>
            </a:endParaRPr>
          </a:p>
        </p:txBody>
      </p:sp>
      <p:graphicFrame>
        <p:nvGraphicFramePr>
          <p:cNvPr id="661658" name="Group 154"/>
          <p:cNvGraphicFramePr>
            <a:graphicFrameLocks noGrp="1"/>
          </p:cNvGraphicFramePr>
          <p:nvPr/>
        </p:nvGraphicFramePr>
        <p:xfrm>
          <a:off x="4618038" y="4090988"/>
          <a:ext cx="2171700" cy="2220910"/>
        </p:xfrm>
        <a:graphic>
          <a:graphicData uri="http://schemas.openxmlformats.org/drawingml/2006/table">
            <a:tbl>
              <a:tblPr/>
              <a:tblGrid>
                <a:gridCol w="979667"/>
                <a:gridCol w="1192033"/>
              </a:tblGrid>
              <a:tr h="43859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646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6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6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6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6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1621" name="Rectangle 117"/>
          <p:cNvSpPr>
            <a:spLocks noChangeArrowheads="1"/>
          </p:cNvSpPr>
          <p:nvPr/>
        </p:nvSpPr>
        <p:spPr bwMode="auto">
          <a:xfrm>
            <a:off x="4922838" y="3578225"/>
            <a:ext cx="156368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worker2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61657" name="Group 153"/>
          <p:cNvGraphicFramePr>
            <a:graphicFrameLocks noGrp="1"/>
          </p:cNvGraphicFramePr>
          <p:nvPr/>
        </p:nvGraphicFramePr>
        <p:xfrm>
          <a:off x="6992938" y="4100513"/>
          <a:ext cx="2027237" cy="1471612"/>
        </p:xfrm>
        <a:graphic>
          <a:graphicData uri="http://schemas.openxmlformats.org/drawingml/2006/table">
            <a:tbl>
              <a:tblPr/>
              <a:tblGrid>
                <a:gridCol w="936559"/>
                <a:gridCol w="1090678"/>
              </a:tblGrid>
              <a:tr h="42566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7" marB="180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7" marB="180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864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7" marB="180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7" marB="180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64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7" marB="180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7" marB="180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64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7" marB="180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7" marB="180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1639" name="Rectangle 135"/>
          <p:cNvSpPr>
            <a:spLocks noChangeArrowheads="1"/>
          </p:cNvSpPr>
          <p:nvPr/>
        </p:nvSpPr>
        <p:spPr bwMode="auto">
          <a:xfrm>
            <a:off x="7294563" y="3578225"/>
            <a:ext cx="142398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Branch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AutoShape 66"/>
          <p:cNvSpPr>
            <a:spLocks noChangeArrowheads="1"/>
          </p:cNvSpPr>
          <p:nvPr/>
        </p:nvSpPr>
        <p:spPr bwMode="auto">
          <a:xfrm rot="16200000">
            <a:off x="4023519" y="4864894"/>
            <a:ext cx="381000" cy="671512"/>
          </a:xfrm>
          <a:prstGeom prst="downArrow">
            <a:avLst>
              <a:gd name="adj1" fmla="val 50000"/>
              <a:gd name="adj2" fmla="val 55833"/>
            </a:avLst>
          </a:prstGeom>
          <a:solidFill>
            <a:srgbClr val="0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" name="Group 42"/>
          <p:cNvGraphicFramePr>
            <a:graphicFrameLocks noGrp="1"/>
          </p:cNvGraphicFramePr>
          <p:nvPr/>
        </p:nvGraphicFramePr>
        <p:xfrm>
          <a:off x="628650" y="4090988"/>
          <a:ext cx="3182938" cy="2220912"/>
        </p:xfrm>
        <a:graphic>
          <a:graphicData uri="http://schemas.openxmlformats.org/drawingml/2006/table">
            <a:tbl>
              <a:tblPr/>
              <a:tblGrid>
                <a:gridCol w="970857"/>
                <a:gridCol w="1056883"/>
                <a:gridCol w="1155198"/>
              </a:tblGrid>
              <a:tr h="44103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Rectangle 34"/>
          <p:cNvSpPr>
            <a:spLocks noChangeArrowheads="1"/>
          </p:cNvSpPr>
          <p:nvPr/>
        </p:nvSpPr>
        <p:spPr bwMode="auto">
          <a:xfrm>
            <a:off x="1538288" y="3567113"/>
            <a:ext cx="13636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worker</a:t>
            </a:r>
            <a:endParaRPr kumimoji="1" lang="en-US" altLang="zh-CN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6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6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6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621" grpId="0" autoUpdateAnimBg="0"/>
      <p:bldP spid="66163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如何解决这些问题？</a:t>
            </a:r>
            <a:endParaRPr lang="zh-CN" altLang="en-US" smtClean="0"/>
          </a:p>
        </p:txBody>
      </p:sp>
      <p:sp>
        <p:nvSpPr>
          <p:cNvPr id="70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思考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在分解后，你能找出</a:t>
            </a:r>
            <a:r>
              <a:rPr lang="en-US" altLang="zh-CN" sz="2400" u="sng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Jones</a:t>
            </a:r>
            <a:r>
              <a:rPr lang="zh-CN" altLang="en-US" sz="2400" u="sng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在哪个部门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么？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不正确的分解可能带来新的问题：丢失某些信息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例如，这里会丢失有关员工属于哪个部门的信息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11" name="Group 154"/>
          <p:cNvGraphicFramePr>
            <a:graphicFrameLocks noGrp="1"/>
          </p:cNvGraphicFramePr>
          <p:nvPr/>
        </p:nvGraphicFramePr>
        <p:xfrm>
          <a:off x="4618038" y="4090988"/>
          <a:ext cx="2171700" cy="2220910"/>
        </p:xfrm>
        <a:graphic>
          <a:graphicData uri="http://schemas.openxmlformats.org/drawingml/2006/table">
            <a:tbl>
              <a:tblPr/>
              <a:tblGrid>
                <a:gridCol w="979667"/>
                <a:gridCol w="1192033"/>
              </a:tblGrid>
              <a:tr h="43859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646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6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6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6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6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117"/>
          <p:cNvSpPr>
            <a:spLocks noChangeArrowheads="1"/>
          </p:cNvSpPr>
          <p:nvPr/>
        </p:nvSpPr>
        <p:spPr bwMode="auto">
          <a:xfrm>
            <a:off x="4922838" y="3578225"/>
            <a:ext cx="156368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worker2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/>
        </p:nvGraphicFramePr>
        <p:xfrm>
          <a:off x="6992938" y="4100513"/>
          <a:ext cx="2027237" cy="1471612"/>
        </p:xfrm>
        <a:graphic>
          <a:graphicData uri="http://schemas.openxmlformats.org/drawingml/2006/table">
            <a:tbl>
              <a:tblPr/>
              <a:tblGrid>
                <a:gridCol w="936559"/>
                <a:gridCol w="1090678"/>
              </a:tblGrid>
              <a:tr h="42566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7" marB="180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7" marB="180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864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7" marB="180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7" marB="180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64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7" marB="180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7" marB="180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64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7" marB="180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7" marB="180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135"/>
          <p:cNvSpPr>
            <a:spLocks noChangeArrowheads="1"/>
          </p:cNvSpPr>
          <p:nvPr/>
        </p:nvSpPr>
        <p:spPr bwMode="auto">
          <a:xfrm>
            <a:off x="7294563" y="3578225"/>
            <a:ext cx="142398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Branch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AutoShape 66"/>
          <p:cNvSpPr>
            <a:spLocks noChangeArrowheads="1"/>
          </p:cNvSpPr>
          <p:nvPr/>
        </p:nvSpPr>
        <p:spPr bwMode="auto">
          <a:xfrm rot="16200000">
            <a:off x="4023519" y="4864894"/>
            <a:ext cx="381000" cy="671512"/>
          </a:xfrm>
          <a:prstGeom prst="downArrow">
            <a:avLst>
              <a:gd name="adj1" fmla="val 50000"/>
              <a:gd name="adj2" fmla="val 55833"/>
            </a:avLst>
          </a:prstGeom>
          <a:solidFill>
            <a:srgbClr val="0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" name="Group 42"/>
          <p:cNvGraphicFramePr>
            <a:graphicFrameLocks noGrp="1"/>
          </p:cNvGraphicFramePr>
          <p:nvPr/>
        </p:nvGraphicFramePr>
        <p:xfrm>
          <a:off x="628650" y="4090988"/>
          <a:ext cx="3182938" cy="2220912"/>
        </p:xfrm>
        <a:graphic>
          <a:graphicData uri="http://schemas.openxmlformats.org/drawingml/2006/table">
            <a:tbl>
              <a:tblPr/>
              <a:tblGrid>
                <a:gridCol w="970857"/>
                <a:gridCol w="1056883"/>
                <a:gridCol w="1155198"/>
              </a:tblGrid>
              <a:tr h="44103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34"/>
          <p:cNvSpPr>
            <a:spLocks noChangeArrowheads="1"/>
          </p:cNvSpPr>
          <p:nvPr/>
        </p:nvSpPr>
        <p:spPr bwMode="auto">
          <a:xfrm>
            <a:off x="1538288" y="3567113"/>
            <a:ext cx="13636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worker</a:t>
            </a:r>
            <a:endParaRPr kumimoji="1" lang="en-US" altLang="zh-CN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1" grpId="0" bldLvl="2" build="p"/>
      <p:bldP spid="12" grpId="0" autoUpdateAnimBg="0"/>
      <p:bldP spid="1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思考与练习</a:t>
            </a:r>
            <a:endParaRPr lang="zh-CN" altLang="en-US" smtClean="0"/>
          </a:p>
        </p:txBody>
      </p:sp>
      <p:sp>
        <p:nvSpPr>
          <p:cNvPr id="71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观察以下关系，然后回答问题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问题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：在这个关系上能找到哪些函数依赖？它们是“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好”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的还是“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坏”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的？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问题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2:  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它是一个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好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关系么？如果不是，存在哪些问题？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715901" name="Group 125"/>
          <p:cNvGraphicFramePr>
            <a:graphicFrameLocks noGrp="1"/>
          </p:cNvGraphicFramePr>
          <p:nvPr/>
        </p:nvGraphicFramePr>
        <p:xfrm>
          <a:off x="2455863" y="3997325"/>
          <a:ext cx="4130675" cy="2179638"/>
        </p:xfrm>
        <a:graphic>
          <a:graphicData uri="http://schemas.openxmlformats.org/drawingml/2006/table">
            <a:tbl>
              <a:tblPr/>
              <a:tblGrid>
                <a:gridCol w="974827"/>
                <a:gridCol w="1024185"/>
                <a:gridCol w="1335760"/>
                <a:gridCol w="795903"/>
              </a:tblGrid>
              <a:tr h="39717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  <a:endParaRPr kumimoji="0" lang="zh-CN" alt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  <a:endParaRPr kumimoji="0" lang="zh-CN" alt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分数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649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9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语言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9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9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算法分析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9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语言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5856" name="Rectangle 80"/>
          <p:cNvSpPr>
            <a:spLocks noChangeArrowheads="1"/>
          </p:cNvSpPr>
          <p:nvPr/>
        </p:nvSpPr>
        <p:spPr bwMode="auto">
          <a:xfrm>
            <a:off x="4073525" y="3451225"/>
            <a:ext cx="906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zh-CN" altLang="en-US" dirty="0" smtClean="0">
                <a:latin typeface="Helvetica" panose="020B0604020202020204" pitchFamily="34" charset="0"/>
              </a:rPr>
              <a:t>选修</a:t>
            </a:r>
            <a:endParaRPr kumimoji="1" lang="zh-CN" altLang="en-US" dirty="0" smtClean="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1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1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ldLvl="2" autoUpdateAnimBg="0" build="p"/>
      <p:bldP spid="71585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数据库设计理论</a:t>
            </a:r>
            <a:endParaRPr lang="zh-CN" alt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如何获得“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好”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的数据库设计？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①  判定其中的一个关系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是否“好”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的，即有没有“坏”</a:t>
            </a:r>
            <a:r>
              <a:rPr lang="zh-CN" altLang="en-US" sz="24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数据依赖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②  如果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不是好的，则要</a:t>
            </a:r>
            <a:r>
              <a:rPr lang="zh-CN" altLang="en-US" sz="2400" u="sng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正确地分解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为几个较小的好关系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③  重复以上两步，直到全部关系都变成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“好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”的为止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Decomposition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895005"/>
            <a:ext cx="8246440" cy="5178425"/>
          </a:xfrm>
        </p:spPr>
        <p:txBody>
          <a:bodyPr/>
          <a:lstStyle/>
          <a:p>
            <a:r>
              <a:rPr lang="en-US" altLang="en-US" sz="2000" dirty="0"/>
              <a:t>The only way to avoid the repetition-of-information problem in the </a:t>
            </a:r>
            <a:r>
              <a:rPr lang="en-US" altLang="en-US" sz="2000" dirty="0" err="1" smtClean="0"/>
              <a:t>i</a:t>
            </a:r>
            <a:r>
              <a:rPr lang="en-US" altLang="en-US" sz="2000" i="1" dirty="0" err="1" smtClean="0"/>
              <a:t>n</a:t>
            </a:r>
            <a:r>
              <a:rPr lang="en-US" altLang="zh-CN" sz="2000" i="1" dirty="0" err="1" smtClean="0"/>
              <a:t>st</a:t>
            </a:r>
            <a:r>
              <a:rPr lang="en-US" altLang="en-US" sz="2000" i="1" dirty="0" err="1" smtClean="0"/>
              <a:t>_dep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schema is to decompose it into two schemas – instructor and </a:t>
            </a:r>
            <a:r>
              <a:rPr lang="en-US" altLang="en-US" sz="2000" i="1" dirty="0"/>
              <a:t>department </a:t>
            </a:r>
            <a:r>
              <a:rPr lang="en-US" altLang="en-US" sz="2000" dirty="0"/>
              <a:t>schemas.</a:t>
            </a:r>
            <a:endParaRPr lang="en-US" altLang="en-US" sz="2000" dirty="0"/>
          </a:p>
          <a:p>
            <a:r>
              <a:rPr lang="en-US" altLang="en-US" sz="2000" dirty="0"/>
              <a:t>Not all decompositions are good.  Suppose we </a:t>
            </a:r>
            <a:r>
              <a:rPr lang="en-US" altLang="en-US" sz="2000" dirty="0" smtClean="0"/>
              <a:t>decompose</a:t>
            </a:r>
            <a:br>
              <a:rPr lang="en-US" altLang="en-US" sz="2000" dirty="0"/>
            </a:br>
            <a:r>
              <a:rPr lang="en-US" altLang="en-US" sz="2000" dirty="0"/>
              <a:t>    </a:t>
            </a:r>
            <a:endParaRPr lang="en-US" altLang="en-US" sz="2000" dirty="0" smtClean="0"/>
          </a:p>
          <a:p>
            <a:pPr marL="0" indent="0"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      </a:t>
            </a:r>
            <a:r>
              <a:rPr lang="en-US" altLang="en-US" sz="2000" i="1" dirty="0"/>
              <a:t>employee(ID, name, street, city, salary)</a:t>
            </a:r>
            <a:r>
              <a:rPr lang="en-US" altLang="en-US" sz="2000" dirty="0"/>
              <a:t>  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       into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	       </a:t>
            </a:r>
            <a:r>
              <a:rPr lang="en-US" altLang="en-US" sz="2000" i="1" dirty="0"/>
              <a:t>employee1</a:t>
            </a:r>
            <a:r>
              <a:rPr lang="en-US" altLang="en-US" sz="2000" dirty="0"/>
              <a:t> (</a:t>
            </a:r>
            <a:r>
              <a:rPr lang="en-US" altLang="en-US" sz="2000" i="1" dirty="0"/>
              <a:t>ID</a:t>
            </a:r>
            <a:r>
              <a:rPr lang="en-US" altLang="en-US" sz="2000" dirty="0"/>
              <a:t>, </a:t>
            </a:r>
            <a:r>
              <a:rPr lang="en-US" altLang="en-US" sz="2000" i="1" dirty="0"/>
              <a:t>name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	       </a:t>
            </a:r>
            <a:r>
              <a:rPr lang="en-US" altLang="en-US" sz="2000" i="1" dirty="0"/>
              <a:t>employee2</a:t>
            </a:r>
            <a:r>
              <a:rPr lang="en-US" altLang="en-US" sz="2000" dirty="0"/>
              <a:t> (</a:t>
            </a:r>
            <a:r>
              <a:rPr lang="en-US" altLang="en-US" sz="2000" i="1" dirty="0"/>
              <a:t>name</a:t>
            </a:r>
            <a:r>
              <a:rPr lang="en-US" altLang="en-US" sz="2000" dirty="0"/>
              <a:t>, </a:t>
            </a:r>
            <a:r>
              <a:rPr lang="en-US" altLang="en-US" sz="2000" i="1" dirty="0"/>
              <a:t>street, city, salary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    </a:t>
            </a:r>
            <a:r>
              <a:rPr lang="en-US" altLang="en-US" sz="2000" dirty="0" smtClean="0"/>
              <a:t>The </a:t>
            </a:r>
            <a:r>
              <a:rPr lang="en-US" altLang="en-US" sz="2000" dirty="0"/>
              <a:t>problem arises when we have two employees with the same name</a:t>
            </a:r>
            <a:endParaRPr lang="en-US" altLang="en-US" sz="2000" dirty="0"/>
          </a:p>
          <a:p>
            <a:r>
              <a:rPr lang="en-US" altLang="en-US" sz="2000" dirty="0"/>
              <a:t>The next slide shows how we lose information -- we cannot reconstruct the original </a:t>
            </a:r>
            <a:r>
              <a:rPr lang="en-US" altLang="en-US" sz="2000" i="1" dirty="0"/>
              <a:t>employee</a:t>
            </a:r>
            <a:r>
              <a:rPr lang="en-US" altLang="en-US" sz="2000" dirty="0"/>
              <a:t> relation -- and so, this is a </a:t>
            </a:r>
            <a:r>
              <a:rPr lang="en-US" altLang="en-US" sz="2000" b="1" dirty="0">
                <a:solidFill>
                  <a:srgbClr val="002060"/>
                </a:solidFill>
              </a:rPr>
              <a:t>lossy decomposition</a:t>
            </a:r>
            <a:r>
              <a:rPr lang="en-US" altLang="en-US" sz="2000" dirty="0"/>
              <a:t>.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</a:pPr>
            <a:endParaRPr lang="en-US" altLang="en-US" sz="2000" i="1" dirty="0"/>
          </a:p>
          <a:p>
            <a:pPr lvl="1">
              <a:buFont typeface="Monotype Sorts" pitchFamily="-65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8963" y="2798064"/>
            <a:ext cx="5589587" cy="866274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rPr>
              <a:t>Overview of Normalization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A Lossy Decomposition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pic>
        <p:nvPicPr>
          <p:cNvPr id="11267" name="Picture 5" descr="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1093475"/>
            <a:ext cx="5716016" cy="52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Lossless Decomposition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522210" cy="4160964"/>
          </a:xfrm>
        </p:spPr>
        <p:txBody>
          <a:bodyPr/>
          <a:lstStyle/>
          <a:p>
            <a:r>
              <a:rPr lang="en-US" altLang="en-US" sz="2400" dirty="0"/>
              <a:t>Let </a:t>
            </a:r>
            <a:r>
              <a:rPr lang="en-US" altLang="en-US" sz="2400" i="1" dirty="0"/>
              <a:t>R</a:t>
            </a:r>
            <a:r>
              <a:rPr lang="en-US" altLang="en-US" sz="2400" dirty="0"/>
              <a:t> be a relation schema and let </a:t>
            </a:r>
            <a:r>
              <a:rPr lang="en-US" altLang="en-US" sz="2400" i="1" dirty="0"/>
              <a:t>R</a:t>
            </a:r>
            <a:r>
              <a:rPr lang="en-US" altLang="en-US" sz="2400" i="1" baseline="-25000" dirty="0"/>
              <a:t>1 </a:t>
            </a:r>
            <a:r>
              <a:rPr lang="en-US" altLang="en-US" sz="2400" dirty="0"/>
              <a:t>and </a:t>
            </a:r>
            <a:r>
              <a:rPr lang="en-US" altLang="en-US" sz="2400" i="1" dirty="0"/>
              <a:t>R</a:t>
            </a:r>
            <a:r>
              <a:rPr lang="en-US" altLang="en-US" sz="2400" i="1" baseline="-25000" dirty="0"/>
              <a:t>2 </a:t>
            </a:r>
            <a:r>
              <a:rPr lang="en-US" altLang="en-US" sz="2400" dirty="0"/>
              <a:t>form a decomposition of R . That is R = </a:t>
            </a:r>
            <a:r>
              <a:rPr lang="en-US" altLang="en-US" sz="2400" i="1" dirty="0"/>
              <a:t>R</a:t>
            </a:r>
            <a:r>
              <a:rPr lang="en-US" altLang="en-US" sz="2400" i="1" baseline="-25000" dirty="0"/>
              <a:t>1 </a:t>
            </a:r>
            <a:r>
              <a:rPr lang="en-US" altLang="en-US" sz="2400" dirty="0"/>
              <a:t> U </a:t>
            </a:r>
            <a:r>
              <a:rPr lang="en-US" altLang="en-US" sz="2400" i="1" dirty="0"/>
              <a:t>R</a:t>
            </a:r>
            <a:r>
              <a:rPr lang="en-US" altLang="en-US" sz="2400" i="1" baseline="-25000" dirty="0"/>
              <a:t>2</a:t>
            </a:r>
            <a:endParaRPr lang="en-US" altLang="en-US" sz="2400" dirty="0"/>
          </a:p>
          <a:p>
            <a:r>
              <a:rPr lang="en-US" altLang="en-US" sz="2400" dirty="0"/>
              <a:t>We say that the decomposition is a </a:t>
            </a:r>
            <a:r>
              <a:rPr lang="en-US" altLang="en-US" sz="2400" b="1" dirty="0">
                <a:solidFill>
                  <a:srgbClr val="002060"/>
                </a:solidFill>
              </a:rPr>
              <a:t>lossless decomposition</a:t>
            </a:r>
            <a:r>
              <a:rPr lang="zh-CN" altLang="en-US" sz="2400" b="1" dirty="0">
                <a:solidFill>
                  <a:srgbClr val="002060"/>
                </a:solidFill>
                <a:ea typeface="宋体" panose="02010600030101010101" pitchFamily="2" charset="-122"/>
              </a:rPr>
              <a:t>（无损的）</a:t>
            </a:r>
            <a:r>
              <a:rPr lang="en-US" altLang="en-US" sz="2400" b="1" dirty="0">
                <a:solidFill>
                  <a:srgbClr val="002060"/>
                </a:solidFill>
              </a:rPr>
              <a:t>  </a:t>
            </a:r>
            <a:r>
              <a:rPr lang="en-US" altLang="en-US" sz="2400" dirty="0"/>
              <a:t>if there is no loss of information by replacing</a:t>
            </a:r>
            <a:r>
              <a:rPr lang="zh-CN" altLang="en-US" sz="2400" dirty="0">
                <a:ea typeface="宋体" panose="02010600030101010101" pitchFamily="2" charset="-122"/>
              </a:rPr>
              <a:t>（</a:t>
            </a:r>
            <a:r>
              <a:rPr lang="zh-CN" altLang="en-US" sz="2400" dirty="0">
                <a:ea typeface="宋体" panose="02010600030101010101" pitchFamily="2" charset="-122"/>
              </a:rPr>
              <a:t>无信息丢失）</a:t>
            </a:r>
            <a:r>
              <a:rPr lang="en-US" altLang="en-US" sz="2400" dirty="0"/>
              <a:t>  R with the two relation schemas</a:t>
            </a:r>
            <a:r>
              <a:rPr lang="en-US" altLang="en-US" sz="2400" i="1" dirty="0"/>
              <a:t> R</a:t>
            </a:r>
            <a:r>
              <a:rPr lang="en-US" altLang="en-US" sz="2400" i="1" baseline="-25000" dirty="0"/>
              <a:t>1 </a:t>
            </a:r>
            <a:r>
              <a:rPr lang="en-US" altLang="en-US" sz="2400" dirty="0"/>
              <a:t> U </a:t>
            </a:r>
            <a:r>
              <a:rPr lang="en-US" altLang="en-US" sz="2400" i="1" dirty="0"/>
              <a:t>R</a:t>
            </a:r>
            <a:r>
              <a:rPr lang="en-US" altLang="en-US" sz="2400" i="1" baseline="-25000" dirty="0"/>
              <a:t>2</a:t>
            </a:r>
            <a:r>
              <a:rPr lang="en-US" altLang="en-US" sz="2400" dirty="0"/>
              <a:t> </a:t>
            </a:r>
            <a:endParaRPr lang="en-US" altLang="en-US" sz="2400" dirty="0"/>
          </a:p>
          <a:p>
            <a:r>
              <a:rPr lang="en-US" altLang="en-US" sz="2400" dirty="0">
                <a:sym typeface="Symbol" panose="05050102010706020507" pitchFamily="18" charset="2"/>
              </a:rPr>
              <a:t>Formally,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 </a:t>
            </a:r>
            <a:r>
              <a:rPr lang="en-US" altLang="en-US" sz="24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24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24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24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r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（做自然连接【笛卡尔积】等于原来的表）</a:t>
            </a:r>
            <a:endParaRPr lang="en-US" altLang="en-US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And,  conversely  a decomposition is lossy if</a:t>
            </a:r>
            <a:endParaRPr lang="en-US" altLang="en-US" sz="2400" i="1" dirty="0"/>
          </a:p>
          <a:p>
            <a:pPr lvl="1">
              <a:buFont typeface="Monotype Sorts" pitchFamily="-65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24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24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24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24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2400" dirty="0"/>
          </a:p>
        </p:txBody>
      </p:sp>
      <p:sp>
        <p:nvSpPr>
          <p:cNvPr id="12292" name="Freeform 19"/>
          <p:cNvSpPr/>
          <p:nvPr/>
        </p:nvSpPr>
        <p:spPr bwMode="auto">
          <a:xfrm>
            <a:off x="2862659" y="4167782"/>
            <a:ext cx="205137" cy="230014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Freeform 19"/>
          <p:cNvSpPr/>
          <p:nvPr/>
        </p:nvSpPr>
        <p:spPr bwMode="auto">
          <a:xfrm>
            <a:off x="3330233" y="5524314"/>
            <a:ext cx="207849" cy="198941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2413"/>
            <a:ext cx="85344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 of Lossless Decomposition 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095375"/>
            <a:ext cx="7541522" cy="830961"/>
          </a:xfrm>
        </p:spPr>
        <p:txBody>
          <a:bodyPr/>
          <a:lstStyle/>
          <a:p>
            <a:pPr>
              <a:tabLst>
                <a:tab pos="2336800" algn="l"/>
                <a:tab pos="3765550" algn="l"/>
              </a:tabLst>
            </a:pPr>
            <a:r>
              <a:rPr lang="en-US" altLang="en-US" sz="2000" dirty="0"/>
              <a:t>Decomposition of </a:t>
            </a:r>
            <a:r>
              <a:rPr lang="en-US" altLang="en-US" sz="2000" i="1" dirty="0"/>
              <a:t>R = (A, B, C)</a:t>
            </a:r>
            <a:br>
              <a:rPr lang="en-US" altLang="en-US" sz="2000" i="1" dirty="0"/>
            </a:br>
            <a:r>
              <a:rPr lang="en-US" altLang="en-US" sz="2000" i="1" dirty="0"/>
              <a:t>	R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 = (A, B)	R</a:t>
            </a:r>
            <a:r>
              <a:rPr lang="en-US" altLang="en-US" sz="2000" baseline="-25000" dirty="0"/>
              <a:t>2</a:t>
            </a:r>
            <a:r>
              <a:rPr lang="en-US" altLang="en-US" sz="2000" i="1" dirty="0"/>
              <a:t> = (B, C)</a:t>
            </a:r>
            <a:endParaRPr lang="en-US" altLang="en-US" sz="2000" dirty="0"/>
          </a:p>
        </p:txBody>
      </p:sp>
      <p:pic>
        <p:nvPicPr>
          <p:cNvPr id="13316" name="Picture 30" descr="C:\Users\as668\Desktop\Judi\7_02 figur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008" y="2015512"/>
            <a:ext cx="4100004" cy="272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85738"/>
            <a:ext cx="8372475" cy="598487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Normalization Theory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105980"/>
            <a:ext cx="7925908" cy="3124643"/>
          </a:xfrm>
        </p:spPr>
        <p:txBody>
          <a:bodyPr/>
          <a:lstStyle/>
          <a:p>
            <a:r>
              <a:rPr lang="en-US" altLang="en-US" sz="2400" dirty="0">
                <a:solidFill>
                  <a:srgbClr val="7030A0"/>
                </a:solidFill>
              </a:rPr>
              <a:t>Decide whether a particular relation </a:t>
            </a:r>
            <a:r>
              <a:rPr lang="en-US" altLang="en-US" sz="2400" i="1" dirty="0">
                <a:solidFill>
                  <a:srgbClr val="7030A0"/>
                </a:solidFill>
              </a:rPr>
              <a:t>R</a:t>
            </a:r>
            <a:r>
              <a:rPr lang="en-US" altLang="en-US" sz="2400" dirty="0">
                <a:solidFill>
                  <a:srgbClr val="7030A0"/>
                </a:solidFill>
              </a:rPr>
              <a:t> is in </a:t>
            </a:r>
            <a:r>
              <a:rPr lang="ja-JP" altLang="en-US" sz="2400" dirty="0">
                <a:solidFill>
                  <a:srgbClr val="7030A0"/>
                </a:solidFill>
                <a:latin typeface="Arial" panose="020B0604020202020204" pitchFamily="34" charset="0"/>
              </a:rPr>
              <a:t>“</a:t>
            </a:r>
            <a:r>
              <a:rPr lang="en-US" altLang="ja-JP" sz="2400" dirty="0">
                <a:solidFill>
                  <a:srgbClr val="7030A0"/>
                </a:solidFill>
              </a:rPr>
              <a:t>good</a:t>
            </a:r>
            <a:r>
              <a:rPr lang="ja-JP" altLang="en-US" sz="2400" dirty="0">
                <a:solidFill>
                  <a:srgbClr val="7030A0"/>
                </a:solidFill>
                <a:latin typeface="Arial" panose="020B0604020202020204" pitchFamily="34" charset="0"/>
              </a:rPr>
              <a:t>”</a:t>
            </a:r>
            <a:r>
              <a:rPr lang="en-US" altLang="ja-JP" sz="2400" dirty="0">
                <a:solidFill>
                  <a:srgbClr val="7030A0"/>
                </a:solidFill>
              </a:rPr>
              <a:t> form</a:t>
            </a:r>
            <a:r>
              <a:rPr lang="en-US" altLang="ja-JP" sz="2400" dirty="0"/>
              <a:t>.</a:t>
            </a:r>
            <a:endParaRPr lang="en-US" altLang="ja-JP" sz="2400" dirty="0"/>
          </a:p>
          <a:p>
            <a:r>
              <a:rPr lang="en-US" altLang="en-US" sz="2400" dirty="0"/>
              <a:t>In the case that a relation </a:t>
            </a:r>
            <a:r>
              <a:rPr lang="en-US" altLang="en-US" sz="2400" i="1" dirty="0"/>
              <a:t>R</a:t>
            </a:r>
            <a:r>
              <a:rPr lang="en-US" altLang="en-US" sz="2400" dirty="0"/>
              <a:t> is not in </a:t>
            </a:r>
            <a:r>
              <a:rPr lang="ja-JP" altLang="en-US" sz="2400" dirty="0">
                <a:latin typeface="Arial" panose="020B0604020202020204" pitchFamily="34" charset="0"/>
              </a:rPr>
              <a:t>“</a:t>
            </a:r>
            <a:r>
              <a:rPr lang="en-US" altLang="ja-JP" sz="2400" dirty="0"/>
              <a:t>good</a:t>
            </a:r>
            <a:r>
              <a:rPr lang="ja-JP" altLang="en-US" sz="2400" dirty="0">
                <a:latin typeface="Arial" panose="020B0604020202020204" pitchFamily="34" charset="0"/>
              </a:rPr>
              <a:t>”</a:t>
            </a:r>
            <a:r>
              <a:rPr lang="en-US" altLang="ja-JP" sz="2400" dirty="0"/>
              <a:t> form, decompose it into  set of relations {</a:t>
            </a:r>
            <a:r>
              <a:rPr lang="en-US" altLang="ja-JP" sz="2400" i="1" dirty="0"/>
              <a:t>R</a:t>
            </a:r>
            <a:r>
              <a:rPr lang="en-US" altLang="ja-JP" sz="2400" baseline="-25000" dirty="0"/>
              <a:t>1</a:t>
            </a:r>
            <a:r>
              <a:rPr lang="en-US" altLang="ja-JP" sz="2400" i="1" dirty="0"/>
              <a:t>, R</a:t>
            </a:r>
            <a:r>
              <a:rPr lang="en-US" altLang="ja-JP" sz="2400" baseline="-25000" dirty="0"/>
              <a:t>2</a:t>
            </a:r>
            <a:r>
              <a:rPr lang="en-US" altLang="ja-JP" sz="2400" i="1" dirty="0"/>
              <a:t>, ..., R</a:t>
            </a:r>
            <a:r>
              <a:rPr lang="en-US" altLang="ja-JP" sz="2400" i="1" baseline="-25000" dirty="0"/>
              <a:t>n</a:t>
            </a:r>
            <a:r>
              <a:rPr lang="en-US" altLang="ja-JP" sz="2400" dirty="0"/>
              <a:t>} such that </a:t>
            </a:r>
            <a:endParaRPr lang="en-US" altLang="ja-JP" sz="2400" dirty="0"/>
          </a:p>
          <a:p>
            <a:pPr lvl="1"/>
            <a:r>
              <a:rPr lang="en-US" altLang="en-US" sz="2400" dirty="0">
                <a:solidFill>
                  <a:srgbClr val="7030A0"/>
                </a:solidFill>
              </a:rPr>
              <a:t>Each relation is in good form </a:t>
            </a:r>
            <a:endParaRPr lang="en-US" altLang="en-US" sz="2400" dirty="0">
              <a:solidFill>
                <a:srgbClr val="7030A0"/>
              </a:solidFill>
            </a:endParaRPr>
          </a:p>
          <a:p>
            <a:pPr lvl="1"/>
            <a:r>
              <a:rPr lang="en-US" altLang="en-US" sz="2400" dirty="0">
                <a:solidFill>
                  <a:srgbClr val="7030A0"/>
                </a:solidFill>
              </a:rPr>
              <a:t>The decomposition is a lossless decomposition</a:t>
            </a:r>
            <a:endParaRPr lang="en-US" altLang="en-US" sz="2400" dirty="0">
              <a:solidFill>
                <a:srgbClr val="7030A0"/>
              </a:solidFill>
            </a:endParaRPr>
          </a:p>
          <a:p>
            <a:r>
              <a:rPr lang="en-US" altLang="en-US" sz="2400" dirty="0"/>
              <a:t>Our theory is based on:</a:t>
            </a:r>
            <a:endParaRPr lang="en-US" altLang="en-US" sz="2400" dirty="0"/>
          </a:p>
          <a:p>
            <a:pPr lvl="1"/>
            <a:r>
              <a:rPr lang="en-US" altLang="en-US" sz="2400" dirty="0"/>
              <a:t>Functional dependencies</a:t>
            </a:r>
            <a:endParaRPr lang="en-US" altLang="en-US" sz="2400" dirty="0"/>
          </a:p>
          <a:p>
            <a:pPr lvl="1"/>
            <a:r>
              <a:rPr lang="en-US" altLang="en-US" sz="2400" dirty="0"/>
              <a:t>Multivalued dependencies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74880" y="2169042"/>
            <a:ext cx="3901320" cy="1479550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rPr>
              <a:t>Functional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  <a:cs typeface="+mj-cs"/>
            </a:endParaRPr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rPr>
              <a:t>Dependencies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Functional Dependencies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24"/>
            <a:ext cx="7461250" cy="3855720"/>
          </a:xfrm>
        </p:spPr>
        <p:txBody>
          <a:bodyPr/>
          <a:lstStyle/>
          <a:p>
            <a:pPr>
              <a:defRPr/>
            </a:pPr>
            <a:r>
              <a:rPr lang="en-US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现实世界中的数据通常有各种各样的约束（规则）。</a:t>
            </a:r>
            <a:endParaRPr lang="en-US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>
              <a:defRPr/>
            </a:pPr>
            <a:r>
              <a:rPr lang="en-US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例如，大学数据库中预期存在的一些约束包括：</a:t>
            </a:r>
            <a:endParaRPr lang="en-US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>
              <a:defRPr/>
            </a:pPr>
            <a:r>
              <a:rPr lang="en-US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学生和教师通过其ID进行唯一标识。</a:t>
            </a:r>
            <a:endParaRPr lang="en-US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>
              <a:defRPr/>
            </a:pPr>
            <a:r>
              <a:rPr lang="en-US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每个学生和老师只有一个名字。</a:t>
            </a:r>
            <a:endParaRPr lang="en-US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>
              <a:defRPr/>
            </a:pPr>
            <a:r>
              <a:rPr lang="en-US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每个教师和学生（主要）只与一个系相关。</a:t>
            </a:r>
            <a:endParaRPr lang="en-US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>
              <a:defRPr/>
            </a:pPr>
            <a:r>
              <a:rPr lang="en-US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每个部门的预算只有一个值，并且只有一个关联的建筑。</a:t>
            </a:r>
            <a:endParaRPr lang="en-US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Functional Dependencies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7"/>
            <a:ext cx="7619746" cy="2990531"/>
          </a:xfrm>
        </p:spPr>
        <p:txBody>
          <a:bodyPr/>
          <a:lstStyle/>
          <a:p>
            <a:pPr>
              <a:defRPr/>
            </a:pPr>
            <a:r>
              <a:rPr lang="en-US" altLang="en-US" sz="2000" dirty="0">
                <a:ea typeface="MS PGothic" panose="020B0600070205080204" pitchFamily="34" charset="-128"/>
              </a:rPr>
              <a:t>An instance of a relation that satisfies all such real-world constraints is called a 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legal instance </a:t>
            </a:r>
            <a:r>
              <a:rPr lang="en-US" altLang="en-US" sz="2000" dirty="0">
                <a:ea typeface="MS PGothic" panose="020B0600070205080204" pitchFamily="34" charset="-128"/>
              </a:rPr>
              <a:t>of the relation;</a:t>
            </a:r>
            <a:endParaRPr lang="en-US" altLang="en-US" sz="2000" dirty="0"/>
          </a:p>
          <a:p>
            <a:r>
              <a:rPr lang="en-US" altLang="en-US" sz="2000" dirty="0">
                <a:ea typeface="MS PGothic" panose="020B0600070205080204" pitchFamily="34" charset="-128"/>
              </a:rPr>
              <a:t> A legal instance of a database is one where all the relation instances are legal instances</a:t>
            </a:r>
            <a:endParaRPr lang="en-US" altLang="en-US" sz="2000" dirty="0"/>
          </a:p>
          <a:p>
            <a:r>
              <a:rPr lang="en-US" altLang="en-US" sz="2000" dirty="0"/>
              <a:t>Constraints on the set of legal relations.</a:t>
            </a:r>
            <a:endParaRPr lang="en-US" altLang="en-US" sz="2000" dirty="0"/>
          </a:p>
          <a:p>
            <a:r>
              <a:rPr lang="en-US" altLang="en-US" sz="2000" dirty="0"/>
              <a:t>Require that the value for a certain set of attributes determines uniquely the value for another set of attributes.</a:t>
            </a:r>
            <a:endParaRPr lang="en-US" altLang="en-US" sz="2000" dirty="0"/>
          </a:p>
          <a:p>
            <a:r>
              <a:rPr lang="en-US" altLang="en-US" sz="2000" dirty="0"/>
              <a:t>A functional dependency is a generalization of the notion of a </a:t>
            </a:r>
            <a:r>
              <a:rPr lang="en-US" altLang="en-US" sz="2000" i="1" dirty="0"/>
              <a:t>key.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Functional Dependencies Definition 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320"/>
            <a:ext cx="7839202" cy="521356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</a:t>
            </a: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2917825" algn="ctr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  </a:t>
            </a:r>
            <a:r>
              <a:rPr lang="en-US" altLang="en-US" sz="1700" i="1" dirty="0">
                <a:sym typeface="Symbol" panose="05050102010706020507" pitchFamily="18" charset="2"/>
              </a:rPr>
              <a:t>R  and  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functional dependency</a:t>
            </a:r>
            <a:endParaRPr lang="en-US" altLang="en-US" sz="1700" b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2917825" algn="ctr"/>
              </a:tabLst>
            </a:pPr>
            <a:r>
              <a:rPr lang="en-US" altLang="en-US" sz="1700" i="1" dirty="0">
                <a:solidFill>
                  <a:srgbClr val="002060"/>
                </a:solidFill>
                <a:sym typeface="Symbol" panose="05050102010706020507" pitchFamily="18" charset="2"/>
              </a:rPr>
              <a:t>		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 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65" charset="2"/>
              </a:rPr>
              <a:t> </a:t>
            </a:r>
            <a:r>
              <a:rPr lang="en-US" altLang="en-US" sz="1700" b="1" i="1" dirty="0">
                <a:solidFill>
                  <a:srgbClr val="002060"/>
                </a:solidFill>
                <a:sym typeface="Symbol" panose="05050102010706020507" pitchFamily="18" charset="2"/>
              </a:rPr>
              <a:t></a:t>
            </a:r>
            <a:endParaRPr lang="en-US" altLang="en-US" sz="900" b="1" i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2917825" algn="ctr"/>
              </a:tabLst>
            </a:pPr>
            <a:br>
              <a:rPr lang="en-US" altLang="en-US" sz="900" b="1" i="1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for any legal relations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(R), whenever any two tuples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and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agree on the attributes , they also agree on the attributes </a:t>
            </a:r>
            <a:r>
              <a:rPr lang="en-US" altLang="en-US" sz="1700" i="1" dirty="0">
                <a:sym typeface="Symbol" panose="05050102010706020507" pitchFamily="18" charset="2"/>
              </a:rPr>
              <a:t>. </a:t>
            </a:r>
            <a:r>
              <a:rPr lang="en-US" altLang="en-US" sz="1700" dirty="0">
                <a:sym typeface="Symbol" panose="05050102010706020507" pitchFamily="18" charset="2"/>
              </a:rPr>
              <a:t> That is,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2917825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	 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[]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[]     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Example:  Consider </a:t>
            </a:r>
            <a:r>
              <a:rPr lang="en-US" altLang="en-US" sz="1700" i="1" dirty="0"/>
              <a:t>r</a:t>
            </a:r>
            <a:r>
              <a:rPr lang="en-US" altLang="en-US" sz="1700" dirty="0"/>
              <a:t>(A</a:t>
            </a:r>
            <a:r>
              <a:rPr lang="en-US" altLang="en-US" sz="1700" i="1" dirty="0"/>
              <a:t>,B </a:t>
            </a:r>
            <a:r>
              <a:rPr lang="en-US" altLang="en-US" sz="1700" dirty="0"/>
              <a:t>) with the following instance of </a:t>
            </a:r>
            <a:r>
              <a:rPr lang="en-US" altLang="en-US" sz="1700" i="1" dirty="0"/>
              <a:t>r.</a:t>
            </a: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u="sng" dirty="0"/>
              <a:t>On this instance, </a:t>
            </a:r>
            <a:r>
              <a:rPr lang="en-US" altLang="en-US" sz="1700" i="1" u="sng" dirty="0"/>
              <a:t>B</a:t>
            </a:r>
            <a:r>
              <a:rPr lang="en-US" altLang="en-US" sz="1700" u="sng" dirty="0"/>
              <a:t> </a:t>
            </a:r>
            <a:r>
              <a:rPr lang="en-US" altLang="en-US" sz="1700" u="sng" dirty="0">
                <a:sym typeface="Symbol" panose="05050102010706020507" pitchFamily="18" charset="2"/>
              </a:rPr>
              <a:t></a:t>
            </a:r>
            <a:r>
              <a:rPr lang="en-US" altLang="en-US" sz="1700" u="sng" dirty="0"/>
              <a:t> </a:t>
            </a:r>
            <a:r>
              <a:rPr lang="en-US" altLang="en-US" sz="1700" i="1" u="sng" dirty="0"/>
              <a:t>A</a:t>
            </a:r>
            <a:r>
              <a:rPr lang="en-US" altLang="en-US" sz="1700" u="sng" dirty="0"/>
              <a:t> hold;  </a:t>
            </a:r>
            <a:r>
              <a:rPr lang="en-US" altLang="en-US" sz="1700" i="1" u="sng" dirty="0"/>
              <a:t>A</a:t>
            </a:r>
            <a:r>
              <a:rPr lang="en-US" altLang="en-US" sz="1700" u="sng" dirty="0"/>
              <a:t> </a:t>
            </a:r>
            <a:r>
              <a:rPr lang="en-US" altLang="en-US" sz="1700" u="sng" dirty="0">
                <a:sym typeface="Symbol" panose="05050102010706020507" pitchFamily="18" charset="2"/>
              </a:rPr>
              <a:t></a:t>
            </a:r>
            <a:r>
              <a:rPr lang="en-US" altLang="en-US" sz="1700" u="sng" dirty="0">
                <a:sym typeface="Monotype Sorts" pitchFamily="-65" charset="2"/>
              </a:rPr>
              <a:t> </a:t>
            </a:r>
            <a:r>
              <a:rPr lang="en-US" altLang="en-US" sz="1700" i="1" u="sng" dirty="0"/>
              <a:t>B</a:t>
            </a:r>
            <a:r>
              <a:rPr lang="en-US" altLang="en-US" sz="1700" u="sng" dirty="0"/>
              <a:t> does </a:t>
            </a:r>
            <a:r>
              <a:rPr lang="en-US" altLang="en-US" sz="1700" b="1" u="sng" dirty="0"/>
              <a:t>NOT</a:t>
            </a:r>
            <a:r>
              <a:rPr lang="en-US" altLang="en-US" sz="1700" u="sng" dirty="0"/>
              <a:t> hold, </a:t>
            </a:r>
            <a:endParaRPr lang="en-US" altLang="en-US" sz="1700" u="sng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i="1" u="sng" dirty="0">
              <a:sym typeface="Symbol" panose="05050102010706020507" pitchFamily="18" charset="2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789363" y="4424234"/>
            <a:ext cx="998537" cy="922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AutoNum type="arabicPlain"/>
            </a:pPr>
            <a:r>
              <a:rPr lang="en-US" altLang="en-US" sz="1800" dirty="0"/>
              <a:t>4</a:t>
            </a:r>
            <a:endParaRPr lang="en-US" altLang="en-US" sz="1800" dirty="0"/>
          </a:p>
          <a:p>
            <a:r>
              <a:rPr lang="en-US" altLang="en-US" sz="1800" dirty="0"/>
              <a:t>1     5</a:t>
            </a:r>
            <a:endParaRPr lang="en-US" altLang="en-US" sz="1800" dirty="0"/>
          </a:p>
          <a:p>
            <a:r>
              <a:rPr lang="en-US" altLang="en-US" sz="1800" dirty="0"/>
              <a:t>3     7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</a:rPr>
              <a:t>补充：函数依赖</a:t>
            </a:r>
            <a:endParaRPr lang="zh-CN" altLang="en-US" dirty="0" smtClean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定义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R:      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一个关系</a:t>
            </a:r>
            <a:b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</a:b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U:      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关系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中的所有属性</a:t>
            </a:r>
            <a:b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</a:b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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,  : R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中</a:t>
            </a:r>
            <a:r>
              <a:rPr lang="zh-CN" altLang="en-US" sz="24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一或多个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属性的集合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函数依赖</a:t>
            </a:r>
            <a:endParaRPr lang="zh-CN" altLang="en-US" smtClean="0"/>
          </a:p>
        </p:txBody>
      </p:sp>
      <p:sp>
        <p:nvSpPr>
          <p:cNvPr id="66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我们说关系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R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上存在以下函数依赖</a:t>
            </a:r>
            <a:b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</a:b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ymbol" panose="05050102010706020507" pitchFamily="18" charset="2"/>
            </a:endParaRP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		 </a:t>
            </a:r>
            <a:r>
              <a:rPr lang="zh-CN" altLang="en-US" sz="2400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</a:t>
            </a:r>
            <a:r>
              <a:rPr lang="en-US" altLang="zh-CN" sz="2400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 </a:t>
            </a:r>
            <a:r>
              <a:rPr lang="en-US" altLang="zh-CN" sz="2400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Monotype Sorts" pitchFamily="-65" charset="2"/>
              </a:rPr>
              <a:t> </a:t>
            </a:r>
            <a:r>
              <a:rPr lang="en-US" altLang="zh-CN" sz="2400" i="1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</a:t>
            </a:r>
            <a:r>
              <a:rPr lang="en-US" altLang="zh-CN" sz="2400" i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  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(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读作：蕴涵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 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，或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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依赖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)</a:t>
            </a:r>
            <a:br>
              <a:rPr lang="en-US" altLang="zh-CN" sz="2400" i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</a:br>
            <a:br>
              <a:rPr lang="en-US" altLang="zh-CN" sz="2400" i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</a:b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的条件是</a:t>
            </a:r>
            <a:r>
              <a:rPr lang="zh-CN" altLang="en-US" sz="2400" u="sng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当且仅当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：任意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两个元组</a:t>
            </a:r>
            <a:r>
              <a:rPr lang="en-US" altLang="zh-CN" sz="2400" i="1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t</a:t>
            </a:r>
            <a:r>
              <a:rPr lang="en-US" altLang="zh-CN" sz="2400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1,</a:t>
            </a:r>
            <a:r>
              <a:rPr lang="en-US" altLang="zh-CN" sz="2400" i="1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t</a:t>
            </a:r>
            <a:r>
              <a:rPr lang="en-US" altLang="zh-CN" sz="2400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2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如果在属性集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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上相等，它们在属性集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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上必然相等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 同一个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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对应同一个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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）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ymbol" panose="05050102010706020507" pitchFamily="18" charset="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		 t</a:t>
            </a:r>
            <a:r>
              <a:rPr lang="en-US" altLang="zh-CN" sz="2400" baseline="-25000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1</a:t>
            </a:r>
            <a:r>
              <a:rPr lang="en-US" altLang="zh-CN" sz="2400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[</a:t>
            </a:r>
            <a:r>
              <a:rPr lang="zh-CN" altLang="en-US" sz="2400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</a:t>
            </a:r>
            <a:r>
              <a:rPr lang="en-US" altLang="zh-CN" sz="2400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] = </a:t>
            </a:r>
            <a:r>
              <a:rPr lang="en-US" altLang="zh-CN" sz="2400" i="1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2 </a:t>
            </a:r>
            <a:r>
              <a:rPr lang="en-US" altLang="zh-CN" sz="2400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[</a:t>
            </a:r>
            <a:r>
              <a:rPr lang="zh-CN" altLang="en-US" sz="2400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</a:t>
            </a:r>
            <a:r>
              <a:rPr lang="en-US" altLang="zh-CN" sz="2400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]      </a:t>
            </a:r>
            <a:r>
              <a:rPr lang="en-US" altLang="zh-CN" sz="2400" i="1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1</a:t>
            </a:r>
            <a:r>
              <a:rPr lang="en-US" altLang="zh-CN" sz="2400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[</a:t>
            </a:r>
            <a:r>
              <a:rPr lang="en-US" altLang="zh-CN" sz="2400" i="1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 </a:t>
            </a:r>
            <a:r>
              <a:rPr lang="en-US" altLang="zh-CN" sz="2400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]  = </a:t>
            </a:r>
            <a:r>
              <a:rPr lang="en-US" altLang="zh-CN" sz="2400" i="1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2 </a:t>
            </a:r>
            <a:r>
              <a:rPr lang="en-US" altLang="zh-CN" sz="2400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[</a:t>
            </a:r>
            <a:r>
              <a:rPr lang="en-US" altLang="zh-CN" sz="2400" i="1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 </a:t>
            </a:r>
            <a:r>
              <a:rPr lang="en-US" altLang="zh-CN" sz="2400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] </a:t>
            </a:r>
            <a:endParaRPr lang="en-US" altLang="zh-CN" sz="2400" dirty="0" smtClean="0">
              <a:solidFill>
                <a:srgbClr val="00E444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6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5" grpId="0" bldLvl="2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Features of Good Relational Designs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020" y="1111060"/>
            <a:ext cx="7661585" cy="5020788"/>
          </a:xfrm>
        </p:spPr>
        <p:txBody>
          <a:bodyPr/>
          <a:lstStyle/>
          <a:p>
            <a:r>
              <a:rPr lang="en-US" altLang="en-US" sz="2000" dirty="0"/>
              <a:t>Suppose we combine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department </a:t>
            </a:r>
            <a:r>
              <a:rPr lang="en-US" altLang="en-US" sz="2000" dirty="0"/>
              <a:t>into </a:t>
            </a:r>
            <a:r>
              <a:rPr lang="en-US" altLang="en-US" sz="2000" i="1" dirty="0"/>
              <a:t>in_dep, </a:t>
            </a:r>
            <a:r>
              <a:rPr lang="en-US" altLang="en-US" sz="2000" dirty="0"/>
              <a:t>which represents the natural join on the relations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department</a:t>
            </a:r>
            <a:endParaRPr lang="en-US" altLang="en-US" sz="2000" i="1" dirty="0"/>
          </a:p>
          <a:p>
            <a:endParaRPr lang="en-US" altLang="en-US" sz="2000" i="1" dirty="0"/>
          </a:p>
          <a:p>
            <a:endParaRPr lang="en-US" altLang="en-US" sz="2000" i="1" dirty="0"/>
          </a:p>
          <a:p>
            <a:endParaRPr lang="en-US" altLang="en-US" sz="2000" i="1" dirty="0"/>
          </a:p>
          <a:p>
            <a:endParaRPr lang="en-US" altLang="en-US" sz="2000" i="1" dirty="0"/>
          </a:p>
          <a:p>
            <a:endParaRPr lang="en-US" altLang="en-US" sz="2000" i="1" dirty="0"/>
          </a:p>
          <a:p>
            <a:pPr marL="0" indent="0">
              <a:buNone/>
            </a:pPr>
            <a:endParaRPr lang="en-US" altLang="en-US" sz="2000" i="1" dirty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There </a:t>
            </a:r>
            <a:r>
              <a:rPr lang="en-US" altLang="en-US" sz="2000" dirty="0"/>
              <a:t>is repetition of information</a:t>
            </a:r>
            <a:endParaRPr lang="en-US" altLang="en-US" sz="2000" dirty="0"/>
          </a:p>
          <a:p>
            <a:r>
              <a:rPr lang="en-US" altLang="en-US" sz="2000" dirty="0"/>
              <a:t>Need to use null values (if we add a new department with no instructors) </a:t>
            </a:r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i="1" dirty="0"/>
          </a:p>
        </p:txBody>
      </p:sp>
      <p:pic>
        <p:nvPicPr>
          <p:cNvPr id="8196" name="Picture 5" descr="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58" y="2108051"/>
            <a:ext cx="4553982" cy="273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87104" y="5882184"/>
            <a:ext cx="76615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函数依赖</a:t>
            </a:r>
            <a:endParaRPr lang="zh-CN" altLang="en-US" smtClean="0"/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例如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考虑以下关系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lvl="1" eaLnBrk="1" hangingPunct="1"/>
            <a:endParaRPr lang="en-US" altLang="zh-CN" sz="24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lvl="1" eaLnBrk="1" hangingPunct="1"/>
            <a:endParaRPr lang="en-US" altLang="zh-CN" sz="24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lvl="1" eaLnBrk="1" hangingPunct="1"/>
            <a:endParaRPr lang="en-US" altLang="zh-CN" sz="24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lvl="1" eaLnBrk="1" hangingPunct="1"/>
            <a:endParaRPr lang="en-US" altLang="zh-CN" sz="24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lvl="1" eaLnBrk="1" hangingPunct="1"/>
            <a:endParaRPr lang="en-US" altLang="zh-CN" sz="24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marL="457200" lvl="1" indent="0" eaLnBrk="1" hangingPunct="1">
              <a:buNone/>
            </a:pPr>
            <a:endParaRPr lang="en-US" altLang="zh-CN" sz="24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</a:rPr>
              <a:t>以上关系满足什么函数依赖？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marL="857250" lvl="2" indent="0" eaLnBrk="1" hangingPunct="1">
              <a:buNone/>
            </a:pP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</a:rPr>
              <a:t>name -&gt; college,city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</a:endParaRPr>
          </a:p>
          <a:p>
            <a:pPr marL="857250" lvl="2" indent="0" eaLnBrk="1" hangingPunct="1">
              <a:buNone/>
            </a:pP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</a:rPr>
              <a:t>college-&gt;city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669750" name="Group 54"/>
          <p:cNvGraphicFramePr>
            <a:graphicFrameLocks noGrp="1"/>
          </p:cNvGraphicFramePr>
          <p:nvPr/>
        </p:nvGraphicFramePr>
        <p:xfrm>
          <a:off x="3152016" y="2402854"/>
          <a:ext cx="3678237" cy="2162175"/>
        </p:xfrm>
        <a:graphic>
          <a:graphicData uri="http://schemas.openxmlformats.org/drawingml/2006/table">
            <a:tbl>
              <a:tblPr/>
              <a:tblGrid>
                <a:gridCol w="1003300"/>
                <a:gridCol w="1855787"/>
                <a:gridCol w="819150"/>
              </a:tblGrid>
              <a:tr h="4476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college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city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SCNU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GZ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SCUT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GZ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TShingHua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BJ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PKU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BJ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PKU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BJ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9730" name="Rectangle 34"/>
          <p:cNvSpPr>
            <a:spLocks noChangeArrowheads="1"/>
          </p:cNvSpPr>
          <p:nvPr/>
        </p:nvSpPr>
        <p:spPr bwMode="auto">
          <a:xfrm>
            <a:off x="4248978" y="1880566"/>
            <a:ext cx="148431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student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6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6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9" grpId="0" bldLvl="2" autoUpdateAnimBg="0" build="p"/>
      <p:bldP spid="66973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5866" y="2667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Closure of a Set of Functional Dependencies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385" y="1326944"/>
            <a:ext cx="8058896" cy="2720403"/>
          </a:xfrm>
        </p:spPr>
        <p:txBody>
          <a:bodyPr/>
          <a:lstStyle/>
          <a:p>
            <a:r>
              <a:rPr lang="en-US" altLang="en-US" sz="2400" dirty="0"/>
              <a:t>Given a set </a:t>
            </a:r>
            <a:r>
              <a:rPr lang="en-US" altLang="en-US" sz="2400" i="1" dirty="0"/>
              <a:t>F</a:t>
            </a:r>
            <a:r>
              <a:rPr lang="en-US" altLang="en-US" sz="2400" dirty="0"/>
              <a:t> set of functional dependencies, there are certain other functional dependencies that are logically implied by </a:t>
            </a:r>
            <a:r>
              <a:rPr lang="en-US" altLang="en-US" sz="2400" i="1" dirty="0"/>
              <a:t>F</a:t>
            </a:r>
            <a:r>
              <a:rPr lang="en-US" altLang="en-US" sz="2400" dirty="0"/>
              <a:t>.</a:t>
            </a:r>
            <a:endParaRPr lang="en-US" altLang="en-US" sz="2400" dirty="0"/>
          </a:p>
          <a:p>
            <a:pPr lvl="1"/>
            <a:r>
              <a:rPr lang="en-US" altLang="en-US" sz="2400" dirty="0"/>
              <a:t> If  </a:t>
            </a:r>
            <a:r>
              <a:rPr lang="en-US" altLang="en-US" sz="2400" i="1" dirty="0"/>
              <a:t>A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Monotype Sorts" pitchFamily="-65" charset="2"/>
              </a:rPr>
              <a:t>B</a:t>
            </a:r>
            <a:r>
              <a:rPr lang="en-US" altLang="en-US" sz="2400" dirty="0">
                <a:sym typeface="Monotype Sorts" pitchFamily="-65" charset="2"/>
              </a:rPr>
              <a:t> and  </a:t>
            </a:r>
            <a:r>
              <a:rPr lang="en-US" altLang="en-US" sz="2400" i="1" dirty="0">
                <a:sym typeface="Monotype Sorts" pitchFamily="-65" charset="2"/>
              </a:rPr>
              <a:t>B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Monotype Sorts" pitchFamily="-65" charset="2"/>
              </a:rPr>
              <a:t>C</a:t>
            </a:r>
            <a:r>
              <a:rPr lang="en-US" altLang="en-US" sz="2400" dirty="0">
                <a:sym typeface="Monotype Sorts" pitchFamily="-65" charset="2"/>
              </a:rPr>
              <a:t>,  then we can infer that </a:t>
            </a:r>
            <a:r>
              <a:rPr lang="en-US" altLang="en-US" sz="2400" i="1" dirty="0">
                <a:sym typeface="Monotype Sorts" pitchFamily="-65" charset="2"/>
              </a:rPr>
              <a:t>A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65" charset="2"/>
              </a:rPr>
              <a:t> C</a:t>
            </a:r>
            <a:endParaRPr lang="en-US" altLang="en-US" sz="2400" dirty="0">
              <a:sym typeface="Monotype Sorts" pitchFamily="-65" charset="2"/>
            </a:endParaRPr>
          </a:p>
          <a:p>
            <a:pPr lvl="1"/>
            <a:r>
              <a:rPr lang="en-US" altLang="en-US" sz="2400" dirty="0">
                <a:sym typeface="Monotype Sorts" pitchFamily="-65" charset="2"/>
              </a:rPr>
              <a:t>etc.</a:t>
            </a:r>
            <a:endParaRPr lang="en-US" altLang="en-US" sz="2400" dirty="0"/>
          </a:p>
          <a:p>
            <a:r>
              <a:rPr lang="en-US" altLang="en-US" sz="2400" dirty="0">
                <a:solidFill>
                  <a:srgbClr val="7030A0"/>
                </a:solidFill>
              </a:rPr>
              <a:t>The set of </a:t>
            </a:r>
            <a:r>
              <a:rPr lang="en-US" altLang="en-US" sz="2400" b="1" dirty="0">
                <a:solidFill>
                  <a:srgbClr val="7030A0"/>
                </a:solidFill>
              </a:rPr>
              <a:t>all</a:t>
            </a:r>
            <a:r>
              <a:rPr lang="en-US" altLang="en-US" sz="2400" dirty="0">
                <a:solidFill>
                  <a:srgbClr val="7030A0"/>
                </a:solidFill>
              </a:rPr>
              <a:t> functional dependencies logically implied by </a:t>
            </a:r>
            <a:r>
              <a:rPr lang="en-US" altLang="en-US" sz="2400" i="1" dirty="0">
                <a:solidFill>
                  <a:srgbClr val="7030A0"/>
                </a:solidFill>
              </a:rPr>
              <a:t>F</a:t>
            </a:r>
            <a:r>
              <a:rPr lang="en-US" altLang="en-US" sz="2400" dirty="0">
                <a:solidFill>
                  <a:srgbClr val="7030A0"/>
                </a:solidFill>
              </a:rPr>
              <a:t> is the </a:t>
            </a:r>
            <a:r>
              <a:rPr lang="en-US" altLang="en-US" sz="2400" b="1" dirty="0">
                <a:solidFill>
                  <a:srgbClr val="7030A0"/>
                </a:solidFill>
              </a:rPr>
              <a:t>closure</a:t>
            </a:r>
            <a:r>
              <a:rPr lang="en-US" altLang="en-US" sz="2400" dirty="0">
                <a:solidFill>
                  <a:srgbClr val="7030A0"/>
                </a:solidFill>
              </a:rPr>
              <a:t> of </a:t>
            </a:r>
            <a:r>
              <a:rPr lang="en-US" altLang="en-US" sz="2400" i="1" dirty="0">
                <a:solidFill>
                  <a:srgbClr val="7030A0"/>
                </a:solidFill>
              </a:rPr>
              <a:t>F</a:t>
            </a:r>
            <a:r>
              <a:rPr lang="en-US" altLang="en-US" sz="2400" dirty="0">
                <a:solidFill>
                  <a:srgbClr val="7030A0"/>
                </a:solidFill>
              </a:rPr>
              <a:t>.</a:t>
            </a:r>
            <a:endParaRPr lang="en-US" altLang="en-US" sz="2400" dirty="0">
              <a:solidFill>
                <a:srgbClr val="7030A0"/>
              </a:solidFill>
            </a:endParaRPr>
          </a:p>
          <a:p>
            <a:r>
              <a:rPr lang="en-US" altLang="en-US" sz="2400" dirty="0">
                <a:solidFill>
                  <a:srgbClr val="7030A0"/>
                </a:solidFill>
              </a:rPr>
              <a:t>We denote the </a:t>
            </a:r>
            <a:r>
              <a:rPr lang="en-US" altLang="en-US" sz="2400" i="1" dirty="0">
                <a:solidFill>
                  <a:srgbClr val="7030A0"/>
                </a:solidFill>
              </a:rPr>
              <a:t>closure </a:t>
            </a:r>
            <a:r>
              <a:rPr lang="en-US" altLang="en-US" sz="2400" dirty="0">
                <a:solidFill>
                  <a:srgbClr val="7030A0"/>
                </a:solidFill>
              </a:rPr>
              <a:t>of </a:t>
            </a:r>
            <a:r>
              <a:rPr lang="en-US" altLang="en-US" sz="2400" i="1" dirty="0">
                <a:solidFill>
                  <a:srgbClr val="7030A0"/>
                </a:solidFill>
              </a:rPr>
              <a:t>F</a:t>
            </a:r>
            <a:r>
              <a:rPr lang="en-US" altLang="en-US" sz="2400" dirty="0">
                <a:solidFill>
                  <a:srgbClr val="7030A0"/>
                </a:solidFill>
              </a:rPr>
              <a:t> by </a:t>
            </a:r>
            <a:r>
              <a:rPr lang="en-US" altLang="en-US" sz="2400" b="1" i="1" dirty="0">
                <a:solidFill>
                  <a:srgbClr val="7030A0"/>
                </a:solidFill>
              </a:rPr>
              <a:t>F</a:t>
            </a:r>
            <a:r>
              <a:rPr lang="en-US" altLang="en-US" sz="2400" b="1" i="1" baseline="44000" dirty="0">
                <a:solidFill>
                  <a:srgbClr val="7030A0"/>
                </a:solidFill>
              </a:rPr>
              <a:t>+</a:t>
            </a:r>
            <a:r>
              <a:rPr lang="en-US" altLang="en-US" sz="2400" i="1" dirty="0">
                <a:solidFill>
                  <a:srgbClr val="7030A0"/>
                </a:solidFill>
              </a:rPr>
              <a:t>.</a:t>
            </a:r>
            <a:endParaRPr lang="en-US" altLang="en-US" sz="2400" i="1" dirty="0">
              <a:solidFill>
                <a:srgbClr val="7030A0"/>
              </a:solidFill>
            </a:endParaRPr>
          </a:p>
          <a:p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Keys and Functional Dependencies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56558" cy="4648644"/>
          </a:xfrm>
        </p:spPr>
        <p:txBody>
          <a:bodyPr/>
          <a:lstStyle/>
          <a:p>
            <a:pPr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2000" i="1" dirty="0">
                <a:sym typeface="Symbol" panose="05050102010706020507" pitchFamily="18" charset="2"/>
              </a:rPr>
              <a:t>K</a:t>
            </a:r>
            <a:r>
              <a:rPr lang="en-US" altLang="en-US" sz="2000" dirty="0">
                <a:sym typeface="Symbol" panose="05050102010706020507" pitchFamily="18" charset="2"/>
              </a:rPr>
              <a:t> is a </a:t>
            </a:r>
            <a:r>
              <a:rPr lang="en-US" altLang="en-US" sz="2000" b="1" dirty="0" err="1">
                <a:sym typeface="Symbol" panose="05050102010706020507" pitchFamily="18" charset="2"/>
              </a:rPr>
              <a:t>superkey</a:t>
            </a:r>
            <a:r>
              <a:rPr lang="en-US" altLang="en-US" sz="2000" dirty="0">
                <a:sym typeface="Symbol" panose="05050102010706020507" pitchFamily="18" charset="2"/>
              </a:rPr>
              <a:t> for relation schema </a:t>
            </a:r>
            <a:r>
              <a:rPr lang="en-US" altLang="en-US" sz="2000" i="1" dirty="0"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ym typeface="Symbol" panose="05050102010706020507" pitchFamily="18" charset="2"/>
              </a:rPr>
              <a:t> if and only if </a:t>
            </a:r>
            <a:r>
              <a:rPr lang="en-US" altLang="en-US" sz="2000" i="1" dirty="0">
                <a:sym typeface="Symbol" panose="05050102010706020507" pitchFamily="18" charset="2"/>
              </a:rPr>
              <a:t>K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R</a:t>
            </a:r>
            <a:endParaRPr lang="en-US" altLang="en-US" sz="2000" dirty="0">
              <a:sym typeface="Monotype Sorts" pitchFamily="-65" charset="2"/>
            </a:endParaRPr>
          </a:p>
          <a:p>
            <a:pPr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2000" i="1" dirty="0">
                <a:sym typeface="Monotype Sorts" pitchFamily="-65" charset="2"/>
              </a:rPr>
              <a:t>K</a:t>
            </a:r>
            <a:r>
              <a:rPr lang="en-US" altLang="en-US" sz="2000" dirty="0">
                <a:sym typeface="Monotype Sorts" pitchFamily="-65" charset="2"/>
              </a:rPr>
              <a:t> is a </a:t>
            </a:r>
            <a:r>
              <a:rPr lang="en-US" altLang="en-US" sz="2000" b="1" dirty="0">
                <a:sym typeface="Monotype Sorts" pitchFamily="-65" charset="2"/>
              </a:rPr>
              <a:t>candidate</a:t>
            </a:r>
            <a:r>
              <a:rPr lang="en-US" altLang="en-US" sz="2000" dirty="0">
                <a:sym typeface="Monotype Sorts" pitchFamily="-65" charset="2"/>
              </a:rPr>
              <a:t> key</a:t>
            </a:r>
            <a:r>
              <a:rPr lang="zh-CN" altLang="en-US" sz="2000" dirty="0">
                <a:ea typeface="宋体" panose="02010600030101010101" pitchFamily="2" charset="-122"/>
                <a:sym typeface="Monotype Sorts" pitchFamily="-65" charset="2"/>
              </a:rPr>
              <a:t>（</a:t>
            </a:r>
            <a:r>
              <a:rPr lang="zh-CN" altLang="en-US" sz="2000" dirty="0">
                <a:ea typeface="宋体" panose="02010600030101010101" pitchFamily="2" charset="-122"/>
                <a:sym typeface="Monotype Sorts" pitchFamily="-65" charset="2"/>
              </a:rPr>
              <a:t>候选码）</a:t>
            </a:r>
            <a:r>
              <a:rPr lang="en-US" altLang="en-US" sz="2000" dirty="0">
                <a:sym typeface="Monotype Sorts" pitchFamily="-65" charset="2"/>
              </a:rPr>
              <a:t> for </a:t>
            </a:r>
            <a:r>
              <a:rPr lang="en-US" altLang="en-US" sz="2000" i="1" dirty="0">
                <a:sym typeface="Monotype Sorts" pitchFamily="-65" charset="2"/>
              </a:rPr>
              <a:t>R</a:t>
            </a:r>
            <a:r>
              <a:rPr lang="en-US" altLang="en-US" sz="2000" dirty="0">
                <a:sym typeface="Monotype Sorts" pitchFamily="-65" charset="2"/>
              </a:rPr>
              <a:t> if and only if </a:t>
            </a:r>
            <a:endParaRPr lang="en-US" altLang="en-US" sz="2000" dirty="0">
              <a:sym typeface="Monotype Sorts" pitchFamily="-65" charset="2"/>
            </a:endParaRPr>
          </a:p>
          <a:p>
            <a:pPr lvl="1"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2000" i="1" dirty="0">
                <a:sym typeface="Monotype Sorts" pitchFamily="-65" charset="2"/>
              </a:rPr>
              <a:t>K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R</a:t>
            </a:r>
            <a:r>
              <a:rPr lang="en-US" altLang="en-US" sz="2000" dirty="0">
                <a:sym typeface="Monotype Sorts" pitchFamily="-65" charset="2"/>
              </a:rPr>
              <a:t>, and</a:t>
            </a:r>
            <a:endParaRPr lang="en-US" altLang="en-US" sz="2000" dirty="0">
              <a:sym typeface="Monotype Sorts" pitchFamily="-65" charset="2"/>
            </a:endParaRPr>
          </a:p>
          <a:p>
            <a:pPr lvl="1"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2000" dirty="0">
                <a:sym typeface="Monotype Sorts" pitchFamily="-65" charset="2"/>
              </a:rPr>
              <a:t>for no </a:t>
            </a:r>
            <a:r>
              <a:rPr lang="en-US" altLang="en-US" sz="2000" dirty="0">
                <a:sym typeface="Symbol" panose="05050102010706020507" pitchFamily="18" charset="2"/>
              </a:rPr>
              <a:t>  </a:t>
            </a:r>
            <a:r>
              <a:rPr lang="en-US" altLang="en-US" sz="2000" i="1" dirty="0">
                <a:sym typeface="Symbol" panose="05050102010706020507" pitchFamily="18" charset="2"/>
              </a:rPr>
              <a:t>K, </a:t>
            </a:r>
            <a:r>
              <a:rPr lang="en-US" altLang="en-US" sz="2000" dirty="0">
                <a:sym typeface="Symbol" panose="05050102010706020507" pitchFamily="18" charset="2"/>
              </a:rPr>
              <a:t> 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R</a:t>
            </a:r>
            <a:endParaRPr lang="en-US" altLang="en-US" sz="2000" i="1" dirty="0">
              <a:sym typeface="Monotype Sorts" pitchFamily="-65" charset="2"/>
            </a:endParaRPr>
          </a:p>
          <a:p>
            <a:pPr lvl="1"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2000" dirty="0">
                <a:latin typeface="楷体" panose="02010609060101010101" charset="-122"/>
                <a:ea typeface="楷体" panose="02010609060101010101" charset="-122"/>
                <a:sym typeface="Monotype Sorts" pitchFamily="-65" charset="2"/>
              </a:rPr>
              <a:t>若关系中的一个属性或属性组的值能够唯一地标识一个元组，且他的真子集不能唯一的标识一个元组，则称这个属性或属性组做候选码。</a:t>
            </a:r>
            <a:endParaRPr lang="en-US" altLang="en-US" sz="2000" dirty="0">
              <a:latin typeface="楷体" panose="02010609060101010101" charset="-122"/>
              <a:ea typeface="楷体" panose="02010609060101010101" charset="-122"/>
              <a:sym typeface="Monotype Sorts" pitchFamily="-65" charset="2"/>
            </a:endParaRPr>
          </a:p>
          <a:p>
            <a:pPr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2000" dirty="0"/>
              <a:t>Functional dependencies allow us to express constraints that cannot be expressed using </a:t>
            </a:r>
            <a:r>
              <a:rPr lang="en-US" altLang="en-US" sz="2000" dirty="0" err="1"/>
              <a:t>superkeys</a:t>
            </a:r>
            <a:r>
              <a:rPr lang="en-US" altLang="en-US" sz="2000" dirty="0"/>
              <a:t>.  Consider the schema: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2000" dirty="0"/>
              <a:t>	      </a:t>
            </a:r>
            <a:r>
              <a:rPr lang="en-US" altLang="en-US" sz="2000" i="1" dirty="0" err="1"/>
              <a:t>in_dep</a:t>
            </a:r>
            <a:r>
              <a:rPr lang="en-US" altLang="en-US" sz="2000" i="1" dirty="0"/>
              <a:t> </a:t>
            </a:r>
            <a:r>
              <a:rPr lang="en-US" altLang="en-US" sz="2000" dirty="0"/>
              <a:t>(</a:t>
            </a:r>
            <a:r>
              <a:rPr lang="en-US" altLang="en-US" sz="2000" i="1" u="sng" dirty="0"/>
              <a:t>ID, </a:t>
            </a:r>
            <a:r>
              <a:rPr lang="en-US" altLang="en-US" sz="2000" i="1" dirty="0"/>
              <a:t>name, salary</a:t>
            </a:r>
            <a:r>
              <a:rPr lang="en-US" altLang="en-US" sz="2000" i="1" u="sng" dirty="0"/>
              <a:t>, </a:t>
            </a:r>
            <a:r>
              <a:rPr lang="en-US" altLang="en-US" sz="2000" i="1" u="sng" dirty="0" err="1"/>
              <a:t>dept_name</a:t>
            </a:r>
            <a:r>
              <a:rPr lang="en-US" altLang="en-US" sz="2000" i="1" u="sng" dirty="0"/>
              <a:t>, </a:t>
            </a:r>
            <a:r>
              <a:rPr lang="en-US" altLang="en-US" sz="2000" i="1" dirty="0"/>
              <a:t>building, budget </a:t>
            </a:r>
            <a:r>
              <a:rPr lang="en-US" altLang="en-US" sz="2000" dirty="0"/>
              <a:t>)</a:t>
            </a:r>
            <a:r>
              <a:rPr lang="en-US" altLang="en-US" sz="2000" i="1" dirty="0"/>
              <a:t>.</a:t>
            </a:r>
            <a:endParaRPr lang="en-US" altLang="en-US" sz="2000" i="1" dirty="0"/>
          </a:p>
          <a:p>
            <a:pPr>
              <a:buFont typeface="Monotype Sorts" pitchFamily="-65" charset="2"/>
              <a:buNone/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2000" i="1" dirty="0"/>
              <a:t>	</a:t>
            </a:r>
            <a:r>
              <a:rPr lang="en-US" altLang="en-US" sz="2000" dirty="0"/>
              <a:t>We expect these functional dependencies to hold: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2000" dirty="0"/>
              <a:t>	                          </a:t>
            </a:r>
            <a:r>
              <a:rPr lang="en-US" altLang="en-US" sz="2000" i="1" dirty="0" err="1"/>
              <a:t>dept_name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building</a:t>
            </a:r>
            <a:endParaRPr lang="en-US" altLang="en-US" sz="2000" i="1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2000" i="1" dirty="0">
                <a:sym typeface="Monotype Sorts" pitchFamily="-65" charset="2"/>
              </a:rPr>
              <a:t>                               ID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i="1" dirty="0">
                <a:sym typeface="Wingdings" panose="05000000000000000000" pitchFamily="2" charset="2"/>
              </a:rPr>
              <a:t> building</a:t>
            </a:r>
            <a:endParaRPr lang="en-US" altLang="en-US" sz="2000" i="1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2000" i="1" dirty="0">
                <a:sym typeface="Monotype Sorts" pitchFamily="-65" charset="2"/>
              </a:rPr>
              <a:t>	</a:t>
            </a:r>
            <a:r>
              <a:rPr lang="en-US" altLang="en-US" sz="2000" dirty="0">
                <a:sym typeface="Monotype Sorts" pitchFamily="-65" charset="2"/>
              </a:rPr>
              <a:t>but would not expect the following to hold: </a:t>
            </a:r>
            <a:endParaRPr lang="en-US" altLang="en-US" sz="2000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2000" dirty="0">
                <a:sym typeface="Monotype Sorts" pitchFamily="-65" charset="2"/>
              </a:rPr>
              <a:t>			</a:t>
            </a:r>
            <a:r>
              <a:rPr lang="en-US" altLang="en-US" sz="2000" i="1" dirty="0" err="1">
                <a:sym typeface="Monotype Sorts" pitchFamily="-65" charset="2"/>
              </a:rPr>
              <a:t>dept_name</a:t>
            </a:r>
            <a:r>
              <a:rPr lang="en-US" altLang="en-US" sz="2000" i="1" dirty="0">
                <a:sym typeface="Monotype Sorts" pitchFamily="-65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salary</a:t>
            </a:r>
            <a:endParaRPr lang="en-US" altLang="en-US" sz="2000" i="1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  <a:tabLst>
                <a:tab pos="1250950" algn="l"/>
                <a:tab pos="2172970" algn="l"/>
                <a:tab pos="3378200" algn="l"/>
              </a:tabLst>
            </a:pPr>
            <a:endParaRPr lang="en-US" altLang="en-US" i="1" dirty="0">
              <a:sym typeface="Monotype Sorts" pitchFamily="-65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Use of Functional Dependencies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7403"/>
            <a:ext cx="7567782" cy="4210501"/>
          </a:xfrm>
        </p:spPr>
        <p:txBody>
          <a:bodyPr/>
          <a:lstStyle/>
          <a:p>
            <a:r>
              <a:rPr lang="en-US" altLang="en-US" sz="2000" dirty="0"/>
              <a:t>We use functional dependencies to:</a:t>
            </a:r>
            <a:endParaRPr lang="en-US" altLang="en-US" sz="2000" dirty="0"/>
          </a:p>
          <a:p>
            <a:pPr lvl="1"/>
            <a:r>
              <a:rPr lang="en-US" altLang="en-US" sz="2000" dirty="0"/>
              <a:t>To test relations to see if they are legal under a given set of functional dependencies. </a:t>
            </a:r>
            <a:endParaRPr lang="en-US" altLang="en-US" sz="2000" dirty="0"/>
          </a:p>
          <a:p>
            <a:pPr lvl="2"/>
            <a:r>
              <a:rPr lang="en-US" altLang="en-US" sz="2000" dirty="0"/>
              <a:t> If a relation </a:t>
            </a:r>
            <a:r>
              <a:rPr lang="en-US" altLang="en-US" sz="2000" i="1" dirty="0"/>
              <a:t>r</a:t>
            </a:r>
            <a:r>
              <a:rPr lang="en-US" altLang="en-US" sz="2000" dirty="0"/>
              <a:t> is legal under a set </a:t>
            </a:r>
            <a:r>
              <a:rPr lang="en-US" altLang="en-US" sz="2000" i="1" dirty="0"/>
              <a:t>F</a:t>
            </a:r>
            <a:r>
              <a:rPr lang="en-US" altLang="en-US" sz="2000" dirty="0"/>
              <a:t> of functional dependencies, we say that </a:t>
            </a:r>
            <a:r>
              <a:rPr lang="en-US" altLang="en-US" sz="2000" i="1" dirty="0"/>
              <a:t>r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002060"/>
                </a:solidFill>
              </a:rPr>
              <a:t>satisfies</a:t>
            </a:r>
            <a:r>
              <a:rPr lang="en-US" altLang="en-US" sz="2000" b="1" dirty="0">
                <a:solidFill>
                  <a:srgbClr val="000099"/>
                </a:solidFill>
              </a:rPr>
              <a:t> </a:t>
            </a:r>
            <a:r>
              <a:rPr lang="en-US" altLang="en-US" sz="2000" i="1" dirty="0"/>
              <a:t>F.</a:t>
            </a:r>
            <a:endParaRPr lang="en-US" altLang="en-US" sz="2000" dirty="0"/>
          </a:p>
          <a:p>
            <a:pPr lvl="1"/>
            <a:r>
              <a:rPr lang="en-US" altLang="en-US" sz="2000" dirty="0"/>
              <a:t>To specify constraints on the set of legal relations</a:t>
            </a:r>
            <a:endParaRPr lang="en-US" altLang="en-US" sz="2000" dirty="0"/>
          </a:p>
          <a:p>
            <a:pPr lvl="2"/>
            <a:r>
              <a:rPr lang="en-US" altLang="en-US" sz="2000" dirty="0"/>
              <a:t>We say that </a:t>
            </a:r>
            <a:r>
              <a:rPr lang="en-US" altLang="en-US" sz="2000" i="1" dirty="0"/>
              <a:t>F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002060"/>
                </a:solidFill>
              </a:rPr>
              <a:t>holds on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i="1" dirty="0"/>
              <a:t>R</a:t>
            </a:r>
            <a:r>
              <a:rPr lang="en-US" altLang="en-US" sz="2000" dirty="0"/>
              <a:t> if all legal relations on </a:t>
            </a:r>
            <a:r>
              <a:rPr lang="en-US" altLang="en-US" sz="2000" i="1" dirty="0"/>
              <a:t>R</a:t>
            </a:r>
            <a:r>
              <a:rPr lang="en-US" altLang="en-US" sz="2000" dirty="0"/>
              <a:t> satisfy the set of functional dependencies </a:t>
            </a:r>
            <a:r>
              <a:rPr lang="en-US" altLang="en-US" sz="2000" i="1" dirty="0"/>
              <a:t>F.</a:t>
            </a:r>
            <a:endParaRPr lang="en-US" altLang="en-US" sz="2000" i="1" dirty="0"/>
          </a:p>
          <a:p>
            <a:r>
              <a:rPr lang="en-US" altLang="en-US" sz="2000" dirty="0"/>
              <a:t>Note:  A specific instance of a relation schema may satisfy a functional dependency even if the functional dependency does not hold on all legal instances.  </a:t>
            </a:r>
            <a:endParaRPr lang="en-US" altLang="en-US" sz="2000" dirty="0"/>
          </a:p>
          <a:p>
            <a:pPr lvl="1"/>
            <a:r>
              <a:rPr lang="en-US" altLang="en-US" sz="2000" dirty="0"/>
              <a:t>For example, a specific instance of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may, by chance, satisfy </a:t>
            </a:r>
            <a:br>
              <a:rPr lang="en-US" altLang="en-US" sz="2000" dirty="0"/>
            </a:br>
            <a:r>
              <a:rPr lang="en-US" altLang="en-US" sz="2000" dirty="0"/>
              <a:t>               </a:t>
            </a:r>
            <a:r>
              <a:rPr lang="en-US" altLang="en-US" sz="2000" i="1" dirty="0"/>
              <a:t>name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ID.</a:t>
            </a:r>
            <a:endParaRPr lang="en-US" altLang="en-US" sz="2000" i="1" dirty="0">
              <a:sym typeface="Monotype Sorts" pitchFamily="-65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Trivial Functional Dependencies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5247"/>
            <a:ext cx="7452372" cy="2374069"/>
          </a:xfrm>
        </p:spPr>
        <p:txBody>
          <a:bodyPr/>
          <a:lstStyle/>
          <a:p>
            <a:r>
              <a:rPr lang="en-US" altLang="en-US" sz="2400" i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Monotype Sorts" pitchFamily="-65" charset="2"/>
              </a:rPr>
              <a:t>A </a:t>
            </a:r>
            <a:r>
              <a:rPr lang="en-US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Monotype Sorts" pitchFamily="-65" charset="2"/>
              </a:rPr>
              <a:t>functional dependency is </a:t>
            </a:r>
            <a:r>
              <a:rPr lang="en-US" altLang="en-US" sz="2400" b="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Monotype Sorts" pitchFamily="-65" charset="2"/>
              </a:rPr>
              <a:t>trivial</a:t>
            </a:r>
            <a:r>
              <a:rPr lang="en-US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Monotype Sorts" pitchFamily="-65" charset="2"/>
              </a:rPr>
              <a:t> if it is satisfied by all instances of a relation</a:t>
            </a:r>
            <a:endParaRPr lang="en-US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Monotype Sorts" pitchFamily="-65" charset="2"/>
            </a:endParaRPr>
          </a:p>
          <a:p>
            <a:r>
              <a:rPr lang="en-US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Monotype Sorts" pitchFamily="-65" charset="2"/>
              </a:rPr>
              <a:t>Example</a:t>
            </a:r>
            <a:r>
              <a:rPr lang="en-US" altLang="en-US" sz="2400" i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Monotype Sorts" pitchFamily="-65" charset="2"/>
              </a:rPr>
              <a:t>:</a:t>
            </a:r>
            <a:endParaRPr lang="en-US" altLang="en-US" sz="2400" i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Monotype Sorts" pitchFamily="-65" charset="2"/>
            </a:endParaRPr>
          </a:p>
          <a:p>
            <a:pPr lvl="1"/>
            <a:r>
              <a:rPr lang="en-US" altLang="en-US" sz="2400" i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Monotype Sorts" pitchFamily="-65" charset="2"/>
              </a:rPr>
              <a:t> ID, name</a:t>
            </a:r>
            <a:r>
              <a:rPr lang="en-US" altLang="en-US" sz="2400" i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Monotype Sorts" pitchFamily="-65" charset="2"/>
              </a:rPr>
              <a:t> </a:t>
            </a:r>
            <a:r>
              <a:rPr lang="en-US" altLang="en-US" sz="2400" i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Monotype Sorts" pitchFamily="-65" charset="2"/>
              </a:rPr>
              <a:t>ID</a:t>
            </a:r>
            <a:endParaRPr lang="en-US" altLang="en-US" sz="2400" i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Monotype Sorts" pitchFamily="-65" charset="2"/>
            </a:endParaRPr>
          </a:p>
          <a:p>
            <a:pPr lvl="1"/>
            <a:r>
              <a:rPr lang="en-US" altLang="en-US" sz="2400" i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Monotype Sorts" pitchFamily="-65" charset="2"/>
              </a:rPr>
              <a:t> name </a:t>
            </a:r>
            <a:r>
              <a:rPr lang="en-US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Monotype Sorts" pitchFamily="-65" charset="2"/>
              </a:rPr>
              <a:t> </a:t>
            </a:r>
            <a:r>
              <a:rPr lang="en-US" altLang="en-US" sz="2400" i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Monotype Sorts" pitchFamily="-65" charset="2"/>
              </a:rPr>
              <a:t>name</a:t>
            </a:r>
            <a:endParaRPr lang="en-US" altLang="en-US" sz="2400" i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Monotype Sorts" pitchFamily="-65" charset="2"/>
            </a:endParaRPr>
          </a:p>
          <a:p>
            <a:r>
              <a:rPr lang="en-US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Monotype Sorts" pitchFamily="-65" charset="2"/>
              </a:rPr>
              <a:t>In general, </a:t>
            </a:r>
            <a:r>
              <a:rPr lang="en-US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 </a:t>
            </a:r>
            <a:r>
              <a:rPr lang="en-US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Monotype Sorts" pitchFamily="-65" charset="2"/>
              </a:rPr>
              <a:t> </a:t>
            </a:r>
            <a:r>
              <a:rPr lang="en-US" altLang="en-US" sz="2400" i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 </a:t>
            </a:r>
            <a:r>
              <a:rPr lang="en-US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is trivial if</a:t>
            </a:r>
            <a:r>
              <a:rPr lang="en-US" altLang="en-US" sz="2400" i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 </a:t>
            </a:r>
            <a:r>
              <a:rPr lang="en-US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   </a:t>
            </a:r>
            <a:endParaRPr lang="en-US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ymbol" panose="05050102010706020507" pitchFamily="18" charset="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Monotype Sorts" pitchFamily="-65" charset="2"/>
              </a:rPr>
              <a:t>函数依赖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 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Monotype Sorts" pitchFamily="-65" charset="2"/>
              </a:rPr>
              <a:t> 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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，当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   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时是平凡的；否则是非平凡的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Monotype Sorts" pitchFamily="-65" charset="2"/>
              </a:rPr>
              <a:t>平凡的函数依赖总是成立的，为什么？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Monotype Sorts" pitchFamily="-65" charset="2"/>
            </a:endParaRPr>
          </a:p>
          <a:p>
            <a:pPr lvl="1" eaLnBrk="1" hangingPunct="1"/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Monotype Sorts" pitchFamily="-65" charset="2"/>
              </a:rPr>
              <a:t>换句话说，平凡的函数依赖是没有意义的，我们一般所讨论的函数依赖都应该排除这种情况。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Monotype Sorts" pitchFamily="-65" charset="2"/>
            </a:endParaRPr>
          </a:p>
          <a:p>
            <a:br>
              <a:rPr lang="en-US" altLang="en-US" i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</a:br>
            <a:r>
              <a:rPr lang="en-US" altLang="en-US" i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 </a:t>
            </a:r>
            <a:endParaRPr lang="en-US" altLang="en-US" i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ymbol" panose="05050102010706020507" pitchFamily="18" charset="2"/>
            </a:endParaRPr>
          </a:p>
          <a:p>
            <a:endParaRPr lang="en-US" alt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如何让关系达到更高的范式</a:t>
            </a:r>
            <a:r>
              <a:rPr lang="en-US" altLang="zh-CN" smtClean="0"/>
              <a:t>?</a:t>
            </a:r>
            <a:endParaRPr lang="zh-CN" altLang="en-US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分解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>
              <a:defRPr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把一个属于低级范式的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坏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”关系，分解为几个属于高级范式的 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好”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关系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>
              <a:defRPr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但是某些情况下分解会带来新的问题，比如信息丢失，这样的分解是不正确的。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>
              <a:defRPr/>
            </a:pP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要点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lvl="1" indent="0" eaLnBrk="1" hangingPunct="1">
              <a:buNone/>
              <a:defRPr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什么样的分解方案才是正确的（不丢失信息的）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? </a:t>
            </a:r>
            <a:endParaRPr lang="en-US" altLang="zh-CN" sz="2400" u="sng" dirty="0" smtClean="0">
              <a:solidFill>
                <a:srgbClr val="00E444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lvl="1" indent="0" eaLnBrk="1" hangingPunct="1">
              <a:buNone/>
              <a:defRPr/>
            </a:pPr>
            <a:r>
              <a:rPr lang="en-US" altLang="en-US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Dependency Preservation   </a:t>
            </a:r>
            <a:r>
              <a:rPr lang="zh-CN" altLang="en-US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依赖关系保存</a:t>
            </a:r>
            <a:endParaRPr lang="en-US" altLang="en-US" sz="240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lvl="1" indent="0" eaLnBrk="1" hangingPunct="1">
              <a:buNone/>
              <a:defRPr/>
            </a:pPr>
            <a:r>
              <a:rPr lang="en-US" altLang="zh-CN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lang="en-US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Lossless </a:t>
            </a:r>
            <a:r>
              <a:rPr lang="en-US" altLang="en-US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Decomposition  </a:t>
            </a:r>
            <a:r>
              <a:rPr lang="zh-CN" altLang="en-US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无损分解</a:t>
            </a:r>
            <a:endParaRPr lang="en-US" altLang="en-US" sz="2400" dirty="0" smtClean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lvl="1" indent="0" eaLnBrk="1" hangingPunct="1">
              <a:buNone/>
              <a:defRPr/>
            </a:pPr>
            <a:r>
              <a:rPr lang="en-US" altLang="zh-CN" sz="2400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altLang="en-US" sz="2400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怎么做到？）</a:t>
            </a:r>
            <a:endParaRPr lang="en-US" altLang="zh-CN" sz="2400" u="sng" dirty="0" smtClean="0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-457200" eaLnBrk="1" hangingPunct="1">
              <a:buFont typeface="Arial" panose="020B0604020202020204" pitchFamily="34" charset="0"/>
              <a:buAutoNum type="arabicPeriod"/>
              <a:defRPr/>
            </a:pPr>
            <a:endParaRPr lang="zh-CN" altLang="en-US" sz="2400" u="sng" dirty="0" smtClean="0">
              <a:solidFill>
                <a:srgbClr val="00E444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5243" y="2286000"/>
            <a:ext cx="3901320" cy="1479550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rPr>
              <a:t>Normal Forms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  <a:cs typeface="+mj-cs"/>
            </a:endParaRPr>
          </a:p>
          <a:p>
            <a:pPr>
              <a:buFont typeface="Monotype Sorts" pitchFamily="-65" charset="2"/>
              <a:buNone/>
              <a:defRPr/>
            </a:pPr>
            <a:r>
              <a:rPr lang="zh-CN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rPr>
              <a:t>范式</a:t>
            </a:r>
            <a:endParaRPr lang="zh-CN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为什么使用范式？</a:t>
            </a:r>
            <a:endParaRPr lang="zh-CN" alt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好”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的关系数据库设计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如何知道一个关系是否“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好”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，是否有“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坏”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的数据依赖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2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判断属于哪一级别的</a:t>
            </a:r>
            <a:r>
              <a:rPr lang="zh-CN" altLang="en-US" sz="2400" u="sng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范式</a:t>
            </a:r>
            <a:endParaRPr lang="zh-CN" altLang="en-US" sz="2400" u="sng" dirty="0" smtClean="0">
              <a:solidFill>
                <a:srgbClr val="00E444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……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高级范式与低级范式相比，是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“更好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”的关系，因为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“坏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”数据依赖更少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范式</a:t>
            </a:r>
            <a:endParaRPr lang="zh-CN" altLang="en-US" smtClean="0"/>
          </a:p>
        </p:txBody>
      </p:sp>
      <p:sp>
        <p:nvSpPr>
          <p:cNvPr id="69529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范式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满足一定要求的所有关系的全集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范式级别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从低级到高级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第一范式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        (1NF)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第二范式                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(2NF)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第三范式                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(3NF) 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BC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范式                  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(BCNF)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第四范式*               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(4NF)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……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范式越高级，代表的关系就越“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好”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，要满足的要求也就越高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范式</a:t>
            </a:r>
            <a:endParaRPr lang="zh-CN" altLang="en-US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不同范式之间的联系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4NF 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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BCNF 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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3NF 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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2NF 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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1NF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高级范式是低级范式的子集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ymbol" panose="05050102010706020507" pitchFamily="18" charset="2"/>
            </a:endParaRPr>
          </a:p>
          <a:p>
            <a:pPr lvl="2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范式越高，满足的要求也就越高；满足高要求的关系肯定能够满足低要求，所以高级范式中的关系肯定也在低级范式中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Symbol" panose="05050102010706020507" pitchFamily="18" charset="2"/>
            </a:endParaRPr>
          </a:p>
        </p:txBody>
      </p:sp>
      <p:grpSp>
        <p:nvGrpSpPr>
          <p:cNvPr id="45060" name="Group 4"/>
          <p:cNvGrpSpPr/>
          <p:nvPr/>
        </p:nvGrpSpPr>
        <p:grpSpPr bwMode="auto">
          <a:xfrm>
            <a:off x="5662613" y="3606800"/>
            <a:ext cx="3044825" cy="2979738"/>
            <a:chOff x="3567" y="2272"/>
            <a:chExt cx="1918" cy="1877"/>
          </a:xfrm>
        </p:grpSpPr>
        <p:sp>
          <p:nvSpPr>
            <p:cNvPr id="696325" name="Oval 5"/>
            <p:cNvSpPr>
              <a:spLocks noChangeArrowheads="1"/>
            </p:cNvSpPr>
            <p:nvPr/>
          </p:nvSpPr>
          <p:spPr bwMode="auto">
            <a:xfrm>
              <a:off x="4265" y="3023"/>
              <a:ext cx="543" cy="5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326" name="Oval 6"/>
            <p:cNvSpPr>
              <a:spLocks noChangeAspect="1" noChangeArrowheads="1"/>
            </p:cNvSpPr>
            <p:nvPr/>
          </p:nvSpPr>
          <p:spPr bwMode="auto">
            <a:xfrm>
              <a:off x="4085" y="2838"/>
              <a:ext cx="916" cy="8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327" name="Oval 7"/>
            <p:cNvSpPr>
              <a:spLocks noChangeAspect="1" noChangeArrowheads="1"/>
            </p:cNvSpPr>
            <p:nvPr/>
          </p:nvSpPr>
          <p:spPr bwMode="auto">
            <a:xfrm>
              <a:off x="3931" y="2659"/>
              <a:ext cx="1238" cy="11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328" name="Oval 8"/>
            <p:cNvSpPr>
              <a:spLocks noChangeAspect="1" noChangeArrowheads="1"/>
            </p:cNvSpPr>
            <p:nvPr/>
          </p:nvSpPr>
          <p:spPr bwMode="auto">
            <a:xfrm>
              <a:off x="3769" y="2495"/>
              <a:ext cx="1552" cy="14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329" name="Oval 9"/>
            <p:cNvSpPr>
              <a:spLocks noChangeAspect="1" noChangeArrowheads="1"/>
            </p:cNvSpPr>
            <p:nvPr/>
          </p:nvSpPr>
          <p:spPr bwMode="auto">
            <a:xfrm>
              <a:off x="3567" y="2310"/>
              <a:ext cx="1918" cy="183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330" name="Text Box 10"/>
            <p:cNvSpPr txBox="1">
              <a:spLocks noChangeArrowheads="1"/>
            </p:cNvSpPr>
            <p:nvPr/>
          </p:nvSpPr>
          <p:spPr bwMode="auto">
            <a:xfrm>
              <a:off x="4316" y="2272"/>
              <a:ext cx="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2000" b="1">
                  <a:latin typeface="Tahoma" panose="020B0604030504040204" pitchFamily="34" charset="0"/>
                  <a:ea typeface="宋体" panose="02010600030101010101" pitchFamily="2" charset="-122"/>
                </a:rPr>
                <a:t>1NF</a:t>
              </a:r>
              <a:endParaRPr kumimoji="1" lang="en-US" altLang="zh-CN" sz="20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331" name="Text Box 11"/>
            <p:cNvSpPr txBox="1">
              <a:spLocks noChangeArrowheads="1"/>
            </p:cNvSpPr>
            <p:nvPr/>
          </p:nvSpPr>
          <p:spPr bwMode="auto">
            <a:xfrm>
              <a:off x="4316" y="2447"/>
              <a:ext cx="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2000" b="1">
                  <a:latin typeface="Tahoma" panose="020B0604030504040204" pitchFamily="34" charset="0"/>
                  <a:ea typeface="宋体" panose="02010600030101010101" pitchFamily="2" charset="-122"/>
                </a:rPr>
                <a:t>2NF</a:t>
              </a:r>
              <a:endParaRPr kumimoji="1" lang="en-US" altLang="zh-CN" sz="20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332" name="Text Box 12"/>
            <p:cNvSpPr txBox="1">
              <a:spLocks noChangeArrowheads="1"/>
            </p:cNvSpPr>
            <p:nvPr/>
          </p:nvSpPr>
          <p:spPr bwMode="auto">
            <a:xfrm>
              <a:off x="4316" y="2634"/>
              <a:ext cx="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2000" b="1">
                  <a:latin typeface="Tahoma" panose="020B0604030504040204" pitchFamily="34" charset="0"/>
                  <a:ea typeface="宋体" panose="02010600030101010101" pitchFamily="2" charset="-122"/>
                </a:rPr>
                <a:t>3NF</a:t>
              </a:r>
              <a:endParaRPr kumimoji="1" lang="en-US" altLang="zh-CN" sz="20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333" name="Text Box 13"/>
            <p:cNvSpPr txBox="1">
              <a:spLocks noChangeArrowheads="1"/>
            </p:cNvSpPr>
            <p:nvPr/>
          </p:nvSpPr>
          <p:spPr bwMode="auto">
            <a:xfrm>
              <a:off x="4257" y="2817"/>
              <a:ext cx="6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2000" b="1">
                  <a:latin typeface="Tahoma" panose="020B0604030504040204" pitchFamily="34" charset="0"/>
                  <a:ea typeface="宋体" panose="02010600030101010101" pitchFamily="2" charset="-122"/>
                </a:rPr>
                <a:t>BCNF</a:t>
              </a:r>
              <a:endParaRPr kumimoji="1" lang="en-US" altLang="zh-CN" sz="20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334" name="Text Box 14"/>
            <p:cNvSpPr txBox="1">
              <a:spLocks noChangeArrowheads="1"/>
            </p:cNvSpPr>
            <p:nvPr/>
          </p:nvSpPr>
          <p:spPr bwMode="auto">
            <a:xfrm>
              <a:off x="4316" y="3153"/>
              <a:ext cx="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2000" b="1">
                  <a:latin typeface="Tahoma" panose="020B0604030504040204" pitchFamily="34" charset="0"/>
                  <a:ea typeface="宋体" panose="02010600030101010101" pitchFamily="2" charset="-122"/>
                </a:rPr>
                <a:t>4NF</a:t>
              </a:r>
              <a:endParaRPr kumimoji="1" lang="en-US" altLang="zh-CN" sz="20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ahoma" panose="020B0604030504040204" pitchFamily="34" charset="0"/>
              </a:rPr>
              <a:t>“</a:t>
            </a:r>
            <a:r>
              <a:rPr lang="zh-CN" altLang="en-US" smtClean="0"/>
              <a:t>好</a:t>
            </a:r>
            <a:r>
              <a:rPr lang="zh-CN" altLang="en-US" smtClean="0">
                <a:latin typeface="Tahoma" panose="020B0604030504040204" pitchFamily="34" charset="0"/>
              </a:rPr>
              <a:t>”</a:t>
            </a:r>
            <a:r>
              <a:rPr lang="zh-CN" altLang="en-US" smtClean="0"/>
              <a:t>的关系数据库设计 </a:t>
            </a:r>
            <a:endParaRPr lang="zh-CN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关系数据库是由一组关系构成的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>
              <a:defRPr/>
            </a:pP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>
              <a:defRPr/>
            </a:pP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好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”的关系数据库设计要求我们找到一些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“好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”关系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包含“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坏”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关系的“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坏”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数据库设计具有某些问题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第一范式</a:t>
            </a:r>
            <a:endParaRPr lang="zh-CN" alt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要求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关系的每个属性都是原子的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原子属性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属性值不可再分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例如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 age, sex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非原子属性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属性值可以再分，包括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复合属性，例如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parents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多值属性，例如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phone-numbers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第一范式</a:t>
            </a:r>
            <a:endParaRPr lang="zh-CN" altLang="en-US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例子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下面关系中，哪些在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1NF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中，哪些不在？ 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698455" name="Group 87"/>
          <p:cNvGraphicFramePr>
            <a:graphicFrameLocks noGrp="1"/>
          </p:cNvGraphicFramePr>
          <p:nvPr/>
        </p:nvGraphicFramePr>
        <p:xfrm>
          <a:off x="628650" y="3408363"/>
          <a:ext cx="3770313" cy="1209675"/>
        </p:xfrm>
        <a:graphic>
          <a:graphicData uri="http://schemas.openxmlformats.org/drawingml/2006/table">
            <a:tbl>
              <a:tblPr/>
              <a:tblGrid>
                <a:gridCol w="813064"/>
                <a:gridCol w="939700"/>
                <a:gridCol w="2017549"/>
              </a:tblGrid>
              <a:tr h="4032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8" marB="468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8" marB="468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John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{C1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C3}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8" marB="468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{C3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C5}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8390" name="Rectangle 22"/>
          <p:cNvSpPr>
            <a:spLocks noChangeArrowheads="1"/>
          </p:cNvSpPr>
          <p:nvPr/>
        </p:nvSpPr>
        <p:spPr bwMode="auto">
          <a:xfrm>
            <a:off x="1639888" y="2886075"/>
            <a:ext cx="17462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Student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98457" name="Group 89"/>
          <p:cNvGraphicFramePr>
            <a:graphicFrameLocks noGrp="1"/>
          </p:cNvGraphicFramePr>
          <p:nvPr/>
        </p:nvGraphicFramePr>
        <p:xfrm>
          <a:off x="5186363" y="3408363"/>
          <a:ext cx="3551237" cy="1209675"/>
        </p:xfrm>
        <a:graphic>
          <a:graphicData uri="http://schemas.openxmlformats.org/drawingml/2006/table">
            <a:tbl>
              <a:tblPr/>
              <a:tblGrid>
                <a:gridCol w="697997"/>
                <a:gridCol w="943008"/>
                <a:gridCol w="1910232"/>
              </a:tblGrid>
              <a:tr h="4032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1" marB="468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父母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1" marB="468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John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(Tom, Angie)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1" marB="468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(Mike, Sophie)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8409" name="Rectangle 41"/>
          <p:cNvSpPr>
            <a:spLocks noChangeArrowheads="1"/>
          </p:cNvSpPr>
          <p:nvPr/>
        </p:nvSpPr>
        <p:spPr bwMode="auto">
          <a:xfrm>
            <a:off x="6088063" y="2886075"/>
            <a:ext cx="17462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Student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98453" name="Group 85"/>
          <p:cNvGraphicFramePr>
            <a:graphicFrameLocks noGrp="1"/>
          </p:cNvGraphicFramePr>
          <p:nvPr/>
        </p:nvGraphicFramePr>
        <p:xfrm>
          <a:off x="5186363" y="5275263"/>
          <a:ext cx="3551237" cy="1260474"/>
        </p:xfrm>
        <a:graphic>
          <a:graphicData uri="http://schemas.openxmlformats.org/drawingml/2006/table">
            <a:tbl>
              <a:tblPr/>
              <a:tblGrid>
                <a:gridCol w="712663"/>
                <a:gridCol w="1038797"/>
                <a:gridCol w="918007"/>
                <a:gridCol w="881770"/>
              </a:tblGrid>
              <a:tr h="42015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68" marB="467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68" marB="46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性别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68" marB="46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年龄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68" marB="46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015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68" marB="467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John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68" marB="46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68" marB="46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68" marB="46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15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68" marB="467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68" marB="46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68" marB="46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68" marB="46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8432" name="Rectangle 64"/>
          <p:cNvSpPr>
            <a:spLocks noChangeArrowheads="1"/>
          </p:cNvSpPr>
          <p:nvPr/>
        </p:nvSpPr>
        <p:spPr bwMode="auto">
          <a:xfrm>
            <a:off x="6229350" y="4752975"/>
            <a:ext cx="174625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Student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一些术语和解释</a:t>
            </a:r>
            <a:endParaRPr lang="zh-CN" altLang="en-US" smtClean="0"/>
          </a:p>
        </p:txBody>
      </p:sp>
      <p:sp>
        <p:nvSpPr>
          <p:cNvPr id="79565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例子关系</a:t>
            </a:r>
            <a:endParaRPr lang="zh-CN" altLang="en-US" sz="26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R(</a:t>
            </a:r>
            <a:r>
              <a:rPr lang="en-US" altLang="zh-CN" sz="2000" u="sng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ABC</a:t>
            </a:r>
            <a:r>
              <a:rPr lang="en-US" altLang="zh-CN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DE)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。候选码只有一个</a:t>
            </a:r>
            <a:r>
              <a:rPr lang="en-US" altLang="zh-CN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ABC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，所以也是主码。</a:t>
            </a:r>
            <a:endParaRPr lang="zh-CN" altLang="en-US" sz="20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码属性（</a:t>
            </a:r>
            <a:r>
              <a:rPr lang="zh-CN" altLang="en-US" sz="2600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主属性</a:t>
            </a:r>
            <a:r>
              <a:rPr lang="en-US" altLang="zh-CN" sz="2600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 prime attribute</a:t>
            </a:r>
            <a:r>
              <a:rPr lang="zh-CN" altLang="en-US" sz="2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zh-CN" altLang="en-US" sz="26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一个属性，出现在某个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候选码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000" dirty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candidate key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</a:t>
            </a:r>
            <a:endParaRPr lang="zh-CN" altLang="en-US" sz="20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例如：</a:t>
            </a:r>
            <a:r>
              <a:rPr lang="en-US" altLang="zh-CN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A, B, C</a:t>
            </a:r>
            <a:endParaRPr lang="en-US" altLang="zh-CN" sz="20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非码属性（</a:t>
            </a:r>
            <a:r>
              <a:rPr lang="zh-CN" altLang="en-US" sz="2600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非主属性</a:t>
            </a:r>
            <a:r>
              <a:rPr lang="en-US" altLang="zh-CN" sz="2600" dirty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 </a:t>
            </a:r>
            <a:r>
              <a:rPr lang="en-US" altLang="zh-CN" sz="2600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non-prime </a:t>
            </a:r>
            <a:r>
              <a:rPr lang="en-US" altLang="zh-CN" sz="2600" dirty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attribute </a:t>
            </a:r>
            <a:r>
              <a:rPr lang="zh-CN" altLang="en-US" sz="2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zh-CN" altLang="en-US" sz="26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一个属性，不出现在任何一个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候选码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</a:t>
            </a:r>
            <a:endParaRPr lang="zh-CN" altLang="en-US" sz="20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例如：</a:t>
            </a:r>
            <a:r>
              <a:rPr lang="en-US" altLang="zh-CN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D, E</a:t>
            </a:r>
            <a:endParaRPr lang="en-US" altLang="zh-CN" sz="20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（候选码）码的一部分</a:t>
            </a:r>
            <a:endParaRPr lang="zh-CN" altLang="en-US" sz="26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就是候选码的真子集。</a:t>
            </a:r>
            <a:endParaRPr lang="zh-CN" altLang="en-US" sz="20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例如，</a:t>
            </a:r>
            <a:r>
              <a:rPr lang="en-US" altLang="zh-CN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AB, BC, AC, A, B, C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等等</a:t>
            </a:r>
            <a:endParaRPr lang="zh-CN" altLang="en-US" sz="20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一些术语和解释</a:t>
            </a:r>
            <a:endParaRPr lang="zh-CN" altLang="en-US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超码</a:t>
            </a:r>
            <a:endParaRPr lang="zh-CN" altLang="en-US" sz="26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具有唯一性的属性集。</a:t>
            </a:r>
            <a:endParaRPr lang="zh-CN" altLang="en-US" sz="20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超码里面如果有多余的属性，那么去除后剩下的就是候选码。所以直观上看，超码含有或等于候选码。</a:t>
            </a:r>
            <a:endParaRPr lang="zh-CN" altLang="en-US" sz="20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例如：</a:t>
            </a:r>
            <a:r>
              <a:rPr lang="en-US" altLang="zh-CN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ABC, ABCD, ABCE, ABCDE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都是超码</a:t>
            </a:r>
            <a:endParaRPr lang="zh-CN" altLang="en-US" sz="20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z="2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非码</a:t>
            </a:r>
            <a:endParaRPr lang="zh-CN" altLang="en-US" sz="26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非超码，也就是超码以外，不具有唯一性的属性集。</a:t>
            </a:r>
            <a:endParaRPr lang="zh-CN" altLang="en-US" sz="20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直观上看，非码不含有候选码</a:t>
            </a:r>
            <a:endParaRPr lang="zh-CN" altLang="en-US" sz="20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例如：</a:t>
            </a:r>
            <a:r>
              <a:rPr lang="en-US" altLang="zh-CN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AC, AD, CD, BD</a:t>
            </a:r>
            <a:r>
              <a:rPr lang="zh-CN" altLang="en-US" sz="2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等都是非码</a:t>
            </a:r>
            <a:endParaRPr lang="zh-CN" altLang="en-US" sz="20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第二范式</a:t>
            </a:r>
            <a:endParaRPr lang="zh-CN" altLang="en-US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要求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关系在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1NF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每个非码属性都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完全函数依赖于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候选码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候选码中没有一个子集可以推出该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非码属性</a:t>
            </a:r>
            <a:endParaRPr lang="zh-CN" altLang="en-US" sz="18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2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判断是否属于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2NF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：检查每个非码属性，是否可能依赖于候选码的一部分？有，不属于，否则属于。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第二范式</a:t>
            </a:r>
            <a:endParaRPr lang="zh-CN" altLang="en-US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例子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以下关系在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1NF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中？在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2NF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中？为什么？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它们有我们以前讨论过的四个问题吗？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列出表中所有函数依赖，之后找出非码属性判断能否由候选码的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子集推出</a:t>
            </a:r>
            <a:endParaRPr lang="zh-CN" altLang="en-US" sz="18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701529" name="Group 89"/>
          <p:cNvGraphicFramePr>
            <a:graphicFrameLocks noGrp="1"/>
          </p:cNvGraphicFramePr>
          <p:nvPr/>
        </p:nvGraphicFramePr>
        <p:xfrm>
          <a:off x="628650" y="4092575"/>
          <a:ext cx="4348163" cy="2112965"/>
        </p:xfrm>
        <a:graphic>
          <a:graphicData uri="http://schemas.openxmlformats.org/drawingml/2006/table">
            <a:tbl>
              <a:tblPr/>
              <a:tblGrid>
                <a:gridCol w="816993"/>
                <a:gridCol w="928054"/>
                <a:gridCol w="1086280"/>
                <a:gridCol w="1516836"/>
              </a:tblGrid>
              <a:tr h="42259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  <a:endParaRPr kumimoji="0" lang="zh-CN" alt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  <a:endParaRPr kumimoji="0" lang="zh-CN" alt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259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John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database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59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database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59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John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algorithm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59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algorithm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1476" name="Rectangle 36"/>
          <p:cNvSpPr>
            <a:spLocks noChangeArrowheads="1"/>
          </p:cNvSpPr>
          <p:nvPr/>
        </p:nvSpPr>
        <p:spPr bwMode="auto">
          <a:xfrm>
            <a:off x="1928813" y="3541713"/>
            <a:ext cx="17462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SC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01528" name="Group 88"/>
          <p:cNvGraphicFramePr>
            <a:graphicFrameLocks noGrp="1"/>
          </p:cNvGraphicFramePr>
          <p:nvPr/>
        </p:nvGraphicFramePr>
        <p:xfrm>
          <a:off x="5580063" y="4092575"/>
          <a:ext cx="2641599" cy="2112965"/>
        </p:xfrm>
        <a:graphic>
          <a:graphicData uri="http://schemas.openxmlformats.org/drawingml/2006/table">
            <a:tbl>
              <a:tblPr/>
              <a:tblGrid>
                <a:gridCol w="721548"/>
                <a:gridCol w="978370"/>
                <a:gridCol w="941681"/>
              </a:tblGrid>
              <a:tr h="42259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  <a:endParaRPr kumimoji="0" lang="zh-CN" alt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  <a:endParaRPr kumimoji="0" lang="zh-CN" alt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259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59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59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59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1503" name="Rectangle 63"/>
          <p:cNvSpPr>
            <a:spLocks noChangeArrowheads="1"/>
          </p:cNvSpPr>
          <p:nvPr/>
        </p:nvSpPr>
        <p:spPr bwMode="auto">
          <a:xfrm>
            <a:off x="6027738" y="3541713"/>
            <a:ext cx="17462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SC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Third Normal Form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21048" cy="4903787"/>
          </a:xfrm>
        </p:spPr>
        <p:txBody>
          <a:bodyPr/>
          <a:lstStyle/>
          <a:p>
            <a:pPr>
              <a:tabLst>
                <a:tab pos="2738120" algn="l"/>
              </a:tabLst>
            </a:pPr>
            <a:r>
              <a:rPr lang="en-US" altLang="en-US" sz="2000" dirty="0"/>
              <a:t>A relation schema </a:t>
            </a:r>
            <a:r>
              <a:rPr lang="en-US" altLang="en-US" sz="2000" i="1" dirty="0"/>
              <a:t>R</a:t>
            </a:r>
            <a:r>
              <a:rPr lang="en-US" altLang="en-US" sz="2000" dirty="0"/>
              <a:t> is in </a:t>
            </a:r>
            <a:r>
              <a:rPr lang="en-US" altLang="en-US" sz="2000" b="1" dirty="0">
                <a:solidFill>
                  <a:srgbClr val="002060"/>
                </a:solidFill>
              </a:rPr>
              <a:t>third normal form (3NF)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if for all: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2738120" algn="l"/>
              </a:tabLst>
            </a:pPr>
            <a:r>
              <a:rPr lang="en-US" altLang="en-US" sz="2000" dirty="0"/>
              <a:t>		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Monotype Sorts" pitchFamily="-65" charset="2"/>
              </a:rPr>
              <a:t> in </a:t>
            </a:r>
            <a:r>
              <a:rPr lang="en-US" altLang="en-US" sz="2000" i="1" dirty="0">
                <a:sym typeface="Monotype Sorts" pitchFamily="-65" charset="2"/>
              </a:rPr>
              <a:t>F</a:t>
            </a:r>
            <a:r>
              <a:rPr lang="en-US" altLang="en-US" sz="2000" baseline="30000" dirty="0">
                <a:sym typeface="Monotype Sorts" pitchFamily="-65" charset="2"/>
              </a:rPr>
              <a:t>+</a:t>
            </a:r>
            <a:endParaRPr lang="en-US" altLang="en-US" sz="2000" baseline="30000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  <a:tabLst>
                <a:tab pos="2738120" algn="l"/>
              </a:tabLst>
            </a:pPr>
            <a:r>
              <a:rPr lang="en-US" altLang="en-US" sz="2000" dirty="0">
                <a:sym typeface="Monotype Sorts" pitchFamily="-65" charset="2"/>
              </a:rPr>
              <a:t> </a:t>
            </a:r>
            <a:br>
              <a:rPr lang="en-US" altLang="en-US" sz="2000" dirty="0">
                <a:sym typeface="Monotype Sorts" pitchFamily="-65" charset="2"/>
              </a:rPr>
            </a:br>
            <a:r>
              <a:rPr lang="en-US" altLang="en-US" sz="2000" b="1" dirty="0">
                <a:sym typeface="Monotype Sorts" pitchFamily="-65" charset="2"/>
              </a:rPr>
              <a:t>at least one</a:t>
            </a:r>
            <a:r>
              <a:rPr lang="en-US" altLang="en-US" sz="2000" dirty="0">
                <a:sym typeface="Monotype Sorts" pitchFamily="-65" charset="2"/>
              </a:rPr>
              <a:t> of the following holds:</a:t>
            </a:r>
            <a:endParaRPr lang="en-US" altLang="en-US" sz="2000" dirty="0">
              <a:sym typeface="Monotype Sorts" pitchFamily="-65" charset="2"/>
            </a:endParaRPr>
          </a:p>
          <a:p>
            <a:pPr lvl="1">
              <a:tabLst>
                <a:tab pos="2738120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</a:t>
            </a:r>
            <a:r>
              <a:rPr lang="en-US" altLang="en-US" sz="2000" i="1" dirty="0">
                <a:sym typeface="Greek Symbols"/>
              </a:rPr>
              <a:t> </a:t>
            </a:r>
            <a:r>
              <a:rPr lang="en-US" altLang="en-US" sz="2000" dirty="0">
                <a:sym typeface="Greek Symbols"/>
              </a:rPr>
              <a:t>is trivial (i.e., </a:t>
            </a:r>
            <a:r>
              <a:rPr lang="en-US" altLang="en-US" sz="2000" i="1" dirty="0">
                <a:sym typeface="Symbol" panose="05050102010706020507" pitchFamily="18" charset="2"/>
              </a:rPr>
              <a:t></a:t>
            </a:r>
            <a:r>
              <a:rPr lang="en-US" altLang="en-US" sz="2000" i="1" dirty="0">
                <a:sym typeface="Greek Symbols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 </a:t>
            </a:r>
            <a:r>
              <a:rPr lang="en-US" altLang="en-US" sz="2000" dirty="0">
                <a:sym typeface="Greek Symbols"/>
              </a:rPr>
              <a:t>)   </a:t>
            </a:r>
            <a:r>
              <a:rPr lang="en-US" altLang="en-US" sz="2000" i="1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 </a:t>
            </a:r>
            <a:r>
              <a:rPr lang="zh-CN" altLang="en-US" sz="2000" dirty="0">
                <a:sym typeface="Greek Symbols"/>
              </a:rPr>
              <a:t>是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zh-CN" altLang="en-US" sz="2000" dirty="0">
                <a:sym typeface="Symbol" panose="05050102010706020507" pitchFamily="18" charset="2"/>
              </a:rPr>
              <a:t>的子集</a:t>
            </a:r>
            <a:endParaRPr lang="en-US" altLang="en-US" sz="2000" dirty="0">
              <a:sym typeface="Greek Symbols"/>
            </a:endParaRPr>
          </a:p>
          <a:p>
            <a:pPr lvl="1">
              <a:tabLst>
                <a:tab pos="2738120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 is a </a:t>
            </a:r>
            <a:r>
              <a:rPr lang="en-US" altLang="en-US" sz="2000" dirty="0" err="1">
                <a:sym typeface="Greek Symbols"/>
              </a:rPr>
              <a:t>superkey</a:t>
            </a:r>
            <a:r>
              <a:rPr lang="en-US" altLang="en-US" sz="2000" dirty="0">
                <a:sym typeface="Greek Symbols"/>
              </a:rPr>
              <a:t> for </a:t>
            </a:r>
            <a:r>
              <a:rPr lang="en-US" altLang="en-US" sz="2000" i="1" dirty="0">
                <a:sym typeface="Greek Symbols"/>
              </a:rPr>
              <a:t>R  </a:t>
            </a:r>
            <a:r>
              <a:rPr lang="en-US" altLang="en-US" sz="2000" dirty="0">
                <a:sym typeface="Greek Symbols"/>
              </a:rPr>
              <a:t>a</a:t>
            </a:r>
            <a:r>
              <a:rPr lang="zh-CN" altLang="en-US" sz="2000" dirty="0">
                <a:sym typeface="Greek Symbols"/>
              </a:rPr>
              <a:t>是超码</a:t>
            </a:r>
            <a:endParaRPr lang="en-US" altLang="en-US" sz="2000" dirty="0">
              <a:sym typeface="Greek Symbols"/>
            </a:endParaRPr>
          </a:p>
          <a:p>
            <a:pPr lvl="1">
              <a:tabLst>
                <a:tab pos="2738120" algn="l"/>
              </a:tabLst>
            </a:pPr>
            <a:r>
              <a:rPr lang="en-US" altLang="en-US" sz="2000" dirty="0">
                <a:sym typeface="Greek Symbols"/>
              </a:rPr>
              <a:t>Each attribute </a:t>
            </a:r>
            <a:r>
              <a:rPr lang="en-US" altLang="en-US" sz="2000" i="1" dirty="0">
                <a:sym typeface="Greek Symbols"/>
              </a:rPr>
              <a:t>A</a:t>
            </a:r>
            <a:r>
              <a:rPr lang="en-US" altLang="en-US" sz="2000" dirty="0">
                <a:sym typeface="Greek Symbols"/>
              </a:rPr>
              <a:t> in </a:t>
            </a:r>
            <a:r>
              <a:rPr lang="en-US" altLang="en-US" sz="2000" i="1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 – 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 is contained in a candidate key for </a:t>
            </a:r>
            <a:r>
              <a:rPr lang="en-US" altLang="en-US" sz="2000" i="1" dirty="0">
                <a:sym typeface="Greek Symbols"/>
              </a:rPr>
              <a:t>R.</a:t>
            </a:r>
            <a:endParaRPr lang="en-US" altLang="en-US" sz="2000" i="1" dirty="0">
              <a:sym typeface="Greek Symbols"/>
            </a:endParaRPr>
          </a:p>
          <a:p>
            <a:pPr lvl="1">
              <a:buFont typeface="Monotype Sorts" pitchFamily="-65" charset="2"/>
              <a:buNone/>
              <a:tabLst>
                <a:tab pos="2738120" algn="l"/>
              </a:tabLst>
            </a:pPr>
            <a:r>
              <a:rPr lang="en-US" altLang="en-US" sz="2000" i="1" dirty="0">
                <a:sym typeface="Greek Symbols"/>
              </a:rPr>
              <a:t>   </a:t>
            </a:r>
            <a:r>
              <a:rPr lang="en-US" altLang="en-US" sz="2000" dirty="0">
                <a:sym typeface="Greek Symbols"/>
              </a:rPr>
              <a:t>(</a:t>
            </a:r>
            <a:r>
              <a:rPr lang="en-US" altLang="en-US" sz="2000" b="1" dirty="0">
                <a:sym typeface="Greek Symbols"/>
              </a:rPr>
              <a:t>NOTE</a:t>
            </a:r>
            <a:r>
              <a:rPr lang="en-US" altLang="en-US" sz="2000" i="1" dirty="0">
                <a:sym typeface="Greek Symbols"/>
              </a:rPr>
              <a:t>: </a:t>
            </a:r>
            <a:r>
              <a:rPr lang="en-US" altLang="en-US" sz="2000" dirty="0">
                <a:sym typeface="Greek Symbols"/>
              </a:rPr>
              <a:t>each attribute may be in a different candidate key)</a:t>
            </a:r>
            <a:endParaRPr lang="en-US" altLang="en-US" sz="2000" i="1" dirty="0">
              <a:sym typeface="Greek Symbols"/>
            </a:endParaRPr>
          </a:p>
          <a:p>
            <a:pPr>
              <a:tabLst>
                <a:tab pos="2738120" algn="l"/>
              </a:tabLst>
            </a:pPr>
            <a:r>
              <a:rPr lang="en-US" altLang="en-US" sz="2000" dirty="0">
                <a:sym typeface="Greek Symbols"/>
              </a:rPr>
              <a:t>If a relation is in BCNF it is in 3NF (since in BCNF one of the first two conditions above must hold).</a:t>
            </a:r>
            <a:endParaRPr lang="en-US" altLang="en-US" sz="2000" dirty="0">
              <a:sym typeface="Greek Symbols"/>
            </a:endParaRPr>
          </a:p>
          <a:p>
            <a:pPr>
              <a:tabLst>
                <a:tab pos="2738120" algn="l"/>
              </a:tabLst>
            </a:pPr>
            <a:r>
              <a:rPr lang="en-US" altLang="en-US" sz="2000" dirty="0">
                <a:solidFill>
                  <a:srgbClr val="FF0000"/>
                </a:solidFill>
              </a:rPr>
              <a:t>Third condition is a minimal relaxation of BCNF to ensure dependency preservation </a:t>
            </a:r>
            <a:r>
              <a:rPr lang="en-US" altLang="en-US" sz="2000" dirty="0"/>
              <a:t>(will see why later).</a:t>
            </a:r>
            <a:endParaRPr lang="en-US" altLang="en-US" sz="2000" dirty="0"/>
          </a:p>
          <a:p>
            <a:pPr>
              <a:tabLst>
                <a:tab pos="2738120" algn="l"/>
              </a:tabLst>
            </a:pPr>
            <a:endParaRPr lang="en-US" altLang="en-US" sz="2000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第三范式</a:t>
            </a:r>
            <a:endParaRPr lang="zh-CN" alt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554222" y="1453485"/>
            <a:ext cx="8101013" cy="4351338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要求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关系在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1NF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每个非码属性都非传递依赖于候选码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是超码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2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判断是否属于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3NF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：检查每个非码属性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 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是否只依赖于超码（包含候选码）。如果有依赖于非超码，不属于，否则属于。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对于主属性不考虑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2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注意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 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因为任何属性集都函数依赖于候选码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(K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→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U)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，所以非码属性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依赖于某个非码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的同时，也就传递依赖了候选码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K (K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→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→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A)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第三范式</a:t>
            </a:r>
            <a:endParaRPr lang="zh-CN" altLang="en-US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例子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以下关系在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3NF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中？在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2NF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中？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它们有我们以前讨论过的四个问题吗？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705608" name="Group 72"/>
          <p:cNvGraphicFramePr>
            <a:graphicFrameLocks noGrp="1"/>
          </p:cNvGraphicFramePr>
          <p:nvPr/>
        </p:nvGraphicFramePr>
        <p:xfrm>
          <a:off x="628650" y="4140200"/>
          <a:ext cx="3983038" cy="2036765"/>
        </p:xfrm>
        <a:graphic>
          <a:graphicData uri="http://schemas.openxmlformats.org/drawingml/2006/table">
            <a:tbl>
              <a:tblPr/>
              <a:tblGrid>
                <a:gridCol w="720856"/>
                <a:gridCol w="1030886"/>
                <a:gridCol w="960633"/>
                <a:gridCol w="1270663"/>
              </a:tblGrid>
              <a:tr h="40735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  <a:endParaRPr kumimoji="0" lang="zh-CN" alt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班号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班名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735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小王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会计班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35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会计班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35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电算班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35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电算班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5572" name="Rectangle 36"/>
          <p:cNvSpPr>
            <a:spLocks noChangeArrowheads="1"/>
          </p:cNvSpPr>
          <p:nvPr/>
        </p:nvSpPr>
        <p:spPr bwMode="auto">
          <a:xfrm>
            <a:off x="1747838" y="3616325"/>
            <a:ext cx="1746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Student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05609" name="Group 73"/>
          <p:cNvGraphicFramePr>
            <a:graphicFrameLocks noGrp="1"/>
          </p:cNvGraphicFramePr>
          <p:nvPr/>
        </p:nvGraphicFramePr>
        <p:xfrm>
          <a:off x="5262563" y="4140200"/>
          <a:ext cx="3252787" cy="2036765"/>
        </p:xfrm>
        <a:graphic>
          <a:graphicData uri="http://schemas.openxmlformats.org/drawingml/2006/table">
            <a:tbl>
              <a:tblPr/>
              <a:tblGrid>
                <a:gridCol w="842460"/>
                <a:gridCol w="1128926"/>
                <a:gridCol w="1281401"/>
              </a:tblGrid>
              <a:tr h="40735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  <a:endParaRPr kumimoji="0" lang="zh-CN" alt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班号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735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小王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35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35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35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5599" name="Rectangle 63"/>
          <p:cNvSpPr>
            <a:spLocks noChangeArrowheads="1"/>
          </p:cNvSpPr>
          <p:nvPr/>
        </p:nvSpPr>
        <p:spPr bwMode="auto">
          <a:xfrm>
            <a:off x="6015038" y="3616325"/>
            <a:ext cx="1746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Student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98425"/>
            <a:ext cx="8015287" cy="625475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MS PGothic" panose="020B0600070205080204" pitchFamily="34" charset="-128"/>
              </a:rPr>
              <a:t>3NF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953" y="1093788"/>
            <a:ext cx="8015287" cy="4490148"/>
          </a:xfrm>
        </p:spPr>
        <p:txBody>
          <a:bodyPr/>
          <a:lstStyle/>
          <a:p>
            <a:r>
              <a:rPr lang="en-US" altLang="en-US" sz="2000" dirty="0"/>
              <a:t>Consider a schema: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         </a:t>
            </a:r>
            <a:r>
              <a:rPr lang="en-US" altLang="en-US" sz="2000" i="1" dirty="0" err="1"/>
              <a:t>dept_advisor</a:t>
            </a:r>
            <a:r>
              <a:rPr lang="en-US" altLang="en-US" sz="2000" i="1" dirty="0"/>
              <a:t>(</a:t>
            </a:r>
            <a:r>
              <a:rPr lang="en-US" altLang="en-US" sz="2000" i="1" dirty="0" err="1"/>
              <a:t>s_ID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i_ID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dept_name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r>
              <a:rPr lang="en-US" altLang="en-US" sz="2000" dirty="0"/>
              <a:t>With function dependencies: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             </a:t>
            </a:r>
            <a:r>
              <a:rPr lang="en-US" altLang="en-US" sz="2000" i="1" dirty="0" err="1"/>
              <a:t>i_ID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i="1" dirty="0" err="1">
                <a:sym typeface="Symbol" panose="05050102010706020507" pitchFamily="18" charset="2"/>
              </a:rPr>
              <a:t>dept_name</a:t>
            </a: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             </a:t>
            </a:r>
            <a:r>
              <a:rPr lang="en-US" altLang="en-US" sz="2000" i="1" dirty="0" err="1"/>
              <a:t>s_ID</a:t>
            </a:r>
            <a:r>
              <a:rPr lang="en-US" altLang="en-US" sz="2000" i="1" dirty="0"/>
              <a:t>, </a:t>
            </a:r>
            <a:r>
              <a:rPr lang="en-US" altLang="en-US" sz="20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2000" i="1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i="1" dirty="0" err="1">
                <a:sym typeface="Symbol" panose="05050102010706020507" pitchFamily="18" charset="2"/>
              </a:rPr>
              <a:t>i_ID</a:t>
            </a:r>
            <a:endParaRPr lang="en-US" altLang="en-US" sz="2000" i="1" dirty="0">
              <a:sym typeface="Symbol" panose="05050102010706020507" pitchFamily="18" charset="2"/>
            </a:endParaRPr>
          </a:p>
          <a:p>
            <a:r>
              <a:rPr lang="en-US" altLang="en-US" sz="2000" dirty="0">
                <a:sym typeface="Monotype Sorts" pitchFamily="-65" charset="2"/>
              </a:rPr>
              <a:t>Two candidate keys =  {</a:t>
            </a:r>
            <a:r>
              <a:rPr lang="en-US" altLang="en-US" sz="2000" i="1" dirty="0" err="1"/>
              <a:t>s_ID</a:t>
            </a:r>
            <a:r>
              <a:rPr lang="en-US" altLang="en-US" sz="2000" i="1" dirty="0"/>
              <a:t>, </a:t>
            </a:r>
            <a:r>
              <a:rPr lang="en-US" altLang="en-US" sz="20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2000" dirty="0">
                <a:sym typeface="Symbol" panose="05050102010706020507" pitchFamily="18" charset="2"/>
              </a:rPr>
              <a:t>}, {</a:t>
            </a:r>
            <a:r>
              <a:rPr lang="en-US" altLang="en-US" sz="2000" i="1" dirty="0" err="1"/>
              <a:t>s_ID</a:t>
            </a:r>
            <a:r>
              <a:rPr lang="en-US" altLang="en-US" sz="2000" i="1" dirty="0"/>
              <a:t>,</a:t>
            </a:r>
            <a:r>
              <a:rPr lang="en-US" altLang="en-US" sz="2000" i="1" dirty="0"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sym typeface="Symbol" panose="05050102010706020507" pitchFamily="18" charset="2"/>
              </a:rPr>
              <a:t>i_ID</a:t>
            </a:r>
            <a:r>
              <a:rPr lang="en-US" altLang="en-US" sz="2000" i="1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}</a:t>
            </a:r>
            <a:endParaRPr lang="en-US" altLang="en-US" sz="2000" dirty="0">
              <a:sym typeface="Monotype Sorts" pitchFamily="-65" charset="2"/>
            </a:endParaRPr>
          </a:p>
          <a:p>
            <a:r>
              <a:rPr lang="en-US" altLang="en-US" sz="2000" dirty="0">
                <a:sym typeface="Monotype Sorts" pitchFamily="-65" charset="2"/>
              </a:rPr>
              <a:t>We have seen before that </a:t>
            </a:r>
            <a:r>
              <a:rPr lang="en-US" altLang="en-US" sz="2000" i="1" dirty="0" err="1"/>
              <a:t>dept_advisor</a:t>
            </a:r>
            <a:r>
              <a:rPr lang="en-US" altLang="en-US" sz="2000" i="1" dirty="0"/>
              <a:t> </a:t>
            </a:r>
            <a:r>
              <a:rPr lang="en-US" altLang="en-US" sz="2000" dirty="0">
                <a:sym typeface="Monotype Sorts" pitchFamily="-65" charset="2"/>
              </a:rPr>
              <a:t>is </a:t>
            </a:r>
            <a:r>
              <a:rPr lang="en-US" altLang="en-US" sz="2000" dirty="0">
                <a:solidFill>
                  <a:srgbClr val="002060"/>
                </a:solidFill>
                <a:sym typeface="Monotype Sorts" pitchFamily="-65" charset="2"/>
              </a:rPr>
              <a:t>not</a:t>
            </a:r>
            <a:r>
              <a:rPr lang="en-US" altLang="en-US" sz="2000" dirty="0">
                <a:sym typeface="Monotype Sorts" pitchFamily="-65" charset="2"/>
              </a:rPr>
              <a:t> in BCNF</a:t>
            </a:r>
            <a:endParaRPr lang="en-US" altLang="en-US" sz="2000" dirty="0">
              <a:sym typeface="Monotype Sorts" pitchFamily="-65" charset="2"/>
            </a:endParaRPr>
          </a:p>
          <a:p>
            <a:r>
              <a:rPr lang="en-US" altLang="en-US" sz="2000" i="1" dirty="0">
                <a:sym typeface="Monotype Sorts" pitchFamily="-65" charset="2"/>
              </a:rPr>
              <a:t>R,  </a:t>
            </a:r>
            <a:r>
              <a:rPr lang="en-US" altLang="en-US" sz="2000" dirty="0">
                <a:sym typeface="Monotype Sorts" pitchFamily="-65" charset="2"/>
              </a:rPr>
              <a:t>however, </a:t>
            </a:r>
            <a:r>
              <a:rPr lang="en-US" altLang="en-US" sz="2000" i="1" dirty="0">
                <a:sym typeface="Monotype Sorts" pitchFamily="-65" charset="2"/>
              </a:rPr>
              <a:t> </a:t>
            </a:r>
            <a:r>
              <a:rPr lang="en-US" altLang="en-US" sz="2000" dirty="0">
                <a:sym typeface="Monotype Sorts" pitchFamily="-65" charset="2"/>
              </a:rPr>
              <a:t>is in  3NF</a:t>
            </a:r>
            <a:endParaRPr lang="en-US" altLang="en-US" sz="2000" dirty="0">
              <a:sym typeface="Monotype Sorts" pitchFamily="-65" charset="2"/>
            </a:endParaRPr>
          </a:p>
          <a:p>
            <a:pPr lvl="1"/>
            <a:r>
              <a:rPr lang="en-US" altLang="en-US" sz="2000" i="1" dirty="0"/>
              <a:t> </a:t>
            </a:r>
            <a:r>
              <a:rPr lang="en-US" altLang="en-US" sz="2000" i="1" dirty="0" err="1"/>
              <a:t>s_ID</a:t>
            </a:r>
            <a:r>
              <a:rPr lang="en-US" altLang="en-US" sz="2000" i="1" dirty="0"/>
              <a:t>, </a:t>
            </a:r>
            <a:r>
              <a:rPr lang="en-US" altLang="en-US" sz="20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2000" i="1" dirty="0"/>
              <a:t> </a:t>
            </a:r>
            <a:r>
              <a:rPr lang="en-US" altLang="en-US" sz="2000" dirty="0">
                <a:sym typeface="Monotype Sorts" pitchFamily="-65" charset="2"/>
              </a:rPr>
              <a:t>is a </a:t>
            </a:r>
            <a:r>
              <a:rPr lang="en-US" altLang="en-US" sz="2000" dirty="0" err="1">
                <a:sym typeface="Monotype Sorts" pitchFamily="-65" charset="2"/>
              </a:rPr>
              <a:t>superkey</a:t>
            </a:r>
            <a:endParaRPr lang="en-US" altLang="en-US" sz="2000" dirty="0">
              <a:sym typeface="Monotype Sorts" pitchFamily="-65" charset="2"/>
            </a:endParaRPr>
          </a:p>
          <a:p>
            <a:pPr lvl="1"/>
            <a:r>
              <a:rPr lang="en-US" altLang="en-US" sz="2000" dirty="0"/>
              <a:t> </a:t>
            </a:r>
            <a:r>
              <a:rPr lang="en-US" altLang="en-US" sz="2000" i="1" dirty="0" err="1"/>
              <a:t>i_ID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 and 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i_ID</a:t>
            </a:r>
            <a:r>
              <a:rPr lang="en-US" altLang="en-US" sz="2000" i="1" dirty="0">
                <a:sym typeface="Monotype Sorts" pitchFamily="-65" charset="2"/>
              </a:rPr>
              <a:t> </a:t>
            </a:r>
            <a:r>
              <a:rPr lang="en-US" altLang="en-US" sz="2000" dirty="0">
                <a:sym typeface="Monotype Sorts" pitchFamily="-65" charset="2"/>
              </a:rPr>
              <a:t>is NOT a </a:t>
            </a:r>
            <a:r>
              <a:rPr lang="en-US" altLang="en-US" sz="2000" dirty="0" err="1">
                <a:sym typeface="Monotype Sorts" pitchFamily="-65" charset="2"/>
              </a:rPr>
              <a:t>superkey</a:t>
            </a:r>
            <a:r>
              <a:rPr lang="en-US" altLang="en-US" sz="2000" dirty="0">
                <a:sym typeface="Monotype Sorts" pitchFamily="-65" charset="2"/>
              </a:rPr>
              <a:t>, but:</a:t>
            </a:r>
            <a:endParaRPr lang="en-US" altLang="en-US" sz="2000" dirty="0">
              <a:sym typeface="Monotype Sorts" pitchFamily="-65" charset="2"/>
            </a:endParaRPr>
          </a:p>
          <a:p>
            <a:pPr lvl="2"/>
            <a:r>
              <a:rPr lang="en-US" altLang="en-US" sz="2000" dirty="0">
                <a:sym typeface="Monotype Sorts" pitchFamily="-65" charset="2"/>
              </a:rPr>
              <a:t>{ </a:t>
            </a:r>
            <a:r>
              <a:rPr lang="en-US" altLang="en-US" sz="20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2000" dirty="0">
                <a:sym typeface="Monotype Sorts" pitchFamily="-65" charset="2"/>
              </a:rPr>
              <a:t>} – {</a:t>
            </a:r>
            <a:r>
              <a:rPr lang="en-US" altLang="en-US" sz="2000" i="1" dirty="0" err="1"/>
              <a:t>i_ID</a:t>
            </a:r>
            <a:r>
              <a:rPr lang="en-US" altLang="en-US" sz="2000" dirty="0">
                <a:sym typeface="Monotype Sorts" pitchFamily="-65" charset="2"/>
              </a:rPr>
              <a:t> }  = </a:t>
            </a:r>
            <a:r>
              <a:rPr lang="en-US" altLang="en-US" sz="2000" i="1" dirty="0">
                <a:sym typeface="Monotype Sorts" pitchFamily="-65" charset="2"/>
              </a:rPr>
              <a:t>  </a:t>
            </a:r>
            <a:r>
              <a:rPr lang="en-US" altLang="en-US" sz="2000" dirty="0">
                <a:sym typeface="Monotype Sorts" pitchFamily="-65" charset="2"/>
              </a:rPr>
              <a:t>{</a:t>
            </a:r>
            <a:r>
              <a:rPr lang="en-US" altLang="en-US" sz="20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2000" i="1" dirty="0">
                <a:sym typeface="Monotype Sorts" pitchFamily="-65" charset="2"/>
              </a:rPr>
              <a:t> </a:t>
            </a:r>
            <a:r>
              <a:rPr lang="en-US" altLang="en-US" sz="2000" dirty="0">
                <a:sym typeface="Monotype Sorts" pitchFamily="-65" charset="2"/>
              </a:rPr>
              <a:t>} and</a:t>
            </a:r>
            <a:endParaRPr lang="en-US" altLang="en-US" sz="2000" dirty="0">
              <a:sym typeface="Monotype Sorts" pitchFamily="-65" charset="2"/>
            </a:endParaRPr>
          </a:p>
          <a:p>
            <a:pPr lvl="2"/>
            <a:r>
              <a:rPr lang="en-US" altLang="en-US" sz="20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2000" i="1" dirty="0">
                <a:sym typeface="Monotype Sorts" pitchFamily="-65" charset="2"/>
              </a:rPr>
              <a:t>  </a:t>
            </a:r>
            <a:r>
              <a:rPr lang="en-US" altLang="en-US" sz="2000" dirty="0">
                <a:sym typeface="Greek Symbols"/>
              </a:rPr>
              <a:t>is contained in a  candidate key</a:t>
            </a:r>
            <a:endParaRPr lang="en-US" altLang="en-US" sz="2000" i="1" dirty="0">
              <a:sym typeface="Greek Symbols"/>
            </a:endParaRPr>
          </a:p>
          <a:p>
            <a:pPr>
              <a:buFont typeface="Monotype Sorts" pitchFamily="-65" charset="2"/>
              <a:buNone/>
            </a:pPr>
            <a:r>
              <a:rPr lang="zh-CN" altLang="en-US" sz="2000" i="1" dirty="0" smtClean="0">
                <a:solidFill>
                  <a:schemeClr val="accent3">
                    <a:lumMod val="50000"/>
                  </a:schemeClr>
                </a:solidFill>
                <a:sym typeface="Symbol" panose="05050102010706020507" pitchFamily="18" charset="2"/>
              </a:rPr>
              <a:t>不用管主属性？</a:t>
            </a:r>
            <a:endParaRPr lang="en-US" altLang="en-US" sz="2000" i="1" dirty="0">
              <a:solidFill>
                <a:schemeClr val="accent3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关系数据库中的问题</a:t>
            </a:r>
            <a:endParaRPr lang="zh-CN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考虑以下数据库设计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关系：</a:t>
            </a:r>
            <a:r>
              <a:rPr lang="en-US" altLang="zh-CN" sz="2400" dirty="0" smtClean="0"/>
              <a:t>worker (</a:t>
            </a:r>
            <a:r>
              <a:rPr lang="en-US" altLang="zh-CN" sz="2400" u="sng" dirty="0" smtClean="0"/>
              <a:t>name</a:t>
            </a:r>
            <a:r>
              <a:rPr lang="en-US" altLang="zh-CN" sz="2400" dirty="0" smtClean="0"/>
              <a:t>, branch, manager)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假设一个部门仅有一位经理。但反过来，一个经理可以是多个部门的经理。</a:t>
            </a:r>
            <a:endParaRPr lang="zh-CN" altLang="en-US" sz="2400" dirty="0" smtClean="0"/>
          </a:p>
        </p:txBody>
      </p:sp>
      <p:graphicFrame>
        <p:nvGraphicFramePr>
          <p:cNvPr id="651306" name="Group 42"/>
          <p:cNvGraphicFramePr>
            <a:graphicFrameLocks noGrp="1"/>
          </p:cNvGraphicFramePr>
          <p:nvPr/>
        </p:nvGraphicFramePr>
        <p:xfrm>
          <a:off x="628650" y="4090988"/>
          <a:ext cx="3182938" cy="2220912"/>
        </p:xfrm>
        <a:graphic>
          <a:graphicData uri="http://schemas.openxmlformats.org/drawingml/2006/table">
            <a:tbl>
              <a:tblPr/>
              <a:tblGrid>
                <a:gridCol w="970857"/>
                <a:gridCol w="1056883"/>
                <a:gridCol w="1155198"/>
              </a:tblGrid>
              <a:tr h="44103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1298" name="Rectangle 34"/>
          <p:cNvSpPr>
            <a:spLocks noChangeArrowheads="1"/>
          </p:cNvSpPr>
          <p:nvPr/>
        </p:nvSpPr>
        <p:spPr bwMode="auto">
          <a:xfrm>
            <a:off x="1538288" y="3567113"/>
            <a:ext cx="13636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worker</a:t>
            </a:r>
            <a:endParaRPr kumimoji="1" lang="en-US" altLang="zh-CN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749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MS PGothic" panose="020B0600070205080204" pitchFamily="34" charset="-128"/>
              </a:rPr>
              <a:t>Redundancy in 3NF</a:t>
            </a:r>
            <a:endParaRPr lang="en-US" sz="2800" dirty="0">
              <a:ea typeface="MS PGothic" panose="020B0600070205080204" pitchFamily="34" charset="-128"/>
            </a:endParaRP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781050" y="1130542"/>
            <a:ext cx="7716774" cy="5123954"/>
          </a:xfrm>
        </p:spPr>
        <p:txBody>
          <a:bodyPr/>
          <a:lstStyle/>
          <a:p>
            <a:r>
              <a:rPr lang="en-US" altLang="en-US" sz="2000" dirty="0"/>
              <a:t>Consider  the schema R below,  which is in 3NF</a:t>
            </a: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r>
              <a:rPr lang="en-US" altLang="en-US" sz="2000" dirty="0"/>
              <a:t>What is wrong with the table?</a:t>
            </a:r>
            <a:endParaRPr lang="en-US" altLang="en-US" sz="2000" dirty="0"/>
          </a:p>
          <a:p>
            <a:pPr marL="0" indent="0">
              <a:buNone/>
            </a:pPr>
            <a:endParaRPr lang="en-US" altLang="en-US" sz="1700" dirty="0"/>
          </a:p>
        </p:txBody>
      </p:sp>
      <p:sp>
        <p:nvSpPr>
          <p:cNvPr id="34822" name="TextBox 1"/>
          <p:cNvSpPr txBox="1">
            <a:spLocks noChangeArrowheads="1"/>
          </p:cNvSpPr>
          <p:nvPr/>
        </p:nvSpPr>
        <p:spPr bwMode="auto">
          <a:xfrm>
            <a:off x="781051" y="1530989"/>
            <a:ext cx="671703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i="1" dirty="0"/>
              <a:t>R = </a:t>
            </a:r>
            <a:r>
              <a:rPr lang="en-US" altLang="en-US" sz="2000" dirty="0"/>
              <a:t>(</a:t>
            </a:r>
            <a:r>
              <a:rPr lang="en-US" altLang="en-US" sz="2000" i="1" dirty="0"/>
              <a:t>J, K, L </a:t>
            </a:r>
            <a:r>
              <a:rPr lang="en-US" altLang="en-US" sz="2000" dirty="0"/>
              <a:t>)</a:t>
            </a:r>
            <a:endParaRPr lang="en-US" altLang="en-US" sz="2000" i="1" dirty="0"/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i="1" dirty="0"/>
              <a:t>F = </a:t>
            </a:r>
            <a:r>
              <a:rPr lang="en-US" altLang="en-US" sz="2000" dirty="0"/>
              <a:t>{</a:t>
            </a:r>
            <a:r>
              <a:rPr lang="en-US" altLang="en-US" sz="2000" i="1" dirty="0"/>
              <a:t>JK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L, L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K </a:t>
            </a:r>
            <a:r>
              <a:rPr lang="en-US" altLang="en-US" sz="2000" dirty="0">
                <a:sym typeface="Monotype Sorts" pitchFamily="-65" charset="2"/>
              </a:rPr>
              <a:t>}</a:t>
            </a:r>
            <a:endParaRPr lang="en-US" altLang="en-US" sz="2000" dirty="0">
              <a:sym typeface="Monotype Sorts" pitchFamily="-65" charset="2"/>
            </a:endParaRPr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sym typeface="Monotype Sorts" pitchFamily="-65" charset="2"/>
              </a:rPr>
              <a:t>And an instance table:</a:t>
            </a:r>
            <a:endParaRPr lang="en-US" altLang="en-US" sz="2000" dirty="0">
              <a:sym typeface="Monotype Sorts" pitchFamily="-65" charset="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1049" y="4793279"/>
            <a:ext cx="747293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/>
              <a:t>Repetition of information</a:t>
            </a:r>
            <a:endParaRPr lang="en-US" altLang="en-US" sz="2000" dirty="0"/>
          </a:p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/>
              <a:t>Need to use null values (e.g., to represent the relationship </a:t>
            </a:r>
            <a:r>
              <a:rPr lang="en-US" altLang="en-US" sz="2000" i="1" dirty="0">
                <a:sym typeface="Monotype Sorts" pitchFamily="-65" charset="2"/>
              </a:rPr>
              <a:t>l</a:t>
            </a:r>
            <a:r>
              <a:rPr lang="en-US" altLang="en-US" sz="2000" baseline="-25000" dirty="0">
                <a:sym typeface="Monotype Sorts" pitchFamily="-65" charset="2"/>
              </a:rPr>
              <a:t>2</a:t>
            </a:r>
            <a:r>
              <a:rPr lang="en-US" altLang="en-US" sz="2000" dirty="0">
                <a:sym typeface="Monotype Sorts" pitchFamily="-65" charset="2"/>
              </a:rPr>
              <a:t>, </a:t>
            </a:r>
            <a:r>
              <a:rPr lang="en-US" altLang="en-US" sz="2000" i="1" dirty="0">
                <a:sym typeface="Monotype Sorts" pitchFamily="-65" charset="2"/>
              </a:rPr>
              <a:t>k</a:t>
            </a:r>
            <a:r>
              <a:rPr lang="en-US" altLang="en-US" sz="2000" baseline="-25000" dirty="0">
                <a:sym typeface="Monotype Sorts" pitchFamily="-65" charset="2"/>
              </a:rPr>
              <a:t>2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endParaRPr lang="en-US" altLang="en-US" sz="2000" dirty="0">
              <a:sym typeface="Monotype Sorts" pitchFamily="-65" charset="2"/>
            </a:endParaRPr>
          </a:p>
          <a:p>
            <a:pPr lvl="1">
              <a:buClr>
                <a:srgbClr val="F89108"/>
              </a:buClr>
              <a:buSzPct val="80000"/>
            </a:pPr>
            <a:r>
              <a:rPr lang="en-US" altLang="en-US" sz="2000" dirty="0">
                <a:sym typeface="Monotype Sorts" pitchFamily="-65" charset="2"/>
              </a:rPr>
              <a:t>     where there is no corresponding value for </a:t>
            </a:r>
            <a:r>
              <a:rPr lang="en-US" altLang="en-US" sz="2000" i="1" dirty="0">
                <a:sym typeface="Monotype Sorts" pitchFamily="-65" charset="2"/>
              </a:rPr>
              <a:t>J</a:t>
            </a:r>
            <a:r>
              <a:rPr lang="en-US" altLang="en-US" sz="2000" dirty="0">
                <a:sym typeface="Monotype Sorts" pitchFamily="-65" charset="2"/>
              </a:rPr>
              <a:t>)</a:t>
            </a:r>
            <a:endParaRPr lang="en-US" alt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373" y="2546652"/>
            <a:ext cx="1350380" cy="1722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Boyce-Codd Normal Form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541149" cy="2664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relation schema </a:t>
            </a:r>
            <a:r>
              <a:rPr lang="en-US" altLang="en-US" sz="2400" i="1" dirty="0"/>
              <a:t>R</a:t>
            </a:r>
            <a:r>
              <a:rPr lang="en-US" altLang="en-US" sz="2400" dirty="0"/>
              <a:t> is in BCNF with respect to a set </a:t>
            </a:r>
            <a:r>
              <a:rPr lang="en-US" altLang="en-US" sz="2400" i="1" dirty="0"/>
              <a:t>F</a:t>
            </a:r>
            <a:r>
              <a:rPr lang="en-US" altLang="en-US" sz="2400" dirty="0"/>
              <a:t> of functional  dependencies if for all functional dependencies in </a:t>
            </a:r>
            <a:r>
              <a:rPr lang="en-US" altLang="en-US" sz="2400" i="1" dirty="0"/>
              <a:t>F</a:t>
            </a:r>
            <a:r>
              <a:rPr lang="en-US" altLang="en-US" sz="2400" baseline="30000" dirty="0"/>
              <a:t>+</a:t>
            </a:r>
            <a:r>
              <a:rPr lang="en-US" altLang="en-US" sz="2400" dirty="0"/>
              <a:t> of the form </a:t>
            </a:r>
            <a:endParaRPr lang="en-US" altLang="en-US" sz="2400" dirty="0"/>
          </a:p>
          <a:p>
            <a:pPr>
              <a:buFont typeface="Monotype Sorts" pitchFamily="-65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               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  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Symbol" panose="05050102010706020507" pitchFamily="18" charset="2"/>
              </a:rPr>
              <a:t>非主属性和主属性都可以</a:t>
            </a:r>
            <a:endParaRPr lang="en-US" altLang="en-US" sz="2400" i="1" dirty="0">
              <a:latin typeface="楷体" panose="02010609060101010101" charset="-122"/>
              <a:ea typeface="楷体" panose="02010609060101010101" charset="-122"/>
              <a:sym typeface="Greek Symbols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2400" i="1" dirty="0">
                <a:sym typeface="Greek Symbols"/>
              </a:rPr>
              <a:t>      </a:t>
            </a:r>
            <a:r>
              <a:rPr lang="en-US" altLang="en-US" sz="2400" dirty="0">
                <a:sym typeface="Greek Symbols"/>
              </a:rPr>
              <a:t>where </a:t>
            </a:r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 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sym typeface="Symbol" panose="05050102010706020507" pitchFamily="18" charset="2"/>
              </a:rPr>
              <a:t> and </a:t>
            </a:r>
            <a:r>
              <a:rPr lang="en-US" altLang="en-US" sz="2400" i="1" dirty="0">
                <a:sym typeface="Symbol" panose="05050102010706020507" pitchFamily="18" charset="2"/>
              </a:rPr>
              <a:t>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 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sym typeface="Symbol" panose="05050102010706020507" pitchFamily="18" charset="2"/>
              </a:rPr>
              <a:t>,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at least one of the following holds: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</a:t>
            </a:r>
            <a:r>
              <a:rPr lang="en-US" altLang="en-US" sz="2400" i="1" dirty="0">
                <a:sym typeface="Greek Symbols"/>
              </a:rPr>
              <a:t>  </a:t>
            </a:r>
            <a:r>
              <a:rPr lang="en-US" altLang="en-US" sz="2400" dirty="0">
                <a:sym typeface="Greek Symbols"/>
              </a:rPr>
              <a:t>is trivial (i.e., </a:t>
            </a:r>
            <a:r>
              <a:rPr lang="en-US" altLang="en-US" sz="2400" i="1" dirty="0">
                <a:sym typeface="Symbol" panose="05050102010706020507" pitchFamily="18" charset="2"/>
              </a:rPr>
              <a:t>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 </a:t>
            </a:r>
            <a:r>
              <a:rPr lang="en-US" altLang="en-US" sz="2400" dirty="0">
                <a:sym typeface="Greek Symbols"/>
              </a:rPr>
              <a:t>)</a:t>
            </a:r>
            <a:endParaRPr lang="en-US" altLang="en-US" sz="2400" dirty="0">
              <a:sym typeface="Greek Symbols"/>
            </a:endParaRP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dirty="0">
                <a:sym typeface="Greek Symbols"/>
              </a:rPr>
              <a:t> is a </a:t>
            </a:r>
            <a:r>
              <a:rPr lang="en-US" altLang="en-US" sz="2400" dirty="0" err="1">
                <a:sym typeface="Greek Symbols"/>
              </a:rPr>
              <a:t>superkey</a:t>
            </a:r>
            <a:r>
              <a:rPr lang="en-US" altLang="en-US" sz="2400" dirty="0">
                <a:sym typeface="Greek Symbols"/>
              </a:rPr>
              <a:t> for </a:t>
            </a:r>
            <a:r>
              <a:rPr lang="en-US" altLang="en-US" sz="2400" i="1" dirty="0">
                <a:sym typeface="Greek Symbols"/>
              </a:rPr>
              <a:t>R</a:t>
            </a:r>
            <a:endParaRPr lang="en-US" altLang="en-US" sz="2400" i="1" dirty="0">
              <a:sym typeface="Greek Symbols"/>
            </a:endParaRP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autoUpdateAnimBg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Boyce-Codd Normal Form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774928" cy="37253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Example schema  that is </a:t>
            </a:r>
            <a:r>
              <a:rPr lang="en-US" altLang="en-US" sz="2000" b="1" i="1" dirty="0"/>
              <a:t>not</a:t>
            </a:r>
            <a:r>
              <a:rPr lang="en-US" altLang="en-US" sz="2000" dirty="0"/>
              <a:t>  in BCNF: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          </a:t>
            </a:r>
            <a:r>
              <a:rPr lang="en-US" altLang="en-US" sz="2000" i="1" dirty="0" err="1"/>
              <a:t>in_dep</a:t>
            </a:r>
            <a:r>
              <a:rPr lang="en-US" altLang="en-US" sz="2000" i="1" dirty="0"/>
              <a:t> </a:t>
            </a:r>
            <a:r>
              <a:rPr lang="en-US" altLang="en-US" sz="2000" dirty="0"/>
              <a:t>(</a:t>
            </a:r>
            <a:r>
              <a:rPr lang="en-US" altLang="en-US" sz="2000" i="1" u="sng" dirty="0"/>
              <a:t>ID, </a:t>
            </a:r>
            <a:r>
              <a:rPr lang="en-US" altLang="en-US" sz="2000" i="1" dirty="0"/>
              <a:t>name, salary</a:t>
            </a:r>
            <a:r>
              <a:rPr lang="en-US" altLang="en-US" sz="2000" i="1" u="sng" dirty="0"/>
              <a:t>, </a:t>
            </a:r>
            <a:r>
              <a:rPr lang="en-US" altLang="en-US" sz="2000" i="1" u="sng" dirty="0" err="1"/>
              <a:t>dept_name</a:t>
            </a:r>
            <a:r>
              <a:rPr lang="en-US" altLang="en-US" sz="2000" i="1" u="sng" dirty="0"/>
              <a:t>, </a:t>
            </a:r>
            <a:r>
              <a:rPr lang="en-US" altLang="en-US" sz="2000" i="1" dirty="0"/>
              <a:t>building, budget 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      because :</a:t>
            </a:r>
            <a:endParaRPr lang="en-US" altLang="en-US" sz="2000" dirty="0"/>
          </a:p>
          <a:p>
            <a:pPr lvl="1"/>
            <a:r>
              <a:rPr lang="en-US" altLang="en-US" sz="2000" i="1" dirty="0" err="1"/>
              <a:t>dept_name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building, budget  </a:t>
            </a:r>
            <a:endParaRPr lang="en-US" altLang="en-US" sz="2000" i="1" dirty="0">
              <a:sym typeface="Monotype Sorts" pitchFamily="-65" charset="2"/>
            </a:endParaRPr>
          </a:p>
          <a:p>
            <a:pPr lvl="2"/>
            <a:r>
              <a:rPr lang="en-US" altLang="en-US" sz="2000" dirty="0">
                <a:sym typeface="Monotype Sorts" pitchFamily="-65" charset="2"/>
              </a:rPr>
              <a:t>holds on </a:t>
            </a:r>
            <a:r>
              <a:rPr lang="en-US" altLang="en-US" sz="2000" i="1" dirty="0" err="1">
                <a:sym typeface="Monotype Sorts" pitchFamily="-65" charset="2"/>
              </a:rPr>
              <a:t>in_dep</a:t>
            </a:r>
            <a:endParaRPr lang="en-US" altLang="en-US" sz="2000" i="1" dirty="0">
              <a:sym typeface="Monotype Sorts" pitchFamily="-65" charset="2"/>
            </a:endParaRPr>
          </a:p>
          <a:p>
            <a:pPr lvl="2"/>
            <a:r>
              <a:rPr lang="en-US" altLang="en-US" sz="2000" dirty="0">
                <a:sym typeface="Monotype Sorts" pitchFamily="-65" charset="2"/>
              </a:rPr>
              <a:t>but </a:t>
            </a:r>
            <a:r>
              <a:rPr lang="en-US" altLang="en-US" sz="2000" i="1" dirty="0" err="1" smtClean="0">
                <a:sym typeface="Monotype Sorts" pitchFamily="-65" charset="2"/>
              </a:rPr>
              <a:t>dept_name</a:t>
            </a:r>
            <a:r>
              <a:rPr lang="en-US" altLang="en-US" sz="2000" dirty="0" smtClean="0">
                <a:sym typeface="Monotype Sorts" pitchFamily="-65" charset="2"/>
              </a:rPr>
              <a:t> </a:t>
            </a:r>
            <a:r>
              <a:rPr lang="en-US" altLang="en-US" sz="2000" dirty="0">
                <a:sym typeface="Monotype Sorts" pitchFamily="-65" charset="2"/>
              </a:rPr>
              <a:t>is not a </a:t>
            </a:r>
            <a:r>
              <a:rPr lang="en-US" altLang="en-US" sz="2000" dirty="0" err="1">
                <a:sym typeface="Monotype Sorts" pitchFamily="-65" charset="2"/>
              </a:rPr>
              <a:t>superkey</a:t>
            </a:r>
            <a:endParaRPr lang="en-US" altLang="en-US" sz="2000" dirty="0">
              <a:sym typeface="Monotype Sorts" pitchFamily="-65" charset="2"/>
            </a:endParaRPr>
          </a:p>
          <a:p>
            <a:r>
              <a:rPr lang="en-US" altLang="en-US" sz="2000" dirty="0">
                <a:sym typeface="Monotype Sorts" pitchFamily="-65" charset="2"/>
              </a:rPr>
              <a:t>When decompose  </a:t>
            </a:r>
            <a:r>
              <a:rPr lang="en-US" altLang="en-US" sz="2000" i="1" dirty="0" err="1">
                <a:sym typeface="Monotype Sorts" pitchFamily="-65" charset="2"/>
              </a:rPr>
              <a:t>in_dept</a:t>
            </a:r>
            <a:r>
              <a:rPr lang="en-US" altLang="en-US" sz="2000" i="1" dirty="0">
                <a:sym typeface="Monotype Sorts" pitchFamily="-65" charset="2"/>
              </a:rPr>
              <a:t>  </a:t>
            </a:r>
            <a:r>
              <a:rPr lang="en-US" altLang="en-US" sz="2000" dirty="0">
                <a:sym typeface="Monotype Sorts" pitchFamily="-65" charset="2"/>
              </a:rPr>
              <a:t>into</a:t>
            </a:r>
            <a:r>
              <a:rPr lang="en-US" altLang="en-US" sz="2000" i="1" dirty="0">
                <a:sym typeface="Monotype Sorts" pitchFamily="-65" charset="2"/>
              </a:rPr>
              <a:t> instructor </a:t>
            </a:r>
            <a:r>
              <a:rPr lang="en-US" altLang="en-US" sz="2000" dirty="0">
                <a:sym typeface="Monotype Sorts" pitchFamily="-65" charset="2"/>
              </a:rPr>
              <a:t>and </a:t>
            </a:r>
            <a:r>
              <a:rPr lang="en-US" altLang="en-US" sz="2000" i="1" dirty="0">
                <a:sym typeface="Monotype Sorts" pitchFamily="-65" charset="2"/>
              </a:rPr>
              <a:t>department </a:t>
            </a:r>
            <a:endParaRPr lang="en-US" altLang="en-US" sz="2000" i="1" dirty="0">
              <a:sym typeface="Monotype Sorts" pitchFamily="-65" charset="2"/>
            </a:endParaRPr>
          </a:p>
          <a:p>
            <a:pPr lvl="1"/>
            <a:r>
              <a:rPr lang="en-US" altLang="en-US" sz="2000" i="1" dirty="0">
                <a:sym typeface="Monotype Sorts" pitchFamily="-65" charset="2"/>
              </a:rPr>
              <a:t>instructor</a:t>
            </a:r>
            <a:r>
              <a:rPr lang="en-US" altLang="en-US" sz="2000" dirty="0">
                <a:sym typeface="Monotype Sorts" pitchFamily="-65" charset="2"/>
              </a:rPr>
              <a:t>  is in BCNF</a:t>
            </a:r>
            <a:endParaRPr lang="en-US" altLang="en-US" sz="2000" dirty="0">
              <a:sym typeface="Monotype Sorts" pitchFamily="-65" charset="2"/>
            </a:endParaRPr>
          </a:p>
          <a:p>
            <a:pPr lvl="1"/>
            <a:r>
              <a:rPr lang="en-US" altLang="en-US" sz="2000" i="1" dirty="0">
                <a:sym typeface="Monotype Sorts" pitchFamily="-65" charset="2"/>
              </a:rPr>
              <a:t>department </a:t>
            </a:r>
            <a:r>
              <a:rPr lang="en-US" altLang="en-US" sz="2000" dirty="0">
                <a:sym typeface="Monotype Sorts" pitchFamily="-65" charset="2"/>
              </a:rPr>
              <a:t>is in BCNF</a:t>
            </a:r>
            <a:endParaRPr lang="en-US" altLang="en-US" sz="2000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</a:pPr>
            <a:endParaRPr lang="en-US" altLang="en-US" sz="2000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</a:pPr>
            <a:endParaRPr lang="en-US" altLang="en-US" sz="2000" dirty="0">
              <a:sym typeface="Monotype Sorts" pitchFamily="-65" charset="2"/>
            </a:endParaRP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autoUpdateAnimBg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例子：范式</a:t>
            </a:r>
            <a:endParaRPr lang="zh-CN" altLang="en-US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例子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考虑以下关系</a:t>
            </a:r>
            <a:br>
              <a:rPr lang="zh-CN" altLang="en-US" sz="2400" dirty="0" smtClean="0"/>
            </a:br>
            <a:endParaRPr lang="zh-CN" altLang="en-US" sz="2400" dirty="0" smtClean="0"/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R(S, T, C)</a:t>
            </a:r>
            <a:endParaRPr lang="en-US" altLang="zh-CN" sz="2400" dirty="0" smtClean="0"/>
          </a:p>
          <a:p>
            <a:pPr lvl="1" algn="ctr" eaLnBrk="1" hangingPunct="1"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lvl="2" eaLnBrk="1" hangingPunct="1"/>
            <a:r>
              <a:rPr lang="en-US" altLang="zh-CN" sz="2400" dirty="0" smtClean="0"/>
              <a:t>S: </a:t>
            </a:r>
            <a:r>
              <a:rPr lang="zh-CN" altLang="en-US" sz="2400" dirty="0" smtClean="0"/>
              <a:t>学生</a:t>
            </a:r>
            <a:r>
              <a:rPr lang="en-US" altLang="zh-CN" sz="2400" dirty="0" smtClean="0"/>
              <a:t>;     T: </a:t>
            </a:r>
            <a:r>
              <a:rPr lang="zh-CN" altLang="en-US" sz="2400" dirty="0" smtClean="0"/>
              <a:t>教师</a:t>
            </a:r>
            <a:r>
              <a:rPr lang="en-US" altLang="zh-CN" sz="2400" dirty="0" smtClean="0"/>
              <a:t>;    C: </a:t>
            </a:r>
            <a:r>
              <a:rPr lang="zh-CN" altLang="en-US" sz="2400" dirty="0" smtClean="0"/>
              <a:t>课程</a:t>
            </a:r>
            <a:endParaRPr lang="zh-CN" altLang="en-US" sz="2400" dirty="0" smtClean="0"/>
          </a:p>
        </p:txBody>
      </p:sp>
      <p:graphicFrame>
        <p:nvGraphicFramePr>
          <p:cNvPr id="725030" name="Group 38"/>
          <p:cNvGraphicFramePr>
            <a:graphicFrameLocks noGrp="1"/>
          </p:cNvGraphicFramePr>
          <p:nvPr/>
        </p:nvGraphicFramePr>
        <p:xfrm>
          <a:off x="4451350" y="4406900"/>
          <a:ext cx="4064001" cy="1905000"/>
        </p:xfrm>
        <a:graphic>
          <a:graphicData uri="http://schemas.openxmlformats.org/drawingml/2006/table">
            <a:tbl>
              <a:tblPr/>
              <a:tblGrid>
                <a:gridCol w="1245275"/>
                <a:gridCol w="1408614"/>
                <a:gridCol w="1410112"/>
              </a:tblGrid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C++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C++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C++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5026" name="Rectangle 34"/>
          <p:cNvSpPr>
            <a:spLocks noChangeArrowheads="1"/>
          </p:cNvSpPr>
          <p:nvPr/>
        </p:nvSpPr>
        <p:spPr bwMode="auto">
          <a:xfrm>
            <a:off x="6261100" y="3883025"/>
            <a:ext cx="444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R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范式</a:t>
            </a:r>
            <a:endParaRPr lang="zh-CN" altLang="en-US" dirty="0" smtClean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假设一个教师只教一门课程，但是一门课程有多个教师。也就是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T→C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2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假设给定一个学生和一门课程，只有一个老师给他上这门课程。也就是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SC→T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endParaRPr lang="en-US" altLang="zh-CN" sz="18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所以函数依赖集为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  F={ T→C, SC→T }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6" name="Group 38"/>
          <p:cNvGraphicFramePr>
            <a:graphicFrameLocks noGrp="1"/>
          </p:cNvGraphicFramePr>
          <p:nvPr/>
        </p:nvGraphicFramePr>
        <p:xfrm>
          <a:off x="4451350" y="4406900"/>
          <a:ext cx="4064001" cy="1905000"/>
        </p:xfrm>
        <a:graphic>
          <a:graphicData uri="http://schemas.openxmlformats.org/drawingml/2006/table">
            <a:tbl>
              <a:tblPr/>
              <a:tblGrid>
                <a:gridCol w="1245275"/>
                <a:gridCol w="1408614"/>
                <a:gridCol w="1410112"/>
              </a:tblGrid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C++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C++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C++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4"/>
          <p:cNvSpPr>
            <a:spLocks noChangeArrowheads="1"/>
          </p:cNvSpPr>
          <p:nvPr/>
        </p:nvSpPr>
        <p:spPr bwMode="auto">
          <a:xfrm>
            <a:off x="6261100" y="3883025"/>
            <a:ext cx="444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R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ldLvl="2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范式</a:t>
            </a:r>
            <a:endParaRPr lang="zh-CN" altLang="en-US" dirty="0" smtClean="0"/>
          </a:p>
        </p:txBody>
      </p:sp>
      <p:sp>
        <p:nvSpPr>
          <p:cNvPr id="72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algn="ctr"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R(S, T, C), 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F={ T→C, SC→T }</a:t>
            </a:r>
            <a:endParaRPr lang="zh-CN" altLang="en-US" sz="28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endParaRPr lang="en-US" altLang="zh-CN" sz="12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问题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1: R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的候选码是什么？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2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候选码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 ST, SC 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2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证明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 (ST)</a:t>
            </a:r>
            <a:r>
              <a:rPr lang="en-US" altLang="zh-CN" sz="2400" baseline="30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+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=(STC), (SC)</a:t>
            </a:r>
            <a:r>
              <a:rPr lang="en-US" altLang="zh-CN" sz="2400" baseline="30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+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=(STC),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所以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ST, SC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是超码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 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而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(S)</a:t>
            </a:r>
            <a:r>
              <a:rPr lang="en-US" altLang="zh-CN" sz="2400" baseline="30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+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=(S), (T)</a:t>
            </a:r>
            <a:r>
              <a:rPr lang="en-US" altLang="zh-CN" sz="2400" baseline="30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+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=(TC), (C)</a:t>
            </a:r>
            <a:r>
              <a:rPr lang="en-US" altLang="zh-CN" sz="2400" baseline="30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+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=(C), 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所以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ST, SC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的真子集都不是超码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6" name="Group 38"/>
          <p:cNvGraphicFramePr>
            <a:graphicFrameLocks noGrp="1"/>
          </p:cNvGraphicFramePr>
          <p:nvPr/>
        </p:nvGraphicFramePr>
        <p:xfrm>
          <a:off x="4451350" y="4406900"/>
          <a:ext cx="4064001" cy="1905000"/>
        </p:xfrm>
        <a:graphic>
          <a:graphicData uri="http://schemas.openxmlformats.org/drawingml/2006/table">
            <a:tbl>
              <a:tblPr/>
              <a:tblGrid>
                <a:gridCol w="1245275"/>
                <a:gridCol w="1408614"/>
                <a:gridCol w="1410112"/>
              </a:tblGrid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C++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C++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C++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4"/>
          <p:cNvSpPr>
            <a:spLocks noChangeArrowheads="1"/>
          </p:cNvSpPr>
          <p:nvPr/>
        </p:nvSpPr>
        <p:spPr bwMode="auto">
          <a:xfrm>
            <a:off x="6261100" y="3883025"/>
            <a:ext cx="444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R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3" grpId="0" bldLvl="2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范式</a:t>
            </a:r>
            <a:endParaRPr lang="zh-CN" altLang="en-US" dirty="0" smtClean="0"/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algn="ctr"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R(S, T, C), 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F={ T→C, SC→T }, </a:t>
            </a:r>
            <a:b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</a:br>
            <a:r>
              <a:rPr lang="zh-CN" altLang="en-US" sz="2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候选码</a:t>
            </a:r>
            <a:r>
              <a:rPr lang="en-US" altLang="zh-CN" sz="2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 ST, SC</a:t>
            </a:r>
            <a:endParaRPr lang="zh-CN" altLang="en-US" sz="26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endParaRPr lang="en-US" altLang="zh-CN" sz="12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问题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2: R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3NF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中么？在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BCNF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中么？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2" eaLnBrk="1" hangingPunct="1"/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3NF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中，因为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中没有非码属性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2" eaLnBrk="1" hangingPunct="1"/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不在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BCNF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中，因为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T→C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是非平凡的，且左边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不是超码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6" name="Group 38"/>
          <p:cNvGraphicFramePr>
            <a:graphicFrameLocks noGrp="1"/>
          </p:cNvGraphicFramePr>
          <p:nvPr/>
        </p:nvGraphicFramePr>
        <p:xfrm>
          <a:off x="4451350" y="4406900"/>
          <a:ext cx="4064001" cy="1905000"/>
        </p:xfrm>
        <a:graphic>
          <a:graphicData uri="http://schemas.openxmlformats.org/drawingml/2006/table">
            <a:tbl>
              <a:tblPr/>
              <a:tblGrid>
                <a:gridCol w="1245275"/>
                <a:gridCol w="1408614"/>
                <a:gridCol w="1410112"/>
              </a:tblGrid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C++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C++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C++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4"/>
          <p:cNvSpPr>
            <a:spLocks noChangeArrowheads="1"/>
          </p:cNvSpPr>
          <p:nvPr/>
        </p:nvSpPr>
        <p:spPr bwMode="auto">
          <a:xfrm>
            <a:off x="6261100" y="3883025"/>
            <a:ext cx="444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R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67" grpId="0" bldLvl="2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BC</a:t>
            </a:r>
            <a:r>
              <a:rPr lang="zh-CN" altLang="en-US" smtClean="0"/>
              <a:t>范式</a:t>
            </a:r>
            <a:endParaRPr lang="zh-CN" altLang="en-US" smtClean="0"/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algn="ctr"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R(S, T, C), 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F={ T→C, SC→T }, </a:t>
            </a:r>
            <a:b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</a:br>
            <a:r>
              <a:rPr lang="zh-CN" altLang="en-US" sz="2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候选码</a:t>
            </a:r>
            <a:r>
              <a:rPr lang="en-US" altLang="zh-CN" sz="2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 ST, SC</a:t>
            </a:r>
            <a:endParaRPr lang="zh-CN" altLang="en-US" sz="26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endParaRPr lang="en-US" altLang="zh-CN" sz="1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问题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3: 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它们有我们以前讨论过的四个问题吗？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2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是的，因为组合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(T, C)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的值重复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6" name="Group 38"/>
          <p:cNvGraphicFramePr>
            <a:graphicFrameLocks noGrp="1"/>
          </p:cNvGraphicFramePr>
          <p:nvPr/>
        </p:nvGraphicFramePr>
        <p:xfrm>
          <a:off x="4451350" y="4406900"/>
          <a:ext cx="4064001" cy="1905000"/>
        </p:xfrm>
        <a:graphic>
          <a:graphicData uri="http://schemas.openxmlformats.org/drawingml/2006/table">
            <a:tbl>
              <a:tblPr/>
              <a:tblGrid>
                <a:gridCol w="1245275"/>
                <a:gridCol w="1408614"/>
                <a:gridCol w="1410112"/>
              </a:tblGrid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C++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C++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C++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4"/>
          <p:cNvSpPr>
            <a:spLocks noChangeArrowheads="1"/>
          </p:cNvSpPr>
          <p:nvPr/>
        </p:nvSpPr>
        <p:spPr bwMode="auto">
          <a:xfrm>
            <a:off x="6261100" y="3883025"/>
            <a:ext cx="444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R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1" grpId="0" bldLvl="2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总结</a:t>
            </a:r>
            <a:endParaRPr lang="zh-CN" altLang="en-US" smtClean="0"/>
          </a:p>
        </p:txBody>
      </p:sp>
      <p:graphicFrame>
        <p:nvGraphicFramePr>
          <p:cNvPr id="733208" name="Group 2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28650" y="1825625"/>
          <a:ext cx="7886700" cy="3795714"/>
        </p:xfrm>
        <a:graphic>
          <a:graphicData uri="http://schemas.openxmlformats.org/drawingml/2006/table">
            <a:tbl>
              <a:tblPr/>
              <a:tblGrid>
                <a:gridCol w="6110732"/>
                <a:gridCol w="1775968"/>
              </a:tblGrid>
              <a:tr h="7032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indent="5715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indent="17145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indent="28575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0002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4574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9146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3718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检查每个函数依赖： </a:t>
                      </a:r>
                      <a:r>
                        <a:rPr kumimoji="0" lang="zh-CN" alt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 </a:t>
                      </a:r>
                      <a:r>
                        <a:rPr kumimoji="0" lang="zh-CN" alt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Monotype Sorts" pitchFamily="-65" charset="2"/>
                        </a:rPr>
                        <a:t> </a:t>
                      </a:r>
                      <a:r>
                        <a:rPr kumimoji="0" lang="zh-CN" alt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</a:t>
                      </a:r>
                      <a:endParaRPr kumimoji="0" lang="zh-CN" alt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110400" marR="1104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indent="5715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indent="17145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indent="28575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0002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4574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9146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3718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结论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10400" marR="1104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8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indent="5715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indent="17145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indent="28575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0002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4574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9146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3718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非码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【</a:t>
                      </a:r>
                      <a:r>
                        <a:rPr lang="zh-CN" altLang="en-US" sz="2400" b="0" i="1" smtClean="0">
                          <a:ln>
                            <a:noFill/>
                          </a:ln>
                          <a:effectLst/>
                          <a:sym typeface="Symbol" panose="05050102010706020507" pitchFamily="18" charset="2"/>
                        </a:rPr>
                        <a:t>是超码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】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10400" marR="1104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indent="5715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indent="17145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indent="28575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0002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4574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9146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3718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BCNF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【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BCNF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】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10400" marR="1104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18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indent="5715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indent="17145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indent="28575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0002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4574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9146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3718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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非码， </a:t>
                      </a:r>
                      <a:r>
                        <a:rPr kumimoji="0" lang="zh-CN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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有非码属性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【</a:t>
                      </a:r>
                      <a:r>
                        <a:rPr lang="zh-CN" altLang="en-US" sz="1800" b="0" dirty="0" smtClean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+mn-ea"/>
                        </a:rPr>
                        <a:t>检查每个非码属性</a:t>
                      </a:r>
                      <a:r>
                        <a:rPr lang="en-US" altLang="zh-CN" sz="1800" b="0" dirty="0" smtClean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+mn-ea"/>
                        </a:rPr>
                        <a:t>, </a:t>
                      </a:r>
                      <a:r>
                        <a:rPr lang="zh-CN" altLang="en-US" sz="1800" b="0" dirty="0" smtClean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+mn-ea"/>
                        </a:rPr>
                        <a:t>是否只依赖于超码（包含候选码）。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】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10400" marR="1104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indent="5715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indent="17145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indent="28575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0002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4574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9146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3718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3NF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10400" marR="1104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8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indent="5715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indent="17145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indent="28575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0002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4574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9146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3718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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是候选码的一部分，</a:t>
                      </a:r>
                      <a:r>
                        <a:rPr kumimoji="0" lang="zh-CN" alt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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有非码属性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lvl="1" eaLnBrk="1" hangingPunct="1"/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【</a:t>
                      </a:r>
                      <a:r>
                        <a:rPr lang="zh-CN" altLang="en-US" sz="1800" b="0" dirty="0" smtClean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+mn-ea"/>
                        </a:rPr>
                        <a:t>每个非码属性都</a:t>
                      </a:r>
                      <a:r>
                        <a:rPr lang="zh-CN" altLang="en-US" sz="18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+mn-ea"/>
                        </a:rPr>
                        <a:t>完全函数依赖于</a:t>
                      </a:r>
                      <a:r>
                        <a:rPr lang="zh-CN" altLang="en-US" sz="1800" b="0" dirty="0" smtClean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+mn-ea"/>
                        </a:rPr>
                        <a:t>候选码</a:t>
                      </a:r>
                      <a:endParaRPr lang="zh-CN" altLang="en-US" sz="1800" b="0" dirty="0" smtClean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  <a:p>
                      <a:pPr lvl="1" eaLnBrk="1" hangingPunct="1"/>
                      <a:r>
                        <a:rPr lang="zh-CN" altLang="en-US" sz="1800" b="0" dirty="0" smtClean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+mn-ea"/>
                        </a:rPr>
                        <a:t>候选码中没有一个子集可以推出该非码属性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】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110400" marR="1104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indent="5715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indent="17145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indent="28575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0002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4574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9146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3718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非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2NF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10400" marR="1104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如何让关系达到更高的范式</a:t>
            </a:r>
            <a:r>
              <a:rPr lang="en-US" altLang="zh-CN" smtClean="0"/>
              <a:t>?</a:t>
            </a:r>
            <a:endParaRPr lang="zh-CN" altLang="en-US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分解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>
              <a:defRPr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把一个属于低级范式的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坏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”关系，分解为几个属于高级范式的 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好”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关系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>
              <a:defRPr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但是某些情况下分解会带来新的问题，比如信息丢失，这样的分解是不正确的。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>
              <a:defRPr/>
            </a:pP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两个要点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 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什么样的分解方案才是正确的（不丢失信息的）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?  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 </a:t>
            </a:r>
            <a:r>
              <a:rPr lang="zh-CN" altLang="en-US" sz="2400" u="sng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无损连接分解</a:t>
            </a:r>
            <a:endParaRPr lang="zh-CN" altLang="en-US" sz="2400" u="sng" dirty="0" smtClean="0">
              <a:solidFill>
                <a:srgbClr val="00E444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 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怎么找到正确的分解方案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? 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 </a:t>
            </a:r>
            <a:r>
              <a:rPr lang="zh-CN" altLang="en-US" sz="2400" u="sng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规范化</a:t>
            </a:r>
            <a:endParaRPr lang="zh-CN" altLang="en-US" sz="2400" u="sng" dirty="0" smtClean="0">
              <a:solidFill>
                <a:srgbClr val="00E444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关系数据库中的问题</a:t>
            </a:r>
            <a:endParaRPr lang="zh-CN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944701"/>
            <a:ext cx="7661275" cy="4903787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该数据库设计有如下问题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冗余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2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思考：有几个元组存储了</a:t>
            </a:r>
            <a:r>
              <a:rPr lang="en-US" altLang="zh-CN" sz="2400" u="sng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David</a:t>
            </a:r>
            <a:r>
              <a:rPr lang="zh-CN" altLang="en-US" sz="2400" u="sng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是部门</a:t>
            </a:r>
            <a:r>
              <a:rPr lang="en-US" altLang="zh-CN" sz="2400" u="sng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2400" u="sng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经理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的信息？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2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同部门的每一个员工都不必要地重复关于</a:t>
            </a:r>
            <a:r>
              <a:rPr lang="zh-CN" altLang="en-US" sz="2400" u="sng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谁是部门经理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的信息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6" name="Group 42"/>
          <p:cNvGraphicFramePr>
            <a:graphicFrameLocks noGrp="1"/>
          </p:cNvGraphicFramePr>
          <p:nvPr/>
        </p:nvGraphicFramePr>
        <p:xfrm>
          <a:off x="628650" y="4090988"/>
          <a:ext cx="3182938" cy="2220912"/>
        </p:xfrm>
        <a:graphic>
          <a:graphicData uri="http://schemas.openxmlformats.org/drawingml/2006/table">
            <a:tbl>
              <a:tblPr/>
              <a:tblGrid>
                <a:gridCol w="970857"/>
                <a:gridCol w="1056883"/>
                <a:gridCol w="1155198"/>
              </a:tblGrid>
              <a:tr h="44103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4"/>
          <p:cNvSpPr>
            <a:spLocks noChangeArrowheads="1"/>
          </p:cNvSpPr>
          <p:nvPr/>
        </p:nvSpPr>
        <p:spPr bwMode="auto">
          <a:xfrm>
            <a:off x="1538288" y="3567113"/>
            <a:ext cx="13636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worker</a:t>
            </a:r>
            <a:endParaRPr kumimoji="1" lang="en-US" altLang="zh-CN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Decomposing a Schema into BCNF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399106" cy="43349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Let  R be a schema </a:t>
            </a:r>
            <a:r>
              <a:rPr lang="en-US" altLang="en-US" sz="2000" i="1" dirty="0"/>
              <a:t>R  </a:t>
            </a:r>
            <a:r>
              <a:rPr lang="en-US" altLang="en-US" sz="2000" dirty="0"/>
              <a:t>that is not in BCNF.  Let 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 </a:t>
            </a:r>
            <a:r>
              <a:rPr kumimoji="0"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i="1" dirty="0">
                <a:sym typeface="Symbol" panose="05050102010706020507" pitchFamily="18" charset="2"/>
              </a:rPr>
              <a:t></a:t>
            </a:r>
            <a:r>
              <a:rPr lang="en-US" altLang="en-US" sz="2000" i="1" dirty="0">
                <a:sym typeface="Greek Symbols"/>
              </a:rPr>
              <a:t>   </a:t>
            </a:r>
            <a:r>
              <a:rPr lang="en-US" altLang="en-US" sz="2000" dirty="0">
                <a:sym typeface="Greek Symbols"/>
              </a:rPr>
              <a:t>be the FD that </a:t>
            </a:r>
            <a:r>
              <a:rPr lang="en-US" altLang="en-US" sz="2000" dirty="0"/>
              <a:t>causes a violation of BCNF.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We decompose </a:t>
            </a:r>
            <a:r>
              <a:rPr lang="en-US" altLang="en-US" sz="2000" i="1" dirty="0">
                <a:solidFill>
                  <a:srgbClr val="FF0000"/>
                </a:solidFill>
              </a:rPr>
              <a:t>R</a:t>
            </a:r>
            <a:r>
              <a:rPr lang="en-US" altLang="en-US" sz="2000" dirty="0">
                <a:solidFill>
                  <a:srgbClr val="FF0000"/>
                </a:solidFill>
              </a:rPr>
              <a:t> into: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000" dirty="0">
                <a:solidFill>
                  <a:srgbClr val="FF0000"/>
                </a:solidFill>
              </a:rPr>
              <a:t>(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olidFill>
                  <a:srgbClr val="FF0000"/>
                </a:solidFill>
                <a:sym typeface="Greek Symbols"/>
              </a:rPr>
              <a:t> U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000" dirty="0">
                <a:solidFill>
                  <a:srgbClr val="FF0000"/>
                </a:solidFill>
              </a:rPr>
              <a:t>( </a:t>
            </a:r>
            <a:r>
              <a:rPr lang="en-US" altLang="en-US" sz="2000" i="1" dirty="0">
                <a:solidFill>
                  <a:srgbClr val="FF0000"/>
                </a:solidFill>
              </a:rPr>
              <a:t>R</a:t>
            </a:r>
            <a:r>
              <a:rPr lang="en-US" altLang="en-US" sz="2000" dirty="0">
                <a:solidFill>
                  <a:srgbClr val="FF0000"/>
                </a:solidFill>
              </a:rPr>
              <a:t> - ( 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 -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 ) )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/>
              <a:t>In our example of </a:t>
            </a:r>
            <a:r>
              <a:rPr lang="en-US" altLang="en-US" sz="2000" i="1" dirty="0" err="1"/>
              <a:t>in_dep</a:t>
            </a:r>
            <a:r>
              <a:rPr lang="en-US" altLang="en-US" sz="2000" dirty="0"/>
              <a:t>, 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 = </a:t>
            </a:r>
            <a:r>
              <a:rPr lang="en-US" altLang="en-US" sz="2000" i="1" dirty="0" err="1">
                <a:sym typeface="Symbol" panose="05050102010706020507" pitchFamily="18" charset="2"/>
              </a:rPr>
              <a:t>dept_name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i="1" dirty="0">
                <a:sym typeface="Symbol" panose="05050102010706020507" pitchFamily="18" charset="2"/>
              </a:rPr>
              <a:t> </a:t>
            </a:r>
            <a:r>
              <a:rPr lang="en-US" altLang="en-US" sz="2000" dirty="0">
                <a:sym typeface="Symbol" panose="05050102010706020507" pitchFamily="18" charset="2"/>
              </a:rPr>
              <a:t>=</a:t>
            </a:r>
            <a:r>
              <a:rPr lang="en-US" altLang="en-US" sz="2000" i="1" dirty="0">
                <a:sym typeface="Symbol" panose="05050102010706020507" pitchFamily="18" charset="2"/>
              </a:rPr>
              <a:t> building, budget</a:t>
            </a:r>
            <a:endParaRPr lang="en-US" altLang="en-US" sz="2000" i="1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2000" dirty="0"/>
              <a:t>and </a:t>
            </a:r>
            <a:r>
              <a:rPr lang="en-US" altLang="en-US" sz="2000" i="1" dirty="0" err="1"/>
              <a:t>in_dep</a:t>
            </a:r>
            <a:r>
              <a:rPr lang="en-US" altLang="en-US" sz="2000" i="1" dirty="0"/>
              <a:t> </a:t>
            </a:r>
            <a:r>
              <a:rPr lang="en-US" altLang="en-US" sz="2000" dirty="0"/>
              <a:t>is replaced by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 (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 U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i="1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) = ( </a:t>
            </a:r>
            <a:r>
              <a:rPr lang="en-US" altLang="en-US" sz="20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2000" i="1" dirty="0">
                <a:sym typeface="Symbol" panose="05050102010706020507" pitchFamily="18" charset="2"/>
              </a:rPr>
              <a:t>, building, budget</a:t>
            </a:r>
            <a:r>
              <a:rPr lang="en-US" altLang="en-US" sz="2000" dirty="0">
                <a:sym typeface="Symbol" panose="05050102010706020507" pitchFamily="18" charset="2"/>
              </a:rPr>
              <a:t> )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( </a:t>
            </a:r>
            <a:r>
              <a:rPr lang="en-US" altLang="en-US" sz="2000" i="1" dirty="0"/>
              <a:t>R</a:t>
            </a:r>
            <a:r>
              <a:rPr lang="en-US" altLang="en-US" sz="2000" dirty="0"/>
              <a:t> - ( </a:t>
            </a:r>
            <a:r>
              <a:rPr lang="en-US" altLang="en-US" sz="2000" i="1" dirty="0">
                <a:sym typeface="Symbol" panose="05050102010706020507" pitchFamily="18" charset="2"/>
              </a:rPr>
              <a:t> - </a:t>
            </a:r>
            <a:r>
              <a:rPr lang="en-US" altLang="en-US" sz="2000" dirty="0">
                <a:sym typeface="Symbol" panose="05050102010706020507" pitchFamily="18" charset="2"/>
              </a:rPr>
              <a:t> ) ) = ( </a:t>
            </a:r>
            <a:r>
              <a:rPr lang="en-US" altLang="en-US" sz="2000" i="1" dirty="0">
                <a:sym typeface="Symbol" panose="05050102010706020507" pitchFamily="18" charset="2"/>
              </a:rPr>
              <a:t>ID, name, </a:t>
            </a:r>
            <a:r>
              <a:rPr lang="en-US" altLang="en-US" sz="20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2000" i="1" dirty="0">
                <a:sym typeface="Symbol" panose="05050102010706020507" pitchFamily="18" charset="2"/>
              </a:rPr>
              <a:t>, salary</a:t>
            </a:r>
            <a:r>
              <a:rPr lang="en-US" altLang="en-US" sz="2000" dirty="0">
                <a:sym typeface="Symbol" panose="05050102010706020507" pitchFamily="18" charset="2"/>
              </a:rPr>
              <a:t> )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autoUpdateAnimBg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MS PGothic" panose="020B0600070205080204" pitchFamily="34" charset="-128"/>
              </a:rPr>
              <a:t>Example</a:t>
            </a:r>
            <a:endParaRPr lang="en-US" sz="2800" dirty="0">
              <a:ea typeface="MS PGothic" panose="020B0600070205080204" pitchFamily="34" charset="-128"/>
            </a:endParaRP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07554" cy="4502340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2000" i="1" dirty="0"/>
              <a:t>R = (A, B, C)</a:t>
            </a:r>
            <a:br>
              <a:rPr lang="en-US" altLang="en-US" sz="2000" i="1" dirty="0"/>
            </a:br>
            <a:r>
              <a:rPr lang="en-US" altLang="en-US" sz="2000" i="1" dirty="0"/>
              <a:t>F = {A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B, B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C)</a:t>
            </a:r>
            <a:endParaRPr lang="en-US" altLang="en-US" sz="2000" dirty="0">
              <a:sym typeface="Monotype Sorts" pitchFamily="-65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2000" i="1" dirty="0">
                <a:sym typeface="Monotype Sorts" pitchFamily="-65" charset="2"/>
              </a:rPr>
              <a:t>R</a:t>
            </a:r>
            <a:r>
              <a:rPr lang="en-US" altLang="en-US" sz="2000" baseline="-25000" dirty="0">
                <a:sym typeface="Monotype Sorts" pitchFamily="-65" charset="2"/>
              </a:rPr>
              <a:t>1</a:t>
            </a:r>
            <a:r>
              <a:rPr lang="en-US" altLang="en-US" sz="2000" i="1" dirty="0">
                <a:sym typeface="Monotype Sorts" pitchFamily="-65" charset="2"/>
              </a:rPr>
              <a:t> = (A, B),   R</a:t>
            </a:r>
            <a:r>
              <a:rPr lang="en-US" altLang="en-US" sz="2000" baseline="-25000" dirty="0">
                <a:sym typeface="Monotype Sorts" pitchFamily="-65" charset="2"/>
              </a:rPr>
              <a:t>2</a:t>
            </a:r>
            <a:r>
              <a:rPr lang="en-US" altLang="en-US" sz="2000" i="1" dirty="0">
                <a:sym typeface="Monotype Sorts" pitchFamily="-65" charset="2"/>
              </a:rPr>
              <a:t> = (B, C)</a:t>
            </a:r>
            <a:endParaRPr lang="en-US" altLang="en-US" sz="20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2000" dirty="0">
                <a:sym typeface="Monotype Sorts" pitchFamily="-65" charset="2"/>
              </a:rPr>
              <a:t>Lossless-join decomposition:</a:t>
            </a:r>
            <a:r>
              <a:rPr lang="zh-CN" altLang="en-US" sz="1600" dirty="0">
                <a:ea typeface="宋体" panose="02010600030101010101" pitchFamily="2" charset="-122"/>
                <a:sym typeface="Monotype Sorts" pitchFamily="-65" charset="2"/>
              </a:rPr>
              <a:t>（交集是表的主键</a:t>
            </a:r>
            <a:r>
              <a:rPr lang="en-US" altLang="zh-CN" sz="1600" dirty="0">
                <a:ea typeface="宋体" panose="02010600030101010101" pitchFamily="2" charset="-122"/>
                <a:sym typeface="Monotype Sorts" pitchFamily="-65" charset="2"/>
              </a:rPr>
              <a:t>-&gt;</a:t>
            </a:r>
            <a:r>
              <a:rPr lang="zh-CN" altLang="en-US" sz="1600" dirty="0">
                <a:ea typeface="宋体" panose="02010600030101010101" pitchFamily="2" charset="-122"/>
                <a:sym typeface="Monotype Sorts" pitchFamily="-65" charset="2"/>
              </a:rPr>
              <a:t>信息无损的）</a:t>
            </a:r>
            <a:endParaRPr lang="en-US" altLang="en-US" sz="1600" dirty="0">
              <a:sym typeface="Monotype Sorts" pitchFamily="-65" charset="2"/>
            </a:endParaRPr>
          </a:p>
          <a:p>
            <a:pPr lvl="1">
              <a:buFont typeface="Monotype Sorts" pitchFamily="-65" charset="2"/>
              <a:buNone/>
              <a:tabLst>
                <a:tab pos="2054225" algn="l"/>
              </a:tabLst>
            </a:pPr>
            <a:r>
              <a:rPr lang="en-US" altLang="en-US" sz="2000" dirty="0">
                <a:sym typeface="Monotype Sorts" pitchFamily="-65" charset="2"/>
              </a:rPr>
              <a:t>		 </a:t>
            </a:r>
            <a:r>
              <a:rPr lang="en-US" altLang="en-US" sz="2000" i="1" dirty="0">
                <a:sym typeface="Monotype Sorts" pitchFamily="-65" charset="2"/>
              </a:rPr>
              <a:t>R</a:t>
            </a:r>
            <a:r>
              <a:rPr lang="en-US" altLang="en-US" sz="2000" baseline="-25000" dirty="0">
                <a:sym typeface="Monotype Sorts" pitchFamily="-65" charset="2"/>
              </a:rPr>
              <a:t>1  </a:t>
            </a:r>
            <a:r>
              <a:rPr lang="en-US" altLang="en-US" sz="2000" dirty="0">
                <a:sym typeface="Symbol" panose="05050102010706020507" pitchFamily="18" charset="2"/>
              </a:rPr>
              <a:t> </a:t>
            </a:r>
            <a:r>
              <a:rPr lang="en-US" altLang="en-US" sz="2000" i="1" dirty="0">
                <a:sym typeface="Monotype Sorts" pitchFamily="-65" charset="2"/>
              </a:rPr>
              <a:t>R</a:t>
            </a:r>
            <a:r>
              <a:rPr lang="en-US" altLang="en-US" sz="2000" baseline="-25000" dirty="0">
                <a:sym typeface="Monotype Sorts" pitchFamily="-65" charset="2"/>
              </a:rPr>
              <a:t>2</a:t>
            </a:r>
            <a:r>
              <a:rPr lang="en-US" altLang="en-US" sz="2000" i="1" dirty="0">
                <a:sym typeface="Monotype Sorts" pitchFamily="-65" charset="2"/>
              </a:rPr>
              <a:t> = </a:t>
            </a:r>
            <a:r>
              <a:rPr lang="en-US" altLang="en-US" sz="2000" dirty="0">
                <a:sym typeface="Monotype Sorts" pitchFamily="-65" charset="2"/>
              </a:rPr>
              <a:t>{</a:t>
            </a:r>
            <a:r>
              <a:rPr lang="en-US" altLang="en-US" sz="2000" i="1" dirty="0">
                <a:sym typeface="Monotype Sorts" pitchFamily="-65" charset="2"/>
              </a:rPr>
              <a:t>B</a:t>
            </a:r>
            <a:r>
              <a:rPr lang="en-US" altLang="en-US" sz="2000" dirty="0">
                <a:sym typeface="Monotype Sorts" pitchFamily="-65" charset="2"/>
              </a:rPr>
              <a:t>}</a:t>
            </a:r>
            <a:r>
              <a:rPr lang="en-US" altLang="en-US" sz="2000" i="1" dirty="0">
                <a:sym typeface="Monotype Sorts" pitchFamily="-65" charset="2"/>
              </a:rPr>
              <a:t>   </a:t>
            </a:r>
            <a:r>
              <a:rPr lang="en-US" altLang="en-US" sz="2000" dirty="0">
                <a:sym typeface="Monotype Sorts" pitchFamily="-65" charset="2"/>
              </a:rPr>
              <a:t>and </a:t>
            </a:r>
            <a:r>
              <a:rPr lang="en-US" altLang="en-US" sz="2000" i="1" dirty="0">
                <a:sym typeface="Monotype Sorts" pitchFamily="-65" charset="2"/>
              </a:rPr>
              <a:t>B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BC</a:t>
            </a:r>
            <a:endParaRPr lang="en-US" altLang="en-US" sz="20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2000" dirty="0">
                <a:sym typeface="Monotype Sorts" pitchFamily="-65" charset="2"/>
              </a:rPr>
              <a:t>Dependency preserving</a:t>
            </a:r>
            <a:endParaRPr lang="en-US" altLang="en-US" sz="2000" dirty="0">
              <a:sym typeface="Monotype Sorts" pitchFamily="-65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2000" i="1" dirty="0">
                <a:sym typeface="Monotype Sorts" pitchFamily="-65" charset="2"/>
              </a:rPr>
              <a:t>R</a:t>
            </a:r>
            <a:r>
              <a:rPr lang="en-US" altLang="en-US" sz="2000" i="1" baseline="-25000" dirty="0">
                <a:sym typeface="Monotype Sorts" pitchFamily="-65" charset="2"/>
              </a:rPr>
              <a:t>1 </a:t>
            </a:r>
            <a:r>
              <a:rPr lang="en-US" altLang="en-US" sz="2000" i="1" dirty="0">
                <a:sym typeface="Monotype Sorts" pitchFamily="-65" charset="2"/>
              </a:rPr>
              <a:t>= (A, B),   R</a:t>
            </a:r>
            <a:r>
              <a:rPr lang="en-US" altLang="en-US" sz="2000" baseline="-25000" dirty="0">
                <a:sym typeface="Monotype Sorts" pitchFamily="-65" charset="2"/>
              </a:rPr>
              <a:t>2</a:t>
            </a:r>
            <a:r>
              <a:rPr lang="en-US" altLang="en-US" sz="2000" i="1" dirty="0">
                <a:sym typeface="Monotype Sorts" pitchFamily="-65" charset="2"/>
              </a:rPr>
              <a:t> = (A, C)</a:t>
            </a:r>
            <a:endParaRPr lang="en-US" altLang="en-US" sz="20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2000" dirty="0">
                <a:sym typeface="Monotype Sorts" pitchFamily="-65" charset="2"/>
              </a:rPr>
              <a:t>Lossless-join decomposition:</a:t>
            </a:r>
            <a:endParaRPr lang="en-US" altLang="en-US" sz="2000" dirty="0">
              <a:sym typeface="Monotype Sorts" pitchFamily="-65" charset="2"/>
            </a:endParaRPr>
          </a:p>
          <a:p>
            <a:pPr lvl="1">
              <a:buFont typeface="Monotype Sorts" pitchFamily="-65" charset="2"/>
              <a:buNone/>
              <a:tabLst>
                <a:tab pos="2054225" algn="l"/>
              </a:tabLst>
            </a:pPr>
            <a:r>
              <a:rPr lang="en-US" altLang="en-US" sz="2000" dirty="0">
                <a:sym typeface="Monotype Sorts" pitchFamily="-65" charset="2"/>
              </a:rPr>
              <a:t>		 </a:t>
            </a:r>
            <a:r>
              <a:rPr lang="en-US" altLang="en-US" sz="2000" i="1" dirty="0">
                <a:sym typeface="Monotype Sorts" pitchFamily="-65" charset="2"/>
              </a:rPr>
              <a:t>R</a:t>
            </a:r>
            <a:r>
              <a:rPr lang="en-US" altLang="en-US" sz="2000" baseline="-25000" dirty="0">
                <a:sym typeface="Monotype Sorts" pitchFamily="-65" charset="2"/>
              </a:rPr>
              <a:t>1  </a:t>
            </a:r>
            <a:r>
              <a:rPr lang="en-US" altLang="en-US" sz="2000" dirty="0">
                <a:sym typeface="Symbol" panose="05050102010706020507" pitchFamily="18" charset="2"/>
              </a:rPr>
              <a:t> </a:t>
            </a:r>
            <a:r>
              <a:rPr lang="en-US" altLang="en-US" sz="2000" i="1" dirty="0">
                <a:sym typeface="Monotype Sorts" pitchFamily="-65" charset="2"/>
              </a:rPr>
              <a:t>R</a:t>
            </a:r>
            <a:r>
              <a:rPr lang="en-US" altLang="en-US" sz="2000" baseline="-25000" dirty="0">
                <a:sym typeface="Monotype Sorts" pitchFamily="-65" charset="2"/>
              </a:rPr>
              <a:t>2</a:t>
            </a:r>
            <a:r>
              <a:rPr lang="en-US" altLang="en-US" sz="2000" i="1" dirty="0">
                <a:sym typeface="Monotype Sorts" pitchFamily="-65" charset="2"/>
              </a:rPr>
              <a:t> =</a:t>
            </a:r>
            <a:r>
              <a:rPr lang="en-US" altLang="en-US" sz="2000" dirty="0">
                <a:sym typeface="Monotype Sorts" pitchFamily="-65" charset="2"/>
              </a:rPr>
              <a:t> {</a:t>
            </a:r>
            <a:r>
              <a:rPr lang="en-US" altLang="en-US" sz="2000" i="1" dirty="0">
                <a:sym typeface="Monotype Sorts" pitchFamily="-65" charset="2"/>
              </a:rPr>
              <a:t>A</a:t>
            </a:r>
            <a:r>
              <a:rPr lang="en-US" altLang="en-US" sz="2000" dirty="0">
                <a:sym typeface="Monotype Sorts" pitchFamily="-65" charset="2"/>
              </a:rPr>
              <a:t>}</a:t>
            </a:r>
            <a:r>
              <a:rPr lang="en-US" altLang="en-US" sz="2000" i="1" dirty="0">
                <a:sym typeface="Monotype Sorts" pitchFamily="-65" charset="2"/>
              </a:rPr>
              <a:t> </a:t>
            </a:r>
            <a:r>
              <a:rPr lang="en-US" altLang="en-US" sz="2000" dirty="0">
                <a:sym typeface="Monotype Sorts" pitchFamily="-65" charset="2"/>
              </a:rPr>
              <a:t>and </a:t>
            </a:r>
            <a:r>
              <a:rPr lang="en-US" altLang="en-US" sz="2000" i="1" dirty="0">
                <a:sym typeface="Monotype Sorts" pitchFamily="-65" charset="2"/>
              </a:rPr>
              <a:t>A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A</a:t>
            </a:r>
            <a:r>
              <a:rPr lang="en-US" altLang="en-US" sz="2000" i="1" dirty="0">
                <a:sym typeface="Monotype Sorts" pitchFamily="-65" charset="2"/>
              </a:rPr>
              <a:t>B</a:t>
            </a:r>
            <a:endParaRPr lang="en-US" altLang="en-US" sz="20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2000" dirty="0">
                <a:solidFill>
                  <a:srgbClr val="FF0000"/>
                </a:solidFill>
                <a:sym typeface="Monotype Sorts" pitchFamily="-65" charset="2"/>
              </a:rPr>
              <a:t>Not dependency preserving </a:t>
            </a:r>
            <a:br>
              <a:rPr lang="en-US" altLang="en-US" sz="2000" dirty="0">
                <a:solidFill>
                  <a:srgbClr val="FF0000"/>
                </a:solidFill>
                <a:sym typeface="Monotype Sorts" pitchFamily="-65" charset="2"/>
              </a:rPr>
            </a:br>
            <a:r>
              <a:rPr lang="en-US" altLang="en-US" sz="2000" dirty="0">
                <a:solidFill>
                  <a:srgbClr val="FF0000"/>
                </a:solidFill>
                <a:sym typeface="Monotype Sorts" pitchFamily="-65" charset="2"/>
              </a:rPr>
              <a:t>(cannot check </a:t>
            </a:r>
            <a:r>
              <a:rPr lang="en-US" altLang="en-US" sz="2000" i="1" dirty="0">
                <a:solidFill>
                  <a:srgbClr val="FF0000"/>
                </a:solidFill>
                <a:sym typeface="Monotype Sorts" pitchFamily="-65" charset="2"/>
              </a:rPr>
              <a:t>B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olidFill>
                  <a:srgbClr val="FF0000"/>
                </a:solidFill>
                <a:sym typeface="Monotype Sorts" pitchFamily="-65" charset="2"/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  <a:sym typeface="Monotype Sorts" pitchFamily="-65" charset="2"/>
              </a:rPr>
              <a:t>C </a:t>
            </a:r>
            <a:r>
              <a:rPr lang="en-US" altLang="en-US" sz="2000" dirty="0">
                <a:sym typeface="Monotype Sorts" pitchFamily="-65" charset="2"/>
              </a:rPr>
              <a:t>without computing </a:t>
            </a:r>
            <a:r>
              <a:rPr lang="en-US" altLang="en-US" sz="2000" i="1" dirty="0">
                <a:sym typeface="Monotype Sorts" pitchFamily="-65" charset="2"/>
              </a:rPr>
              <a:t>R</a:t>
            </a:r>
            <a:r>
              <a:rPr lang="en-US" altLang="en-US" sz="2000" i="1" baseline="-25000" dirty="0">
                <a:sym typeface="Monotype Sorts" pitchFamily="-65" charset="2"/>
              </a:rPr>
              <a:t>1 </a:t>
            </a:r>
            <a:r>
              <a:rPr lang="en-US" altLang="en-US" sz="2000" dirty="0">
                <a:sym typeface="Monotype Sorts" pitchFamily="-65" charset="2"/>
              </a:rPr>
              <a:t>    </a:t>
            </a:r>
            <a:r>
              <a:rPr lang="en-US" altLang="en-US" sz="2000" i="1" dirty="0">
                <a:sym typeface="Monotype Sorts" pitchFamily="-65" charset="2"/>
              </a:rPr>
              <a:t>R</a:t>
            </a:r>
            <a:r>
              <a:rPr lang="en-US" altLang="en-US" sz="2000" baseline="-25000" dirty="0">
                <a:sym typeface="Monotype Sorts" pitchFamily="-65" charset="2"/>
              </a:rPr>
              <a:t>2</a:t>
            </a:r>
            <a:r>
              <a:rPr lang="en-US" altLang="en-US" sz="2000" dirty="0">
                <a:sym typeface="Monotype Sorts" pitchFamily="-65" charset="2"/>
              </a:rPr>
              <a:t>)</a:t>
            </a:r>
            <a:endParaRPr lang="en-US" altLang="en-US" sz="2000" dirty="0">
              <a:sym typeface="Monotype Sorts" pitchFamily="-65" charset="2"/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713" y="5040323"/>
            <a:ext cx="285774" cy="28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autoUpdateAnimBg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BCNF and Dependency Preservation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612170" cy="5075000"/>
          </a:xfrm>
        </p:spPr>
        <p:txBody>
          <a:bodyPr/>
          <a:lstStyle/>
          <a:p>
            <a:pPr>
              <a:defRPr/>
            </a:pPr>
            <a:r>
              <a:rPr lang="en-US" altLang="en-US" sz="2000" dirty="0">
                <a:ea typeface="MS PGothic" panose="020B0600070205080204" pitchFamily="34" charset="-128"/>
              </a:rPr>
              <a:t>It is not always possible to achieve both BCNF and dependency preservation </a:t>
            </a: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Consider a schema: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2000" dirty="0"/>
              <a:t>         </a:t>
            </a:r>
            <a:r>
              <a:rPr lang="en-US" altLang="en-US" sz="2000" i="1" dirty="0" err="1"/>
              <a:t>dept_advisor</a:t>
            </a:r>
            <a:r>
              <a:rPr lang="en-US" altLang="en-US" sz="2000" i="1" dirty="0"/>
              <a:t>(</a:t>
            </a:r>
            <a:r>
              <a:rPr lang="en-US" altLang="en-US" sz="2000" i="1" dirty="0" err="1"/>
              <a:t>s_ID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i_ID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department_name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With function dependencies: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2000" dirty="0"/>
              <a:t>             </a:t>
            </a:r>
            <a:r>
              <a:rPr lang="en-US" altLang="en-US" sz="2000" i="1" dirty="0"/>
              <a:t>i_ID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i="1" dirty="0">
                <a:sym typeface="Symbol" panose="05050102010706020507" pitchFamily="18" charset="2"/>
              </a:rPr>
              <a:t>dept_name</a:t>
            </a: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2000" dirty="0"/>
              <a:t>             </a:t>
            </a:r>
            <a:r>
              <a:rPr lang="en-US" altLang="en-US" sz="2000" i="1" dirty="0"/>
              <a:t>s_ID, </a:t>
            </a:r>
            <a:r>
              <a:rPr lang="en-US" altLang="en-US" sz="2000" i="1" dirty="0">
                <a:sym typeface="Symbol" panose="05050102010706020507" pitchFamily="18" charset="2"/>
              </a:rPr>
              <a:t>dept_name</a:t>
            </a:r>
            <a:r>
              <a:rPr lang="en-US" altLang="en-US" sz="2000" i="1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i="1" dirty="0">
                <a:sym typeface="Symbol" panose="05050102010706020507" pitchFamily="18" charset="2"/>
              </a:rPr>
              <a:t>i_ID</a:t>
            </a: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000" i="1" dirty="0"/>
              <a:t>dept_advisor </a:t>
            </a:r>
            <a:r>
              <a:rPr lang="en-US" altLang="en-US" sz="2000" dirty="0"/>
              <a:t>is not in BCNF </a:t>
            </a:r>
            <a:endParaRPr lang="en-US" altLang="en-US" sz="2000" dirty="0"/>
          </a:p>
          <a:p>
            <a:pPr lvl="1">
              <a:defRPr/>
            </a:pPr>
            <a:r>
              <a:rPr lang="en-US" altLang="en-US" sz="2000" dirty="0"/>
              <a:t> </a:t>
            </a:r>
            <a:r>
              <a:rPr lang="en-US" altLang="en-US" sz="2000" i="1" dirty="0"/>
              <a:t>i_ID</a:t>
            </a:r>
            <a:r>
              <a:rPr lang="en-US" altLang="en-US" sz="2000" dirty="0"/>
              <a:t>  is not a superkey.</a:t>
            </a:r>
            <a:endParaRPr lang="en-US" altLang="en-US" sz="2000" dirty="0"/>
          </a:p>
          <a:p>
            <a:pPr>
              <a:defRPr/>
            </a:pPr>
            <a:r>
              <a:rPr lang="en-US" altLang="en-US" sz="2000" dirty="0">
                <a:sym typeface="Symbol" panose="05050102010706020507" pitchFamily="18" charset="2"/>
              </a:rPr>
              <a:t>Any decomposition  of </a:t>
            </a:r>
            <a:r>
              <a:rPr lang="en-US" altLang="en-US" sz="2000" i="1" dirty="0"/>
              <a:t>dept_advisor </a:t>
            </a:r>
            <a:r>
              <a:rPr lang="en-US" altLang="en-US" sz="2000" dirty="0">
                <a:sym typeface="Symbol" panose="05050102010706020507" pitchFamily="18" charset="2"/>
              </a:rPr>
              <a:t>will not include all the attributes in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2000" dirty="0">
                <a:sym typeface="Symbol" panose="05050102010706020507" pitchFamily="18" charset="2"/>
              </a:rPr>
              <a:t>            </a:t>
            </a:r>
            <a:r>
              <a:rPr lang="en-US" altLang="en-US" sz="2000" i="1" dirty="0"/>
              <a:t>s_ID, </a:t>
            </a:r>
            <a:r>
              <a:rPr lang="en-US" altLang="en-US" sz="2000" i="1" dirty="0">
                <a:sym typeface="Symbol" panose="05050102010706020507" pitchFamily="18" charset="2"/>
              </a:rPr>
              <a:t>dept_name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 i_ID</a:t>
            </a: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000" dirty="0">
                <a:sym typeface="Symbol" panose="05050102010706020507" pitchFamily="18" charset="2"/>
              </a:rPr>
              <a:t>Thus, the composition is  NOT be</a:t>
            </a:r>
            <a:r>
              <a:rPr lang="en-US" altLang="en-US" sz="2000" b="1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dependency preserving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Comparison of BCNF and 3NF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093788"/>
            <a:ext cx="7599285" cy="2661348"/>
          </a:xfrm>
        </p:spPr>
        <p:txBody>
          <a:bodyPr/>
          <a:lstStyle/>
          <a:p>
            <a:r>
              <a:rPr lang="en-US" altLang="en-US" sz="2400" dirty="0"/>
              <a:t>Advantages to 3NF over BCNF.  It is always possible to obtain a 3NF design without sacrificing </a:t>
            </a:r>
            <a:r>
              <a:rPr lang="en-US" altLang="en-US" sz="2400" dirty="0" smtClean="0"/>
              <a:t>loss </a:t>
            </a:r>
            <a:r>
              <a:rPr lang="en-US" altLang="en-US" sz="2400" dirty="0"/>
              <a:t>or dependency preservation. </a:t>
            </a:r>
            <a:endParaRPr lang="en-US" altLang="en-US" sz="2400" dirty="0"/>
          </a:p>
          <a:p>
            <a:r>
              <a:rPr lang="en-US" altLang="en-US" sz="2400" dirty="0"/>
              <a:t>Disadvantages to 3NF. </a:t>
            </a:r>
            <a:endParaRPr lang="en-US" altLang="en-US" sz="2400" dirty="0"/>
          </a:p>
          <a:p>
            <a:pPr lvl="1"/>
            <a:r>
              <a:rPr lang="en-US" altLang="en-US" sz="2400" dirty="0"/>
              <a:t>We may have to use null values to represent some of the possible meaningful relationships among data items.</a:t>
            </a:r>
            <a:endParaRPr lang="en-US" altLang="en-US" sz="2400" dirty="0"/>
          </a:p>
          <a:p>
            <a:pPr lvl="1"/>
            <a:r>
              <a:rPr lang="en-US" altLang="en-US" sz="2400" dirty="0"/>
              <a:t> There is the problem of repetition of information.</a:t>
            </a:r>
            <a:endParaRPr lang="en-US" altLang="en-US" sz="2400" dirty="0"/>
          </a:p>
          <a:p>
            <a:pPr>
              <a:buFont typeface="Monotype Sorts" pitchFamily="-65" charset="2"/>
              <a:buNone/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Goals of Normalization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093789"/>
            <a:ext cx="7401846" cy="2844227"/>
          </a:xfrm>
        </p:spPr>
        <p:txBody>
          <a:bodyPr/>
          <a:lstStyle/>
          <a:p>
            <a:r>
              <a:rPr lang="en-US" altLang="en-US" sz="2400" dirty="0"/>
              <a:t>Let </a:t>
            </a:r>
            <a:r>
              <a:rPr lang="en-US" altLang="en-US" sz="2400" i="1" dirty="0"/>
              <a:t>R</a:t>
            </a:r>
            <a:r>
              <a:rPr lang="en-US" altLang="en-US" sz="2400" dirty="0"/>
              <a:t> be a relation scheme with a set</a:t>
            </a:r>
            <a:r>
              <a:rPr lang="en-US" altLang="en-US" sz="2400" i="1" dirty="0"/>
              <a:t> F</a:t>
            </a:r>
            <a:r>
              <a:rPr lang="en-US" altLang="en-US" sz="2400" dirty="0"/>
              <a:t> of functional dependencies.</a:t>
            </a:r>
            <a:endParaRPr lang="en-US" altLang="en-US" sz="2400" dirty="0"/>
          </a:p>
          <a:p>
            <a:r>
              <a:rPr lang="en-US" altLang="en-US" sz="2400" dirty="0"/>
              <a:t>Decide whether a relation scheme </a:t>
            </a:r>
            <a:r>
              <a:rPr lang="en-US" altLang="en-US" sz="2400" i="1" dirty="0"/>
              <a:t>R</a:t>
            </a:r>
            <a:r>
              <a:rPr lang="en-US" altLang="en-US" sz="2400" dirty="0"/>
              <a:t> is in </a:t>
            </a:r>
            <a:r>
              <a:rPr lang="ja-JP" altLang="en-US" sz="2400" dirty="0">
                <a:latin typeface="Arial" panose="020B0604020202020204" pitchFamily="34" charset="0"/>
              </a:rPr>
              <a:t>“</a:t>
            </a:r>
            <a:r>
              <a:rPr lang="en-US" altLang="ja-JP" sz="2400" dirty="0"/>
              <a:t>good</a:t>
            </a:r>
            <a:r>
              <a:rPr lang="ja-JP" altLang="en-US" sz="2400" dirty="0">
                <a:latin typeface="Arial" panose="020B0604020202020204" pitchFamily="34" charset="0"/>
              </a:rPr>
              <a:t>”</a:t>
            </a:r>
            <a:r>
              <a:rPr lang="en-US" altLang="ja-JP" sz="2400" dirty="0"/>
              <a:t> form.</a:t>
            </a:r>
            <a:endParaRPr lang="en-US" altLang="ja-JP" sz="2400" dirty="0"/>
          </a:p>
          <a:p>
            <a:r>
              <a:rPr lang="en-US" altLang="en-US" sz="2400" dirty="0"/>
              <a:t>In the case that a relation scheme </a:t>
            </a:r>
            <a:r>
              <a:rPr lang="en-US" altLang="en-US" sz="2400" i="1" dirty="0"/>
              <a:t>R</a:t>
            </a:r>
            <a:r>
              <a:rPr lang="en-US" altLang="en-US" sz="2400" dirty="0"/>
              <a:t> is not in </a:t>
            </a:r>
            <a:r>
              <a:rPr lang="ja-JP" altLang="en-US" sz="2400" dirty="0">
                <a:latin typeface="Arial" panose="020B0604020202020204" pitchFamily="34" charset="0"/>
              </a:rPr>
              <a:t>“</a:t>
            </a:r>
            <a:r>
              <a:rPr lang="en-US" altLang="ja-JP" sz="2400" dirty="0"/>
              <a:t>good</a:t>
            </a:r>
            <a:r>
              <a:rPr lang="ja-JP" altLang="en-US" sz="2400" dirty="0">
                <a:latin typeface="Arial" panose="020B0604020202020204" pitchFamily="34" charset="0"/>
              </a:rPr>
              <a:t>”</a:t>
            </a:r>
            <a:r>
              <a:rPr lang="en-US" altLang="ja-JP" sz="2400" dirty="0"/>
              <a:t> form, need to decompose it into a set of relation scheme  {</a:t>
            </a:r>
            <a:r>
              <a:rPr lang="en-US" altLang="ja-JP" sz="2400" i="1" dirty="0"/>
              <a:t>R</a:t>
            </a:r>
            <a:r>
              <a:rPr lang="en-US" altLang="ja-JP" sz="2400" baseline="-25000" dirty="0"/>
              <a:t>1</a:t>
            </a:r>
            <a:r>
              <a:rPr lang="en-US" altLang="ja-JP" sz="2400" i="1" dirty="0"/>
              <a:t>, R</a:t>
            </a:r>
            <a:r>
              <a:rPr lang="en-US" altLang="ja-JP" sz="2400" baseline="-25000" dirty="0"/>
              <a:t>2</a:t>
            </a:r>
            <a:r>
              <a:rPr lang="en-US" altLang="ja-JP" sz="2400" i="1" dirty="0"/>
              <a:t>, ..., R</a:t>
            </a:r>
            <a:r>
              <a:rPr lang="en-US" altLang="ja-JP" sz="2400" i="1" baseline="-25000" dirty="0"/>
              <a:t>n</a:t>
            </a:r>
            <a:r>
              <a:rPr lang="en-US" altLang="ja-JP" sz="2400" dirty="0"/>
              <a:t>} such that:</a:t>
            </a:r>
            <a:endParaRPr lang="en-US" altLang="ja-JP" sz="2400" dirty="0"/>
          </a:p>
          <a:p>
            <a:pPr lvl="1"/>
            <a:r>
              <a:rPr lang="en-US" altLang="en-US" sz="2400" dirty="0"/>
              <a:t>Each relation scheme is in good form </a:t>
            </a:r>
            <a:endParaRPr lang="en-US" altLang="en-US" sz="2400" dirty="0"/>
          </a:p>
          <a:p>
            <a:pPr lvl="1"/>
            <a:r>
              <a:rPr lang="en-US" altLang="en-US" sz="2400" dirty="0"/>
              <a:t>The decomposition is a lossless decomposition</a:t>
            </a:r>
            <a:endParaRPr lang="en-US" altLang="en-US" sz="2400" dirty="0"/>
          </a:p>
          <a:p>
            <a:pPr lvl="1"/>
            <a:r>
              <a:rPr lang="en-US" altLang="en-US" sz="2400" dirty="0"/>
              <a:t>Preferably, the decomposition should be dependency preserving.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400" y="125766"/>
            <a:ext cx="7124700" cy="6350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How good is BCNF?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9"/>
            <a:ext cx="7469436" cy="2454084"/>
          </a:xfrm>
        </p:spPr>
        <p:txBody>
          <a:bodyPr/>
          <a:lstStyle/>
          <a:p>
            <a:pPr>
              <a:tabLst>
                <a:tab pos="2976245" algn="ctr"/>
              </a:tabLst>
            </a:pPr>
            <a:r>
              <a:rPr lang="en-US" altLang="en-US" sz="2400" dirty="0"/>
              <a:t>There are database schemas in BCNF that do not seem to be sufficiently normalized </a:t>
            </a:r>
            <a:endParaRPr lang="en-US" altLang="en-US" sz="2400" dirty="0"/>
          </a:p>
          <a:p>
            <a:pPr>
              <a:tabLst>
                <a:tab pos="2976245" algn="ctr"/>
              </a:tabLst>
            </a:pPr>
            <a:r>
              <a:rPr lang="en-US" altLang="en-US" sz="2400" dirty="0"/>
              <a:t>Consider a relation </a:t>
            </a:r>
            <a:endParaRPr lang="en-US" altLang="en-US" sz="2400" dirty="0"/>
          </a:p>
          <a:p>
            <a:pPr>
              <a:buFont typeface="Monotype Sorts" pitchFamily="-65" charset="2"/>
              <a:buNone/>
              <a:tabLst>
                <a:tab pos="2976245" algn="ctr"/>
              </a:tabLst>
            </a:pPr>
            <a:r>
              <a:rPr lang="en-US" altLang="en-US" sz="2400" dirty="0"/>
              <a:t>		</a:t>
            </a:r>
            <a:r>
              <a:rPr lang="en-US" altLang="en-US" sz="2400" i="1" dirty="0" err="1"/>
              <a:t>inst_info</a:t>
            </a:r>
            <a:r>
              <a:rPr lang="en-US" altLang="en-US" sz="2400" i="1" dirty="0"/>
              <a:t> (ID, </a:t>
            </a:r>
            <a:r>
              <a:rPr lang="en-US" altLang="en-US" sz="2400" i="1" dirty="0" err="1"/>
              <a:t>child_name</a:t>
            </a:r>
            <a:r>
              <a:rPr lang="en-US" altLang="en-US" sz="2400" i="1" dirty="0"/>
              <a:t>, phone)</a:t>
            </a:r>
            <a:endParaRPr lang="en-US" altLang="en-US" sz="2400" i="1" dirty="0"/>
          </a:p>
          <a:p>
            <a:pPr lvl="1">
              <a:tabLst>
                <a:tab pos="2976245" algn="ctr"/>
              </a:tabLst>
            </a:pPr>
            <a:r>
              <a:rPr lang="en-US" altLang="en-US" sz="2400" dirty="0"/>
              <a:t>where an instructor may have more than one phone and can have multiple children</a:t>
            </a:r>
            <a:endParaRPr lang="en-US" altLang="en-US" sz="2400" dirty="0"/>
          </a:p>
          <a:p>
            <a:pPr lvl="1">
              <a:tabLst>
                <a:tab pos="2976245" algn="ctr"/>
              </a:tabLst>
            </a:pPr>
            <a:r>
              <a:rPr lang="en-US" altLang="en-US" sz="2400" dirty="0"/>
              <a:t>Instance of </a:t>
            </a:r>
            <a:r>
              <a:rPr lang="en-US" altLang="en-US" sz="2400" i="1" dirty="0" err="1"/>
              <a:t>inst_info</a:t>
            </a:r>
            <a:endParaRPr lang="en-US" altLang="en-US" sz="2400" i="1" dirty="0"/>
          </a:p>
          <a:p>
            <a:pPr>
              <a:buFont typeface="Monotype Sorts" pitchFamily="-65" charset="2"/>
              <a:buNone/>
              <a:tabLst>
                <a:tab pos="2976245" algn="ctr"/>
              </a:tabLst>
            </a:pP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2976245" algn="ctr"/>
              </a:tabLst>
            </a:pPr>
            <a:endParaRPr lang="en-US" altLang="en-US" sz="1700" dirty="0"/>
          </a:p>
        </p:txBody>
      </p:sp>
      <p:pic>
        <p:nvPicPr>
          <p:cNvPr id="37892" name="Picture 11" descr="C:\Users\as668\Desktop\Judi-Done\7_10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790" y="4533046"/>
            <a:ext cx="3536569" cy="152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594415" cy="2314575"/>
          </a:xfrm>
        </p:spPr>
        <p:txBody>
          <a:bodyPr/>
          <a:lstStyle/>
          <a:p>
            <a:pPr>
              <a:tabLst>
                <a:tab pos="1993900" algn="l"/>
              </a:tabLst>
            </a:pPr>
            <a:r>
              <a:rPr kumimoji="0" lang="en-US" altLang="en-US" sz="2400" dirty="0"/>
              <a:t>There are no non-trivial functional dependencies and therefore the relation is in BCNF </a:t>
            </a:r>
            <a:endParaRPr kumimoji="0" lang="en-US" altLang="en-US" sz="2400" dirty="0"/>
          </a:p>
          <a:p>
            <a:pPr>
              <a:tabLst>
                <a:tab pos="1993900" algn="l"/>
              </a:tabLst>
            </a:pPr>
            <a:r>
              <a:rPr kumimoji="0" lang="en-US" altLang="en-US" sz="2400" dirty="0"/>
              <a:t>Insertion anomalies – i.e., if we add a phone 981-992-3443 to 99999, we need to add two tuples</a:t>
            </a:r>
            <a:endParaRPr kumimoji="0" lang="en-US" altLang="en-US" sz="2400" dirty="0"/>
          </a:p>
          <a:p>
            <a:pPr>
              <a:buFont typeface="Monotype Sorts" pitchFamily="-65" charset="2"/>
              <a:buNone/>
              <a:tabLst>
                <a:tab pos="1993900" algn="l"/>
              </a:tabLst>
            </a:pPr>
            <a:r>
              <a:rPr kumimoji="0" lang="en-US" altLang="en-US" sz="2400" dirty="0"/>
              <a:t>		(99999, David,   981-992-3443)</a:t>
            </a:r>
            <a:br>
              <a:rPr kumimoji="0" lang="en-US" altLang="en-US" sz="2400" dirty="0"/>
            </a:br>
            <a:r>
              <a:rPr kumimoji="0" lang="en-US" altLang="en-US" sz="2400" dirty="0"/>
              <a:t>	(99999, William, 981-992-3443)</a:t>
            </a:r>
            <a:br>
              <a:rPr kumimoji="0" lang="en-US" altLang="en-US" sz="2400" dirty="0"/>
            </a:br>
            <a:endParaRPr kumimoji="0" lang="en-US" altLang="en-US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How good is BCNF?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2359" y="1020763"/>
            <a:ext cx="7252558" cy="4646612"/>
          </a:xfrm>
        </p:spPr>
        <p:txBody>
          <a:bodyPr/>
          <a:lstStyle/>
          <a:p>
            <a:r>
              <a:rPr lang="en-US" altLang="en-US" sz="2000" dirty="0"/>
              <a:t>It is better to decompose </a:t>
            </a:r>
            <a:r>
              <a:rPr lang="en-US" altLang="en-US" sz="2000" i="1" dirty="0" err="1"/>
              <a:t>inst_info</a:t>
            </a:r>
            <a:r>
              <a:rPr lang="en-US" altLang="en-US" sz="2000" i="1" dirty="0"/>
              <a:t> </a:t>
            </a:r>
            <a:r>
              <a:rPr lang="en-US" altLang="en-US" sz="2000" dirty="0"/>
              <a:t>into:</a:t>
            </a:r>
            <a:endParaRPr lang="en-US" altLang="en-US" sz="2000" dirty="0"/>
          </a:p>
          <a:p>
            <a:pPr lvl="1"/>
            <a:r>
              <a:rPr lang="en-US" altLang="en-US" sz="2000" i="1" dirty="0" err="1"/>
              <a:t>inst_child</a:t>
            </a:r>
            <a:r>
              <a:rPr lang="en-US" altLang="en-US" sz="2000" dirty="0"/>
              <a:t>:</a:t>
            </a:r>
            <a:endParaRPr lang="en-US" altLang="en-US" sz="2000" dirty="0"/>
          </a:p>
          <a:p>
            <a:pPr lvl="1"/>
            <a:endParaRPr lang="en-US" altLang="en-US" sz="2000" dirty="0"/>
          </a:p>
          <a:p>
            <a:pPr lvl="1">
              <a:buFont typeface="Monotype Sorts" pitchFamily="-65" charset="2"/>
              <a:buNone/>
            </a:pPr>
            <a:endParaRPr lang="en-US" altLang="en-US" sz="2000" dirty="0"/>
          </a:p>
          <a:p>
            <a:pPr lvl="1">
              <a:buFont typeface="Monotype Sorts" pitchFamily="-65" charset="2"/>
              <a:buNone/>
            </a:pPr>
            <a:endParaRPr lang="en-US" altLang="en-US" sz="2000" dirty="0"/>
          </a:p>
          <a:p>
            <a:pPr lvl="1"/>
            <a:r>
              <a:rPr lang="en-US" altLang="en-US" sz="2000" i="1" dirty="0" err="1"/>
              <a:t>inst_phone</a:t>
            </a:r>
            <a:r>
              <a:rPr lang="en-US" altLang="en-US" sz="2000" i="1" dirty="0"/>
              <a:t>:</a:t>
            </a:r>
            <a:endParaRPr lang="en-US" altLang="en-US" sz="2000" i="1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r>
              <a:rPr lang="en-US" altLang="en-US" sz="2000" dirty="0"/>
              <a:t>This suggests the need for higher normal forms, such as Fourth Normal Form (4NF), which we shall see later</a:t>
            </a:r>
            <a:endParaRPr lang="en-US" altLang="en-US" sz="2000" dirty="0"/>
          </a:p>
        </p:txBody>
      </p:sp>
      <p:sp>
        <p:nvSpPr>
          <p:cNvPr id="695310" name="Rectangle 14"/>
          <p:cNvSpPr>
            <a:spLocks noGrp="1" noChangeArrowheads="1"/>
          </p:cNvSpPr>
          <p:nvPr>
            <p:ph type="title"/>
          </p:nvPr>
        </p:nvSpPr>
        <p:spPr>
          <a:xfrm>
            <a:off x="958788" y="119063"/>
            <a:ext cx="7804212" cy="57626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Higher Normal Forms 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pic>
        <p:nvPicPr>
          <p:cNvPr id="39940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962" y="2055285"/>
            <a:ext cx="1975676" cy="82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284" y="3677115"/>
            <a:ext cx="1939354" cy="7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0067" y="2927700"/>
            <a:ext cx="6364461" cy="607980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rPr>
              <a:t>Functional-Dependency Theory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Functional-Dependency Theory Roadmap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950"/>
            <a:ext cx="7523394" cy="2365208"/>
          </a:xfrm>
        </p:spPr>
        <p:txBody>
          <a:bodyPr/>
          <a:lstStyle/>
          <a:p>
            <a:r>
              <a:rPr lang="en-US" altLang="en-US" sz="2400" dirty="0"/>
              <a:t>We now consider the formal theory that tells us which functional dependencies are implied logically by a given set of functional dependencies.</a:t>
            </a:r>
            <a:endParaRPr lang="en-US" altLang="en-US" sz="2400" dirty="0"/>
          </a:p>
          <a:p>
            <a:r>
              <a:rPr lang="en-US" altLang="en-US" sz="2400" dirty="0"/>
              <a:t>We then develop algorithms to generate lossless decompositions into BCNF and 3NF</a:t>
            </a:r>
            <a:endParaRPr lang="en-US" altLang="en-US" sz="2400" dirty="0"/>
          </a:p>
          <a:p>
            <a:r>
              <a:rPr lang="en-US" altLang="en-US" sz="2400" dirty="0"/>
              <a:t>We then develop algorithms to test if a decomposition is dependency-preserving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关系数据库中的问题</a:t>
            </a:r>
            <a:endParaRPr lang="zh-CN" altLang="en-US" smtClean="0"/>
          </a:p>
        </p:txBody>
      </p:sp>
      <p:sp>
        <p:nvSpPr>
          <p:cNvPr id="691203" name="Rectangle 3"/>
          <p:cNvSpPr>
            <a:spLocks noGrp="1" noChangeArrowheads="1"/>
          </p:cNvSpPr>
          <p:nvPr>
            <p:ph idx="1"/>
          </p:nvPr>
        </p:nvSpPr>
        <p:spPr>
          <a:xfrm>
            <a:off x="700088" y="944701"/>
            <a:ext cx="7661275" cy="4903787"/>
          </a:xfrm>
        </p:spPr>
        <p:txBody>
          <a:bodyPr/>
          <a:lstStyle/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更新异常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2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思考：如果</a:t>
            </a:r>
            <a:r>
              <a:rPr lang="zh-CN" altLang="en-US" sz="2400" u="sng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部门</a:t>
            </a:r>
            <a:r>
              <a:rPr lang="en-US" altLang="zh-CN" sz="2400" u="sng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2400" u="sng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的经理变成</a:t>
            </a:r>
            <a:r>
              <a:rPr lang="en-US" altLang="zh-CN" sz="2400" u="sng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Debbie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，需要更新几个元组？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2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如果一个部门的经理变动，我们必须更新部门里的每个员工以反映谁是新经理，否则就会出现这样的错误：该部门有两个经理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91268" name="AutoShape 68"/>
          <p:cNvSpPr>
            <a:spLocks noChangeArrowheads="1"/>
          </p:cNvSpPr>
          <p:nvPr/>
        </p:nvSpPr>
        <p:spPr bwMode="auto">
          <a:xfrm rot="16200000">
            <a:off x="4271963" y="4725988"/>
            <a:ext cx="381000" cy="1041400"/>
          </a:xfrm>
          <a:prstGeom prst="downArrow">
            <a:avLst>
              <a:gd name="adj1" fmla="val 50000"/>
              <a:gd name="adj2" fmla="val 68333"/>
            </a:avLst>
          </a:prstGeom>
          <a:solidFill>
            <a:srgbClr val="0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91318" name="Group 118"/>
          <p:cNvGraphicFramePr>
            <a:graphicFrameLocks noGrp="1"/>
          </p:cNvGraphicFramePr>
          <p:nvPr/>
        </p:nvGraphicFramePr>
        <p:xfrm>
          <a:off x="5114925" y="4090988"/>
          <a:ext cx="3228975" cy="2220910"/>
        </p:xfrm>
        <a:graphic>
          <a:graphicData uri="http://schemas.openxmlformats.org/drawingml/2006/table">
            <a:tbl>
              <a:tblPr/>
              <a:tblGrid>
                <a:gridCol w="984900"/>
                <a:gridCol w="1072169"/>
                <a:gridCol w="1171906"/>
              </a:tblGrid>
              <a:tr h="43859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64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6B0B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Debbie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6B0B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1299" name="Rectangle 99"/>
          <p:cNvSpPr>
            <a:spLocks noChangeArrowheads="1"/>
          </p:cNvSpPr>
          <p:nvPr/>
        </p:nvSpPr>
        <p:spPr bwMode="auto">
          <a:xfrm>
            <a:off x="6048375" y="3567113"/>
            <a:ext cx="1362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worker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300" name="Text Box 100"/>
          <p:cNvSpPr txBox="1">
            <a:spLocks noChangeArrowheads="1"/>
          </p:cNvSpPr>
          <p:nvPr/>
        </p:nvSpPr>
        <p:spPr bwMode="auto">
          <a:xfrm>
            <a:off x="8361363" y="4711700"/>
            <a:ext cx="8001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6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endParaRPr kumimoji="1" lang="en-US" altLang="zh-CN" sz="6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Group 42"/>
          <p:cNvGraphicFramePr>
            <a:graphicFrameLocks noGrp="1"/>
          </p:cNvGraphicFramePr>
          <p:nvPr/>
        </p:nvGraphicFramePr>
        <p:xfrm>
          <a:off x="628650" y="4090988"/>
          <a:ext cx="3182938" cy="2220912"/>
        </p:xfrm>
        <a:graphic>
          <a:graphicData uri="http://schemas.openxmlformats.org/drawingml/2006/table">
            <a:tbl>
              <a:tblPr/>
              <a:tblGrid>
                <a:gridCol w="970857"/>
                <a:gridCol w="1056883"/>
                <a:gridCol w="1155198"/>
              </a:tblGrid>
              <a:tr h="44103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34"/>
          <p:cNvSpPr>
            <a:spLocks noChangeArrowheads="1"/>
          </p:cNvSpPr>
          <p:nvPr/>
        </p:nvSpPr>
        <p:spPr bwMode="auto">
          <a:xfrm>
            <a:off x="1538288" y="3567113"/>
            <a:ext cx="13636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worker</a:t>
            </a:r>
            <a:endParaRPr kumimoji="1" lang="en-US" altLang="zh-CN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9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9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9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9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 bldLvl="3" autoUpdateAnimBg="0" build="p"/>
      <p:bldP spid="691268" grpId="0" animBg="1"/>
      <p:bldP spid="691299" grpId="0" autoUpdateAnimBg="0"/>
      <p:bldP spid="691300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2234" y="302796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Closure of a Set of Functional Dependencies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37711"/>
            <a:ext cx="7705817" cy="2620461"/>
          </a:xfrm>
        </p:spPr>
        <p:txBody>
          <a:bodyPr/>
          <a:lstStyle/>
          <a:p>
            <a:r>
              <a:rPr lang="en-US" altLang="en-US" sz="2400" dirty="0"/>
              <a:t>Given a set </a:t>
            </a:r>
            <a:r>
              <a:rPr lang="en-US" altLang="en-US" sz="2400" i="1" dirty="0"/>
              <a:t>F</a:t>
            </a:r>
            <a:r>
              <a:rPr lang="en-US" altLang="en-US" sz="2400" dirty="0"/>
              <a:t> set of functional dependencies, there are certain other functional dependencies that are logically implied by </a:t>
            </a:r>
            <a:r>
              <a:rPr lang="en-US" altLang="en-US" sz="2400" i="1" dirty="0"/>
              <a:t>F</a:t>
            </a:r>
            <a:r>
              <a:rPr lang="en-US" altLang="en-US" sz="2400" dirty="0"/>
              <a:t>.</a:t>
            </a:r>
            <a:endParaRPr lang="en-US" altLang="en-US" sz="2400" dirty="0"/>
          </a:p>
          <a:p>
            <a:pPr lvl="1"/>
            <a:r>
              <a:rPr lang="en-US" altLang="en-US" sz="2400" dirty="0"/>
              <a:t> If  </a:t>
            </a:r>
            <a:r>
              <a:rPr lang="en-US" altLang="en-US" sz="2400" i="1" dirty="0"/>
              <a:t>A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Monotype Sorts" pitchFamily="-65" charset="2"/>
              </a:rPr>
              <a:t>B</a:t>
            </a:r>
            <a:r>
              <a:rPr lang="en-US" altLang="en-US" sz="2400" dirty="0">
                <a:sym typeface="Monotype Sorts" pitchFamily="-65" charset="2"/>
              </a:rPr>
              <a:t> and  </a:t>
            </a:r>
            <a:r>
              <a:rPr lang="en-US" altLang="en-US" sz="2400" i="1" dirty="0">
                <a:sym typeface="Monotype Sorts" pitchFamily="-65" charset="2"/>
              </a:rPr>
              <a:t>B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Monotype Sorts" pitchFamily="-65" charset="2"/>
              </a:rPr>
              <a:t>C</a:t>
            </a:r>
            <a:r>
              <a:rPr lang="en-US" altLang="en-US" sz="2400" dirty="0">
                <a:sym typeface="Monotype Sorts" pitchFamily="-65" charset="2"/>
              </a:rPr>
              <a:t>,  then we can infer that </a:t>
            </a:r>
            <a:r>
              <a:rPr lang="en-US" altLang="en-US" sz="2400" i="1" dirty="0">
                <a:sym typeface="Monotype Sorts" pitchFamily="-65" charset="2"/>
              </a:rPr>
              <a:t>A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65" charset="2"/>
              </a:rPr>
              <a:t> C</a:t>
            </a:r>
            <a:endParaRPr lang="en-US" altLang="en-US" sz="2400" dirty="0">
              <a:sym typeface="Monotype Sorts" pitchFamily="-65" charset="2"/>
            </a:endParaRPr>
          </a:p>
          <a:p>
            <a:pPr lvl="1"/>
            <a:r>
              <a:rPr lang="en-US" altLang="en-US" sz="2400" dirty="0">
                <a:sym typeface="Monotype Sorts" pitchFamily="-65" charset="2"/>
              </a:rPr>
              <a:t>etc.</a:t>
            </a:r>
            <a:endParaRPr lang="en-US" altLang="en-US" sz="2400" dirty="0"/>
          </a:p>
          <a:p>
            <a:r>
              <a:rPr lang="en-US" altLang="en-US" sz="2400" dirty="0"/>
              <a:t>The set of </a:t>
            </a:r>
            <a:r>
              <a:rPr lang="en-US" altLang="en-US" sz="2400" b="1" dirty="0">
                <a:solidFill>
                  <a:srgbClr val="002060"/>
                </a:solidFill>
              </a:rPr>
              <a:t>all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/>
              <a:t>functional dependencies logically implied by </a:t>
            </a:r>
            <a:r>
              <a:rPr lang="en-US" altLang="en-US" sz="2400" i="1" dirty="0"/>
              <a:t>F</a:t>
            </a:r>
            <a:r>
              <a:rPr lang="en-US" altLang="en-US" sz="2400" dirty="0"/>
              <a:t> is the </a:t>
            </a:r>
            <a:r>
              <a:rPr lang="en-US" altLang="en-US" sz="2400" b="1" dirty="0">
                <a:solidFill>
                  <a:srgbClr val="002060"/>
                </a:solidFill>
              </a:rPr>
              <a:t>closure</a:t>
            </a:r>
            <a:r>
              <a:rPr lang="en-US" altLang="en-US" sz="2400" dirty="0"/>
              <a:t> of </a:t>
            </a:r>
            <a:r>
              <a:rPr lang="en-US" altLang="en-US" sz="2400" i="1" dirty="0"/>
              <a:t>F</a:t>
            </a:r>
            <a:r>
              <a:rPr lang="en-US" altLang="en-US" sz="2400" dirty="0"/>
              <a:t>.</a:t>
            </a:r>
            <a:endParaRPr lang="en-US" altLang="en-US" sz="2400" dirty="0"/>
          </a:p>
          <a:p>
            <a:r>
              <a:rPr lang="en-US" altLang="en-US" sz="2400" dirty="0"/>
              <a:t>We denote the </a:t>
            </a:r>
            <a:r>
              <a:rPr lang="en-US" altLang="en-US" sz="2400" i="1" dirty="0"/>
              <a:t>closure </a:t>
            </a:r>
            <a:r>
              <a:rPr lang="en-US" altLang="en-US" sz="2400" dirty="0"/>
              <a:t>of </a:t>
            </a:r>
            <a:r>
              <a:rPr lang="en-US" altLang="en-US" sz="2400" i="1" dirty="0"/>
              <a:t>F</a:t>
            </a:r>
            <a:r>
              <a:rPr lang="en-US" altLang="en-US" sz="2400" dirty="0"/>
              <a:t> by </a:t>
            </a:r>
            <a:r>
              <a:rPr lang="en-US" altLang="en-US" sz="2400" b="1" i="1" dirty="0">
                <a:solidFill>
                  <a:srgbClr val="002060"/>
                </a:solidFill>
              </a:rPr>
              <a:t>F</a:t>
            </a:r>
            <a:r>
              <a:rPr lang="en-US" altLang="en-US" sz="2400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sz="2400" i="1" dirty="0">
                <a:solidFill>
                  <a:srgbClr val="000099"/>
                </a:solidFill>
              </a:rPr>
              <a:t>.</a:t>
            </a:r>
            <a:r>
              <a:rPr lang="zh-CN" altLang="en-US" sz="2400" i="1" dirty="0">
                <a:solidFill>
                  <a:srgbClr val="000099"/>
                </a:solidFill>
                <a:ea typeface="宋体" panose="02010600030101010101" pitchFamily="2" charset="-122"/>
              </a:rPr>
              <a:t>（闭</a:t>
            </a:r>
            <a:r>
              <a:rPr lang="zh-CN" altLang="en-US" sz="2400" i="1" dirty="0">
                <a:solidFill>
                  <a:srgbClr val="000099"/>
                </a:solidFill>
                <a:ea typeface="宋体" panose="02010600030101010101" pitchFamily="2" charset="-122"/>
              </a:rPr>
              <a:t>包）</a:t>
            </a:r>
            <a:endParaRPr lang="en-US" altLang="en-US" sz="2400" i="1" dirty="0">
              <a:solidFill>
                <a:srgbClr val="000099"/>
              </a:solidFill>
            </a:endParaRPr>
          </a:p>
          <a:p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3048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Closure of a Set of Functional Dependencies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714" y="1303808"/>
            <a:ext cx="7976972" cy="3105654"/>
          </a:xfrm>
        </p:spPr>
        <p:txBody>
          <a:bodyPr/>
          <a:lstStyle/>
          <a:p>
            <a:r>
              <a:rPr lang="en-US" altLang="en-US" sz="2400" dirty="0"/>
              <a:t>We can compute F</a:t>
            </a:r>
            <a:r>
              <a:rPr lang="en-US" altLang="en-US" sz="2400" i="1" baseline="30000" dirty="0"/>
              <a:t>+</a:t>
            </a:r>
            <a:r>
              <a:rPr lang="en-US" altLang="en-US" sz="2400" i="1" dirty="0"/>
              <a:t>,</a:t>
            </a:r>
            <a:r>
              <a:rPr lang="en-US" altLang="en-US" sz="2400" dirty="0"/>
              <a:t> the closure of F, by repeatedly applying </a:t>
            </a:r>
            <a:r>
              <a:rPr lang="en-US" altLang="en-US" sz="2400" b="1" dirty="0">
                <a:solidFill>
                  <a:srgbClr val="002060"/>
                </a:solidFill>
              </a:rPr>
              <a:t>Armstrong</a:t>
            </a:r>
            <a:r>
              <a:rPr lang="en-US" altLang="en-U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’</a:t>
            </a:r>
            <a:r>
              <a:rPr lang="en-US" altLang="ja-JP" sz="2400" b="1" dirty="0">
                <a:solidFill>
                  <a:srgbClr val="002060"/>
                </a:solidFill>
              </a:rPr>
              <a:t>s Axioms</a:t>
            </a:r>
            <a:r>
              <a:rPr lang="en-US" altLang="ja-JP" sz="2400" b="1" dirty="0">
                <a:solidFill>
                  <a:srgbClr val="000099"/>
                </a:solidFill>
              </a:rPr>
              <a:t>:</a:t>
            </a:r>
            <a:endParaRPr lang="en-US" altLang="ja-JP" sz="2400" b="1" dirty="0">
              <a:solidFill>
                <a:srgbClr val="000099"/>
              </a:solidFill>
            </a:endParaRPr>
          </a:p>
          <a:p>
            <a:pPr lvl="1"/>
            <a:r>
              <a:rPr lang="en-US" altLang="en-US" sz="2400" b="1" dirty="0">
                <a:sym typeface="Symbol" panose="05050102010706020507" pitchFamily="18" charset="2"/>
              </a:rPr>
              <a:t>Reflexive rule:</a:t>
            </a:r>
            <a:r>
              <a:rPr lang="en-US" altLang="en-US" sz="2400" dirty="0"/>
              <a:t> if </a:t>
            </a:r>
            <a:r>
              <a:rPr lang="en-US" altLang="en-US" sz="2400" i="1" dirty="0">
                <a:sym typeface="Symbol" panose="05050102010706020507" pitchFamily="18" charset="2"/>
              </a:rPr>
              <a:t></a:t>
            </a:r>
            <a:r>
              <a:rPr lang="en-US" altLang="en-US" sz="2400" dirty="0">
                <a:sym typeface="Symbol" panose="05050102010706020507" pitchFamily="18" charset="2"/>
              </a:rPr>
              <a:t>  , then  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  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/>
            <a:r>
              <a:rPr lang="en-US" altLang="en-US" sz="2400" b="1" dirty="0">
                <a:sym typeface="Symbol" panose="05050102010706020507" pitchFamily="18" charset="2"/>
              </a:rPr>
              <a:t>Augmentation  rule</a:t>
            </a:r>
            <a:r>
              <a:rPr lang="en-US" altLang="en-US" sz="2400" b="1" dirty="0">
                <a:solidFill>
                  <a:srgbClr val="000099"/>
                </a:solidFill>
                <a:sym typeface="Symbol" panose="05050102010706020507" pitchFamily="18" charset="2"/>
              </a:rPr>
              <a:t>: </a:t>
            </a:r>
            <a:r>
              <a:rPr lang="en-US" altLang="en-US" sz="2400" dirty="0">
                <a:sym typeface="Symbol" panose="05050102010706020507" pitchFamily="18" charset="2"/>
              </a:rPr>
              <a:t>if  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, </a:t>
            </a:r>
            <a:r>
              <a:rPr lang="en-US" altLang="en-US" sz="2400" dirty="0">
                <a:sym typeface="Symbol" panose="05050102010706020507" pitchFamily="18" charset="2"/>
              </a:rPr>
              <a:t>then 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 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 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/>
            <a:r>
              <a:rPr lang="en-US" altLang="en-US" sz="2400" b="1" dirty="0">
                <a:sym typeface="Symbol" panose="05050102010706020507" pitchFamily="18" charset="2"/>
              </a:rPr>
              <a:t>Transitivity rule</a:t>
            </a:r>
            <a:r>
              <a:rPr lang="en-US" altLang="en-US" sz="2400" b="1" dirty="0">
                <a:solidFill>
                  <a:srgbClr val="000099"/>
                </a:solidFill>
                <a:sym typeface="Symbol" panose="05050102010706020507" pitchFamily="18" charset="2"/>
              </a:rPr>
              <a:t>:  </a:t>
            </a:r>
            <a:r>
              <a:rPr lang="en-US" altLang="en-US" sz="2400" dirty="0">
                <a:sym typeface="Symbol" panose="05050102010706020507" pitchFamily="18" charset="2"/>
              </a:rPr>
              <a:t>if  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, </a:t>
            </a:r>
            <a:r>
              <a:rPr lang="en-US" altLang="en-US" sz="2400" dirty="0">
                <a:sym typeface="Symbol" panose="05050102010706020507" pitchFamily="18" charset="2"/>
              </a:rPr>
              <a:t>and </a:t>
            </a:r>
            <a:r>
              <a:rPr lang="en-US" altLang="en-US" sz="2400" i="1" dirty="0">
                <a:sym typeface="Symbol" panose="05050102010706020507" pitchFamily="18" charset="2"/>
              </a:rPr>
              <a:t> </a:t>
            </a:r>
            <a:r>
              <a:rPr lang="en-US" altLang="en-US" sz="2400" dirty="0">
                <a:sym typeface="Symbol" panose="05050102010706020507" pitchFamily="18" charset="2"/>
              </a:rPr>
              <a:t> </a:t>
            </a:r>
            <a:r>
              <a:rPr lang="en-US" altLang="en-US" sz="2400" dirty="0">
                <a:sym typeface="Monotype Sorts" pitchFamily="-65" charset="2"/>
              </a:rPr>
              <a:t>, then </a:t>
            </a:r>
            <a:r>
              <a:rPr lang="en-US" altLang="en-US" sz="2400" dirty="0">
                <a:sym typeface="Symbol" panose="05050102010706020507" pitchFamily="18" charset="2"/>
              </a:rPr>
              <a:t> 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 </a:t>
            </a:r>
            <a:endParaRPr lang="en-US" altLang="en-US" sz="2400" b="1" dirty="0">
              <a:sym typeface="Greek Symbols"/>
            </a:endParaRPr>
          </a:p>
          <a:p>
            <a:r>
              <a:rPr lang="en-US" altLang="en-US" sz="2400" dirty="0">
                <a:sym typeface="Greek Symbols"/>
              </a:rPr>
              <a:t>These rules are </a:t>
            </a:r>
            <a:endParaRPr lang="en-US" altLang="en-US" sz="2400" dirty="0">
              <a:sym typeface="Greek Symbols"/>
            </a:endParaRPr>
          </a:p>
          <a:p>
            <a:pPr lvl="1"/>
            <a:r>
              <a:rPr lang="en-US" altLang="en-US" sz="2400" b="1" dirty="0">
                <a:solidFill>
                  <a:srgbClr val="002060"/>
                </a:solidFill>
                <a:sym typeface="Greek Symbols"/>
              </a:rPr>
              <a:t>Sound</a:t>
            </a:r>
            <a:r>
              <a:rPr lang="en-US" altLang="en-US" sz="2400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sz="2400" dirty="0">
                <a:sym typeface="Greek Symbols"/>
              </a:rPr>
              <a:t>-- generate only functional dependencies that actually hold,  and </a:t>
            </a:r>
            <a:endParaRPr lang="en-US" altLang="en-US" sz="2400" dirty="0">
              <a:sym typeface="Greek Symbols"/>
            </a:endParaRPr>
          </a:p>
          <a:p>
            <a:pPr lvl="1"/>
            <a:r>
              <a:rPr lang="en-US" altLang="en-US" sz="2400" b="1" dirty="0">
                <a:solidFill>
                  <a:srgbClr val="002060"/>
                </a:solidFill>
                <a:sym typeface="Greek Symbols"/>
              </a:rPr>
              <a:t>Complete</a:t>
            </a:r>
            <a:r>
              <a:rPr lang="en-US" altLang="en-US" sz="2400" dirty="0">
                <a:sym typeface="Greek Symbols"/>
              </a:rPr>
              <a:t>  -- generate all functional dependencies that hold.</a:t>
            </a:r>
            <a:endParaRPr lang="en-US" altLang="en-US" sz="2400" dirty="0">
              <a:sym typeface="Greek Symbol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 of </a:t>
            </a:r>
            <a:r>
              <a:rPr lang="en-US" altLang="en-US" dirty="0">
                <a:sym typeface="MS LineDraw"/>
              </a:rPr>
              <a:t>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7803"/>
            <a:ext cx="7873858" cy="4975225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altLang="en-US" i="1" dirty="0"/>
              <a:t>R = (A, B, C, G, H, I)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B</a:t>
            </a:r>
            <a:br>
              <a:rPr lang="en-US" altLang="en-US" i="1" dirty="0">
                <a:sym typeface="Monotype Sorts" pitchFamily="-65" charset="2"/>
              </a:rPr>
            </a:br>
            <a:r>
              <a:rPr lang="en-US" altLang="en-US" i="1" dirty="0">
                <a:sym typeface="Monotype Sorts" pitchFamily="-65" charset="2"/>
              </a:rPr>
              <a:t>	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C</a:t>
            </a:r>
            <a:br>
              <a:rPr lang="en-US" altLang="en-US" i="1" dirty="0">
                <a:sym typeface="Monotype Sorts" pitchFamily="-65" charset="2"/>
              </a:rPr>
            </a:br>
            <a:r>
              <a:rPr lang="en-US" altLang="en-US" i="1" dirty="0">
                <a:sym typeface="Monotype Sorts" pitchFamily="-65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H</a:t>
            </a:r>
            <a:br>
              <a:rPr lang="en-US" altLang="en-US" i="1" dirty="0">
                <a:sym typeface="Monotype Sorts" pitchFamily="-65" charset="2"/>
              </a:rPr>
            </a:br>
            <a:r>
              <a:rPr lang="en-US" altLang="en-US" i="1" dirty="0">
                <a:sym typeface="Monotype Sorts" pitchFamily="-65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I</a:t>
            </a:r>
            <a:br>
              <a:rPr lang="en-US" altLang="en-US" i="1" dirty="0">
                <a:sym typeface="Monotype Sorts" pitchFamily="-65" charset="2"/>
              </a:rPr>
            </a:br>
            <a:r>
              <a:rPr lang="en-US" altLang="en-US" i="1" dirty="0">
                <a:sym typeface="Monotype Sorts" pitchFamily="-65" charset="2"/>
              </a:rPr>
              <a:t>	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H</a:t>
            </a:r>
            <a:r>
              <a:rPr lang="en-US" altLang="en-US" dirty="0">
                <a:sym typeface="Monotype Sorts" pitchFamily="-65" charset="2"/>
              </a:rPr>
              <a:t>}</a:t>
            </a:r>
            <a:endParaRPr lang="en-US" altLang="en-US" dirty="0">
              <a:sym typeface="MS LineDraw"/>
            </a:endParaRPr>
          </a:p>
          <a:p>
            <a:pPr>
              <a:tabLst>
                <a:tab pos="803275" algn="l"/>
              </a:tabLst>
            </a:pPr>
            <a:r>
              <a:rPr lang="en-US" altLang="en-US" dirty="0">
                <a:sym typeface="MS LineDraw"/>
              </a:rPr>
              <a:t>Some members of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sym typeface="MS LineDraw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65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H        </a:t>
            </a:r>
            <a:endParaRPr lang="en-US" altLang="en-US" i="1" dirty="0">
              <a:sym typeface="Monotype Sorts" pitchFamily="-65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65" charset="2"/>
              </a:rPr>
              <a:t>by transitivity from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B and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H</a:t>
            </a:r>
            <a:endParaRPr lang="en-US" altLang="en-US" i="1" dirty="0">
              <a:sym typeface="Monotype Sorts" pitchFamily="-65" charset="2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65" charset="2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I       </a:t>
            </a:r>
            <a:endParaRPr lang="en-US" altLang="en-US" dirty="0">
              <a:sym typeface="Monotype Sorts" pitchFamily="-65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65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C </a:t>
            </a:r>
            <a:r>
              <a:rPr lang="en-US" altLang="en-US" dirty="0">
                <a:sym typeface="Monotype Sorts" pitchFamily="-65" charset="2"/>
              </a:rPr>
              <a:t>with G, to get </a:t>
            </a:r>
            <a:r>
              <a:rPr lang="en-US" altLang="en-US" i="1" dirty="0">
                <a:sym typeface="Iconic Symbols Ext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CG </a:t>
            </a:r>
            <a:br>
              <a:rPr lang="en-US" altLang="en-US" i="1" dirty="0">
                <a:sym typeface="Monotype Sorts" pitchFamily="-65" charset="2"/>
              </a:rPr>
            </a:br>
            <a:r>
              <a:rPr lang="en-US" altLang="en-US" i="1" dirty="0">
                <a:sym typeface="Monotype Sorts" pitchFamily="-65" charset="2"/>
              </a:rPr>
              <a:t>                   </a:t>
            </a:r>
            <a:r>
              <a:rPr lang="en-US" altLang="en-US" dirty="0">
                <a:sym typeface="Monotype Sorts" pitchFamily="-65" charset="2"/>
              </a:rPr>
              <a:t>and then transitivity with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I </a:t>
            </a:r>
            <a:endParaRPr lang="en-US" altLang="en-US" i="1" dirty="0">
              <a:sym typeface="Monotype Sorts" pitchFamily="-65" charset="2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65" charset="2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HI     </a:t>
            </a:r>
            <a:endParaRPr lang="en-US" altLang="en-US" dirty="0">
              <a:sym typeface="Monotype Sorts" pitchFamily="-65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65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I </a:t>
            </a:r>
            <a:r>
              <a:rPr lang="en-US" altLang="en-US" dirty="0">
                <a:sym typeface="Monotype Sorts" pitchFamily="-65" charset="2"/>
              </a:rPr>
              <a:t>to infer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CG</a:t>
            </a:r>
            <a:r>
              <a:rPr lang="en-US" altLang="en-US" i="1" dirty="0">
                <a:sym typeface="Monotype Sorts" pitchFamily="-65" charset="2"/>
              </a:rPr>
              <a:t>I, </a:t>
            </a:r>
            <a:endParaRPr lang="en-US" altLang="en-US" i="1" dirty="0">
              <a:sym typeface="Monotype Sorts" pitchFamily="-65" charset="2"/>
            </a:endParaRP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dirty="0">
                <a:sym typeface="Monotype Sorts" pitchFamily="-65" charset="2"/>
              </a:rPr>
              <a:t>    and augmenting of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H </a:t>
            </a:r>
            <a:r>
              <a:rPr lang="en-US" altLang="en-US" dirty="0">
                <a:sym typeface="Monotype Sorts" pitchFamily="-65" charset="2"/>
              </a:rPr>
              <a:t>to infer</a:t>
            </a:r>
            <a:r>
              <a:rPr lang="en-US" altLang="en-US" i="1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Iconic Symbols Ext"/>
              </a:rPr>
              <a:t>CGI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HI, </a:t>
            </a:r>
            <a:endParaRPr lang="en-US" altLang="en-US" i="1" dirty="0">
              <a:sym typeface="Monotype Sorts" pitchFamily="-65" charset="2"/>
            </a:endParaRP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i="1" dirty="0">
                <a:sym typeface="Monotype Sorts" pitchFamily="-65" charset="2"/>
              </a:rPr>
              <a:t>                         </a:t>
            </a:r>
            <a:r>
              <a:rPr lang="en-US" altLang="en-US" dirty="0">
                <a:sym typeface="Monotype Sorts" pitchFamily="-65" charset="2"/>
              </a:rPr>
              <a:t>and then transitivity</a:t>
            </a:r>
            <a:endParaRPr lang="en-US" altLang="en-US" dirty="0">
              <a:sym typeface="Monotype Sorts" pitchFamily="-65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ldLvl="3" autoUpdateAnimBg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619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Closure of Functional Dependencies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18694"/>
            <a:ext cx="7285646" cy="2466477"/>
          </a:xfrm>
        </p:spPr>
        <p:txBody>
          <a:bodyPr/>
          <a:lstStyle/>
          <a:p>
            <a:r>
              <a:rPr lang="en-US" altLang="en-US" sz="2400" dirty="0"/>
              <a:t>Additional rules:</a:t>
            </a:r>
            <a:endParaRPr lang="en-US" altLang="en-US" sz="2400" dirty="0"/>
          </a:p>
          <a:p>
            <a:pPr lvl="1"/>
            <a:r>
              <a:rPr lang="en-US" altLang="en-US" sz="2400" b="1" dirty="0">
                <a:sym typeface="Symbol" panose="05050102010706020507" pitchFamily="18" charset="2"/>
              </a:rPr>
              <a:t>Union rule</a:t>
            </a:r>
            <a:r>
              <a:rPr lang="en-US" altLang="en-US" sz="2400" dirty="0">
                <a:sym typeface="Symbol" panose="05050102010706020507" pitchFamily="18" charset="2"/>
              </a:rPr>
              <a:t>: If  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 </a:t>
            </a:r>
            <a:r>
              <a:rPr lang="en-US" altLang="en-US" sz="2400" dirty="0">
                <a:sym typeface="Symbol" panose="05050102010706020507" pitchFamily="18" charset="2"/>
              </a:rPr>
              <a:t>holds</a:t>
            </a:r>
            <a:r>
              <a:rPr lang="en-US" altLang="en-US" sz="2400" i="1" dirty="0">
                <a:sym typeface="Symbol" panose="05050102010706020507" pitchFamily="18" charset="2"/>
              </a:rPr>
              <a:t> a</a:t>
            </a:r>
            <a:r>
              <a:rPr lang="en-US" altLang="en-US" sz="2400" dirty="0">
                <a:sym typeface="Symbol" panose="05050102010706020507" pitchFamily="18" charset="2"/>
              </a:rPr>
              <a:t>nd 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</a:t>
            </a:r>
            <a:r>
              <a:rPr lang="en-US" altLang="en-US" sz="2400" dirty="0">
                <a:sym typeface="Monotype Sorts" pitchFamily="-65" charset="2"/>
              </a:rPr>
              <a:t> holds,  then </a:t>
            </a:r>
            <a:r>
              <a:rPr lang="en-US" altLang="en-US" sz="2400" dirty="0">
                <a:sym typeface="Symbol" panose="05050102010706020507" pitchFamily="18" charset="2"/>
              </a:rPr>
              <a:t> 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 </a:t>
            </a:r>
            <a:r>
              <a:rPr lang="en-US" altLang="en-US" sz="2400" dirty="0">
                <a:sym typeface="Symbol" panose="05050102010706020507" pitchFamily="18" charset="2"/>
              </a:rPr>
              <a:t></a:t>
            </a:r>
            <a:r>
              <a:rPr lang="en-US" altLang="en-US" sz="2400" dirty="0">
                <a:sym typeface="Greek Symbols"/>
              </a:rPr>
              <a:t> holds.</a:t>
            </a:r>
            <a:endParaRPr lang="en-US" altLang="en-US" sz="2400" dirty="0">
              <a:sym typeface="Greek Symbols"/>
            </a:endParaRPr>
          </a:p>
          <a:p>
            <a:pPr lvl="1"/>
            <a:r>
              <a:rPr lang="en-US" altLang="en-US" sz="2400" b="1" dirty="0">
                <a:sym typeface="Monotype Sorts" pitchFamily="-65" charset="2"/>
              </a:rPr>
              <a:t>Decomposition rule</a:t>
            </a:r>
            <a:r>
              <a:rPr lang="en-US" altLang="en-US" sz="2400" dirty="0">
                <a:sym typeface="Monotype Sorts" pitchFamily="-65" charset="2"/>
              </a:rPr>
              <a:t>:</a:t>
            </a:r>
            <a:r>
              <a:rPr lang="en-US" altLang="en-US" sz="2400" b="1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Greek Symbols"/>
              </a:rPr>
              <a:t>If </a:t>
            </a:r>
            <a:r>
              <a:rPr lang="en-US" altLang="en-US" sz="2400" dirty="0">
                <a:sym typeface="Symbol" panose="05050102010706020507" pitchFamily="18" charset="2"/>
              </a:rPr>
              <a:t> 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 </a:t>
            </a:r>
            <a:r>
              <a:rPr lang="en-US" altLang="en-US" sz="2400" dirty="0">
                <a:sym typeface="Symbol" panose="05050102010706020507" pitchFamily="18" charset="2"/>
              </a:rPr>
              <a:t></a:t>
            </a:r>
            <a:r>
              <a:rPr lang="en-US" altLang="en-US" sz="2400" dirty="0">
                <a:sym typeface="Monotype Sorts" pitchFamily="-65" charset="2"/>
              </a:rPr>
              <a:t> holds, then </a:t>
            </a:r>
            <a:r>
              <a:rPr lang="en-US" altLang="en-US" sz="2400" dirty="0">
                <a:sym typeface="Symbol" panose="05050102010706020507" pitchFamily="18" charset="2"/>
              </a:rPr>
              <a:t> 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  </a:t>
            </a:r>
            <a:r>
              <a:rPr lang="en-US" altLang="en-US" sz="2400" dirty="0">
                <a:sym typeface="Symbol" panose="05050102010706020507" pitchFamily="18" charset="2"/>
              </a:rPr>
              <a:t>holds and 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</a:t>
            </a:r>
            <a:r>
              <a:rPr lang="en-US" altLang="en-US" sz="2400" dirty="0">
                <a:sym typeface="Monotype Sorts" pitchFamily="-65" charset="2"/>
              </a:rPr>
              <a:t> holds.</a:t>
            </a:r>
            <a:endParaRPr lang="en-US" altLang="en-US" sz="2400" dirty="0">
              <a:sym typeface="Monotype Sorts" pitchFamily="-65" charset="2"/>
            </a:endParaRPr>
          </a:p>
          <a:p>
            <a:pPr lvl="1"/>
            <a:r>
              <a:rPr lang="en-US" altLang="en-US" sz="2400" b="1" dirty="0" err="1">
                <a:sym typeface="Greek Symbols"/>
              </a:rPr>
              <a:t>Pseudotransitivity</a:t>
            </a:r>
            <a:r>
              <a:rPr lang="en-US" altLang="en-US" sz="2400" b="1" dirty="0">
                <a:sym typeface="Greek Symbols"/>
              </a:rPr>
              <a:t> </a:t>
            </a:r>
            <a:r>
              <a:rPr lang="en-US" altLang="en-US" sz="2400" b="1" dirty="0" err="1">
                <a:sym typeface="Greek Symbols"/>
              </a:rPr>
              <a:t>rule</a:t>
            </a:r>
            <a:r>
              <a:rPr lang="en-US" altLang="en-US" sz="2400" dirty="0" err="1">
                <a:sym typeface="Greek Symbols"/>
              </a:rPr>
              <a:t>:</a:t>
            </a:r>
            <a:r>
              <a:rPr lang="en-US" altLang="en-US" sz="2400" dirty="0" err="1">
                <a:sym typeface="Monotype Sorts" pitchFamily="-65" charset="2"/>
              </a:rPr>
              <a:t>If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 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  </a:t>
            </a:r>
            <a:r>
              <a:rPr lang="en-US" altLang="en-US" sz="2400" dirty="0">
                <a:sym typeface="Symbol" panose="05050102010706020507" pitchFamily="18" charset="2"/>
              </a:rPr>
              <a:t>holds</a:t>
            </a:r>
            <a:r>
              <a:rPr lang="en-US" altLang="en-US" sz="2400" i="1" dirty="0">
                <a:sym typeface="Symbol" panose="05050102010706020507" pitchFamily="18" charset="2"/>
              </a:rPr>
              <a:t> a</a:t>
            </a:r>
            <a:r>
              <a:rPr lang="en-US" altLang="en-US" sz="2400" dirty="0">
                <a:sym typeface="Symbol" panose="05050102010706020507" pitchFamily="18" charset="2"/>
              </a:rPr>
              <a:t>nd 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</a:t>
            </a:r>
            <a:r>
              <a:rPr lang="en-US" altLang="en-US" sz="2400" dirty="0">
                <a:sym typeface="Greek Symbols"/>
              </a:rPr>
              <a:t> holds, then </a:t>
            </a:r>
            <a:r>
              <a:rPr lang="en-US" altLang="en-US" sz="2400" dirty="0">
                <a:sym typeface="Symbol" panose="05050102010706020507" pitchFamily="18" charset="2"/>
              </a:rPr>
              <a:t> 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</a:t>
            </a:r>
            <a:r>
              <a:rPr lang="en-US" altLang="en-US" sz="2400" dirty="0">
                <a:sym typeface="Greek Symbols"/>
              </a:rPr>
              <a:t> holds</a:t>
            </a:r>
            <a:r>
              <a:rPr lang="en-US" altLang="en-US" sz="2400" b="1" dirty="0">
                <a:sym typeface="Greek Symbols"/>
              </a:rPr>
              <a:t>.</a:t>
            </a:r>
            <a:endParaRPr lang="en-US" altLang="en-US" sz="2400" dirty="0">
              <a:sym typeface="Greek Symbols"/>
            </a:endParaRPr>
          </a:p>
          <a:p>
            <a:r>
              <a:rPr lang="en-US" altLang="en-US" sz="2400" dirty="0">
                <a:sym typeface="Greek Symbols"/>
              </a:rPr>
              <a:t>The above rules can be inferred from Armstrong</a:t>
            </a:r>
            <a:r>
              <a:rPr lang="ja-JP" altLang="en-US" sz="2400" dirty="0">
                <a:latin typeface="Arial" panose="020B0604020202020204" pitchFamily="34" charset="0"/>
                <a:sym typeface="Greek Symbols"/>
              </a:rPr>
              <a:t>’</a:t>
            </a:r>
            <a:r>
              <a:rPr lang="en-US" altLang="ja-JP" sz="2400" dirty="0">
                <a:sym typeface="Greek Symbols"/>
              </a:rPr>
              <a:t>s axioms.</a:t>
            </a:r>
            <a:endParaRPr lang="en-US" altLang="en-US" sz="2400" dirty="0">
              <a:sym typeface="Greek Symbol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Procedure for Computing F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2525"/>
            <a:ext cx="7918449" cy="3720264"/>
          </a:xfrm>
        </p:spPr>
        <p:txBody>
          <a:bodyPr/>
          <a:lstStyle/>
          <a:p>
            <a:pPr>
              <a:tabLst>
                <a:tab pos="1026795" algn="l"/>
                <a:tab pos="1547495" algn="l"/>
                <a:tab pos="1771650" algn="l"/>
                <a:tab pos="2054225" algn="l"/>
                <a:tab pos="3140075" algn="ctr"/>
              </a:tabLst>
            </a:pPr>
            <a:r>
              <a:rPr lang="en-US" altLang="en-US" sz="2000" dirty="0"/>
              <a:t>To compute the closure of a set of functional dependencies F:</a:t>
            </a:r>
            <a:endParaRPr lang="en-US" altLang="en-US" sz="2000" i="1" dirty="0"/>
          </a:p>
          <a:p>
            <a:pPr>
              <a:buFont typeface="Monotype Sorts" pitchFamily="-65" charset="2"/>
              <a:buNone/>
            </a:pPr>
            <a:r>
              <a:rPr lang="en-US" altLang="en-US" sz="2000" i="1" dirty="0"/>
              <a:t>         F 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 = </a:t>
            </a:r>
            <a:r>
              <a:rPr lang="en-US" altLang="en-US" sz="2000" i="1" dirty="0"/>
              <a:t>F</a:t>
            </a:r>
            <a:br>
              <a:rPr lang="en-US" altLang="en-US" sz="2000" dirty="0"/>
            </a:br>
            <a:r>
              <a:rPr lang="en-US" altLang="en-US" sz="2000" dirty="0"/>
              <a:t>    </a:t>
            </a:r>
            <a:r>
              <a:rPr lang="en-US" altLang="en-US" sz="2000" b="1" dirty="0"/>
              <a:t>repeat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for each</a:t>
            </a:r>
            <a:r>
              <a:rPr lang="en-US" altLang="en-US" sz="2000" dirty="0"/>
              <a:t> functional dependency </a:t>
            </a:r>
            <a:r>
              <a:rPr lang="en-US" altLang="en-US" sz="2000" i="1" dirty="0"/>
              <a:t>f</a:t>
            </a:r>
            <a:r>
              <a:rPr lang="en-US" altLang="en-US" sz="2000" dirty="0"/>
              <a:t> in </a:t>
            </a:r>
            <a:r>
              <a:rPr lang="en-US" altLang="en-US" sz="2000" i="1" dirty="0"/>
              <a:t>F</a:t>
            </a:r>
            <a:r>
              <a:rPr lang="en-US" altLang="en-US" sz="2000" baseline="30000" dirty="0"/>
              <a:t>+</a:t>
            </a:r>
            <a:br>
              <a:rPr lang="en-US" altLang="en-US" sz="2000" baseline="30000" dirty="0"/>
            </a:br>
            <a:r>
              <a:rPr lang="en-US" altLang="en-US" sz="2000" baseline="30000" dirty="0"/>
              <a:t>	</a:t>
            </a:r>
            <a:r>
              <a:rPr lang="en-US" altLang="en-US" sz="2000" dirty="0"/>
              <a:t>       apply reflexivity and augmentation rules on </a:t>
            </a:r>
            <a:r>
              <a:rPr lang="en-US" altLang="en-US" sz="2000" i="1" dirty="0"/>
              <a:t>f</a:t>
            </a:r>
            <a:br>
              <a:rPr lang="en-US" altLang="en-US" sz="2000" i="1" dirty="0"/>
            </a:br>
            <a:r>
              <a:rPr lang="en-US" altLang="en-US" sz="2000" i="1" dirty="0"/>
              <a:t>	       </a:t>
            </a:r>
            <a:r>
              <a:rPr lang="en-US" altLang="en-US" sz="2000" dirty="0"/>
              <a:t>add the resulting functional dependencies to </a:t>
            </a:r>
            <a:r>
              <a:rPr lang="en-US" altLang="en-US" sz="2000" i="1" dirty="0"/>
              <a:t>F </a:t>
            </a:r>
            <a:r>
              <a:rPr lang="en-US" altLang="en-US" sz="2000" baseline="30000" dirty="0"/>
              <a:t>+</a:t>
            </a:r>
            <a:br>
              <a:rPr lang="en-US" altLang="en-US" sz="2000" baseline="30000" dirty="0"/>
            </a:br>
            <a:r>
              <a:rPr lang="en-US" altLang="en-US" sz="2000" baseline="30000" dirty="0"/>
              <a:t>	</a:t>
            </a:r>
            <a:r>
              <a:rPr lang="en-US" altLang="en-US" sz="2000" b="1" dirty="0"/>
              <a:t>for each </a:t>
            </a:r>
            <a:r>
              <a:rPr lang="en-US" altLang="en-US" sz="2000" dirty="0"/>
              <a:t>pair of functional dependencies </a:t>
            </a:r>
            <a:r>
              <a:rPr lang="en-US" altLang="en-US" sz="2000" i="1" dirty="0"/>
              <a:t>f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f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in </a:t>
            </a:r>
            <a:r>
              <a:rPr lang="en-US" altLang="en-US" sz="2000" i="1" dirty="0"/>
              <a:t>F </a:t>
            </a:r>
            <a:r>
              <a:rPr lang="en-US" altLang="en-US" sz="2000" baseline="30000" dirty="0"/>
              <a:t>+</a:t>
            </a:r>
            <a:br>
              <a:rPr lang="en-US" altLang="en-US" sz="2000" baseline="30000" dirty="0"/>
            </a:br>
            <a:r>
              <a:rPr lang="en-US" altLang="en-US" sz="2000" baseline="30000" dirty="0"/>
              <a:t>	</a:t>
            </a:r>
            <a:r>
              <a:rPr lang="en-US" altLang="en-US" sz="2000" dirty="0"/>
              <a:t>       </a:t>
            </a:r>
            <a:r>
              <a:rPr lang="en-US" altLang="en-US" sz="2000" b="1" dirty="0"/>
              <a:t>if</a:t>
            </a:r>
            <a:r>
              <a:rPr lang="en-US" altLang="en-US" sz="2000" dirty="0"/>
              <a:t> </a:t>
            </a:r>
            <a:r>
              <a:rPr lang="en-US" altLang="en-US" sz="2000" i="1" dirty="0"/>
              <a:t>f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f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can be combined using transitivity</a:t>
            </a:r>
            <a:br>
              <a:rPr lang="en-US" altLang="en-US" sz="2000" dirty="0"/>
            </a:br>
            <a:r>
              <a:rPr lang="en-US" altLang="en-US" sz="2000" dirty="0"/>
              <a:t>	             </a:t>
            </a:r>
            <a:r>
              <a:rPr lang="en-US" altLang="en-US" sz="2000" b="1" dirty="0"/>
              <a:t>then</a:t>
            </a:r>
            <a:r>
              <a:rPr lang="en-US" altLang="en-US" sz="2000" dirty="0"/>
              <a:t> add the resulting functional dependency to </a:t>
            </a:r>
            <a:r>
              <a:rPr lang="en-US" altLang="en-US" sz="2000" i="1" dirty="0"/>
              <a:t>F </a:t>
            </a:r>
            <a:r>
              <a:rPr lang="en-US" altLang="en-US" sz="2000" baseline="30000" dirty="0"/>
              <a:t>+</a:t>
            </a:r>
            <a:br>
              <a:rPr lang="en-US" altLang="en-US" sz="2000" baseline="30000" dirty="0"/>
            </a:br>
            <a:r>
              <a:rPr lang="en-US" altLang="en-US" sz="2000" baseline="30000" dirty="0"/>
              <a:t>       </a:t>
            </a:r>
            <a:r>
              <a:rPr lang="en-US" altLang="en-US" sz="2000" b="1" dirty="0"/>
              <a:t>until </a:t>
            </a:r>
            <a:r>
              <a:rPr lang="en-US" altLang="en-US" sz="2000" i="1" dirty="0"/>
              <a:t>F 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 does not change any further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endParaRPr lang="en-US" altLang="en-US" sz="2000" dirty="0"/>
          </a:p>
          <a:p>
            <a:r>
              <a:rPr lang="en-US" altLang="en-US" sz="2000" b="1" dirty="0"/>
              <a:t> NOTE</a:t>
            </a:r>
            <a:r>
              <a:rPr lang="en-US" altLang="en-US" sz="2000" dirty="0"/>
              <a:t>:  We shall see an alternative procedure for this task later</a:t>
            </a:r>
            <a:endParaRPr lang="en-US" altLang="en-US" sz="2000" i="1" baseline="-25000" dirty="0"/>
          </a:p>
          <a:p>
            <a:pPr>
              <a:tabLst>
                <a:tab pos="1026795" algn="l"/>
                <a:tab pos="1547495" algn="l"/>
                <a:tab pos="1771650" algn="l"/>
                <a:tab pos="2054225" algn="l"/>
                <a:tab pos="3140075" algn="ctr"/>
              </a:tabLst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autoUpdateAnimBg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Closure of Attribute Sets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2526"/>
            <a:ext cx="7674313" cy="2938212"/>
          </a:xfrm>
        </p:spPr>
        <p:txBody>
          <a:bodyPr/>
          <a:lstStyle/>
          <a:p>
            <a:pPr>
              <a:tabLst>
                <a:tab pos="1026795" algn="l"/>
                <a:tab pos="1547495" algn="l"/>
                <a:tab pos="1771650" algn="l"/>
                <a:tab pos="2054225" algn="l"/>
                <a:tab pos="3140075" algn="ctr"/>
              </a:tabLst>
            </a:pPr>
            <a:r>
              <a:rPr lang="en-US" altLang="en-US" sz="2400" dirty="0"/>
              <a:t>Given a set of attributes </a:t>
            </a:r>
            <a:r>
              <a:rPr lang="en-US" altLang="en-US" sz="2400" dirty="0">
                <a:latin typeface="Symbol" panose="05050102010706020507" pitchFamily="18" charset="2"/>
                <a:sym typeface="Greek Symbols"/>
              </a:rPr>
              <a:t>a,</a:t>
            </a:r>
            <a:r>
              <a:rPr lang="en-US" altLang="en-US" sz="2400" dirty="0"/>
              <a:t> define the </a:t>
            </a:r>
            <a:r>
              <a:rPr lang="en-US" altLang="en-US" sz="2400" b="1" i="1" dirty="0">
                <a:solidFill>
                  <a:srgbClr val="002060"/>
                </a:solidFill>
              </a:rPr>
              <a:t>closure</a:t>
            </a:r>
            <a:r>
              <a:rPr lang="en-US" altLang="en-US" sz="2400" i="1" dirty="0"/>
              <a:t> </a:t>
            </a:r>
            <a:r>
              <a:rPr lang="en-US" altLang="en-US" sz="2400" dirty="0"/>
              <a:t>of </a:t>
            </a:r>
            <a:r>
              <a:rPr lang="en-US" altLang="en-US" sz="2400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b="1" dirty="0">
                <a:solidFill>
                  <a:srgbClr val="002060"/>
                </a:solidFill>
                <a:sym typeface="Greek Symbols"/>
              </a:rPr>
              <a:t>under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i="1" dirty="0">
                <a:sym typeface="Greek Symbols"/>
              </a:rPr>
              <a:t>F</a:t>
            </a:r>
            <a:r>
              <a:rPr lang="en-US" altLang="en-US" sz="2400" dirty="0">
                <a:sym typeface="Greek Symbols"/>
              </a:rPr>
              <a:t> (denoted by </a:t>
            </a:r>
            <a:r>
              <a:rPr lang="en-US" altLang="en-US" sz="2400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sz="2400" baseline="30000" dirty="0">
                <a:sym typeface="Greek Symbols"/>
              </a:rPr>
              <a:t>+</a:t>
            </a:r>
            <a:r>
              <a:rPr lang="en-US" altLang="en-US" sz="2400" dirty="0">
                <a:sym typeface="Greek Symbols"/>
              </a:rPr>
              <a:t>) as the set of attributes that are functionally determined by </a:t>
            </a:r>
            <a:r>
              <a:rPr lang="en-US" altLang="en-US" sz="2400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sz="2400" dirty="0">
                <a:sym typeface="Greek Symbols"/>
              </a:rPr>
              <a:t> under </a:t>
            </a:r>
            <a:r>
              <a:rPr lang="en-US" altLang="en-US" sz="2400" i="1" dirty="0">
                <a:sym typeface="Greek Symbols"/>
              </a:rPr>
              <a:t>F</a:t>
            </a:r>
            <a:endParaRPr lang="en-US" altLang="en-US" sz="2400" i="1" dirty="0">
              <a:sym typeface="Greek Symbols"/>
            </a:endParaRPr>
          </a:p>
          <a:p>
            <a:pPr>
              <a:tabLst>
                <a:tab pos="1026795" algn="l"/>
                <a:tab pos="1547495" algn="l"/>
                <a:tab pos="1771650" algn="l"/>
                <a:tab pos="2054225" algn="l"/>
                <a:tab pos="3140075" algn="ctr"/>
              </a:tabLst>
            </a:pPr>
            <a:r>
              <a:rPr lang="en-US" altLang="en-US" sz="2400" dirty="0">
                <a:sym typeface="Greek Symbols"/>
              </a:rPr>
              <a:t> Algorithm to compute </a:t>
            </a:r>
            <a:r>
              <a:rPr lang="en-US" altLang="en-US" sz="2400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sz="2400" baseline="30000" dirty="0">
                <a:sym typeface="Greek Symbols"/>
              </a:rPr>
              <a:t>+</a:t>
            </a:r>
            <a:r>
              <a:rPr lang="en-US" altLang="en-US" sz="2400" dirty="0">
                <a:sym typeface="Greek Symbols"/>
              </a:rPr>
              <a:t>, the closure of </a:t>
            </a:r>
            <a:r>
              <a:rPr lang="en-US" altLang="en-US" sz="2400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sz="2400" dirty="0">
                <a:sym typeface="Greek Symbols"/>
              </a:rPr>
              <a:t> under </a:t>
            </a:r>
            <a:r>
              <a:rPr lang="en-US" altLang="en-US" sz="2400" i="1" dirty="0">
                <a:sym typeface="Greek Symbols"/>
              </a:rPr>
              <a:t>F</a:t>
            </a:r>
            <a:endParaRPr lang="en-US" altLang="en-US" sz="2400" i="1" dirty="0">
              <a:sym typeface="Greek Symbols"/>
            </a:endParaRPr>
          </a:p>
          <a:p>
            <a:pPr lvl="1">
              <a:tabLst>
                <a:tab pos="1026795" algn="l"/>
                <a:tab pos="1547495" algn="l"/>
                <a:tab pos="1771650" algn="l"/>
                <a:tab pos="2054225" algn="l"/>
                <a:tab pos="3140075" algn="ctr"/>
              </a:tabLst>
            </a:pPr>
            <a:r>
              <a:rPr lang="en-US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Greek Symbols"/>
              </a:rPr>
              <a:t>计算a+，F下a的闭包的算法</a:t>
            </a:r>
            <a:endParaRPr lang="en-US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Greek Symbols"/>
            </a:endParaRPr>
          </a:p>
          <a:p>
            <a:pPr>
              <a:buFont typeface="Monotype Sorts" pitchFamily="-65" charset="2"/>
              <a:buNone/>
              <a:tabLst>
                <a:tab pos="1026795" algn="l"/>
                <a:tab pos="1547495" algn="l"/>
                <a:tab pos="1771650" algn="l"/>
                <a:tab pos="2054225" algn="l"/>
                <a:tab pos="3140075" algn="ctr"/>
              </a:tabLst>
            </a:pPr>
            <a:r>
              <a:rPr lang="en-US" altLang="en-US" sz="2400" i="1" dirty="0">
                <a:sym typeface="Greek Symbols"/>
              </a:rPr>
              <a:t>      	</a:t>
            </a:r>
            <a:r>
              <a:rPr lang="en-US" altLang="en-US" sz="2400" i="1" dirty="0">
                <a:solidFill>
                  <a:srgbClr val="7030A0"/>
                </a:solidFill>
                <a:sym typeface="Greek Symbols"/>
              </a:rPr>
              <a:t>result </a:t>
            </a:r>
            <a:r>
              <a:rPr lang="en-US" altLang="en-US" sz="2400" dirty="0">
                <a:solidFill>
                  <a:srgbClr val="7030A0"/>
                </a:solidFill>
                <a:sym typeface="Greek Symbols"/>
              </a:rPr>
              <a:t>:= </a:t>
            </a:r>
            <a:r>
              <a:rPr lang="en-US" altLang="en-US" sz="2400" dirty="0">
                <a:solidFill>
                  <a:srgbClr val="7030A0"/>
                </a:solidFill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sz="2400" dirty="0">
                <a:solidFill>
                  <a:srgbClr val="7030A0"/>
                </a:solidFill>
                <a:sym typeface="Greek Symbols"/>
              </a:rPr>
              <a:t>;</a:t>
            </a:r>
            <a:br>
              <a:rPr lang="en-US" altLang="en-US" sz="2400" dirty="0">
                <a:solidFill>
                  <a:srgbClr val="7030A0"/>
                </a:solidFill>
                <a:sym typeface="Greek Symbols"/>
              </a:rPr>
            </a:br>
            <a:r>
              <a:rPr lang="en-US" altLang="en-US" sz="2400" dirty="0">
                <a:solidFill>
                  <a:srgbClr val="7030A0"/>
                </a:solidFill>
                <a:sym typeface="Greek Symbols"/>
              </a:rPr>
              <a:t>	</a:t>
            </a:r>
            <a:r>
              <a:rPr lang="en-US" altLang="en-US" sz="2400" b="1" dirty="0">
                <a:solidFill>
                  <a:srgbClr val="7030A0"/>
                </a:solidFill>
                <a:sym typeface="Greek Symbols"/>
              </a:rPr>
              <a:t>while</a:t>
            </a:r>
            <a:r>
              <a:rPr lang="en-US" altLang="en-US" sz="2400" dirty="0">
                <a:solidFill>
                  <a:srgbClr val="7030A0"/>
                </a:solidFill>
                <a:sym typeface="Greek Symbols"/>
              </a:rPr>
              <a:t> (changes to </a:t>
            </a:r>
            <a:r>
              <a:rPr lang="en-US" altLang="en-US" sz="2400" i="1" dirty="0">
                <a:solidFill>
                  <a:srgbClr val="7030A0"/>
                </a:solidFill>
                <a:sym typeface="Greek Symbols"/>
              </a:rPr>
              <a:t>result</a:t>
            </a:r>
            <a:r>
              <a:rPr lang="en-US" altLang="en-US" sz="2400" dirty="0">
                <a:solidFill>
                  <a:srgbClr val="7030A0"/>
                </a:solidFill>
                <a:sym typeface="Greek Symbols"/>
              </a:rPr>
              <a:t>) </a:t>
            </a:r>
            <a:r>
              <a:rPr lang="en-US" altLang="en-US" sz="2400" b="1" dirty="0">
                <a:solidFill>
                  <a:srgbClr val="7030A0"/>
                </a:solidFill>
                <a:sym typeface="Greek Symbols"/>
              </a:rPr>
              <a:t>do</a:t>
            </a:r>
            <a:br>
              <a:rPr lang="en-US" altLang="en-US" sz="2400" b="1" dirty="0">
                <a:solidFill>
                  <a:srgbClr val="7030A0"/>
                </a:solidFill>
                <a:sym typeface="Greek Symbols"/>
              </a:rPr>
            </a:br>
            <a:r>
              <a:rPr lang="en-US" altLang="en-US" sz="2400" b="1" dirty="0">
                <a:solidFill>
                  <a:srgbClr val="7030A0"/>
                </a:solidFill>
                <a:sym typeface="Greek Symbols"/>
              </a:rPr>
              <a:t>		for each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2400" i="1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rgbClr val="7030A0"/>
                </a:solidFill>
                <a:sym typeface="Monotype Sorts" pitchFamily="-65" charset="2"/>
              </a:rPr>
              <a:t>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</a:t>
            </a:r>
            <a:r>
              <a:rPr lang="en-US" altLang="en-US" sz="2400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2400" b="1" dirty="0">
                <a:solidFill>
                  <a:srgbClr val="7030A0"/>
                </a:solidFill>
                <a:sym typeface="Greek Symbols"/>
              </a:rPr>
              <a:t>in</a:t>
            </a:r>
            <a:r>
              <a:rPr lang="en-US" altLang="en-US" sz="2400" i="1" dirty="0">
                <a:solidFill>
                  <a:srgbClr val="7030A0"/>
                </a:solidFill>
                <a:sym typeface="Greek Symbols"/>
              </a:rPr>
              <a:t> F</a:t>
            </a:r>
            <a:r>
              <a:rPr lang="en-US" altLang="en-US" sz="2400" b="1" dirty="0">
                <a:solidFill>
                  <a:srgbClr val="7030A0"/>
                </a:solidFill>
                <a:sym typeface="Greek Symbols"/>
              </a:rPr>
              <a:t> do</a:t>
            </a:r>
            <a:br>
              <a:rPr lang="en-US" altLang="en-US" sz="2400" b="1" dirty="0">
                <a:solidFill>
                  <a:srgbClr val="7030A0"/>
                </a:solidFill>
                <a:sym typeface="Greek Symbols"/>
              </a:rPr>
            </a:br>
            <a:r>
              <a:rPr lang="en-US" altLang="en-US" sz="2400" b="1" dirty="0">
                <a:solidFill>
                  <a:srgbClr val="7030A0"/>
                </a:solidFill>
                <a:sym typeface="Greek Symbols"/>
              </a:rPr>
              <a:t>			begin</a:t>
            </a:r>
            <a:br>
              <a:rPr lang="en-US" altLang="en-US" sz="2400" b="1" dirty="0">
                <a:solidFill>
                  <a:srgbClr val="7030A0"/>
                </a:solidFill>
                <a:sym typeface="Greek Symbols"/>
              </a:rPr>
            </a:br>
            <a:r>
              <a:rPr lang="en-US" altLang="en-US" sz="2400" b="1" dirty="0">
                <a:solidFill>
                  <a:srgbClr val="7030A0"/>
                </a:solidFill>
                <a:sym typeface="Greek Symbols"/>
              </a:rPr>
              <a:t>				if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2400" i="1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 </a:t>
            </a:r>
            <a:r>
              <a:rPr lang="en-US" altLang="en-US" sz="2400" i="1" dirty="0">
                <a:solidFill>
                  <a:srgbClr val="7030A0"/>
                </a:solidFill>
                <a:sym typeface="Symbol" panose="05050102010706020507" pitchFamily="18" charset="2"/>
              </a:rPr>
              <a:t>result</a:t>
            </a:r>
            <a:r>
              <a:rPr lang="en-US" alt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 then </a:t>
            </a:r>
            <a:r>
              <a:rPr lang="en-US" altLang="en-US" sz="2400" i="1" dirty="0">
                <a:solidFill>
                  <a:srgbClr val="7030A0"/>
                </a:solidFill>
                <a:sym typeface="Symbol" panose="05050102010706020507" pitchFamily="18" charset="2"/>
              </a:rPr>
              <a:t> result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:= </a:t>
            </a:r>
            <a:r>
              <a:rPr lang="en-US" altLang="en-US" sz="2400" i="1" dirty="0">
                <a:solidFill>
                  <a:srgbClr val="7030A0"/>
                </a:solidFill>
                <a:sym typeface="Symbol" panose="05050102010706020507" pitchFamily="18" charset="2"/>
              </a:rPr>
              <a:t>result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2400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</a:t>
            </a:r>
            <a:r>
              <a:rPr lang="en-US" altLang="en-US" sz="2400" dirty="0">
                <a:solidFill>
                  <a:srgbClr val="7030A0"/>
                </a:solidFill>
                <a:sym typeface="Greek Symbols"/>
              </a:rPr>
              <a:t> </a:t>
            </a:r>
            <a:br>
              <a:rPr lang="en-US" altLang="en-US" sz="2400" dirty="0">
                <a:solidFill>
                  <a:srgbClr val="7030A0"/>
                </a:solidFill>
                <a:sym typeface="Greek Symbols"/>
              </a:rPr>
            </a:br>
            <a:r>
              <a:rPr lang="en-US" altLang="en-US" sz="2400" dirty="0">
                <a:solidFill>
                  <a:srgbClr val="7030A0"/>
                </a:solidFill>
                <a:sym typeface="Greek Symbols"/>
              </a:rPr>
              <a:t>			</a:t>
            </a:r>
            <a:r>
              <a:rPr lang="en-US" altLang="en-US" sz="2400" b="1" dirty="0">
                <a:solidFill>
                  <a:srgbClr val="7030A0"/>
                </a:solidFill>
                <a:sym typeface="Greek Symbols"/>
              </a:rPr>
              <a:t>end</a:t>
            </a:r>
            <a:endParaRPr lang="en-US" altLang="en-US" sz="2400" b="1" dirty="0">
              <a:solidFill>
                <a:srgbClr val="7030A0"/>
              </a:solidFill>
              <a:sym typeface="Greek Symbols"/>
            </a:endParaRPr>
          </a:p>
          <a:p>
            <a:pPr>
              <a:buFont typeface="Monotype Sorts" pitchFamily="-65" charset="2"/>
              <a:buNone/>
              <a:tabLst>
                <a:tab pos="1026795" algn="l"/>
                <a:tab pos="1547495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65" charset="2"/>
              <a:buNone/>
              <a:tabLst>
                <a:tab pos="1026795" algn="l"/>
                <a:tab pos="1547495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autoUpdateAnimBg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 of Attribute Set Closure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136402" cy="5296231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i="1" dirty="0"/>
              <a:t>R = (A, B, C, G, H, I)</a:t>
            </a:r>
            <a:endParaRPr lang="en-US" altLang="en-US" sz="1600" i="1" dirty="0"/>
          </a:p>
          <a:p>
            <a:pPr>
              <a:lnSpc>
                <a:spcPct val="90000"/>
              </a:lnSpc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i="1" dirty="0"/>
              <a:t>F = </a:t>
            </a:r>
            <a:r>
              <a:rPr lang="en-US" altLang="en-US" sz="1600" dirty="0"/>
              <a:t>{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</a:t>
            </a:r>
            <a:br>
              <a:rPr lang="en-US" altLang="en-US" sz="1600" i="1" dirty="0">
                <a:sym typeface="Monotype Sorts" pitchFamily="-65" charset="2"/>
              </a:rPr>
            </a:br>
            <a:r>
              <a:rPr lang="en-US" altLang="en-US" sz="1600" i="1" dirty="0">
                <a:sym typeface="Monotype Sorts" pitchFamily="-65" charset="2"/>
              </a:rPr>
              <a:t>	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 </a:t>
            </a:r>
            <a:br>
              <a:rPr lang="en-US" altLang="en-US" sz="1600" i="1" dirty="0">
                <a:sym typeface="Monotype Sorts" pitchFamily="-65" charset="2"/>
              </a:rPr>
            </a:br>
            <a:r>
              <a:rPr lang="en-US" altLang="en-US" sz="1600" i="1" dirty="0">
                <a:sym typeface="Monotype Sorts" pitchFamily="-65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H</a:t>
            </a:r>
            <a:br>
              <a:rPr lang="en-US" altLang="en-US" sz="1600" i="1" dirty="0">
                <a:sym typeface="Monotype Sorts" pitchFamily="-65" charset="2"/>
              </a:rPr>
            </a:br>
            <a:r>
              <a:rPr lang="en-US" altLang="en-US" sz="1600" i="1" dirty="0">
                <a:sym typeface="Monotype Sorts" pitchFamily="-65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I</a:t>
            </a:r>
            <a:br>
              <a:rPr lang="en-US" altLang="en-US" sz="1600" i="1" dirty="0">
                <a:sym typeface="Monotype Sorts" pitchFamily="-65" charset="2"/>
              </a:rPr>
            </a:br>
            <a:r>
              <a:rPr lang="en-US" altLang="en-US" sz="1600" i="1" dirty="0">
                <a:sym typeface="Monotype Sorts" pitchFamily="-65" charset="2"/>
              </a:rPr>
              <a:t>	</a:t>
            </a:r>
            <a:r>
              <a:rPr lang="en-US" altLang="en-US" sz="1600" i="1" dirty="0">
                <a:sym typeface="Iconic Symbols Ext"/>
              </a:rPr>
              <a:t>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H</a:t>
            </a:r>
            <a:r>
              <a:rPr lang="en-US" altLang="en-US" sz="1600" dirty="0">
                <a:sym typeface="Monotype Sorts" pitchFamily="-65" charset="2"/>
              </a:rPr>
              <a:t>}</a:t>
            </a:r>
            <a:endParaRPr lang="en-US" altLang="en-US" sz="1600" dirty="0">
              <a:sym typeface="MS LineDraw"/>
            </a:endParaRPr>
          </a:p>
          <a:p>
            <a:pPr>
              <a:lnSpc>
                <a:spcPct val="90000"/>
              </a:lnSpc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(</a:t>
            </a:r>
            <a:r>
              <a:rPr lang="en-US" altLang="en-US" sz="1600" i="1" dirty="0">
                <a:sym typeface="MS LineDraw"/>
              </a:rPr>
              <a:t>AG)</a:t>
            </a:r>
            <a:r>
              <a:rPr lang="en-US" altLang="en-US" sz="1600" baseline="30000" dirty="0">
                <a:sym typeface="MS LineDraw"/>
              </a:rPr>
              <a:t>+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65" charset="2"/>
              <a:buNone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1.	</a:t>
            </a:r>
            <a:r>
              <a:rPr lang="en-US" altLang="en-US" sz="1600" i="1" dirty="0">
                <a:sym typeface="MS LineDraw"/>
              </a:rPr>
              <a:t>result = AG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65" charset="2"/>
              <a:buNone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2.	</a:t>
            </a:r>
            <a:r>
              <a:rPr lang="en-US" altLang="en-US" sz="1600" i="1" dirty="0">
                <a:sym typeface="MS LineDraw"/>
              </a:rPr>
              <a:t>result = ABCG	(A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 </a:t>
            </a:r>
            <a:r>
              <a:rPr lang="en-US" altLang="en-US" sz="1600" dirty="0">
                <a:sym typeface="Monotype Sorts" pitchFamily="-65" charset="2"/>
              </a:rPr>
              <a:t>and </a:t>
            </a:r>
            <a:r>
              <a:rPr lang="en-US" altLang="en-US" sz="1600" i="1" dirty="0">
                <a:sym typeface="Monotype Sorts" pitchFamily="-65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 B)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65" charset="2"/>
              <a:buNone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3.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65" charset="2"/>
              </a:rPr>
              <a:t>H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H</a:t>
            </a:r>
            <a:r>
              <a:rPr lang="en-US" altLang="en-US" sz="1600" dirty="0">
                <a:sym typeface="Monotype Sorts" pitchFamily="-65" charset="2"/>
              </a:rPr>
              <a:t> and </a:t>
            </a:r>
            <a:r>
              <a:rPr lang="en-US" altLang="en-US" sz="1600" i="1" dirty="0">
                <a:sym typeface="Monotype Sorts" pitchFamily="-65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AGBC)</a:t>
            </a:r>
            <a:endParaRPr lang="en-US" altLang="en-US" sz="1600" i="1" dirty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65" charset="2"/>
              <a:buNone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4.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65" charset="2"/>
              </a:rPr>
              <a:t>HI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I</a:t>
            </a:r>
            <a:r>
              <a:rPr lang="en-US" altLang="en-US" sz="1600" dirty="0">
                <a:sym typeface="Monotype Sorts" pitchFamily="-65" charset="2"/>
              </a:rPr>
              <a:t> and </a:t>
            </a:r>
            <a:r>
              <a:rPr lang="en-US" altLang="en-US" sz="1600" i="1" dirty="0">
                <a:sym typeface="Monotype Sorts" pitchFamily="-65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AGBCH)</a:t>
            </a:r>
            <a:endParaRPr lang="en-US" altLang="en-US" sz="1600" i="1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AG</a:t>
            </a:r>
            <a:r>
              <a:rPr lang="zh-CN" altLang="en-US" sz="1600" dirty="0">
                <a:sym typeface="Symbol" panose="05050102010706020507" pitchFamily="18" charset="2"/>
              </a:rPr>
              <a:t>是候选码么？</a:t>
            </a:r>
            <a:r>
              <a:rPr lang="en-US" altLang="en-US" sz="1600" dirty="0">
                <a:sym typeface="Symbol" panose="05050102010706020507" pitchFamily="18" charset="2"/>
              </a:rPr>
              <a:t>  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65" charset="2"/>
              <a:buAutoNum type="arabicPeriod"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Is AG a super key?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marL="1163955" lvl="2" indent="-304800">
              <a:lnSpc>
                <a:spcPct val="90000"/>
              </a:lnSpc>
              <a:buFont typeface="Monotype Sorts" pitchFamily="-65" charset="2"/>
              <a:buAutoNum type="arabicPeriod"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Does </a:t>
            </a:r>
            <a:r>
              <a:rPr lang="en-US" altLang="en-US" sz="1600" i="1" dirty="0">
                <a:sym typeface="Symbol" panose="05050102010706020507" pitchFamily="18" charset="2"/>
              </a:rPr>
              <a:t>AG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R? == </a:t>
            </a:r>
            <a:r>
              <a:rPr lang="en-US" altLang="en-US" sz="1600" dirty="0">
                <a:sym typeface="Monotype Sorts" pitchFamily="-65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 </a:t>
            </a:r>
            <a:r>
              <a:rPr lang="en-US" altLang="en-US" sz="1600" dirty="0">
                <a:sym typeface="Monotype Sorts" pitchFamily="-65" charset="2"/>
              </a:rPr>
              <a:t>(AG)</a:t>
            </a:r>
            <a:r>
              <a:rPr lang="en-US" altLang="en-US" sz="1600" baseline="30000" dirty="0">
                <a:sym typeface="Monotype Sorts" pitchFamily="-65" charset="2"/>
              </a:rPr>
              <a:t>+ </a:t>
            </a:r>
            <a:endParaRPr lang="en-US" altLang="en-US" sz="1600" i="1" dirty="0">
              <a:sym typeface="Monotype Sorts" pitchFamily="-65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65" charset="2"/>
              <a:buAutoNum type="arabicPeriod" startAt="2"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Monotype Sorts" pitchFamily="-65" charset="2"/>
              </a:rPr>
              <a:t>Is any subset of AG a </a:t>
            </a:r>
            <a:r>
              <a:rPr lang="en-US" altLang="en-US" sz="1600" dirty="0" err="1">
                <a:sym typeface="Monotype Sorts" pitchFamily="-65" charset="2"/>
              </a:rPr>
              <a:t>superkey</a:t>
            </a:r>
            <a:r>
              <a:rPr lang="en-US" altLang="en-US" sz="1600" dirty="0">
                <a:sym typeface="Monotype Sorts" pitchFamily="-65" charset="2"/>
              </a:rPr>
              <a:t>?</a:t>
            </a:r>
            <a:endParaRPr lang="en-US" altLang="en-US" sz="1600" dirty="0">
              <a:sym typeface="Monotype Sorts" pitchFamily="-65" charset="2"/>
            </a:endParaRPr>
          </a:p>
          <a:p>
            <a:pPr marL="1163955" lvl="2" indent="-304800">
              <a:lnSpc>
                <a:spcPct val="90000"/>
              </a:lnSpc>
              <a:buFont typeface="Monotype Sorts" pitchFamily="-65" charset="2"/>
              <a:buAutoNum type="arabicPeriod"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Monotype Sorts" pitchFamily="-65" charset="2"/>
              </a:rPr>
              <a:t>Does </a:t>
            </a:r>
            <a:r>
              <a:rPr lang="en-US" altLang="en-US" sz="1600" i="1" dirty="0">
                <a:sym typeface="Monotype Sorts" pitchFamily="-65" charset="2"/>
              </a:rPr>
              <a:t>A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R</a:t>
            </a:r>
            <a:r>
              <a:rPr lang="en-US" altLang="en-US" sz="1600" dirty="0">
                <a:sym typeface="Monotype Sorts" pitchFamily="-65" charset="2"/>
              </a:rPr>
              <a:t>? </a:t>
            </a:r>
            <a:r>
              <a:rPr lang="en-US" altLang="en-US" sz="1600" i="1" dirty="0">
                <a:sym typeface="Monotype Sorts" pitchFamily="-65" charset="2"/>
              </a:rPr>
              <a:t>== </a:t>
            </a:r>
            <a:r>
              <a:rPr lang="en-US" altLang="en-US" sz="1600" dirty="0">
                <a:sym typeface="Monotype Sorts" pitchFamily="-65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 </a:t>
            </a:r>
            <a:r>
              <a:rPr lang="en-US" altLang="en-US" sz="1600" dirty="0">
                <a:sym typeface="Monotype Sorts" pitchFamily="-65" charset="2"/>
              </a:rPr>
              <a:t>(A)</a:t>
            </a:r>
            <a:r>
              <a:rPr lang="en-US" altLang="en-US" sz="1600" baseline="30000" dirty="0">
                <a:sym typeface="Monotype Sorts" pitchFamily="-65" charset="2"/>
              </a:rPr>
              <a:t>+   </a:t>
            </a:r>
            <a:endParaRPr lang="en-US" altLang="en-US" sz="1600" dirty="0">
              <a:sym typeface="Monotype Sorts" pitchFamily="-65" charset="2"/>
            </a:endParaRPr>
          </a:p>
          <a:p>
            <a:pPr marL="1163955" lvl="2" indent="-304800">
              <a:lnSpc>
                <a:spcPct val="90000"/>
              </a:lnSpc>
              <a:buFont typeface="Monotype Sorts" pitchFamily="-65" charset="2"/>
              <a:buAutoNum type="arabicPeriod"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Monotype Sorts" pitchFamily="-65" charset="2"/>
              </a:rPr>
              <a:t>Does </a:t>
            </a:r>
            <a:r>
              <a:rPr lang="en-US" altLang="en-US" sz="1600" i="1" dirty="0">
                <a:sym typeface="Monotype Sorts" pitchFamily="-65" charset="2"/>
              </a:rPr>
              <a:t>G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R</a:t>
            </a:r>
            <a:r>
              <a:rPr lang="en-US" altLang="en-US" sz="1600" dirty="0">
                <a:sym typeface="Monotype Sorts" pitchFamily="-65" charset="2"/>
              </a:rPr>
              <a:t>? == Is </a:t>
            </a:r>
            <a:r>
              <a:rPr lang="en-US" altLang="en-US" sz="1600" dirty="0">
                <a:sym typeface="Symbol" panose="05050102010706020507" pitchFamily="18" charset="2"/>
              </a:rPr>
              <a:t>R  </a:t>
            </a:r>
            <a:r>
              <a:rPr lang="en-US" altLang="en-US" sz="1600" dirty="0">
                <a:sym typeface="Monotype Sorts" pitchFamily="-65" charset="2"/>
              </a:rPr>
              <a:t>(G)</a:t>
            </a:r>
            <a:r>
              <a:rPr lang="en-US" altLang="en-US" sz="1600" baseline="30000" dirty="0">
                <a:sym typeface="Monotype Sorts" pitchFamily="-65" charset="2"/>
              </a:rPr>
              <a:t>+ </a:t>
            </a:r>
            <a:endParaRPr lang="en-US" altLang="en-US" sz="1600" baseline="30000" dirty="0">
              <a:sym typeface="Monotype Sorts" pitchFamily="-65" charset="2"/>
            </a:endParaRPr>
          </a:p>
          <a:p>
            <a:pPr marL="1163955" lvl="2" indent="-304800">
              <a:lnSpc>
                <a:spcPct val="90000"/>
              </a:lnSpc>
              <a:buFont typeface="Monotype Sorts" pitchFamily="-65" charset="2"/>
              <a:buAutoNum type="arabicPeriod"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Monotype Sorts" pitchFamily="-65" charset="2"/>
              </a:rPr>
              <a:t>In general: check for each subset of size </a:t>
            </a:r>
            <a:r>
              <a:rPr lang="en-US" altLang="en-US" sz="1600" i="1" dirty="0">
                <a:sym typeface="Monotype Sorts" pitchFamily="-65" charset="2"/>
              </a:rPr>
              <a:t>n-1</a:t>
            </a:r>
            <a:endParaRPr lang="en-US" altLang="en-US" sz="16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ldLvl="2" autoUpdateAnimBg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153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Uses of Attribute Closure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0114" y="1093788"/>
            <a:ext cx="7563774" cy="4488865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sz="2000" dirty="0"/>
              <a:t>There are several uses of the attribute closure algorithm:</a:t>
            </a:r>
            <a:endParaRPr lang="en-US" alt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/>
              <a:t>Testing for </a:t>
            </a:r>
            <a:r>
              <a:rPr lang="en-US" altLang="en-US" sz="2000" dirty="0" err="1"/>
              <a:t>superkey</a:t>
            </a:r>
            <a:r>
              <a:rPr lang="en-US" altLang="en-US" sz="2000" dirty="0"/>
              <a:t>:</a:t>
            </a:r>
            <a:endParaRPr lang="en-US" altLang="en-US" sz="2000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7030A0"/>
                </a:solidFill>
              </a:rPr>
              <a:t>To test if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 is a </a:t>
            </a:r>
            <a:r>
              <a:rPr lang="en-US" altLang="en-US" sz="2000" dirty="0" err="1">
                <a:solidFill>
                  <a:srgbClr val="7030A0"/>
                </a:solidFill>
                <a:sym typeface="Symbol" panose="05050102010706020507" pitchFamily="18" charset="2"/>
              </a:rPr>
              <a:t>superkey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, we compute </a:t>
            </a:r>
            <a:r>
              <a:rPr lang="en-US" altLang="en-US" sz="2000" baseline="30000" dirty="0">
                <a:solidFill>
                  <a:srgbClr val="7030A0"/>
                </a:solidFill>
                <a:sym typeface="Symbol" panose="05050102010706020507" pitchFamily="18" charset="2"/>
              </a:rPr>
              <a:t>+,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 and check if </a:t>
            </a:r>
            <a:r>
              <a:rPr lang="en-US" altLang="en-US" sz="2000" baseline="30000" dirty="0">
                <a:solidFill>
                  <a:srgbClr val="7030A0"/>
                </a:solidFill>
                <a:sym typeface="Symbol" panose="05050102010706020507" pitchFamily="18" charset="2"/>
              </a:rPr>
              <a:t>+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contains all attributes of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.</a:t>
            </a:r>
            <a:endParaRPr lang="en-US" altLang="en-US" sz="2000" dirty="0">
              <a:solidFill>
                <a:srgbClr val="7030A0"/>
              </a:solidFill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sym typeface="Symbol" panose="05050102010706020507" pitchFamily="18" charset="2"/>
              </a:rPr>
              <a:t>Testing functional dependencies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To check if a functional dependency    holds (or, in other words, is in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F</a:t>
            </a:r>
            <a:r>
              <a:rPr lang="en-US" altLang="en-US" sz="2000" baseline="30000" dirty="0">
                <a:solidFill>
                  <a:srgbClr val="7030A0"/>
                </a:solidFill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), just check if   </a:t>
            </a:r>
            <a:r>
              <a:rPr lang="en-US" altLang="en-US" sz="2000" baseline="30000" dirty="0">
                <a:solidFill>
                  <a:srgbClr val="7030A0"/>
                </a:solidFill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. </a:t>
            </a:r>
            <a:endParaRPr lang="en-US" altLang="en-US" sz="2000" dirty="0">
              <a:solidFill>
                <a:srgbClr val="7030A0"/>
              </a:solidFill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sym typeface="Symbol" panose="05050102010706020507" pitchFamily="18" charset="2"/>
              </a:rPr>
              <a:t>That is, we compute </a:t>
            </a:r>
            <a:r>
              <a:rPr lang="en-US" altLang="en-US" sz="2000" baseline="30000" dirty="0">
                <a:sym typeface="Symbol" panose="05050102010706020507" pitchFamily="18" charset="2"/>
              </a:rPr>
              <a:t>+ </a:t>
            </a:r>
            <a:r>
              <a:rPr lang="en-US" altLang="en-US" sz="2000" dirty="0">
                <a:sym typeface="Symbol" panose="05050102010706020507" pitchFamily="18" charset="2"/>
              </a:rPr>
              <a:t>by using attribute closure, and then check if it contains . 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sym typeface="Symbol" panose="05050102010706020507" pitchFamily="18" charset="2"/>
              </a:rPr>
              <a:t>Is a simple and cheap test, and very useful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sym typeface="Symbol" panose="05050102010706020507" pitchFamily="18" charset="2"/>
              </a:rPr>
              <a:t>Computing closure of F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For each  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R,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we find the closure </a:t>
            </a:r>
            <a:r>
              <a:rPr lang="en-US" altLang="en-US" sz="2000" baseline="30000" dirty="0">
                <a:solidFill>
                  <a:srgbClr val="7030A0"/>
                </a:solidFill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, and for each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  </a:t>
            </a:r>
            <a:r>
              <a:rPr lang="en-US" altLang="en-US" sz="2000" baseline="30000" dirty="0">
                <a:solidFill>
                  <a:srgbClr val="7030A0"/>
                </a:solidFill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, we output a functional dependency  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S</a:t>
            </a:r>
            <a:r>
              <a:rPr lang="en-US" altLang="en-US" sz="2000" i="1" dirty="0">
                <a:sym typeface="Symbol" panose="05050102010706020507" pitchFamily="18" charset="2"/>
              </a:rPr>
              <a:t>.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autoUpdateAnimBg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790700" y="431165"/>
            <a:ext cx="682244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R(C, T, H, R, S)</a:t>
            </a:r>
            <a:endParaRPr lang="en-US" altLang="zh-CN"/>
          </a:p>
          <a:p>
            <a:r>
              <a:rPr lang="en-US" altLang="zh-CN"/>
              <a:t>F = {C-&gt;T, HR-&gt;C, HT-&gt;R, HS-&gt;R}</a:t>
            </a:r>
            <a:endParaRPr lang="en-US" altLang="zh-CN"/>
          </a:p>
          <a:p>
            <a:r>
              <a:rPr lang="en-US" altLang="zh-CN"/>
              <a:t>1.HR </a:t>
            </a:r>
            <a:r>
              <a:rPr lang="zh-CN" altLang="en-US"/>
              <a:t>的闭包？</a:t>
            </a:r>
            <a:endParaRPr lang="en-US" altLang="zh-CN"/>
          </a:p>
          <a:p>
            <a:r>
              <a:rPr lang="en-US" altLang="zh-CN"/>
              <a:t>(HR)+</a:t>
            </a:r>
            <a:endParaRPr lang="en-US" altLang="zh-CN"/>
          </a:p>
          <a:p>
            <a:r>
              <a:rPr lang="en-US" altLang="zh-CN"/>
              <a:t>HRC</a:t>
            </a:r>
            <a:endParaRPr lang="en-US" altLang="zh-CN"/>
          </a:p>
          <a:p>
            <a:r>
              <a:rPr lang="en-US" altLang="zh-CN"/>
              <a:t>HRCT</a:t>
            </a:r>
            <a:endParaRPr lang="en-US" altLang="zh-CN"/>
          </a:p>
          <a:p>
            <a:r>
              <a:rPr lang="en-US" altLang="zh-CN"/>
              <a:t>HRCT</a:t>
            </a:r>
            <a:endParaRPr lang="en-US" altLang="zh-CN"/>
          </a:p>
          <a:p>
            <a:r>
              <a:rPr lang="en-US" altLang="zh-CN"/>
              <a:t>2.HS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是候选码么？</a:t>
            </a:r>
            <a:endParaRPr lang="en-US" altLang="zh-CN"/>
          </a:p>
          <a:p>
            <a:r>
              <a:rPr lang="en-US" altLang="zh-CN"/>
              <a:t>(HS)+</a:t>
            </a:r>
            <a:endParaRPr lang="en-US" altLang="zh-CN"/>
          </a:p>
          <a:p>
            <a:r>
              <a:rPr lang="en-US" altLang="zh-CN"/>
              <a:t>HSR</a:t>
            </a:r>
            <a:endParaRPr lang="en-US" altLang="zh-CN"/>
          </a:p>
          <a:p>
            <a:r>
              <a:rPr lang="en-US" altLang="zh-CN"/>
              <a:t>HSRC</a:t>
            </a:r>
            <a:endParaRPr lang="en-US" altLang="zh-CN"/>
          </a:p>
          <a:p>
            <a:r>
              <a:rPr lang="en-US" altLang="zh-CN"/>
              <a:t>HSRCT	HS</a:t>
            </a:r>
            <a:r>
              <a:rPr lang="zh-CN" altLang="en-US"/>
              <a:t>是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超码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还需要算其子集能否推出所有，若可以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则不是候选码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(H)+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(S)+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/>
              <a:t>3.CH-&gt;</a:t>
            </a:r>
            <a:r>
              <a:rPr lang="zh-CN" altLang="en-US"/>
              <a:t>成立？</a:t>
            </a:r>
            <a:endParaRPr lang="zh-CN" altLang="en-US"/>
          </a:p>
          <a:p>
            <a:r>
              <a:rPr lang="en-US" altLang="zh-CN"/>
              <a:t>(CH)+</a:t>
            </a:r>
            <a:endParaRPr lang="en-US" altLang="zh-CN"/>
          </a:p>
          <a:p>
            <a:r>
              <a:rPr lang="en-US" altLang="zh-CN"/>
              <a:t>CHT</a:t>
            </a:r>
            <a:endParaRPr lang="en-US" altLang="zh-CN"/>
          </a:p>
          <a:p>
            <a:r>
              <a:rPr lang="en-US" altLang="zh-CN"/>
              <a:t>CHTR </a:t>
            </a:r>
            <a:r>
              <a:rPr lang="zh-CN" altLang="en-US"/>
              <a:t>不成立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Canonical Cover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4910"/>
            <a:ext cx="8077199" cy="4425553"/>
          </a:xfrm>
        </p:spPr>
        <p:txBody>
          <a:bodyPr/>
          <a:lstStyle/>
          <a:p>
            <a:pPr>
              <a:defRPr/>
            </a:pPr>
            <a:r>
              <a:rPr lang="en-US" altLang="en-US" sz="2000" dirty="0"/>
              <a:t>Suppose that we have a set of functional dependencies </a:t>
            </a:r>
            <a:r>
              <a:rPr lang="en-US" altLang="en-US" sz="2000" i="1" dirty="0"/>
              <a:t>F</a:t>
            </a:r>
            <a:r>
              <a:rPr lang="en-US" altLang="en-US" sz="2000" dirty="0"/>
              <a:t> on a relation schema. Whenever a user performs an update on the relation, the database system must ensure that the update does not violate any functional dependencies; that is, all the functional dependencies in </a:t>
            </a:r>
            <a:r>
              <a:rPr lang="en-US" altLang="en-US" sz="2000" i="1" dirty="0"/>
              <a:t>F</a:t>
            </a:r>
            <a:r>
              <a:rPr lang="en-US" altLang="en-US" sz="2000" dirty="0"/>
              <a:t> are satisfied in the new database state.</a:t>
            </a: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If an update violates any functional dependencies in the set </a:t>
            </a:r>
            <a:r>
              <a:rPr lang="en-US" altLang="en-US" sz="2000" i="1" dirty="0"/>
              <a:t>F, </a:t>
            </a:r>
            <a:r>
              <a:rPr lang="en-US" altLang="en-US" sz="2000" dirty="0"/>
              <a:t>the system must roll back the update.</a:t>
            </a: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We can reduce the effort spent in checking for violations by testing a simplified set of functional dependencies that has the same closure as the given set. </a:t>
            </a: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This simplified set is termed the </a:t>
            </a:r>
            <a:r>
              <a:rPr lang="en-US" altLang="en-US" sz="2000" b="1" dirty="0">
                <a:solidFill>
                  <a:srgbClr val="002060"/>
                </a:solidFill>
              </a:rPr>
              <a:t>canonical cover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To define canonical cover we must first define </a:t>
            </a:r>
            <a:r>
              <a:rPr lang="en-US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</a:t>
            </a:r>
            <a:r>
              <a:rPr lang="en-US" altLang="en-US" sz="2000" b="1" dirty="0">
                <a:solidFill>
                  <a:srgbClr val="002060"/>
                </a:solidFill>
              </a:rPr>
              <a:t>xtraneous</a:t>
            </a:r>
            <a:r>
              <a:rPr lang="en-US" altLang="en-US" sz="2000" b="1" dirty="0">
                <a:solidFill>
                  <a:srgbClr val="000099"/>
                </a:solidFill>
              </a:rPr>
              <a:t> </a:t>
            </a:r>
            <a:r>
              <a:rPr lang="en-US" altLang="en-US" sz="2000" b="1" dirty="0">
                <a:solidFill>
                  <a:srgbClr val="002060"/>
                </a:solidFill>
              </a:rPr>
              <a:t>attributes</a:t>
            </a:r>
            <a:r>
              <a:rPr lang="en-US" altLang="en-US" sz="2000" b="1" dirty="0">
                <a:solidFill>
                  <a:srgbClr val="000099"/>
                </a:solidFill>
              </a:rPr>
              <a:t>.</a:t>
            </a:r>
            <a:endParaRPr lang="en-US" altLang="en-US" sz="2000" b="1" dirty="0">
              <a:solidFill>
                <a:srgbClr val="000099"/>
              </a:solidFill>
            </a:endParaRPr>
          </a:p>
          <a:p>
            <a:pPr lvl="1">
              <a:defRPr/>
            </a:pPr>
            <a:r>
              <a:rPr lang="en-US" altLang="en-US" sz="2000" dirty="0">
                <a:solidFill>
                  <a:srgbClr val="7030A0"/>
                </a:solidFill>
              </a:rPr>
              <a:t>An attribute of a functional dependency  in </a:t>
            </a:r>
            <a:r>
              <a:rPr lang="en-US" altLang="en-US" sz="2000" i="1" dirty="0">
                <a:solidFill>
                  <a:srgbClr val="7030A0"/>
                </a:solidFill>
              </a:rPr>
              <a:t>F</a:t>
            </a:r>
            <a:r>
              <a:rPr lang="en-US" altLang="en-US" sz="2000" dirty="0">
                <a:solidFill>
                  <a:srgbClr val="7030A0"/>
                </a:solidFill>
              </a:rPr>
              <a:t> is </a:t>
            </a:r>
            <a:r>
              <a:rPr lang="en-US" altLang="en-US" sz="2000" b="1" dirty="0">
                <a:solidFill>
                  <a:srgbClr val="7030A0"/>
                </a:solidFill>
              </a:rPr>
              <a:t>extraneous </a:t>
            </a:r>
            <a:r>
              <a:rPr lang="en-US" altLang="en-US" sz="2000" dirty="0">
                <a:solidFill>
                  <a:srgbClr val="7030A0"/>
                </a:solidFill>
              </a:rPr>
              <a:t>if we can remove it without changing </a:t>
            </a:r>
            <a:r>
              <a:rPr lang="en-US" altLang="en-US" sz="2000" i="1" dirty="0">
                <a:solidFill>
                  <a:srgbClr val="7030A0"/>
                </a:solidFill>
              </a:rPr>
              <a:t> F </a:t>
            </a:r>
            <a:r>
              <a:rPr lang="en-US" altLang="en-US" sz="2000" baseline="30000" dirty="0">
                <a:solidFill>
                  <a:srgbClr val="7030A0"/>
                </a:solidFill>
              </a:rPr>
              <a:t>+</a:t>
            </a:r>
            <a:r>
              <a:rPr lang="en-US" altLang="en-US" sz="2000" dirty="0">
                <a:solidFill>
                  <a:srgbClr val="7030A0"/>
                </a:solidFill>
              </a:rPr>
              <a:t> </a:t>
            </a:r>
            <a:endParaRPr lang="en-US" altLang="en-US" sz="2000" dirty="0">
              <a:solidFill>
                <a:srgbClr val="7030A0"/>
              </a:solidFill>
            </a:endParaRPr>
          </a:p>
          <a:p>
            <a:pPr lvl="1">
              <a:defRPr/>
            </a:pPr>
            <a:endParaRPr lang="en-US" altLang="en-US" b="1" dirty="0">
              <a:solidFill>
                <a:srgbClr val="000099"/>
              </a:solidFill>
              <a:cs typeface="+mn-cs"/>
            </a:endParaRP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关系数据库中的问题</a:t>
            </a:r>
            <a:endParaRPr lang="zh-CN" altLang="en-US" smtClean="0"/>
          </a:p>
        </p:txBody>
      </p:sp>
      <p:sp>
        <p:nvSpPr>
          <p:cNvPr id="69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插入异常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2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思考：假设成立一个新部门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。经理是</a:t>
            </a:r>
            <a:r>
              <a:rPr lang="en-US" altLang="zh-CN" sz="2400" dirty="0" err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kevin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，没有员工。我们能增加关于部门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的信息么？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2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如果</a:t>
            </a:r>
            <a:r>
              <a:rPr lang="zh-CN" altLang="en-US" sz="2400" u="sng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一个部门还没有员工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，我们就无法添加这个部门的信息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692308" name="Group 84"/>
          <p:cNvGraphicFramePr>
            <a:graphicFrameLocks noGrp="1"/>
          </p:cNvGraphicFramePr>
          <p:nvPr/>
        </p:nvGraphicFramePr>
        <p:xfrm>
          <a:off x="5081588" y="4090988"/>
          <a:ext cx="3173412" cy="2563812"/>
        </p:xfrm>
        <a:graphic>
          <a:graphicData uri="http://schemas.openxmlformats.org/drawingml/2006/table">
            <a:tbl>
              <a:tblPr/>
              <a:tblGrid>
                <a:gridCol w="967952"/>
                <a:gridCol w="1053720"/>
                <a:gridCol w="1151740"/>
              </a:tblGrid>
              <a:tr h="43639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456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56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56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56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56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56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Kevin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2294" name="Rectangle 70"/>
          <p:cNvSpPr>
            <a:spLocks noChangeArrowheads="1"/>
          </p:cNvSpPr>
          <p:nvPr/>
        </p:nvSpPr>
        <p:spPr bwMode="auto">
          <a:xfrm>
            <a:off x="6043613" y="3567113"/>
            <a:ext cx="13636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worker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2295" name="Text Box 71"/>
          <p:cNvSpPr txBox="1">
            <a:spLocks noChangeArrowheads="1"/>
          </p:cNvSpPr>
          <p:nvPr/>
        </p:nvSpPr>
        <p:spPr bwMode="auto">
          <a:xfrm>
            <a:off x="8332788" y="4743450"/>
            <a:ext cx="8001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6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endParaRPr kumimoji="1" lang="en-US" altLang="zh-CN" sz="6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AutoShape 68"/>
          <p:cNvSpPr>
            <a:spLocks noChangeArrowheads="1"/>
          </p:cNvSpPr>
          <p:nvPr/>
        </p:nvSpPr>
        <p:spPr bwMode="auto">
          <a:xfrm rot="16200000">
            <a:off x="4271963" y="4725988"/>
            <a:ext cx="381000" cy="1041400"/>
          </a:xfrm>
          <a:prstGeom prst="downArrow">
            <a:avLst>
              <a:gd name="adj1" fmla="val 50000"/>
              <a:gd name="adj2" fmla="val 68333"/>
            </a:avLst>
          </a:prstGeom>
          <a:solidFill>
            <a:srgbClr val="0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Group 42"/>
          <p:cNvGraphicFramePr>
            <a:graphicFrameLocks noGrp="1"/>
          </p:cNvGraphicFramePr>
          <p:nvPr/>
        </p:nvGraphicFramePr>
        <p:xfrm>
          <a:off x="628650" y="4090988"/>
          <a:ext cx="3182938" cy="2220912"/>
        </p:xfrm>
        <a:graphic>
          <a:graphicData uri="http://schemas.openxmlformats.org/drawingml/2006/table">
            <a:tbl>
              <a:tblPr/>
              <a:tblGrid>
                <a:gridCol w="970857"/>
                <a:gridCol w="1056883"/>
                <a:gridCol w="1155198"/>
              </a:tblGrid>
              <a:tr h="44103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34"/>
          <p:cNvSpPr>
            <a:spLocks noChangeArrowheads="1"/>
          </p:cNvSpPr>
          <p:nvPr/>
        </p:nvSpPr>
        <p:spPr bwMode="auto">
          <a:xfrm>
            <a:off x="1538288" y="3567113"/>
            <a:ext cx="13636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worker</a:t>
            </a:r>
            <a:endParaRPr kumimoji="1" lang="en-US" altLang="zh-CN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9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9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ldLvl="3" autoUpdateAnimBg="0" build="p"/>
      <p:bldP spid="692294" grpId="0" autoUpdateAnimBg="0"/>
      <p:bldP spid="692295" grpId="0" autoUpdateAnimBg="0"/>
      <p:bldP spid="1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Extraneous Attributes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85537" cy="3673057"/>
          </a:xfrm>
        </p:spPr>
        <p:txBody>
          <a:bodyPr/>
          <a:lstStyle/>
          <a:p>
            <a:r>
              <a:rPr lang="en-US" altLang="en-US" sz="2000" dirty="0"/>
              <a:t>Removing an attribute from the left side of a functional dependency could make it a stronger constraint.  </a:t>
            </a:r>
            <a:endParaRPr lang="en-US" altLang="en-US" sz="2000" dirty="0"/>
          </a:p>
          <a:p>
            <a:pPr lvl="1"/>
            <a:r>
              <a:rPr lang="en-US" altLang="en-US" sz="2000" dirty="0"/>
              <a:t>For example, if we have AB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C and remove B, we get the possibly stronger result A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 C.  It may be stronger because A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 C logically implies AB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C, but  AB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C does not, on its own, logically imply A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 C</a:t>
            </a:r>
            <a:endParaRPr lang="en-US" altLang="en-US" sz="2000" dirty="0"/>
          </a:p>
          <a:p>
            <a:r>
              <a:rPr lang="en-US" altLang="en-US" sz="2000" dirty="0"/>
              <a:t>But, depending on what our set F of functional dependencies happens to be, we may be able to remove B from AB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C safely.  </a:t>
            </a:r>
            <a:endParaRPr lang="en-US" altLang="en-US" sz="2000" dirty="0"/>
          </a:p>
          <a:p>
            <a:pPr lvl="1"/>
            <a:r>
              <a:rPr lang="en-US" altLang="en-US" sz="2000" dirty="0"/>
              <a:t>For example, suppose that</a:t>
            </a:r>
            <a:endParaRPr lang="en-US" altLang="en-US" sz="2000" dirty="0"/>
          </a:p>
          <a:p>
            <a:pPr lvl="1"/>
            <a:r>
              <a:rPr lang="en-US" altLang="en-US" sz="2000" dirty="0"/>
              <a:t>F =  {AB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C, A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D, D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C}</a:t>
            </a:r>
            <a:endParaRPr lang="en-US" altLang="en-US" sz="2000" dirty="0"/>
          </a:p>
          <a:p>
            <a:pPr lvl="1"/>
            <a:r>
              <a:rPr lang="en-US" altLang="en-US" sz="2000" dirty="0"/>
              <a:t>Then we can show that F logically implies A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C, making extraneous in AB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C.</a:t>
            </a:r>
            <a:endParaRPr lang="en-US" altLang="en-US" sz="20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Extraneous Attributes (Cont.)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647681" cy="3384299"/>
          </a:xfrm>
        </p:spPr>
        <p:txBody>
          <a:bodyPr/>
          <a:lstStyle/>
          <a:p>
            <a:r>
              <a:rPr lang="en-US" altLang="en-US" sz="2000" dirty="0"/>
              <a:t>Removing an attribute from the right side of a functional dependency could make it a weaker constraint.  </a:t>
            </a:r>
            <a:endParaRPr lang="en-US" altLang="en-US" sz="2000" dirty="0"/>
          </a:p>
          <a:p>
            <a:pPr lvl="1"/>
            <a:r>
              <a:rPr lang="en-US" altLang="en-US" sz="2000" dirty="0"/>
              <a:t>For example, if we have AB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CD and remove C, we get the possibly weaker result AB</a:t>
            </a:r>
            <a:r>
              <a:rPr lang="en-US" altLang="en-US" sz="2000" dirty="0">
                <a:sym typeface="Symbol" panose="05050102010706020507" pitchFamily="18" charset="2"/>
              </a:rPr>
              <a:t> </a:t>
            </a:r>
            <a:r>
              <a:rPr lang="en-US" altLang="en-US" sz="2000" dirty="0"/>
              <a:t> D.  It may be weaker because using just AB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D, we can no longer infer AB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C.</a:t>
            </a:r>
            <a:endParaRPr lang="en-US" altLang="en-US" sz="2000" dirty="0"/>
          </a:p>
          <a:p>
            <a:r>
              <a:rPr lang="en-US" altLang="en-US" sz="2000" dirty="0"/>
              <a:t>But, depending on what our set F of functional dependencies happens to be, we may be able to remove C from AB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CD safely.  </a:t>
            </a:r>
            <a:endParaRPr lang="en-US" altLang="en-US" sz="2000" dirty="0"/>
          </a:p>
          <a:p>
            <a:pPr lvl="1"/>
            <a:r>
              <a:rPr lang="en-US" altLang="en-US" sz="2000" dirty="0"/>
              <a:t>For example, suppose that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</a:pPr>
            <a:r>
              <a:rPr lang="en-US" altLang="en-US" sz="2000" dirty="0"/>
              <a:t>           F = { AB</a:t>
            </a:r>
            <a:r>
              <a:rPr lang="en-US" altLang="en-US" sz="2000" dirty="0">
                <a:sym typeface="Symbol" panose="05050102010706020507" pitchFamily="18" charset="2"/>
              </a:rPr>
              <a:t> </a:t>
            </a:r>
            <a:r>
              <a:rPr lang="en-US" altLang="en-US" sz="2000" dirty="0"/>
              <a:t> CD, A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/>
              <a:t> C.</a:t>
            </a:r>
            <a:endParaRPr lang="en-US" altLang="en-US" sz="2000" dirty="0"/>
          </a:p>
          <a:p>
            <a:pPr lvl="1"/>
            <a:r>
              <a:rPr lang="en-US" altLang="en-US" sz="2000" dirty="0"/>
              <a:t>Then we can show that even after replacing AB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/>
              <a:t> CD by AB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D, we can still infer $AB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C and thus AB</a:t>
            </a:r>
            <a:r>
              <a:rPr lang="en-US" altLang="en-US" sz="2000" dirty="0">
                <a:sym typeface="Symbol" panose="05050102010706020507" pitchFamily="18" charset="2"/>
              </a:rPr>
              <a:t> </a:t>
            </a:r>
            <a:r>
              <a:rPr lang="en-US" altLang="en-US" sz="2000" dirty="0"/>
              <a:t> CD.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Extraneous Attributes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076"/>
            <a:ext cx="8077200" cy="4511608"/>
          </a:xfrm>
        </p:spPr>
        <p:txBody>
          <a:bodyPr/>
          <a:lstStyle/>
          <a:p>
            <a:r>
              <a:rPr lang="en-US" altLang="en-US" sz="2000" dirty="0"/>
              <a:t>An attribute of a functional dependency  in </a:t>
            </a:r>
            <a:r>
              <a:rPr lang="en-US" altLang="en-US" sz="2000" i="1" dirty="0"/>
              <a:t>F</a:t>
            </a:r>
            <a:r>
              <a:rPr lang="en-US" altLang="en-US" sz="2000" dirty="0"/>
              <a:t> is </a:t>
            </a:r>
            <a:r>
              <a:rPr lang="en-US" altLang="en-US" sz="2000" b="1" dirty="0">
                <a:solidFill>
                  <a:srgbClr val="002060"/>
                </a:solidFill>
              </a:rPr>
              <a:t>extraneous</a:t>
            </a:r>
            <a:r>
              <a:rPr lang="en-US" altLang="en-US" sz="2000" b="1" dirty="0">
                <a:solidFill>
                  <a:srgbClr val="000099"/>
                </a:solidFill>
              </a:rPr>
              <a:t> </a:t>
            </a:r>
            <a:r>
              <a:rPr lang="en-US" altLang="en-US" sz="2000" dirty="0"/>
              <a:t>if we can remove it without changing </a:t>
            </a:r>
            <a:r>
              <a:rPr lang="en-US" altLang="en-US" sz="2000" i="1" dirty="0"/>
              <a:t> F 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 </a:t>
            </a:r>
            <a:endParaRPr lang="en-US" altLang="en-US" sz="2000" dirty="0"/>
          </a:p>
          <a:p>
            <a:r>
              <a:rPr lang="en-US" altLang="en-US" sz="2000" dirty="0"/>
              <a:t>Consider a set </a:t>
            </a:r>
            <a:r>
              <a:rPr lang="en-US" altLang="en-US" sz="2000" i="1" dirty="0"/>
              <a:t>F</a:t>
            </a:r>
            <a:r>
              <a:rPr lang="en-US" altLang="en-US" sz="2000" dirty="0"/>
              <a:t> of functional dependencies and the functional dependency </a:t>
            </a:r>
            <a:r>
              <a:rPr lang="en-US" altLang="en-US" sz="2000" dirty="0">
                <a:sym typeface="Symbol" panose="05050102010706020507" pitchFamily="18" charset="2"/>
              </a:rPr>
              <a:t> 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 </a:t>
            </a:r>
            <a:r>
              <a:rPr lang="en-US" altLang="en-US" sz="2000" dirty="0">
                <a:sym typeface="Greek Symbols"/>
              </a:rPr>
              <a:t>in </a:t>
            </a:r>
            <a:r>
              <a:rPr lang="en-US" altLang="en-US" sz="2000" i="1" dirty="0">
                <a:sym typeface="Greek Symbols"/>
              </a:rPr>
              <a:t>F</a:t>
            </a:r>
            <a:r>
              <a:rPr lang="en-US" altLang="en-US" sz="2000" dirty="0">
                <a:sym typeface="Greek Symbols"/>
              </a:rPr>
              <a:t>.</a:t>
            </a:r>
            <a:endParaRPr lang="en-US" altLang="en-US" sz="2000" dirty="0">
              <a:sym typeface="Greek Symbols"/>
            </a:endParaRPr>
          </a:p>
          <a:p>
            <a:pPr lvl="1"/>
            <a:r>
              <a:rPr lang="en-US" altLang="en-US" sz="2000" b="1" dirty="0">
                <a:sym typeface="Monotype Sorts" pitchFamily="-65" charset="2"/>
              </a:rPr>
              <a:t>Remove from the left side</a:t>
            </a:r>
            <a:r>
              <a:rPr lang="en-US" altLang="en-US" sz="2000" dirty="0">
                <a:sym typeface="Monotype Sorts" pitchFamily="-65" charset="2"/>
              </a:rPr>
              <a:t>: Attribute A is </a:t>
            </a:r>
            <a:r>
              <a:rPr lang="en-US" altLang="en-US" sz="2000" b="1" dirty="0">
                <a:solidFill>
                  <a:srgbClr val="002060"/>
                </a:solidFill>
                <a:sym typeface="Monotype Sorts" pitchFamily="-65" charset="2"/>
              </a:rPr>
              <a:t>extraneous</a:t>
            </a:r>
            <a:r>
              <a:rPr lang="en-US" altLang="en-US" sz="2000" dirty="0">
                <a:solidFill>
                  <a:schemeClr val="tx2"/>
                </a:solidFill>
                <a:sym typeface="Monotype Sorts" pitchFamily="-65" charset="2"/>
              </a:rPr>
              <a:t> </a:t>
            </a:r>
            <a:r>
              <a:rPr lang="en-US" altLang="en-US" sz="2000" dirty="0">
                <a:sym typeface="Monotype Sorts" pitchFamily="-65" charset="2"/>
              </a:rPr>
              <a:t>in 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 if</a:t>
            </a:r>
            <a:endParaRPr lang="en-US" altLang="en-US" sz="2000" dirty="0">
              <a:sym typeface="Greek Symbols"/>
            </a:endParaRPr>
          </a:p>
          <a:p>
            <a:pPr lvl="2"/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i="1" dirty="0">
                <a:sym typeface="Greek Symbols"/>
              </a:rPr>
              <a:t>A </a:t>
            </a:r>
            <a:r>
              <a:rPr lang="en-US" altLang="en-US" sz="2000" dirty="0">
                <a:sym typeface="Symbol" panose="05050102010706020507" pitchFamily="18" charset="2"/>
              </a:rPr>
              <a:t> </a:t>
            </a:r>
            <a:r>
              <a:rPr lang="en-US" altLang="en-US" sz="2000" dirty="0">
                <a:sym typeface="Greek Symbols"/>
              </a:rPr>
              <a:t>  and </a:t>
            </a:r>
            <a:endParaRPr lang="en-US" altLang="en-US" sz="2000" dirty="0">
              <a:sym typeface="Greek Symbols"/>
            </a:endParaRPr>
          </a:p>
          <a:p>
            <a:pPr lvl="2"/>
            <a:r>
              <a:rPr lang="en-US" altLang="en-US" sz="2000" i="1" dirty="0">
                <a:sym typeface="Greek Symbols"/>
              </a:rPr>
              <a:t>F </a:t>
            </a:r>
            <a:r>
              <a:rPr lang="en-US" altLang="en-US" sz="2000" dirty="0">
                <a:sym typeface="Greek Symbols"/>
              </a:rPr>
              <a:t> logically implies (</a:t>
            </a:r>
            <a:r>
              <a:rPr lang="en-US" altLang="en-US" sz="2000" i="1" dirty="0">
                <a:sym typeface="Greek Symbols"/>
              </a:rPr>
              <a:t>F</a:t>
            </a:r>
            <a:r>
              <a:rPr lang="en-US" altLang="en-US" sz="2000" dirty="0">
                <a:sym typeface="Greek Symbols"/>
              </a:rPr>
              <a:t> – {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}) </a:t>
            </a:r>
            <a:r>
              <a:rPr lang="en-US" altLang="en-US" sz="2000" dirty="0">
                <a:sym typeface="Symbol" panose="05050102010706020507" pitchFamily="18" charset="2"/>
              </a:rPr>
              <a:t> {(</a:t>
            </a:r>
            <a:r>
              <a:rPr lang="en-US" altLang="en-US" sz="2000" dirty="0">
                <a:sym typeface="Greek Symbols"/>
              </a:rPr>
              <a:t>  – </a:t>
            </a:r>
            <a:r>
              <a:rPr lang="en-US" altLang="en-US" sz="2000" i="1" dirty="0">
                <a:sym typeface="Greek Symbols"/>
              </a:rPr>
              <a:t>A</a:t>
            </a:r>
            <a:r>
              <a:rPr lang="en-US" altLang="en-US" sz="2000" dirty="0">
                <a:sym typeface="Greek Symbols"/>
              </a:rPr>
              <a:t>)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}.</a:t>
            </a:r>
            <a:endParaRPr lang="en-US" altLang="en-US" sz="2000" dirty="0">
              <a:sym typeface="Greek Symbols"/>
            </a:endParaRPr>
          </a:p>
          <a:p>
            <a:pPr lvl="1"/>
            <a:r>
              <a:rPr lang="en-US" altLang="en-US" sz="2000" b="1" dirty="0">
                <a:sym typeface="Monotype Sorts" pitchFamily="-65" charset="2"/>
              </a:rPr>
              <a:t>Remove from the right side</a:t>
            </a:r>
            <a:r>
              <a:rPr lang="en-US" altLang="en-US" sz="2000" dirty="0">
                <a:sym typeface="Monotype Sorts" pitchFamily="-65" charset="2"/>
              </a:rPr>
              <a:t>: </a:t>
            </a:r>
            <a:r>
              <a:rPr lang="en-US" altLang="en-US" sz="2000" dirty="0">
                <a:sym typeface="Greek Symbols"/>
              </a:rPr>
              <a:t>Attribute </a:t>
            </a:r>
            <a:r>
              <a:rPr lang="en-US" altLang="en-US" sz="2000" i="1" dirty="0">
                <a:sym typeface="Greek Symbols"/>
              </a:rPr>
              <a:t>A</a:t>
            </a:r>
            <a:r>
              <a:rPr lang="en-US" altLang="en-US" sz="2000" dirty="0">
                <a:sym typeface="Greek Symbols"/>
              </a:rPr>
              <a:t> is </a:t>
            </a:r>
            <a:r>
              <a:rPr lang="en-US" altLang="en-US" sz="2000" b="1" dirty="0">
                <a:solidFill>
                  <a:srgbClr val="002060"/>
                </a:solidFill>
                <a:sym typeface="Greek Symbols"/>
              </a:rPr>
              <a:t>extraneous</a:t>
            </a:r>
            <a:r>
              <a:rPr lang="en-US" altLang="en-US" sz="2000" dirty="0">
                <a:sym typeface="Greek Symbols"/>
              </a:rPr>
              <a:t> in </a:t>
            </a:r>
            <a:r>
              <a:rPr lang="en-US" altLang="en-US" sz="2000" dirty="0">
                <a:sym typeface="Symbol" panose="05050102010706020507" pitchFamily="18" charset="2"/>
              </a:rPr>
              <a:t> if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2"/>
            <a:r>
              <a:rPr lang="en-US" altLang="en-US" sz="2000" i="1" dirty="0">
                <a:sym typeface="Greek Symbols"/>
              </a:rPr>
              <a:t>A</a:t>
            </a:r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 </a:t>
            </a:r>
            <a:r>
              <a:rPr lang="en-US" altLang="en-US" sz="2000" dirty="0">
                <a:sym typeface="Greek Symbols"/>
              </a:rPr>
              <a:t> and </a:t>
            </a:r>
            <a:endParaRPr lang="en-US" altLang="en-US" sz="2000" dirty="0">
              <a:sym typeface="Greek Symbols"/>
            </a:endParaRPr>
          </a:p>
          <a:p>
            <a:pPr lvl="2"/>
            <a:r>
              <a:rPr lang="en-US" altLang="en-US" sz="2000" dirty="0">
                <a:sym typeface="Greek Symbols"/>
              </a:rPr>
              <a:t>The set of functional dependencies    </a:t>
            </a:r>
            <a:endParaRPr lang="en-US" altLang="en-US" sz="2000" dirty="0">
              <a:sym typeface="Greek Symbols"/>
            </a:endParaRP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2000" dirty="0">
                <a:sym typeface="Greek Symbols"/>
              </a:rPr>
              <a:t>        (</a:t>
            </a:r>
            <a:r>
              <a:rPr lang="en-US" altLang="en-US" sz="2000" i="1" dirty="0">
                <a:sym typeface="Greek Symbols"/>
              </a:rPr>
              <a:t>F</a:t>
            </a:r>
            <a:r>
              <a:rPr lang="en-US" altLang="en-US" sz="2000" dirty="0">
                <a:sym typeface="Greek Symbols"/>
              </a:rPr>
              <a:t>  – {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}) </a:t>
            </a:r>
            <a:r>
              <a:rPr lang="en-US" altLang="en-US" sz="2000" dirty="0">
                <a:sym typeface="Symbol" panose="05050102010706020507" pitchFamily="18" charset="2"/>
              </a:rPr>
              <a:t> {</a:t>
            </a:r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i="1" dirty="0">
                <a:sym typeface="Greek Symbols"/>
              </a:rPr>
              <a:t>(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i="1" dirty="0">
                <a:sym typeface="Greek Symbols"/>
              </a:rPr>
              <a:t> </a:t>
            </a:r>
            <a:r>
              <a:rPr lang="en-US" altLang="en-US" sz="2000" dirty="0">
                <a:sym typeface="Greek Symbols"/>
              </a:rPr>
              <a:t>– </a:t>
            </a:r>
            <a:r>
              <a:rPr lang="en-US" altLang="en-US" sz="2000" i="1" dirty="0">
                <a:sym typeface="Greek Symbols"/>
              </a:rPr>
              <a:t>A</a:t>
            </a:r>
            <a:r>
              <a:rPr lang="en-US" altLang="en-US" sz="2000" dirty="0">
                <a:sym typeface="Greek Symbols"/>
              </a:rPr>
              <a:t>)} logically implies </a:t>
            </a:r>
            <a:r>
              <a:rPr lang="en-US" altLang="en-US" sz="2000" i="1" dirty="0">
                <a:sym typeface="Greek Symbols"/>
              </a:rPr>
              <a:t>F.</a:t>
            </a:r>
            <a:endParaRPr lang="en-US" altLang="en-US" sz="2000" i="1" dirty="0">
              <a:sym typeface="Greek Symbols"/>
            </a:endParaRPr>
          </a:p>
          <a:p>
            <a:r>
              <a:rPr lang="en-US" altLang="en-US" sz="2000" i="1" dirty="0">
                <a:sym typeface="Greek Symbols"/>
              </a:rPr>
              <a:t>Note: </a:t>
            </a:r>
            <a:r>
              <a:rPr lang="en-US" altLang="en-US" sz="2000" dirty="0">
                <a:sym typeface="Greek Symbols"/>
              </a:rPr>
              <a:t>implication in the opposite direction is trivial in each of the cases above, since a </a:t>
            </a:r>
            <a:r>
              <a:rPr lang="ja-JP" altLang="en-US" sz="2000" dirty="0">
                <a:latin typeface="Arial" panose="020B0604020202020204" pitchFamily="34" charset="0"/>
                <a:sym typeface="Greek Symbols"/>
              </a:rPr>
              <a:t>“</a:t>
            </a:r>
            <a:r>
              <a:rPr lang="en-US" altLang="ja-JP" sz="2000" dirty="0">
                <a:sym typeface="Greek Symbols"/>
              </a:rPr>
              <a:t>stronger</a:t>
            </a:r>
            <a:r>
              <a:rPr lang="ja-JP" altLang="en-US" sz="2000" dirty="0">
                <a:latin typeface="Arial" panose="020B0604020202020204" pitchFamily="34" charset="0"/>
                <a:sym typeface="Greek Symbols"/>
              </a:rPr>
              <a:t>”</a:t>
            </a:r>
            <a:r>
              <a:rPr lang="en-US" altLang="ja-JP" sz="2000" dirty="0">
                <a:sym typeface="Greek Symbols"/>
              </a:rPr>
              <a:t> functional dependency always implies a weaker one</a:t>
            </a:r>
            <a:endParaRPr lang="en-US" altLang="ja-JP" sz="2000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128821"/>
            <a:ext cx="7685088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Testing if an Attribute is Extraneous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9"/>
            <a:ext cx="7493339" cy="3706811"/>
          </a:xfrm>
        </p:spPr>
        <p:txBody>
          <a:bodyPr/>
          <a:lstStyle/>
          <a:p>
            <a:pPr marL="381000" indent="-381000"/>
            <a:r>
              <a:rPr lang="en-US" altLang="en-US" sz="2000" dirty="0"/>
              <a:t>Let </a:t>
            </a:r>
            <a:r>
              <a:rPr lang="en-US" altLang="en-US" sz="2000" i="1" dirty="0"/>
              <a:t>R</a:t>
            </a:r>
            <a:r>
              <a:rPr lang="en-US" altLang="en-US" sz="2000" dirty="0"/>
              <a:t>  be  a relation  schema and  let  </a:t>
            </a:r>
            <a:r>
              <a:rPr lang="en-US" altLang="en-US" sz="2000" i="1" dirty="0"/>
              <a:t>F </a:t>
            </a:r>
            <a:r>
              <a:rPr lang="en-US" altLang="en-US" sz="2000" dirty="0"/>
              <a:t> be  a set of functional dependencies that hold on </a:t>
            </a:r>
            <a:r>
              <a:rPr lang="en-US" altLang="en-US" sz="2000" i="1" dirty="0"/>
              <a:t>R</a:t>
            </a:r>
            <a:r>
              <a:rPr lang="en-US" altLang="en-US" sz="2000" dirty="0"/>
              <a:t> . Consider an attribute  in the functional dependency </a:t>
            </a:r>
            <a:r>
              <a:rPr lang="en-US" altLang="en-US" sz="2000" dirty="0">
                <a:sym typeface="Symbol" panose="05050102010706020507" pitchFamily="18" charset="2"/>
              </a:rPr>
              <a:t> 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.</a:t>
            </a:r>
            <a:endParaRPr lang="en-US" altLang="en-US" sz="2000" dirty="0">
              <a:sym typeface="Greek Symbols"/>
            </a:endParaRPr>
          </a:p>
          <a:p>
            <a:pPr marL="381000" indent="-381000"/>
            <a:r>
              <a:rPr lang="en-US" altLang="en-US" sz="2000" dirty="0">
                <a:sym typeface="Greek Symbols"/>
              </a:rPr>
              <a:t>To test if attribute </a:t>
            </a:r>
            <a:r>
              <a:rPr lang="en-US" altLang="en-US" sz="2000" i="1" dirty="0">
                <a:sym typeface="Greek Symbols"/>
              </a:rPr>
              <a:t>A</a:t>
            </a:r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 </a:t>
            </a:r>
            <a:r>
              <a:rPr lang="en-US" altLang="en-US" sz="2000" dirty="0">
                <a:sym typeface="Greek Symbols"/>
              </a:rPr>
              <a:t>  is extraneous in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 </a:t>
            </a:r>
            <a:endParaRPr lang="en-US" altLang="en-US" sz="2000" dirty="0">
              <a:sym typeface="Greek Symbols"/>
            </a:endParaRPr>
          </a:p>
          <a:p>
            <a:pPr marL="800100" lvl="1" indent="-342900"/>
            <a:r>
              <a:rPr lang="en-US" altLang="en-US" sz="2000" dirty="0">
                <a:sym typeface="Greek Symbols"/>
              </a:rPr>
              <a:t>Consider the set:</a:t>
            </a:r>
            <a:br>
              <a:rPr lang="en-US" altLang="en-US" sz="2000" dirty="0">
                <a:sym typeface="Greek Symbols"/>
              </a:rPr>
            </a:br>
            <a:r>
              <a:rPr lang="en-US" altLang="en-US" sz="2000" dirty="0">
                <a:sym typeface="Greek Symbols"/>
              </a:rPr>
              <a:t>         F</a:t>
            </a:r>
            <a:r>
              <a:rPr lang="en-US" altLang="ja-JP" sz="2000" dirty="0">
                <a:latin typeface="Arial" panose="020B0604020202020204" pitchFamily="34" charset="0"/>
                <a:sym typeface="Greek Symbols"/>
              </a:rPr>
              <a:t>'</a:t>
            </a:r>
            <a:r>
              <a:rPr lang="en-US" altLang="ja-JP" sz="2000" dirty="0">
                <a:sym typeface="Greek Symbols"/>
              </a:rPr>
              <a:t> = (</a:t>
            </a:r>
            <a:r>
              <a:rPr lang="en-US" altLang="ja-JP" sz="2000" i="1" dirty="0">
                <a:sym typeface="Greek Symbols"/>
              </a:rPr>
              <a:t>F</a:t>
            </a:r>
            <a:r>
              <a:rPr lang="en-US" altLang="ja-JP" sz="2000" dirty="0">
                <a:sym typeface="Greek Symbols"/>
              </a:rPr>
              <a:t>  – {</a:t>
            </a:r>
            <a:r>
              <a:rPr lang="en-US" altLang="ja-JP" sz="2000" dirty="0">
                <a:sym typeface="Symbol" panose="05050102010706020507" pitchFamily="18" charset="2"/>
              </a:rPr>
              <a:t></a:t>
            </a:r>
            <a:r>
              <a:rPr lang="en-US" altLang="ja-JP" sz="2000" dirty="0">
                <a:sym typeface="Greek Symbols"/>
              </a:rPr>
              <a:t> </a:t>
            </a:r>
            <a:r>
              <a:rPr lang="en-US" altLang="ja-JP" sz="2000" dirty="0">
                <a:sym typeface="Symbol" panose="05050102010706020507" pitchFamily="18" charset="2"/>
              </a:rPr>
              <a:t></a:t>
            </a:r>
            <a:r>
              <a:rPr lang="en-US" altLang="ja-JP" sz="2000" dirty="0">
                <a:sym typeface="Monotype Sorts" pitchFamily="-65" charset="2"/>
              </a:rPr>
              <a:t> </a:t>
            </a:r>
            <a:r>
              <a:rPr lang="en-US" altLang="ja-JP" sz="2000" dirty="0">
                <a:sym typeface="Symbol" panose="05050102010706020507" pitchFamily="18" charset="2"/>
              </a:rPr>
              <a:t></a:t>
            </a:r>
            <a:r>
              <a:rPr lang="en-US" altLang="ja-JP" sz="2000" dirty="0">
                <a:sym typeface="Greek Symbols"/>
              </a:rPr>
              <a:t>}) </a:t>
            </a:r>
            <a:r>
              <a:rPr lang="en-US" altLang="ja-JP" sz="2000" dirty="0">
                <a:sym typeface="Symbol" panose="05050102010706020507" pitchFamily="18" charset="2"/>
              </a:rPr>
              <a:t> {</a:t>
            </a:r>
            <a:r>
              <a:rPr lang="en-US" altLang="ja-JP" sz="2000" dirty="0">
                <a:sym typeface="Greek Symbols"/>
              </a:rPr>
              <a:t> </a:t>
            </a:r>
            <a:r>
              <a:rPr lang="en-US" altLang="ja-JP" sz="2000" dirty="0">
                <a:sym typeface="Symbol" panose="05050102010706020507" pitchFamily="18" charset="2"/>
              </a:rPr>
              <a:t></a:t>
            </a:r>
            <a:r>
              <a:rPr lang="en-US" altLang="ja-JP" sz="2000" i="1" dirty="0">
                <a:sym typeface="Greek Symbols"/>
              </a:rPr>
              <a:t>(</a:t>
            </a:r>
            <a:r>
              <a:rPr lang="en-US" altLang="ja-JP" sz="2000" dirty="0">
                <a:sym typeface="Symbol" panose="05050102010706020507" pitchFamily="18" charset="2"/>
              </a:rPr>
              <a:t></a:t>
            </a:r>
            <a:r>
              <a:rPr lang="en-US" altLang="ja-JP" sz="2000" i="1" dirty="0">
                <a:sym typeface="Greek Symbols"/>
              </a:rPr>
              <a:t> </a:t>
            </a:r>
            <a:r>
              <a:rPr lang="en-US" altLang="ja-JP" sz="2000" dirty="0">
                <a:sym typeface="Greek Symbols"/>
              </a:rPr>
              <a:t>– </a:t>
            </a:r>
            <a:r>
              <a:rPr lang="en-US" altLang="ja-JP" sz="2000" i="1" dirty="0">
                <a:sym typeface="Greek Symbols"/>
              </a:rPr>
              <a:t>A</a:t>
            </a:r>
            <a:r>
              <a:rPr lang="en-US" altLang="ja-JP" sz="2000" dirty="0">
                <a:sym typeface="Greek Symbols"/>
              </a:rPr>
              <a:t>)}, </a:t>
            </a:r>
            <a:endParaRPr lang="en-US" altLang="ja-JP" sz="2000" dirty="0">
              <a:sym typeface="Greek Symbols"/>
            </a:endParaRPr>
          </a:p>
          <a:p>
            <a:pPr marL="800100" lvl="1" indent="-342900"/>
            <a:r>
              <a:rPr lang="en-US" altLang="en-US" sz="2000" dirty="0">
                <a:sym typeface="Greek Symbols"/>
              </a:rPr>
              <a:t> check that 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baseline="30000" dirty="0">
                <a:sym typeface="Greek Symbols"/>
              </a:rPr>
              <a:t>+ </a:t>
            </a:r>
            <a:r>
              <a:rPr lang="en-US" altLang="en-US" sz="2000" dirty="0">
                <a:sym typeface="Greek Symbols"/>
              </a:rPr>
              <a:t> contains </a:t>
            </a:r>
            <a:r>
              <a:rPr lang="en-US" altLang="en-US" sz="2000" i="1" dirty="0">
                <a:sym typeface="Greek Symbols"/>
              </a:rPr>
              <a:t>A; </a:t>
            </a:r>
            <a:r>
              <a:rPr lang="en-US" altLang="en-US" sz="2000" dirty="0">
                <a:sym typeface="Greek Symbols"/>
              </a:rPr>
              <a:t>if it does</a:t>
            </a:r>
            <a:r>
              <a:rPr lang="en-US" altLang="en-US" sz="2000" i="1" dirty="0">
                <a:sym typeface="Greek Symbols"/>
              </a:rPr>
              <a:t>, A </a:t>
            </a:r>
            <a:r>
              <a:rPr lang="en-US" altLang="en-US" sz="2000" dirty="0">
                <a:sym typeface="Greek Symbols"/>
              </a:rPr>
              <a:t>is extraneous in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 </a:t>
            </a:r>
            <a:endParaRPr lang="en-US" altLang="en-US" sz="2000" dirty="0">
              <a:sym typeface="Greek Symbols"/>
            </a:endParaRPr>
          </a:p>
          <a:p>
            <a:pPr marL="381000" indent="-381000"/>
            <a:r>
              <a:rPr lang="en-US" altLang="en-US" sz="2000" dirty="0">
                <a:sym typeface="Monotype Sorts" pitchFamily="-65" charset="2"/>
              </a:rPr>
              <a:t>To test if attribute A </a:t>
            </a:r>
            <a:r>
              <a:rPr lang="en-US" altLang="en-US" sz="2000" dirty="0">
                <a:sym typeface="Symbol" panose="05050102010706020507" pitchFamily="18" charset="2"/>
              </a:rPr>
              <a:t> </a:t>
            </a:r>
            <a:r>
              <a:rPr lang="en-US" altLang="en-US" sz="2000" dirty="0">
                <a:sym typeface="Monotype Sorts" pitchFamily="-65" charset="2"/>
              </a:rPr>
              <a:t> is extraneous</a:t>
            </a:r>
            <a:r>
              <a:rPr lang="en-US" altLang="en-US" sz="2000" dirty="0">
                <a:solidFill>
                  <a:schemeClr val="tx2"/>
                </a:solidFill>
                <a:sym typeface="Monotype Sorts" pitchFamily="-65" charset="2"/>
              </a:rPr>
              <a:t> </a:t>
            </a:r>
            <a:r>
              <a:rPr lang="en-US" altLang="en-US" sz="2000" dirty="0">
                <a:sym typeface="Monotype Sorts" pitchFamily="-65" charset="2"/>
              </a:rPr>
              <a:t>in</a:t>
            </a:r>
            <a:r>
              <a:rPr lang="en-US" altLang="en-US" sz="2000" dirty="0">
                <a:solidFill>
                  <a:schemeClr val="tx2"/>
                </a:solidFill>
                <a:sym typeface="Monotype Sorts" pitchFamily="-65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olidFill>
                  <a:schemeClr val="tx2"/>
                </a:solidFill>
                <a:sym typeface="Monotype Sorts" pitchFamily="-65" charset="2"/>
              </a:rPr>
              <a:t> </a:t>
            </a:r>
            <a:endParaRPr lang="en-US" altLang="en-US" sz="2000" dirty="0">
              <a:solidFill>
                <a:schemeClr val="tx2"/>
              </a:solidFill>
              <a:sym typeface="Monotype Sorts" pitchFamily="-65" charset="2"/>
            </a:endParaRPr>
          </a:p>
          <a:p>
            <a:pPr marL="800100" lvl="1" indent="-342900"/>
            <a:r>
              <a:rPr lang="en-US" altLang="en-US" sz="2000" dirty="0">
                <a:sym typeface="Greek Symbols"/>
              </a:rPr>
              <a:t>Let </a:t>
            </a:r>
            <a:r>
              <a:rPr lang="en-US" altLang="en-US" sz="2000" dirty="0">
                <a:sym typeface="Symbol" panose="05050102010706020507" pitchFamily="18" charset="2"/>
              </a:rPr>
              <a:t></a:t>
            </a:r>
            <a:r>
              <a:rPr lang="en-US" altLang="en-US" sz="2000" dirty="0">
                <a:sym typeface="Greek Symbols"/>
              </a:rPr>
              <a:t> = </a:t>
            </a:r>
            <a:r>
              <a:rPr lang="en-US" altLang="en-US" sz="2000" dirty="0">
                <a:sym typeface="Symbol" panose="05050102010706020507" pitchFamily="18" charset="2"/>
              </a:rPr>
              <a:t> </a:t>
            </a:r>
            <a:r>
              <a:rPr lang="en-US" altLang="en-US" sz="2000" dirty="0">
                <a:sym typeface="Greek Symbols"/>
              </a:rPr>
              <a:t>– {A</a:t>
            </a:r>
            <a:r>
              <a:rPr lang="en-US" altLang="en-US" sz="2000" dirty="0">
                <a:sym typeface="Symbol" panose="05050102010706020507" pitchFamily="18" charset="2"/>
              </a:rPr>
              <a:t>}. Check if  </a:t>
            </a:r>
            <a:r>
              <a:rPr lang="en-US" altLang="ja-JP" sz="2000" dirty="0">
                <a:sym typeface="Greek Symbols"/>
              </a:rPr>
              <a:t> </a:t>
            </a:r>
            <a:r>
              <a:rPr lang="en-US" altLang="ja-JP" sz="2000" dirty="0">
                <a:sym typeface="Symbol" panose="05050102010706020507" pitchFamily="18" charset="2"/>
              </a:rPr>
              <a:t></a:t>
            </a:r>
            <a:r>
              <a:rPr lang="en-US" altLang="ja-JP" sz="2000" dirty="0">
                <a:sym typeface="Monotype Sorts" pitchFamily="-65" charset="2"/>
              </a:rPr>
              <a:t> </a:t>
            </a:r>
            <a:r>
              <a:rPr lang="en-US" altLang="ja-JP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Symbol" panose="05050102010706020507" pitchFamily="18" charset="2"/>
              </a:rPr>
              <a:t>  can be inferred  from </a:t>
            </a:r>
            <a:r>
              <a:rPr lang="en-US" altLang="en-US" sz="2000" i="1" dirty="0">
                <a:sym typeface="Symbol" panose="05050102010706020507" pitchFamily="18" charset="2"/>
              </a:rPr>
              <a:t>F. </a:t>
            </a:r>
            <a:endParaRPr lang="en-US" altLang="en-US" sz="2000" i="1" dirty="0">
              <a:sym typeface="Symbol" panose="05050102010706020507" pitchFamily="18" charset="2"/>
            </a:endParaRPr>
          </a:p>
          <a:p>
            <a:pPr marL="1143000" lvl="2" indent="-342900"/>
            <a:r>
              <a:rPr lang="en-US" altLang="en-US" sz="2000" dirty="0">
                <a:sym typeface="Symbol" panose="05050102010706020507" pitchFamily="18" charset="2"/>
              </a:rPr>
              <a:t> Compute </a:t>
            </a:r>
            <a:r>
              <a:rPr lang="en-US" altLang="en-US" sz="2000" baseline="30000" dirty="0">
                <a:sym typeface="Greek Symbols"/>
              </a:rPr>
              <a:t>+ </a:t>
            </a:r>
            <a:r>
              <a:rPr lang="en-US" altLang="en-US" sz="2000" dirty="0">
                <a:sym typeface="Symbol" panose="05050102010706020507" pitchFamily="18" charset="2"/>
              </a:rPr>
              <a:t>using the dependencies in </a:t>
            </a:r>
            <a:r>
              <a:rPr lang="en-US" altLang="en-US" sz="2000" i="1" dirty="0">
                <a:sym typeface="Greek Symbols"/>
              </a:rPr>
              <a:t>F</a:t>
            </a:r>
            <a:r>
              <a:rPr lang="en-US" altLang="en-US" sz="2000" dirty="0">
                <a:sym typeface="Greek Symbols"/>
              </a:rPr>
              <a:t> 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marL="1143000" lvl="2" indent="-342900"/>
            <a:r>
              <a:rPr lang="en-US" altLang="en-US" sz="2000" dirty="0">
                <a:sym typeface="Symbol" panose="05050102010706020507" pitchFamily="18" charset="2"/>
              </a:rPr>
              <a:t> If </a:t>
            </a:r>
            <a:r>
              <a:rPr lang="en-US" altLang="en-US" sz="2000" baseline="30000" dirty="0">
                <a:sym typeface="Greek Symbols"/>
              </a:rPr>
              <a:t>+  </a:t>
            </a:r>
            <a:r>
              <a:rPr lang="en-US" altLang="en-US" sz="2000" dirty="0">
                <a:sym typeface="Symbol" panose="05050102010706020507" pitchFamily="18" charset="2"/>
              </a:rPr>
              <a:t>includes all attributes in  then </a:t>
            </a:r>
            <a:r>
              <a:rPr lang="en-US" altLang="en-US" sz="2000" dirty="0">
                <a:sym typeface="Greek Symbols"/>
              </a:rPr>
              <a:t>, </a:t>
            </a:r>
            <a:r>
              <a:rPr lang="en-US" altLang="en-US" sz="2000" i="1" dirty="0">
                <a:sym typeface="Greek Symbols"/>
              </a:rPr>
              <a:t>A</a:t>
            </a:r>
            <a:r>
              <a:rPr lang="en-US" altLang="en-US" sz="2000" dirty="0">
                <a:sym typeface="Greek Symbols"/>
              </a:rPr>
              <a:t> is extraneous </a:t>
            </a:r>
            <a:r>
              <a:rPr lang="en-US" altLang="en-US" sz="2000" dirty="0">
                <a:sym typeface="Monotype Sorts" pitchFamily="-65" charset="2"/>
              </a:rPr>
              <a:t>in</a:t>
            </a:r>
            <a:r>
              <a:rPr lang="en-US" altLang="en-US" sz="2000" dirty="0">
                <a:solidFill>
                  <a:schemeClr val="tx2"/>
                </a:solidFill>
                <a:sym typeface="Monotype Sorts" pitchFamily="-65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olidFill>
                  <a:schemeClr val="tx2"/>
                </a:solidFill>
                <a:sym typeface="Monotype Sorts" pitchFamily="-65" charset="2"/>
              </a:rPr>
              <a:t> </a:t>
            </a:r>
            <a:endParaRPr lang="en-US" altLang="en-US" sz="2000" dirty="0">
              <a:sym typeface="Greek Symbols"/>
            </a:endParaRPr>
          </a:p>
          <a:p>
            <a:pPr marL="381000" indent="-381000">
              <a:buFont typeface="Monotype Sorts" pitchFamily="-65" charset="2"/>
              <a:buNone/>
            </a:pP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Examples of Extraneous Attributes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709825" cy="2265362"/>
          </a:xfrm>
        </p:spPr>
        <p:txBody>
          <a:bodyPr/>
          <a:lstStyle/>
          <a:p>
            <a:r>
              <a:rPr lang="en-US" altLang="en-US" sz="2000" dirty="0"/>
              <a:t>Let </a:t>
            </a:r>
            <a:r>
              <a:rPr lang="en-US" altLang="en-US" sz="2000" i="1" dirty="0"/>
              <a:t>F</a:t>
            </a:r>
            <a:r>
              <a:rPr lang="en-US" altLang="en-US" sz="2000" dirty="0"/>
              <a:t> = {</a:t>
            </a:r>
            <a:r>
              <a:rPr lang="en-US" altLang="en-US" sz="2000" i="1" dirty="0"/>
              <a:t>AB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/>
              <a:t> </a:t>
            </a:r>
            <a:r>
              <a:rPr lang="en-US" altLang="en-US" sz="2000" i="1" dirty="0"/>
              <a:t>CD</a:t>
            </a:r>
            <a:r>
              <a:rPr lang="en-US" altLang="en-US" sz="2000" dirty="0"/>
              <a:t>, </a:t>
            </a:r>
            <a:r>
              <a:rPr lang="en-US" altLang="en-US" sz="2000" i="1" dirty="0"/>
              <a:t>A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/>
              <a:t> </a:t>
            </a:r>
            <a:r>
              <a:rPr lang="en-US" altLang="en-US" sz="2000" i="1" dirty="0"/>
              <a:t>E, E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/>
              <a:t> </a:t>
            </a:r>
            <a:r>
              <a:rPr lang="en-US" altLang="en-US" sz="2000" i="1" dirty="0"/>
              <a:t>C</a:t>
            </a:r>
            <a:r>
              <a:rPr lang="en-US" altLang="en-US" sz="2000" dirty="0"/>
              <a:t> }</a:t>
            </a:r>
            <a:endParaRPr lang="en-US" altLang="en-US" sz="2000" dirty="0"/>
          </a:p>
          <a:p>
            <a:r>
              <a:rPr lang="en-US" altLang="en-US" sz="2000" dirty="0"/>
              <a:t>To check if </a:t>
            </a:r>
            <a:r>
              <a:rPr lang="en-US" altLang="en-US" sz="2000" i="1" dirty="0"/>
              <a:t>C</a:t>
            </a:r>
            <a:r>
              <a:rPr lang="en-US" altLang="en-US" sz="2000" dirty="0"/>
              <a:t> is extraneous in </a:t>
            </a:r>
            <a:r>
              <a:rPr lang="en-US" altLang="en-US" sz="2000" i="1" dirty="0"/>
              <a:t>AB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i="1" dirty="0"/>
              <a:t> CD, </a:t>
            </a:r>
            <a:r>
              <a:rPr lang="en-US" altLang="en-US" sz="2000" dirty="0"/>
              <a:t>we:</a:t>
            </a:r>
            <a:endParaRPr lang="en-US" altLang="en-US" sz="2000" dirty="0"/>
          </a:p>
          <a:p>
            <a:pPr lvl="1"/>
            <a:r>
              <a:rPr lang="en-US" altLang="en-US" sz="2000" i="1" dirty="0"/>
              <a:t> </a:t>
            </a:r>
            <a:r>
              <a:rPr lang="en-US" altLang="en-US" sz="2000" dirty="0"/>
              <a:t>Compute the attribute closure of AB under </a:t>
            </a:r>
            <a:r>
              <a:rPr lang="en-US" altLang="en-US" sz="2000" i="1" dirty="0"/>
              <a:t>F</a:t>
            </a:r>
            <a:r>
              <a:rPr lang="en-US" altLang="en-US" sz="2000" dirty="0"/>
              <a:t>' = {</a:t>
            </a:r>
            <a:r>
              <a:rPr lang="en-US" altLang="en-US" sz="2000" i="1" dirty="0"/>
              <a:t>AB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i="1" dirty="0"/>
              <a:t> D,</a:t>
            </a:r>
            <a:r>
              <a:rPr lang="en-US" altLang="en-US" sz="2000" dirty="0"/>
              <a:t> </a:t>
            </a:r>
            <a:r>
              <a:rPr lang="en-US" altLang="en-US" sz="2000" i="1" dirty="0"/>
              <a:t>A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/>
              <a:t> </a:t>
            </a:r>
            <a:r>
              <a:rPr lang="en-US" altLang="en-US" sz="2000" i="1" dirty="0"/>
              <a:t>E, E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/>
              <a:t> </a:t>
            </a:r>
            <a:r>
              <a:rPr lang="en-US" altLang="en-US" sz="2000" i="1" dirty="0"/>
              <a:t>C}</a:t>
            </a:r>
            <a:endParaRPr lang="en-US" altLang="en-US" sz="2000" i="1" dirty="0"/>
          </a:p>
          <a:p>
            <a:pPr lvl="1"/>
            <a:r>
              <a:rPr lang="en-US" altLang="en-US" sz="2000" dirty="0"/>
              <a:t>The closure is </a:t>
            </a:r>
            <a:r>
              <a:rPr lang="en-US" altLang="en-US" sz="2000" i="1" dirty="0"/>
              <a:t>ABCDE, </a:t>
            </a:r>
            <a:r>
              <a:rPr lang="en-US" altLang="en-US" sz="2000" dirty="0"/>
              <a:t>which includes </a:t>
            </a:r>
            <a:r>
              <a:rPr lang="en-US" altLang="en-US" sz="2000" i="1" dirty="0"/>
              <a:t>CD</a:t>
            </a:r>
            <a:endParaRPr lang="en-US" altLang="en-US" sz="2000" i="1" dirty="0"/>
          </a:p>
          <a:p>
            <a:pPr lvl="1"/>
            <a:r>
              <a:rPr lang="en-US" altLang="en-US" sz="2000" dirty="0"/>
              <a:t>This implies tha</a:t>
            </a:r>
            <a:r>
              <a:rPr lang="en-US" altLang="en-US" sz="2000" i="1" dirty="0"/>
              <a:t>t C </a:t>
            </a:r>
            <a:r>
              <a:rPr lang="en-US" altLang="en-US" sz="2000" dirty="0"/>
              <a:t>is</a:t>
            </a:r>
            <a:r>
              <a:rPr lang="en-US" altLang="en-US" sz="2000" i="1" dirty="0"/>
              <a:t> </a:t>
            </a:r>
            <a:r>
              <a:rPr lang="en-US" altLang="en-US" sz="2000" dirty="0"/>
              <a:t>extraneous</a:t>
            </a:r>
            <a:endParaRPr lang="en-US" altLang="en-US" sz="2000" i="1" dirty="0"/>
          </a:p>
          <a:p>
            <a:pPr lvl="1"/>
            <a:endParaRPr lang="en-US" altLang="en-US" i="1" dirty="0"/>
          </a:p>
          <a:p>
            <a:pPr lvl="1">
              <a:buFont typeface="Monotype Sorts" pitchFamily="-65" charset="2"/>
              <a:buNone/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Canonical Cover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833" y="1710743"/>
            <a:ext cx="7378695" cy="250599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i="1" dirty="0">
                <a:sym typeface="Greek Symbols"/>
              </a:rPr>
              <a:t>F</a:t>
            </a:r>
            <a:r>
              <a:rPr lang="en-US" altLang="en-US" sz="2000" dirty="0">
                <a:sym typeface="Greek Symbols"/>
              </a:rPr>
              <a:t> logically implies all dependencies in </a:t>
            </a:r>
            <a:r>
              <a:rPr lang="en-US" altLang="en-US" sz="2000" i="1" dirty="0">
                <a:sym typeface="Greek Symbols"/>
              </a:rPr>
              <a:t>F</a:t>
            </a:r>
            <a:r>
              <a:rPr lang="en-US" altLang="en-US" sz="2000" i="1" baseline="-25000" dirty="0">
                <a:sym typeface="Greek Symbols"/>
              </a:rPr>
              <a:t>c</a:t>
            </a:r>
            <a:r>
              <a:rPr lang="en-US" altLang="en-US" sz="2000" dirty="0">
                <a:sym typeface="Greek Symbols"/>
              </a:rPr>
              <a:t> , and </a:t>
            </a:r>
            <a:endParaRPr lang="en-US" altLang="en-US" sz="2000" dirty="0">
              <a:sym typeface="Greek Symbols"/>
            </a:endParaRPr>
          </a:p>
          <a:p>
            <a:pPr>
              <a:lnSpc>
                <a:spcPct val="90000"/>
              </a:lnSpc>
            </a:pPr>
            <a:r>
              <a:rPr lang="en-US" altLang="en-US" sz="2000" i="1" dirty="0">
                <a:sym typeface="Greek Symbols"/>
              </a:rPr>
              <a:t>F</a:t>
            </a:r>
            <a:r>
              <a:rPr lang="en-US" altLang="en-US" sz="2000" i="1" baseline="-25000" dirty="0">
                <a:sym typeface="Greek Symbols"/>
              </a:rPr>
              <a:t>c</a:t>
            </a:r>
            <a:r>
              <a:rPr lang="en-US" altLang="en-US" sz="2000" baseline="-25000" dirty="0">
                <a:sym typeface="Greek Symbols"/>
              </a:rPr>
              <a:t> </a:t>
            </a:r>
            <a:r>
              <a:rPr lang="en-US" altLang="en-US" sz="2000" dirty="0">
                <a:sym typeface="Greek Symbols"/>
              </a:rPr>
              <a:t>logically implies all dependencies in </a:t>
            </a:r>
            <a:r>
              <a:rPr lang="en-US" altLang="en-US" sz="2000" i="1" dirty="0">
                <a:sym typeface="Greek Symbols"/>
              </a:rPr>
              <a:t>F,</a:t>
            </a:r>
            <a:r>
              <a:rPr lang="en-US" altLang="en-US" sz="2000" dirty="0">
                <a:sym typeface="Greek Symbols"/>
              </a:rPr>
              <a:t> and</a:t>
            </a:r>
            <a:endParaRPr lang="en-US" altLang="en-US" sz="2000" dirty="0">
              <a:sym typeface="Greek Symbols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sym typeface="Greek Symbols"/>
              </a:rPr>
              <a:t>No functional dependency in </a:t>
            </a:r>
            <a:r>
              <a:rPr lang="en-US" altLang="en-US" sz="2000" i="1" dirty="0">
                <a:sym typeface="Greek Symbols"/>
              </a:rPr>
              <a:t>F</a:t>
            </a:r>
            <a:r>
              <a:rPr lang="en-US" altLang="en-US" sz="2000" i="1" baseline="-25000" dirty="0">
                <a:sym typeface="Greek Symbols"/>
              </a:rPr>
              <a:t>c</a:t>
            </a:r>
            <a:r>
              <a:rPr lang="en-US" altLang="en-US" sz="2000" dirty="0">
                <a:sym typeface="Greek Symbols"/>
              </a:rPr>
              <a:t> contains an extraneous attribute, and</a:t>
            </a:r>
            <a:endParaRPr lang="en-US" altLang="en-US" sz="2000" dirty="0">
              <a:sym typeface="Greek Symbols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sym typeface="Greek Symbols"/>
              </a:rPr>
              <a:t>Each left side of functional dependency in </a:t>
            </a:r>
            <a:r>
              <a:rPr lang="en-US" altLang="en-US" sz="2000" i="1" dirty="0">
                <a:sym typeface="Greek Symbols"/>
              </a:rPr>
              <a:t>F</a:t>
            </a:r>
            <a:r>
              <a:rPr lang="en-US" altLang="en-US" sz="2000" i="1" baseline="-25000" dirty="0">
                <a:sym typeface="Greek Symbols"/>
              </a:rPr>
              <a:t>c</a:t>
            </a:r>
            <a:r>
              <a:rPr lang="en-US" altLang="en-US" sz="2000" i="1" dirty="0">
                <a:sym typeface="Greek Symbols"/>
              </a:rPr>
              <a:t> </a:t>
            </a:r>
            <a:r>
              <a:rPr lang="en-US" altLang="en-US" sz="2000" dirty="0">
                <a:sym typeface="Greek Symbols"/>
              </a:rPr>
              <a:t>is unique. That is, there are no two dependencies in </a:t>
            </a:r>
            <a:r>
              <a:rPr lang="en-US" altLang="en-US" sz="2000" i="1" dirty="0">
                <a:sym typeface="Greek Symbols"/>
              </a:rPr>
              <a:t>F</a:t>
            </a:r>
            <a:r>
              <a:rPr lang="en-US" altLang="en-US" sz="2000" i="1" baseline="-25000" dirty="0">
                <a:sym typeface="Greek Symbols"/>
              </a:rPr>
              <a:t>c</a:t>
            </a:r>
            <a:endParaRPr lang="en-US" altLang="en-US" sz="2000" dirty="0">
              <a:sym typeface="Greek Symbols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baseline="-25000" dirty="0">
                <a:sym typeface="Greek Symbols"/>
              </a:rPr>
              <a:t>1</a:t>
            </a:r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baseline="-25000" dirty="0">
                <a:sym typeface="Greek Symbols"/>
              </a:rPr>
              <a:t>1</a:t>
            </a:r>
            <a:r>
              <a:rPr lang="en-US" altLang="en-US" sz="2000" dirty="0">
                <a:sym typeface="Greek Symbols"/>
              </a:rPr>
              <a:t> and 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baseline="-25000" dirty="0">
                <a:sym typeface="Greek Symbols"/>
              </a:rPr>
              <a:t>2</a:t>
            </a:r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baseline="-25000" dirty="0">
                <a:sym typeface="Greek Symbols"/>
              </a:rPr>
              <a:t>2</a:t>
            </a:r>
            <a:r>
              <a:rPr lang="en-US" altLang="en-US" sz="2000" dirty="0">
                <a:sym typeface="Greek Symbols"/>
              </a:rPr>
              <a:t> such that </a:t>
            </a:r>
            <a:endParaRPr lang="en-US" altLang="en-US" sz="2000" dirty="0">
              <a:sym typeface="Greek Symbols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baseline="-25000" dirty="0">
                <a:sym typeface="Greek Symbols"/>
              </a:rPr>
              <a:t>1</a:t>
            </a:r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=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baseline="-25000" dirty="0">
                <a:sym typeface="Greek Symbols"/>
              </a:rPr>
              <a:t>2</a:t>
            </a:r>
            <a:endParaRPr lang="en-US" altLang="en-US" sz="2000" baseline="-25000" dirty="0">
              <a:sym typeface="Greek Symbols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>
                <a:sym typeface="Greek Symbols"/>
              </a:rPr>
              <a:t> </a:t>
            </a:r>
            <a:endParaRPr lang="en-US" altLang="en-US" dirty="0">
              <a:sym typeface="Greek Symbols"/>
            </a:endParaRP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18934"/>
            <a:ext cx="718295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ym typeface="Greek Symbols"/>
              </a:rPr>
              <a:t>A </a:t>
            </a:r>
            <a:r>
              <a:rPr lang="en-US" altLang="en-US" sz="2000" b="1" dirty="0">
                <a:solidFill>
                  <a:srgbClr val="002060"/>
                </a:solidFill>
                <a:sym typeface="Greek Symbols"/>
              </a:rPr>
              <a:t>canonical cover</a:t>
            </a:r>
            <a:r>
              <a:rPr lang="en-US" altLang="en-US" sz="2000" i="1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sz="2000" dirty="0">
                <a:sym typeface="Greek Symbols"/>
              </a:rPr>
              <a:t>for </a:t>
            </a:r>
            <a:r>
              <a:rPr lang="en-US" altLang="en-US" sz="2000" i="1" dirty="0">
                <a:sym typeface="Greek Symbols"/>
              </a:rPr>
              <a:t>F</a:t>
            </a:r>
            <a:r>
              <a:rPr lang="en-US" altLang="en-US" sz="2000" dirty="0">
                <a:sym typeface="Greek Symbols"/>
              </a:rPr>
              <a:t> is a set of dependencies </a:t>
            </a:r>
            <a:r>
              <a:rPr lang="en-US" altLang="en-US" sz="2000" i="1" dirty="0">
                <a:sym typeface="Greek Symbols"/>
              </a:rPr>
              <a:t>F</a:t>
            </a:r>
            <a:r>
              <a:rPr lang="en-US" altLang="en-US" sz="2000" i="1" baseline="-25000" dirty="0">
                <a:sym typeface="Greek Symbols"/>
              </a:rPr>
              <a:t>c </a:t>
            </a:r>
            <a:r>
              <a:rPr lang="en-US" altLang="en-US" sz="2000" dirty="0">
                <a:sym typeface="Greek Symbols"/>
              </a:rPr>
              <a:t>such that </a:t>
            </a:r>
            <a:endParaRPr lang="en-US" altLang="en-US" sz="2000" dirty="0">
              <a:sym typeface="Greek Symbols"/>
            </a:endParaRPr>
          </a:p>
          <a:p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autoUpdateAnimBg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Canonical Cover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4098"/>
            <a:ext cx="7603293" cy="41397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To compute a canonical cover for </a:t>
            </a:r>
            <a:r>
              <a:rPr lang="en-US" altLang="en-US" sz="1800" i="1" dirty="0"/>
              <a:t>F</a:t>
            </a:r>
            <a:r>
              <a:rPr lang="en-US" altLang="en-US" sz="1800" dirty="0"/>
              <a:t>:</a:t>
            </a:r>
            <a:endParaRPr lang="en-US" altLang="en-US" sz="1800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800" dirty="0"/>
              <a:t> </a:t>
            </a:r>
            <a:br>
              <a:rPr lang="en-US" altLang="en-US" sz="1800" dirty="0"/>
            </a:br>
            <a:r>
              <a:rPr lang="en-US" altLang="en-US" sz="1800" b="1" dirty="0"/>
              <a:t>repeat</a:t>
            </a:r>
            <a:endParaRPr lang="en-US" altLang="en-US" sz="1800" b="1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800" b="1" dirty="0"/>
              <a:t>	</a:t>
            </a:r>
            <a:r>
              <a:rPr lang="en-US" altLang="en-US" sz="1800" b="1" dirty="0">
                <a:solidFill>
                  <a:srgbClr val="7030A0"/>
                </a:solidFill>
              </a:rPr>
              <a:t>         </a:t>
            </a:r>
            <a:r>
              <a:rPr lang="en-US" altLang="en-US" sz="1800" dirty="0">
                <a:solidFill>
                  <a:srgbClr val="7030A0"/>
                </a:solidFill>
              </a:rPr>
              <a:t>Use the union rule to replace any dependencies in </a:t>
            </a:r>
            <a:r>
              <a:rPr lang="en-US" altLang="en-US" sz="1800" i="1" dirty="0">
                <a:solidFill>
                  <a:srgbClr val="7030A0"/>
                </a:solidFill>
              </a:rPr>
              <a:t>F </a:t>
            </a:r>
            <a:r>
              <a:rPr lang="en-US" altLang="en-US" sz="1800" dirty="0">
                <a:solidFill>
                  <a:srgbClr val="7030A0"/>
                </a:solidFill>
              </a:rPr>
              <a:t>of the form</a:t>
            </a:r>
            <a:endParaRPr lang="en-US" altLang="en-US" sz="18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800" i="1" dirty="0">
                <a:solidFill>
                  <a:srgbClr val="7030A0"/>
                </a:solidFill>
              </a:rPr>
              <a:t> </a:t>
            </a:r>
            <a:br>
              <a:rPr lang="en-US" altLang="en-US" sz="1800" i="1" dirty="0">
                <a:solidFill>
                  <a:srgbClr val="7030A0"/>
                </a:solidFill>
              </a:rPr>
            </a:br>
            <a:r>
              <a:rPr lang="en-US" altLang="en-US" sz="1800" i="1" dirty="0">
                <a:solidFill>
                  <a:srgbClr val="7030A0"/>
                </a:solidFill>
              </a:rPr>
              <a:t>		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1800" baseline="-25000" dirty="0">
                <a:solidFill>
                  <a:srgbClr val="7030A0"/>
                </a:solidFill>
                <a:sym typeface="Greek Symbols"/>
              </a:rPr>
              <a:t>1</a:t>
            </a: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rgbClr val="7030A0"/>
                </a:solidFill>
                <a:sym typeface="Monotype Sorts" pitchFamily="-65" charset="2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1800" baseline="-25000" dirty="0">
                <a:solidFill>
                  <a:srgbClr val="7030A0"/>
                </a:solidFill>
                <a:sym typeface="Greek Symbols"/>
              </a:rPr>
              <a:t>1</a:t>
            </a: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and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1800" baseline="-25000" dirty="0">
                <a:solidFill>
                  <a:srgbClr val="7030A0"/>
                </a:solidFill>
                <a:sym typeface="Greek Symbols"/>
              </a:rPr>
              <a:t>1</a:t>
            </a: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rgbClr val="7030A0"/>
                </a:solidFill>
                <a:sym typeface="Monotype Sorts" pitchFamily="-65" charset="2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1800" baseline="-25000" dirty="0">
                <a:solidFill>
                  <a:srgbClr val="7030A0"/>
                </a:solidFill>
                <a:sym typeface="Greek Symbols"/>
              </a:rPr>
              <a:t>2</a:t>
            </a: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with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1800" baseline="-25000" dirty="0">
                <a:solidFill>
                  <a:srgbClr val="7030A0"/>
                </a:solidFill>
                <a:sym typeface="Greek Symbols"/>
              </a:rPr>
              <a:t>1</a:t>
            </a: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rgbClr val="7030A0"/>
                </a:solidFill>
                <a:sym typeface="Monotype Sorts" pitchFamily="-65" charset="2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1800" baseline="-25000" dirty="0">
                <a:solidFill>
                  <a:srgbClr val="7030A0"/>
                </a:solidFill>
                <a:sym typeface="Greek Symbols"/>
              </a:rPr>
              <a:t>1</a:t>
            </a: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1800" baseline="-25000" dirty="0">
                <a:solidFill>
                  <a:srgbClr val="7030A0"/>
                </a:solidFill>
                <a:sym typeface="Greek Symbols"/>
              </a:rPr>
              <a:t>2</a:t>
            </a:r>
            <a:endParaRPr lang="en-US" altLang="en-US" sz="1800" baseline="-25000" dirty="0">
              <a:solidFill>
                <a:srgbClr val="7030A0"/>
              </a:solidFill>
              <a:sym typeface="Greek Symbols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</a:t>
            </a:r>
            <a:br>
              <a:rPr lang="en-US" altLang="en-US" sz="1800" dirty="0">
                <a:solidFill>
                  <a:srgbClr val="7030A0"/>
                </a:solidFill>
                <a:sym typeface="Greek Symbols"/>
              </a:rPr>
            </a:b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	Find a functional dependency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rgbClr val="7030A0"/>
                </a:solidFill>
                <a:sym typeface="Monotype Sorts" pitchFamily="-65" charset="2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 in </a:t>
            </a:r>
            <a:r>
              <a:rPr lang="en-US" altLang="en-US" sz="1800" i="1" dirty="0">
                <a:solidFill>
                  <a:srgbClr val="7030A0"/>
                </a:solidFill>
                <a:sym typeface="Greek Symbols"/>
              </a:rPr>
              <a:t>F</a:t>
            </a:r>
            <a:r>
              <a:rPr lang="en-US" altLang="en-US" sz="1800" i="1" baseline="-25000" dirty="0">
                <a:solidFill>
                  <a:srgbClr val="7030A0"/>
                </a:solidFill>
                <a:sym typeface="Greek Symbols"/>
              </a:rPr>
              <a:t>c</a:t>
            </a: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with an extraneous  </a:t>
            </a:r>
            <a:endParaRPr lang="en-US" altLang="en-US" sz="1800" dirty="0">
              <a:solidFill>
                <a:srgbClr val="7030A0"/>
              </a:solidFill>
              <a:sym typeface="Greek Symbols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              attribute either in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or in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1800" dirty="0">
                <a:solidFill>
                  <a:srgbClr val="7030A0"/>
                </a:solidFill>
                <a:sym typeface="Monotype Sorts" pitchFamily="-65" charset="2"/>
              </a:rPr>
              <a:t> </a:t>
            </a:r>
            <a:endParaRPr lang="en-US" altLang="en-US" sz="1800" dirty="0">
              <a:solidFill>
                <a:srgbClr val="7030A0"/>
              </a:solidFill>
              <a:sym typeface="Monotype Sorts" pitchFamily="-65" charset="2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br>
              <a:rPr lang="en-US" altLang="en-US" sz="1800" dirty="0">
                <a:solidFill>
                  <a:srgbClr val="7030A0"/>
                </a:solidFill>
                <a:sym typeface="Greek Symbols"/>
              </a:rPr>
            </a:b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               /* Note: test for extraneous attributes done using </a:t>
            </a:r>
            <a:r>
              <a:rPr lang="en-US" altLang="en-US" sz="1800" i="1" dirty="0">
                <a:solidFill>
                  <a:srgbClr val="7030A0"/>
                </a:solidFill>
                <a:sym typeface="Greek Symbols"/>
              </a:rPr>
              <a:t>F</a:t>
            </a:r>
            <a:r>
              <a:rPr lang="en-US" altLang="en-US" sz="1800" i="1" baseline="-25000" dirty="0">
                <a:solidFill>
                  <a:srgbClr val="7030A0"/>
                </a:solidFill>
                <a:sym typeface="Greek Symbols"/>
              </a:rPr>
              <a:t>c,</a:t>
            </a: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not F*/</a:t>
            </a:r>
            <a:endParaRPr lang="en-US" altLang="en-US" sz="1800" dirty="0">
              <a:solidFill>
                <a:srgbClr val="7030A0"/>
              </a:solidFill>
              <a:sym typeface="Greek Symbols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</a:t>
            </a:r>
            <a:br>
              <a:rPr lang="en-US" altLang="en-US" sz="1800" dirty="0">
                <a:solidFill>
                  <a:srgbClr val="7030A0"/>
                </a:solidFill>
                <a:sym typeface="Greek Symbols"/>
              </a:rPr>
            </a:b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	If an extraneous attribute is found, delete it from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rgbClr val="7030A0"/>
                </a:solidFill>
                <a:sym typeface="Monotype Sorts" pitchFamily="-65" charset="2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1800" i="1" dirty="0">
                <a:solidFill>
                  <a:srgbClr val="7030A0"/>
                </a:solidFill>
                <a:sym typeface="Greek Symbols"/>
              </a:rPr>
              <a:t> </a:t>
            </a:r>
            <a:endParaRPr lang="en-US" altLang="en-US" sz="1800" i="1" dirty="0">
              <a:solidFill>
                <a:srgbClr val="7030A0"/>
              </a:solidFill>
              <a:sym typeface="Greek Symbols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br>
              <a:rPr lang="en-US" altLang="en-US" sz="1800" dirty="0">
                <a:sym typeface="Greek Symbols"/>
              </a:rPr>
            </a:br>
            <a:r>
              <a:rPr lang="en-US" altLang="en-US" sz="1800" b="1" dirty="0">
                <a:sym typeface="Greek Symbols"/>
              </a:rPr>
              <a:t>until  </a:t>
            </a:r>
            <a:r>
              <a:rPr lang="en-US" altLang="en-US" sz="1800" dirty="0">
                <a:sym typeface="Greek Symbols"/>
              </a:rPr>
              <a:t>(</a:t>
            </a:r>
            <a:r>
              <a:rPr lang="en-US" altLang="en-US" sz="1800" i="1" dirty="0">
                <a:sym typeface="Greek Symbols"/>
              </a:rPr>
              <a:t>F</a:t>
            </a:r>
            <a:r>
              <a:rPr lang="en-US" altLang="en-US" sz="1800" i="1" baseline="-25000" dirty="0">
                <a:sym typeface="Greek Symbols"/>
              </a:rPr>
              <a:t>c</a:t>
            </a:r>
            <a:r>
              <a:rPr lang="en-US" altLang="en-US" sz="1800" dirty="0">
                <a:sym typeface="Greek Symbols"/>
              </a:rPr>
              <a:t> not </a:t>
            </a:r>
            <a:r>
              <a:rPr lang="en-US" altLang="en-US" sz="1800" dirty="0" smtClean="0">
                <a:sym typeface="Greek Symbols"/>
              </a:rPr>
              <a:t>change</a:t>
            </a:r>
            <a:r>
              <a:rPr lang="zh-CN" altLang="en-US" sz="1800" dirty="0" smtClean="0">
                <a:sym typeface="Greek Symbols"/>
              </a:rPr>
              <a:t>）</a:t>
            </a:r>
            <a:endParaRPr lang="en-US" altLang="en-US" sz="1800" dirty="0">
              <a:sym typeface="Greek Symbols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800" dirty="0">
                <a:sym typeface="Greek Symbols"/>
              </a:rPr>
              <a:t> </a:t>
            </a:r>
            <a:endParaRPr lang="en-US" altLang="en-US" sz="1800" dirty="0">
              <a:sym typeface="Greek Symbols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>
                <a:sym typeface="Greek Symbols"/>
              </a:rPr>
              <a:t>Note: Union rule may become applicable after some extraneous attributes have been deleted, so it has to be re-applied</a:t>
            </a:r>
            <a:endParaRPr lang="en-US" altLang="en-US" sz="1800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autoUpdateAnimBg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3" y="223838"/>
            <a:ext cx="8277225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Example: Computing a Canonical Cover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3" y="1029809"/>
            <a:ext cx="7688062" cy="5334896"/>
          </a:xfrm>
        </p:spPr>
        <p:txBody>
          <a:bodyPr/>
          <a:lstStyle/>
          <a:p>
            <a:pPr>
              <a:tabLst>
                <a:tab pos="683895" algn="l"/>
                <a:tab pos="2917825" algn="l"/>
              </a:tabLst>
            </a:pPr>
            <a:r>
              <a:rPr lang="en-US" altLang="en-US" sz="1600" i="1" dirty="0"/>
              <a:t>R </a:t>
            </a:r>
            <a:r>
              <a:rPr lang="en-US" altLang="en-US" sz="1600" dirty="0"/>
              <a:t>= (</a:t>
            </a:r>
            <a:r>
              <a:rPr lang="en-US" altLang="en-US" sz="1600" i="1" dirty="0"/>
              <a:t>A, B, C)</a:t>
            </a:r>
            <a:br>
              <a:rPr lang="en-US" altLang="en-US" sz="1600" i="1" dirty="0"/>
            </a:br>
            <a:r>
              <a:rPr lang="en-US" altLang="en-US" sz="1600" i="1" dirty="0"/>
              <a:t>F = 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BC</a:t>
            </a:r>
            <a:br>
              <a:rPr lang="en-US" altLang="en-US" sz="1600" i="1" dirty="0">
                <a:sym typeface="Monotype Sorts" pitchFamily="-65" charset="2"/>
              </a:rPr>
            </a:br>
            <a:r>
              <a:rPr lang="en-US" altLang="en-US" sz="1600" i="1" dirty="0">
                <a:sym typeface="Monotype Sorts" pitchFamily="-65" charset="2"/>
              </a:rPr>
              <a:t>	 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</a:t>
            </a:r>
            <a:br>
              <a:rPr lang="en-US" altLang="en-US" sz="1600" i="1" dirty="0">
                <a:sym typeface="Monotype Sorts" pitchFamily="-65" charset="2"/>
              </a:rPr>
            </a:br>
            <a:r>
              <a:rPr lang="en-US" altLang="en-US" sz="1600" i="1" dirty="0">
                <a:sym typeface="Monotype Sorts" pitchFamily="-65" charset="2"/>
              </a:rPr>
              <a:t>	  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</a:t>
            </a:r>
            <a:br>
              <a:rPr lang="en-US" altLang="en-US" sz="1600" dirty="0">
                <a:sym typeface="Monotype Sorts" pitchFamily="-65" charset="2"/>
              </a:rPr>
            </a:br>
            <a:r>
              <a:rPr lang="en-US" altLang="en-US" sz="1600" dirty="0">
                <a:sym typeface="Monotype Sorts" pitchFamily="-65" charset="2"/>
              </a:rPr>
              <a:t>	</a:t>
            </a:r>
            <a:r>
              <a:rPr lang="en-US" altLang="en-US" sz="1600" i="1" dirty="0">
                <a:sym typeface="Monotype Sorts" pitchFamily="-65" charset="2"/>
              </a:rPr>
              <a:t>AB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</a:t>
            </a:r>
            <a:r>
              <a:rPr lang="en-US" altLang="en-US" sz="1600" dirty="0">
                <a:sym typeface="Monotype Sorts" pitchFamily="-65" charset="2"/>
              </a:rPr>
              <a:t>}</a:t>
            </a:r>
            <a:endParaRPr lang="en-US" altLang="en-US" sz="1600" dirty="0">
              <a:sym typeface="Monotype Sorts" pitchFamily="-65" charset="2"/>
            </a:endParaRPr>
          </a:p>
          <a:p>
            <a:pPr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Combine </a:t>
            </a:r>
            <a:r>
              <a:rPr lang="en-US" altLang="en-US" sz="1600" i="1" dirty="0">
                <a:sym typeface="Monotype Sorts" pitchFamily="-65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BC </a:t>
            </a:r>
            <a:r>
              <a:rPr lang="en-US" altLang="en-US" sz="1600" dirty="0">
                <a:sym typeface="Monotype Sorts" pitchFamily="-65" charset="2"/>
              </a:rPr>
              <a:t>and </a:t>
            </a:r>
            <a:r>
              <a:rPr lang="en-US" altLang="en-US" sz="1600" i="1" dirty="0">
                <a:sym typeface="Monotype Sorts" pitchFamily="-65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 </a:t>
            </a:r>
            <a:r>
              <a:rPr lang="en-US" altLang="en-US" sz="1600" dirty="0">
                <a:sym typeface="Monotype Sorts" pitchFamily="-65" charset="2"/>
              </a:rPr>
              <a:t>into </a:t>
            </a:r>
            <a:r>
              <a:rPr lang="en-US" altLang="en-US" sz="1600" i="1" dirty="0">
                <a:sym typeface="Monotype Sorts" pitchFamily="-65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BC</a:t>
            </a:r>
            <a:endParaRPr lang="en-US" altLang="en-US" sz="1600" i="1" dirty="0">
              <a:sym typeface="Monotype Sorts" pitchFamily="-65" charset="2"/>
            </a:endParaRPr>
          </a:p>
          <a:p>
            <a:pPr lvl="1"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C, AB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</a:t>
            </a:r>
            <a:r>
              <a:rPr lang="en-US" altLang="en-US" sz="1600" dirty="0">
                <a:sym typeface="Monotype Sorts" pitchFamily="-65" charset="2"/>
              </a:rPr>
              <a:t>}</a:t>
            </a:r>
            <a:endParaRPr lang="en-US" altLang="en-US" sz="1600" dirty="0">
              <a:sym typeface="Monotype Sorts" pitchFamily="-65" charset="2"/>
            </a:endParaRPr>
          </a:p>
          <a:p>
            <a:pPr>
              <a:tabLst>
                <a:tab pos="683895" algn="l"/>
                <a:tab pos="2917825" algn="l"/>
              </a:tabLst>
            </a:pPr>
            <a:r>
              <a:rPr lang="en-US" altLang="en-US" sz="1600" i="1" dirty="0">
                <a:sym typeface="Monotype Sorts" pitchFamily="-65" charset="2"/>
              </a:rPr>
              <a:t>A</a:t>
            </a:r>
            <a:r>
              <a:rPr lang="en-US" altLang="en-US" sz="1600" dirty="0">
                <a:sym typeface="Monotype Sorts" pitchFamily="-65" charset="2"/>
              </a:rPr>
              <a:t> is extraneous in </a:t>
            </a:r>
            <a:r>
              <a:rPr lang="en-US" altLang="en-US" sz="1600" i="1" dirty="0">
                <a:sym typeface="Monotype Sorts" pitchFamily="-65" charset="2"/>
              </a:rPr>
              <a:t>AB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</a:t>
            </a:r>
            <a:endParaRPr lang="en-US" altLang="en-US" sz="1600" i="1" dirty="0">
              <a:sym typeface="Monotype Sorts" pitchFamily="-65" charset="2"/>
            </a:endParaRPr>
          </a:p>
          <a:p>
            <a:pPr lvl="1"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Check if the result of deleting A from  </a:t>
            </a:r>
            <a:r>
              <a:rPr lang="en-US" altLang="en-US" sz="1600" i="1" dirty="0">
                <a:sym typeface="Monotype Sorts" pitchFamily="-65" charset="2"/>
              </a:rPr>
              <a:t>AB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  </a:t>
            </a:r>
            <a:r>
              <a:rPr lang="en-US" altLang="en-US" sz="1600" dirty="0">
                <a:sym typeface="Monotype Sorts" pitchFamily="-65" charset="2"/>
              </a:rPr>
              <a:t>is implied by the other dependencies</a:t>
            </a:r>
            <a:endParaRPr lang="en-US" altLang="en-US" sz="1600" dirty="0">
              <a:sym typeface="Monotype Sorts" pitchFamily="-65" charset="2"/>
            </a:endParaRPr>
          </a:p>
          <a:p>
            <a:pPr lvl="2"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Yes: in fact,  </a:t>
            </a:r>
            <a:r>
              <a:rPr lang="en-US" altLang="en-US" sz="1600" i="1" dirty="0">
                <a:sym typeface="Monotype Sorts" pitchFamily="-65" charset="2"/>
              </a:rPr>
              <a:t>B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 </a:t>
            </a:r>
            <a:r>
              <a:rPr lang="en-US" altLang="en-US" sz="1600" dirty="0">
                <a:sym typeface="Monotype Sorts" pitchFamily="-65" charset="2"/>
              </a:rPr>
              <a:t>is already present!</a:t>
            </a:r>
            <a:endParaRPr lang="en-US" altLang="en-US" sz="1600" dirty="0">
              <a:sym typeface="Monotype Sorts" pitchFamily="-65" charset="2"/>
            </a:endParaRPr>
          </a:p>
          <a:p>
            <a:pPr lvl="1"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</a:t>
            </a:r>
            <a:r>
              <a:rPr lang="en-US" altLang="en-US" sz="1600" dirty="0">
                <a:sym typeface="Monotype Sorts" pitchFamily="-65" charset="2"/>
              </a:rPr>
              <a:t>}</a:t>
            </a:r>
            <a:endParaRPr lang="en-US" altLang="en-US" sz="1600" i="1" dirty="0">
              <a:sym typeface="Monotype Sorts" pitchFamily="-65" charset="2"/>
            </a:endParaRPr>
          </a:p>
          <a:p>
            <a:pPr>
              <a:tabLst>
                <a:tab pos="683895" algn="l"/>
                <a:tab pos="2917825" algn="l"/>
              </a:tabLst>
            </a:pPr>
            <a:r>
              <a:rPr lang="en-US" altLang="en-US" sz="1600" i="1" dirty="0">
                <a:sym typeface="Monotype Sorts" pitchFamily="-65" charset="2"/>
              </a:rPr>
              <a:t>C</a:t>
            </a:r>
            <a:r>
              <a:rPr lang="en-US" altLang="en-US" sz="1600" dirty="0">
                <a:sym typeface="Monotype Sorts" pitchFamily="-65" charset="2"/>
              </a:rPr>
              <a:t> is extraneous in </a:t>
            </a:r>
            <a:r>
              <a:rPr lang="en-US" altLang="en-US" sz="1600" i="1" dirty="0">
                <a:sym typeface="Monotype Sorts" pitchFamily="-65" charset="2"/>
              </a:rPr>
              <a:t>A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BC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endParaRPr lang="en-US" altLang="en-US" sz="1600" dirty="0">
              <a:sym typeface="Monotype Sorts" pitchFamily="-65" charset="2"/>
            </a:endParaRPr>
          </a:p>
          <a:p>
            <a:pPr lvl="1"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Check if </a:t>
            </a:r>
            <a:r>
              <a:rPr lang="en-US" altLang="en-US" sz="1600" i="1" dirty="0">
                <a:sym typeface="Monotype Sorts" pitchFamily="-65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</a:t>
            </a:r>
            <a:r>
              <a:rPr lang="en-US" altLang="en-US" sz="1600" dirty="0">
                <a:sym typeface="Monotype Sorts" pitchFamily="-65" charset="2"/>
              </a:rPr>
              <a:t> is logically implied by </a:t>
            </a:r>
            <a:r>
              <a:rPr lang="en-US" altLang="en-US" sz="1600" i="1" dirty="0">
                <a:sym typeface="Monotype Sorts" pitchFamily="-65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 </a:t>
            </a:r>
            <a:r>
              <a:rPr lang="en-US" altLang="en-US" sz="1600" dirty="0">
                <a:sym typeface="Monotype Sorts" pitchFamily="-65" charset="2"/>
              </a:rPr>
              <a:t>and the other dependencies</a:t>
            </a:r>
            <a:endParaRPr lang="en-US" altLang="en-US" sz="1600" dirty="0">
              <a:sym typeface="Monotype Sorts" pitchFamily="-65" charset="2"/>
            </a:endParaRPr>
          </a:p>
          <a:p>
            <a:pPr lvl="2"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Yes</a:t>
            </a:r>
            <a:r>
              <a:rPr lang="en-US" altLang="en-US" sz="1600" i="1" dirty="0">
                <a:sym typeface="Monotype Sorts" pitchFamily="-65" charset="2"/>
              </a:rPr>
              <a:t>: </a:t>
            </a:r>
            <a:r>
              <a:rPr lang="en-US" altLang="en-US" sz="1600" dirty="0">
                <a:sym typeface="Monotype Sorts" pitchFamily="-65" charset="2"/>
              </a:rPr>
              <a:t>using transitivity on </a:t>
            </a:r>
            <a:r>
              <a:rPr lang="en-US" altLang="en-US" sz="1600" i="1" dirty="0">
                <a:sym typeface="Monotype Sorts" pitchFamily="-65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  and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C. </a:t>
            </a:r>
            <a:endParaRPr lang="en-US" altLang="en-US" sz="1600" dirty="0">
              <a:sym typeface="Monotype Sorts" pitchFamily="-65" charset="2"/>
            </a:endParaRPr>
          </a:p>
          <a:p>
            <a:pPr lvl="3"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Can use attribute closure of </a:t>
            </a:r>
            <a:r>
              <a:rPr lang="en-US" altLang="en-US" sz="1600" i="1" dirty="0">
                <a:sym typeface="Monotype Sorts" pitchFamily="-65" charset="2"/>
              </a:rPr>
              <a:t>A</a:t>
            </a:r>
            <a:r>
              <a:rPr lang="en-US" altLang="en-US" sz="1600" dirty="0">
                <a:sym typeface="Monotype Sorts" pitchFamily="-65" charset="2"/>
              </a:rPr>
              <a:t> in more complex cases</a:t>
            </a:r>
            <a:endParaRPr lang="en-US" altLang="en-US" sz="1600" dirty="0">
              <a:sym typeface="Monotype Sorts" pitchFamily="-65" charset="2"/>
            </a:endParaRPr>
          </a:p>
          <a:p>
            <a:pPr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The canonical cover is: 	</a:t>
            </a:r>
            <a:r>
              <a:rPr lang="en-US" altLang="en-US" sz="1600" i="1" dirty="0">
                <a:sym typeface="Monotype Sorts" pitchFamily="-65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</a:t>
            </a:r>
            <a:br>
              <a:rPr lang="en-US" altLang="en-US" sz="1600" i="1" dirty="0">
                <a:sym typeface="Monotype Sorts" pitchFamily="-65" charset="2"/>
              </a:rPr>
            </a:br>
            <a:r>
              <a:rPr lang="en-US" altLang="en-US" sz="1600" i="1" dirty="0">
                <a:sym typeface="Monotype Sorts" pitchFamily="-65" charset="2"/>
              </a:rPr>
              <a:t>		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</a:t>
            </a:r>
            <a:endParaRPr lang="en-US" altLang="en-US" sz="1600" i="1" dirty="0">
              <a:sym typeface="Monotype Sorts" pitchFamily="-65" charset="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1953" y="2255838"/>
            <a:ext cx="7378947" cy="1638300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rPr>
              <a:t>Algorithm for Decomposition Using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  <a:cs typeface="+mj-cs"/>
            </a:endParaRPr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rPr>
              <a:t>        Functional Dependencies 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如何让关系达到更高的范式</a:t>
            </a:r>
            <a:r>
              <a:rPr lang="en-US" altLang="zh-CN" smtClean="0"/>
              <a:t>?</a:t>
            </a:r>
            <a:endParaRPr lang="zh-CN" altLang="en-US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分解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>
              <a:defRPr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把一个属于低级范式的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坏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”关系，分解为几个属于高级范式的 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好”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关系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eaLnBrk="1" hangingPunct="1">
              <a:defRPr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但是某些情况下分解会带来新的问题，比如信息丢失，这样的分解是不正确的。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>
              <a:defRPr/>
            </a:pP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两个要点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-457200" eaLnBrk="1" hangingPunct="1">
              <a:buFont typeface="Arial" panose="020B0604020202020204" pitchFamily="34" charset="0"/>
              <a:buAutoNum type="arabicPeriod"/>
              <a:defRPr/>
            </a:pP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什么样的分解方案才是正确的（不丢失信息的）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?  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 </a:t>
            </a:r>
            <a:r>
              <a:rPr lang="zh-CN" altLang="en-US" sz="2400" u="sng" dirty="0" smtClean="0">
                <a:solidFill>
                  <a:srgbClr val="00E44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无损连接分解： </a:t>
            </a:r>
            <a:endParaRPr lang="en-US" altLang="zh-CN" sz="2400" u="sng" dirty="0" smtClean="0">
              <a:solidFill>
                <a:srgbClr val="00E444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-457200" eaLnBrk="1" hangingPunct="1">
              <a:buFont typeface="Arial" panose="020B0604020202020204" pitchFamily="34" charset="0"/>
              <a:buAutoNum type="arabicPeriod"/>
              <a:defRPr/>
            </a:pPr>
            <a:r>
              <a:rPr lang="en-US" altLang="en-US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Dependency Preservation </a:t>
            </a:r>
            <a:endParaRPr lang="en-US" altLang="en-US" sz="240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-457200" eaLnBrk="1" hangingPunct="1">
              <a:buFont typeface="Arial" panose="020B0604020202020204" pitchFamily="34" charset="0"/>
              <a:buAutoNum type="arabicPeriod"/>
              <a:defRPr/>
            </a:pPr>
            <a:r>
              <a:rPr lang="en-US" altLang="zh-CN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Lossless Decomposition</a:t>
            </a:r>
            <a:endParaRPr lang="en-US" altLang="zh-CN" sz="2400" u="sng" dirty="0" smtClean="0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-457200" eaLnBrk="1" hangingPunct="1">
              <a:buFont typeface="Arial" panose="020B0604020202020204" pitchFamily="34" charset="0"/>
              <a:buAutoNum type="arabicPeriod"/>
              <a:defRPr/>
            </a:pPr>
            <a:endParaRPr lang="zh-CN" altLang="en-US" sz="2400" u="sng" dirty="0" smtClean="0">
              <a:solidFill>
                <a:srgbClr val="00E444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20870" y="3527425"/>
            <a:ext cx="3387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分解之后，算一下闭包看看是否还能满足分解之前的关系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关系数据库中的问题</a:t>
            </a:r>
            <a:endParaRPr lang="zh-CN" altLang="en-US" smtClean="0"/>
          </a:p>
        </p:txBody>
      </p:sp>
      <p:sp>
        <p:nvSpPr>
          <p:cNvPr id="69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删除异常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2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思考：在删除了部门</a:t>
            </a:r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的所有员工以后，我们还能找出</a:t>
            </a:r>
            <a:r>
              <a:rPr lang="zh-CN" altLang="en-US" sz="2400" u="sng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谁是部门</a:t>
            </a:r>
            <a:r>
              <a:rPr lang="en-US" altLang="zh-CN" sz="2400" u="sng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2400" u="sng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的经理</a:t>
            </a:r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么？</a:t>
            </a:r>
            <a:endParaRPr lang="zh-CN" altLang="en-US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2" eaLnBrk="1" hangingPunct="1"/>
            <a:r>
              <a:rPr lang="zh-CN" altLang="en-US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如果一个部门里的所有员工都被删除了，谁是部门经理的信息也会被删除</a:t>
            </a:r>
            <a:endParaRPr lang="en-US" altLang="zh-CN" sz="2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2" eaLnBrk="1" hangingPunct="1"/>
            <a:endParaRPr lang="zh-CN" altLang="en-US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693324" name="Group 76"/>
          <p:cNvGraphicFramePr>
            <a:graphicFrameLocks noGrp="1"/>
          </p:cNvGraphicFramePr>
          <p:nvPr/>
        </p:nvGraphicFramePr>
        <p:xfrm>
          <a:off x="5105400" y="4090988"/>
          <a:ext cx="3289300" cy="1571624"/>
        </p:xfrm>
        <a:graphic>
          <a:graphicData uri="http://schemas.openxmlformats.org/drawingml/2006/table">
            <a:tbl>
              <a:tblPr/>
              <a:tblGrid>
                <a:gridCol w="1003300"/>
                <a:gridCol w="1092200"/>
                <a:gridCol w="1193800"/>
              </a:tblGrid>
              <a:tr h="45737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1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7" marB="180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7" marB="180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7" marB="180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1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7" marB="180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7" marB="180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7" marB="180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1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7" marB="180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7" marB="180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7" marB="180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3306" name="Rectangle 58"/>
          <p:cNvSpPr>
            <a:spLocks noChangeArrowheads="1"/>
          </p:cNvSpPr>
          <p:nvPr/>
        </p:nvSpPr>
        <p:spPr bwMode="auto">
          <a:xfrm>
            <a:off x="6067425" y="3567113"/>
            <a:ext cx="13636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worker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3307" name="Text Box 59"/>
          <p:cNvSpPr txBox="1">
            <a:spLocks noChangeArrowheads="1"/>
          </p:cNvSpPr>
          <p:nvPr/>
        </p:nvSpPr>
        <p:spPr bwMode="auto">
          <a:xfrm>
            <a:off x="5011738" y="5843588"/>
            <a:ext cx="35687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dirty="0" smtClean="0">
                <a:solidFill>
                  <a:srgbClr val="7030A0"/>
                </a:solidFill>
                <a:latin typeface="Helvetica" panose="020B0604020202020204" pitchFamily="34" charset="0"/>
              </a:rPr>
              <a:t>谁是部门</a:t>
            </a:r>
            <a:r>
              <a:rPr kumimoji="1" lang="en-US" altLang="zh-CN" sz="2000" b="0" dirty="0" smtClean="0">
                <a:solidFill>
                  <a:srgbClr val="7030A0"/>
                </a:solidFill>
                <a:latin typeface="Helvetica" panose="020B0604020202020204" pitchFamily="34" charset="0"/>
              </a:rPr>
              <a:t>B</a:t>
            </a:r>
            <a:r>
              <a:rPr kumimoji="1" lang="zh-CN" altLang="en-US" sz="2000" b="0" dirty="0" smtClean="0">
                <a:solidFill>
                  <a:srgbClr val="7030A0"/>
                </a:solidFill>
                <a:latin typeface="Helvetica" panose="020B0604020202020204" pitchFamily="34" charset="0"/>
              </a:rPr>
              <a:t>的经理</a:t>
            </a:r>
            <a:r>
              <a:rPr kumimoji="1" lang="en-US" altLang="zh-CN" sz="2000" b="0" dirty="0" smtClean="0">
                <a:solidFill>
                  <a:srgbClr val="7030A0"/>
                </a:solidFill>
                <a:latin typeface="Helvetica" panose="020B0604020202020204" pitchFamily="34" charset="0"/>
              </a:rPr>
              <a:t>?</a:t>
            </a:r>
            <a:endParaRPr kumimoji="1" lang="en-US" altLang="zh-CN" sz="2000" b="0" dirty="0" smtClean="0">
              <a:solidFill>
                <a:srgbClr val="7030A0"/>
              </a:solidFill>
              <a:latin typeface="Helvetica" panose="020B0604020202020204" pitchFamily="34" charset="0"/>
            </a:endParaRPr>
          </a:p>
        </p:txBody>
      </p:sp>
      <p:sp>
        <p:nvSpPr>
          <p:cNvPr id="10" name="AutoShape 68"/>
          <p:cNvSpPr>
            <a:spLocks noChangeArrowheads="1"/>
          </p:cNvSpPr>
          <p:nvPr/>
        </p:nvSpPr>
        <p:spPr bwMode="auto">
          <a:xfrm rot="16200000">
            <a:off x="4271963" y="4725988"/>
            <a:ext cx="381000" cy="1041400"/>
          </a:xfrm>
          <a:prstGeom prst="downArrow">
            <a:avLst>
              <a:gd name="adj1" fmla="val 50000"/>
              <a:gd name="adj2" fmla="val 68333"/>
            </a:avLst>
          </a:prstGeom>
          <a:solidFill>
            <a:srgbClr val="0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Group 42"/>
          <p:cNvGraphicFramePr>
            <a:graphicFrameLocks noGrp="1"/>
          </p:cNvGraphicFramePr>
          <p:nvPr/>
        </p:nvGraphicFramePr>
        <p:xfrm>
          <a:off x="628650" y="4090988"/>
          <a:ext cx="3182938" cy="2220912"/>
        </p:xfrm>
        <a:graphic>
          <a:graphicData uri="http://schemas.openxmlformats.org/drawingml/2006/table">
            <a:tbl>
              <a:tblPr/>
              <a:tblGrid>
                <a:gridCol w="970857"/>
                <a:gridCol w="1056883"/>
                <a:gridCol w="1155198"/>
              </a:tblGrid>
              <a:tr h="44103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34"/>
          <p:cNvSpPr>
            <a:spLocks noChangeArrowheads="1"/>
          </p:cNvSpPr>
          <p:nvPr/>
        </p:nvSpPr>
        <p:spPr bwMode="auto">
          <a:xfrm>
            <a:off x="1538288" y="3567113"/>
            <a:ext cx="13636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worker</a:t>
            </a:r>
            <a:endParaRPr kumimoji="1" lang="en-US" altLang="zh-CN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9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9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1" grpId="0" bldLvl="3" autoUpdateAnimBg="0" build="p"/>
      <p:bldP spid="693306" grpId="0" autoUpdateAnimBg="0"/>
      <p:bldP spid="693307" grpId="0" autoUpdateAnimBg="0"/>
      <p:bldP spid="1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Dependency Preservation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8"/>
            <a:ext cx="7818190" cy="2696159"/>
          </a:xfrm>
        </p:spPr>
        <p:txBody>
          <a:bodyPr/>
          <a:lstStyle/>
          <a:p>
            <a:r>
              <a:rPr lang="en-US" altLang="en-US" sz="2400" dirty="0"/>
              <a:t> Let </a:t>
            </a:r>
            <a:r>
              <a:rPr lang="en-US" altLang="en-US" sz="2400" i="1" dirty="0"/>
              <a:t>F</a:t>
            </a:r>
            <a:r>
              <a:rPr lang="en-US" altLang="en-US" sz="2400" i="1" baseline="-25000" dirty="0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be the set of dependencies </a:t>
            </a:r>
            <a:r>
              <a:rPr lang="en-US" altLang="en-US" sz="2400" i="1" dirty="0"/>
              <a:t>F </a:t>
            </a:r>
            <a:r>
              <a:rPr lang="en-US" altLang="en-US" sz="2400" i="1" baseline="30000" dirty="0"/>
              <a:t>+</a:t>
            </a:r>
            <a:r>
              <a:rPr lang="en-US" altLang="en-US" sz="2400" dirty="0"/>
              <a:t> that include only attributes in </a:t>
            </a:r>
            <a:r>
              <a:rPr lang="en-US" altLang="en-US" sz="2400" i="1" dirty="0"/>
              <a:t>R</a:t>
            </a:r>
            <a:r>
              <a:rPr lang="en-US" altLang="en-US" sz="2400" i="1" baseline="-25000" dirty="0"/>
              <a:t>i</a:t>
            </a:r>
            <a:r>
              <a:rPr lang="en-US" altLang="en-US" sz="2400" i="1" dirty="0"/>
              <a:t>. </a:t>
            </a:r>
            <a:endParaRPr lang="en-US" altLang="en-US" sz="2400" i="1" dirty="0"/>
          </a:p>
          <a:p>
            <a:pPr lvl="1"/>
            <a:r>
              <a:rPr lang="en-US" altLang="en-US" sz="2400" dirty="0"/>
              <a:t> A  decomposition is </a:t>
            </a:r>
            <a:r>
              <a:rPr lang="en-US" altLang="en-US" sz="2400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sz="2400" dirty="0"/>
              <a:t>,  if</a:t>
            </a:r>
            <a:endParaRPr lang="en-US" altLang="en-US" sz="2400" dirty="0"/>
          </a:p>
          <a:p>
            <a:pPr lvl="1">
              <a:buFont typeface="Webdings" panose="05030102010509060703" pitchFamily="18" charset="2"/>
              <a:buNone/>
            </a:pPr>
            <a:r>
              <a:rPr lang="en-US" altLang="en-US" sz="2400" dirty="0"/>
              <a:t>           (</a:t>
            </a:r>
            <a:r>
              <a:rPr lang="en-US" altLang="en-US" sz="2400" i="1" dirty="0"/>
              <a:t>F</a:t>
            </a:r>
            <a:r>
              <a:rPr lang="en-US" altLang="en-US" sz="2400" baseline="-25000" dirty="0"/>
              <a:t>1</a:t>
            </a:r>
            <a:r>
              <a:rPr lang="en-US" altLang="en-US" sz="2400" i="1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</a:t>
            </a:r>
            <a:r>
              <a:rPr lang="en-US" altLang="en-US" sz="2400" i="1" dirty="0">
                <a:sym typeface="Symbol" panose="05050102010706020507" pitchFamily="18" charset="2"/>
              </a:rPr>
              <a:t> F</a:t>
            </a:r>
            <a:r>
              <a:rPr lang="en-US" altLang="en-US" sz="2400" baseline="-25000" dirty="0">
                <a:sym typeface="Symbol" panose="05050102010706020507" pitchFamily="18" charset="2"/>
              </a:rPr>
              <a:t>2 </a:t>
            </a:r>
            <a:r>
              <a:rPr lang="en-US" altLang="en-US" sz="2400" dirty="0">
                <a:sym typeface="Symbol" panose="05050102010706020507" pitchFamily="18" charset="2"/>
              </a:rPr>
              <a:t></a:t>
            </a:r>
            <a:r>
              <a:rPr lang="en-US" altLang="en-US" sz="2400" i="1" dirty="0">
                <a:sym typeface="Symbol" panose="05050102010706020507" pitchFamily="18" charset="2"/>
              </a:rPr>
              <a:t> …</a:t>
            </a:r>
            <a:r>
              <a:rPr lang="en-US" altLang="en-US" sz="2400" dirty="0">
                <a:sym typeface="Symbol" panose="05050102010706020507" pitchFamily="18" charset="2"/>
              </a:rPr>
              <a:t> 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i="1" dirty="0" err="1">
                <a:sym typeface="Symbol" panose="05050102010706020507" pitchFamily="18" charset="2"/>
              </a:rPr>
              <a:t>F</a:t>
            </a:r>
            <a:r>
              <a:rPr lang="en-US" altLang="en-US" sz="2400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400" baseline="-250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  <a:r>
              <a:rPr lang="en-US" altLang="en-US" sz="2400" baseline="30000" dirty="0">
                <a:sym typeface="Symbol" panose="05050102010706020507" pitchFamily="18" charset="2"/>
              </a:rPr>
              <a:t>+</a:t>
            </a:r>
            <a:r>
              <a:rPr lang="en-US" altLang="en-US" sz="2400" dirty="0">
                <a:sym typeface="Symbol" panose="05050102010706020507" pitchFamily="18" charset="2"/>
              </a:rPr>
              <a:t> = </a:t>
            </a:r>
            <a:r>
              <a:rPr lang="en-US" altLang="en-US" sz="2400" i="1" dirty="0">
                <a:sym typeface="Symbol" panose="05050102010706020507" pitchFamily="18" charset="2"/>
              </a:rPr>
              <a:t>F </a:t>
            </a:r>
            <a:r>
              <a:rPr lang="en-US" altLang="en-US" sz="2400" i="1" baseline="30000" dirty="0">
                <a:sym typeface="Symbol" panose="05050102010706020507" pitchFamily="18" charset="2"/>
              </a:rPr>
              <a:t>+</a:t>
            </a:r>
            <a:endParaRPr lang="en-US" altLang="en-US" sz="2400" i="1" baseline="30000" dirty="0"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Using the above definition,  testing for dependency preservation take exponential time.</a:t>
            </a:r>
            <a:endParaRPr lang="en-US" altLang="en-US" sz="2400" dirty="0"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Not that if a decomposition is NOT dependency preserving </a:t>
            </a:r>
            <a:r>
              <a:rPr lang="en-US" altLang="en-US" sz="2400" dirty="0"/>
              <a:t>then checking updates for violation of functional dependencies may require computing joins, which is expensive.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Dependency Preservation (Cont.)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4" y="1093788"/>
            <a:ext cx="7995017" cy="3466180"/>
          </a:xfrm>
        </p:spPr>
        <p:txBody>
          <a:bodyPr/>
          <a:lstStyle/>
          <a:p>
            <a:r>
              <a:rPr lang="en-US" altLang="en-US" sz="2400" dirty="0"/>
              <a:t>Let </a:t>
            </a:r>
            <a:r>
              <a:rPr lang="en-US" altLang="en-US" sz="2400" i="1" dirty="0"/>
              <a:t>F </a:t>
            </a:r>
            <a:r>
              <a:rPr lang="en-US" altLang="en-US" sz="2400" i="1" baseline="-25000" dirty="0"/>
              <a:t> </a:t>
            </a:r>
            <a:r>
              <a:rPr lang="en-US" altLang="en-US" sz="2400" dirty="0"/>
              <a:t>be the set of dependencies  on schema </a:t>
            </a:r>
            <a:r>
              <a:rPr lang="en-US" altLang="en-US" sz="2400" i="1" dirty="0"/>
              <a:t>R</a:t>
            </a:r>
            <a:r>
              <a:rPr lang="en-US" altLang="en-US" sz="2400" dirty="0"/>
              <a:t>  and let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1</a:t>
            </a:r>
            <a:r>
              <a:rPr lang="en-US" altLang="en-US" sz="2400" i="1" dirty="0"/>
              <a:t>,</a:t>
            </a:r>
            <a:r>
              <a:rPr lang="en-US" altLang="en-US" sz="2400" i="1" dirty="0">
                <a:sym typeface="Symbol" panose="05050102010706020507" pitchFamily="18" charset="2"/>
              </a:rPr>
              <a:t> R</a:t>
            </a:r>
            <a:r>
              <a:rPr lang="en-US" altLang="en-US" sz="2400" baseline="-25000" dirty="0">
                <a:sym typeface="Symbol" panose="05050102010706020507" pitchFamily="18" charset="2"/>
              </a:rPr>
              <a:t>2 </a:t>
            </a:r>
            <a:r>
              <a:rPr lang="en-US" altLang="en-US" sz="2400" dirty="0">
                <a:sym typeface="Symbol" panose="05050102010706020507" pitchFamily="18" charset="2"/>
              </a:rPr>
              <a:t>,</a:t>
            </a:r>
            <a:r>
              <a:rPr lang="en-US" altLang="en-US" sz="2400" i="1" dirty="0">
                <a:sym typeface="Symbol" panose="05050102010706020507" pitchFamily="18" charset="2"/>
              </a:rPr>
              <a:t>  .., R</a:t>
            </a:r>
            <a:r>
              <a:rPr lang="en-US" altLang="en-US" sz="2400" baseline="-25000" dirty="0">
                <a:sym typeface="Symbol" panose="05050102010706020507" pitchFamily="18" charset="2"/>
              </a:rPr>
              <a:t>n </a:t>
            </a:r>
            <a:r>
              <a:rPr lang="en-US" altLang="en-US" sz="2400" dirty="0">
                <a:sym typeface="Symbol" panose="05050102010706020507" pitchFamily="18" charset="2"/>
              </a:rPr>
              <a:t>  be a decomposition of </a:t>
            </a:r>
            <a:r>
              <a:rPr lang="en-US" altLang="en-US" sz="2400" i="1" dirty="0">
                <a:sym typeface="Symbol" panose="05050102010706020507" pitchFamily="18" charset="2"/>
              </a:rPr>
              <a:t>R.</a:t>
            </a:r>
            <a:endParaRPr lang="en-US" altLang="en-US" sz="2400" i="1" dirty="0"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The restriction of  </a:t>
            </a:r>
            <a:r>
              <a:rPr lang="en-US" altLang="en-US" sz="2400" i="1" dirty="0">
                <a:sym typeface="Symbol" panose="05050102010706020507" pitchFamily="18" charset="2"/>
              </a:rPr>
              <a:t>F</a:t>
            </a:r>
            <a:r>
              <a:rPr lang="en-US" altLang="en-US" sz="2400" dirty="0">
                <a:sym typeface="Symbol" panose="05050102010706020507" pitchFamily="18" charset="2"/>
              </a:rPr>
              <a:t> to 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  <a:r>
              <a:rPr lang="en-US" altLang="en-US" sz="2400" baseline="-25000" dirty="0"/>
              <a:t>i 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is the set </a:t>
            </a:r>
            <a:r>
              <a:rPr lang="en-US" altLang="en-US" sz="2400" i="1" dirty="0"/>
              <a:t>F</a:t>
            </a:r>
            <a:r>
              <a:rPr lang="en-US" altLang="en-US" sz="2400" baseline="-25000" dirty="0"/>
              <a:t>i  </a:t>
            </a:r>
            <a:r>
              <a:rPr lang="en-US" altLang="en-US" sz="2400" dirty="0">
                <a:sym typeface="Symbol" panose="05050102010706020507" pitchFamily="18" charset="2"/>
              </a:rPr>
              <a:t>of all  functional dependencies in </a:t>
            </a:r>
            <a:r>
              <a:rPr lang="en-US" altLang="en-US" sz="2400" i="1" dirty="0">
                <a:sym typeface="Symbol" panose="05050102010706020507" pitchFamily="18" charset="2"/>
              </a:rPr>
              <a:t>F </a:t>
            </a:r>
            <a:r>
              <a:rPr lang="en-US" altLang="en-US" sz="2400" i="1" baseline="30000" dirty="0">
                <a:sym typeface="Symbol" panose="05050102010706020507" pitchFamily="18" charset="2"/>
              </a:rPr>
              <a:t>+ </a:t>
            </a:r>
            <a:r>
              <a:rPr lang="en-US" altLang="en-US" sz="2400" dirty="0">
                <a:sym typeface="Symbol" panose="05050102010706020507" pitchFamily="18" charset="2"/>
              </a:rPr>
              <a:t>that include </a:t>
            </a:r>
            <a:r>
              <a:rPr lang="en-US" altLang="en-US" sz="2400" b="1" dirty="0">
                <a:sym typeface="Symbol" panose="05050102010706020507" pitchFamily="18" charset="2"/>
              </a:rPr>
              <a:t>only</a:t>
            </a:r>
            <a:r>
              <a:rPr lang="en-US" altLang="en-US" sz="2400" dirty="0">
                <a:sym typeface="Symbol" panose="05050102010706020507" pitchFamily="18" charset="2"/>
              </a:rPr>
              <a:t> attributes  of 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  <a:r>
              <a:rPr lang="en-US" altLang="en-US" sz="2400" baseline="-25000" dirty="0"/>
              <a:t>i 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  <a:endParaRPr lang="en-US" altLang="en-US" sz="2400" dirty="0"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Since all functional dependencies in a restriction involve attributes of only one relation schema, it is possible to test such a dependency for satisfaction by checking only one relation.</a:t>
            </a:r>
            <a:endParaRPr lang="en-US" altLang="en-US" sz="2400" dirty="0"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Note that the definition of restriction uses all dependencies in in </a:t>
            </a:r>
            <a:r>
              <a:rPr lang="en-US" altLang="en-US" sz="2400" i="1" dirty="0">
                <a:sym typeface="Symbol" panose="05050102010706020507" pitchFamily="18" charset="2"/>
              </a:rPr>
              <a:t>F </a:t>
            </a:r>
            <a:r>
              <a:rPr lang="en-US" altLang="en-US" sz="2400" i="1" baseline="30000" dirty="0">
                <a:sym typeface="Symbol" panose="05050102010706020507" pitchFamily="18" charset="2"/>
              </a:rPr>
              <a:t>+</a:t>
            </a:r>
            <a:r>
              <a:rPr lang="en-US" altLang="en-US" sz="2400" i="1" dirty="0">
                <a:sym typeface="Symbol" panose="05050102010706020507" pitchFamily="18" charset="2"/>
              </a:rPr>
              <a:t>, </a:t>
            </a:r>
            <a:r>
              <a:rPr lang="en-US" altLang="en-US" sz="2400" dirty="0">
                <a:sym typeface="Symbol" panose="05050102010706020507" pitchFamily="18" charset="2"/>
              </a:rPr>
              <a:t>not just those in </a:t>
            </a:r>
            <a:r>
              <a:rPr lang="en-US" altLang="en-US" sz="2400" i="1" dirty="0">
                <a:sym typeface="Symbol" panose="05050102010706020507" pitchFamily="18" charset="2"/>
              </a:rPr>
              <a:t>F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  <a:endParaRPr lang="en-US" altLang="en-US" sz="2400" dirty="0">
              <a:sym typeface="Symbol" panose="05050102010706020507" pitchFamily="18" charset="2"/>
            </a:endParaRPr>
          </a:p>
          <a:p>
            <a:r>
              <a:rPr lang="en-US" altLang="en-US" sz="2400" dirty="0"/>
              <a:t>The set of restrictions </a:t>
            </a:r>
            <a:r>
              <a:rPr lang="en-US" altLang="en-US" sz="2400" i="1" dirty="0"/>
              <a:t>F</a:t>
            </a:r>
            <a:r>
              <a:rPr lang="en-US" altLang="en-US" sz="2400" baseline="-25000" dirty="0"/>
              <a:t>1</a:t>
            </a:r>
            <a:r>
              <a:rPr lang="en-US" altLang="en-US" sz="2400" i="1" dirty="0"/>
              <a:t>,</a:t>
            </a:r>
            <a:r>
              <a:rPr lang="en-US" altLang="en-US" sz="2400" i="1" dirty="0">
                <a:sym typeface="Symbol" panose="05050102010706020507" pitchFamily="18" charset="2"/>
              </a:rPr>
              <a:t> F</a:t>
            </a:r>
            <a:r>
              <a:rPr lang="en-US" altLang="en-US" sz="2400" baseline="-25000" dirty="0">
                <a:sym typeface="Symbol" panose="05050102010706020507" pitchFamily="18" charset="2"/>
              </a:rPr>
              <a:t>2 </a:t>
            </a:r>
            <a:r>
              <a:rPr lang="en-US" altLang="en-US" sz="2400" dirty="0">
                <a:sym typeface="Symbol" panose="05050102010706020507" pitchFamily="18" charset="2"/>
              </a:rPr>
              <a:t>, .. ,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i="1" dirty="0" err="1">
                <a:sym typeface="Symbol" panose="05050102010706020507" pitchFamily="18" charset="2"/>
              </a:rPr>
              <a:t>F</a:t>
            </a:r>
            <a:r>
              <a:rPr lang="en-US" altLang="en-US" sz="2400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400" baseline="-25000" dirty="0">
                <a:sym typeface="Symbol" panose="05050102010706020507" pitchFamily="18" charset="2"/>
              </a:rPr>
              <a:t>  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/>
              <a:t>is the set of functional  dependencies that can be checked efficiently.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1000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Testing for Dependency Preservation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5641" y="1100831"/>
            <a:ext cx="7871402" cy="4590106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2000" dirty="0">
                <a:sym typeface="Symbol" panose="05050102010706020507" pitchFamily="18" charset="2"/>
              </a:rPr>
              <a:t>To check if a dependency    is preserved in a decomposition of </a:t>
            </a:r>
            <a:r>
              <a:rPr lang="en-US" altLang="en-US" sz="2000" i="1" dirty="0"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ym typeface="Symbol" panose="05050102010706020507" pitchFamily="18" charset="2"/>
              </a:rPr>
              <a:t> into </a:t>
            </a:r>
            <a:r>
              <a:rPr lang="en-US" altLang="en-US" sz="2000" i="1" dirty="0">
                <a:sym typeface="Symbol" panose="05050102010706020507" pitchFamily="18" charset="2"/>
              </a:rPr>
              <a:t>R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ym typeface="Symbol" panose="05050102010706020507" pitchFamily="18" charset="2"/>
              </a:rPr>
              <a:t>, </a:t>
            </a:r>
            <a:r>
              <a:rPr lang="en-US" altLang="en-US" sz="2000" i="1" dirty="0">
                <a:sym typeface="Symbol" panose="05050102010706020507" pitchFamily="18" charset="2"/>
              </a:rPr>
              <a:t>R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, …, </a:t>
            </a:r>
            <a:r>
              <a:rPr lang="en-US" altLang="en-US" sz="2000" i="1" dirty="0">
                <a:sym typeface="Symbol" panose="05050102010706020507" pitchFamily="18" charset="2"/>
              </a:rPr>
              <a:t>R</a:t>
            </a:r>
            <a:r>
              <a:rPr lang="en-US" altLang="en-US" sz="2000" baseline="-25000" dirty="0"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 , we apply the following test (with attribute closure done with respect to </a:t>
            </a:r>
            <a:r>
              <a:rPr lang="en-US" altLang="en-US" sz="2000" i="1" dirty="0">
                <a:sym typeface="Symbol" panose="05050102010706020507" pitchFamily="18" charset="2"/>
              </a:rPr>
              <a:t>F</a:t>
            </a:r>
            <a:r>
              <a:rPr lang="en-US" altLang="en-US" sz="2000" dirty="0">
                <a:sym typeface="Symbol" panose="05050102010706020507" pitchFamily="18" charset="2"/>
              </a:rPr>
              <a:t>)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i="1" dirty="0">
                <a:solidFill>
                  <a:srgbClr val="7030A0"/>
                </a:solidFill>
              </a:rPr>
              <a:t>result </a:t>
            </a:r>
            <a:r>
              <a:rPr lang="en-US" altLang="en-US" sz="2000" dirty="0">
                <a:solidFill>
                  <a:srgbClr val="7030A0"/>
                </a:solidFill>
              </a:rPr>
              <a:t>=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b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repeat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b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	</a:t>
            </a:r>
            <a:r>
              <a:rPr lang="en-US" alt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for each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in the decomposition</a:t>
            </a:r>
            <a:b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		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 = (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result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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000" baseline="30000" dirty="0">
                <a:solidFill>
                  <a:srgbClr val="7030A0"/>
                </a:solidFill>
                <a:sym typeface="Symbol" panose="05050102010706020507" pitchFamily="18" charset="2"/>
              </a:rPr>
              <a:t>+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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i</a:t>
            </a:r>
            <a:br>
              <a:rPr lang="en-US" altLang="en-US" sz="20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sz="20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		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result  =  result 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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t</a:t>
            </a:r>
            <a:endParaRPr lang="en-US" altLang="en-US" sz="2000" i="1" dirty="0">
              <a:solidFill>
                <a:srgbClr val="7030A0"/>
              </a:solidFill>
              <a:sym typeface="Symbol" panose="05050102010706020507" pitchFamily="18" charset="2"/>
            </a:endParaRPr>
          </a:p>
          <a:p>
            <a:pPr marL="457200" lvl="1" indent="0">
              <a:buSzPct val="110000"/>
              <a:buNone/>
            </a:pP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          </a:t>
            </a:r>
            <a:r>
              <a:rPr lang="en-US" alt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until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 (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result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does not change)</a:t>
            </a:r>
            <a:endParaRPr lang="en-US" altLang="en-US" sz="2000" i="1" dirty="0">
              <a:solidFill>
                <a:srgbClr val="7030A0"/>
              </a:solidFill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If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result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 contains all attributes in , then the functional dependency     is preserved</a:t>
            </a:r>
            <a:r>
              <a:rPr lang="en-US" altLang="en-US" sz="2000" dirty="0">
                <a:sym typeface="Symbol" panose="05050102010706020507" pitchFamily="18" charset="2"/>
              </a:rPr>
              <a:t>.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2000" dirty="0">
                <a:sym typeface="Symbol" panose="05050102010706020507" pitchFamily="18" charset="2"/>
              </a:rPr>
              <a:t>We apply the test on all dependencies in </a:t>
            </a:r>
            <a:r>
              <a:rPr lang="en-US" altLang="en-US" sz="2000" i="1" dirty="0">
                <a:sym typeface="Symbol" panose="05050102010706020507" pitchFamily="18" charset="2"/>
              </a:rPr>
              <a:t>F</a:t>
            </a:r>
            <a:r>
              <a:rPr lang="en-US" altLang="en-US" sz="2000" dirty="0">
                <a:sym typeface="Symbol" panose="05050102010706020507" pitchFamily="18" charset="2"/>
              </a:rPr>
              <a:t>  to check if a decomposition is dependency preserving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2000" dirty="0">
                <a:sym typeface="Symbol" panose="05050102010706020507" pitchFamily="18" charset="2"/>
              </a:rPr>
              <a:t>This procedure takes polynomial time, instead of the exponential time required to compute </a:t>
            </a:r>
            <a:r>
              <a:rPr lang="en-US" altLang="en-US" sz="2000" i="1" dirty="0">
                <a:sym typeface="Symbol" panose="05050102010706020507" pitchFamily="18" charset="2"/>
              </a:rPr>
              <a:t>F</a:t>
            </a:r>
            <a:r>
              <a:rPr lang="en-US" altLang="en-US" sz="2000" i="1" baseline="30000" dirty="0">
                <a:sym typeface="Symbol" panose="05050102010706020507" pitchFamily="18" charset="2"/>
              </a:rPr>
              <a:t>+</a:t>
            </a:r>
            <a:r>
              <a:rPr lang="en-US" altLang="en-US" sz="2000" i="1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and</a:t>
            </a:r>
            <a:r>
              <a:rPr lang="en-US" altLang="en-US" sz="2000" i="1" dirty="0">
                <a:sym typeface="Symbol" panose="05050102010706020507" pitchFamily="18" charset="2"/>
              </a:rPr>
              <a:t> </a:t>
            </a:r>
            <a:r>
              <a:rPr lang="en-US" altLang="en-US" sz="2000" dirty="0"/>
              <a:t>(</a:t>
            </a:r>
            <a:r>
              <a:rPr lang="en-US" altLang="en-US" sz="2000" i="1" dirty="0"/>
              <a:t>F</a:t>
            </a:r>
            <a:r>
              <a:rPr lang="en-US" altLang="en-US" sz="2000" baseline="-25000" dirty="0"/>
              <a:t>1</a:t>
            </a:r>
            <a:r>
              <a:rPr lang="en-US" altLang="en-US" sz="2000" i="1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</a:t>
            </a:r>
            <a:r>
              <a:rPr lang="en-US" altLang="en-US" sz="2000" i="1" dirty="0">
                <a:sym typeface="Symbol" panose="05050102010706020507" pitchFamily="18" charset="2"/>
              </a:rPr>
              <a:t> F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 </a:t>
            </a:r>
            <a:r>
              <a:rPr lang="en-US" altLang="en-US" sz="2000" i="1" dirty="0">
                <a:sym typeface="Symbol" panose="05050102010706020507" pitchFamily="18" charset="2"/>
              </a:rPr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</a:t>
            </a:r>
            <a:r>
              <a:rPr lang="en-US" altLang="en-US" sz="2000" i="1" dirty="0"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sym typeface="Symbol" panose="05050102010706020507" pitchFamily="18" charset="2"/>
              </a:rPr>
              <a:t>F</a:t>
            </a:r>
            <a:r>
              <a:rPr lang="en-US" altLang="en-US" sz="2000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)</a:t>
            </a:r>
            <a:r>
              <a:rPr lang="en-US" altLang="en-US" sz="2000" baseline="30000" dirty="0"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9575"/>
            <a:ext cx="7585537" cy="2951162"/>
          </a:xfrm>
        </p:spPr>
        <p:txBody>
          <a:bodyPr/>
          <a:lstStyle/>
          <a:p>
            <a:pPr>
              <a:tabLst>
                <a:tab pos="744220" algn="l"/>
              </a:tabLst>
            </a:pPr>
            <a:r>
              <a:rPr lang="en-US" altLang="en-US" sz="2400" i="1" dirty="0"/>
              <a:t>R = </a:t>
            </a:r>
            <a:r>
              <a:rPr lang="en-US" altLang="en-US" sz="2400" dirty="0"/>
              <a:t>(</a:t>
            </a:r>
            <a:r>
              <a:rPr lang="en-US" altLang="en-US" sz="2400" i="1" dirty="0"/>
              <a:t>A, B, C </a:t>
            </a:r>
            <a:r>
              <a:rPr lang="en-US" altLang="en-US" sz="2400" dirty="0"/>
              <a:t>)</a:t>
            </a:r>
            <a:br>
              <a:rPr lang="en-US" altLang="en-US" sz="2400" i="1" dirty="0"/>
            </a:br>
            <a:r>
              <a:rPr lang="en-US" altLang="en-US" sz="2400" i="1" dirty="0"/>
              <a:t>F = </a:t>
            </a:r>
            <a:r>
              <a:rPr lang="en-US" altLang="en-US" sz="2400" dirty="0"/>
              <a:t>{</a:t>
            </a:r>
            <a:r>
              <a:rPr lang="en-US" altLang="en-US" sz="2400" i="1" dirty="0"/>
              <a:t>A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Monotype Sorts" pitchFamily="-65" charset="2"/>
              </a:rPr>
              <a:t>B</a:t>
            </a:r>
            <a:br>
              <a:rPr lang="en-US" altLang="en-US" sz="2400" i="1" dirty="0">
                <a:sym typeface="Monotype Sorts" pitchFamily="-65" charset="2"/>
              </a:rPr>
            </a:br>
            <a:r>
              <a:rPr lang="en-US" altLang="en-US" sz="2400" i="1" dirty="0">
                <a:sym typeface="Monotype Sorts" pitchFamily="-65" charset="2"/>
              </a:rPr>
              <a:t>	 B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i="1" dirty="0">
                <a:sym typeface="Monotype Sorts" pitchFamily="-65" charset="2"/>
              </a:rPr>
              <a:t> C</a:t>
            </a:r>
            <a:r>
              <a:rPr lang="en-US" altLang="en-US" sz="2400" dirty="0">
                <a:sym typeface="Monotype Sorts" pitchFamily="-65" charset="2"/>
              </a:rPr>
              <a:t>}</a:t>
            </a:r>
            <a:br>
              <a:rPr lang="en-US" altLang="en-US" sz="2400" dirty="0">
                <a:sym typeface="Monotype Sorts" pitchFamily="-65" charset="2"/>
              </a:rPr>
            </a:br>
            <a:r>
              <a:rPr lang="en-US" altLang="en-US" sz="2400" dirty="0">
                <a:sym typeface="Monotype Sorts" pitchFamily="-65" charset="2"/>
              </a:rPr>
              <a:t>Key = {</a:t>
            </a:r>
            <a:r>
              <a:rPr lang="en-US" altLang="en-US" sz="2400" i="1" dirty="0">
                <a:sym typeface="Monotype Sorts" pitchFamily="-65" charset="2"/>
              </a:rPr>
              <a:t>A</a:t>
            </a:r>
            <a:r>
              <a:rPr lang="en-US" altLang="en-US" sz="2400" dirty="0">
                <a:sym typeface="Monotype Sorts" pitchFamily="-65" charset="2"/>
              </a:rPr>
              <a:t>}</a:t>
            </a:r>
            <a:endParaRPr lang="en-US" altLang="en-US" sz="2400" dirty="0">
              <a:sym typeface="Monotype Sorts" pitchFamily="-65" charset="2"/>
            </a:endParaRPr>
          </a:p>
          <a:p>
            <a:pPr>
              <a:tabLst>
                <a:tab pos="744220" algn="l"/>
              </a:tabLst>
            </a:pPr>
            <a:r>
              <a:rPr lang="en-US" altLang="en-US" sz="2400" i="1" dirty="0">
                <a:sym typeface="Monotype Sorts" pitchFamily="-65" charset="2"/>
              </a:rPr>
              <a:t>R</a:t>
            </a:r>
            <a:r>
              <a:rPr lang="en-US" altLang="en-US" sz="2400" dirty="0">
                <a:sym typeface="Monotype Sorts" pitchFamily="-65" charset="2"/>
              </a:rPr>
              <a:t> is not in BCNF</a:t>
            </a:r>
            <a:endParaRPr lang="en-US" altLang="en-US" sz="2400" dirty="0">
              <a:sym typeface="Monotype Sorts" pitchFamily="-65" charset="2"/>
            </a:endParaRPr>
          </a:p>
          <a:p>
            <a:pPr>
              <a:tabLst>
                <a:tab pos="744220" algn="l"/>
              </a:tabLst>
            </a:pPr>
            <a:r>
              <a:rPr lang="en-US" altLang="en-US" sz="2400" dirty="0">
                <a:sym typeface="Monotype Sorts" pitchFamily="-65" charset="2"/>
              </a:rPr>
              <a:t>Decomposition </a:t>
            </a:r>
            <a:r>
              <a:rPr lang="en-US" altLang="en-US" sz="2400" i="1" dirty="0">
                <a:sym typeface="Monotype Sorts" pitchFamily="-65" charset="2"/>
              </a:rPr>
              <a:t>R</a:t>
            </a:r>
            <a:r>
              <a:rPr lang="en-US" altLang="en-US" sz="2400" baseline="-25000" dirty="0">
                <a:sym typeface="Monotype Sorts" pitchFamily="-65" charset="2"/>
              </a:rPr>
              <a:t>1</a:t>
            </a:r>
            <a:r>
              <a:rPr lang="en-US" altLang="en-US" sz="2400" dirty="0">
                <a:sym typeface="Monotype Sorts" pitchFamily="-65" charset="2"/>
              </a:rPr>
              <a:t> = (</a:t>
            </a:r>
            <a:r>
              <a:rPr lang="en-US" altLang="en-US" sz="2400" i="1" dirty="0">
                <a:sym typeface="Monotype Sorts" pitchFamily="-65" charset="2"/>
              </a:rPr>
              <a:t>A, B),  R</a:t>
            </a:r>
            <a:r>
              <a:rPr lang="en-US" altLang="en-US" sz="2400" baseline="-25000" dirty="0">
                <a:sym typeface="Monotype Sorts" pitchFamily="-65" charset="2"/>
              </a:rPr>
              <a:t>2</a:t>
            </a:r>
            <a:r>
              <a:rPr lang="en-US" altLang="en-US" sz="2400" dirty="0">
                <a:sym typeface="Monotype Sorts" pitchFamily="-65" charset="2"/>
              </a:rPr>
              <a:t> = </a:t>
            </a:r>
            <a:r>
              <a:rPr lang="en-US" altLang="en-US" sz="2400" i="1" dirty="0">
                <a:sym typeface="Monotype Sorts" pitchFamily="-65" charset="2"/>
              </a:rPr>
              <a:t>(B, C)</a:t>
            </a:r>
            <a:endParaRPr lang="en-US" altLang="en-US" sz="2400" i="1" dirty="0">
              <a:sym typeface="Monotype Sorts" pitchFamily="-65" charset="2"/>
            </a:endParaRPr>
          </a:p>
          <a:p>
            <a:pPr lvl="1">
              <a:tabLst>
                <a:tab pos="744220" algn="l"/>
              </a:tabLst>
            </a:pPr>
            <a:r>
              <a:rPr lang="en-US" altLang="en-US" sz="2400" i="1" dirty="0">
                <a:sym typeface="Monotype Sorts" pitchFamily="-65" charset="2"/>
              </a:rPr>
              <a:t>R</a:t>
            </a:r>
            <a:r>
              <a:rPr lang="en-US" altLang="en-US" sz="2400" baseline="-25000" dirty="0">
                <a:sym typeface="Monotype Sorts" pitchFamily="-65" charset="2"/>
              </a:rPr>
              <a:t>1</a:t>
            </a:r>
            <a:r>
              <a:rPr lang="en-US" altLang="en-US" sz="2400" i="1" baseline="-25000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Monotype Sorts" pitchFamily="-65" charset="2"/>
              </a:rPr>
              <a:t>and </a:t>
            </a:r>
            <a:r>
              <a:rPr lang="en-US" altLang="en-US" sz="2400" i="1" dirty="0">
                <a:sym typeface="Monotype Sorts" pitchFamily="-65" charset="2"/>
              </a:rPr>
              <a:t>R</a:t>
            </a:r>
            <a:r>
              <a:rPr lang="en-US" altLang="en-US" sz="2400" baseline="-25000" dirty="0">
                <a:sym typeface="Monotype Sorts" pitchFamily="-65" charset="2"/>
              </a:rPr>
              <a:t>2</a:t>
            </a:r>
            <a:r>
              <a:rPr lang="en-US" altLang="en-US" sz="2400" dirty="0">
                <a:sym typeface="Monotype Sorts" pitchFamily="-65" charset="2"/>
              </a:rPr>
              <a:t> in BCNF</a:t>
            </a:r>
            <a:endParaRPr lang="en-US" altLang="en-US" sz="2400" dirty="0">
              <a:sym typeface="Monotype Sorts" pitchFamily="-65" charset="2"/>
            </a:endParaRPr>
          </a:p>
          <a:p>
            <a:pPr lvl="1">
              <a:tabLst>
                <a:tab pos="744220" algn="l"/>
              </a:tabLst>
            </a:pPr>
            <a:r>
              <a:rPr lang="en-US" altLang="en-US" sz="2400" dirty="0">
                <a:solidFill>
                  <a:srgbClr val="FF0000"/>
                </a:solidFill>
                <a:sym typeface="Monotype Sorts" pitchFamily="-65" charset="2"/>
              </a:rPr>
              <a:t>Lossless-join decomposition</a:t>
            </a:r>
            <a:endParaRPr lang="en-US" altLang="en-US" sz="2400" dirty="0">
              <a:solidFill>
                <a:srgbClr val="FF0000"/>
              </a:solidFill>
              <a:sym typeface="Monotype Sorts" pitchFamily="-65" charset="2"/>
            </a:endParaRPr>
          </a:p>
          <a:p>
            <a:pPr lvl="1">
              <a:tabLst>
                <a:tab pos="744220" algn="l"/>
              </a:tabLst>
            </a:pPr>
            <a:r>
              <a:rPr lang="en-US" altLang="en-US" sz="2400" dirty="0">
                <a:solidFill>
                  <a:srgbClr val="FF0000"/>
                </a:solidFill>
                <a:sym typeface="Monotype Sorts" pitchFamily="-65" charset="2"/>
              </a:rPr>
              <a:t>Dependency preserving</a:t>
            </a:r>
            <a:endParaRPr lang="en-US" altLang="en-US" sz="2400" dirty="0">
              <a:solidFill>
                <a:srgbClr val="FF0000"/>
              </a:solidFill>
              <a:sym typeface="Monotype Sorts" pitchFamily="-65" charset="2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Lossless Decomposition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8875"/>
            <a:ext cx="7603293" cy="4937125"/>
          </a:xfrm>
        </p:spPr>
        <p:txBody>
          <a:bodyPr/>
          <a:lstStyle/>
          <a:p>
            <a:pPr>
              <a:tabLst>
                <a:tab pos="2292350" algn="l"/>
                <a:tab pos="2976245" algn="l"/>
              </a:tabLst>
            </a:pPr>
            <a:r>
              <a:rPr lang="en-US" altLang="en-US" sz="2000" dirty="0"/>
              <a:t>We can use functional dependencies to show when certain decomposition are lossless.  </a:t>
            </a:r>
            <a:endParaRPr lang="en-US" altLang="en-US" sz="2000" dirty="0"/>
          </a:p>
          <a:p>
            <a:pPr>
              <a:tabLst>
                <a:tab pos="2292350" algn="l"/>
                <a:tab pos="2976245" algn="l"/>
              </a:tabLst>
            </a:pPr>
            <a:r>
              <a:rPr lang="en-US" altLang="en-US" sz="2000" dirty="0"/>
              <a:t>For the case of</a:t>
            </a:r>
            <a:r>
              <a:rPr lang="en-US" altLang="en-US" sz="2000" i="1" dirty="0"/>
              <a:t> R</a:t>
            </a:r>
            <a:r>
              <a:rPr lang="en-US" altLang="en-US" sz="2000" dirty="0"/>
              <a:t> = (</a:t>
            </a:r>
            <a:r>
              <a:rPr lang="en-US" altLang="en-US" sz="2000" i="1" dirty="0"/>
              <a:t>R</a:t>
            </a:r>
            <a:r>
              <a:rPr lang="en-US" altLang="en-US" sz="2000" baseline="-25000" dirty="0"/>
              <a:t>1</a:t>
            </a:r>
            <a:r>
              <a:rPr lang="en-US" altLang="en-US" sz="2000" i="1" dirty="0"/>
              <a:t>, R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</a:t>
            </a:r>
            <a:r>
              <a:rPr lang="en-US" altLang="en-US" sz="2000" i="1" dirty="0"/>
              <a:t>,</a:t>
            </a:r>
            <a:r>
              <a:rPr lang="en-US" altLang="en-US" sz="2000" dirty="0"/>
              <a:t> we require that for all possible relations </a:t>
            </a:r>
            <a:r>
              <a:rPr lang="en-US" altLang="en-US" sz="2000" i="1" dirty="0"/>
              <a:t>r</a:t>
            </a:r>
            <a:r>
              <a:rPr lang="en-US" altLang="en-US" sz="2000" dirty="0"/>
              <a:t> on schema </a:t>
            </a:r>
            <a:r>
              <a:rPr lang="en-US" altLang="en-US" sz="2000" i="1" dirty="0"/>
              <a:t>R</a:t>
            </a:r>
            <a:endParaRPr lang="en-US" altLang="en-US" sz="2000" i="1" dirty="0"/>
          </a:p>
          <a:p>
            <a:pPr>
              <a:buFont typeface="Monotype Sorts" pitchFamily="-65" charset="2"/>
              <a:buNone/>
              <a:tabLst>
                <a:tab pos="2292350" algn="l"/>
                <a:tab pos="2976245" algn="l"/>
              </a:tabLst>
            </a:pPr>
            <a:r>
              <a:rPr lang="en-US" altLang="en-US" sz="2000" baseline="-25000" dirty="0"/>
              <a:t>		</a:t>
            </a:r>
            <a:r>
              <a:rPr lang="en-US" altLang="en-US" sz="2000" i="1" dirty="0"/>
              <a:t>r = </a:t>
            </a:r>
            <a:r>
              <a:rPr lang="en-US" altLang="en-US" sz="2000" dirty="0">
                <a:sym typeface="Symbol" panose="05050102010706020507" pitchFamily="18" charset="2"/>
              </a:rPr>
              <a:t>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R1</a:t>
            </a:r>
            <a:r>
              <a:rPr lang="en-US" altLang="en-US" sz="2000" baseline="-25000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r </a:t>
            </a:r>
            <a:r>
              <a:rPr lang="en-US" altLang="en-US" sz="2000" dirty="0">
                <a:sym typeface="Symbol" panose="05050102010706020507" pitchFamily="18" charset="2"/>
              </a:rPr>
              <a:t>)    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R2</a:t>
            </a:r>
            <a:r>
              <a:rPr lang="en-US" altLang="en-US" sz="2000" baseline="-25000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r </a:t>
            </a:r>
            <a:r>
              <a:rPr lang="en-US" altLang="en-US" sz="2000" dirty="0">
                <a:sym typeface="Symbol" panose="05050102010706020507" pitchFamily="18" charset="2"/>
              </a:rPr>
              <a:t>) 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tabLst>
                <a:tab pos="2292350" algn="l"/>
                <a:tab pos="2976245" algn="l"/>
              </a:tabLst>
            </a:pPr>
            <a:r>
              <a:rPr lang="en-US" altLang="en-US" sz="2000" dirty="0">
                <a:solidFill>
                  <a:srgbClr val="FF0000"/>
                </a:solidFill>
              </a:rPr>
              <a:t>A decomposition of </a:t>
            </a:r>
            <a:r>
              <a:rPr lang="en-US" altLang="en-US" sz="2000" i="1" dirty="0">
                <a:solidFill>
                  <a:srgbClr val="FF0000"/>
                </a:solidFill>
              </a:rPr>
              <a:t>R</a:t>
            </a:r>
            <a:r>
              <a:rPr lang="en-US" altLang="en-US" sz="2000" dirty="0">
                <a:solidFill>
                  <a:srgbClr val="FF0000"/>
                </a:solidFill>
              </a:rPr>
              <a:t> into </a:t>
            </a:r>
            <a:r>
              <a:rPr kumimoji="0" lang="en-US" altLang="en-US" sz="2000" i="1" dirty="0">
                <a:solidFill>
                  <a:srgbClr val="FF0000"/>
                </a:solidFill>
              </a:rPr>
              <a:t>R</a:t>
            </a:r>
            <a:r>
              <a:rPr kumimoji="0" lang="en-US" altLang="en-US" sz="2000" baseline="-25000" dirty="0">
                <a:solidFill>
                  <a:srgbClr val="FF0000"/>
                </a:solidFill>
              </a:rPr>
              <a:t>1</a:t>
            </a:r>
            <a:r>
              <a:rPr kumimoji="0" lang="en-US" altLang="en-US" sz="2000" dirty="0">
                <a:solidFill>
                  <a:srgbClr val="FF0000"/>
                </a:solidFill>
              </a:rPr>
              <a:t> and </a:t>
            </a:r>
            <a:r>
              <a:rPr kumimoji="0" lang="en-US" altLang="en-US" sz="2000" i="1" dirty="0">
                <a:solidFill>
                  <a:srgbClr val="FF0000"/>
                </a:solidFill>
              </a:rPr>
              <a:t>R</a:t>
            </a:r>
            <a:r>
              <a:rPr kumimoji="0" lang="en-US" altLang="en-US" sz="2000" baseline="-25000" dirty="0">
                <a:solidFill>
                  <a:srgbClr val="FF0000"/>
                </a:solidFill>
              </a:rPr>
              <a:t>2</a:t>
            </a:r>
            <a:r>
              <a:rPr kumimoji="0" lang="en-US" altLang="en-US" sz="2000" dirty="0">
                <a:solidFill>
                  <a:srgbClr val="FF0000"/>
                </a:solidFill>
              </a:rPr>
              <a:t> is lossless decomposition  if at</a:t>
            </a:r>
            <a:r>
              <a:rPr lang="en-US" altLang="en-US" sz="2000" dirty="0">
                <a:solidFill>
                  <a:srgbClr val="FF0000"/>
                </a:solidFill>
              </a:rPr>
              <a:t> least one of the following dependencies is in </a:t>
            </a:r>
            <a:r>
              <a:rPr lang="en-US" altLang="en-US" sz="2000" i="1" dirty="0">
                <a:solidFill>
                  <a:srgbClr val="FF0000"/>
                </a:solidFill>
              </a:rPr>
              <a:t>F</a:t>
            </a:r>
            <a:r>
              <a:rPr lang="en-US" altLang="en-US" sz="2000" baseline="30000" dirty="0">
                <a:solidFill>
                  <a:srgbClr val="FF0000"/>
                </a:solidFill>
              </a:rPr>
              <a:t>+</a:t>
            </a:r>
            <a:r>
              <a:rPr lang="en-US" altLang="en-US" sz="2000" dirty="0">
                <a:solidFill>
                  <a:srgbClr val="FF0000"/>
                </a:solidFill>
              </a:rPr>
              <a:t>: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lvl="1">
              <a:tabLst>
                <a:tab pos="2292350" algn="l"/>
                <a:tab pos="2976245" algn="l"/>
              </a:tabLst>
            </a:pPr>
            <a:r>
              <a:rPr lang="en-US" altLang="en-US" sz="2000" i="1" dirty="0">
                <a:solidFill>
                  <a:srgbClr val="FF0000"/>
                </a:solidFill>
              </a:rPr>
              <a:t>R</a:t>
            </a:r>
            <a:r>
              <a:rPr lang="en-US" altLang="en-US" sz="20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 </a:t>
            </a:r>
            <a:r>
              <a:rPr lang="en-US" altLang="en-US" sz="2000" i="1" dirty="0">
                <a:solidFill>
                  <a:srgbClr val="FF0000"/>
                </a:solidFill>
              </a:rPr>
              <a:t>R</a:t>
            </a:r>
            <a:r>
              <a:rPr lang="en-US" altLang="en-US" sz="20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olidFill>
                  <a:srgbClr val="FF0000"/>
                </a:solidFill>
                <a:sym typeface="Monotype Sorts" pitchFamily="-65" charset="2"/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</a:rPr>
              <a:t>R</a:t>
            </a:r>
            <a:r>
              <a:rPr lang="en-US" altLang="en-US" sz="2000" baseline="-25000" dirty="0">
                <a:solidFill>
                  <a:srgbClr val="FF0000"/>
                </a:solidFill>
              </a:rPr>
              <a:t>1</a:t>
            </a:r>
            <a:endParaRPr lang="en-US" altLang="en-US" sz="2000" baseline="-25000" dirty="0">
              <a:solidFill>
                <a:srgbClr val="FF0000"/>
              </a:solidFill>
            </a:endParaRPr>
          </a:p>
          <a:p>
            <a:pPr lvl="1">
              <a:tabLst>
                <a:tab pos="2292350" algn="l"/>
                <a:tab pos="2976245" algn="l"/>
              </a:tabLst>
            </a:pPr>
            <a:r>
              <a:rPr lang="en-US" altLang="en-US" sz="2000" i="1" dirty="0">
                <a:solidFill>
                  <a:srgbClr val="FF0000"/>
                </a:solidFill>
              </a:rPr>
              <a:t>R</a:t>
            </a:r>
            <a:r>
              <a:rPr lang="en-US" altLang="en-US" sz="20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 </a:t>
            </a:r>
            <a:r>
              <a:rPr lang="en-US" altLang="en-US" sz="2000" i="1" dirty="0">
                <a:solidFill>
                  <a:srgbClr val="FF0000"/>
                </a:solidFill>
              </a:rPr>
              <a:t>R</a:t>
            </a:r>
            <a:r>
              <a:rPr lang="en-US" altLang="en-US" sz="20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olidFill>
                  <a:srgbClr val="FF0000"/>
                </a:solidFill>
                <a:sym typeface="Monotype Sorts" pitchFamily="-65" charset="2"/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</a:rPr>
              <a:t>R</a:t>
            </a:r>
            <a:r>
              <a:rPr lang="en-US" altLang="en-US" sz="2000" baseline="-25000" dirty="0">
                <a:solidFill>
                  <a:srgbClr val="FF0000"/>
                </a:solidFill>
              </a:rPr>
              <a:t>2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>
              <a:tabLst>
                <a:tab pos="2292350" algn="l"/>
                <a:tab pos="297624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The above functional dependencies are a sufficient condition for lossless join decomposition; the dependencies are a necessary condition only if all constraints are functional dependencies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  <p:sp>
        <p:nvSpPr>
          <p:cNvPr id="22532" name="Freeform 4"/>
          <p:cNvSpPr/>
          <p:nvPr/>
        </p:nvSpPr>
        <p:spPr bwMode="auto">
          <a:xfrm>
            <a:off x="4387364" y="2703444"/>
            <a:ext cx="164757" cy="175321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4024630" y="3909060"/>
            <a:ext cx="4346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如果以下依赖项中至少有一个在F+中，则R分解为R1和R2是无损。交集是</a:t>
            </a:r>
            <a:r>
              <a:rPr lang="en-US" altLang="zh-CN"/>
              <a:t>R1</a:t>
            </a:r>
            <a:r>
              <a:rPr lang="zh-CN" altLang="en-US"/>
              <a:t>的主码</a:t>
            </a:r>
            <a:endParaRPr lang="zh-CN" alt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MS PGothic" panose="020B0600070205080204" pitchFamily="34" charset="-128"/>
              </a:rPr>
              <a:t>Example</a:t>
            </a:r>
            <a:endParaRPr lang="en-US" sz="2800" dirty="0">
              <a:ea typeface="MS PGothic" panose="020B0600070205080204" pitchFamily="34" charset="-128"/>
            </a:endParaRP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6910896" cy="4522787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2000" i="1" dirty="0"/>
              <a:t>R = (A, B, C)</a:t>
            </a:r>
            <a:br>
              <a:rPr lang="en-US" altLang="en-US" sz="2000" i="1" dirty="0"/>
            </a:br>
            <a:r>
              <a:rPr lang="en-US" altLang="en-US" sz="2000" i="1" dirty="0"/>
              <a:t>F = {A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B, B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C)</a:t>
            </a:r>
            <a:endParaRPr lang="en-US" altLang="en-US" sz="2000" i="1" dirty="0">
              <a:sym typeface="Monotype Sorts" pitchFamily="-65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2000" i="1" dirty="0">
                <a:sym typeface="Monotype Sorts" pitchFamily="-65" charset="2"/>
              </a:rPr>
              <a:t>R</a:t>
            </a:r>
            <a:r>
              <a:rPr lang="en-US" altLang="en-US" sz="2000" baseline="-25000" dirty="0">
                <a:sym typeface="Monotype Sorts" pitchFamily="-65" charset="2"/>
              </a:rPr>
              <a:t>1</a:t>
            </a:r>
            <a:r>
              <a:rPr lang="en-US" altLang="en-US" sz="2000" i="1" dirty="0">
                <a:sym typeface="Monotype Sorts" pitchFamily="-65" charset="2"/>
              </a:rPr>
              <a:t> = (A, B),   R</a:t>
            </a:r>
            <a:r>
              <a:rPr lang="en-US" altLang="en-US" sz="2000" baseline="-25000" dirty="0">
                <a:sym typeface="Monotype Sorts" pitchFamily="-65" charset="2"/>
              </a:rPr>
              <a:t>2</a:t>
            </a:r>
            <a:r>
              <a:rPr lang="en-US" altLang="en-US" sz="2000" i="1" dirty="0">
                <a:sym typeface="Monotype Sorts" pitchFamily="-65" charset="2"/>
              </a:rPr>
              <a:t> = (B, C)</a:t>
            </a:r>
            <a:endParaRPr lang="en-US" altLang="en-US" sz="20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2000" dirty="0">
                <a:sym typeface="Monotype Sorts" pitchFamily="-65" charset="2"/>
              </a:rPr>
              <a:t>Lossless decomposition:</a:t>
            </a:r>
            <a:endParaRPr lang="en-US" altLang="en-US" sz="2000" dirty="0">
              <a:sym typeface="Monotype Sorts" pitchFamily="-65" charset="2"/>
            </a:endParaRPr>
          </a:p>
          <a:p>
            <a:pPr lvl="1">
              <a:buFont typeface="Monotype Sorts" pitchFamily="-65" charset="2"/>
              <a:buNone/>
              <a:tabLst>
                <a:tab pos="2054225" algn="l"/>
              </a:tabLst>
            </a:pPr>
            <a:r>
              <a:rPr lang="en-US" altLang="en-US" sz="2000" dirty="0">
                <a:sym typeface="Monotype Sorts" pitchFamily="-65" charset="2"/>
              </a:rPr>
              <a:t>	        </a:t>
            </a:r>
            <a:r>
              <a:rPr lang="en-US" altLang="en-US" sz="2000" i="1" dirty="0">
                <a:sym typeface="Monotype Sorts" pitchFamily="-65" charset="2"/>
              </a:rPr>
              <a:t>R</a:t>
            </a:r>
            <a:r>
              <a:rPr lang="en-US" altLang="en-US" sz="2000" baseline="-25000" dirty="0">
                <a:sym typeface="Monotype Sorts" pitchFamily="-65" charset="2"/>
              </a:rPr>
              <a:t>1  </a:t>
            </a:r>
            <a:r>
              <a:rPr lang="en-US" altLang="en-US" sz="2000" dirty="0">
                <a:sym typeface="Symbol" panose="05050102010706020507" pitchFamily="18" charset="2"/>
              </a:rPr>
              <a:t> </a:t>
            </a:r>
            <a:r>
              <a:rPr lang="en-US" altLang="en-US" sz="2000" i="1" dirty="0">
                <a:sym typeface="Monotype Sorts" pitchFamily="-65" charset="2"/>
              </a:rPr>
              <a:t>R</a:t>
            </a:r>
            <a:r>
              <a:rPr lang="en-US" altLang="en-US" sz="2000" baseline="-25000" dirty="0">
                <a:sym typeface="Monotype Sorts" pitchFamily="-65" charset="2"/>
              </a:rPr>
              <a:t>2</a:t>
            </a:r>
            <a:r>
              <a:rPr lang="en-US" altLang="en-US" sz="2000" i="1" dirty="0">
                <a:sym typeface="Monotype Sorts" pitchFamily="-65" charset="2"/>
              </a:rPr>
              <a:t> = </a:t>
            </a:r>
            <a:r>
              <a:rPr lang="en-US" altLang="en-US" sz="2000" dirty="0">
                <a:sym typeface="Monotype Sorts" pitchFamily="-65" charset="2"/>
              </a:rPr>
              <a:t>{</a:t>
            </a:r>
            <a:r>
              <a:rPr lang="en-US" altLang="en-US" sz="2000" i="1" dirty="0">
                <a:sym typeface="Monotype Sorts" pitchFamily="-65" charset="2"/>
              </a:rPr>
              <a:t>B</a:t>
            </a:r>
            <a:r>
              <a:rPr lang="en-US" altLang="en-US" sz="2000" dirty="0">
                <a:sym typeface="Monotype Sorts" pitchFamily="-65" charset="2"/>
              </a:rPr>
              <a:t>}</a:t>
            </a:r>
            <a:r>
              <a:rPr lang="en-US" altLang="en-US" sz="2000" i="1" dirty="0">
                <a:sym typeface="Monotype Sorts" pitchFamily="-65" charset="2"/>
              </a:rPr>
              <a:t>  </a:t>
            </a:r>
            <a:r>
              <a:rPr lang="en-US" altLang="en-US" sz="2000" dirty="0">
                <a:sym typeface="Monotype Sorts" pitchFamily="-65" charset="2"/>
              </a:rPr>
              <a:t>and </a:t>
            </a:r>
            <a:r>
              <a:rPr lang="en-US" altLang="en-US" sz="2000" i="1" dirty="0">
                <a:sym typeface="Monotype Sorts" pitchFamily="-65" charset="2"/>
              </a:rPr>
              <a:t>B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BC</a:t>
            </a:r>
            <a:endParaRPr lang="en-US" altLang="en-US" sz="2000" i="1" dirty="0">
              <a:sym typeface="Monotype Sorts" pitchFamily="-65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2000" i="1" dirty="0">
                <a:sym typeface="Monotype Sorts" pitchFamily="-65" charset="2"/>
              </a:rPr>
              <a:t>R</a:t>
            </a:r>
            <a:r>
              <a:rPr lang="en-US" altLang="en-US" sz="2000" i="1" baseline="-25000" dirty="0">
                <a:sym typeface="Monotype Sorts" pitchFamily="-65" charset="2"/>
              </a:rPr>
              <a:t>1 </a:t>
            </a:r>
            <a:r>
              <a:rPr lang="en-US" altLang="en-US" sz="2000" i="1" dirty="0">
                <a:sym typeface="Monotype Sorts" pitchFamily="-65" charset="2"/>
              </a:rPr>
              <a:t>= (A, B),   R</a:t>
            </a:r>
            <a:r>
              <a:rPr lang="en-US" altLang="en-US" sz="2000" baseline="-25000" dirty="0">
                <a:sym typeface="Monotype Sorts" pitchFamily="-65" charset="2"/>
              </a:rPr>
              <a:t>2</a:t>
            </a:r>
            <a:r>
              <a:rPr lang="en-US" altLang="en-US" sz="2000" i="1" dirty="0">
                <a:sym typeface="Monotype Sorts" pitchFamily="-65" charset="2"/>
              </a:rPr>
              <a:t> = (A, C)</a:t>
            </a:r>
            <a:endParaRPr lang="en-US" altLang="en-US" sz="20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2000" dirty="0">
                <a:sym typeface="Monotype Sorts" pitchFamily="-65" charset="2"/>
              </a:rPr>
              <a:t>Lossless decomposition:</a:t>
            </a:r>
            <a:endParaRPr lang="en-US" altLang="en-US" sz="2000" dirty="0">
              <a:sym typeface="Monotype Sorts" pitchFamily="-65" charset="2"/>
            </a:endParaRPr>
          </a:p>
          <a:p>
            <a:pPr lvl="1">
              <a:buFont typeface="Monotype Sorts" pitchFamily="-65" charset="2"/>
              <a:buNone/>
              <a:tabLst>
                <a:tab pos="2054225" algn="l"/>
              </a:tabLst>
            </a:pPr>
            <a:r>
              <a:rPr lang="en-US" altLang="en-US" sz="2000" dirty="0">
                <a:sym typeface="Monotype Sorts" pitchFamily="-65" charset="2"/>
              </a:rPr>
              <a:t>             </a:t>
            </a:r>
            <a:r>
              <a:rPr lang="en-US" altLang="en-US" sz="2000" i="1" dirty="0">
                <a:sym typeface="Monotype Sorts" pitchFamily="-65" charset="2"/>
              </a:rPr>
              <a:t>R</a:t>
            </a:r>
            <a:r>
              <a:rPr lang="en-US" altLang="en-US" sz="2000" baseline="-25000" dirty="0">
                <a:sym typeface="Monotype Sorts" pitchFamily="-65" charset="2"/>
              </a:rPr>
              <a:t>1  </a:t>
            </a:r>
            <a:r>
              <a:rPr lang="en-US" altLang="en-US" sz="2000" dirty="0">
                <a:sym typeface="Symbol" panose="05050102010706020507" pitchFamily="18" charset="2"/>
              </a:rPr>
              <a:t> </a:t>
            </a:r>
            <a:r>
              <a:rPr lang="en-US" altLang="en-US" sz="2000" i="1" dirty="0">
                <a:sym typeface="Monotype Sorts" pitchFamily="-65" charset="2"/>
              </a:rPr>
              <a:t>R</a:t>
            </a:r>
            <a:r>
              <a:rPr lang="en-US" altLang="en-US" sz="2000" baseline="-25000" dirty="0">
                <a:sym typeface="Monotype Sorts" pitchFamily="-65" charset="2"/>
              </a:rPr>
              <a:t>2</a:t>
            </a:r>
            <a:r>
              <a:rPr lang="en-US" altLang="en-US" sz="2000" i="1" dirty="0">
                <a:sym typeface="Monotype Sorts" pitchFamily="-65" charset="2"/>
              </a:rPr>
              <a:t> =</a:t>
            </a:r>
            <a:r>
              <a:rPr lang="en-US" altLang="en-US" sz="2000" dirty="0">
                <a:sym typeface="Monotype Sorts" pitchFamily="-65" charset="2"/>
              </a:rPr>
              <a:t> {</a:t>
            </a:r>
            <a:r>
              <a:rPr lang="en-US" altLang="en-US" sz="2000" i="1" dirty="0">
                <a:sym typeface="Monotype Sorts" pitchFamily="-65" charset="2"/>
              </a:rPr>
              <a:t>A</a:t>
            </a:r>
            <a:r>
              <a:rPr lang="en-US" altLang="en-US" sz="2000" dirty="0">
                <a:sym typeface="Monotype Sorts" pitchFamily="-65" charset="2"/>
              </a:rPr>
              <a:t>}</a:t>
            </a:r>
            <a:r>
              <a:rPr lang="en-US" altLang="en-US" sz="2000" i="1" dirty="0">
                <a:sym typeface="Monotype Sorts" pitchFamily="-65" charset="2"/>
              </a:rPr>
              <a:t>  </a:t>
            </a:r>
            <a:r>
              <a:rPr lang="en-US" altLang="en-US" sz="2000" dirty="0">
                <a:sym typeface="Monotype Sorts" pitchFamily="-65" charset="2"/>
              </a:rPr>
              <a:t>and </a:t>
            </a:r>
            <a:r>
              <a:rPr lang="en-US" altLang="en-US" sz="2000" i="1" dirty="0">
                <a:sym typeface="Monotype Sorts" pitchFamily="-65" charset="2"/>
              </a:rPr>
              <a:t>A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A</a:t>
            </a:r>
            <a:r>
              <a:rPr lang="en-US" altLang="en-US" sz="2000" i="1" dirty="0">
                <a:sym typeface="Monotype Sorts" pitchFamily="-65" charset="2"/>
              </a:rPr>
              <a:t>B</a:t>
            </a:r>
            <a:endParaRPr lang="en-US" altLang="en-US" sz="2000" i="1" dirty="0">
              <a:sym typeface="Monotype Sorts" pitchFamily="-65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2000" i="1" dirty="0">
                <a:sym typeface="Monotype Sorts" pitchFamily="-65" charset="2"/>
              </a:rPr>
              <a:t>Note:</a:t>
            </a:r>
            <a:endParaRPr lang="en-US" altLang="en-US" sz="20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2000" i="1" dirty="0">
                <a:sym typeface="Monotype Sorts" pitchFamily="-65" charset="2"/>
              </a:rPr>
              <a:t> B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BC </a:t>
            </a:r>
            <a:endParaRPr lang="en-US" altLang="en-US" sz="2000" i="1" dirty="0">
              <a:sym typeface="Monotype Sorts" pitchFamily="-65" charset="2"/>
            </a:endParaRPr>
          </a:p>
          <a:p>
            <a:pPr lvl="1">
              <a:buFont typeface="Monotype Sorts" pitchFamily="-65" charset="2"/>
              <a:buNone/>
              <a:tabLst>
                <a:tab pos="2054225" algn="l"/>
              </a:tabLst>
            </a:pPr>
            <a:r>
              <a:rPr lang="en-US" altLang="en-US" sz="2000" i="1" dirty="0">
                <a:sym typeface="Monotype Sorts" pitchFamily="-65" charset="2"/>
              </a:rPr>
              <a:t>         </a:t>
            </a:r>
            <a:r>
              <a:rPr lang="en-US" altLang="en-US" sz="2000" dirty="0">
                <a:sym typeface="Monotype Sorts" pitchFamily="-65" charset="2"/>
              </a:rPr>
              <a:t>is a shorthand notation for </a:t>
            </a:r>
            <a:endParaRPr lang="en-US" altLang="en-US" sz="2000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2000" i="1" dirty="0">
                <a:sym typeface="Monotype Sorts" pitchFamily="-65" charset="2"/>
              </a:rPr>
              <a:t> B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{</a:t>
            </a:r>
            <a:r>
              <a:rPr lang="en-US" altLang="en-US" sz="2000" i="1" dirty="0">
                <a:sym typeface="Monotype Sorts" pitchFamily="-65" charset="2"/>
              </a:rPr>
              <a:t>B, C</a:t>
            </a:r>
            <a:r>
              <a:rPr lang="en-US" altLang="en-US" sz="2000" dirty="0">
                <a:sym typeface="Monotype Sorts" pitchFamily="-65" charset="2"/>
              </a:rPr>
              <a:t>}</a:t>
            </a:r>
            <a:endParaRPr lang="en-US" altLang="en-US" sz="20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65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57040" y="920750"/>
            <a:ext cx="38849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信息是否无损？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autoUpdateAnimBg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96949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Dependency Preservation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8"/>
            <a:ext cx="7396283" cy="3539172"/>
          </a:xfrm>
        </p:spPr>
        <p:txBody>
          <a:bodyPr/>
          <a:lstStyle/>
          <a:p>
            <a:pPr>
              <a:defRPr/>
            </a:pPr>
            <a:r>
              <a:rPr lang="en-US" altLang="en-US" sz="2000" dirty="0"/>
              <a:t>Testing functional dependency constraints each time the database is updated can be costly</a:t>
            </a: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It is useful to design the database in a way that constraints can be tested efficiently.  </a:t>
            </a: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If testing a functional dependency can be done by considering just one relation, then the cost of testing this constraint is low</a:t>
            </a: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When decomposing a relation it is possible that it is no longer possible to do the testing without having to perform a Cartesian Produced.</a:t>
            </a: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A decomposition that makes it computationally hard to enforce functional dependency is said to be NOT </a:t>
            </a:r>
            <a:r>
              <a:rPr lang="en-US" altLang="en-US" sz="2000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sz="2000" dirty="0"/>
              <a:t>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64699"/>
            <a:ext cx="7993062" cy="497639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Dependency Preservation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472749" cy="4526724"/>
          </a:xfrm>
        </p:spPr>
        <p:txBody>
          <a:bodyPr/>
          <a:lstStyle/>
          <a:p>
            <a:pPr>
              <a:defRPr/>
            </a:pPr>
            <a:r>
              <a:rPr lang="en-US" altLang="en-US" sz="2000" dirty="0"/>
              <a:t>Consider a schema: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2000" dirty="0"/>
              <a:t>         </a:t>
            </a:r>
            <a:r>
              <a:rPr lang="en-US" altLang="en-US" sz="2000" i="1" dirty="0"/>
              <a:t>dept_advisor(s_ID, i_ID, department_name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With function dependencies: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2000" dirty="0"/>
              <a:t>             </a:t>
            </a:r>
            <a:r>
              <a:rPr lang="en-US" altLang="en-US" sz="2000" i="1" dirty="0"/>
              <a:t>i_ID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i="1" dirty="0">
                <a:sym typeface="Symbol" panose="05050102010706020507" pitchFamily="18" charset="2"/>
              </a:rPr>
              <a:t>dept_name</a:t>
            </a: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2000" dirty="0"/>
              <a:t>             </a:t>
            </a:r>
            <a:r>
              <a:rPr lang="en-US" altLang="en-US" sz="2000" i="1" dirty="0"/>
              <a:t>s_ID, </a:t>
            </a:r>
            <a:r>
              <a:rPr lang="en-US" altLang="en-US" sz="2000" i="1" dirty="0">
                <a:sym typeface="Symbol" panose="05050102010706020507" pitchFamily="18" charset="2"/>
              </a:rPr>
              <a:t>dept_name</a:t>
            </a:r>
            <a:r>
              <a:rPr lang="en-US" altLang="en-US" sz="2000" i="1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i="1" dirty="0">
                <a:sym typeface="Symbol" panose="05050102010706020507" pitchFamily="18" charset="2"/>
              </a:rPr>
              <a:t>i_ID</a:t>
            </a: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000" dirty="0">
                <a:sym typeface="Symbol" panose="05050102010706020507" pitchFamily="18" charset="2"/>
              </a:rPr>
              <a:t>In the above design we are forced to repeat the department name once for each time an instructor participates in a </a:t>
            </a:r>
            <a:r>
              <a:rPr lang="en-US" altLang="en-US" sz="2000" i="1" dirty="0">
                <a:sym typeface="Symbol" panose="05050102010706020507" pitchFamily="18" charset="2"/>
              </a:rPr>
              <a:t>dept_advisor</a:t>
            </a:r>
            <a:r>
              <a:rPr lang="en-US" altLang="en-US" sz="2000" dirty="0">
                <a:sym typeface="Symbol" panose="05050102010706020507" pitchFamily="18" charset="2"/>
              </a:rPr>
              <a:t> relationship.  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000" dirty="0">
                <a:sym typeface="Symbol" panose="05050102010706020507" pitchFamily="18" charset="2"/>
              </a:rPr>
              <a:t>To fix this, we need to decompose </a:t>
            </a:r>
            <a:r>
              <a:rPr lang="en-US" altLang="en-US" sz="2000" i="1" dirty="0"/>
              <a:t>dept_advisor</a:t>
            </a:r>
            <a:endParaRPr lang="en-US" altLang="en-US" sz="2000" i="1" dirty="0"/>
          </a:p>
          <a:p>
            <a:pPr>
              <a:defRPr/>
            </a:pP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Any decomposition will not include all the attributes in</a:t>
            </a:r>
            <a:endParaRPr lang="en-US" altLang="en-US" sz="2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sz="2000" i="1" dirty="0">
                <a:solidFill>
                  <a:srgbClr val="FF0000"/>
                </a:solidFill>
              </a:rPr>
              <a:t>s_ID, 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dept_name</a:t>
            </a:r>
            <a:r>
              <a:rPr lang="en-US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 i_ID</a:t>
            </a:r>
            <a:endParaRPr lang="en-US" altLang="en-US" sz="2000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Thus, the composition NOT be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dependency preserving</a:t>
            </a:r>
            <a:r>
              <a:rPr lang="en-US" altLang="en-US" sz="17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altLang="en-US" sz="17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defRPr/>
            </a:pPr>
            <a:endParaRPr lang="en-US" altLang="en-US" sz="1700" dirty="0">
              <a:sym typeface="Symbol" panose="05050102010706020507" pitchFamily="18" charset="2"/>
            </a:endParaRPr>
          </a:p>
          <a:p>
            <a:pPr>
              <a:defRPr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Testing for BCNF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358" y="1092201"/>
            <a:ext cx="8666920" cy="49476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To check if a non-trivial dependency 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 </a:t>
            </a:r>
            <a:r>
              <a:rPr kumimoji="0"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i="1" dirty="0">
                <a:sym typeface="Symbol" panose="05050102010706020507" pitchFamily="18" charset="2"/>
              </a:rPr>
              <a:t></a:t>
            </a:r>
            <a:r>
              <a:rPr lang="en-US" altLang="en-US" sz="2000" i="1" dirty="0">
                <a:sym typeface="Greek Symbols"/>
              </a:rPr>
              <a:t>  </a:t>
            </a:r>
            <a:r>
              <a:rPr lang="en-US" altLang="en-US" sz="2000" dirty="0"/>
              <a:t>causes a violation of BCNF</a:t>
            </a:r>
            <a:endParaRPr lang="en-US" altLang="en-US" sz="2000" dirty="0"/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2000" dirty="0"/>
              <a:t>1.  compute 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 (the attribute closure of 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/>
              <a:t>), and </a:t>
            </a:r>
            <a:endParaRPr lang="en-US" altLang="en-US" sz="2000" dirty="0"/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2000" dirty="0"/>
              <a:t>2.  verify that it includes all attributes of </a:t>
            </a:r>
            <a:r>
              <a:rPr lang="en-US" altLang="en-US" sz="2000" i="1" dirty="0"/>
              <a:t>R</a:t>
            </a:r>
            <a:r>
              <a:rPr lang="en-US" altLang="en-US" sz="2000" dirty="0"/>
              <a:t>, that is, it is a </a:t>
            </a:r>
            <a:r>
              <a:rPr lang="en-US" altLang="en-US" sz="2000" dirty="0" err="1"/>
              <a:t>superkey</a:t>
            </a:r>
            <a:r>
              <a:rPr lang="en-US" altLang="en-US" sz="2000" dirty="0"/>
              <a:t> of </a:t>
            </a:r>
            <a:r>
              <a:rPr lang="en-US" altLang="en-US" sz="2000" i="1" dirty="0"/>
              <a:t>R</a:t>
            </a:r>
            <a:r>
              <a:rPr lang="en-US" altLang="en-US" sz="2000" dirty="0"/>
              <a:t>.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2060"/>
                </a:solidFill>
              </a:rPr>
              <a:t>Simplified test</a:t>
            </a:r>
            <a:r>
              <a:rPr lang="en-US" altLang="en-US" sz="2000" dirty="0"/>
              <a:t>: To check if a relation schema </a:t>
            </a:r>
            <a:r>
              <a:rPr lang="en-US" altLang="en-US" sz="2000" i="1" dirty="0"/>
              <a:t>R</a:t>
            </a:r>
            <a:r>
              <a:rPr lang="en-US" altLang="en-US" sz="2000" dirty="0"/>
              <a:t> is in BCNF, it suffices to check only the dependencies in the given set </a:t>
            </a:r>
            <a:r>
              <a:rPr lang="en-US" altLang="en-US" sz="2000" i="1" dirty="0"/>
              <a:t>F</a:t>
            </a:r>
            <a:r>
              <a:rPr lang="en-US" altLang="en-US" sz="2000" dirty="0"/>
              <a:t> for violation of BCNF, rather than checking all dependencies in </a:t>
            </a:r>
            <a:r>
              <a:rPr lang="en-US" altLang="en-US" sz="2000" i="1" dirty="0"/>
              <a:t>F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.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If none of the dependencies in </a:t>
            </a:r>
            <a:r>
              <a:rPr lang="en-US" altLang="en-US" sz="2000" i="1" dirty="0"/>
              <a:t>F</a:t>
            </a:r>
            <a:r>
              <a:rPr lang="en-US" altLang="en-US" sz="2000" dirty="0"/>
              <a:t> causes a violation of BCNF, then none of the dependencies in </a:t>
            </a:r>
            <a:r>
              <a:rPr lang="en-US" altLang="en-US" sz="2000" i="1" dirty="0"/>
              <a:t>F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 will cause a violation of BCNF either.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However, </a:t>
            </a:r>
            <a:r>
              <a:rPr lang="en-US" altLang="en-US" sz="2000" b="1" dirty="0">
                <a:solidFill>
                  <a:srgbClr val="002060"/>
                </a:solidFill>
              </a:rPr>
              <a:t>simplified test </a:t>
            </a:r>
            <a:r>
              <a:rPr lang="en-US" altLang="en-US" sz="2000" dirty="0"/>
              <a:t>using only F is incorrect when testing a relation in a decomposition of R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Consider </a:t>
            </a:r>
            <a:r>
              <a:rPr lang="en-US" altLang="en-US" sz="2000" i="1" dirty="0"/>
              <a:t>R =</a:t>
            </a:r>
            <a:r>
              <a:rPr lang="en-US" altLang="en-US" sz="2000" dirty="0"/>
              <a:t> (</a:t>
            </a:r>
            <a:r>
              <a:rPr lang="en-US" altLang="en-US" sz="2000" i="1" dirty="0"/>
              <a:t>A, B, C, D, E</a:t>
            </a:r>
            <a:r>
              <a:rPr lang="en-US" altLang="en-US" sz="2000" dirty="0"/>
              <a:t>), with </a:t>
            </a:r>
            <a:r>
              <a:rPr lang="en-US" altLang="en-US" sz="2000" i="1" dirty="0"/>
              <a:t>F</a:t>
            </a:r>
            <a:r>
              <a:rPr lang="en-US" altLang="en-US" sz="2000" dirty="0"/>
              <a:t> = { </a:t>
            </a:r>
            <a:r>
              <a:rPr lang="en-US" altLang="en-US" sz="2000" i="1" dirty="0"/>
              <a:t>A </a:t>
            </a:r>
            <a:r>
              <a:rPr lang="en-US" altLang="en-US" sz="2000" i="1" dirty="0">
                <a:sym typeface="Symbol" panose="05050102010706020507" pitchFamily="18" charset="2"/>
              </a:rPr>
              <a:t> </a:t>
            </a:r>
            <a:r>
              <a:rPr lang="en-US" altLang="en-US" sz="2000" i="1" dirty="0"/>
              <a:t>B, BC </a:t>
            </a:r>
            <a:r>
              <a:rPr lang="en-US" altLang="en-US" sz="2000" i="1" dirty="0">
                <a:sym typeface="Symbol" panose="05050102010706020507" pitchFamily="18" charset="2"/>
              </a:rPr>
              <a:t> D</a:t>
            </a:r>
            <a:r>
              <a:rPr lang="en-US" altLang="en-US" sz="2000" dirty="0"/>
              <a:t>}</a:t>
            </a: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Decompose </a:t>
            </a:r>
            <a:r>
              <a:rPr lang="en-US" altLang="en-US" sz="2000" i="1" dirty="0"/>
              <a:t>R</a:t>
            </a:r>
            <a:r>
              <a:rPr lang="en-US" altLang="en-US" sz="2000" dirty="0"/>
              <a:t> into </a:t>
            </a:r>
            <a:r>
              <a:rPr lang="en-US" altLang="en-US" sz="2000" i="1" dirty="0"/>
              <a:t>R</a:t>
            </a:r>
            <a:r>
              <a:rPr lang="en-US" altLang="en-US" sz="2000" baseline="-25000" dirty="0"/>
              <a:t>1 </a:t>
            </a:r>
            <a:r>
              <a:rPr lang="en-US" altLang="en-US" sz="2000" dirty="0"/>
              <a:t>=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(</a:t>
            </a:r>
            <a:r>
              <a:rPr lang="en-US" altLang="en-US" sz="2000" i="1" dirty="0"/>
              <a:t>A,B</a:t>
            </a:r>
            <a:r>
              <a:rPr lang="en-US" altLang="en-US" sz="2000" dirty="0"/>
              <a:t>) and </a:t>
            </a:r>
            <a:r>
              <a:rPr lang="en-US" altLang="en-US" sz="2000" i="1" dirty="0"/>
              <a:t>R</a:t>
            </a:r>
            <a:r>
              <a:rPr lang="en-US" altLang="en-US" sz="2000" baseline="-25000" dirty="0"/>
              <a:t>2 </a:t>
            </a:r>
            <a:r>
              <a:rPr lang="en-US" altLang="en-US" sz="2000" dirty="0"/>
              <a:t>=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(</a:t>
            </a:r>
            <a:r>
              <a:rPr lang="en-US" altLang="en-US" sz="2000" i="1" dirty="0"/>
              <a:t>A,C,D, E</a:t>
            </a:r>
            <a:r>
              <a:rPr lang="en-US" altLang="en-US" sz="2000" dirty="0"/>
              <a:t>) </a:t>
            </a: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Neither of the dependencies in </a:t>
            </a:r>
            <a:r>
              <a:rPr lang="en-US" altLang="en-US" sz="2000" i="1" dirty="0"/>
              <a:t>F</a:t>
            </a:r>
            <a:r>
              <a:rPr lang="en-US" altLang="en-US" sz="2000" dirty="0"/>
              <a:t> contain only attributes from</a:t>
            </a:r>
            <a:br>
              <a:rPr lang="en-US" altLang="en-US" sz="2000" dirty="0"/>
            </a:br>
            <a:r>
              <a:rPr lang="en-US" altLang="en-US" sz="2000" dirty="0"/>
              <a:t> (</a:t>
            </a:r>
            <a:r>
              <a:rPr lang="en-US" altLang="en-US" sz="2000" i="1" dirty="0"/>
              <a:t>A,C,D,E</a:t>
            </a:r>
            <a:r>
              <a:rPr lang="en-US" altLang="en-US" sz="2000" dirty="0"/>
              <a:t>) so we might be mislead into thinking </a:t>
            </a:r>
            <a:r>
              <a:rPr lang="en-US" altLang="en-US" sz="2000" i="1" dirty="0"/>
              <a:t>R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satisfies BCNF.  </a:t>
            </a: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In fact, dependency </a:t>
            </a:r>
            <a:r>
              <a:rPr lang="en-US" altLang="en-US" sz="2000" i="1" dirty="0"/>
              <a:t>AC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/>
              <a:t> </a:t>
            </a:r>
            <a:r>
              <a:rPr lang="en-US" altLang="en-US" sz="2000" i="1" dirty="0"/>
              <a:t>D</a:t>
            </a:r>
            <a:r>
              <a:rPr lang="en-US" altLang="en-US" sz="2000" dirty="0"/>
              <a:t> in </a:t>
            </a:r>
            <a:r>
              <a:rPr lang="en-US" altLang="en-US" sz="2000" i="1" dirty="0"/>
              <a:t>F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 shows </a:t>
            </a:r>
            <a:r>
              <a:rPr lang="en-US" altLang="en-US" sz="2000" i="1" dirty="0"/>
              <a:t>R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is not in BCNF. 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autoUpdateAnimBg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Testing Decomposition for BCNF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811" y="1636297"/>
            <a:ext cx="7306322" cy="3585408"/>
          </a:xfrm>
        </p:spPr>
        <p:txBody>
          <a:bodyPr/>
          <a:lstStyle/>
          <a:p>
            <a:r>
              <a:rPr lang="en-US" altLang="en-US" sz="2000" dirty="0"/>
              <a:t>Either test R</a:t>
            </a:r>
            <a:r>
              <a:rPr lang="en-US" altLang="en-US" sz="2000" baseline="-25000" dirty="0"/>
              <a:t>i </a:t>
            </a:r>
            <a:r>
              <a:rPr lang="en-US" altLang="en-US" sz="2000" dirty="0"/>
              <a:t>for BCNF with respect to the </a:t>
            </a:r>
            <a:r>
              <a:rPr lang="en-US" altLang="en-US" sz="2000" b="1" dirty="0">
                <a:solidFill>
                  <a:srgbClr val="002060"/>
                </a:solidFill>
              </a:rPr>
              <a:t>restriction</a:t>
            </a:r>
            <a:r>
              <a:rPr lang="en-US" altLang="en-US" sz="2000" dirty="0"/>
              <a:t> of F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 to R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 (that is, all FDs in F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 that contain only attributes from R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r>
              <a:rPr lang="en-US" altLang="en-US" sz="2000" dirty="0"/>
              <a:t>Or use the original set of dependencies </a:t>
            </a:r>
            <a:r>
              <a:rPr lang="en-US" altLang="en-US" sz="2000" i="1" dirty="0"/>
              <a:t>F</a:t>
            </a:r>
            <a:r>
              <a:rPr lang="en-US" altLang="en-US" sz="2000" dirty="0"/>
              <a:t> that hold on </a:t>
            </a:r>
            <a:r>
              <a:rPr lang="en-US" altLang="en-US" sz="2000" i="1" dirty="0"/>
              <a:t>R</a:t>
            </a:r>
            <a:r>
              <a:rPr lang="en-US" altLang="en-US" sz="2000" dirty="0"/>
              <a:t>, but with the following test:</a:t>
            </a:r>
            <a:endParaRPr lang="en-US" altLang="en-US" sz="2000" dirty="0"/>
          </a:p>
          <a:p>
            <a:pPr lvl="2"/>
            <a:r>
              <a:rPr lang="en-US" altLang="en-US" sz="2000" dirty="0"/>
              <a:t>for every set of attributes </a:t>
            </a:r>
            <a:r>
              <a:rPr lang="en-US" altLang="en-US" sz="2000" dirty="0">
                <a:sym typeface="Symbol" panose="05050102010706020507" pitchFamily="18" charset="2"/>
              </a:rPr>
              <a:t>  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, check that 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 (the attribute closure of 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/>
              <a:t>) either includes no attribute of 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- 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/>
              <a:t>, or includes all attributes of 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.</a:t>
            </a:r>
            <a:endParaRPr lang="en-US" altLang="en-US" sz="2000" dirty="0"/>
          </a:p>
          <a:p>
            <a:pPr lvl="1"/>
            <a:r>
              <a:rPr lang="en-US" altLang="en-US" sz="2000" dirty="0"/>
              <a:t>If the condition is violated by some 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i="1" dirty="0">
                <a:sym typeface="Symbol" panose="05050102010706020507" pitchFamily="18" charset="2"/>
              </a:rPr>
              <a:t></a:t>
            </a:r>
            <a:r>
              <a:rPr lang="en-US" altLang="en-US" sz="2000" dirty="0"/>
              <a:t>  in F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, the dependency</a:t>
            </a:r>
            <a:br>
              <a:rPr lang="en-US" altLang="en-US" sz="2000" dirty="0"/>
            </a:br>
            <a:r>
              <a:rPr lang="en-US" altLang="en-US" sz="2000" dirty="0"/>
              <a:t>      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 (</a:t>
            </a:r>
            <a:r>
              <a:rPr lang="en-US" altLang="en-US" sz="2000" baseline="30000" dirty="0">
                <a:sym typeface="Symbol" panose="05050102010706020507" pitchFamily="18" charset="2"/>
              </a:rPr>
              <a:t>+ </a:t>
            </a:r>
            <a:r>
              <a:rPr lang="en-US" altLang="en-US" sz="2000" dirty="0">
                <a:sym typeface="Symbol" panose="05050102010706020507" pitchFamily="18" charset="2"/>
              </a:rPr>
              <a:t>- )  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i</a:t>
            </a:r>
            <a:br>
              <a:rPr lang="en-US" altLang="en-US" sz="2000" baseline="30000" dirty="0"/>
            </a:br>
            <a:r>
              <a:rPr lang="en-US" altLang="en-US" sz="2000" dirty="0"/>
              <a:t>can be shown to hold on 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, and 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violates BCNF.</a:t>
            </a:r>
            <a:endParaRPr lang="en-US" altLang="en-US" sz="2000" dirty="0"/>
          </a:p>
          <a:p>
            <a:pPr lvl="1"/>
            <a:r>
              <a:rPr lang="en-US" altLang="en-US" sz="2000" dirty="0"/>
              <a:t>We use above dependency to decompose 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i</a:t>
            </a:r>
            <a:endParaRPr lang="en-US" altLang="en-US" sz="20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43000"/>
            <a:ext cx="7077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/>
              <a:t>To check if a relation </a:t>
            </a:r>
            <a:r>
              <a:rPr lang="en-US" altLang="en-US" sz="2000" i="1" dirty="0" err="1"/>
              <a:t>R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in a decomposition of </a:t>
            </a:r>
            <a:r>
              <a:rPr lang="en-US" altLang="en-US" sz="2000" i="1" dirty="0"/>
              <a:t>R</a:t>
            </a:r>
            <a:r>
              <a:rPr lang="en-US" altLang="en-US" sz="2000" dirty="0"/>
              <a:t> is in BCNF</a:t>
            </a:r>
            <a:endParaRPr lang="en-US" sz="20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d0fbecd6-97cc-4d23-a354-f1a03f7daece}"/>
</p:tagLst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47042</Words>
  <Application>WPS 演示</Application>
  <PresentationFormat>全屏显示(4:3)</PresentationFormat>
  <Paragraphs>2491</Paragraphs>
  <Slides>140</Slides>
  <Notes>103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140</vt:i4>
      </vt:variant>
      <vt:variant>
        <vt:lpstr>自定义放映</vt:lpstr>
      </vt:variant>
      <vt:variant>
        <vt:i4>1</vt:i4>
      </vt:variant>
    </vt:vector>
  </HeadingPairs>
  <TitlesOfParts>
    <vt:vector size="163" baseType="lpstr">
      <vt:lpstr>Arial</vt:lpstr>
      <vt:lpstr>宋体</vt:lpstr>
      <vt:lpstr>Wingdings</vt:lpstr>
      <vt:lpstr>Helvetica</vt:lpstr>
      <vt:lpstr>MS PGothic</vt:lpstr>
      <vt:lpstr>Times New Roman</vt:lpstr>
      <vt:lpstr>Monotype Sorts</vt:lpstr>
      <vt:lpstr>Wingdings</vt:lpstr>
      <vt:lpstr>Webdings</vt:lpstr>
      <vt:lpstr>Tahoma</vt:lpstr>
      <vt:lpstr>楷体</vt:lpstr>
      <vt:lpstr>Symbol</vt:lpstr>
      <vt:lpstr>微软雅黑</vt:lpstr>
      <vt:lpstr>Arial Unicode MS</vt:lpstr>
      <vt:lpstr>Greek Symbols</vt:lpstr>
      <vt:lpstr>Segoe Print</vt:lpstr>
      <vt:lpstr>Times</vt:lpstr>
      <vt:lpstr>MS LineDraw</vt:lpstr>
      <vt:lpstr>Iconic Symbols Ext</vt:lpstr>
      <vt:lpstr>Monotype Sorts</vt:lpstr>
      <vt:lpstr>Lucida Sans</vt:lpstr>
      <vt:lpstr>2_db-5-grey</vt:lpstr>
      <vt:lpstr>Chapter 7:  Normalization</vt:lpstr>
      <vt:lpstr>PowerPoint 演示文稿</vt:lpstr>
      <vt:lpstr>Features of Good Relational Designs</vt:lpstr>
      <vt:lpstr>“好”的关系数据库设计 </vt:lpstr>
      <vt:lpstr>关系数据库中的问题</vt:lpstr>
      <vt:lpstr>关系数据库中的问题</vt:lpstr>
      <vt:lpstr>关系数据库中的问题</vt:lpstr>
      <vt:lpstr>关系数据库中的问题</vt:lpstr>
      <vt:lpstr>关系数据库中的问题</vt:lpstr>
      <vt:lpstr>什么导致了这些问题？</vt:lpstr>
      <vt:lpstr>什么导致了这些问题？</vt:lpstr>
      <vt:lpstr>什么导致了这些问题？</vt:lpstr>
      <vt:lpstr>如何解决这些问题？</vt:lpstr>
      <vt:lpstr>如何解决这些问题？</vt:lpstr>
      <vt:lpstr>如何解决这些问题？</vt:lpstr>
      <vt:lpstr>如何解决这些问题？</vt:lpstr>
      <vt:lpstr>思考与练习</vt:lpstr>
      <vt:lpstr>数据库设计理论</vt:lpstr>
      <vt:lpstr>Decomposition</vt:lpstr>
      <vt:lpstr>A Lossy Decomposition</vt:lpstr>
      <vt:lpstr>Lossless Decomposition</vt:lpstr>
      <vt:lpstr>Example of Lossless Decomposition </vt:lpstr>
      <vt:lpstr>Normalization Theory</vt:lpstr>
      <vt:lpstr>PowerPoint 演示文稿</vt:lpstr>
      <vt:lpstr>Functional Dependencies</vt:lpstr>
      <vt:lpstr>Functional Dependencies (Cont.)</vt:lpstr>
      <vt:lpstr>Functional Dependencies Definition </vt:lpstr>
      <vt:lpstr>补充：函数依赖</vt:lpstr>
      <vt:lpstr>函数依赖</vt:lpstr>
      <vt:lpstr>函数依赖</vt:lpstr>
      <vt:lpstr>Closure of a Set of Functional Dependencies</vt:lpstr>
      <vt:lpstr>Keys and Functional Dependencies</vt:lpstr>
      <vt:lpstr>Use of Functional Dependencies</vt:lpstr>
      <vt:lpstr>Trivial Functional Dependencies</vt:lpstr>
      <vt:lpstr>如何让关系达到更高的范式?</vt:lpstr>
      <vt:lpstr>PowerPoint 演示文稿</vt:lpstr>
      <vt:lpstr>为什么使用范式？</vt:lpstr>
      <vt:lpstr>范式</vt:lpstr>
      <vt:lpstr>范式</vt:lpstr>
      <vt:lpstr>第一范式</vt:lpstr>
      <vt:lpstr>第一范式</vt:lpstr>
      <vt:lpstr>一些术语和解释</vt:lpstr>
      <vt:lpstr>一些术语和解释</vt:lpstr>
      <vt:lpstr>第二范式</vt:lpstr>
      <vt:lpstr>第二范式</vt:lpstr>
      <vt:lpstr>Third Normal Form</vt:lpstr>
      <vt:lpstr>第三范式</vt:lpstr>
      <vt:lpstr>第三范式</vt:lpstr>
      <vt:lpstr>3NF Example</vt:lpstr>
      <vt:lpstr>Redundancy in 3NF</vt:lpstr>
      <vt:lpstr>Boyce-Codd Normal Form</vt:lpstr>
      <vt:lpstr>Boyce-Codd Normal Form (Cont.)</vt:lpstr>
      <vt:lpstr>例子：范式</vt:lpstr>
      <vt:lpstr>范式</vt:lpstr>
      <vt:lpstr>范式</vt:lpstr>
      <vt:lpstr>范式</vt:lpstr>
      <vt:lpstr>BC范式</vt:lpstr>
      <vt:lpstr>总结</vt:lpstr>
      <vt:lpstr>如何让关系达到更高的范式?</vt:lpstr>
      <vt:lpstr>Decomposing a Schema into BCNF</vt:lpstr>
      <vt:lpstr>Example</vt:lpstr>
      <vt:lpstr>BCNF and Dependency Preservation</vt:lpstr>
      <vt:lpstr>Comparison of BCNF and 3NF</vt:lpstr>
      <vt:lpstr>Goals of Normalization</vt:lpstr>
      <vt:lpstr>How good is BCNF?</vt:lpstr>
      <vt:lpstr>How good is BCNF? (Cont.)</vt:lpstr>
      <vt:lpstr>Higher Normal Forms </vt:lpstr>
      <vt:lpstr>PowerPoint 演示文稿</vt:lpstr>
      <vt:lpstr>Functional-Dependency Theory Roadmap</vt:lpstr>
      <vt:lpstr>Closure of a Set of Functional Dependencies</vt:lpstr>
      <vt:lpstr>Closure of a Set of Functional Dependencies</vt:lpstr>
      <vt:lpstr>Example of  F+</vt:lpstr>
      <vt:lpstr>Closure of Functional Dependencies (Cont.)</vt:lpstr>
      <vt:lpstr>Procedure for Computing F+</vt:lpstr>
      <vt:lpstr>Closure of Attribute Sets</vt:lpstr>
      <vt:lpstr>Example of Attribute Set Closure</vt:lpstr>
      <vt:lpstr>Uses of Attribute Closure</vt:lpstr>
      <vt:lpstr>PowerPoint 演示文稿</vt:lpstr>
      <vt:lpstr>Canonical Cover</vt:lpstr>
      <vt:lpstr>Extraneous Attributes</vt:lpstr>
      <vt:lpstr>Extraneous Attributes (Cont.)</vt:lpstr>
      <vt:lpstr>Extraneous Attributes</vt:lpstr>
      <vt:lpstr>Testing if an Attribute is Extraneous</vt:lpstr>
      <vt:lpstr>Examples of Extraneous Attributes</vt:lpstr>
      <vt:lpstr>Canonical Cover</vt:lpstr>
      <vt:lpstr>Canonical Cover</vt:lpstr>
      <vt:lpstr>Example: Computing a Canonical Cover</vt:lpstr>
      <vt:lpstr>PowerPoint 演示文稿</vt:lpstr>
      <vt:lpstr>如何让关系达到更高的范式?</vt:lpstr>
      <vt:lpstr>Dependency Preservation</vt:lpstr>
      <vt:lpstr>Dependency Preservation (Cont.)</vt:lpstr>
      <vt:lpstr>Testing for Dependency Preservation</vt:lpstr>
      <vt:lpstr>Example</vt:lpstr>
      <vt:lpstr>Lossless Decomposition</vt:lpstr>
      <vt:lpstr>Example</vt:lpstr>
      <vt:lpstr>Dependency Preservation</vt:lpstr>
      <vt:lpstr>Dependency Preservation Example</vt:lpstr>
      <vt:lpstr>Testing for BCNF</vt:lpstr>
      <vt:lpstr>Testing Decomposition for BCNF</vt:lpstr>
      <vt:lpstr>BCNF Decomposition Algorithm</vt:lpstr>
      <vt:lpstr>Example of BCNF Decomposition</vt:lpstr>
      <vt:lpstr>BCNF Decomposition (Cont.)</vt:lpstr>
      <vt:lpstr>Third Normal Form</vt:lpstr>
      <vt:lpstr>3NF Example -- Relation dept_advisor</vt:lpstr>
      <vt:lpstr>Testing for 3NF</vt:lpstr>
      <vt:lpstr>3NF Decomposition Algorithm</vt:lpstr>
      <vt:lpstr>3NF Decomposition Algorithm (Cont.)</vt:lpstr>
      <vt:lpstr>3NF Decomposition: An Example</vt:lpstr>
      <vt:lpstr>3NF Decompsition Example (Cont.)</vt:lpstr>
      <vt:lpstr>PowerPoint 演示文稿</vt:lpstr>
      <vt:lpstr>Comparison of BCNF and 3NF</vt:lpstr>
      <vt:lpstr>Design Goals</vt:lpstr>
      <vt:lpstr>PowerPoint 演示文稿</vt:lpstr>
      <vt:lpstr>Multivalued Dependencies (MVDs)</vt:lpstr>
      <vt:lpstr>Multivalued Dependencies</vt:lpstr>
      <vt:lpstr>MVD -- Tabular representation </vt:lpstr>
      <vt:lpstr>MVD (Cont.)</vt:lpstr>
      <vt:lpstr>Example</vt:lpstr>
      <vt:lpstr>Use of Multivalued Dependencies</vt:lpstr>
      <vt:lpstr>Theory of MVDs</vt:lpstr>
      <vt:lpstr>Fourth Normal Form</vt:lpstr>
      <vt:lpstr>Restriction of Multivalued Dependencies</vt:lpstr>
      <vt:lpstr>4NF Decomposition Algorithm</vt:lpstr>
      <vt:lpstr>Example</vt:lpstr>
      <vt:lpstr>PowerPoint 演示文稿</vt:lpstr>
      <vt:lpstr>Further Normal Forms</vt:lpstr>
      <vt:lpstr>Overall Database Design Process</vt:lpstr>
      <vt:lpstr>ER Model and Normalization</vt:lpstr>
      <vt:lpstr>Denormalization for Performance</vt:lpstr>
      <vt:lpstr>Other Design Issues</vt:lpstr>
      <vt:lpstr>Modeling Temporal Data</vt:lpstr>
      <vt:lpstr>Modeling Temporal Data (Cont.)</vt:lpstr>
      <vt:lpstr>End of Chapter 7</vt:lpstr>
      <vt:lpstr>PowerPoint 演示文稿</vt:lpstr>
      <vt:lpstr>Correctness of 3NF Decomposition Algorithm</vt:lpstr>
      <vt:lpstr>Correctness of 3NF Decomposition Algorithm (Cont.)</vt:lpstr>
      <vt:lpstr>Correctness of 3NF Decomposition (Cont.)</vt:lpstr>
      <vt:lpstr>Correctness of 3NF Decomposition (Cont.)</vt:lpstr>
      <vt:lpstr>First Normal Form</vt:lpstr>
      <vt:lpstr>First Normal Form (Cont.)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Lemon Tree</cp:lastModifiedBy>
  <cp:revision>629</cp:revision>
  <cp:lastPrinted>1999-06-28T19:27:00Z</cp:lastPrinted>
  <dcterms:created xsi:type="dcterms:W3CDTF">2009-12-21T15:40:00Z</dcterms:created>
  <dcterms:modified xsi:type="dcterms:W3CDTF">2022-01-10T07:39:51Z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2562C6A5D2AF494C9EA16CE72F4586E5</vt:lpwstr>
  </property>
  <property fmtid="{D5CDD505-2E9C-101B-9397-08002B2CF9AE}" pid="3" name="KSOProductBuildVer">
    <vt:lpwstr>2052-11.1.0.11294</vt:lpwstr>
  </property>
</Properties>
</file>