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1"/>
  </p:notesMasterIdLst>
  <p:handoutMasterIdLst>
    <p:handoutMasterId r:id="rId62"/>
  </p:handoutMasterIdLst>
  <p:sldIdLst>
    <p:sldId id="335" r:id="rId2"/>
    <p:sldId id="418" r:id="rId3"/>
    <p:sldId id="421" r:id="rId4"/>
    <p:sldId id="422" r:id="rId5"/>
    <p:sldId id="423" r:id="rId6"/>
    <p:sldId id="480" r:id="rId7"/>
    <p:sldId id="481" r:id="rId8"/>
    <p:sldId id="482" r:id="rId9"/>
    <p:sldId id="427" r:id="rId10"/>
    <p:sldId id="428" r:id="rId11"/>
    <p:sldId id="483" r:id="rId12"/>
    <p:sldId id="430" r:id="rId13"/>
    <p:sldId id="484" r:id="rId14"/>
    <p:sldId id="432" r:id="rId15"/>
    <p:sldId id="433" r:id="rId16"/>
    <p:sldId id="434" r:id="rId17"/>
    <p:sldId id="435" r:id="rId18"/>
    <p:sldId id="436" r:id="rId19"/>
    <p:sldId id="437" r:id="rId20"/>
    <p:sldId id="438" r:id="rId21"/>
    <p:sldId id="439" r:id="rId22"/>
    <p:sldId id="440" r:id="rId23"/>
    <p:sldId id="441" r:id="rId24"/>
    <p:sldId id="485" r:id="rId25"/>
    <p:sldId id="486" r:id="rId26"/>
    <p:sldId id="444" r:id="rId27"/>
    <p:sldId id="445" r:id="rId28"/>
    <p:sldId id="446" r:id="rId29"/>
    <p:sldId id="447" r:id="rId30"/>
    <p:sldId id="448" r:id="rId31"/>
    <p:sldId id="449" r:id="rId32"/>
    <p:sldId id="450" r:id="rId33"/>
    <p:sldId id="451" r:id="rId34"/>
    <p:sldId id="452" r:id="rId35"/>
    <p:sldId id="453" r:id="rId36"/>
    <p:sldId id="454" r:id="rId37"/>
    <p:sldId id="455" r:id="rId38"/>
    <p:sldId id="456" r:id="rId39"/>
    <p:sldId id="457" r:id="rId40"/>
    <p:sldId id="458" r:id="rId41"/>
    <p:sldId id="487" r:id="rId42"/>
    <p:sldId id="460" r:id="rId43"/>
    <p:sldId id="461" r:id="rId44"/>
    <p:sldId id="462" r:id="rId45"/>
    <p:sldId id="463" r:id="rId46"/>
    <p:sldId id="464" r:id="rId47"/>
    <p:sldId id="465" r:id="rId48"/>
    <p:sldId id="466" r:id="rId49"/>
    <p:sldId id="467" r:id="rId50"/>
    <p:sldId id="468" r:id="rId51"/>
    <p:sldId id="469" r:id="rId52"/>
    <p:sldId id="488" r:id="rId53"/>
    <p:sldId id="489" r:id="rId54"/>
    <p:sldId id="472" r:id="rId55"/>
    <p:sldId id="473" r:id="rId56"/>
    <p:sldId id="474" r:id="rId57"/>
    <p:sldId id="475" r:id="rId58"/>
    <p:sldId id="476" r:id="rId59"/>
    <p:sldId id="477" r:id="rId60"/>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77034" autoAdjust="0"/>
  </p:normalViewPr>
  <p:slideViewPr>
    <p:cSldViewPr snapToGrid="0">
      <p:cViewPr varScale="1">
        <p:scale>
          <a:sx n="53" d="100"/>
          <a:sy n="53" d="100"/>
        </p:scale>
        <p:origin x="1528" y="36"/>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6B0CA42-F3CB-4EB0-8C6A-EAC12F41B475}" type="slidenum">
              <a:rPr lang="en-US" altLang="en-US" smtClean="0"/>
              <a:pPr/>
              <a:t>14</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C2FD8CA-5F39-4DA9-A47C-9FA073436B0F}" type="slidenum">
              <a:rPr lang="en-US" altLang="en-US" smtClean="0"/>
              <a:pPr/>
              <a:t>15</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AF9C947-8613-4D48-AC57-D627136DF9C9}" type="slidenum">
              <a:rPr lang="en-US" altLang="en-US" smtClean="0"/>
              <a:pPr/>
              <a:t>16</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CE788F1-DE5E-4DC7-B21A-B6C2740078D5}" type="slidenum">
              <a:rPr lang="en-US" altLang="en-US" smtClean="0"/>
              <a:pPr/>
              <a:t>17</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31864" y="4410076"/>
            <a:ext cx="5133975" cy="4176713"/>
          </a:xfrm>
          <a:noFill/>
          <a:ln/>
        </p:spPr>
        <p:txBody>
          <a:bodyPr/>
          <a:lstStyle/>
          <a:p>
            <a:r>
              <a:rPr lang="en-US" altLang="en-US" dirty="0" smtClean="0">
                <a:latin typeface="Times New Roman" pitchFamily="18" charset="0"/>
              </a:rPr>
              <a:t>https://zhuanlan.zhihu.com/p/38225742</a:t>
            </a:r>
          </a:p>
          <a:p>
            <a:r>
              <a:rPr lang="en-US" altLang="en-US" dirty="0" smtClean="0">
                <a:latin typeface="Times New Roman" pitchFamily="18" charset="0"/>
              </a:rPr>
              <a:t>https://www.runoob.com/servlet/servlet-tutorial.html</a:t>
            </a:r>
            <a:endParaRPr lang="en-US" altLang="en-US" dirty="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64690AA-4C56-45D5-9494-9FB5CAA11514}" type="slidenum">
              <a:rPr lang="en-US" altLang="en-US" smtClean="0"/>
              <a:pPr/>
              <a:t>18</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31864" y="4410076"/>
            <a:ext cx="5133975" cy="4176713"/>
          </a:xfrm>
          <a:noFill/>
          <a:ln/>
        </p:spPr>
        <p:txBody>
          <a:bodyPr/>
          <a:lstStyle/>
          <a:p>
            <a:endParaRPr lang="en-US" altLang="en-US" dirty="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3E3B7FA-8799-440C-9AB8-129330C0653B}" type="slidenum">
              <a:rPr lang="en-US" altLang="en-US" smtClean="0"/>
              <a:pPr/>
              <a:t>21</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24</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25</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http://c.biancheng.net/spring_mvc/mvc.html    </a:t>
            </a:r>
          </a:p>
          <a:p>
            <a:r>
              <a:rPr lang="en-US" altLang="zh-CN" dirty="0" smtClean="0"/>
              <a:t>http</a:t>
            </a:r>
            <a:r>
              <a:rPr lang="en-US" altLang="zh-CN" dirty="0" smtClean="0"/>
              <a:t>://</a:t>
            </a:r>
            <a:r>
              <a:rPr lang="en-US" altLang="zh-CN" dirty="0" smtClean="0"/>
              <a:t>c.biancheng.net/spring_mvc</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pPr>
                <a:defRPr/>
              </a:pPr>
              <a:t>29</a:t>
            </a:fld>
            <a:endParaRPr lang="en-US" altLang="en-US"/>
          </a:p>
        </p:txBody>
      </p:sp>
    </p:spTree>
    <p:extLst>
      <p:ext uri="{BB962C8B-B14F-4D97-AF65-F5344CB8AC3E}">
        <p14:creationId xmlns:p14="http://schemas.microsoft.com/office/powerpoint/2010/main" val="394593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https://www.runoob.com/design-pattern/mvc-pattern.html</a:t>
            </a:r>
            <a:endParaRPr lang="en-US" altLang="zh-CN" dirty="0" smtClean="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pPr>
                <a:defRPr/>
              </a:pPr>
              <a:t>30</a:t>
            </a:fld>
            <a:endParaRPr lang="en-US" altLang="en-US"/>
          </a:p>
        </p:txBody>
      </p:sp>
    </p:spTree>
    <p:extLst>
      <p:ext uri="{BB962C8B-B14F-4D97-AF65-F5344CB8AC3E}">
        <p14:creationId xmlns:p14="http://schemas.microsoft.com/office/powerpoint/2010/main" val="642266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6EBC6F7-0B59-40C7-9A37-E095D130A781}" type="slidenum">
              <a:rPr lang="en-US" altLang="en-US" smtClean="0"/>
              <a:pPr/>
              <a:t>39</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41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52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53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6363EF0-60A3-4B85-B94B-92010F22FA2B}" type="slidenum">
              <a:rPr lang="en-US" altLang="en-US" smtClean="0"/>
              <a:pPr/>
              <a:t>56</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E2E84E3-8FE5-4F88-9209-B24AF625CDA3}" type="slidenum">
              <a:rPr lang="en-US" altLang="en-US" smtClean="0"/>
              <a:pPr/>
              <a:t>57</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6562752-3927-434A-BB68-CDB0AC6CA104}" type="slidenum">
              <a:rPr lang="en-US" altLang="en-US" smtClean="0"/>
              <a:pPr/>
              <a:t>58</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965576" y="8820150"/>
            <a:ext cx="3032125" cy="463550"/>
          </a:xfrm>
          <a:prstGeom prst="rect">
            <a:avLst/>
          </a:prstGeom>
          <a:noFill/>
          <a:ln w="9525">
            <a:noFill/>
            <a:miter lim="800000"/>
            <a:headEnd/>
            <a:tailEnd/>
          </a:ln>
        </p:spPr>
        <p:txBody>
          <a:bodyPr wrap="none" lIns="93022" tIns="46511" rIns="93022" bIns="46511" anchor="b"/>
          <a:lstStyle/>
          <a:p>
            <a:pPr algn="r" defTabSz="930179"/>
            <a:fld id="{021717B1-B4CD-4A73-8C5B-D41FE6AA90DD}" type="slidenum">
              <a:rPr lang="en-US" altLang="en-US" sz="1200"/>
              <a:pPr algn="r" defTabSz="930179"/>
              <a:t>59</a:t>
            </a:fld>
            <a:endParaRPr lang="en-US" altLang="en-US" sz="1200"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6</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7</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8</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1BD5F98-E897-4F7C-BF4A-07497FB2F66B}" type="slidenum">
              <a:rPr lang="en-US" altLang="en-US" smtClean="0"/>
              <a:pPr/>
              <a:t>9</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71D6276-A668-4829-91BD-DD3E9B44FDF4}" type="slidenum">
              <a:rPr lang="en-US" altLang="en-US" smtClean="0"/>
              <a:pPr/>
              <a:t>10</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DE207F2-04EB-4739-B607-2C8F8FB1D4A1}" type="slidenum">
              <a:rPr lang="en-US" altLang="en-US" smtClean="0"/>
              <a:pPr/>
              <a:t>12</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lvl1pPr>
              <a:defRPr sz="2800"/>
            </a:lvl1pPr>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28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5"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9.</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mybank.com/transfermoney?amount=1000&amp;toaccount=14523"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mailto:joe@yale.edu"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google.com/search?q=silberschat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9: Application Development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533400" y="109538"/>
            <a:ext cx="8077200" cy="609600"/>
          </a:xfrm>
        </p:spPr>
        <p:txBody>
          <a:bodyPr/>
          <a:lstStyle/>
          <a:p>
            <a:pPr>
              <a:defRPr/>
            </a:pPr>
            <a:r>
              <a:rPr lang="en-US" altLang="en-US">
                <a:effectLst>
                  <a:outerShdw blurRad="38100" dist="38100" dir="2700000" algn="tl">
                    <a:srgbClr val="C0C0C0"/>
                  </a:outerShdw>
                </a:effectLst>
              </a:rPr>
              <a:t>Display of Sample HTML Source</a:t>
            </a:r>
          </a:p>
        </p:txBody>
      </p:sp>
      <p:pic>
        <p:nvPicPr>
          <p:cNvPr id="14339" name="Picture 8"/>
          <p:cNvPicPr>
            <a:picLocks noChangeAspect="1" noChangeArrowheads="1"/>
          </p:cNvPicPr>
          <p:nvPr/>
        </p:nvPicPr>
        <p:blipFill>
          <a:blip r:embed="rId3"/>
          <a:srcRect/>
          <a:stretch>
            <a:fillRect/>
          </a:stretch>
        </p:blipFill>
        <p:spPr bwMode="auto">
          <a:xfrm>
            <a:off x="3320714" y="1588163"/>
            <a:ext cx="2995195" cy="1257963"/>
          </a:xfrm>
          <a:prstGeom prst="rect">
            <a:avLst/>
          </a:prstGeom>
          <a:noFill/>
          <a:ln w="9525">
            <a:noFill/>
            <a:miter lim="800000"/>
            <a:headEnd/>
            <a:tailEnd/>
          </a:ln>
        </p:spPr>
      </p:pic>
      <p:pic>
        <p:nvPicPr>
          <p:cNvPr id="14340" name="Picture 9"/>
          <p:cNvPicPr>
            <a:picLocks noChangeAspect="1" noChangeArrowheads="1"/>
          </p:cNvPicPr>
          <p:nvPr/>
        </p:nvPicPr>
        <p:blipFill>
          <a:blip r:embed="rId4"/>
          <a:srcRect/>
          <a:stretch>
            <a:fillRect/>
          </a:stretch>
        </p:blipFill>
        <p:spPr bwMode="auto">
          <a:xfrm>
            <a:off x="3368834" y="3558023"/>
            <a:ext cx="3373576" cy="8561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Web Servers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0"/>
            <a:ext cx="7656559" cy="4717463"/>
          </a:xfrm>
        </p:spPr>
        <p:txBody>
          <a:bodyPr lIns="91440"/>
          <a:lstStyle/>
          <a:p>
            <a:r>
              <a:rPr lang="en-US" altLang="en-US" sz="2000" dirty="0"/>
              <a:t>A Web server can easily serve as a front end to a variety of information services.</a:t>
            </a:r>
          </a:p>
          <a:p>
            <a:r>
              <a:rPr lang="en-US" altLang="en-US" sz="2000" dirty="0"/>
              <a:t>The document name in a URL may identify an executable program, that, when run, generates a HTML document.</a:t>
            </a:r>
          </a:p>
          <a:p>
            <a:pPr lvl="1"/>
            <a:r>
              <a:rPr lang="en-US" altLang="en-US" sz="2000" dirty="0">
                <a:ea typeface="ＭＳ Ｐゴシック" pitchFamily="34" charset="-128"/>
              </a:rPr>
              <a:t>When an HTTP server receives a request for such a document, it executes the program, and sends back the HTML document that is generated.</a:t>
            </a:r>
          </a:p>
          <a:p>
            <a:pPr lvl="1"/>
            <a:r>
              <a:rPr lang="en-US" altLang="en-US" sz="2000" dirty="0">
                <a:ea typeface="ＭＳ Ｐゴシック" pitchFamily="34" charset="-128"/>
              </a:rPr>
              <a:t>The Web client can pass extra arguments with the name of the document.</a:t>
            </a:r>
          </a:p>
          <a:p>
            <a:r>
              <a:rPr lang="en-US" altLang="en-US" sz="2000" dirty="0"/>
              <a:t>To install a new service on the Web, one simply needs to create and install an executable that provides that service.</a:t>
            </a:r>
          </a:p>
          <a:p>
            <a:pPr lvl="1"/>
            <a:r>
              <a:rPr lang="en-US" altLang="en-US" sz="2000" dirty="0">
                <a:ea typeface="ＭＳ Ｐゴシック" pitchFamily="34" charset="-128"/>
              </a:rPr>
              <a:t>The Web browser provides a graphical user interface to the information service.</a:t>
            </a:r>
          </a:p>
          <a:p>
            <a:r>
              <a:rPr lang="en-US" altLang="en-US" sz="2000" dirty="0"/>
              <a:t>Common Gateway Interface (CGI): a standard interface between web and application server</a:t>
            </a:r>
          </a:p>
          <a:p>
            <a:pPr indent="-365760"/>
            <a:endParaRPr lang="en-US" alt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682625" y="117475"/>
            <a:ext cx="8077200" cy="609600"/>
          </a:xfrm>
        </p:spPr>
        <p:txBody>
          <a:bodyPr/>
          <a:lstStyle/>
          <a:p>
            <a:pPr>
              <a:defRPr/>
            </a:pPr>
            <a:r>
              <a:rPr lang="en-US" altLang="en-US">
                <a:effectLst>
                  <a:outerShdw blurRad="38100" dist="38100" dir="2700000" algn="tl">
                    <a:srgbClr val="C0C0C0"/>
                  </a:outerShdw>
                </a:effectLst>
              </a:rPr>
              <a:t>Three-Layer Web Architecture</a:t>
            </a:r>
          </a:p>
        </p:txBody>
      </p:sp>
      <p:pic>
        <p:nvPicPr>
          <p:cNvPr id="16387" name="Picture 4" descr="9"/>
          <p:cNvPicPr>
            <a:picLocks noChangeAspect="1" noChangeArrowheads="1"/>
          </p:cNvPicPr>
          <p:nvPr/>
        </p:nvPicPr>
        <p:blipFill>
          <a:blip r:embed="rId3"/>
          <a:srcRect/>
          <a:stretch>
            <a:fillRect/>
          </a:stretch>
        </p:blipFill>
        <p:spPr bwMode="auto">
          <a:xfrm>
            <a:off x="1458942" y="1743281"/>
            <a:ext cx="5852917" cy="314677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Two-Layer Web Architecture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6895769" cy="909295"/>
          </a:xfrm>
        </p:spPr>
        <p:txBody>
          <a:bodyPr lIns="91440"/>
          <a:lstStyle/>
          <a:p>
            <a:pPr indent="-365760"/>
            <a:r>
              <a:rPr lang="en-US" altLang="en-US" sz="2400" dirty="0"/>
              <a:t>Multiple levels of indirection have overheads</a:t>
            </a:r>
          </a:p>
          <a:p>
            <a:pPr marL="342900" lvl="1" indent="-365760">
              <a:buClr>
                <a:srgbClr val="002060"/>
              </a:buClr>
              <a:buFont typeface="Wingdings" panose="05000000000000000000" pitchFamily="2" charset="2"/>
              <a:buChar char="§"/>
            </a:pPr>
            <a:r>
              <a:rPr lang="en-US" altLang="en-US" sz="2400" dirty="0"/>
              <a:t>Alternative: two-layer architecture</a:t>
            </a:r>
          </a:p>
          <a:p>
            <a:pPr indent="-365760"/>
            <a:endParaRPr lang="en-US" altLang="en-US" dirty="0"/>
          </a:p>
          <a:p>
            <a:pPr indent="-365760"/>
            <a:endParaRPr lang="en-US" altLang="en-US" dirty="0"/>
          </a:p>
        </p:txBody>
      </p:sp>
      <p:pic>
        <p:nvPicPr>
          <p:cNvPr id="5" name="Picture 7"/>
          <p:cNvPicPr>
            <a:picLocks noChangeAspect="1" noChangeArrowheads="1"/>
          </p:cNvPicPr>
          <p:nvPr/>
        </p:nvPicPr>
        <p:blipFill>
          <a:blip r:embed="rId3"/>
          <a:srcRect/>
          <a:stretch>
            <a:fillRect/>
          </a:stretch>
        </p:blipFill>
        <p:spPr bwMode="auto">
          <a:xfrm>
            <a:off x="2177705" y="2065760"/>
            <a:ext cx="5317750" cy="2859399"/>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HTTP and Sessions</a:t>
            </a:r>
          </a:p>
        </p:txBody>
      </p:sp>
      <p:sp>
        <p:nvSpPr>
          <p:cNvPr id="18435" name="Rectangle 3"/>
          <p:cNvSpPr>
            <a:spLocks noGrp="1" noChangeArrowheads="1"/>
          </p:cNvSpPr>
          <p:nvPr>
            <p:ph type="body" idx="1"/>
          </p:nvPr>
        </p:nvSpPr>
        <p:spPr>
          <a:xfrm>
            <a:off x="768350" y="1136651"/>
            <a:ext cx="7638803" cy="4048960"/>
          </a:xfrm>
        </p:spPr>
        <p:txBody>
          <a:bodyPr/>
          <a:lstStyle/>
          <a:p>
            <a:r>
              <a:rPr lang="en-US" altLang="en-US" sz="2000" dirty="0"/>
              <a:t>The HTTP protocol is </a:t>
            </a:r>
            <a:r>
              <a:rPr lang="en-US" altLang="en-US" sz="2000" b="1" dirty="0">
                <a:solidFill>
                  <a:srgbClr val="FF0000"/>
                </a:solidFill>
              </a:rPr>
              <a:t>connectionless</a:t>
            </a:r>
          </a:p>
          <a:p>
            <a:pPr lvl="1"/>
            <a:r>
              <a:rPr lang="en-US" altLang="en-US" sz="2000" dirty="0">
                <a:ea typeface="ＭＳ Ｐゴシック" pitchFamily="34" charset="-128"/>
              </a:rPr>
              <a:t>That is, once the server replies to a request, the server closes the connection with the client, and forgets all about the request</a:t>
            </a:r>
          </a:p>
          <a:p>
            <a:pPr lvl="1"/>
            <a:r>
              <a:rPr lang="en-US" altLang="en-US" sz="2000" dirty="0">
                <a:ea typeface="ＭＳ Ｐゴシック" pitchFamily="34" charset="-128"/>
              </a:rPr>
              <a:t>In contrast, Unix logins, and JDBC/ODBC connections stay connected until the client disconnects</a:t>
            </a:r>
          </a:p>
          <a:p>
            <a:pPr lvl="2"/>
            <a:r>
              <a:rPr lang="en-US" altLang="en-US" sz="2000" dirty="0">
                <a:ea typeface="ＭＳ Ｐゴシック" pitchFamily="34" charset="-128"/>
              </a:rPr>
              <a:t> retaining user authentication and other information</a:t>
            </a:r>
          </a:p>
          <a:p>
            <a:pPr lvl="1"/>
            <a:r>
              <a:rPr lang="en-US" altLang="en-US" sz="2000" dirty="0">
                <a:ea typeface="ＭＳ Ｐゴシック" pitchFamily="34" charset="-128"/>
              </a:rPr>
              <a:t>Motivation: reduces load on server </a:t>
            </a:r>
          </a:p>
          <a:p>
            <a:pPr lvl="2"/>
            <a:r>
              <a:rPr lang="en-US" altLang="en-US" sz="2000" dirty="0">
                <a:ea typeface="ＭＳ Ｐゴシック" pitchFamily="34" charset="-128"/>
              </a:rPr>
              <a:t>operating systems have tight limits on number of open connections on a machine</a:t>
            </a:r>
          </a:p>
          <a:p>
            <a:r>
              <a:rPr lang="en-US" altLang="en-US" sz="2000" dirty="0"/>
              <a:t>Information services need session information</a:t>
            </a:r>
          </a:p>
          <a:p>
            <a:pPr lvl="1"/>
            <a:r>
              <a:rPr lang="en-US" altLang="en-US" sz="2000" dirty="0">
                <a:ea typeface="ＭＳ Ｐゴシック" pitchFamily="34" charset="-128"/>
              </a:rPr>
              <a:t>E.g., user authentication should be done only once per session</a:t>
            </a:r>
          </a:p>
          <a:p>
            <a:r>
              <a:rPr lang="en-US" altLang="en-US" sz="2000" dirty="0"/>
              <a:t>Solution:  use a </a:t>
            </a:r>
            <a:r>
              <a:rPr lang="en-US" altLang="en-US" sz="2000" b="1" dirty="0">
                <a:solidFill>
                  <a:srgbClr val="002060"/>
                </a:solidFill>
              </a:rPr>
              <a:t>cookie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Sessions and Cookies</a:t>
            </a:r>
          </a:p>
        </p:txBody>
      </p:sp>
      <p:sp>
        <p:nvSpPr>
          <p:cNvPr id="19459" name="Rectangle 3"/>
          <p:cNvSpPr>
            <a:spLocks noGrp="1" noChangeArrowheads="1"/>
          </p:cNvSpPr>
          <p:nvPr>
            <p:ph type="body" idx="1"/>
          </p:nvPr>
        </p:nvSpPr>
        <p:spPr>
          <a:xfrm>
            <a:off x="768351" y="1165225"/>
            <a:ext cx="7629926" cy="3611312"/>
          </a:xfrm>
        </p:spPr>
        <p:txBody>
          <a:bodyPr/>
          <a:lstStyle/>
          <a:p>
            <a:r>
              <a:rPr lang="en-US" altLang="en-US" sz="2000" dirty="0"/>
              <a:t>A </a:t>
            </a:r>
            <a:r>
              <a:rPr lang="en-US" altLang="en-US" sz="2000" b="1" dirty="0">
                <a:solidFill>
                  <a:srgbClr val="002060"/>
                </a:solidFill>
              </a:rPr>
              <a:t>cookie</a:t>
            </a:r>
            <a:r>
              <a:rPr lang="en-US" altLang="en-US" sz="2000" dirty="0"/>
              <a:t> is a small piece of text containing identifying information</a:t>
            </a:r>
          </a:p>
          <a:p>
            <a:pPr lvl="1"/>
            <a:r>
              <a:rPr lang="en-US" altLang="en-US" sz="2000" dirty="0">
                <a:ea typeface="ＭＳ Ｐゴシック" pitchFamily="34" charset="-128"/>
              </a:rPr>
              <a:t>Sent by server to browser </a:t>
            </a:r>
          </a:p>
          <a:p>
            <a:pPr lvl="2"/>
            <a:r>
              <a:rPr lang="en-US" altLang="en-US" sz="2000" dirty="0">
                <a:ea typeface="ＭＳ Ｐゴシック" pitchFamily="34" charset="-128"/>
              </a:rPr>
              <a:t>Sent on first interaction, to identify session</a:t>
            </a:r>
          </a:p>
          <a:p>
            <a:pPr lvl="1"/>
            <a:r>
              <a:rPr lang="en-US" altLang="en-US" sz="2000" dirty="0">
                <a:ea typeface="ＭＳ Ｐゴシック" pitchFamily="34" charset="-128"/>
              </a:rPr>
              <a:t>Sent by browser to the server that created the cookie on further interactions</a:t>
            </a:r>
          </a:p>
          <a:p>
            <a:pPr lvl="2"/>
            <a:r>
              <a:rPr lang="en-US" altLang="en-US" sz="2000" dirty="0">
                <a:ea typeface="ＭＳ Ｐゴシック" pitchFamily="34" charset="-128"/>
              </a:rPr>
              <a:t>part of the HTTP protocol</a:t>
            </a:r>
          </a:p>
          <a:p>
            <a:pPr lvl="1"/>
            <a:r>
              <a:rPr lang="en-US" altLang="en-US" sz="2000" dirty="0">
                <a:ea typeface="ＭＳ Ｐゴシック" pitchFamily="34" charset="-128"/>
              </a:rPr>
              <a:t>Server saves information about cookies it issued, and can use it when serving a request</a:t>
            </a:r>
          </a:p>
          <a:p>
            <a:pPr lvl="2"/>
            <a:r>
              <a:rPr lang="en-US" altLang="en-US" sz="2000" dirty="0">
                <a:ea typeface="ＭＳ Ｐゴシック" pitchFamily="34" charset="-128"/>
              </a:rPr>
              <a:t>E.g., authentication information, and user preferences</a:t>
            </a:r>
          </a:p>
          <a:p>
            <a:r>
              <a:rPr lang="en-US" altLang="en-US" sz="2000" dirty="0"/>
              <a:t>Cookies can be stored permanently or for a limited time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Servlets</a:t>
            </a:r>
          </a:p>
        </p:txBody>
      </p:sp>
      <p:sp>
        <p:nvSpPr>
          <p:cNvPr id="20483" name="Rectangle 3"/>
          <p:cNvSpPr>
            <a:spLocks noGrp="1" noChangeArrowheads="1"/>
          </p:cNvSpPr>
          <p:nvPr>
            <p:ph type="body" idx="1"/>
          </p:nvPr>
        </p:nvSpPr>
        <p:spPr>
          <a:xfrm>
            <a:off x="606287" y="1171575"/>
            <a:ext cx="7991061" cy="4314825"/>
          </a:xfrm>
        </p:spPr>
        <p:txBody>
          <a:bodyPr/>
          <a:lstStyle/>
          <a:p>
            <a:r>
              <a:rPr lang="en-US" altLang="en-US" sz="2000" dirty="0">
                <a:solidFill>
                  <a:srgbClr val="FF0000"/>
                </a:solidFill>
              </a:rPr>
              <a:t>Java Servlet </a:t>
            </a:r>
            <a:r>
              <a:rPr lang="en-US" altLang="en-US" sz="2000" dirty="0"/>
              <a:t>specification </a:t>
            </a:r>
            <a:r>
              <a:rPr lang="en-US" altLang="en-US" sz="2000" dirty="0">
                <a:solidFill>
                  <a:srgbClr val="0070C0"/>
                </a:solidFill>
                <a:ea typeface="ＭＳ Ｐゴシック" pitchFamily="34" charset="-128"/>
              </a:rPr>
              <a:t>defines an API for communication between the Web/application server and application program running in the server</a:t>
            </a:r>
          </a:p>
          <a:p>
            <a:pPr lvl="1"/>
            <a:r>
              <a:rPr lang="en-US" altLang="en-US" sz="2000" dirty="0">
                <a:ea typeface="ＭＳ Ｐゴシック" pitchFamily="34" charset="-128"/>
              </a:rPr>
              <a:t>E.g., methods to get parameter values from Web forms, and to send HTML text back to client</a:t>
            </a:r>
          </a:p>
          <a:p>
            <a:r>
              <a:rPr lang="en-US" altLang="en-US" sz="2000" dirty="0"/>
              <a:t>Application program (also called a servlet) is loaded into the server</a:t>
            </a:r>
          </a:p>
          <a:p>
            <a:pPr lvl="1"/>
            <a:r>
              <a:rPr lang="en-US" altLang="en-US" sz="2000" dirty="0">
                <a:ea typeface="ＭＳ Ｐゴシック" pitchFamily="34" charset="-128"/>
              </a:rPr>
              <a:t>Each request spawns a new thread in the server</a:t>
            </a:r>
          </a:p>
          <a:p>
            <a:pPr lvl="2"/>
            <a:r>
              <a:rPr lang="en-US" altLang="en-US" sz="2000" dirty="0">
                <a:ea typeface="ＭＳ Ｐゴシック" pitchFamily="34" charset="-128"/>
              </a:rPr>
              <a:t> thread is closed once the request is serviced</a:t>
            </a:r>
          </a:p>
          <a:p>
            <a:pPr lvl="1"/>
            <a:r>
              <a:rPr lang="en-US" altLang="en-US" sz="2000" dirty="0">
                <a:ea typeface="ＭＳ Ｐゴシック" pitchFamily="34" charset="-128"/>
              </a:rPr>
              <a:t>Programmer creates a class that inherits from </a:t>
            </a:r>
            <a:r>
              <a:rPr lang="en-US" altLang="en-US" sz="2000" dirty="0" err="1">
                <a:ea typeface="ＭＳ Ｐゴシック" pitchFamily="34" charset="-128"/>
              </a:rPr>
              <a:t>HttpServlet</a:t>
            </a:r>
            <a:endParaRPr lang="en-US" altLang="en-US" sz="2000" dirty="0">
              <a:ea typeface="ＭＳ Ｐゴシック" pitchFamily="34" charset="-128"/>
            </a:endParaRPr>
          </a:p>
          <a:p>
            <a:pPr lvl="2"/>
            <a:r>
              <a:rPr lang="en-US" altLang="en-US" sz="2000" dirty="0">
                <a:ea typeface="ＭＳ Ｐゴシック" pitchFamily="34" charset="-128"/>
              </a:rPr>
              <a:t>And overrides methods </a:t>
            </a:r>
            <a:r>
              <a:rPr lang="en-US" altLang="en-US" sz="2000" dirty="0" err="1">
                <a:ea typeface="ＭＳ Ｐゴシック" pitchFamily="34" charset="-128"/>
              </a:rPr>
              <a:t>doGet</a:t>
            </a:r>
            <a:r>
              <a:rPr lang="en-US" altLang="en-US" sz="2000" dirty="0">
                <a:ea typeface="ＭＳ Ｐゴシック" pitchFamily="34" charset="-128"/>
              </a:rPr>
              <a:t>, </a:t>
            </a:r>
            <a:r>
              <a:rPr lang="en-US" altLang="en-US" sz="2000" dirty="0" err="1">
                <a:ea typeface="ＭＳ Ｐゴシック" pitchFamily="34" charset="-128"/>
              </a:rPr>
              <a:t>doPost</a:t>
            </a:r>
            <a:r>
              <a:rPr lang="en-US" altLang="en-US" sz="2000" dirty="0">
                <a:ea typeface="ＭＳ Ｐゴシック" pitchFamily="34" charset="-128"/>
              </a:rPr>
              <a:t>, …</a:t>
            </a:r>
          </a:p>
          <a:p>
            <a:pPr lvl="1"/>
            <a:r>
              <a:rPr lang="en-US" altLang="en-US" sz="2000" dirty="0">
                <a:ea typeface="ＭＳ Ｐゴシック" pitchFamily="34" charset="-128"/>
              </a:rPr>
              <a:t>Mapping from servlet name (accessible via HTTP), to the servlet class is done in a file web.xml</a:t>
            </a:r>
          </a:p>
          <a:p>
            <a:pPr lvl="2"/>
            <a:r>
              <a:rPr lang="en-US" altLang="en-US" sz="2000" dirty="0">
                <a:ea typeface="ＭＳ Ｐゴシック" pitchFamily="34" charset="-128"/>
              </a:rPr>
              <a:t>Done automatically by most IDEs when you create a Servlet using the IDE</a:t>
            </a:r>
          </a:p>
        </p:txBody>
      </p:sp>
      <p:pic>
        <p:nvPicPr>
          <p:cNvPr id="1026" name="Picture 2" descr="Servlet 架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947" y="2469216"/>
            <a:ext cx="5739063" cy="3720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Servlet Code</a:t>
            </a:r>
          </a:p>
        </p:txBody>
      </p:sp>
      <p:sp>
        <p:nvSpPr>
          <p:cNvPr id="21507" name="Rectangle 3"/>
          <p:cNvSpPr>
            <a:spLocks noGrp="1" noChangeArrowheads="1"/>
          </p:cNvSpPr>
          <p:nvPr>
            <p:ph type="body" idx="1"/>
          </p:nvPr>
        </p:nvSpPr>
        <p:spPr>
          <a:xfrm>
            <a:off x="768350" y="1223208"/>
            <a:ext cx="7413124" cy="5057274"/>
          </a:xfrm>
        </p:spPr>
        <p:txBody>
          <a:bodyPr/>
          <a:lstStyle/>
          <a:p>
            <a:pPr>
              <a:lnSpc>
                <a:spcPct val="90000"/>
              </a:lnSpc>
              <a:buFont typeface="Monotype Sorts" charset="2"/>
              <a:buNone/>
            </a:pPr>
            <a:r>
              <a:rPr lang="en-US" altLang="en-US" sz="1600" dirty="0">
                <a:solidFill>
                  <a:srgbClr val="993300"/>
                </a:solidFill>
              </a:rPr>
              <a:t>import java.io.*;</a:t>
            </a:r>
          </a:p>
          <a:p>
            <a:pPr>
              <a:lnSpc>
                <a:spcPct val="90000"/>
              </a:lnSpc>
              <a:buFont typeface="Monotype Sorts" charset="2"/>
              <a:buNone/>
            </a:pPr>
            <a:r>
              <a:rPr lang="en-US" altLang="en-US" sz="1600" dirty="0">
                <a:solidFill>
                  <a:srgbClr val="993300"/>
                </a:solidFill>
              </a:rPr>
              <a:t>import </a:t>
            </a:r>
            <a:r>
              <a:rPr lang="en-US" altLang="en-US" sz="1600" dirty="0" err="1">
                <a:solidFill>
                  <a:srgbClr val="993300"/>
                </a:solidFill>
              </a:rPr>
              <a:t>javax.servlet</a:t>
            </a:r>
            <a:r>
              <a:rPr lang="en-US" altLang="en-US" sz="1600" dirty="0">
                <a:solidFill>
                  <a:srgbClr val="993300"/>
                </a:solidFill>
              </a:rPr>
              <a:t>.*;</a:t>
            </a:r>
          </a:p>
          <a:p>
            <a:pPr>
              <a:lnSpc>
                <a:spcPct val="90000"/>
              </a:lnSpc>
              <a:buFont typeface="Monotype Sorts" charset="2"/>
              <a:buNone/>
            </a:pPr>
            <a:r>
              <a:rPr lang="en-US" altLang="en-US" sz="1600" dirty="0">
                <a:solidFill>
                  <a:srgbClr val="993300"/>
                </a:solidFill>
              </a:rPr>
              <a:t>import </a:t>
            </a:r>
            <a:r>
              <a:rPr lang="en-US" altLang="en-US" sz="1600" dirty="0" err="1">
                <a:solidFill>
                  <a:srgbClr val="993300"/>
                </a:solidFill>
              </a:rPr>
              <a:t>javax.servlet.http</a:t>
            </a:r>
            <a:r>
              <a:rPr lang="en-US" altLang="en-US" sz="1600" dirty="0">
                <a:solidFill>
                  <a:srgbClr val="993300"/>
                </a:solidFill>
              </a:rPr>
              <a:t>.*;</a:t>
            </a:r>
          </a:p>
          <a:p>
            <a:pPr>
              <a:lnSpc>
                <a:spcPct val="90000"/>
              </a:lnSpc>
              <a:buFont typeface="Monotype Sorts" charset="2"/>
              <a:buNone/>
            </a:pPr>
            <a:r>
              <a:rPr lang="en-US" altLang="en-US" sz="1600" dirty="0">
                <a:solidFill>
                  <a:srgbClr val="993300"/>
                </a:solidFill>
              </a:rPr>
              <a:t>public class </a:t>
            </a:r>
            <a:r>
              <a:rPr lang="en-US" altLang="en-US" sz="1600" dirty="0" err="1">
                <a:solidFill>
                  <a:srgbClr val="993300"/>
                </a:solidFill>
              </a:rPr>
              <a:t>PersonQueryServlet</a:t>
            </a:r>
            <a:r>
              <a:rPr lang="en-US" altLang="en-US" sz="1600" dirty="0">
                <a:solidFill>
                  <a:srgbClr val="993300"/>
                </a:solidFill>
              </a:rPr>
              <a:t> extends </a:t>
            </a:r>
            <a:r>
              <a:rPr lang="en-US" altLang="en-US" sz="1600" dirty="0" err="1">
                <a:solidFill>
                  <a:srgbClr val="993300"/>
                </a:solidFill>
              </a:rPr>
              <a:t>HttpServlet</a:t>
            </a:r>
            <a:r>
              <a:rPr lang="en-US" altLang="en-US" sz="1600" dirty="0">
                <a:solidFill>
                  <a:srgbClr val="993300"/>
                </a:solidFill>
              </a:rPr>
              <a:t> {</a:t>
            </a:r>
          </a:p>
          <a:p>
            <a:pPr>
              <a:lnSpc>
                <a:spcPct val="90000"/>
              </a:lnSpc>
              <a:buFont typeface="Monotype Sorts" charset="2"/>
              <a:buNone/>
            </a:pPr>
            <a:r>
              <a:rPr lang="en-US" altLang="en-US" sz="1600" dirty="0">
                <a:solidFill>
                  <a:srgbClr val="993300"/>
                </a:solidFill>
              </a:rPr>
              <a:t>   public void</a:t>
            </a:r>
            <a:r>
              <a:rPr lang="en-US" altLang="en-US" sz="1600" dirty="0"/>
              <a:t> </a:t>
            </a:r>
            <a:r>
              <a:rPr lang="en-US" altLang="en-US" sz="1600" dirty="0" err="1">
                <a:solidFill>
                  <a:srgbClr val="008000"/>
                </a:solidFill>
              </a:rPr>
              <a:t>doGet</a:t>
            </a:r>
            <a:r>
              <a:rPr lang="en-US" altLang="en-US" sz="1600" dirty="0">
                <a:solidFill>
                  <a:srgbClr val="008000"/>
                </a:solidFill>
              </a:rPr>
              <a:t> </a:t>
            </a:r>
            <a:r>
              <a:rPr lang="en-US" altLang="en-US" sz="1600" dirty="0">
                <a:solidFill>
                  <a:srgbClr val="993300"/>
                </a:solidFill>
              </a:rPr>
              <a:t>(</a:t>
            </a:r>
            <a:r>
              <a:rPr lang="en-US" altLang="en-US" sz="1600" dirty="0" err="1">
                <a:solidFill>
                  <a:srgbClr val="993300"/>
                </a:solidFill>
              </a:rPr>
              <a:t>HttpServletRequest</a:t>
            </a:r>
            <a:r>
              <a:rPr lang="en-US" altLang="en-US" sz="1600" dirty="0">
                <a:solidFill>
                  <a:srgbClr val="993300"/>
                </a:solidFill>
              </a:rPr>
              <a:t> request, </a:t>
            </a:r>
            <a:r>
              <a:rPr lang="en-US" altLang="en-US" sz="1600" dirty="0" err="1">
                <a:solidFill>
                  <a:srgbClr val="993300"/>
                </a:solidFill>
              </a:rPr>
              <a:t>HttpServletResponse</a:t>
            </a:r>
            <a:r>
              <a:rPr lang="en-US" altLang="en-US" sz="1600" dirty="0">
                <a:solidFill>
                  <a:srgbClr val="993300"/>
                </a:solidFill>
              </a:rPr>
              <a:t> response)</a:t>
            </a:r>
          </a:p>
          <a:p>
            <a:pPr>
              <a:lnSpc>
                <a:spcPct val="90000"/>
              </a:lnSpc>
              <a:buFont typeface="Monotype Sorts" charset="2"/>
              <a:buNone/>
            </a:pPr>
            <a:r>
              <a:rPr lang="en-US" altLang="en-US" sz="1600" dirty="0">
                <a:solidFill>
                  <a:srgbClr val="993300"/>
                </a:solidFill>
              </a:rPr>
              <a:t>                          throws </a:t>
            </a:r>
            <a:r>
              <a:rPr lang="en-US" altLang="en-US" sz="1600" dirty="0" err="1">
                <a:solidFill>
                  <a:srgbClr val="993300"/>
                </a:solidFill>
              </a:rPr>
              <a:t>ServletException</a:t>
            </a:r>
            <a:r>
              <a:rPr lang="en-US" altLang="en-US" sz="1600" dirty="0">
                <a:solidFill>
                  <a:srgbClr val="993300"/>
                </a:solidFill>
              </a:rPr>
              <a:t>, </a:t>
            </a:r>
            <a:r>
              <a:rPr lang="en-US" altLang="en-US" sz="1600" dirty="0" err="1">
                <a:solidFill>
                  <a:srgbClr val="993300"/>
                </a:solidFill>
              </a:rPr>
              <a:t>IOException</a:t>
            </a:r>
            <a:endParaRPr lang="en-US" altLang="en-US" sz="1600" dirty="0">
              <a:solidFill>
                <a:srgbClr val="993300"/>
              </a:solidFill>
            </a:endParaRPr>
          </a:p>
          <a:p>
            <a:pPr>
              <a:lnSpc>
                <a:spcPct val="90000"/>
              </a:lnSpc>
              <a:buFont typeface="Monotype Sorts" charset="2"/>
              <a:buNone/>
            </a:pPr>
            <a:r>
              <a:rPr lang="en-US" altLang="en-US" sz="1600" dirty="0"/>
              <a:t>   </a:t>
            </a:r>
            <a:r>
              <a:rPr lang="en-US" altLang="en-US" sz="1600" dirty="0">
                <a:solidFill>
                  <a:srgbClr val="008000"/>
                </a:solidFill>
              </a:rPr>
              <a: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response.setContentType</a:t>
            </a:r>
            <a:r>
              <a:rPr lang="en-US" altLang="en-US" sz="1600" dirty="0">
                <a:solidFill>
                  <a:srgbClr val="008000"/>
                </a:solidFill>
              </a:rPr>
              <a:t>("text/html");</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PrintWriter</a:t>
            </a:r>
            <a:r>
              <a:rPr lang="en-US" altLang="en-US" sz="1600" dirty="0">
                <a:solidFill>
                  <a:srgbClr val="008000"/>
                </a:solidFill>
              </a:rPr>
              <a:t> out = </a:t>
            </a:r>
            <a:r>
              <a:rPr lang="en-US" altLang="en-US" sz="1600" dirty="0" err="1">
                <a:solidFill>
                  <a:srgbClr val="008000"/>
                </a:solidFill>
              </a:rPr>
              <a:t>response.getWriter</a:t>
            </a:r>
            <a:r>
              <a:rPr lang="en-US" altLang="en-US" sz="1600" dirty="0">
                <a:solidFill>
                  <a:srgbClr val="008000"/>
                </a:solidFill>
              </a:rPr>
              <a: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("&lt;HEAD&gt;&lt;TITLE&gt; Query Result&lt;/TITLE&gt;&lt;/HEAD&gt;");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("&lt;BODY&gt;");</a:t>
            </a:r>
          </a:p>
          <a:p>
            <a:pPr>
              <a:lnSpc>
                <a:spcPct val="90000"/>
              </a:lnSpc>
              <a:buFont typeface="Monotype Sorts" charset="2"/>
              <a:buNone/>
            </a:pPr>
            <a:r>
              <a:rPr lang="en-US" altLang="en-US" sz="1600" dirty="0">
                <a:solidFill>
                  <a:srgbClr val="993300"/>
                </a:solidFill>
              </a:rPr>
              <a:t>         ….. BODY OF SERVLET (next slide) …</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("&lt;/BODY&gt;");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out.close</a:t>
            </a:r>
            <a:r>
              <a:rPr lang="en-US" altLang="en-US" sz="1600" dirty="0">
                <a:solidFill>
                  <a:srgbClr val="008000"/>
                </a:solidFill>
              </a:rPr>
              <a:t>();</a:t>
            </a:r>
          </a:p>
          <a:p>
            <a:pPr>
              <a:lnSpc>
                <a:spcPct val="90000"/>
              </a:lnSpc>
              <a:buFont typeface="Monotype Sorts" charset="2"/>
              <a:buNone/>
            </a:pPr>
            <a:r>
              <a:rPr lang="en-US" altLang="en-US" sz="1600" dirty="0"/>
              <a:t>   }</a:t>
            </a:r>
          </a:p>
          <a:p>
            <a:pPr>
              <a:lnSpc>
                <a:spcPct val="90000"/>
              </a:lnSpc>
              <a:buFont typeface="Monotype Sorts" charset="2"/>
              <a:buNone/>
            </a:pPr>
            <a:r>
              <a:rPr lang="en-US" altLang="en-US" sz="1600"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Servlet Code</a:t>
            </a:r>
          </a:p>
        </p:txBody>
      </p:sp>
      <p:sp>
        <p:nvSpPr>
          <p:cNvPr id="22531" name="Rectangle 3"/>
          <p:cNvSpPr>
            <a:spLocks noGrp="1" noChangeArrowheads="1"/>
          </p:cNvSpPr>
          <p:nvPr>
            <p:ph type="body" idx="1"/>
          </p:nvPr>
        </p:nvSpPr>
        <p:spPr>
          <a:xfrm>
            <a:off x="768350" y="1130300"/>
            <a:ext cx="8352850" cy="5280025"/>
          </a:xfrm>
        </p:spPr>
        <p:txBody>
          <a:bodyPr/>
          <a:lstStyle/>
          <a:p>
            <a:pPr>
              <a:lnSpc>
                <a:spcPct val="80000"/>
              </a:lnSpc>
              <a:buFont typeface="Monotype Sorts" charset="2"/>
              <a:buNone/>
            </a:pPr>
            <a:r>
              <a:rPr lang="en-US" altLang="en-US" sz="1600" dirty="0">
                <a:solidFill>
                  <a:srgbClr val="008000"/>
                </a:solidFill>
              </a:rPr>
              <a:t>String </a:t>
            </a:r>
            <a:r>
              <a:rPr lang="en-US" altLang="en-US" sz="1600" dirty="0" err="1">
                <a:solidFill>
                  <a:srgbClr val="008000"/>
                </a:solidFill>
              </a:rPr>
              <a:t>persontype</a:t>
            </a:r>
            <a:r>
              <a:rPr lang="en-US" altLang="en-US" sz="1600" dirty="0">
                <a:solidFill>
                  <a:srgbClr val="008000"/>
                </a:solidFill>
              </a:rPr>
              <a:t> = </a:t>
            </a:r>
            <a:r>
              <a:rPr lang="en-US" altLang="en-US" sz="1600" dirty="0" err="1">
                <a:solidFill>
                  <a:srgbClr val="008000"/>
                </a:solidFill>
              </a:rPr>
              <a:t>request.getParameter</a:t>
            </a:r>
            <a:r>
              <a:rPr lang="en-US" altLang="en-US" sz="1600" dirty="0">
                <a:solidFill>
                  <a:srgbClr val="008000"/>
                </a:solidFill>
              </a:rPr>
              <a:t>("</a:t>
            </a:r>
            <a:r>
              <a:rPr lang="en-US" altLang="en-US" sz="1600" dirty="0" err="1">
                <a:solidFill>
                  <a:srgbClr val="008000"/>
                </a:solidFill>
              </a:rPr>
              <a:t>persontype</a:t>
            </a:r>
            <a:r>
              <a:rPr lang="en-US" altLang="en-US" sz="1600" dirty="0">
                <a:solidFill>
                  <a:srgbClr val="008000"/>
                </a:solidFill>
              </a:rPr>
              <a:t>");</a:t>
            </a:r>
          </a:p>
          <a:p>
            <a:pPr>
              <a:lnSpc>
                <a:spcPct val="80000"/>
              </a:lnSpc>
              <a:buFont typeface="Monotype Sorts" charset="2"/>
              <a:buNone/>
            </a:pPr>
            <a:r>
              <a:rPr lang="en-US" altLang="en-US" sz="1600" dirty="0">
                <a:solidFill>
                  <a:srgbClr val="008000"/>
                </a:solidFill>
              </a:rPr>
              <a:t>String number = </a:t>
            </a:r>
            <a:r>
              <a:rPr lang="en-US" altLang="en-US" sz="1600" dirty="0" err="1">
                <a:solidFill>
                  <a:srgbClr val="008000"/>
                </a:solidFill>
              </a:rPr>
              <a:t>request.getParameter</a:t>
            </a:r>
            <a:r>
              <a:rPr lang="en-US" altLang="en-US" sz="1600" dirty="0">
                <a:solidFill>
                  <a:srgbClr val="008000"/>
                </a:solidFill>
              </a:rPr>
              <a:t>("name");</a:t>
            </a:r>
          </a:p>
          <a:p>
            <a:pPr>
              <a:lnSpc>
                <a:spcPct val="80000"/>
              </a:lnSpc>
              <a:buFont typeface="Monotype Sorts" charset="2"/>
              <a:buNone/>
            </a:pPr>
            <a:r>
              <a:rPr lang="en-US" altLang="en-US" sz="1600" dirty="0">
                <a:solidFill>
                  <a:srgbClr val="008000"/>
                </a:solidFill>
              </a:rPr>
              <a:t>if(</a:t>
            </a:r>
            <a:r>
              <a:rPr lang="en-US" altLang="en-US" sz="1600" dirty="0" err="1">
                <a:solidFill>
                  <a:srgbClr val="008000"/>
                </a:solidFill>
              </a:rPr>
              <a:t>persontype.equals</a:t>
            </a:r>
            <a:r>
              <a:rPr lang="en-US" altLang="en-US" sz="1600" dirty="0">
                <a:solidFill>
                  <a:srgbClr val="008000"/>
                </a:solidFill>
              </a:rPr>
              <a:t>("student"))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code to find students with the specified name ...</a:t>
            </a:r>
          </a:p>
          <a:p>
            <a:pPr>
              <a:lnSpc>
                <a:spcPct val="80000"/>
              </a:lnSpc>
              <a:buFont typeface="Monotype Sorts" charset="2"/>
              <a:buNone/>
            </a:pPr>
            <a:r>
              <a:rPr lang="en-US" altLang="en-US" sz="1600" dirty="0">
                <a:solidFill>
                  <a:srgbClr val="993300"/>
                </a:solidFill>
              </a:rPr>
              <a:t>    ... using JDBC to communicate with the database ..</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("&lt;table BORDER COLS=3&gt;");</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 &lt;</a:t>
            </a:r>
            <a:r>
              <a:rPr lang="en-US" altLang="en-US" sz="1600" dirty="0" err="1">
                <a:solidFill>
                  <a:srgbClr val="008000"/>
                </a:solidFill>
              </a:rPr>
              <a:t>tr</a:t>
            </a:r>
            <a:r>
              <a:rPr lang="en-US" altLang="en-US" sz="1600" dirty="0">
                <a:solidFill>
                  <a:srgbClr val="008000"/>
                </a:solidFill>
              </a:rPr>
              <a:t>&gt; &lt;td&gt;ID&lt;/td&gt; &lt;td&gt;Name: &lt;/td&gt;" + " &lt;td&gt;Department&lt;/td&gt; &lt;/</a:t>
            </a:r>
            <a:r>
              <a:rPr lang="en-US" altLang="en-US" sz="1600" dirty="0" err="1">
                <a:solidFill>
                  <a:srgbClr val="008000"/>
                </a:solidFill>
              </a:rPr>
              <a:t>tr</a:t>
            </a:r>
            <a:r>
              <a:rPr lang="en-US" altLang="en-US" sz="1600" dirty="0">
                <a:solidFill>
                  <a:srgbClr val="008000"/>
                </a:solidFill>
              </a:rPr>
              <a:t>&gt;");</a:t>
            </a:r>
          </a:p>
          <a:p>
            <a:pPr>
              <a:lnSpc>
                <a:spcPct val="80000"/>
              </a:lnSpc>
              <a:buFont typeface="Monotype Sorts" charset="2"/>
              <a:buNone/>
            </a:pPr>
            <a:r>
              <a:rPr lang="en-US" altLang="en-US" sz="1600" dirty="0">
                <a:solidFill>
                  <a:srgbClr val="008000"/>
                </a:solidFill>
              </a:rPr>
              <a:t>    for(... each result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retrieve ID, </a:t>
            </a:r>
            <a:r>
              <a:rPr lang="en-US" altLang="en-US" sz="1600" i="1" dirty="0">
                <a:solidFill>
                  <a:srgbClr val="993300"/>
                </a:solidFill>
              </a:rPr>
              <a:t>name </a:t>
            </a:r>
            <a:r>
              <a:rPr lang="en-US" altLang="en-US" sz="1600" dirty="0">
                <a:solidFill>
                  <a:srgbClr val="993300"/>
                </a:solidFill>
              </a:rPr>
              <a:t>and </a:t>
            </a:r>
            <a:r>
              <a:rPr lang="en-US" altLang="en-US" sz="1600" i="1" dirty="0">
                <a:solidFill>
                  <a:srgbClr val="993300"/>
                </a:solidFill>
              </a:rPr>
              <a:t>dept name</a:t>
            </a:r>
          </a:p>
          <a:p>
            <a:pPr>
              <a:lnSpc>
                <a:spcPct val="80000"/>
              </a:lnSpc>
              <a:buFont typeface="Monotype Sorts" charset="2"/>
              <a:buNone/>
            </a:pPr>
            <a:r>
              <a:rPr lang="en-US" altLang="en-US" sz="1600" dirty="0">
                <a:solidFill>
                  <a:srgbClr val="993300"/>
                </a:solidFill>
              </a:rPr>
              <a:t>        ... into variables ID, name and </a:t>
            </a:r>
            <a:r>
              <a:rPr lang="en-US" altLang="en-US" sz="1600" dirty="0" err="1">
                <a:solidFill>
                  <a:srgbClr val="993300"/>
                </a:solidFill>
              </a:rPr>
              <a:t>deptname</a:t>
            </a:r>
            <a:endParaRPr lang="en-US" altLang="en-US" sz="1600" dirty="0">
              <a:solidFill>
                <a:srgbClr val="993300"/>
              </a:solidFill>
            </a:endParaRP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a:t>
            </a:r>
            <a:r>
              <a:rPr lang="en-US" altLang="en-US" sz="1600" dirty="0" err="1">
                <a:solidFill>
                  <a:srgbClr val="008000"/>
                </a:solidFill>
              </a:rPr>
              <a:t>tr</a:t>
            </a:r>
            <a:r>
              <a:rPr lang="en-US" altLang="en-US" sz="1600" dirty="0">
                <a:solidFill>
                  <a:srgbClr val="008000"/>
                </a:solidFill>
              </a:rPr>
              <a:t>&gt; &lt;td&gt;" + ID + "&lt;/td&gt;" + "&lt;td&gt;" + name + "&lt;/td&gt;" + "&lt;td&gt;" + </a:t>
            </a:r>
            <a:r>
              <a:rPr lang="en-US" altLang="en-US" sz="1600" dirty="0" err="1">
                <a:solidFill>
                  <a:srgbClr val="008000"/>
                </a:solidFill>
              </a:rPr>
              <a:t>deptname</a:t>
            </a:r>
            <a:r>
              <a:rPr lang="en-US" altLang="en-US" sz="1600" dirty="0">
                <a:solidFill>
                  <a:srgbClr val="008000"/>
                </a:solidFill>
              </a:rPr>
              <a:t>  </a:t>
            </a:r>
            <a:br>
              <a:rPr lang="en-US" altLang="en-US" sz="1600" dirty="0">
                <a:solidFill>
                  <a:srgbClr val="008000"/>
                </a:solidFill>
              </a:rPr>
            </a:br>
            <a:r>
              <a:rPr lang="en-US" altLang="en-US" sz="1600" dirty="0">
                <a:solidFill>
                  <a:srgbClr val="008000"/>
                </a:solidFill>
              </a:rPr>
              <a:t>           + "&lt;/td&gt;&lt;/</a:t>
            </a:r>
            <a:r>
              <a:rPr lang="en-US" altLang="en-US" sz="1600" dirty="0" err="1">
                <a:solidFill>
                  <a:srgbClr val="008000"/>
                </a:solidFill>
              </a:rPr>
              <a:t>tr</a:t>
            </a:r>
            <a:r>
              <a:rPr lang="en-US" altLang="en-US" sz="1600" dirty="0">
                <a:solidFill>
                  <a:srgbClr val="008000"/>
                </a:solidFill>
              </a:rPr>
              <a:t>&gt;");</a:t>
            </a:r>
          </a:p>
          <a:p>
            <a:pPr>
              <a:lnSpc>
                <a:spcPct val="80000"/>
              </a:lnSpc>
              <a:buFont typeface="Monotype Sorts" charset="2"/>
              <a:buNone/>
            </a:pPr>
            <a:r>
              <a:rPr lang="en-US" altLang="en-US" sz="1600" dirty="0">
                <a:solidFill>
                  <a:srgbClr val="008000"/>
                </a:solidFill>
              </a:rPr>
              <a:t>    };</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("&lt;/table&gt;");</a:t>
            </a:r>
          </a:p>
          <a:p>
            <a:pPr>
              <a:lnSpc>
                <a:spcPct val="80000"/>
              </a:lnSpc>
              <a:buFont typeface="Monotype Sorts" charset="2"/>
              <a:buNone/>
            </a:pPr>
            <a:r>
              <a:rPr lang="en-US" altLang="en-US" sz="1600" dirty="0">
                <a:solidFill>
                  <a:srgbClr val="008000"/>
                </a:solidFill>
              </a:rPr>
              <a:t>}</a:t>
            </a:r>
          </a:p>
          <a:p>
            <a:pPr>
              <a:lnSpc>
                <a:spcPct val="80000"/>
              </a:lnSpc>
              <a:buFont typeface="Monotype Sorts" charset="2"/>
              <a:buNone/>
            </a:pPr>
            <a:r>
              <a:rPr lang="en-US" altLang="en-US" sz="1600" dirty="0">
                <a:solidFill>
                  <a:srgbClr val="008000"/>
                </a:solidFill>
              </a:rPr>
              <a:t>else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as above, but for instructors ...</a:t>
            </a:r>
          </a:p>
          <a:p>
            <a:pPr>
              <a:lnSpc>
                <a:spcPct val="80000"/>
              </a:lnSpc>
              <a:buFont typeface="Monotype Sorts" charset="2"/>
              <a:buNone/>
            </a:pPr>
            <a:r>
              <a:rPr lang="en-US" altLang="en-US" sz="1600" dirty="0">
                <a:solidFill>
                  <a:srgbClr val="008000"/>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Servlet Sessions</a:t>
            </a:r>
          </a:p>
        </p:txBody>
      </p:sp>
      <p:sp>
        <p:nvSpPr>
          <p:cNvPr id="23555" name="Rectangle 3"/>
          <p:cNvSpPr>
            <a:spLocks noGrp="1" noChangeArrowheads="1"/>
          </p:cNvSpPr>
          <p:nvPr>
            <p:ph type="body" idx="1"/>
          </p:nvPr>
        </p:nvSpPr>
        <p:spPr>
          <a:xfrm>
            <a:off x="768351" y="1044498"/>
            <a:ext cx="7665436" cy="5536782"/>
          </a:xfrm>
        </p:spPr>
        <p:txBody>
          <a:bodyPr/>
          <a:lstStyle/>
          <a:p>
            <a:r>
              <a:rPr lang="en-US" altLang="en-US" dirty="0"/>
              <a:t>Servlet API supports handling of sessions</a:t>
            </a:r>
          </a:p>
          <a:p>
            <a:pPr lvl="1"/>
            <a:r>
              <a:rPr lang="en-US" altLang="en-US" dirty="0">
                <a:ea typeface="ＭＳ Ｐゴシック" pitchFamily="34" charset="-128"/>
              </a:rPr>
              <a:t>Sets a cookie on first interaction with browser, and uses it to identify session on further interactions</a:t>
            </a:r>
          </a:p>
          <a:p>
            <a:r>
              <a:rPr lang="en-US" altLang="en-US" dirty="0"/>
              <a:t>To check if session is already active:</a:t>
            </a:r>
          </a:p>
          <a:p>
            <a:pPr lvl="1"/>
            <a:r>
              <a:rPr lang="en-US" altLang="en-US" dirty="0">
                <a:ea typeface="ＭＳ Ｐゴシック" pitchFamily="34" charset="-128"/>
              </a:rPr>
              <a:t>if (</a:t>
            </a:r>
            <a:r>
              <a:rPr lang="en-US" altLang="en-US" dirty="0" err="1">
                <a:ea typeface="ＭＳ Ｐゴシック" pitchFamily="34" charset="-128"/>
              </a:rPr>
              <a:t>request.getSession</a:t>
            </a:r>
            <a:r>
              <a:rPr lang="en-US" altLang="en-US" dirty="0">
                <a:ea typeface="ＭＳ Ｐゴシック" pitchFamily="34" charset="-128"/>
              </a:rPr>
              <a:t>(false) == true)</a:t>
            </a:r>
          </a:p>
          <a:p>
            <a:pPr lvl="2"/>
            <a:r>
              <a:rPr lang="en-US" altLang="en-US" dirty="0">
                <a:ea typeface="ＭＳ Ｐゴシック" pitchFamily="34" charset="-128"/>
              </a:rPr>
              <a:t>.. then existing session</a:t>
            </a:r>
          </a:p>
          <a:p>
            <a:pPr lvl="2"/>
            <a:r>
              <a:rPr lang="en-US" altLang="en-US" dirty="0">
                <a:ea typeface="ＭＳ Ｐゴシック" pitchFamily="34" charset="-128"/>
              </a:rPr>
              <a:t>else .. redirect to authentication page</a:t>
            </a:r>
          </a:p>
          <a:p>
            <a:pPr lvl="1"/>
            <a:r>
              <a:rPr lang="en-US" altLang="en-US" dirty="0">
                <a:ea typeface="ＭＳ Ｐゴシック" pitchFamily="34" charset="-128"/>
              </a:rPr>
              <a:t>authentication page</a:t>
            </a:r>
          </a:p>
          <a:p>
            <a:pPr lvl="2"/>
            <a:r>
              <a:rPr lang="en-US" altLang="en-US" dirty="0">
                <a:ea typeface="ＭＳ Ｐゴシック" pitchFamily="34" charset="-128"/>
              </a:rPr>
              <a:t>check login/password</a:t>
            </a:r>
          </a:p>
          <a:p>
            <a:pPr lvl="2"/>
            <a:r>
              <a:rPr lang="en-US" altLang="en-US" dirty="0">
                <a:ea typeface="ＭＳ Ｐゴシック" pitchFamily="34" charset="-128"/>
              </a:rPr>
              <a:t>Create new session</a:t>
            </a:r>
          </a:p>
          <a:p>
            <a:pPr lvl="3"/>
            <a:r>
              <a:rPr lang="en-US" altLang="en-US" dirty="0" err="1">
                <a:ea typeface="ＭＳ Ｐゴシック" pitchFamily="34" charset="-128"/>
              </a:rPr>
              <a:t>HttpSession</a:t>
            </a:r>
            <a:r>
              <a:rPr lang="en-US" altLang="en-US" dirty="0">
                <a:ea typeface="ＭＳ Ｐゴシック" pitchFamily="34" charset="-128"/>
              </a:rPr>
              <a:t> session = </a:t>
            </a:r>
            <a:r>
              <a:rPr lang="en-US" altLang="en-US" dirty="0" err="1">
                <a:ea typeface="ＭＳ Ｐゴシック" pitchFamily="34" charset="-128"/>
              </a:rPr>
              <a:t>request.getSession</a:t>
            </a:r>
            <a:r>
              <a:rPr lang="en-US" altLang="en-US" dirty="0">
                <a:ea typeface="ＭＳ Ｐゴシック" pitchFamily="34" charset="-128"/>
              </a:rPr>
              <a:t>(true)</a:t>
            </a:r>
          </a:p>
          <a:p>
            <a:pPr lvl="2"/>
            <a:r>
              <a:rPr lang="en-US" altLang="en-US" dirty="0">
                <a:ea typeface="ＭＳ Ｐゴシック" pitchFamily="34" charset="-128"/>
              </a:rPr>
              <a:t>Store/retrieve attribute value pairs for a particular session</a:t>
            </a:r>
          </a:p>
          <a:p>
            <a:pPr lvl="3"/>
            <a:r>
              <a:rPr lang="en-US" altLang="en-US" dirty="0" err="1">
                <a:ea typeface="ＭＳ Ｐゴシック" pitchFamily="34" charset="-128"/>
              </a:rPr>
              <a:t>session.setAttribute</a:t>
            </a:r>
            <a:r>
              <a:rPr lang="en-US" altLang="en-US" dirty="0">
                <a:ea typeface="ＭＳ Ｐゴシック" pitchFamily="34" charset="-128"/>
              </a:rPr>
              <a:t>(</a:t>
            </a:r>
            <a:r>
              <a:rPr lang="ja-JP" altLang="en-US" dirty="0">
                <a:ea typeface="ＭＳ Ｐゴシック" pitchFamily="34" charset="-128"/>
              </a:rPr>
              <a:t>“</a:t>
            </a:r>
            <a:r>
              <a:rPr lang="en-US" altLang="ja-JP" dirty="0" err="1">
                <a:ea typeface="ＭＳ Ｐゴシック" pitchFamily="34" charset="-128"/>
              </a:rPr>
              <a:t>userid</a:t>
            </a:r>
            <a:r>
              <a:rPr lang="ja-JP" altLang="en-US" dirty="0">
                <a:ea typeface="ＭＳ Ｐゴシック" pitchFamily="34" charset="-128"/>
              </a:rPr>
              <a:t>”</a:t>
            </a:r>
            <a:r>
              <a:rPr lang="en-US" altLang="ja-JP" dirty="0">
                <a:ea typeface="ＭＳ Ｐゴシック" pitchFamily="34" charset="-128"/>
              </a:rPr>
              <a:t>, </a:t>
            </a:r>
            <a:r>
              <a:rPr lang="en-US" altLang="ja-JP" dirty="0" err="1">
                <a:ea typeface="ＭＳ Ｐゴシック" pitchFamily="34" charset="-128"/>
              </a:rPr>
              <a:t>userid</a:t>
            </a:r>
            <a:r>
              <a:rPr lang="en-US" altLang="ja-JP" dirty="0">
                <a:ea typeface="ＭＳ Ｐゴシック" pitchFamily="34" charset="-128"/>
              </a:rPr>
              <a:t>)</a:t>
            </a:r>
          </a:p>
          <a:p>
            <a:pPr lvl="1"/>
            <a:r>
              <a:rPr lang="en-US" altLang="en-US" dirty="0">
                <a:ea typeface="ＭＳ Ｐゴシック" pitchFamily="34" charset="-128"/>
              </a:rPr>
              <a:t>If existing session:</a:t>
            </a:r>
            <a:br>
              <a:rPr lang="en-US" altLang="en-US" dirty="0">
                <a:ea typeface="ＭＳ Ｐゴシック" pitchFamily="34" charset="-128"/>
              </a:rPr>
            </a:br>
            <a:r>
              <a:rPr lang="en-US" altLang="en-US" dirty="0">
                <a:ea typeface="ＭＳ Ｐゴシック" pitchFamily="34" charset="-128"/>
              </a:rPr>
              <a:t>    </a:t>
            </a:r>
            <a:r>
              <a:rPr lang="en-US" altLang="en-US" dirty="0" err="1">
                <a:ea typeface="ＭＳ Ｐゴシック" pitchFamily="34" charset="-128"/>
              </a:rPr>
              <a:t>HttpSession</a:t>
            </a:r>
            <a:r>
              <a:rPr lang="en-US" altLang="en-US" dirty="0">
                <a:ea typeface="ＭＳ Ｐゴシック" pitchFamily="34" charset="-128"/>
              </a:rPr>
              <a:t> = </a:t>
            </a:r>
            <a:r>
              <a:rPr lang="en-US" altLang="en-US" dirty="0" err="1">
                <a:ea typeface="ＭＳ Ｐゴシック" pitchFamily="34" charset="-128"/>
              </a:rPr>
              <a:t>request.getSession</a:t>
            </a:r>
            <a:r>
              <a:rPr lang="en-US" altLang="en-US" dirty="0">
                <a:ea typeface="ＭＳ Ｐゴシック" pitchFamily="34" charset="-128"/>
              </a:rPr>
              <a:t>(false);</a:t>
            </a:r>
            <a:br>
              <a:rPr lang="en-US" altLang="en-US" dirty="0">
                <a:ea typeface="ＭＳ Ｐゴシック" pitchFamily="34" charset="-128"/>
              </a:rPr>
            </a:br>
            <a:r>
              <a:rPr lang="en-US" altLang="en-US" dirty="0">
                <a:ea typeface="ＭＳ Ｐゴシック" pitchFamily="34" charset="-128"/>
              </a:rPr>
              <a:t>    String </a:t>
            </a:r>
            <a:r>
              <a:rPr lang="en-US" altLang="en-US" dirty="0" err="1">
                <a:ea typeface="ＭＳ Ｐゴシック" pitchFamily="34" charset="-128"/>
              </a:rPr>
              <a:t>userid</a:t>
            </a:r>
            <a:r>
              <a:rPr lang="en-US" altLang="en-US" dirty="0">
                <a:ea typeface="ＭＳ Ｐゴシック" pitchFamily="34" charset="-128"/>
              </a:rPr>
              <a:t> = (String) </a:t>
            </a:r>
            <a:r>
              <a:rPr lang="en-US" altLang="en-US" dirty="0" err="1">
                <a:ea typeface="ＭＳ Ｐゴシック" pitchFamily="34" charset="-128"/>
              </a:rPr>
              <a:t>session.getAttribute</a:t>
            </a:r>
            <a:r>
              <a:rPr lang="en-US" altLang="en-US" dirty="0">
                <a:ea typeface="ＭＳ Ｐゴシック" pitchFamily="34" charset="-128"/>
              </a:rPr>
              <a:t>(</a:t>
            </a:r>
            <a:r>
              <a:rPr lang="ja-JP" altLang="en-US" dirty="0">
                <a:ea typeface="ＭＳ Ｐゴシック" pitchFamily="34" charset="-128"/>
              </a:rPr>
              <a:t>“</a:t>
            </a:r>
            <a:r>
              <a:rPr lang="en-US" altLang="ja-JP" dirty="0" err="1">
                <a:ea typeface="ＭＳ Ｐゴシック" pitchFamily="34" charset="-128"/>
              </a:rPr>
              <a:t>userid</a:t>
            </a:r>
            <a:r>
              <a:rPr lang="ja-JP" altLang="en-US" dirty="0">
                <a:ea typeface="ＭＳ Ｐゴシック" pitchFamily="34" charset="-128"/>
              </a:rPr>
              <a:t>”</a:t>
            </a:r>
            <a:r>
              <a:rPr lang="en-US" altLang="ja-JP" dirty="0">
                <a:ea typeface="ＭＳ Ｐゴシック" pitchFamily="34" charset="-128"/>
              </a:rPr>
              <a:t>)</a:t>
            </a:r>
          </a:p>
          <a:p>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Outline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7470128" cy="2912725"/>
          </a:xfrm>
        </p:spPr>
        <p:txBody>
          <a:bodyPr lIns="91440"/>
          <a:lstStyle/>
          <a:p>
            <a:r>
              <a:rPr lang="en-US" altLang="en-US" sz="2400" dirty="0"/>
              <a:t>Application Programs and User Interfaces</a:t>
            </a:r>
          </a:p>
          <a:p>
            <a:r>
              <a:rPr lang="en-US" altLang="en-US" sz="2400" dirty="0"/>
              <a:t>Web Fundamentals</a:t>
            </a:r>
          </a:p>
          <a:p>
            <a:r>
              <a:rPr lang="en-US" altLang="en-US" sz="2400" dirty="0"/>
              <a:t>Servlets and JSP</a:t>
            </a:r>
          </a:p>
          <a:p>
            <a:r>
              <a:rPr lang="en-US" altLang="en-US" sz="2400" dirty="0"/>
              <a:t>Application Architectures</a:t>
            </a:r>
          </a:p>
          <a:p>
            <a:r>
              <a:rPr lang="en-US" altLang="en-US" sz="2400" dirty="0"/>
              <a:t>Rapid Application Development</a:t>
            </a:r>
          </a:p>
          <a:p>
            <a:r>
              <a:rPr lang="en-US" altLang="en-US" sz="2400" dirty="0"/>
              <a:t>Application Performance</a:t>
            </a:r>
          </a:p>
          <a:p>
            <a:r>
              <a:rPr lang="en-US" altLang="en-US" sz="2400" dirty="0"/>
              <a:t>Application Security</a:t>
            </a:r>
          </a:p>
          <a:p>
            <a:r>
              <a:rPr lang="en-US" altLang="en-US" sz="2400" dirty="0"/>
              <a:t>Encryption and Its Applications</a:t>
            </a:r>
          </a:p>
          <a:p>
            <a:pPr indent="-365760"/>
            <a:endParaRPr lang="en-US"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effectLst/>
              </a:rPr>
              <a:t>Servlet Support</a:t>
            </a:r>
          </a:p>
        </p:txBody>
      </p:sp>
      <p:sp>
        <p:nvSpPr>
          <p:cNvPr id="24579" name="Rectangle 3"/>
          <p:cNvSpPr>
            <a:spLocks noGrp="1" noChangeArrowheads="1"/>
          </p:cNvSpPr>
          <p:nvPr>
            <p:ph type="body" idx="1"/>
          </p:nvPr>
        </p:nvSpPr>
        <p:spPr>
          <a:xfrm>
            <a:off x="768350" y="1117853"/>
            <a:ext cx="7629696" cy="2780380"/>
          </a:xfrm>
        </p:spPr>
        <p:txBody>
          <a:bodyPr/>
          <a:lstStyle/>
          <a:p>
            <a:r>
              <a:rPr lang="en-US" altLang="en-US" sz="2400" dirty="0"/>
              <a:t>Servlets run inside application servers such as </a:t>
            </a:r>
          </a:p>
          <a:p>
            <a:pPr lvl="1"/>
            <a:r>
              <a:rPr lang="en-US" altLang="en-US" sz="2400" dirty="0">
                <a:solidFill>
                  <a:srgbClr val="FF0000"/>
                </a:solidFill>
                <a:ea typeface="ＭＳ Ｐゴシック" pitchFamily="34" charset="-128"/>
              </a:rPr>
              <a:t>Apache</a:t>
            </a:r>
            <a:r>
              <a:rPr lang="en-US" altLang="en-US" sz="2400" dirty="0">
                <a:ea typeface="ＭＳ Ｐゴシック" pitchFamily="34" charset="-128"/>
              </a:rPr>
              <a:t> </a:t>
            </a:r>
            <a:r>
              <a:rPr lang="en-US" altLang="en-US" sz="2400" dirty="0">
                <a:solidFill>
                  <a:srgbClr val="FF0000"/>
                </a:solidFill>
                <a:ea typeface="ＭＳ Ｐゴシック" pitchFamily="34" charset="-128"/>
              </a:rPr>
              <a:t>Tomcat</a:t>
            </a:r>
            <a:r>
              <a:rPr lang="en-US" altLang="en-US" sz="2400" dirty="0">
                <a:ea typeface="ＭＳ Ｐゴシック" pitchFamily="34" charset="-128"/>
              </a:rPr>
              <a:t>, Glassfish, </a:t>
            </a:r>
            <a:r>
              <a:rPr lang="en-US" altLang="en-US" sz="2400" dirty="0" err="1">
                <a:ea typeface="ＭＳ Ｐゴシック" pitchFamily="34" charset="-128"/>
              </a:rPr>
              <a:t>JBoss</a:t>
            </a:r>
            <a:endParaRPr lang="en-US" altLang="en-US" sz="2400" dirty="0">
              <a:ea typeface="ＭＳ Ｐゴシック" pitchFamily="34" charset="-128"/>
            </a:endParaRPr>
          </a:p>
          <a:p>
            <a:pPr lvl="1"/>
            <a:r>
              <a:rPr lang="en-US" altLang="en-US" sz="2400" dirty="0">
                <a:ea typeface="ＭＳ Ｐゴシック" pitchFamily="34" charset="-128"/>
              </a:rPr>
              <a:t>BEA </a:t>
            </a:r>
            <a:r>
              <a:rPr lang="en-US" altLang="en-US" sz="2400" dirty="0" err="1">
                <a:ea typeface="ＭＳ Ｐゴシック" pitchFamily="34" charset="-128"/>
              </a:rPr>
              <a:t>Weblogic</a:t>
            </a:r>
            <a:r>
              <a:rPr lang="en-US" altLang="en-US" sz="2400" dirty="0">
                <a:ea typeface="ＭＳ Ｐゴシック" pitchFamily="34" charset="-128"/>
              </a:rPr>
              <a:t>, IBM </a:t>
            </a:r>
            <a:r>
              <a:rPr lang="en-US" altLang="en-US" sz="2400" dirty="0" err="1">
                <a:ea typeface="ＭＳ Ｐゴシック" pitchFamily="34" charset="-128"/>
              </a:rPr>
              <a:t>WebSphere</a:t>
            </a:r>
            <a:r>
              <a:rPr lang="en-US" altLang="en-US" sz="2400" dirty="0">
                <a:ea typeface="ＭＳ Ｐゴシック" pitchFamily="34" charset="-128"/>
              </a:rPr>
              <a:t> and Oracle Application Servers</a:t>
            </a:r>
          </a:p>
          <a:p>
            <a:r>
              <a:rPr lang="en-US" altLang="en-US" sz="2400" dirty="0"/>
              <a:t>Application servers support </a:t>
            </a:r>
          </a:p>
          <a:p>
            <a:pPr lvl="1"/>
            <a:r>
              <a:rPr lang="en-US" altLang="en-US" sz="2400" dirty="0">
                <a:ea typeface="ＭＳ Ｐゴシック" pitchFamily="34" charset="-128"/>
              </a:rPr>
              <a:t>Deployment and monitoring of servlets</a:t>
            </a:r>
          </a:p>
          <a:p>
            <a:pPr lvl="1"/>
            <a:r>
              <a:rPr lang="en-US" altLang="en-US" sz="2400" dirty="0">
                <a:ea typeface="ＭＳ Ｐゴシック" pitchFamily="34" charset="-128"/>
              </a:rPr>
              <a:t>Java 2 Enterprise Edition (J2EE) platform supporting objects, parallel processing across multiple application servers, etc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Server-Side Scripting</a:t>
            </a:r>
          </a:p>
        </p:txBody>
      </p:sp>
      <p:sp>
        <p:nvSpPr>
          <p:cNvPr id="25603" name="Rectangle 3"/>
          <p:cNvSpPr>
            <a:spLocks noGrp="1" noChangeArrowheads="1"/>
          </p:cNvSpPr>
          <p:nvPr>
            <p:ph type="body" idx="1"/>
          </p:nvPr>
        </p:nvSpPr>
        <p:spPr>
          <a:xfrm>
            <a:off x="768351" y="1165980"/>
            <a:ext cx="7629926" cy="3442117"/>
          </a:xfrm>
        </p:spPr>
        <p:txBody>
          <a:bodyPr/>
          <a:lstStyle/>
          <a:p>
            <a:r>
              <a:rPr lang="en-US" altLang="en-US" sz="2000" dirty="0"/>
              <a:t>Server-side scripting simplifies the task of connecting a database to the Web</a:t>
            </a:r>
          </a:p>
          <a:p>
            <a:pPr lvl="1"/>
            <a:r>
              <a:rPr lang="en-US" altLang="en-US" sz="2000" dirty="0">
                <a:ea typeface="ＭＳ Ｐゴシック" pitchFamily="34" charset="-128"/>
              </a:rPr>
              <a:t>Define an HTML document with embedded executable code/SQL queries.</a:t>
            </a:r>
          </a:p>
          <a:p>
            <a:pPr lvl="1"/>
            <a:r>
              <a:rPr lang="en-US" altLang="en-US" sz="2000" dirty="0">
                <a:ea typeface="ＭＳ Ｐゴシック" pitchFamily="34" charset="-128"/>
              </a:rPr>
              <a:t>Input values from HTML forms can be used directly in the embedded code/SQL queries.</a:t>
            </a:r>
          </a:p>
          <a:p>
            <a:pPr lvl="1"/>
            <a:r>
              <a:rPr lang="en-US" altLang="en-US" sz="2000" dirty="0">
                <a:ea typeface="ＭＳ Ｐゴシック" pitchFamily="34" charset="-128"/>
              </a:rPr>
              <a:t>When the document is requested, the Web server executes the embedded code/SQL queries to generate the actual HTML document.</a:t>
            </a:r>
          </a:p>
          <a:p>
            <a:r>
              <a:rPr lang="en-US" altLang="en-US" sz="2000" dirty="0"/>
              <a:t>Numerous server-side scripting languages</a:t>
            </a:r>
          </a:p>
          <a:p>
            <a:pPr lvl="1"/>
            <a:r>
              <a:rPr lang="en-US" altLang="en-US" sz="2000" dirty="0">
                <a:ea typeface="ＭＳ Ｐゴシック" pitchFamily="34" charset="-128"/>
              </a:rPr>
              <a:t>JSP, PHP</a:t>
            </a:r>
          </a:p>
          <a:p>
            <a:pPr lvl="1"/>
            <a:r>
              <a:rPr lang="en-US" altLang="en-US" sz="2000" dirty="0">
                <a:ea typeface="ＭＳ Ｐゴシック" pitchFamily="34" charset="-128"/>
              </a:rPr>
              <a:t>General purpose scripting languages: VBScript, Perl, Python</a:t>
            </a:r>
          </a:p>
          <a:p>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Java Server Pages (JSP)</a:t>
            </a:r>
          </a:p>
        </p:txBody>
      </p:sp>
      <p:sp>
        <p:nvSpPr>
          <p:cNvPr id="26627" name="Rectangle 3"/>
          <p:cNvSpPr>
            <a:spLocks noGrp="1" noChangeArrowheads="1"/>
          </p:cNvSpPr>
          <p:nvPr>
            <p:ph type="body" idx="1"/>
          </p:nvPr>
        </p:nvSpPr>
        <p:spPr>
          <a:xfrm>
            <a:off x="768351" y="1093788"/>
            <a:ext cx="7954544" cy="4585117"/>
          </a:xfrm>
        </p:spPr>
        <p:txBody>
          <a:bodyPr/>
          <a:lstStyle/>
          <a:p>
            <a:pPr>
              <a:lnSpc>
                <a:spcPct val="90000"/>
              </a:lnSpc>
            </a:pPr>
            <a:r>
              <a:rPr lang="en-US" altLang="en-US" sz="2000" dirty="0"/>
              <a:t>A JSP page with embedded Java code</a:t>
            </a:r>
          </a:p>
          <a:p>
            <a:pPr>
              <a:lnSpc>
                <a:spcPct val="90000"/>
              </a:lnSpc>
              <a:buFont typeface="Monotype Sorts" charset="2"/>
              <a:buNone/>
            </a:pPr>
            <a:r>
              <a:rPr lang="en-US" altLang="en-US" sz="2000" dirty="0"/>
              <a:t>	</a:t>
            </a:r>
            <a:r>
              <a:rPr lang="en-US" altLang="en-US" sz="2000" dirty="0">
                <a:solidFill>
                  <a:srgbClr val="993300"/>
                </a:solidFill>
              </a:rPr>
              <a:t>&lt;html&gt;</a:t>
            </a:r>
          </a:p>
          <a:p>
            <a:pPr>
              <a:lnSpc>
                <a:spcPct val="90000"/>
              </a:lnSpc>
              <a:buFont typeface="Monotype Sorts" charset="2"/>
              <a:buNone/>
            </a:pPr>
            <a:r>
              <a:rPr lang="en-US" altLang="en-US" sz="2000" dirty="0">
                <a:solidFill>
                  <a:srgbClr val="993300"/>
                </a:solidFill>
              </a:rPr>
              <a:t>	&lt;head&gt; &lt;title&gt; Hello &lt;/title&gt; &lt;/head&gt;</a:t>
            </a:r>
          </a:p>
          <a:p>
            <a:pPr>
              <a:lnSpc>
                <a:spcPct val="90000"/>
              </a:lnSpc>
              <a:buFont typeface="Monotype Sorts" charset="2"/>
              <a:buNone/>
            </a:pPr>
            <a:r>
              <a:rPr lang="en-US" altLang="en-US" sz="2000" dirty="0">
                <a:solidFill>
                  <a:srgbClr val="993300"/>
                </a:solidFill>
              </a:rPr>
              <a:t>	&lt;body&gt;</a:t>
            </a:r>
          </a:p>
          <a:p>
            <a:pPr>
              <a:lnSpc>
                <a:spcPct val="90000"/>
              </a:lnSpc>
              <a:buFont typeface="Monotype Sorts" charset="2"/>
              <a:buNone/>
            </a:pPr>
            <a:r>
              <a:rPr lang="en-US" altLang="en-US" sz="2000" dirty="0"/>
              <a:t>	</a:t>
            </a:r>
            <a:r>
              <a:rPr lang="en-US" altLang="en-US" sz="2000" dirty="0">
                <a:solidFill>
                  <a:srgbClr val="008000"/>
                </a:solidFill>
              </a:rPr>
              <a:t>&lt;% if (</a:t>
            </a:r>
            <a:r>
              <a:rPr lang="en-US" altLang="en-US" sz="2000" dirty="0" err="1">
                <a:solidFill>
                  <a:srgbClr val="008000"/>
                </a:solidFill>
              </a:rPr>
              <a:t>request.getParameter</a:t>
            </a:r>
            <a:r>
              <a:rPr lang="en-US" altLang="en-US" sz="2000" dirty="0">
                <a:solidFill>
                  <a:srgbClr val="008000"/>
                </a:solidFill>
              </a:rPr>
              <a:t>(</a:t>
            </a:r>
            <a:r>
              <a:rPr lang="ja-JP" altLang="en-US" sz="2000" dirty="0">
                <a:solidFill>
                  <a:srgbClr val="008000"/>
                </a:solidFill>
              </a:rPr>
              <a:t>“</a:t>
            </a:r>
            <a:r>
              <a:rPr lang="en-US" altLang="ja-JP" sz="2000" dirty="0">
                <a:solidFill>
                  <a:srgbClr val="008000"/>
                </a:solidFill>
              </a:rPr>
              <a:t>name</a:t>
            </a:r>
            <a:r>
              <a:rPr lang="ja-JP" altLang="en-US" sz="2000" dirty="0">
                <a:solidFill>
                  <a:srgbClr val="008000"/>
                </a:solidFill>
              </a:rPr>
              <a:t>”</a:t>
            </a:r>
            <a:r>
              <a:rPr lang="en-US" altLang="ja-JP" sz="2000" dirty="0">
                <a:solidFill>
                  <a:srgbClr val="008000"/>
                </a:solidFill>
              </a:rPr>
              <a:t>) == null)</a:t>
            </a:r>
          </a:p>
          <a:p>
            <a:pPr>
              <a:lnSpc>
                <a:spcPct val="90000"/>
              </a:lnSpc>
              <a:buFont typeface="Monotype Sorts" charset="2"/>
              <a:buNone/>
            </a:pPr>
            <a:r>
              <a:rPr lang="en-US" altLang="en-US" sz="2000" dirty="0">
                <a:solidFill>
                  <a:srgbClr val="008000"/>
                </a:solidFill>
              </a:rPr>
              <a:t>	{ </a:t>
            </a:r>
            <a:r>
              <a:rPr lang="en-US" altLang="en-US" sz="2000" dirty="0" err="1">
                <a:solidFill>
                  <a:srgbClr val="008000"/>
                </a:solidFill>
              </a:rPr>
              <a:t>out.println</a:t>
            </a:r>
            <a:r>
              <a:rPr lang="en-US" altLang="en-US" sz="2000" dirty="0">
                <a:solidFill>
                  <a:srgbClr val="008000"/>
                </a:solidFill>
              </a:rPr>
              <a:t>(</a:t>
            </a:r>
            <a:r>
              <a:rPr lang="ja-JP" altLang="en-US" sz="2000" dirty="0">
                <a:solidFill>
                  <a:srgbClr val="008000"/>
                </a:solidFill>
              </a:rPr>
              <a:t>“</a:t>
            </a:r>
            <a:r>
              <a:rPr lang="en-US" altLang="ja-JP" sz="2000" dirty="0">
                <a:solidFill>
                  <a:srgbClr val="008000"/>
                </a:solidFill>
              </a:rPr>
              <a:t>Hello World</a:t>
            </a:r>
            <a:r>
              <a:rPr lang="ja-JP" altLang="en-US" sz="2000" dirty="0">
                <a:solidFill>
                  <a:srgbClr val="008000"/>
                </a:solidFill>
              </a:rPr>
              <a:t>”</a:t>
            </a:r>
            <a:r>
              <a:rPr lang="en-US" altLang="ja-JP" sz="2000" dirty="0">
                <a:solidFill>
                  <a:srgbClr val="008000"/>
                </a:solidFill>
              </a:rPr>
              <a:t>); }</a:t>
            </a:r>
          </a:p>
          <a:p>
            <a:pPr>
              <a:lnSpc>
                <a:spcPct val="90000"/>
              </a:lnSpc>
              <a:buFont typeface="Monotype Sorts" charset="2"/>
              <a:buNone/>
            </a:pPr>
            <a:r>
              <a:rPr lang="en-US" altLang="en-US" sz="2000" dirty="0">
                <a:solidFill>
                  <a:srgbClr val="008000"/>
                </a:solidFill>
              </a:rPr>
              <a:t>	else { </a:t>
            </a:r>
            <a:r>
              <a:rPr lang="en-US" altLang="en-US" sz="2000" dirty="0" err="1">
                <a:solidFill>
                  <a:srgbClr val="008000"/>
                </a:solidFill>
              </a:rPr>
              <a:t>out.println</a:t>
            </a:r>
            <a:r>
              <a:rPr lang="en-US" altLang="en-US" sz="2000" dirty="0">
                <a:solidFill>
                  <a:srgbClr val="008000"/>
                </a:solidFill>
              </a:rPr>
              <a:t>(</a:t>
            </a:r>
            <a:r>
              <a:rPr lang="ja-JP" altLang="en-US" sz="2000" dirty="0">
                <a:solidFill>
                  <a:srgbClr val="008000"/>
                </a:solidFill>
              </a:rPr>
              <a:t>“</a:t>
            </a:r>
            <a:r>
              <a:rPr lang="en-US" altLang="ja-JP" sz="2000" dirty="0">
                <a:solidFill>
                  <a:srgbClr val="008000"/>
                </a:solidFill>
              </a:rPr>
              <a:t>Hello, </a:t>
            </a:r>
            <a:r>
              <a:rPr lang="ja-JP" altLang="en-US" sz="2000" dirty="0">
                <a:solidFill>
                  <a:srgbClr val="008000"/>
                </a:solidFill>
              </a:rPr>
              <a:t>”</a:t>
            </a:r>
            <a:r>
              <a:rPr lang="en-US" altLang="ja-JP" sz="2000" dirty="0">
                <a:solidFill>
                  <a:srgbClr val="008000"/>
                </a:solidFill>
              </a:rPr>
              <a:t> + </a:t>
            </a:r>
            <a:r>
              <a:rPr lang="en-US" altLang="ja-JP" sz="2000" dirty="0" err="1">
                <a:solidFill>
                  <a:srgbClr val="008000"/>
                </a:solidFill>
              </a:rPr>
              <a:t>request.getParameter</a:t>
            </a:r>
            <a:r>
              <a:rPr lang="en-US" altLang="ja-JP" sz="2000" dirty="0">
                <a:solidFill>
                  <a:srgbClr val="008000"/>
                </a:solidFill>
              </a:rPr>
              <a:t>(</a:t>
            </a:r>
            <a:r>
              <a:rPr lang="ja-JP" altLang="en-US" sz="2000" dirty="0">
                <a:solidFill>
                  <a:srgbClr val="008000"/>
                </a:solidFill>
              </a:rPr>
              <a:t>“</a:t>
            </a:r>
            <a:r>
              <a:rPr lang="en-US" altLang="ja-JP" sz="2000" dirty="0">
                <a:solidFill>
                  <a:srgbClr val="008000"/>
                </a:solidFill>
              </a:rPr>
              <a:t>name</a:t>
            </a:r>
            <a:r>
              <a:rPr lang="ja-JP" altLang="en-US" sz="2000" dirty="0">
                <a:solidFill>
                  <a:srgbClr val="008000"/>
                </a:solidFill>
              </a:rPr>
              <a:t>”</a:t>
            </a:r>
            <a:r>
              <a:rPr lang="en-US" altLang="ja-JP" sz="2000" dirty="0">
                <a:solidFill>
                  <a:srgbClr val="008000"/>
                </a:solidFill>
              </a:rPr>
              <a:t>)); }</a:t>
            </a:r>
          </a:p>
          <a:p>
            <a:pPr>
              <a:lnSpc>
                <a:spcPct val="90000"/>
              </a:lnSpc>
              <a:buFont typeface="Monotype Sorts" charset="2"/>
              <a:buNone/>
            </a:pPr>
            <a:r>
              <a:rPr lang="en-US" altLang="en-US" sz="2000" dirty="0">
                <a:solidFill>
                  <a:srgbClr val="008000"/>
                </a:solidFill>
              </a:rPr>
              <a:t>	%&gt;</a:t>
            </a:r>
          </a:p>
          <a:p>
            <a:pPr>
              <a:lnSpc>
                <a:spcPct val="90000"/>
              </a:lnSpc>
              <a:buFont typeface="Monotype Sorts" charset="2"/>
              <a:buNone/>
            </a:pPr>
            <a:r>
              <a:rPr lang="en-US" altLang="en-US" sz="2000" dirty="0">
                <a:solidFill>
                  <a:srgbClr val="993300"/>
                </a:solidFill>
              </a:rPr>
              <a:t>	&lt;/body&gt;</a:t>
            </a:r>
          </a:p>
          <a:p>
            <a:pPr>
              <a:lnSpc>
                <a:spcPct val="90000"/>
              </a:lnSpc>
              <a:buFont typeface="Monotype Sorts" charset="2"/>
              <a:buNone/>
            </a:pPr>
            <a:r>
              <a:rPr lang="en-US" altLang="en-US" sz="2000" dirty="0">
                <a:solidFill>
                  <a:srgbClr val="993300"/>
                </a:solidFill>
              </a:rPr>
              <a:t>	&lt;/html&gt;</a:t>
            </a:r>
          </a:p>
          <a:p>
            <a:pPr>
              <a:lnSpc>
                <a:spcPct val="90000"/>
              </a:lnSpc>
            </a:pPr>
            <a:r>
              <a:rPr lang="en-US" altLang="en-US" sz="2000" dirty="0"/>
              <a:t>JSP is compiled into Java + Servlets</a:t>
            </a:r>
          </a:p>
          <a:p>
            <a:pPr>
              <a:lnSpc>
                <a:spcPct val="90000"/>
              </a:lnSpc>
            </a:pPr>
            <a:r>
              <a:rPr lang="en-US" altLang="en-US" sz="2000" dirty="0"/>
              <a:t>JSP allows new tags to be defined, in tag libraries</a:t>
            </a:r>
          </a:p>
          <a:p>
            <a:pPr lvl="1">
              <a:lnSpc>
                <a:spcPct val="90000"/>
              </a:lnSpc>
            </a:pPr>
            <a:r>
              <a:rPr lang="en-US" altLang="en-US" sz="2000" dirty="0">
                <a:ea typeface="ＭＳ Ｐゴシック" pitchFamily="34" charset="-128"/>
              </a:rPr>
              <a:t>Such tags are like library functions, can are used for example to build rich user interfaces such as paginated display of large datasets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effectLst/>
              </a:rPr>
              <a:t>PHP</a:t>
            </a:r>
          </a:p>
        </p:txBody>
      </p:sp>
      <p:sp>
        <p:nvSpPr>
          <p:cNvPr id="27651" name="Rectangle 3"/>
          <p:cNvSpPr>
            <a:spLocks noGrp="1" noChangeArrowheads="1"/>
          </p:cNvSpPr>
          <p:nvPr>
            <p:ph type="body" idx="1"/>
          </p:nvPr>
        </p:nvSpPr>
        <p:spPr>
          <a:xfrm>
            <a:off x="768350" y="1093789"/>
            <a:ext cx="7076245" cy="3983537"/>
          </a:xfrm>
        </p:spPr>
        <p:txBody>
          <a:bodyPr/>
          <a:lstStyle/>
          <a:p>
            <a:r>
              <a:rPr lang="en-US" altLang="en-US" dirty="0"/>
              <a:t>PHP is widely used for Web server scripting</a:t>
            </a:r>
          </a:p>
          <a:p>
            <a:r>
              <a:rPr lang="en-US" altLang="en-US" dirty="0"/>
              <a:t>Extensive </a:t>
            </a:r>
            <a:r>
              <a:rPr lang="en-US" altLang="en-US" dirty="0" err="1"/>
              <a:t>libaries</a:t>
            </a:r>
            <a:r>
              <a:rPr lang="en-US" altLang="en-US" dirty="0"/>
              <a:t> including for database access using ODBC</a:t>
            </a:r>
          </a:p>
          <a:p>
            <a:pPr>
              <a:buFont typeface="Monotype Sorts" charset="2"/>
              <a:buNone/>
            </a:pPr>
            <a:r>
              <a:rPr lang="en-US" altLang="en-US" dirty="0"/>
              <a:t>         </a:t>
            </a:r>
            <a:r>
              <a:rPr lang="en-US" altLang="en-US" dirty="0">
                <a:solidFill>
                  <a:srgbClr val="993300"/>
                </a:solidFill>
              </a:rPr>
              <a:t>&lt;html&gt;</a:t>
            </a:r>
          </a:p>
          <a:p>
            <a:pPr>
              <a:buFont typeface="Monotype Sorts" charset="2"/>
              <a:buNone/>
            </a:pPr>
            <a:r>
              <a:rPr lang="en-US" altLang="en-US" dirty="0">
                <a:solidFill>
                  <a:srgbClr val="993300"/>
                </a:solidFill>
              </a:rPr>
              <a:t>	      &lt;head&gt; &lt;title&gt; Hello &lt;/title&gt; &lt;/head&gt;</a:t>
            </a:r>
          </a:p>
          <a:p>
            <a:pPr>
              <a:buFont typeface="Monotype Sorts" charset="2"/>
              <a:buNone/>
            </a:pPr>
            <a:r>
              <a:rPr lang="en-US" altLang="en-US" dirty="0">
                <a:solidFill>
                  <a:srgbClr val="993300"/>
                </a:solidFill>
              </a:rPr>
              <a:t>	      &lt;body&gt;</a:t>
            </a:r>
          </a:p>
          <a:p>
            <a:pPr>
              <a:buFont typeface="Monotype Sorts" charset="2"/>
              <a:buNone/>
            </a:pPr>
            <a:r>
              <a:rPr lang="en-US" altLang="en-US" dirty="0"/>
              <a:t>	      </a:t>
            </a:r>
            <a:r>
              <a:rPr lang="en-US" altLang="en-US" dirty="0">
                <a:solidFill>
                  <a:srgbClr val="008000"/>
                </a:solidFill>
              </a:rPr>
              <a:t>&lt;?</a:t>
            </a:r>
            <a:r>
              <a:rPr lang="en-US" altLang="en-US" dirty="0" err="1">
                <a:solidFill>
                  <a:srgbClr val="008000"/>
                </a:solidFill>
              </a:rPr>
              <a:t>php</a:t>
            </a:r>
            <a:r>
              <a:rPr lang="en-US" altLang="en-US" dirty="0">
                <a:solidFill>
                  <a:srgbClr val="008000"/>
                </a:solidFill>
              </a:rPr>
              <a:t> if (!</a:t>
            </a:r>
            <a:r>
              <a:rPr lang="en-US" altLang="en-US" dirty="0" err="1">
                <a:solidFill>
                  <a:srgbClr val="008000"/>
                </a:solidFill>
              </a:rPr>
              <a:t>isset</a:t>
            </a:r>
            <a:r>
              <a:rPr lang="en-US" altLang="en-US" dirty="0">
                <a:solidFill>
                  <a:srgbClr val="008000"/>
                </a:solidFill>
              </a:rPr>
              <a:t>($_REQUEST[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a:t>
            </a:r>
          </a:p>
          <a:p>
            <a:pPr>
              <a:buFont typeface="Monotype Sorts" charset="2"/>
              <a:buNone/>
            </a:pPr>
            <a:r>
              <a:rPr lang="en-US" altLang="en-US" dirty="0">
                <a:solidFill>
                  <a:srgbClr val="008000"/>
                </a:solidFill>
              </a:rPr>
              <a:t>	      { echo </a:t>
            </a:r>
            <a:r>
              <a:rPr lang="ja-JP" altLang="en-US" dirty="0">
                <a:solidFill>
                  <a:srgbClr val="008000"/>
                </a:solidFill>
              </a:rPr>
              <a:t>“</a:t>
            </a:r>
            <a:r>
              <a:rPr lang="en-US" altLang="ja-JP" dirty="0">
                <a:solidFill>
                  <a:srgbClr val="008000"/>
                </a:solidFill>
              </a:rPr>
              <a:t>Hello World</a:t>
            </a:r>
            <a:r>
              <a:rPr lang="ja-JP" altLang="en-US" dirty="0">
                <a:solidFill>
                  <a:srgbClr val="008000"/>
                </a:solidFill>
              </a:rPr>
              <a:t>”</a:t>
            </a:r>
            <a:r>
              <a:rPr lang="en-US" altLang="ja-JP" dirty="0">
                <a:solidFill>
                  <a:srgbClr val="008000"/>
                </a:solidFill>
              </a:rPr>
              <a:t>; }</a:t>
            </a:r>
          </a:p>
          <a:p>
            <a:pPr>
              <a:buFont typeface="Monotype Sorts" charset="2"/>
              <a:buNone/>
            </a:pPr>
            <a:r>
              <a:rPr lang="en-US" altLang="en-US" dirty="0">
                <a:solidFill>
                  <a:srgbClr val="008000"/>
                </a:solidFill>
              </a:rPr>
              <a:t>	      else { echo </a:t>
            </a:r>
            <a:r>
              <a:rPr lang="ja-JP" altLang="en-US" dirty="0">
                <a:solidFill>
                  <a:srgbClr val="008000"/>
                </a:solidFill>
              </a:rPr>
              <a:t>“</a:t>
            </a:r>
            <a:r>
              <a:rPr lang="en-US" altLang="ja-JP" dirty="0">
                <a:solidFill>
                  <a:srgbClr val="008000"/>
                </a:solidFill>
              </a:rPr>
              <a:t>Hello, </a:t>
            </a:r>
            <a:r>
              <a:rPr lang="ja-JP" altLang="en-US" dirty="0">
                <a:solidFill>
                  <a:srgbClr val="008000"/>
                </a:solidFill>
              </a:rPr>
              <a:t>”</a:t>
            </a:r>
            <a:r>
              <a:rPr lang="en-US" altLang="ja-JP" dirty="0">
                <a:solidFill>
                  <a:srgbClr val="008000"/>
                </a:solidFill>
              </a:rPr>
              <a:t> + $_REQUEST[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a:t>
            </a:r>
          </a:p>
          <a:p>
            <a:pPr>
              <a:buFont typeface="Monotype Sorts" charset="2"/>
              <a:buNone/>
            </a:pPr>
            <a:r>
              <a:rPr lang="en-US" altLang="en-US" dirty="0">
                <a:solidFill>
                  <a:srgbClr val="008000"/>
                </a:solidFill>
              </a:rPr>
              <a:t>	      ?&gt;</a:t>
            </a:r>
          </a:p>
          <a:p>
            <a:pPr>
              <a:buFont typeface="Monotype Sorts" charset="2"/>
              <a:buNone/>
            </a:pPr>
            <a:r>
              <a:rPr lang="en-US" altLang="en-US" dirty="0">
                <a:solidFill>
                  <a:srgbClr val="993300"/>
                </a:solidFill>
              </a:rPr>
              <a:t>	      &lt;/body&gt;</a:t>
            </a:r>
          </a:p>
          <a:p>
            <a:pPr>
              <a:buFont typeface="Monotype Sorts" charset="2"/>
              <a:buNone/>
            </a:pPr>
            <a:r>
              <a:rPr lang="en-US" altLang="en-US" dirty="0">
                <a:solidFill>
                  <a:srgbClr val="993300"/>
                </a:solidFill>
              </a:rPr>
              <a:t>	   &lt;/html&gt;</a:t>
            </a:r>
          </a:p>
          <a:p>
            <a:pPr>
              <a:buFont typeface="Monotype Sorts" charset="2"/>
              <a:buNone/>
            </a:pPr>
            <a:endParaRPr lang="en-US" altLang="en-US" dirty="0"/>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Client Side Scripting</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7855"/>
            <a:ext cx="7737976" cy="4380577"/>
          </a:xfrm>
        </p:spPr>
        <p:txBody>
          <a:bodyPr lIns="91440"/>
          <a:lstStyle/>
          <a:p>
            <a:r>
              <a:rPr lang="en-US" altLang="en-US" sz="2000" dirty="0"/>
              <a:t>Browsers can fetch certain scripts (</a:t>
            </a:r>
            <a:r>
              <a:rPr lang="en-US" altLang="en-US" sz="2000" dirty="0">
                <a:solidFill>
                  <a:srgbClr val="002060"/>
                </a:solidFill>
              </a:rPr>
              <a:t>client-side scripts</a:t>
            </a:r>
            <a:r>
              <a:rPr lang="en-US" altLang="en-US" sz="2000" dirty="0"/>
              <a:t>) or programs along with documents, and execute them in </a:t>
            </a:r>
            <a:r>
              <a:rPr lang="ja-JP" altLang="en-US" sz="2000" dirty="0"/>
              <a:t>“</a:t>
            </a:r>
            <a:r>
              <a:rPr lang="en-US" altLang="ja-JP" sz="2000" dirty="0">
                <a:solidFill>
                  <a:srgbClr val="002060"/>
                </a:solidFill>
              </a:rPr>
              <a:t>safe mode</a:t>
            </a:r>
            <a:r>
              <a:rPr lang="ja-JP" altLang="en-US" sz="2000" dirty="0"/>
              <a:t>”</a:t>
            </a:r>
            <a:r>
              <a:rPr lang="en-US" altLang="ja-JP" sz="2000" dirty="0"/>
              <a:t> at the client site</a:t>
            </a:r>
          </a:p>
          <a:p>
            <a:pPr lvl="1"/>
            <a:r>
              <a:rPr lang="en-US" altLang="en-US" sz="2000" dirty="0" err="1">
                <a:ea typeface="ＭＳ Ｐゴシック" pitchFamily="34" charset="-128"/>
              </a:rPr>
              <a:t>Javascript</a:t>
            </a:r>
            <a:endParaRPr lang="en-US" altLang="en-US" sz="2000" dirty="0">
              <a:ea typeface="ＭＳ Ｐゴシック" pitchFamily="34" charset="-128"/>
            </a:endParaRPr>
          </a:p>
          <a:p>
            <a:pPr lvl="1"/>
            <a:r>
              <a:rPr lang="en-US" altLang="en-US" sz="2000" dirty="0">
                <a:ea typeface="ＭＳ Ｐゴシック" pitchFamily="34" charset="-128"/>
              </a:rPr>
              <a:t>Adobe Flash and Shockwave for animation/games</a:t>
            </a:r>
          </a:p>
          <a:p>
            <a:pPr lvl="1"/>
            <a:r>
              <a:rPr lang="en-US" altLang="en-US" sz="2000" dirty="0">
                <a:ea typeface="ＭＳ Ｐゴシック" pitchFamily="34" charset="-128"/>
              </a:rPr>
              <a:t>VRML</a:t>
            </a:r>
          </a:p>
          <a:p>
            <a:pPr lvl="1"/>
            <a:r>
              <a:rPr lang="en-US" altLang="en-US" sz="2000" dirty="0">
                <a:ea typeface="ＭＳ Ｐゴシック" pitchFamily="34" charset="-128"/>
              </a:rPr>
              <a:t>Applets (now defunct)</a:t>
            </a:r>
          </a:p>
          <a:p>
            <a:r>
              <a:rPr lang="en-US" altLang="en-US" sz="2000" dirty="0"/>
              <a:t>Client-side scripts/programs allow documents to be active</a:t>
            </a:r>
          </a:p>
          <a:p>
            <a:pPr lvl="1"/>
            <a:r>
              <a:rPr lang="en-US" altLang="en-US" sz="2000" dirty="0">
                <a:ea typeface="ＭＳ Ｐゴシック" pitchFamily="34" charset="-128"/>
              </a:rPr>
              <a:t>E.g., animation by executing programs at the local site</a:t>
            </a:r>
          </a:p>
          <a:p>
            <a:pPr lvl="1"/>
            <a:r>
              <a:rPr lang="en-US" altLang="en-US" sz="2000" dirty="0">
                <a:ea typeface="ＭＳ Ｐゴシック" pitchFamily="34" charset="-128"/>
              </a:rPr>
              <a:t>E.g., ensure that values entered by users satisfy some correctness checks</a:t>
            </a:r>
          </a:p>
          <a:p>
            <a:pPr lvl="1"/>
            <a:r>
              <a:rPr lang="en-US" altLang="en-US" sz="2000" dirty="0">
                <a:ea typeface="ＭＳ Ｐゴシック" pitchFamily="34" charset="-128"/>
              </a:rPr>
              <a:t>Permit flexible interaction with the user.</a:t>
            </a:r>
          </a:p>
          <a:p>
            <a:pPr lvl="2"/>
            <a:r>
              <a:rPr lang="en-US" altLang="en-US" sz="2000" dirty="0">
                <a:ea typeface="ＭＳ Ｐゴシック" pitchFamily="34" charset="-128"/>
              </a:rPr>
              <a:t>Executing programs at the client site speeds up interaction by avoiding many round trips to server</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Client Side Scripting and Security</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129887"/>
            <a:ext cx="7617662" cy="2864598"/>
          </a:xfrm>
        </p:spPr>
        <p:txBody>
          <a:bodyPr lIns="91440"/>
          <a:lstStyle/>
          <a:p>
            <a:r>
              <a:rPr lang="en-US" altLang="en-US" sz="2000" dirty="0"/>
              <a:t>Security mechanisms needed to ensure that malicious scripts do not cause damage to the client machine</a:t>
            </a:r>
          </a:p>
          <a:p>
            <a:pPr lvl="1"/>
            <a:r>
              <a:rPr lang="en-US" altLang="en-US" sz="2000" dirty="0">
                <a:ea typeface="ＭＳ Ｐゴシック" pitchFamily="34" charset="-128"/>
              </a:rPr>
              <a:t>Easy for limited capability scripting languages, harder for general purpose programming languages like Java</a:t>
            </a:r>
          </a:p>
          <a:p>
            <a:r>
              <a:rPr lang="en-US" altLang="en-US" sz="2000" dirty="0"/>
              <a:t>E.g., Java</a:t>
            </a:r>
            <a:r>
              <a:rPr lang="ja-JP" altLang="en-US" sz="2000" dirty="0"/>
              <a:t>’</a:t>
            </a:r>
            <a:r>
              <a:rPr lang="en-US" altLang="ja-JP" sz="2000" dirty="0"/>
              <a:t>s security system ensures that the Java applet code does not make any system calls directly</a:t>
            </a:r>
          </a:p>
          <a:p>
            <a:pPr lvl="1"/>
            <a:r>
              <a:rPr lang="en-US" altLang="en-US" sz="2000" dirty="0">
                <a:ea typeface="ＭＳ Ｐゴシック" pitchFamily="34" charset="-128"/>
              </a:rPr>
              <a:t>Disallows dangerous actions such as file writes</a:t>
            </a:r>
          </a:p>
          <a:p>
            <a:pPr lvl="1"/>
            <a:r>
              <a:rPr lang="en-US" altLang="en-US" sz="2000" dirty="0">
                <a:ea typeface="ＭＳ Ｐゴシック" pitchFamily="34" charset="-128"/>
              </a:rPr>
              <a:t>Notifies the user about potentially dangerous actions, and allows the option to abort the program or to continue execution.</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effectLst/>
              </a:rPr>
              <a:t>Javascript</a:t>
            </a:r>
          </a:p>
        </p:txBody>
      </p:sp>
      <p:sp>
        <p:nvSpPr>
          <p:cNvPr id="30723" name="Rectangle 3"/>
          <p:cNvSpPr>
            <a:spLocks noGrp="1" noChangeArrowheads="1"/>
          </p:cNvSpPr>
          <p:nvPr>
            <p:ph type="body" idx="1"/>
          </p:nvPr>
        </p:nvSpPr>
        <p:spPr>
          <a:xfrm>
            <a:off x="768350" y="1093788"/>
            <a:ext cx="7647681" cy="4031665"/>
          </a:xfrm>
        </p:spPr>
        <p:txBody>
          <a:bodyPr/>
          <a:lstStyle/>
          <a:p>
            <a:pPr>
              <a:lnSpc>
                <a:spcPct val="90000"/>
              </a:lnSpc>
            </a:pPr>
            <a:r>
              <a:rPr lang="en-US" altLang="en-US" sz="2000" dirty="0" err="1"/>
              <a:t>Javascript</a:t>
            </a:r>
            <a:r>
              <a:rPr lang="en-US" altLang="en-US" sz="2000" dirty="0"/>
              <a:t> very widely used</a:t>
            </a:r>
          </a:p>
          <a:p>
            <a:pPr lvl="1">
              <a:lnSpc>
                <a:spcPct val="90000"/>
              </a:lnSpc>
            </a:pPr>
            <a:r>
              <a:rPr lang="en-US" altLang="en-US" sz="2000" dirty="0">
                <a:ea typeface="ＭＳ Ｐゴシック" pitchFamily="34" charset="-128"/>
              </a:rPr>
              <a:t>Forms basis of new generation of Web applications (called Web 2.0 applications) offering rich user interfaces</a:t>
            </a:r>
          </a:p>
          <a:p>
            <a:pPr>
              <a:lnSpc>
                <a:spcPct val="90000"/>
              </a:lnSpc>
            </a:pPr>
            <a:r>
              <a:rPr lang="en-US" altLang="en-US" sz="2000" dirty="0" err="1"/>
              <a:t>Javascript</a:t>
            </a:r>
            <a:r>
              <a:rPr lang="en-US" altLang="en-US" sz="2000" dirty="0"/>
              <a:t> functions can</a:t>
            </a:r>
          </a:p>
          <a:p>
            <a:pPr lvl="1">
              <a:lnSpc>
                <a:spcPct val="90000"/>
              </a:lnSpc>
            </a:pPr>
            <a:r>
              <a:rPr lang="en-US" altLang="en-US" sz="2000" dirty="0">
                <a:ea typeface="ＭＳ Ｐゴシック" pitchFamily="34" charset="-128"/>
              </a:rPr>
              <a:t>Check input for validity</a:t>
            </a:r>
          </a:p>
          <a:p>
            <a:pPr lvl="1">
              <a:lnSpc>
                <a:spcPct val="90000"/>
              </a:lnSpc>
            </a:pPr>
            <a:r>
              <a:rPr lang="en-US" altLang="en-US" sz="2000" dirty="0">
                <a:ea typeface="ＭＳ Ｐゴシック" pitchFamily="34" charset="-128"/>
              </a:rPr>
              <a:t>Modify the displayed Web page, by altering the underling </a:t>
            </a:r>
            <a:r>
              <a:rPr lang="en-US" altLang="en-US" sz="2000" b="1" dirty="0">
                <a:solidFill>
                  <a:srgbClr val="002060"/>
                </a:solidFill>
                <a:ea typeface="ＭＳ Ｐゴシック" pitchFamily="34" charset="-128"/>
              </a:rPr>
              <a:t>document object model (DOM)</a:t>
            </a:r>
            <a:r>
              <a:rPr lang="en-US" altLang="en-US" sz="2000" dirty="0">
                <a:solidFill>
                  <a:srgbClr val="002060"/>
                </a:solidFill>
                <a:ea typeface="ＭＳ Ｐゴシック" pitchFamily="34" charset="-128"/>
              </a:rPr>
              <a:t> </a:t>
            </a:r>
            <a:r>
              <a:rPr lang="en-US" altLang="en-US" sz="2000" dirty="0">
                <a:ea typeface="ＭＳ Ｐゴシック" pitchFamily="34" charset="-128"/>
              </a:rPr>
              <a:t>tree representation of the displayed HTML text</a:t>
            </a:r>
          </a:p>
          <a:p>
            <a:pPr lvl="1">
              <a:lnSpc>
                <a:spcPct val="90000"/>
              </a:lnSpc>
            </a:pPr>
            <a:r>
              <a:rPr lang="en-US" altLang="en-US" sz="2000" dirty="0">
                <a:ea typeface="ＭＳ Ｐゴシック" pitchFamily="34" charset="-128"/>
              </a:rPr>
              <a:t>Communicate with a Web server to fetch data and modify the current page using fetched data, without needing to reload/refresh the page</a:t>
            </a:r>
          </a:p>
          <a:p>
            <a:pPr lvl="2">
              <a:lnSpc>
                <a:spcPct val="90000"/>
              </a:lnSpc>
            </a:pPr>
            <a:r>
              <a:rPr lang="en-US" altLang="en-US" sz="2000" dirty="0">
                <a:ea typeface="ＭＳ Ｐゴシック" pitchFamily="34" charset="-128"/>
              </a:rPr>
              <a:t>Forms basis of AJAX technology used widely in Web 2.0 applications</a:t>
            </a:r>
          </a:p>
          <a:p>
            <a:pPr lvl="2">
              <a:lnSpc>
                <a:spcPct val="90000"/>
              </a:lnSpc>
            </a:pPr>
            <a:r>
              <a:rPr lang="en-US" altLang="en-US" sz="2000" dirty="0">
                <a:ea typeface="ＭＳ Ｐゴシック" pitchFamily="34" charset="-128"/>
              </a:rPr>
              <a:t>E.g. on selecting a country in a drop-down menu, the list of states in that country is automatically populated in a linked drop-down menu</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effectLst/>
              </a:rPr>
              <a:t>Javascript</a:t>
            </a:r>
          </a:p>
        </p:txBody>
      </p:sp>
      <p:sp>
        <p:nvSpPr>
          <p:cNvPr id="31747" name="Rectangle 3"/>
          <p:cNvSpPr>
            <a:spLocks noGrp="1" noChangeArrowheads="1"/>
          </p:cNvSpPr>
          <p:nvPr>
            <p:ph type="body" idx="1"/>
          </p:nvPr>
        </p:nvSpPr>
        <p:spPr>
          <a:xfrm>
            <a:off x="685298" y="937378"/>
            <a:ext cx="8243303" cy="4693400"/>
          </a:xfrm>
        </p:spPr>
        <p:txBody>
          <a:bodyPr/>
          <a:lstStyle/>
          <a:p>
            <a:pPr>
              <a:lnSpc>
                <a:spcPct val="90000"/>
              </a:lnSpc>
            </a:pPr>
            <a:r>
              <a:rPr lang="en-US" altLang="en-US" sz="2000" dirty="0"/>
              <a:t>Example of </a:t>
            </a:r>
            <a:r>
              <a:rPr lang="en-US" altLang="en-US" sz="2000" dirty="0" err="1"/>
              <a:t>Javascript</a:t>
            </a:r>
            <a:r>
              <a:rPr lang="en-US" altLang="en-US" sz="2000" dirty="0"/>
              <a:t> used to validate form input</a:t>
            </a:r>
          </a:p>
          <a:p>
            <a:pPr lvl="1">
              <a:lnSpc>
                <a:spcPct val="90000"/>
              </a:lnSpc>
              <a:buFont typeface="Monotype Sorts" charset="2"/>
              <a:buNone/>
            </a:pPr>
            <a:r>
              <a:rPr lang="en-US" altLang="en-US" sz="2000" dirty="0">
                <a:ea typeface="ＭＳ Ｐゴシック" pitchFamily="34" charset="-128"/>
              </a:rPr>
              <a:t>&lt;html&gt; &lt;head&gt;</a:t>
            </a:r>
            <a:br>
              <a:rPr lang="en-US" altLang="en-US" sz="2000" dirty="0">
                <a:ea typeface="ＭＳ Ｐゴシック" pitchFamily="34" charset="-128"/>
              </a:rPr>
            </a:br>
            <a:r>
              <a:rPr lang="en-US" altLang="en-US" sz="2000" dirty="0">
                <a:ea typeface="ＭＳ Ｐゴシック" pitchFamily="34" charset="-128"/>
              </a:rPr>
              <a:t>&lt;script type="text/</a:t>
            </a:r>
            <a:r>
              <a:rPr lang="en-US" altLang="en-US" sz="2000" dirty="0" err="1">
                <a:ea typeface="ＭＳ Ｐゴシック" pitchFamily="34" charset="-128"/>
              </a:rPr>
              <a:t>javascript</a:t>
            </a:r>
            <a:r>
              <a:rPr lang="en-US" altLang="en-US" sz="2000" dirty="0">
                <a:ea typeface="ＭＳ Ｐゴシック" pitchFamily="34" charset="-128"/>
              </a:rPr>
              <a:t>"&gt;</a:t>
            </a:r>
            <a:br>
              <a:rPr lang="en-US" altLang="en-US" sz="2000" dirty="0">
                <a:ea typeface="ＭＳ Ｐゴシック" pitchFamily="34" charset="-128"/>
              </a:rPr>
            </a:br>
            <a:r>
              <a:rPr lang="en-US" altLang="en-US" sz="2000" dirty="0">
                <a:ea typeface="ＭＳ Ｐゴシック" pitchFamily="34" charset="-128"/>
              </a:rPr>
              <a:t>    function validate() {</a:t>
            </a:r>
            <a:br>
              <a:rPr lang="en-US" altLang="en-US" sz="2000" dirty="0">
                <a:ea typeface="ＭＳ Ｐゴシック" pitchFamily="34" charset="-128"/>
              </a:rPr>
            </a:br>
            <a:r>
              <a:rPr lang="en-US" altLang="en-US" sz="2000" dirty="0">
                <a:ea typeface="ＭＳ Ｐゴシック" pitchFamily="34" charset="-128"/>
              </a:rPr>
              <a:t>        </a:t>
            </a:r>
            <a:r>
              <a:rPr lang="en-US" altLang="en-US" sz="2000" dirty="0" err="1">
                <a:ea typeface="ＭＳ Ｐゴシック" pitchFamily="34" charset="-128"/>
              </a:rPr>
              <a:t>var</a:t>
            </a:r>
            <a:r>
              <a:rPr lang="en-US" altLang="en-US" sz="2000" dirty="0">
                <a:ea typeface="ＭＳ Ｐゴシック" pitchFamily="34" charset="-128"/>
              </a:rPr>
              <a:t> credits=</a:t>
            </a:r>
            <a:r>
              <a:rPr lang="en-US" altLang="en-US" sz="2000" dirty="0" err="1">
                <a:ea typeface="ＭＳ Ｐゴシック" pitchFamily="34" charset="-128"/>
              </a:rPr>
              <a:t>document.getElementById</a:t>
            </a:r>
            <a:r>
              <a:rPr lang="en-US" altLang="en-US" sz="2000" dirty="0">
                <a:ea typeface="ＭＳ Ｐゴシック" pitchFamily="34" charset="-128"/>
              </a:rPr>
              <a:t>("credits").value;</a:t>
            </a:r>
            <a:br>
              <a:rPr lang="en-US" altLang="en-US" sz="2000" dirty="0">
                <a:ea typeface="ＭＳ Ｐゴシック" pitchFamily="34" charset="-128"/>
              </a:rPr>
            </a:br>
            <a:r>
              <a:rPr lang="en-US" altLang="en-US" sz="2000" dirty="0">
                <a:ea typeface="ＭＳ Ｐゴシック" pitchFamily="34" charset="-128"/>
              </a:rPr>
              <a:t>        if (</a:t>
            </a:r>
            <a:r>
              <a:rPr lang="en-US" altLang="en-US" sz="2000" dirty="0" err="1">
                <a:ea typeface="ＭＳ Ｐゴシック" pitchFamily="34" charset="-128"/>
              </a:rPr>
              <a:t>isNaN</a:t>
            </a:r>
            <a:r>
              <a:rPr lang="en-US" altLang="en-US" sz="2000" dirty="0">
                <a:ea typeface="ＭＳ Ｐゴシック" pitchFamily="34" charset="-128"/>
              </a:rPr>
              <a:t>(credits)|| credits&lt;=0 || credits&gt;=16) {</a:t>
            </a:r>
            <a:br>
              <a:rPr lang="en-US" altLang="en-US" sz="2000" dirty="0">
                <a:ea typeface="ＭＳ Ｐゴシック" pitchFamily="34" charset="-128"/>
              </a:rPr>
            </a:br>
            <a:r>
              <a:rPr lang="en-US" altLang="en-US" sz="2000" dirty="0">
                <a:ea typeface="ＭＳ Ｐゴシック" pitchFamily="34" charset="-128"/>
              </a:rPr>
              <a:t>             alert("Credits must be a number greater than 0 and less than 16");</a:t>
            </a:r>
            <a:br>
              <a:rPr lang="en-US" altLang="en-US" sz="2000" dirty="0">
                <a:ea typeface="ＭＳ Ｐゴシック" pitchFamily="34" charset="-128"/>
              </a:rPr>
            </a:br>
            <a:r>
              <a:rPr lang="en-US" altLang="en-US" sz="2000" dirty="0">
                <a:ea typeface="ＭＳ Ｐゴシック" pitchFamily="34" charset="-128"/>
              </a:rPr>
              <a:t>             return false</a:t>
            </a:r>
            <a:br>
              <a:rPr lang="en-US" altLang="en-US" sz="2000" dirty="0">
                <a:ea typeface="ＭＳ Ｐゴシック" pitchFamily="34" charset="-128"/>
              </a:rPr>
            </a:br>
            <a:r>
              <a:rPr lang="en-US" altLang="en-US" sz="2000" dirty="0">
                <a:ea typeface="ＭＳ Ｐゴシック" pitchFamily="34" charset="-128"/>
              </a:rPr>
              <a:t>       }</a:t>
            </a:r>
            <a:br>
              <a:rPr lang="en-US" altLang="en-US" sz="2000" dirty="0">
                <a:ea typeface="ＭＳ Ｐゴシック" pitchFamily="34" charset="-128"/>
              </a:rPr>
            </a:br>
            <a:r>
              <a:rPr lang="en-US" altLang="en-US" sz="2000" dirty="0">
                <a:ea typeface="ＭＳ Ｐゴシック" pitchFamily="34" charset="-128"/>
              </a:rPr>
              <a:t>    }</a:t>
            </a:r>
            <a:br>
              <a:rPr lang="en-US" altLang="en-US" sz="2000" dirty="0">
                <a:ea typeface="ＭＳ Ｐゴシック" pitchFamily="34" charset="-128"/>
              </a:rPr>
            </a:br>
            <a:r>
              <a:rPr lang="en-US" altLang="en-US" sz="2000" dirty="0">
                <a:ea typeface="ＭＳ Ｐゴシック" pitchFamily="34" charset="-128"/>
              </a:rPr>
              <a:t>&lt;/script&gt;</a:t>
            </a:r>
          </a:p>
          <a:p>
            <a:pPr lvl="1">
              <a:lnSpc>
                <a:spcPct val="90000"/>
              </a:lnSpc>
              <a:buFont typeface="Monotype Sorts" charset="2"/>
              <a:buNone/>
            </a:pPr>
            <a:r>
              <a:rPr lang="en-US" altLang="en-US" sz="2000" dirty="0">
                <a:ea typeface="ＭＳ Ｐゴシック" pitchFamily="34" charset="-128"/>
              </a:rPr>
              <a:t>&lt;/head&gt; &lt;body&gt;</a:t>
            </a:r>
            <a:br>
              <a:rPr lang="en-US" altLang="en-US" sz="2000" dirty="0">
                <a:ea typeface="ＭＳ Ｐゴシック" pitchFamily="34" charset="-128"/>
              </a:rPr>
            </a:br>
            <a:r>
              <a:rPr lang="en-US" altLang="en-US" sz="2000" dirty="0">
                <a:ea typeface="ＭＳ Ｐゴシック" pitchFamily="34" charset="-128"/>
              </a:rPr>
              <a:t>&lt;form action="</a:t>
            </a:r>
            <a:r>
              <a:rPr lang="en-US" altLang="en-US" sz="2000" dirty="0" err="1">
                <a:ea typeface="ＭＳ Ｐゴシック" pitchFamily="34" charset="-128"/>
              </a:rPr>
              <a:t>createCourse</a:t>
            </a:r>
            <a:r>
              <a:rPr lang="en-US" altLang="en-US" sz="2000" dirty="0">
                <a:ea typeface="ＭＳ Ｐゴシック" pitchFamily="34" charset="-128"/>
              </a:rPr>
              <a:t>" </a:t>
            </a:r>
            <a:r>
              <a:rPr lang="en-US" altLang="en-US" sz="2000" dirty="0" err="1">
                <a:ea typeface="ＭＳ Ｐゴシック" pitchFamily="34" charset="-128"/>
              </a:rPr>
              <a:t>onsubmit</a:t>
            </a:r>
            <a:r>
              <a:rPr lang="en-US" altLang="en-US" sz="2000" dirty="0">
                <a:ea typeface="ＭＳ Ｐゴシック" pitchFamily="34" charset="-128"/>
              </a:rPr>
              <a:t>="return validate()"&gt;</a:t>
            </a:r>
            <a:br>
              <a:rPr lang="en-US" altLang="en-US" sz="2000" dirty="0">
                <a:ea typeface="ＭＳ Ｐゴシック" pitchFamily="34" charset="-128"/>
              </a:rPr>
            </a:br>
            <a:r>
              <a:rPr lang="en-US" altLang="en-US" sz="2000" dirty="0">
                <a:ea typeface="ＭＳ Ｐゴシック" pitchFamily="34" charset="-128"/>
              </a:rPr>
              <a:t>    Title: &lt;input type="text" id="title" size="20"&gt;&lt;</a:t>
            </a:r>
            <a:r>
              <a:rPr lang="en-US" altLang="en-US" sz="2000" dirty="0" err="1">
                <a:ea typeface="ＭＳ Ｐゴシック" pitchFamily="34" charset="-128"/>
              </a:rPr>
              <a:t>br</a:t>
            </a:r>
            <a:r>
              <a:rPr lang="en-US" altLang="en-US" sz="2000" dirty="0">
                <a:ea typeface="ＭＳ Ｐゴシック" pitchFamily="34" charset="-128"/>
              </a:rPr>
              <a:t> /&gt;</a:t>
            </a:r>
            <a:br>
              <a:rPr lang="en-US" altLang="en-US" sz="2000" dirty="0">
                <a:ea typeface="ＭＳ Ｐゴシック" pitchFamily="34" charset="-128"/>
              </a:rPr>
            </a:br>
            <a:r>
              <a:rPr lang="en-US" altLang="en-US" sz="2000" dirty="0">
                <a:ea typeface="ＭＳ Ｐゴシック" pitchFamily="34" charset="-128"/>
              </a:rPr>
              <a:t>    Credits: &lt;input type="text" id="credits" size="2"&gt;&lt;</a:t>
            </a:r>
            <a:r>
              <a:rPr lang="en-US" altLang="en-US" sz="2000" dirty="0" err="1">
                <a:ea typeface="ＭＳ Ｐゴシック" pitchFamily="34" charset="-128"/>
              </a:rPr>
              <a:t>br</a:t>
            </a:r>
            <a:r>
              <a:rPr lang="en-US" altLang="en-US" sz="2000" dirty="0">
                <a:ea typeface="ＭＳ Ｐゴシック" pitchFamily="34" charset="-128"/>
              </a:rPr>
              <a:t> /&gt;</a:t>
            </a:r>
            <a:br>
              <a:rPr lang="en-US" altLang="en-US" sz="2000" dirty="0">
                <a:ea typeface="ＭＳ Ｐゴシック" pitchFamily="34" charset="-128"/>
              </a:rPr>
            </a:br>
            <a:r>
              <a:rPr lang="en-US" altLang="en-US" sz="2000" dirty="0">
                <a:ea typeface="ＭＳ Ｐゴシック" pitchFamily="34" charset="-128"/>
              </a:rPr>
              <a:t>    &lt;Input type="submit" value="Submit"&gt;</a:t>
            </a:r>
            <a:br>
              <a:rPr lang="en-US" altLang="en-US" sz="2000" dirty="0">
                <a:ea typeface="ＭＳ Ｐゴシック" pitchFamily="34" charset="-128"/>
              </a:rPr>
            </a:br>
            <a:r>
              <a:rPr lang="en-US" altLang="en-US" sz="2000" dirty="0">
                <a:ea typeface="ＭＳ Ｐゴシック" pitchFamily="34" charset="-128"/>
              </a:rPr>
              <a:t>&lt;/form&gt;</a:t>
            </a:r>
          </a:p>
          <a:p>
            <a:pPr lvl="1">
              <a:lnSpc>
                <a:spcPct val="90000"/>
              </a:lnSpc>
              <a:buFont typeface="Monotype Sorts" charset="2"/>
              <a:buNone/>
            </a:pPr>
            <a:r>
              <a:rPr lang="en-US" altLang="en-US" sz="2000" dirty="0">
                <a:ea typeface="ＭＳ Ｐゴシック" pitchFamily="34" charset="-128"/>
              </a:rPr>
              <a:t>&lt;/body&gt; &lt;/html&gt;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ctrTitle"/>
          </p:nvPr>
        </p:nvSpPr>
        <p:spPr/>
        <p:txBody>
          <a:bodyPr/>
          <a:lstStyle/>
          <a:p>
            <a:r>
              <a:rPr lang="en-US" altLang="en-US">
                <a:effectLst/>
              </a:rPr>
              <a:t>Application Architectures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effectLst/>
              </a:rPr>
              <a:t>Application Architectures</a:t>
            </a:r>
          </a:p>
        </p:txBody>
      </p:sp>
      <p:sp>
        <p:nvSpPr>
          <p:cNvPr id="33795" name="Rectangle 3"/>
          <p:cNvSpPr>
            <a:spLocks noGrp="1" noChangeArrowheads="1"/>
          </p:cNvSpPr>
          <p:nvPr>
            <p:ph type="body" idx="1"/>
          </p:nvPr>
        </p:nvSpPr>
        <p:spPr>
          <a:xfrm>
            <a:off x="0" y="859422"/>
            <a:ext cx="9144000" cy="5297238"/>
          </a:xfrm>
        </p:spPr>
        <p:txBody>
          <a:bodyPr/>
          <a:lstStyle/>
          <a:p>
            <a:r>
              <a:rPr lang="en-US" altLang="en-US" sz="2000" dirty="0"/>
              <a:t>Application layers</a:t>
            </a:r>
          </a:p>
          <a:p>
            <a:pPr lvl="1"/>
            <a:r>
              <a:rPr lang="en-US" altLang="en-US" sz="2000" dirty="0">
                <a:ea typeface="ＭＳ Ｐゴシック" pitchFamily="34" charset="-128"/>
              </a:rPr>
              <a:t>Presentation or user interface</a:t>
            </a:r>
          </a:p>
          <a:p>
            <a:pPr lvl="2"/>
            <a:r>
              <a:rPr lang="en-US" altLang="en-US" sz="2000" b="1" dirty="0">
                <a:solidFill>
                  <a:srgbClr val="002060"/>
                </a:solidFill>
                <a:ea typeface="ＭＳ Ｐゴシック" pitchFamily="34" charset="-128"/>
              </a:rPr>
              <a:t>model-view-controller (MVC)</a:t>
            </a:r>
            <a:r>
              <a:rPr lang="en-US" altLang="en-US" sz="2000" dirty="0">
                <a:solidFill>
                  <a:srgbClr val="002060"/>
                </a:solidFill>
                <a:ea typeface="ＭＳ Ｐゴシック" pitchFamily="34" charset="-128"/>
              </a:rPr>
              <a:t> </a:t>
            </a:r>
            <a:r>
              <a:rPr lang="en-US" altLang="en-US" sz="2000" dirty="0">
                <a:ea typeface="ＭＳ Ｐゴシック" pitchFamily="34" charset="-128"/>
              </a:rPr>
              <a:t>architecture</a:t>
            </a:r>
          </a:p>
          <a:p>
            <a:pPr lvl="3"/>
            <a:r>
              <a:rPr lang="en-US" altLang="en-US" sz="2000" b="1" dirty="0">
                <a:solidFill>
                  <a:srgbClr val="002060"/>
                </a:solidFill>
                <a:ea typeface="ＭＳ Ｐゴシック" pitchFamily="34" charset="-128"/>
              </a:rPr>
              <a:t>model</a:t>
            </a:r>
            <a:r>
              <a:rPr lang="en-US" altLang="en-US" sz="2000" dirty="0">
                <a:ea typeface="ＭＳ Ｐゴシック" pitchFamily="34" charset="-128"/>
              </a:rPr>
              <a:t>: business logic</a:t>
            </a:r>
          </a:p>
          <a:p>
            <a:pPr lvl="3"/>
            <a:r>
              <a:rPr lang="en-US" altLang="en-US" sz="2000" b="1" dirty="0">
                <a:solidFill>
                  <a:srgbClr val="002060"/>
                </a:solidFill>
                <a:ea typeface="ＭＳ Ｐゴシック" pitchFamily="34" charset="-128"/>
              </a:rPr>
              <a:t>view</a:t>
            </a:r>
            <a:r>
              <a:rPr lang="en-US" altLang="en-US" sz="2000" dirty="0">
                <a:ea typeface="ＭＳ Ｐゴシック" pitchFamily="34" charset="-128"/>
              </a:rPr>
              <a:t>: presentation of data, depends on display device</a:t>
            </a:r>
          </a:p>
          <a:p>
            <a:pPr lvl="3"/>
            <a:r>
              <a:rPr lang="en-US" altLang="en-US" sz="2000" b="1" dirty="0">
                <a:solidFill>
                  <a:srgbClr val="002060"/>
                </a:solidFill>
                <a:ea typeface="ＭＳ Ｐゴシック" pitchFamily="34" charset="-128"/>
              </a:rPr>
              <a:t>controller</a:t>
            </a:r>
            <a:r>
              <a:rPr lang="en-US" altLang="en-US" sz="2000" dirty="0">
                <a:ea typeface="ＭＳ Ｐゴシック" pitchFamily="34" charset="-128"/>
              </a:rPr>
              <a:t>: receives events, executes actions, and returns a view to the user</a:t>
            </a:r>
          </a:p>
          <a:p>
            <a:pPr lvl="1"/>
            <a:r>
              <a:rPr lang="en-US" altLang="en-US" sz="2000" b="1" dirty="0">
                <a:solidFill>
                  <a:srgbClr val="002060"/>
                </a:solidFill>
                <a:ea typeface="ＭＳ Ｐゴシック" pitchFamily="34" charset="-128"/>
              </a:rPr>
              <a:t>business-logic</a:t>
            </a:r>
            <a:r>
              <a:rPr lang="en-US" altLang="en-US" sz="2000" dirty="0">
                <a:ea typeface="ＭＳ Ｐゴシック" pitchFamily="34" charset="-128"/>
              </a:rPr>
              <a:t> layer </a:t>
            </a:r>
          </a:p>
          <a:p>
            <a:pPr lvl="2"/>
            <a:r>
              <a:rPr lang="en-US" altLang="en-US" sz="2000" dirty="0">
                <a:ea typeface="ＭＳ Ｐゴシック" pitchFamily="34" charset="-128"/>
              </a:rPr>
              <a:t>provides high level view of data and actions on data</a:t>
            </a:r>
          </a:p>
          <a:p>
            <a:pPr lvl="3"/>
            <a:r>
              <a:rPr lang="en-US" altLang="en-US" sz="2000" dirty="0">
                <a:ea typeface="ＭＳ Ｐゴシック" pitchFamily="34" charset="-128"/>
              </a:rPr>
              <a:t>often using an object data model</a:t>
            </a:r>
          </a:p>
          <a:p>
            <a:pPr lvl="2"/>
            <a:r>
              <a:rPr lang="en-US" altLang="en-US" sz="2000" dirty="0">
                <a:ea typeface="ＭＳ Ｐゴシック" pitchFamily="34" charset="-128"/>
              </a:rPr>
              <a:t>hides details of data storage schema</a:t>
            </a:r>
          </a:p>
          <a:p>
            <a:pPr lvl="1"/>
            <a:r>
              <a:rPr lang="en-US" altLang="en-US" sz="2000" b="1" dirty="0">
                <a:solidFill>
                  <a:srgbClr val="002060"/>
                </a:solidFill>
                <a:ea typeface="ＭＳ Ｐゴシック" pitchFamily="34" charset="-128"/>
              </a:rPr>
              <a:t>data access</a:t>
            </a:r>
            <a:r>
              <a:rPr lang="en-US" altLang="en-US" sz="2000" dirty="0">
                <a:solidFill>
                  <a:srgbClr val="002060"/>
                </a:solidFill>
                <a:ea typeface="ＭＳ Ｐゴシック" pitchFamily="34" charset="-128"/>
              </a:rPr>
              <a:t> </a:t>
            </a:r>
            <a:r>
              <a:rPr lang="en-US" altLang="en-US" sz="2000" dirty="0">
                <a:ea typeface="ＭＳ Ｐゴシック" pitchFamily="34" charset="-128"/>
              </a:rPr>
              <a:t>layer</a:t>
            </a:r>
          </a:p>
          <a:p>
            <a:pPr lvl="2"/>
            <a:r>
              <a:rPr lang="en-US" altLang="en-US" sz="2000" dirty="0">
                <a:ea typeface="ＭＳ Ｐゴシック" pitchFamily="34" charset="-128"/>
              </a:rPr>
              <a:t>interfaces between business logic layer and the underlying database</a:t>
            </a:r>
          </a:p>
          <a:p>
            <a:pPr lvl="2"/>
            <a:r>
              <a:rPr lang="en-US" altLang="en-US" sz="2000" dirty="0">
                <a:ea typeface="ＭＳ Ｐゴシック" pitchFamily="34" charset="-128"/>
              </a:rPr>
              <a:t>provides mapping from object model of business layer to relational model of database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Application Programs and User Interfaces</a:t>
            </a:r>
          </a:p>
        </p:txBody>
      </p:sp>
      <p:sp>
        <p:nvSpPr>
          <p:cNvPr id="7171" name="Rectangle 3"/>
          <p:cNvSpPr>
            <a:spLocks noGrp="1" noChangeArrowheads="1"/>
          </p:cNvSpPr>
          <p:nvPr>
            <p:ph type="body" idx="1"/>
          </p:nvPr>
        </p:nvSpPr>
        <p:spPr>
          <a:xfrm>
            <a:off x="768350" y="1153949"/>
            <a:ext cx="7461250" cy="3839156"/>
          </a:xfrm>
        </p:spPr>
        <p:txBody>
          <a:bodyPr/>
          <a:lstStyle/>
          <a:p>
            <a:r>
              <a:rPr lang="en-US" altLang="en-US" sz="2200" dirty="0"/>
              <a:t>Most database users do </a:t>
            </a:r>
            <a:r>
              <a:rPr lang="en-US" altLang="en-US" sz="2200" i="1" dirty="0"/>
              <a:t>not</a:t>
            </a:r>
            <a:r>
              <a:rPr lang="en-US" altLang="en-US" sz="2200" dirty="0"/>
              <a:t> use a query language like SQL</a:t>
            </a:r>
          </a:p>
          <a:p>
            <a:r>
              <a:rPr lang="en-US" altLang="en-US" sz="2200" dirty="0"/>
              <a:t>An application program acts as the intermediary between users and the database</a:t>
            </a:r>
          </a:p>
          <a:p>
            <a:pPr lvl="1"/>
            <a:r>
              <a:rPr lang="en-US" altLang="en-US" sz="2200" dirty="0">
                <a:ea typeface="ＭＳ Ｐゴシック" pitchFamily="34" charset="-128"/>
              </a:rPr>
              <a:t>Applications split into</a:t>
            </a:r>
          </a:p>
          <a:p>
            <a:pPr lvl="2"/>
            <a:r>
              <a:rPr lang="en-US" altLang="en-US" sz="2200" dirty="0">
                <a:ea typeface="ＭＳ Ｐゴシック" pitchFamily="34" charset="-128"/>
              </a:rPr>
              <a:t>front-end</a:t>
            </a:r>
          </a:p>
          <a:p>
            <a:pPr lvl="2"/>
            <a:r>
              <a:rPr lang="en-US" altLang="en-US" sz="2200" dirty="0">
                <a:ea typeface="ＭＳ Ｐゴシック" pitchFamily="34" charset="-128"/>
              </a:rPr>
              <a:t>middle layer</a:t>
            </a:r>
          </a:p>
          <a:p>
            <a:pPr lvl="2"/>
            <a:r>
              <a:rPr lang="en-US" altLang="en-US" sz="2200" dirty="0">
                <a:ea typeface="ＭＳ Ｐゴシック" pitchFamily="34" charset="-128"/>
              </a:rPr>
              <a:t>backend</a:t>
            </a:r>
          </a:p>
          <a:p>
            <a:r>
              <a:rPr lang="en-US" altLang="en-US" sz="2200" dirty="0"/>
              <a:t>Front-end: user interface</a:t>
            </a:r>
          </a:p>
          <a:p>
            <a:pPr lvl="1"/>
            <a:r>
              <a:rPr lang="en-US" altLang="en-US" sz="2200" dirty="0">
                <a:ea typeface="ＭＳ Ｐゴシック" pitchFamily="34" charset="-128"/>
              </a:rPr>
              <a:t>Forms</a:t>
            </a:r>
          </a:p>
          <a:p>
            <a:pPr lvl="1"/>
            <a:r>
              <a:rPr lang="en-US" altLang="en-US" sz="2200" dirty="0">
                <a:ea typeface="ＭＳ Ｐゴシック" pitchFamily="34" charset="-128"/>
              </a:rPr>
              <a:t>Graphical user interfaces</a:t>
            </a:r>
          </a:p>
          <a:p>
            <a:pPr lvl="1"/>
            <a:r>
              <a:rPr lang="en-US" altLang="en-US" sz="2200" dirty="0">
                <a:ea typeface="ＭＳ Ｐゴシック" pitchFamily="34" charset="-128"/>
              </a:rPr>
              <a:t>Many interfaces are Web-based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effectLst/>
              </a:rPr>
              <a:t>Application Architecture</a:t>
            </a:r>
          </a:p>
        </p:txBody>
      </p:sp>
      <p:pic>
        <p:nvPicPr>
          <p:cNvPr id="34820" name="Picture 5"/>
          <p:cNvPicPr>
            <a:picLocks noChangeAspect="1" noChangeArrowheads="1"/>
          </p:cNvPicPr>
          <p:nvPr/>
        </p:nvPicPr>
        <p:blipFill>
          <a:blip r:embed="rId3"/>
          <a:srcRect/>
          <a:stretch>
            <a:fillRect/>
          </a:stretch>
        </p:blipFill>
        <p:spPr bwMode="auto">
          <a:xfrm>
            <a:off x="768350" y="1540041"/>
            <a:ext cx="7118755" cy="42110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effectLst/>
              </a:rPr>
              <a:t>Business Logic Layer</a:t>
            </a:r>
          </a:p>
        </p:txBody>
      </p:sp>
      <p:sp>
        <p:nvSpPr>
          <p:cNvPr id="35843" name="Rectangle 3"/>
          <p:cNvSpPr>
            <a:spLocks noGrp="1" noChangeArrowheads="1"/>
          </p:cNvSpPr>
          <p:nvPr>
            <p:ph type="body" idx="1"/>
          </p:nvPr>
        </p:nvSpPr>
        <p:spPr>
          <a:xfrm>
            <a:off x="768350" y="1093789"/>
            <a:ext cx="7603293" cy="4260264"/>
          </a:xfrm>
        </p:spPr>
        <p:txBody>
          <a:bodyPr/>
          <a:lstStyle/>
          <a:p>
            <a:r>
              <a:rPr lang="en-US" altLang="en-US" sz="2000" dirty="0"/>
              <a:t>Provides abstractions of entities</a:t>
            </a:r>
          </a:p>
          <a:p>
            <a:pPr lvl="1"/>
            <a:r>
              <a:rPr lang="en-US" altLang="en-US" sz="2000" dirty="0">
                <a:ea typeface="ＭＳ Ｐゴシック" pitchFamily="34" charset="-128"/>
              </a:rPr>
              <a:t>E.g., students, instructors, courses, </a:t>
            </a:r>
            <a:r>
              <a:rPr lang="en-US" altLang="en-US" sz="2000" dirty="0" err="1">
                <a:ea typeface="ＭＳ Ｐゴシック" pitchFamily="34" charset="-128"/>
              </a:rPr>
              <a:t>etc</a:t>
            </a:r>
            <a:endParaRPr lang="en-US" altLang="en-US" sz="2000" dirty="0">
              <a:ea typeface="ＭＳ Ｐゴシック" pitchFamily="34" charset="-128"/>
            </a:endParaRPr>
          </a:p>
          <a:p>
            <a:r>
              <a:rPr lang="en-US" altLang="en-US" sz="2000" dirty="0"/>
              <a:t>Enforces </a:t>
            </a:r>
            <a:r>
              <a:rPr lang="en-US" altLang="en-US" sz="2000" b="1" dirty="0">
                <a:solidFill>
                  <a:srgbClr val="002060"/>
                </a:solidFill>
              </a:rPr>
              <a:t>business rules</a:t>
            </a:r>
            <a:r>
              <a:rPr lang="en-US" altLang="en-US" sz="2000" dirty="0">
                <a:solidFill>
                  <a:srgbClr val="002060"/>
                </a:solidFill>
              </a:rPr>
              <a:t> </a:t>
            </a:r>
            <a:r>
              <a:rPr lang="en-US" altLang="en-US" sz="2000" dirty="0"/>
              <a:t>for carrying out actions</a:t>
            </a:r>
          </a:p>
          <a:p>
            <a:pPr lvl="1"/>
            <a:r>
              <a:rPr lang="en-US" altLang="en-US" sz="2000" dirty="0">
                <a:ea typeface="ＭＳ Ｐゴシック" pitchFamily="34" charset="-128"/>
              </a:rPr>
              <a:t>E.g., student can enroll in a class only if she has completed </a:t>
            </a:r>
            <a:r>
              <a:rPr lang="en-US" altLang="en-US" sz="2000" dirty="0" err="1">
                <a:ea typeface="ＭＳ Ｐゴシック" pitchFamily="34" charset="-128"/>
              </a:rPr>
              <a:t>prerequsites</a:t>
            </a:r>
            <a:r>
              <a:rPr lang="en-US" altLang="en-US" sz="2000" dirty="0">
                <a:ea typeface="ＭＳ Ｐゴシック" pitchFamily="34" charset="-128"/>
              </a:rPr>
              <a:t>, and has paid her tuition fees</a:t>
            </a:r>
          </a:p>
          <a:p>
            <a:r>
              <a:rPr lang="en-US" altLang="en-US" sz="2000" dirty="0"/>
              <a:t>Supports </a:t>
            </a:r>
            <a:r>
              <a:rPr lang="en-US" altLang="en-US" sz="2000" b="1" dirty="0">
                <a:solidFill>
                  <a:srgbClr val="002060"/>
                </a:solidFill>
              </a:rPr>
              <a:t>workflows </a:t>
            </a:r>
            <a:r>
              <a:rPr lang="en-US" altLang="en-US" sz="2000" dirty="0"/>
              <a:t>which define how a task involving multiple participants is to be carried out</a:t>
            </a:r>
          </a:p>
          <a:p>
            <a:pPr lvl="1"/>
            <a:r>
              <a:rPr lang="en-US" altLang="en-US" sz="2000" dirty="0">
                <a:ea typeface="ＭＳ Ｐゴシック" pitchFamily="34" charset="-128"/>
              </a:rPr>
              <a:t>E.g., how to process application by a student applying to a university</a:t>
            </a:r>
          </a:p>
          <a:p>
            <a:pPr lvl="1"/>
            <a:r>
              <a:rPr lang="en-US" altLang="en-US" sz="2000" dirty="0">
                <a:ea typeface="ＭＳ Ｐゴシック" pitchFamily="34" charset="-128"/>
              </a:rPr>
              <a:t>Sequence of steps to carry out task</a:t>
            </a:r>
          </a:p>
          <a:p>
            <a:pPr lvl="1"/>
            <a:r>
              <a:rPr lang="en-US" altLang="en-US" sz="2000" dirty="0">
                <a:ea typeface="ＭＳ Ｐゴシック" pitchFamily="34" charset="-128"/>
              </a:rPr>
              <a:t>Error handling</a:t>
            </a:r>
          </a:p>
          <a:p>
            <a:pPr lvl="2"/>
            <a:r>
              <a:rPr lang="en-US" altLang="en-US" sz="2000" dirty="0">
                <a:ea typeface="ＭＳ Ｐゴシック" pitchFamily="34" charset="-128"/>
              </a:rPr>
              <a:t> E.g. what to do if recommendation letters not received on </a:t>
            </a:r>
            <a:r>
              <a:rPr lang="en-US" altLang="en-US" sz="2000" dirty="0" smtClean="0">
                <a:ea typeface="ＭＳ Ｐゴシック" pitchFamily="34" charset="-128"/>
              </a:rPr>
              <a:t>time</a:t>
            </a:r>
            <a:endParaRPr lang="en-US" altLang="en-US" sz="2000" dirty="0">
              <a:ea typeface="ＭＳ Ｐゴシック"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effectLst/>
              </a:rPr>
              <a:t>Object-Relational Mapping</a:t>
            </a:r>
          </a:p>
        </p:txBody>
      </p:sp>
      <p:sp>
        <p:nvSpPr>
          <p:cNvPr id="36867" name="Rectangle 3"/>
          <p:cNvSpPr>
            <a:spLocks noGrp="1" noChangeArrowheads="1"/>
          </p:cNvSpPr>
          <p:nvPr>
            <p:ph type="body" idx="1"/>
          </p:nvPr>
        </p:nvSpPr>
        <p:spPr>
          <a:xfrm>
            <a:off x="623971" y="1129883"/>
            <a:ext cx="8077200" cy="4488864"/>
          </a:xfrm>
        </p:spPr>
        <p:txBody>
          <a:bodyPr/>
          <a:lstStyle/>
          <a:p>
            <a:pPr>
              <a:lnSpc>
                <a:spcPct val="90000"/>
              </a:lnSpc>
            </a:pPr>
            <a:r>
              <a:rPr lang="en-US" altLang="en-US" sz="2000" dirty="0"/>
              <a:t>Allows application code to be written on top of object-oriented data model, while storing data in a traditional relational database</a:t>
            </a:r>
          </a:p>
          <a:p>
            <a:pPr lvl="1">
              <a:lnSpc>
                <a:spcPct val="90000"/>
              </a:lnSpc>
            </a:pPr>
            <a:r>
              <a:rPr lang="en-US" altLang="en-US" sz="2000" dirty="0">
                <a:ea typeface="ＭＳ Ｐゴシック" pitchFamily="34" charset="-128"/>
              </a:rPr>
              <a:t>Alternative: implement object-oriented or object-relational database to store object model</a:t>
            </a:r>
          </a:p>
          <a:p>
            <a:pPr lvl="2">
              <a:lnSpc>
                <a:spcPct val="90000"/>
              </a:lnSpc>
            </a:pPr>
            <a:r>
              <a:rPr lang="en-US" altLang="en-US" sz="2000" dirty="0">
                <a:ea typeface="ＭＳ Ｐゴシック" pitchFamily="34" charset="-128"/>
              </a:rPr>
              <a:t>Has not been commercially successful</a:t>
            </a:r>
          </a:p>
          <a:p>
            <a:pPr>
              <a:lnSpc>
                <a:spcPct val="90000"/>
              </a:lnSpc>
            </a:pPr>
            <a:r>
              <a:rPr lang="en-US" altLang="en-US" sz="2000" dirty="0"/>
              <a:t>Schema designer has to provide a mapping between object data and relational schema</a:t>
            </a:r>
          </a:p>
          <a:p>
            <a:pPr lvl="1">
              <a:lnSpc>
                <a:spcPct val="90000"/>
              </a:lnSpc>
            </a:pPr>
            <a:r>
              <a:rPr lang="en-US" altLang="en-US" sz="2000" dirty="0">
                <a:ea typeface="ＭＳ Ｐゴシック" pitchFamily="34" charset="-128"/>
              </a:rPr>
              <a:t>E.g., Java class </a:t>
            </a:r>
            <a:r>
              <a:rPr lang="en-US" altLang="en-US" sz="2000" i="1" dirty="0">
                <a:ea typeface="ＭＳ Ｐゴシック" pitchFamily="34" charset="-128"/>
              </a:rPr>
              <a:t>Student</a:t>
            </a:r>
            <a:r>
              <a:rPr lang="en-US" altLang="en-US" sz="2000" dirty="0">
                <a:ea typeface="ＭＳ Ｐゴシック" pitchFamily="34" charset="-128"/>
              </a:rPr>
              <a:t> mapped to relation </a:t>
            </a:r>
            <a:r>
              <a:rPr lang="en-US" altLang="en-US" sz="2000" i="1" dirty="0">
                <a:ea typeface="ＭＳ Ｐゴシック" pitchFamily="34" charset="-128"/>
              </a:rPr>
              <a:t>student, </a:t>
            </a:r>
            <a:r>
              <a:rPr lang="en-US" altLang="en-US" sz="2000" dirty="0">
                <a:ea typeface="ＭＳ Ｐゴシック" pitchFamily="34" charset="-128"/>
              </a:rPr>
              <a:t>with corresponding mapping of attributes</a:t>
            </a:r>
          </a:p>
          <a:p>
            <a:pPr lvl="1">
              <a:lnSpc>
                <a:spcPct val="90000"/>
              </a:lnSpc>
            </a:pPr>
            <a:r>
              <a:rPr lang="en-US" altLang="en-US" sz="2000" dirty="0">
                <a:ea typeface="ＭＳ Ｐゴシック" pitchFamily="34" charset="-128"/>
              </a:rPr>
              <a:t>An object can map to multiple tuples in multiple relations</a:t>
            </a:r>
          </a:p>
          <a:p>
            <a:pPr>
              <a:lnSpc>
                <a:spcPct val="90000"/>
              </a:lnSpc>
            </a:pPr>
            <a:r>
              <a:rPr lang="en-US" altLang="en-US" sz="2000" dirty="0"/>
              <a:t>Application opens a session, which connects to the database</a:t>
            </a:r>
          </a:p>
          <a:p>
            <a:pPr>
              <a:lnSpc>
                <a:spcPct val="90000"/>
              </a:lnSpc>
            </a:pPr>
            <a:r>
              <a:rPr lang="en-US" altLang="en-US" sz="2000" dirty="0"/>
              <a:t>Objects can be created and saved to the database using 	</a:t>
            </a:r>
            <a:r>
              <a:rPr lang="en-US" altLang="en-US" sz="2000" dirty="0" err="1">
                <a:solidFill>
                  <a:srgbClr val="002060"/>
                </a:solidFill>
              </a:rPr>
              <a:t>session.save</a:t>
            </a:r>
            <a:r>
              <a:rPr lang="en-US" altLang="en-US" sz="2000" dirty="0">
                <a:solidFill>
                  <a:srgbClr val="002060"/>
                </a:solidFill>
              </a:rPr>
              <a:t>(object)</a:t>
            </a:r>
          </a:p>
          <a:p>
            <a:pPr lvl="1">
              <a:lnSpc>
                <a:spcPct val="90000"/>
              </a:lnSpc>
            </a:pPr>
            <a:r>
              <a:rPr lang="en-US" altLang="en-US" sz="2000" dirty="0">
                <a:ea typeface="ＭＳ Ｐゴシック" pitchFamily="34" charset="-128"/>
              </a:rPr>
              <a:t>Mapping used to create appropriate tuples in the database</a:t>
            </a:r>
          </a:p>
          <a:p>
            <a:pPr>
              <a:lnSpc>
                <a:spcPct val="90000"/>
              </a:lnSpc>
            </a:pPr>
            <a:r>
              <a:rPr lang="en-US" altLang="en-US" sz="2000" dirty="0"/>
              <a:t>Query can be run to retrieve objects satisfying specified predicates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8350" y="117139"/>
            <a:ext cx="8313506" cy="609600"/>
          </a:xfrm>
        </p:spPr>
        <p:txBody>
          <a:bodyPr/>
          <a:lstStyle/>
          <a:p>
            <a:r>
              <a:rPr lang="en-US" altLang="en-US" sz="2700" dirty="0">
                <a:effectLst/>
              </a:rPr>
              <a:t>Object-Relational Mapping and Hibernate (Cont.)</a:t>
            </a:r>
          </a:p>
        </p:txBody>
      </p:sp>
      <p:sp>
        <p:nvSpPr>
          <p:cNvPr id="37891" name="Rectangle 3"/>
          <p:cNvSpPr>
            <a:spLocks noGrp="1" noChangeArrowheads="1"/>
          </p:cNvSpPr>
          <p:nvPr>
            <p:ph type="body" idx="1"/>
          </p:nvPr>
        </p:nvSpPr>
        <p:spPr>
          <a:xfrm>
            <a:off x="637674" y="1110294"/>
            <a:ext cx="8121315" cy="4640802"/>
          </a:xfrm>
        </p:spPr>
        <p:txBody>
          <a:bodyPr/>
          <a:lstStyle/>
          <a:p>
            <a:r>
              <a:rPr lang="en-US" altLang="en-US" sz="2400" dirty="0"/>
              <a:t>The </a:t>
            </a:r>
            <a:r>
              <a:rPr lang="en-US" altLang="en-US" sz="2400" b="1" dirty="0">
                <a:solidFill>
                  <a:srgbClr val="FF0000"/>
                </a:solidFill>
              </a:rPr>
              <a:t>Hibernate</a:t>
            </a:r>
            <a:r>
              <a:rPr lang="en-US" altLang="en-US" sz="2400" b="1" dirty="0">
                <a:solidFill>
                  <a:srgbClr val="000099"/>
                </a:solidFill>
              </a:rPr>
              <a:t> </a:t>
            </a:r>
            <a:r>
              <a:rPr lang="en-US" altLang="en-US" sz="2400" dirty="0"/>
              <a:t>object-relational mapping system is widely used</a:t>
            </a:r>
          </a:p>
          <a:p>
            <a:pPr lvl="1"/>
            <a:r>
              <a:rPr lang="en-US" altLang="en-US" sz="2400" dirty="0">
                <a:ea typeface="ＭＳ Ｐゴシック" pitchFamily="34" charset="-128"/>
              </a:rPr>
              <a:t>Public domain system, runs on a variety of database systems</a:t>
            </a:r>
          </a:p>
          <a:p>
            <a:pPr lvl="1"/>
            <a:r>
              <a:rPr lang="en-US" altLang="en-US" sz="2400" dirty="0">
                <a:ea typeface="ＭＳ Ｐゴシック" pitchFamily="34" charset="-128"/>
              </a:rPr>
              <a:t>Supports a query language that can express complex queries involving joins</a:t>
            </a:r>
          </a:p>
          <a:p>
            <a:pPr lvl="2"/>
            <a:r>
              <a:rPr lang="en-US" altLang="en-US" sz="2400" dirty="0">
                <a:ea typeface="ＭＳ Ｐゴシック" pitchFamily="34" charset="-128"/>
              </a:rPr>
              <a:t>Translates queries into SQL queries</a:t>
            </a:r>
          </a:p>
          <a:p>
            <a:pPr lvl="1"/>
            <a:r>
              <a:rPr lang="en-US" altLang="en-US" sz="2400" dirty="0">
                <a:ea typeface="ＭＳ Ｐゴシック" pitchFamily="34" charset="-128"/>
              </a:rPr>
              <a:t>Allows relationships to be mapped to sets associated with objects</a:t>
            </a:r>
          </a:p>
          <a:p>
            <a:pPr lvl="2"/>
            <a:r>
              <a:rPr lang="en-US" altLang="en-US" sz="2400" dirty="0">
                <a:ea typeface="ＭＳ Ｐゴシック" pitchFamily="34" charset="-128"/>
              </a:rPr>
              <a:t>E.g., courses taken by a student can be a set in Student </a:t>
            </a:r>
            <a:r>
              <a:rPr lang="en-US" altLang="en-US" sz="2400" dirty="0" smtClean="0">
                <a:ea typeface="ＭＳ Ｐゴシック" pitchFamily="34" charset="-128"/>
              </a:rPr>
              <a:t>object</a:t>
            </a:r>
            <a:endParaRPr lang="en-US" altLang="en-US" sz="2400" dirty="0">
              <a:ea typeface="ＭＳ Ｐゴシック" pitchFamily="34"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effectLst/>
              </a:rPr>
              <a:t>Web Services</a:t>
            </a:r>
          </a:p>
        </p:txBody>
      </p:sp>
      <p:sp>
        <p:nvSpPr>
          <p:cNvPr id="38915" name="Rectangle 3"/>
          <p:cNvSpPr>
            <a:spLocks noGrp="1" noChangeArrowheads="1"/>
          </p:cNvSpPr>
          <p:nvPr>
            <p:ph type="body" idx="1"/>
          </p:nvPr>
        </p:nvSpPr>
        <p:spPr>
          <a:xfrm>
            <a:off x="768351" y="1093788"/>
            <a:ext cx="7736458" cy="4091823"/>
          </a:xfrm>
        </p:spPr>
        <p:txBody>
          <a:bodyPr/>
          <a:lstStyle/>
          <a:p>
            <a:r>
              <a:rPr lang="en-US" altLang="en-US" sz="2000" dirty="0"/>
              <a:t>Allow data on Web to be accessed using remote procedure call mechanism</a:t>
            </a:r>
          </a:p>
          <a:p>
            <a:r>
              <a:rPr lang="en-US" altLang="en-US" sz="2000" dirty="0"/>
              <a:t>Two approaches are widely used</a:t>
            </a:r>
          </a:p>
          <a:p>
            <a:pPr lvl="1"/>
            <a:r>
              <a:rPr lang="en-US" altLang="en-US" sz="2000" b="1" dirty="0">
                <a:solidFill>
                  <a:srgbClr val="002060"/>
                </a:solidFill>
                <a:ea typeface="ＭＳ Ｐゴシック" pitchFamily="34" charset="-128"/>
              </a:rPr>
              <a:t>Representation State Transfer (REST)</a:t>
            </a:r>
            <a:r>
              <a:rPr lang="en-US" altLang="en-US" sz="2000" dirty="0">
                <a:ea typeface="ＭＳ Ｐゴシック" pitchFamily="34" charset="-128"/>
              </a:rPr>
              <a:t>: allows use of standard HTTP request to a URL to execute a request and return data</a:t>
            </a:r>
          </a:p>
          <a:p>
            <a:pPr lvl="2"/>
            <a:r>
              <a:rPr lang="en-US" altLang="en-US" sz="2000" dirty="0">
                <a:ea typeface="ＭＳ Ｐゴシック" pitchFamily="34" charset="-128"/>
              </a:rPr>
              <a:t>Returned data is encoded either in XML, or in </a:t>
            </a:r>
            <a:r>
              <a:rPr lang="en-US" altLang="en-US" sz="2000" b="1" dirty="0">
                <a:solidFill>
                  <a:srgbClr val="002060"/>
                </a:solidFill>
                <a:ea typeface="ＭＳ Ｐゴシック" pitchFamily="34" charset="-128"/>
              </a:rPr>
              <a:t>JavaScript Object Notation (JSON) </a:t>
            </a:r>
            <a:endParaRPr lang="en-US" altLang="en-US" sz="2000" dirty="0">
              <a:solidFill>
                <a:srgbClr val="002060"/>
              </a:solidFill>
              <a:ea typeface="ＭＳ Ｐゴシック" pitchFamily="34" charset="-128"/>
            </a:endParaRPr>
          </a:p>
          <a:p>
            <a:pPr lvl="1"/>
            <a:r>
              <a:rPr lang="en-US" altLang="en-US" sz="2000" b="1" dirty="0">
                <a:solidFill>
                  <a:srgbClr val="002060"/>
                </a:solidFill>
                <a:ea typeface="ＭＳ Ｐゴシック" pitchFamily="34" charset="-128"/>
              </a:rPr>
              <a:t>Big Web Services</a:t>
            </a:r>
            <a:r>
              <a:rPr lang="en-US" altLang="en-US" sz="2000" dirty="0">
                <a:ea typeface="ＭＳ Ｐゴシック" pitchFamily="34" charset="-128"/>
              </a:rPr>
              <a:t>: </a:t>
            </a:r>
          </a:p>
          <a:p>
            <a:pPr lvl="2"/>
            <a:r>
              <a:rPr lang="en-US" altLang="en-US" sz="2000" dirty="0">
                <a:ea typeface="ＭＳ Ｐゴシック" pitchFamily="34" charset="-128"/>
              </a:rPr>
              <a:t>Uses XML representation for sending request data, as well as for returning results</a:t>
            </a:r>
          </a:p>
          <a:p>
            <a:pPr lvl="2"/>
            <a:r>
              <a:rPr lang="en-US" altLang="en-US" sz="2000" dirty="0">
                <a:ea typeface="ＭＳ Ｐゴシック" pitchFamily="34" charset="-128"/>
              </a:rPr>
              <a:t>Standard protocol layer built on top of HTTP</a:t>
            </a:r>
          </a:p>
          <a:p>
            <a:pPr lvl="2"/>
            <a:r>
              <a:rPr lang="en-US" altLang="en-US" sz="2000" dirty="0">
                <a:ea typeface="ＭＳ Ｐゴシック" pitchFamily="34" charset="-128"/>
              </a:rPr>
              <a:t>See Section 23.7.3</a:t>
            </a:r>
            <a:endParaRPr lang="en-US" altLang="en-US" sz="2000" b="1" dirty="0">
              <a:solidFill>
                <a:srgbClr val="000099"/>
              </a:solidFill>
              <a:ea typeface="ＭＳ Ｐゴシック"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effectLst/>
              </a:rPr>
              <a:t>Disconnected Operations</a:t>
            </a:r>
          </a:p>
        </p:txBody>
      </p:sp>
      <p:sp>
        <p:nvSpPr>
          <p:cNvPr id="39939" name="Rectangle 3"/>
          <p:cNvSpPr>
            <a:spLocks noGrp="1" noChangeArrowheads="1"/>
          </p:cNvSpPr>
          <p:nvPr>
            <p:ph type="body" idx="1"/>
          </p:nvPr>
        </p:nvSpPr>
        <p:spPr>
          <a:xfrm>
            <a:off x="768350" y="1093789"/>
            <a:ext cx="7629693" cy="1408779"/>
          </a:xfrm>
        </p:spPr>
        <p:txBody>
          <a:bodyPr/>
          <a:lstStyle/>
          <a:p>
            <a:r>
              <a:rPr lang="en-US" altLang="en-US" sz="2400" dirty="0"/>
              <a:t>Tools for applications to use the Web when connected, but operate locally when disconnected from the Web</a:t>
            </a:r>
          </a:p>
          <a:p>
            <a:pPr lvl="1"/>
            <a:r>
              <a:rPr lang="en-US" altLang="en-US" sz="2400" dirty="0">
                <a:ea typeface="ＭＳ Ｐゴシック" pitchFamily="34" charset="-128"/>
              </a:rPr>
              <a:t>Make use of HTML5 local storage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a:effectLst/>
              </a:rPr>
              <a:t>Rapid Application Development</a:t>
            </a:r>
          </a:p>
        </p:txBody>
      </p:sp>
      <p:sp>
        <p:nvSpPr>
          <p:cNvPr id="40963" name="Rectangle 3"/>
          <p:cNvSpPr>
            <a:spLocks noGrp="1" noChangeArrowheads="1"/>
          </p:cNvSpPr>
          <p:nvPr>
            <p:ph type="body" idx="1"/>
          </p:nvPr>
        </p:nvSpPr>
        <p:spPr>
          <a:xfrm>
            <a:off x="380164" y="1087984"/>
            <a:ext cx="8465386" cy="4903745"/>
          </a:xfrm>
        </p:spPr>
        <p:txBody>
          <a:bodyPr/>
          <a:lstStyle/>
          <a:p>
            <a:pPr>
              <a:lnSpc>
                <a:spcPct val="90000"/>
              </a:lnSpc>
            </a:pPr>
            <a:r>
              <a:rPr lang="en-US" altLang="en-US" sz="2000" dirty="0"/>
              <a:t>A lot of effort is required to develop Web application interfaces</a:t>
            </a:r>
          </a:p>
          <a:p>
            <a:pPr lvl="1">
              <a:lnSpc>
                <a:spcPct val="90000"/>
              </a:lnSpc>
            </a:pPr>
            <a:r>
              <a:rPr lang="en-US" altLang="en-US" sz="2000" dirty="0">
                <a:ea typeface="ＭＳ Ｐゴシック" pitchFamily="34" charset="-128"/>
              </a:rPr>
              <a:t>More so, to support rich interaction functionality associated with Web 2.0 applications</a:t>
            </a:r>
          </a:p>
          <a:p>
            <a:pPr>
              <a:lnSpc>
                <a:spcPct val="90000"/>
              </a:lnSpc>
            </a:pPr>
            <a:r>
              <a:rPr lang="en-US" altLang="en-US" sz="2000" dirty="0"/>
              <a:t>Several approaches to speed up application development</a:t>
            </a:r>
          </a:p>
          <a:p>
            <a:pPr lvl="1">
              <a:lnSpc>
                <a:spcPct val="90000"/>
              </a:lnSpc>
            </a:pPr>
            <a:r>
              <a:rPr lang="en-US" altLang="en-US" sz="2000" dirty="0">
                <a:ea typeface="ＭＳ Ｐゴシック" pitchFamily="34" charset="-128"/>
              </a:rPr>
              <a:t>Function library to generate user-interface elements</a:t>
            </a:r>
          </a:p>
          <a:p>
            <a:pPr lvl="1">
              <a:lnSpc>
                <a:spcPct val="90000"/>
              </a:lnSpc>
            </a:pPr>
            <a:r>
              <a:rPr lang="en-US" altLang="en-US" sz="2000" dirty="0">
                <a:ea typeface="ＭＳ Ｐゴシック" pitchFamily="34" charset="-128"/>
              </a:rPr>
              <a:t>Drag-and-drop features in an IDE to create user-interface elements</a:t>
            </a:r>
          </a:p>
          <a:p>
            <a:pPr lvl="1">
              <a:lnSpc>
                <a:spcPct val="90000"/>
              </a:lnSpc>
            </a:pPr>
            <a:r>
              <a:rPr lang="en-US" altLang="en-US" sz="2000" dirty="0">
                <a:ea typeface="ＭＳ Ｐゴシック" pitchFamily="34" charset="-128"/>
              </a:rPr>
              <a:t>Automatically generate code for user interface from a declarative specification</a:t>
            </a:r>
          </a:p>
          <a:p>
            <a:pPr>
              <a:lnSpc>
                <a:spcPct val="90000"/>
              </a:lnSpc>
            </a:pPr>
            <a:r>
              <a:rPr lang="en-US" altLang="en-US" sz="2000" dirty="0"/>
              <a:t>Above features have been in used as part of </a:t>
            </a:r>
            <a:r>
              <a:rPr lang="en-US" altLang="en-US" sz="2000" b="1" dirty="0">
                <a:solidFill>
                  <a:srgbClr val="002060"/>
                </a:solidFill>
              </a:rPr>
              <a:t>rapid application development (RAD</a:t>
            </a:r>
            <a:r>
              <a:rPr lang="en-US" altLang="en-US" sz="2000" dirty="0">
                <a:solidFill>
                  <a:srgbClr val="002060"/>
                </a:solidFill>
              </a:rPr>
              <a:t>)</a:t>
            </a:r>
            <a:r>
              <a:rPr lang="en-US" altLang="en-US" sz="2000" dirty="0"/>
              <a:t> tools even before advent of Web</a:t>
            </a:r>
          </a:p>
          <a:p>
            <a:pPr>
              <a:lnSpc>
                <a:spcPct val="90000"/>
              </a:lnSpc>
            </a:pPr>
            <a:r>
              <a:rPr lang="en-US" altLang="en-US" sz="2000" dirty="0"/>
              <a:t>Web application development frameworks</a:t>
            </a:r>
          </a:p>
          <a:p>
            <a:pPr lvl="1">
              <a:lnSpc>
                <a:spcPct val="90000"/>
              </a:lnSpc>
            </a:pPr>
            <a:r>
              <a:rPr lang="en-US" altLang="en-US" sz="2000" dirty="0">
                <a:ea typeface="ＭＳ Ｐゴシック" pitchFamily="34" charset="-128"/>
              </a:rPr>
              <a:t>Java Server Faces (JSF) includes JSP tag library</a:t>
            </a:r>
          </a:p>
          <a:p>
            <a:pPr lvl="1">
              <a:lnSpc>
                <a:spcPct val="90000"/>
              </a:lnSpc>
            </a:pPr>
            <a:r>
              <a:rPr lang="en-US" altLang="en-US" sz="2000" dirty="0">
                <a:ea typeface="ＭＳ Ｐゴシック" pitchFamily="34" charset="-128"/>
              </a:rPr>
              <a:t>Ruby on Rails</a:t>
            </a:r>
          </a:p>
          <a:p>
            <a:pPr lvl="2">
              <a:lnSpc>
                <a:spcPct val="90000"/>
              </a:lnSpc>
            </a:pPr>
            <a:r>
              <a:rPr lang="en-US" altLang="en-US" sz="2000" dirty="0">
                <a:ea typeface="ＭＳ Ｐゴシック" pitchFamily="34" charset="-128"/>
              </a:rPr>
              <a:t>Allows easy creation of simple </a:t>
            </a:r>
            <a:r>
              <a:rPr lang="en-US" altLang="en-US" sz="2000" b="1" dirty="0">
                <a:solidFill>
                  <a:srgbClr val="002060"/>
                </a:solidFill>
                <a:ea typeface="ＭＳ Ｐゴシック" pitchFamily="34" charset="-128"/>
              </a:rPr>
              <a:t>CRUD</a:t>
            </a:r>
            <a:r>
              <a:rPr lang="en-US" altLang="en-US" sz="2000" dirty="0">
                <a:ea typeface="ＭＳ Ｐゴシック" pitchFamily="34" charset="-128"/>
              </a:rPr>
              <a:t> (create, read, update and delete) interfaces by code generation from database schema or object model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effectLst/>
              </a:rPr>
              <a:t>ASP.NET and Visual Studio</a:t>
            </a:r>
          </a:p>
        </p:txBody>
      </p:sp>
      <p:sp>
        <p:nvSpPr>
          <p:cNvPr id="41987" name="Rectangle 3"/>
          <p:cNvSpPr>
            <a:spLocks noGrp="1" noChangeArrowheads="1"/>
          </p:cNvSpPr>
          <p:nvPr>
            <p:ph type="body" idx="1"/>
          </p:nvPr>
        </p:nvSpPr>
        <p:spPr>
          <a:xfrm>
            <a:off x="768351" y="1117853"/>
            <a:ext cx="7629926" cy="3622590"/>
          </a:xfrm>
        </p:spPr>
        <p:txBody>
          <a:bodyPr/>
          <a:lstStyle/>
          <a:p>
            <a:r>
              <a:rPr lang="en-US" altLang="en-US" sz="2000" dirty="0"/>
              <a:t>ASP.NET provides a variety of controls that are interpreted at server, and generate HTML code</a:t>
            </a:r>
          </a:p>
          <a:p>
            <a:r>
              <a:rPr lang="en-US" altLang="en-US" sz="2000" dirty="0"/>
              <a:t>Visual Studio provides drag-and-drop development using these controls</a:t>
            </a:r>
          </a:p>
          <a:p>
            <a:pPr lvl="1"/>
            <a:r>
              <a:rPr lang="en-US" altLang="en-US" sz="2000" dirty="0">
                <a:ea typeface="ＭＳ Ｐゴシック" pitchFamily="34" charset="-128"/>
              </a:rPr>
              <a:t>E.g., menus and list boxes can be associated with </a:t>
            </a:r>
            <a:r>
              <a:rPr lang="en-US" altLang="en-US" sz="2000" dirty="0" err="1">
                <a:ea typeface="ＭＳ Ｐゴシック" pitchFamily="34" charset="-128"/>
              </a:rPr>
              <a:t>DataSet</a:t>
            </a:r>
            <a:r>
              <a:rPr lang="en-US" altLang="en-US" sz="2000" dirty="0">
                <a:ea typeface="ＭＳ Ｐゴシック" pitchFamily="34" charset="-128"/>
              </a:rPr>
              <a:t> object</a:t>
            </a:r>
          </a:p>
          <a:p>
            <a:pPr lvl="1"/>
            <a:r>
              <a:rPr lang="en-US" altLang="en-US" sz="2000" dirty="0">
                <a:ea typeface="ＭＳ Ｐゴシック" pitchFamily="34" charset="-128"/>
              </a:rPr>
              <a:t>Validator controls (constraints) can be added to form input fields</a:t>
            </a:r>
          </a:p>
          <a:p>
            <a:pPr lvl="2"/>
            <a:r>
              <a:rPr lang="en-US" altLang="en-US" sz="2000" dirty="0">
                <a:ea typeface="ＭＳ Ｐゴシック" pitchFamily="34" charset="-128"/>
              </a:rPr>
              <a:t>JavaScript to enforce constraints at client, and separately enforced at server</a:t>
            </a:r>
          </a:p>
          <a:p>
            <a:pPr lvl="1"/>
            <a:r>
              <a:rPr lang="en-US" altLang="en-US" sz="2000" dirty="0">
                <a:ea typeface="ＭＳ Ｐゴシック" pitchFamily="34" charset="-128"/>
              </a:rPr>
              <a:t>User actions such as selecting a value from a menu can be associated with actions at server</a:t>
            </a:r>
          </a:p>
          <a:p>
            <a:pPr lvl="1"/>
            <a:r>
              <a:rPr lang="en-US" altLang="en-US" sz="2000" dirty="0" err="1">
                <a:ea typeface="ＭＳ Ｐゴシック" pitchFamily="34" charset="-128"/>
              </a:rPr>
              <a:t>DataGrid</a:t>
            </a:r>
            <a:r>
              <a:rPr lang="en-US" altLang="en-US" sz="2000" dirty="0">
                <a:ea typeface="ＭＳ Ｐゴシック" pitchFamily="34" charset="-128"/>
              </a:rPr>
              <a:t> provides convenient way of displaying SQL query results in tabular format</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p:txBody>
          <a:bodyPr/>
          <a:lstStyle/>
          <a:p>
            <a:r>
              <a:rPr lang="en-US" altLang="en-US">
                <a:effectLst/>
              </a:rPr>
              <a:t>Application Performance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Improving Web Server Performance</a:t>
            </a:r>
          </a:p>
        </p:txBody>
      </p:sp>
      <p:sp>
        <p:nvSpPr>
          <p:cNvPr id="44035" name="Rectangle 3"/>
          <p:cNvSpPr>
            <a:spLocks noGrp="1" noChangeArrowheads="1"/>
          </p:cNvSpPr>
          <p:nvPr>
            <p:ph type="body" idx="1"/>
          </p:nvPr>
        </p:nvSpPr>
        <p:spPr>
          <a:xfrm>
            <a:off x="768350" y="1093788"/>
            <a:ext cx="7647681" cy="4524959"/>
          </a:xfrm>
        </p:spPr>
        <p:txBody>
          <a:bodyPr/>
          <a:lstStyle/>
          <a:p>
            <a:pPr>
              <a:lnSpc>
                <a:spcPct val="90000"/>
              </a:lnSpc>
            </a:pPr>
            <a:r>
              <a:rPr lang="en-US" altLang="en-US" dirty="0"/>
              <a:t>Performance is an issue for popular Web sites </a:t>
            </a:r>
          </a:p>
          <a:p>
            <a:pPr lvl="1">
              <a:lnSpc>
                <a:spcPct val="90000"/>
              </a:lnSpc>
            </a:pPr>
            <a:r>
              <a:rPr lang="en-US" altLang="en-US" dirty="0">
                <a:ea typeface="ＭＳ Ｐゴシック" pitchFamily="34" charset="-128"/>
              </a:rPr>
              <a:t>May be accessed by millions of users every day, thousands of requests per second at peak time</a:t>
            </a:r>
          </a:p>
          <a:p>
            <a:pPr>
              <a:lnSpc>
                <a:spcPct val="90000"/>
              </a:lnSpc>
            </a:pPr>
            <a:r>
              <a:rPr lang="en-US" altLang="en-US" dirty="0"/>
              <a:t>Caching techniques used to reduce cost of serving pages by exploiting commonalities between requests</a:t>
            </a:r>
          </a:p>
          <a:p>
            <a:pPr lvl="1">
              <a:lnSpc>
                <a:spcPct val="90000"/>
              </a:lnSpc>
            </a:pPr>
            <a:r>
              <a:rPr lang="en-US" altLang="en-US" dirty="0">
                <a:ea typeface="ＭＳ Ｐゴシック" pitchFamily="34" charset="-128"/>
              </a:rPr>
              <a:t>At the server site:</a:t>
            </a:r>
          </a:p>
          <a:p>
            <a:pPr lvl="2">
              <a:lnSpc>
                <a:spcPct val="90000"/>
              </a:lnSpc>
            </a:pPr>
            <a:r>
              <a:rPr lang="en-US" altLang="en-US" dirty="0">
                <a:ea typeface="ＭＳ Ｐゴシック" pitchFamily="34" charset="-128"/>
              </a:rPr>
              <a:t>Caching of JDBC connections between servlet requests</a:t>
            </a:r>
          </a:p>
          <a:p>
            <a:pPr lvl="3">
              <a:lnSpc>
                <a:spcPct val="90000"/>
              </a:lnSpc>
            </a:pPr>
            <a:r>
              <a:rPr lang="en-US" altLang="en-US" dirty="0">
                <a:ea typeface="ＭＳ Ｐゴシック" pitchFamily="34" charset="-128"/>
              </a:rPr>
              <a:t>a.k.a.</a:t>
            </a:r>
            <a:r>
              <a:rPr lang="en-US" altLang="en-US" b="1" dirty="0">
                <a:solidFill>
                  <a:srgbClr val="000099"/>
                </a:solidFill>
                <a:ea typeface="ＭＳ Ｐゴシック" pitchFamily="34" charset="-128"/>
              </a:rPr>
              <a:t> </a:t>
            </a:r>
            <a:r>
              <a:rPr lang="en-US" altLang="en-US" b="1" dirty="0">
                <a:solidFill>
                  <a:srgbClr val="002060"/>
                </a:solidFill>
                <a:ea typeface="ＭＳ Ｐゴシック" pitchFamily="34" charset="-128"/>
              </a:rPr>
              <a:t>connection pooling</a:t>
            </a:r>
          </a:p>
          <a:p>
            <a:pPr lvl="2">
              <a:lnSpc>
                <a:spcPct val="90000"/>
              </a:lnSpc>
            </a:pPr>
            <a:r>
              <a:rPr lang="en-US" altLang="en-US" dirty="0">
                <a:ea typeface="ＭＳ Ｐゴシック" pitchFamily="34" charset="-128"/>
              </a:rPr>
              <a:t>Caching results of database queries</a:t>
            </a:r>
          </a:p>
          <a:p>
            <a:pPr lvl="3">
              <a:lnSpc>
                <a:spcPct val="90000"/>
              </a:lnSpc>
            </a:pPr>
            <a:r>
              <a:rPr lang="en-US" altLang="en-US" dirty="0">
                <a:ea typeface="ＭＳ Ｐゴシック" pitchFamily="34" charset="-128"/>
              </a:rPr>
              <a:t>Cached results must be updated if underlying database changes</a:t>
            </a:r>
          </a:p>
          <a:p>
            <a:pPr lvl="2">
              <a:lnSpc>
                <a:spcPct val="90000"/>
              </a:lnSpc>
            </a:pPr>
            <a:r>
              <a:rPr lang="en-US" altLang="en-US" dirty="0">
                <a:ea typeface="ＭＳ Ｐゴシック" pitchFamily="34" charset="-128"/>
              </a:rPr>
              <a:t>Caching of generated HTML</a:t>
            </a:r>
          </a:p>
          <a:p>
            <a:pPr lvl="1">
              <a:lnSpc>
                <a:spcPct val="90000"/>
              </a:lnSpc>
            </a:pPr>
            <a:r>
              <a:rPr lang="en-US" altLang="en-US" dirty="0">
                <a:ea typeface="ＭＳ Ｐゴシック" pitchFamily="34" charset="-128"/>
              </a:rPr>
              <a:t>At the client</a:t>
            </a:r>
            <a:r>
              <a:rPr lang="ja-JP" altLang="en-US" dirty="0">
                <a:ea typeface="ＭＳ Ｐゴシック" pitchFamily="34" charset="-128"/>
              </a:rPr>
              <a:t>’</a:t>
            </a:r>
            <a:r>
              <a:rPr lang="en-US" altLang="ja-JP" dirty="0">
                <a:ea typeface="ＭＳ Ｐゴシック" pitchFamily="34" charset="-128"/>
              </a:rPr>
              <a:t>s network</a:t>
            </a:r>
          </a:p>
          <a:p>
            <a:pPr lvl="2">
              <a:lnSpc>
                <a:spcPct val="90000"/>
              </a:lnSpc>
            </a:pPr>
            <a:r>
              <a:rPr lang="en-US" altLang="en-US" dirty="0">
                <a:ea typeface="ＭＳ Ｐゴシック" pitchFamily="34" charset="-128"/>
              </a:rPr>
              <a:t>Caching of pages by Web proxy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effectLst/>
              </a:rPr>
              <a:t>Application Architecture Evolution</a:t>
            </a:r>
          </a:p>
        </p:txBody>
      </p:sp>
      <p:sp>
        <p:nvSpPr>
          <p:cNvPr id="8195" name="Rectangle 3"/>
          <p:cNvSpPr>
            <a:spLocks noGrp="1" noChangeArrowheads="1"/>
          </p:cNvSpPr>
          <p:nvPr>
            <p:ph type="body" idx="1"/>
          </p:nvPr>
        </p:nvSpPr>
        <p:spPr>
          <a:xfrm>
            <a:off x="768350" y="1034153"/>
            <a:ext cx="7788513" cy="1986296"/>
          </a:xfrm>
        </p:spPr>
        <p:txBody>
          <a:bodyPr/>
          <a:lstStyle/>
          <a:p>
            <a:r>
              <a:rPr lang="en-US" altLang="en-US" sz="2000" dirty="0"/>
              <a:t>Three distinct era</a:t>
            </a:r>
            <a:r>
              <a:rPr lang="ja-JP" altLang="en-US" sz="2000" dirty="0"/>
              <a:t>’</a:t>
            </a:r>
            <a:r>
              <a:rPr lang="en-US" altLang="ja-JP" sz="2000" dirty="0"/>
              <a:t>s of application architecture</a:t>
            </a:r>
          </a:p>
          <a:p>
            <a:pPr lvl="1"/>
            <a:r>
              <a:rPr lang="en-US" altLang="en-US" sz="2000" dirty="0">
                <a:ea typeface="ＭＳ Ｐゴシック" pitchFamily="34" charset="-128"/>
              </a:rPr>
              <a:t>Mainframe (1960</a:t>
            </a:r>
            <a:r>
              <a:rPr lang="ja-JP" altLang="en-US" sz="2000" dirty="0">
                <a:ea typeface="ＭＳ Ｐゴシック" pitchFamily="34" charset="-128"/>
              </a:rPr>
              <a:t>’</a:t>
            </a:r>
            <a:r>
              <a:rPr lang="en-US" altLang="ja-JP" sz="2000" dirty="0">
                <a:ea typeface="ＭＳ Ｐゴシック" pitchFamily="34" charset="-128"/>
              </a:rPr>
              <a:t>s and 70</a:t>
            </a:r>
            <a:r>
              <a:rPr lang="ja-JP" altLang="en-US" sz="2000" dirty="0">
                <a:ea typeface="ＭＳ Ｐゴシック" pitchFamily="34" charset="-128"/>
              </a:rPr>
              <a:t>’</a:t>
            </a:r>
            <a:r>
              <a:rPr lang="en-US" altLang="ja-JP" sz="2000" dirty="0">
                <a:ea typeface="ＭＳ Ｐゴシック" pitchFamily="34" charset="-128"/>
              </a:rPr>
              <a:t>s)</a:t>
            </a:r>
          </a:p>
          <a:p>
            <a:pPr lvl="1"/>
            <a:r>
              <a:rPr lang="en-US" altLang="en-US" sz="2000" dirty="0">
                <a:ea typeface="ＭＳ Ｐゴシック" pitchFamily="34" charset="-128"/>
              </a:rPr>
              <a:t>Personal computer era (1980</a:t>
            </a:r>
            <a:r>
              <a:rPr lang="ja-JP" altLang="en-US" sz="2000" dirty="0">
                <a:ea typeface="ＭＳ Ｐゴシック" pitchFamily="34" charset="-128"/>
              </a:rPr>
              <a:t>’</a:t>
            </a:r>
            <a:r>
              <a:rPr lang="en-US" altLang="ja-JP" sz="2000" dirty="0">
                <a:ea typeface="ＭＳ Ｐゴシック" pitchFamily="34" charset="-128"/>
              </a:rPr>
              <a:t>s)</a:t>
            </a:r>
          </a:p>
          <a:p>
            <a:pPr lvl="1"/>
            <a:r>
              <a:rPr lang="en-US" altLang="en-US" sz="2000" dirty="0">
                <a:ea typeface="ＭＳ Ｐゴシック" pitchFamily="34" charset="-128"/>
              </a:rPr>
              <a:t>Web era (mid 1990</a:t>
            </a:r>
            <a:r>
              <a:rPr lang="ja-JP" altLang="en-US" sz="2000" dirty="0">
                <a:ea typeface="ＭＳ Ｐゴシック" pitchFamily="34" charset="-128"/>
              </a:rPr>
              <a:t>’</a:t>
            </a:r>
            <a:r>
              <a:rPr lang="en-US" altLang="ja-JP" sz="2000" dirty="0">
                <a:ea typeface="ＭＳ Ｐゴシック" pitchFamily="34" charset="-128"/>
              </a:rPr>
              <a:t>s onwards)</a:t>
            </a:r>
          </a:p>
          <a:p>
            <a:pPr lvl="1"/>
            <a:r>
              <a:rPr lang="en-US" altLang="ja-JP" sz="2000" dirty="0">
                <a:ea typeface="ＭＳ Ｐゴシック" pitchFamily="34" charset="-128"/>
              </a:rPr>
              <a:t>Web and Smartphone era (2010 onwards)</a:t>
            </a:r>
          </a:p>
        </p:txBody>
      </p:sp>
      <p:pic>
        <p:nvPicPr>
          <p:cNvPr id="8196" name="Picture 5"/>
          <p:cNvPicPr>
            <a:picLocks noChangeAspect="1" noChangeArrowheads="1"/>
          </p:cNvPicPr>
          <p:nvPr/>
        </p:nvPicPr>
        <p:blipFill>
          <a:blip r:embed="rId2"/>
          <a:srcRect/>
          <a:stretch>
            <a:fillRect/>
          </a:stretch>
        </p:blipFill>
        <p:spPr bwMode="auto">
          <a:xfrm>
            <a:off x="955992" y="3167504"/>
            <a:ext cx="7788513" cy="245848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4"/>
          <p:cNvSpPr>
            <a:spLocks noGrp="1" noChangeArrowheads="1"/>
          </p:cNvSpPr>
          <p:nvPr>
            <p:ph type="ctrTitle"/>
          </p:nvPr>
        </p:nvSpPr>
        <p:spPr/>
        <p:txBody>
          <a:bodyPr/>
          <a:lstStyle/>
          <a:p>
            <a:r>
              <a:rPr lang="en-US" altLang="en-US">
                <a:effectLst/>
              </a:rPr>
              <a:t>Application Security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SQL Injection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409075" y="901284"/>
            <a:ext cx="8608910" cy="4903787"/>
          </a:xfrm>
        </p:spPr>
        <p:txBody>
          <a:bodyPr lIns="91440"/>
          <a:lstStyle/>
          <a:p>
            <a:r>
              <a:rPr lang="en-US" altLang="en-US" sz="1800" dirty="0"/>
              <a:t>Suppose query is constructed using</a:t>
            </a:r>
          </a:p>
          <a:p>
            <a:pPr lvl="1"/>
            <a:r>
              <a:rPr lang="en-US" altLang="en-US" sz="1800" dirty="0">
                <a:solidFill>
                  <a:srgbClr val="993300"/>
                </a:solidFill>
                <a:ea typeface="ＭＳ Ｐゴシック" pitchFamily="34" charset="-128"/>
              </a:rPr>
              <a:t>"select * from instructor where name =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 + name +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a:t>
            </a:r>
          </a:p>
          <a:p>
            <a:r>
              <a:rPr lang="en-US" altLang="en-US" sz="1800" dirty="0"/>
              <a:t>Suppose the user, instead of entering a name, enters:</a:t>
            </a:r>
          </a:p>
          <a:p>
            <a:pPr lvl="1"/>
            <a:r>
              <a:rPr lang="en-US" altLang="en-US" sz="1800" dirty="0">
                <a:ea typeface="ＭＳ Ｐゴシック" pitchFamily="34" charset="-128"/>
              </a:rPr>
              <a:t>X</a:t>
            </a:r>
            <a:r>
              <a:rPr lang="ja-JP" altLang="en-US" sz="1800" dirty="0">
                <a:ea typeface="ＭＳ Ｐゴシック" pitchFamily="34" charset="-128"/>
              </a:rPr>
              <a:t>’</a:t>
            </a:r>
            <a:r>
              <a:rPr lang="en-US" altLang="ja-JP" sz="1800" dirty="0">
                <a:ea typeface="ＭＳ Ｐゴシック" pitchFamily="34" charset="-128"/>
              </a:rPr>
              <a:t> or </a:t>
            </a:r>
            <a:r>
              <a:rPr lang="ja-JP" altLang="en-US" sz="1800" dirty="0">
                <a:ea typeface="ＭＳ Ｐゴシック" pitchFamily="34" charset="-128"/>
              </a:rPr>
              <a:t>’</a:t>
            </a:r>
            <a:r>
              <a:rPr lang="en-US" altLang="ja-JP" sz="1800" dirty="0">
                <a:ea typeface="ＭＳ Ｐゴシック" pitchFamily="34" charset="-128"/>
              </a:rPr>
              <a:t>Y</a:t>
            </a:r>
            <a:r>
              <a:rPr lang="ja-JP" altLang="en-US" sz="1800" dirty="0">
                <a:ea typeface="ＭＳ Ｐゴシック" pitchFamily="34" charset="-128"/>
              </a:rPr>
              <a:t>’</a:t>
            </a:r>
            <a:r>
              <a:rPr lang="en-US" altLang="ja-JP" sz="1800" dirty="0">
                <a:ea typeface="ＭＳ Ｐゴシック" pitchFamily="34" charset="-128"/>
              </a:rPr>
              <a:t> = </a:t>
            </a:r>
            <a:r>
              <a:rPr lang="ja-JP" altLang="en-US" sz="1800" dirty="0">
                <a:ea typeface="ＭＳ Ｐゴシック" pitchFamily="34" charset="-128"/>
              </a:rPr>
              <a:t>’</a:t>
            </a:r>
            <a:r>
              <a:rPr lang="en-US" altLang="ja-JP" sz="1800" dirty="0">
                <a:ea typeface="ＭＳ Ｐゴシック" pitchFamily="34" charset="-128"/>
              </a:rPr>
              <a:t>Y</a:t>
            </a:r>
          </a:p>
          <a:p>
            <a:r>
              <a:rPr lang="en-US" altLang="en-US" sz="1800" dirty="0"/>
              <a:t>then the resulting statement becomes:</a:t>
            </a:r>
          </a:p>
          <a:p>
            <a:pPr lvl="1"/>
            <a:r>
              <a:rPr lang="en-US" altLang="en-US" sz="1800" dirty="0">
                <a:solidFill>
                  <a:srgbClr val="993300"/>
                </a:solidFill>
                <a:ea typeface="ＭＳ Ｐゴシック" pitchFamily="34" charset="-128"/>
              </a:rPr>
              <a:t>"select * from instructor where name =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 + "X</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 or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Y</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 =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Y" +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a:t>
            </a:r>
          </a:p>
          <a:p>
            <a:pPr lvl="1"/>
            <a:r>
              <a:rPr lang="en-US" altLang="en-US" sz="1800" dirty="0">
                <a:ea typeface="ＭＳ Ｐゴシック" pitchFamily="34" charset="-128"/>
              </a:rPr>
              <a:t>which is:</a:t>
            </a:r>
          </a:p>
          <a:p>
            <a:pPr lvl="2"/>
            <a:r>
              <a:rPr lang="en-US" altLang="en-US" sz="1800" dirty="0">
                <a:solidFill>
                  <a:srgbClr val="993300"/>
                </a:solidFill>
                <a:ea typeface="ＭＳ Ｐゴシック" pitchFamily="34" charset="-128"/>
              </a:rPr>
              <a:t>select * from instructor where name =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X</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 or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Y</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 =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Y</a:t>
            </a:r>
            <a:r>
              <a:rPr lang="ja-JP" altLang="en-US" sz="1800" dirty="0">
                <a:solidFill>
                  <a:srgbClr val="993300"/>
                </a:solidFill>
                <a:ea typeface="ＭＳ Ｐゴシック" pitchFamily="34" charset="-128"/>
              </a:rPr>
              <a:t>’</a:t>
            </a:r>
            <a:endParaRPr lang="en-US" altLang="ja-JP" sz="1800" dirty="0">
              <a:solidFill>
                <a:srgbClr val="993300"/>
              </a:solidFill>
              <a:ea typeface="ＭＳ Ｐゴシック" pitchFamily="34" charset="-128"/>
            </a:endParaRPr>
          </a:p>
          <a:p>
            <a:pPr lvl="1"/>
            <a:r>
              <a:rPr lang="en-US" altLang="en-US" sz="1800" dirty="0">
                <a:ea typeface="ＭＳ Ｐゴシック" pitchFamily="34" charset="-128"/>
              </a:rPr>
              <a:t>User could have even used</a:t>
            </a:r>
          </a:p>
          <a:p>
            <a:pPr lvl="2"/>
            <a:r>
              <a:rPr lang="en-US" altLang="en-US" sz="1800" dirty="0">
                <a:ea typeface="ＭＳ Ｐゴシック" pitchFamily="34" charset="-128"/>
              </a:rPr>
              <a:t>X</a:t>
            </a:r>
            <a:r>
              <a:rPr lang="ja-JP" altLang="en-US" sz="1800" dirty="0">
                <a:ea typeface="ＭＳ Ｐゴシック" pitchFamily="34" charset="-128"/>
              </a:rPr>
              <a:t>’</a:t>
            </a:r>
            <a:r>
              <a:rPr lang="en-US" altLang="ja-JP" sz="1800" dirty="0">
                <a:ea typeface="ＭＳ Ｐゴシック" pitchFamily="34" charset="-128"/>
              </a:rPr>
              <a:t>; update instructor set salary = salary + 10000; --</a:t>
            </a:r>
          </a:p>
          <a:p>
            <a:r>
              <a:rPr lang="en-US" altLang="en-US" sz="1800" dirty="0"/>
              <a:t>Prepared statement internally uses:</a:t>
            </a:r>
            <a:br>
              <a:rPr lang="en-US" altLang="en-US" sz="1800" dirty="0"/>
            </a:br>
            <a:r>
              <a:rPr lang="en-US" altLang="en-US" sz="1800" dirty="0">
                <a:solidFill>
                  <a:srgbClr val="993300"/>
                </a:solidFill>
              </a:rPr>
              <a:t>"select * from instructor where name = </a:t>
            </a:r>
            <a:r>
              <a:rPr lang="ja-JP" altLang="en-US" sz="1800" dirty="0">
                <a:solidFill>
                  <a:srgbClr val="993300"/>
                </a:solidFill>
              </a:rPr>
              <a:t>’</a:t>
            </a:r>
            <a:r>
              <a:rPr lang="en-US" altLang="ja-JP" sz="1800" dirty="0">
                <a:solidFill>
                  <a:srgbClr val="993300"/>
                </a:solidFill>
              </a:rPr>
              <a:t>X\</a:t>
            </a:r>
            <a:r>
              <a:rPr lang="ja-JP" altLang="en-US" sz="1800" dirty="0">
                <a:solidFill>
                  <a:srgbClr val="993300"/>
                </a:solidFill>
              </a:rPr>
              <a:t>’</a:t>
            </a:r>
            <a:r>
              <a:rPr lang="en-US" altLang="ja-JP" sz="1800" dirty="0">
                <a:solidFill>
                  <a:srgbClr val="993300"/>
                </a:solidFill>
              </a:rPr>
              <a:t> or \</a:t>
            </a:r>
            <a:r>
              <a:rPr lang="ja-JP" altLang="en-US" sz="1800" dirty="0">
                <a:solidFill>
                  <a:srgbClr val="993300"/>
                </a:solidFill>
              </a:rPr>
              <a:t>’</a:t>
            </a:r>
            <a:r>
              <a:rPr lang="en-US" altLang="ja-JP" sz="1800" dirty="0">
                <a:solidFill>
                  <a:srgbClr val="993300"/>
                </a:solidFill>
              </a:rPr>
              <a:t>Y\</a:t>
            </a:r>
            <a:r>
              <a:rPr lang="ja-JP" altLang="en-US" sz="1800" dirty="0">
                <a:solidFill>
                  <a:srgbClr val="993300"/>
                </a:solidFill>
              </a:rPr>
              <a:t>’</a:t>
            </a:r>
            <a:r>
              <a:rPr lang="en-US" altLang="ja-JP" sz="1800" dirty="0">
                <a:solidFill>
                  <a:srgbClr val="993300"/>
                </a:solidFill>
              </a:rPr>
              <a:t> = \</a:t>
            </a:r>
            <a:r>
              <a:rPr lang="ja-JP" altLang="en-US" sz="1800" dirty="0">
                <a:solidFill>
                  <a:srgbClr val="993300"/>
                </a:solidFill>
              </a:rPr>
              <a:t>’</a:t>
            </a:r>
            <a:r>
              <a:rPr lang="en-US" altLang="ja-JP" sz="1800" dirty="0">
                <a:solidFill>
                  <a:srgbClr val="993300"/>
                </a:solidFill>
              </a:rPr>
              <a:t>Y</a:t>
            </a:r>
            <a:r>
              <a:rPr lang="ja-JP" altLang="en-US" sz="1800" dirty="0">
                <a:solidFill>
                  <a:srgbClr val="993300"/>
                </a:solidFill>
              </a:rPr>
              <a:t>’</a:t>
            </a:r>
            <a:endParaRPr lang="en-US" altLang="ja-JP" sz="1800" dirty="0">
              <a:solidFill>
                <a:srgbClr val="993300"/>
              </a:solidFill>
            </a:endParaRPr>
          </a:p>
          <a:p>
            <a:r>
              <a:rPr lang="en-US" altLang="en-US" sz="1800" b="1" dirty="0">
                <a:solidFill>
                  <a:srgbClr val="002060"/>
                </a:solidFill>
              </a:rPr>
              <a:t>Always use prepared statements, with user inputs as parameters</a:t>
            </a:r>
          </a:p>
          <a:p>
            <a:r>
              <a:rPr lang="en-US" altLang="en-US" sz="1800" dirty="0"/>
              <a:t>Is the following prepared </a:t>
            </a:r>
            <a:r>
              <a:rPr lang="en-US" altLang="en-US" sz="1800" dirty="0" err="1"/>
              <a:t>statemen</a:t>
            </a:r>
            <a:r>
              <a:rPr lang="en-US" altLang="en-US" sz="1800" dirty="0"/>
              <a:t> secure? </a:t>
            </a:r>
          </a:p>
          <a:p>
            <a:pPr lvl="1"/>
            <a:r>
              <a:rPr lang="en-US" altLang="en-US" sz="1800" dirty="0" err="1">
                <a:solidFill>
                  <a:srgbClr val="993300"/>
                </a:solidFill>
                <a:ea typeface="ＭＳ Ｐゴシック" pitchFamily="34" charset="-128"/>
              </a:rPr>
              <a:t>conn.prepareStatement</a:t>
            </a:r>
            <a:r>
              <a:rPr lang="en-US" altLang="en-US" sz="1800" dirty="0">
                <a:solidFill>
                  <a:srgbClr val="993300"/>
                </a:solidFill>
                <a:ea typeface="ＭＳ Ｐゴシック" pitchFamily="34" charset="-128"/>
              </a:rPr>
              <a:t>("select * from instructor where name =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 + name + "</a:t>
            </a:r>
            <a:r>
              <a:rPr lang="ja-JP" altLang="en-US" sz="1800" dirty="0">
                <a:solidFill>
                  <a:srgbClr val="993300"/>
                </a:solidFill>
                <a:ea typeface="ＭＳ Ｐゴシック" pitchFamily="34" charset="-128"/>
              </a:rPr>
              <a:t>’“</a:t>
            </a:r>
            <a:r>
              <a:rPr lang="en-US" altLang="ja-JP" sz="1800" dirty="0">
                <a:solidFill>
                  <a:srgbClr val="993300"/>
                </a:solidFill>
                <a:ea typeface="ＭＳ Ｐゴシック" pitchFamily="34" charset="-128"/>
              </a:rPr>
              <a:t>)</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effectLst/>
              </a:rPr>
              <a:t>Cross Site Scripting</a:t>
            </a:r>
          </a:p>
        </p:txBody>
      </p:sp>
      <p:sp>
        <p:nvSpPr>
          <p:cNvPr id="47107" name="Rectangle 3"/>
          <p:cNvSpPr>
            <a:spLocks noGrp="1" noChangeArrowheads="1"/>
          </p:cNvSpPr>
          <p:nvPr>
            <p:ph type="body" idx="1"/>
          </p:nvPr>
        </p:nvSpPr>
        <p:spPr>
          <a:xfrm>
            <a:off x="768350" y="1129884"/>
            <a:ext cx="7532271" cy="4934033"/>
          </a:xfrm>
        </p:spPr>
        <p:txBody>
          <a:bodyPr/>
          <a:lstStyle/>
          <a:p>
            <a:pPr>
              <a:lnSpc>
                <a:spcPct val="90000"/>
              </a:lnSpc>
            </a:pPr>
            <a:r>
              <a:rPr lang="en-US" altLang="en-US" dirty="0"/>
              <a:t>HTML code on one page executes action on another page</a:t>
            </a:r>
          </a:p>
          <a:p>
            <a:pPr lvl="1">
              <a:lnSpc>
                <a:spcPct val="90000"/>
              </a:lnSpc>
            </a:pPr>
            <a:r>
              <a:rPr lang="en-US" altLang="en-US" dirty="0">
                <a:ea typeface="ＭＳ Ｐゴシック" pitchFamily="34" charset="-128"/>
              </a:rPr>
              <a:t>E.g.,  &lt;</a:t>
            </a:r>
            <a:r>
              <a:rPr lang="en-US" altLang="en-US" dirty="0" err="1">
                <a:ea typeface="ＭＳ Ｐゴシック" pitchFamily="34" charset="-128"/>
              </a:rPr>
              <a:t>img</a:t>
            </a:r>
            <a:r>
              <a:rPr lang="en-US" altLang="en-US" dirty="0">
                <a:ea typeface="ＭＳ Ｐゴシック" pitchFamily="34" charset="-128"/>
              </a:rPr>
              <a:t> </a:t>
            </a:r>
            <a:r>
              <a:rPr lang="en-US" altLang="en-US" dirty="0" err="1">
                <a:ea typeface="ＭＳ Ｐゴシック" pitchFamily="34" charset="-128"/>
              </a:rPr>
              <a:t>src</a:t>
            </a:r>
            <a:r>
              <a:rPr lang="en-US" altLang="en-US" dirty="0">
                <a:ea typeface="ＭＳ Ｐゴシック" pitchFamily="34" charset="-128"/>
              </a:rPr>
              <a:t> = </a:t>
            </a:r>
            <a:r>
              <a:rPr lang="en-US" altLang="en-US" dirty="0">
                <a:ea typeface="ＭＳ Ｐゴシック" pitchFamily="34" charset="-128"/>
                <a:hlinkClick r:id="rId2"/>
              </a:rPr>
              <a:t>http://mybank.com/transfermoney?amount=1000&amp;toaccount=14523</a:t>
            </a:r>
            <a:r>
              <a:rPr lang="en-US" altLang="en-US" dirty="0">
                <a:ea typeface="ＭＳ Ｐゴシック" pitchFamily="34" charset="-128"/>
              </a:rPr>
              <a:t>&gt;</a:t>
            </a:r>
          </a:p>
          <a:p>
            <a:pPr lvl="1">
              <a:lnSpc>
                <a:spcPct val="90000"/>
              </a:lnSpc>
            </a:pPr>
            <a:r>
              <a:rPr lang="en-US" altLang="en-US" dirty="0">
                <a:ea typeface="ＭＳ Ｐゴシック" pitchFamily="34" charset="-128"/>
              </a:rPr>
              <a:t>Risk: if user viewing page with above code is currently logged into </a:t>
            </a:r>
            <a:r>
              <a:rPr lang="en-US" altLang="en-US" dirty="0" err="1">
                <a:ea typeface="ＭＳ Ｐゴシック" pitchFamily="34" charset="-128"/>
              </a:rPr>
              <a:t>mybank</a:t>
            </a:r>
            <a:r>
              <a:rPr lang="en-US" altLang="en-US" dirty="0">
                <a:ea typeface="ＭＳ Ｐゴシック" pitchFamily="34" charset="-128"/>
              </a:rPr>
              <a:t>, the transfer may succeed</a:t>
            </a:r>
          </a:p>
          <a:p>
            <a:pPr lvl="1">
              <a:lnSpc>
                <a:spcPct val="90000"/>
              </a:lnSpc>
            </a:pPr>
            <a:r>
              <a:rPr lang="en-US" altLang="en-US" dirty="0">
                <a:ea typeface="ＭＳ Ｐゴシック" pitchFamily="34" charset="-128"/>
              </a:rPr>
              <a:t>Above example simplistic, since GET method is normally not used for updates, but if the code were instead a script, it could execute POST methods</a:t>
            </a:r>
          </a:p>
          <a:p>
            <a:pPr>
              <a:lnSpc>
                <a:spcPct val="90000"/>
              </a:lnSpc>
            </a:pPr>
            <a:r>
              <a:rPr lang="en-US" altLang="en-US" dirty="0"/>
              <a:t>Above vulnerability called </a:t>
            </a:r>
            <a:r>
              <a:rPr lang="en-US" altLang="en-US" b="1" dirty="0">
                <a:solidFill>
                  <a:srgbClr val="002060"/>
                </a:solidFill>
              </a:rPr>
              <a:t>cross-site scripting (XSS)</a:t>
            </a:r>
            <a:r>
              <a:rPr lang="en-US" altLang="en-US" dirty="0">
                <a:solidFill>
                  <a:srgbClr val="002060"/>
                </a:solidFill>
              </a:rPr>
              <a:t> </a:t>
            </a:r>
            <a:r>
              <a:rPr lang="en-US" altLang="en-US" dirty="0"/>
              <a:t>or </a:t>
            </a:r>
            <a:r>
              <a:rPr lang="en-US" altLang="en-US" b="1" dirty="0">
                <a:solidFill>
                  <a:srgbClr val="002060"/>
                </a:solidFill>
              </a:rPr>
              <a:t>cross-site request forgery (XSRF or CSRF)</a:t>
            </a:r>
          </a:p>
          <a:p>
            <a:pPr>
              <a:lnSpc>
                <a:spcPct val="90000"/>
              </a:lnSpc>
            </a:pPr>
            <a:r>
              <a:rPr lang="en-US" altLang="en-US" b="1" dirty="0"/>
              <a:t>Prevent your web site from being used to launch XSS or XSRF attacks</a:t>
            </a:r>
          </a:p>
          <a:p>
            <a:pPr lvl="1">
              <a:lnSpc>
                <a:spcPct val="90000"/>
              </a:lnSpc>
            </a:pPr>
            <a:r>
              <a:rPr lang="en-US" altLang="en-US" dirty="0">
                <a:ea typeface="ＭＳ Ｐゴシック" pitchFamily="34" charset="-128"/>
              </a:rPr>
              <a:t>Disallow HTML tags in text input provided by users, using functions to detect and strip such tags</a:t>
            </a:r>
          </a:p>
          <a:p>
            <a:pPr>
              <a:lnSpc>
                <a:spcPct val="90000"/>
              </a:lnSpc>
            </a:pPr>
            <a:r>
              <a:rPr lang="en-US" altLang="en-US" b="1" dirty="0"/>
              <a:t>Protect your web site from XSS/XSRF attacks launched from other sites</a:t>
            </a:r>
          </a:p>
          <a:p>
            <a:pPr lvl="1">
              <a:lnSpc>
                <a:spcPct val="90000"/>
              </a:lnSpc>
            </a:pPr>
            <a:r>
              <a:rPr lang="en-US" altLang="en-US" dirty="0">
                <a:ea typeface="ＭＳ Ｐゴシック" pitchFamily="34" charset="-128"/>
              </a:rPr>
              <a:t>..next slide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effectLst/>
              </a:rPr>
              <a:t>Cross Site Scripting</a:t>
            </a:r>
          </a:p>
        </p:txBody>
      </p:sp>
      <p:sp>
        <p:nvSpPr>
          <p:cNvPr id="48131" name="Rectangle 3"/>
          <p:cNvSpPr>
            <a:spLocks noGrp="1" noChangeArrowheads="1"/>
          </p:cNvSpPr>
          <p:nvPr>
            <p:ph type="body" idx="1"/>
          </p:nvPr>
        </p:nvSpPr>
        <p:spPr>
          <a:xfrm>
            <a:off x="1034365" y="2065443"/>
            <a:ext cx="7261934" cy="3553287"/>
          </a:xfrm>
        </p:spPr>
        <p:txBody>
          <a:bodyPr/>
          <a:lstStyle/>
          <a:p>
            <a:r>
              <a:rPr lang="en-US" altLang="en-US" sz="2400" dirty="0">
                <a:ea typeface="ＭＳ Ｐゴシック" pitchFamily="34" charset="-128"/>
              </a:rPr>
              <a:t>Use </a:t>
            </a:r>
            <a:r>
              <a:rPr lang="en-US" altLang="en-US" sz="2400" b="1" dirty="0" err="1">
                <a:ea typeface="ＭＳ Ｐゴシック" pitchFamily="34" charset="-128"/>
              </a:rPr>
              <a:t>referer</a:t>
            </a:r>
            <a:r>
              <a:rPr lang="en-US" altLang="en-US" sz="2400" b="1" dirty="0">
                <a:ea typeface="ＭＳ Ｐゴシック" pitchFamily="34" charset="-128"/>
              </a:rPr>
              <a:t> </a:t>
            </a:r>
            <a:r>
              <a:rPr lang="en-US" altLang="en-US" sz="2400" dirty="0">
                <a:ea typeface="ＭＳ Ｐゴシック" pitchFamily="34" charset="-128"/>
              </a:rPr>
              <a:t>value (URL of page from where a link was clicked) provided by the HTTP protocol, to check that the link was followed from a valid page served from same site, not another site</a:t>
            </a:r>
          </a:p>
          <a:p>
            <a:r>
              <a:rPr lang="en-US" altLang="en-US" sz="2400" dirty="0">
                <a:ea typeface="ＭＳ Ｐゴシック" pitchFamily="34" charset="-128"/>
              </a:rPr>
              <a:t>Ensure IP of request is same as IP from where the user was authenticated</a:t>
            </a:r>
          </a:p>
          <a:p>
            <a:pPr lvl="1"/>
            <a:r>
              <a:rPr lang="en-US" altLang="en-US" sz="2400" dirty="0">
                <a:ea typeface="ＭＳ Ｐゴシック" pitchFamily="34" charset="-128"/>
              </a:rPr>
              <a:t>Prevents hijacking of cookie by malicious user</a:t>
            </a:r>
          </a:p>
          <a:p>
            <a:r>
              <a:rPr lang="en-US" altLang="en-US" sz="2400" dirty="0">
                <a:ea typeface="ＭＳ Ｐゴシック" pitchFamily="34" charset="-128"/>
              </a:rPr>
              <a:t>Never use a GET method to perform any updates</a:t>
            </a:r>
          </a:p>
          <a:p>
            <a:pPr lvl="1"/>
            <a:r>
              <a:rPr lang="en-US" altLang="en-US" sz="2400" dirty="0">
                <a:ea typeface="ＭＳ Ｐゴシック" pitchFamily="34" charset="-128"/>
              </a:rPr>
              <a:t>This is actually recommended by HTTP standard</a:t>
            </a:r>
          </a:p>
          <a:p>
            <a:endParaRPr lang="en-US" altLang="en-US" b="1" dirty="0">
              <a:ea typeface="ＭＳ Ｐゴシック" pitchFamily="34" charset="-128"/>
            </a:endParaRPr>
          </a:p>
          <a:p>
            <a:endParaRPr lang="en-US" altLang="en-US" dirty="0"/>
          </a:p>
        </p:txBody>
      </p:sp>
      <p:sp>
        <p:nvSpPr>
          <p:cNvPr id="2" name="TextBox 1"/>
          <p:cNvSpPr txBox="1"/>
          <p:nvPr/>
        </p:nvSpPr>
        <p:spPr>
          <a:xfrm>
            <a:off x="768350" y="1234446"/>
            <a:ext cx="7328903" cy="830997"/>
          </a:xfrm>
          <a:prstGeom prst="rect">
            <a:avLst/>
          </a:prstGeom>
          <a:noFill/>
        </p:spPr>
        <p:txBody>
          <a:bodyPr wrap="square" rtlCol="0">
            <a:spAutoFit/>
          </a:bodyPr>
          <a:lstStyle/>
          <a:p>
            <a:r>
              <a:rPr lang="en-US" altLang="en-US" sz="2400" dirty="0"/>
              <a:t>Protect your web site from XSS/XSRF attacks launched from other sites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effectLst/>
              </a:rPr>
              <a:t>Password Leakage</a:t>
            </a:r>
          </a:p>
        </p:txBody>
      </p:sp>
      <p:sp>
        <p:nvSpPr>
          <p:cNvPr id="49155" name="Rectangle 3"/>
          <p:cNvSpPr>
            <a:spLocks noGrp="1" noChangeArrowheads="1"/>
          </p:cNvSpPr>
          <p:nvPr>
            <p:ph type="body" idx="1"/>
          </p:nvPr>
        </p:nvSpPr>
        <p:spPr>
          <a:xfrm>
            <a:off x="768350" y="1117852"/>
            <a:ext cx="7521409" cy="2816473"/>
          </a:xfrm>
        </p:spPr>
        <p:txBody>
          <a:bodyPr/>
          <a:lstStyle/>
          <a:p>
            <a:r>
              <a:rPr lang="en-US" altLang="en-US" sz="2400" dirty="0"/>
              <a:t>Never store passwords, such as database passwords, in clear text in scripts that may be accessible to users</a:t>
            </a:r>
          </a:p>
          <a:p>
            <a:pPr lvl="1"/>
            <a:r>
              <a:rPr lang="en-US" altLang="en-US" sz="2400" dirty="0">
                <a:ea typeface="ＭＳ Ｐゴシック" pitchFamily="34" charset="-128"/>
              </a:rPr>
              <a:t>E.g., in files in a directory accessible to a web server</a:t>
            </a:r>
          </a:p>
          <a:p>
            <a:pPr lvl="2"/>
            <a:r>
              <a:rPr lang="en-US" altLang="en-US" sz="2400" dirty="0">
                <a:ea typeface="ＭＳ Ｐゴシック" pitchFamily="34" charset="-128"/>
              </a:rPr>
              <a:t>Normally, web server will execute, but not provide source of script files such as </a:t>
            </a:r>
            <a:r>
              <a:rPr lang="en-US" altLang="en-US" sz="2400" dirty="0" err="1">
                <a:ea typeface="ＭＳ Ｐゴシック" pitchFamily="34" charset="-128"/>
              </a:rPr>
              <a:t>file.jsp</a:t>
            </a:r>
            <a:r>
              <a:rPr lang="en-US" altLang="en-US" sz="2400" dirty="0">
                <a:ea typeface="ＭＳ Ｐゴシック" pitchFamily="34" charset="-128"/>
              </a:rPr>
              <a:t> or </a:t>
            </a:r>
            <a:r>
              <a:rPr lang="en-US" altLang="en-US" sz="2400" dirty="0" err="1">
                <a:ea typeface="ＭＳ Ｐゴシック" pitchFamily="34" charset="-128"/>
              </a:rPr>
              <a:t>file.php</a:t>
            </a:r>
            <a:r>
              <a:rPr lang="en-US" altLang="en-US" sz="2400" dirty="0">
                <a:ea typeface="ＭＳ Ｐゴシック" pitchFamily="34" charset="-128"/>
              </a:rPr>
              <a:t>, but source of editor backup files such as </a:t>
            </a:r>
            <a:r>
              <a:rPr lang="en-US" altLang="en-US" sz="2400" dirty="0" err="1">
                <a:ea typeface="ＭＳ Ｐゴシック" pitchFamily="34" charset="-128"/>
              </a:rPr>
              <a:t>file.jsp</a:t>
            </a:r>
            <a:r>
              <a:rPr lang="en-US" altLang="en-US" sz="2400" dirty="0">
                <a:ea typeface="ＭＳ Ｐゴシック" pitchFamily="34" charset="-128"/>
              </a:rPr>
              <a:t>~, or .</a:t>
            </a:r>
            <a:r>
              <a:rPr lang="en-US" altLang="en-US" sz="2400" dirty="0" err="1">
                <a:ea typeface="ＭＳ Ｐゴシック" pitchFamily="34" charset="-128"/>
              </a:rPr>
              <a:t>file.jsp.swp</a:t>
            </a:r>
            <a:r>
              <a:rPr lang="en-US" altLang="en-US" sz="2400" dirty="0">
                <a:ea typeface="ＭＳ Ｐゴシック" pitchFamily="34" charset="-128"/>
              </a:rPr>
              <a:t> may be served </a:t>
            </a:r>
          </a:p>
          <a:p>
            <a:r>
              <a:rPr lang="en-US" altLang="en-US" sz="2400" dirty="0"/>
              <a:t>Restrict access to database server from IPs of machines running application servers</a:t>
            </a:r>
          </a:p>
          <a:p>
            <a:pPr lvl="1"/>
            <a:r>
              <a:rPr lang="en-US" altLang="en-US" sz="2400" dirty="0">
                <a:ea typeface="ＭＳ Ｐゴシック" pitchFamily="34" charset="-128"/>
              </a:rPr>
              <a:t>Most databases allow restriction of access by source IP address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effectLst/>
              </a:rPr>
              <a:t>Application Authentication</a:t>
            </a:r>
          </a:p>
        </p:txBody>
      </p:sp>
      <p:sp>
        <p:nvSpPr>
          <p:cNvPr id="50179" name="Rectangle 3"/>
          <p:cNvSpPr>
            <a:spLocks noGrp="1" noChangeArrowheads="1"/>
          </p:cNvSpPr>
          <p:nvPr>
            <p:ph type="body" idx="1"/>
          </p:nvPr>
        </p:nvSpPr>
        <p:spPr>
          <a:xfrm>
            <a:off x="768350" y="1093788"/>
            <a:ext cx="7647681" cy="4903787"/>
          </a:xfrm>
        </p:spPr>
        <p:txBody>
          <a:bodyPr/>
          <a:lstStyle/>
          <a:p>
            <a:r>
              <a:rPr lang="en-US" altLang="en-US" sz="2000" dirty="0"/>
              <a:t>Single factor authentication such as passwords too risky for critical applications</a:t>
            </a:r>
          </a:p>
          <a:p>
            <a:pPr lvl="1"/>
            <a:r>
              <a:rPr lang="en-US" altLang="en-US" sz="2000" dirty="0">
                <a:ea typeface="ＭＳ Ｐゴシック" pitchFamily="34" charset="-128"/>
              </a:rPr>
              <a:t>Guessing of passwords, sniffing of packets if passwords are not encrypted</a:t>
            </a:r>
          </a:p>
          <a:p>
            <a:pPr lvl="1"/>
            <a:r>
              <a:rPr lang="en-US" altLang="en-US" sz="2000" dirty="0">
                <a:ea typeface="ＭＳ Ｐゴシック" pitchFamily="34" charset="-128"/>
              </a:rPr>
              <a:t>Passwords reused by user across sites</a:t>
            </a:r>
          </a:p>
          <a:p>
            <a:pPr lvl="1"/>
            <a:r>
              <a:rPr lang="en-US" altLang="en-US" sz="2000" dirty="0">
                <a:ea typeface="ＭＳ Ｐゴシック" pitchFamily="34" charset="-128"/>
              </a:rPr>
              <a:t>Spyware which captures password</a:t>
            </a:r>
          </a:p>
          <a:p>
            <a:r>
              <a:rPr lang="en-US" altLang="en-US" sz="2000" dirty="0"/>
              <a:t>Two-factor authentication</a:t>
            </a:r>
          </a:p>
          <a:p>
            <a:pPr lvl="1"/>
            <a:r>
              <a:rPr lang="en-US" altLang="en-US" sz="2000" dirty="0">
                <a:ea typeface="ＭＳ Ｐゴシック" pitchFamily="34" charset="-128"/>
              </a:rPr>
              <a:t>E.g., password plus one-time password sent by SMS</a:t>
            </a:r>
          </a:p>
          <a:p>
            <a:pPr lvl="1"/>
            <a:r>
              <a:rPr lang="en-US" altLang="en-US" sz="2000" dirty="0">
                <a:ea typeface="ＭＳ Ｐゴシック" pitchFamily="34" charset="-128"/>
              </a:rPr>
              <a:t>E.g., password plus one-time password devices</a:t>
            </a:r>
          </a:p>
          <a:p>
            <a:pPr lvl="2"/>
            <a:r>
              <a:rPr lang="en-US" altLang="en-US" sz="2000" dirty="0">
                <a:ea typeface="ＭＳ Ｐゴシック" pitchFamily="34" charset="-128"/>
              </a:rPr>
              <a:t>Device generates a new pseudo-random number every minute, and displays to user</a:t>
            </a:r>
          </a:p>
          <a:p>
            <a:pPr lvl="2"/>
            <a:r>
              <a:rPr lang="en-US" altLang="en-US" sz="2000" dirty="0">
                <a:ea typeface="ＭＳ Ｐゴシック" pitchFamily="34" charset="-128"/>
              </a:rPr>
              <a:t>User enters the current number as password</a:t>
            </a:r>
          </a:p>
          <a:p>
            <a:pPr lvl="2"/>
            <a:r>
              <a:rPr lang="en-US" altLang="en-US" sz="2000" dirty="0">
                <a:ea typeface="ＭＳ Ｐゴシック" pitchFamily="34" charset="-128"/>
              </a:rPr>
              <a:t>Application server generates same sequence of pseudo-random numbers to check that the number is correct.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effectLst/>
              </a:rPr>
              <a:t>Application Authentication</a:t>
            </a:r>
          </a:p>
        </p:txBody>
      </p:sp>
      <p:sp>
        <p:nvSpPr>
          <p:cNvPr id="51203" name="Rectangle 3"/>
          <p:cNvSpPr>
            <a:spLocks noGrp="1" noChangeArrowheads="1"/>
          </p:cNvSpPr>
          <p:nvPr>
            <p:ph type="body" idx="1"/>
          </p:nvPr>
        </p:nvSpPr>
        <p:spPr>
          <a:xfrm>
            <a:off x="768350" y="1093788"/>
            <a:ext cx="7700947" cy="4007601"/>
          </a:xfrm>
        </p:spPr>
        <p:txBody>
          <a:bodyPr/>
          <a:lstStyle/>
          <a:p>
            <a:r>
              <a:rPr lang="en-US" altLang="en-US" sz="2000" b="1" dirty="0">
                <a:solidFill>
                  <a:srgbClr val="002060"/>
                </a:solidFill>
              </a:rPr>
              <a:t>Man-in-the-middle</a:t>
            </a:r>
            <a:r>
              <a:rPr lang="en-US" altLang="en-US" sz="2000" dirty="0"/>
              <a:t> attack</a:t>
            </a:r>
          </a:p>
          <a:p>
            <a:pPr lvl="1"/>
            <a:r>
              <a:rPr lang="en-US" altLang="en-US" sz="2000" dirty="0">
                <a:ea typeface="ＭＳ Ｐゴシック" pitchFamily="34" charset="-128"/>
              </a:rPr>
              <a:t>E.g., web site that pretends to be mybank.com, and passes on requests from user to mybank.com, and passes results back to user</a:t>
            </a:r>
          </a:p>
          <a:p>
            <a:pPr lvl="1"/>
            <a:r>
              <a:rPr lang="en-US" altLang="en-US" sz="2000" dirty="0">
                <a:ea typeface="ＭＳ Ｐゴシック" pitchFamily="34" charset="-128"/>
              </a:rPr>
              <a:t>Even two-factor authentication cannot prevent such attacks</a:t>
            </a:r>
          </a:p>
          <a:p>
            <a:r>
              <a:rPr lang="en-US" altLang="en-US" sz="2000" dirty="0"/>
              <a:t>Solution: authenticate Web site to user, using digital certificates, along with secure http protocol</a:t>
            </a:r>
          </a:p>
          <a:p>
            <a:r>
              <a:rPr lang="en-US" altLang="en-US" sz="2000" b="1" dirty="0">
                <a:solidFill>
                  <a:srgbClr val="002060"/>
                </a:solidFill>
              </a:rPr>
              <a:t>Central authentication</a:t>
            </a:r>
            <a:r>
              <a:rPr lang="en-US" altLang="en-US" sz="2000" dirty="0">
                <a:solidFill>
                  <a:srgbClr val="002060"/>
                </a:solidFill>
              </a:rPr>
              <a:t> </a:t>
            </a:r>
            <a:r>
              <a:rPr lang="en-US" altLang="en-US" sz="2000" dirty="0"/>
              <a:t>within an organization</a:t>
            </a:r>
          </a:p>
          <a:p>
            <a:pPr lvl="1"/>
            <a:r>
              <a:rPr lang="en-US" altLang="en-US" sz="2000" dirty="0">
                <a:ea typeface="ＭＳ Ｐゴシック" pitchFamily="34" charset="-128"/>
              </a:rPr>
              <a:t>Application redirects to central authentication service for authentication</a:t>
            </a:r>
          </a:p>
          <a:p>
            <a:pPr lvl="1"/>
            <a:r>
              <a:rPr lang="en-US" altLang="en-US" sz="2000" dirty="0">
                <a:ea typeface="ＭＳ Ｐゴシック" pitchFamily="34" charset="-128"/>
              </a:rPr>
              <a:t>Avoids multiplicity of sites having access to user</a:t>
            </a:r>
            <a:r>
              <a:rPr lang="ja-JP" altLang="en-US" sz="2000" dirty="0">
                <a:ea typeface="ＭＳ Ｐゴシック" pitchFamily="34" charset="-128"/>
              </a:rPr>
              <a:t>’</a:t>
            </a:r>
            <a:r>
              <a:rPr lang="en-US" altLang="ja-JP" sz="2000" dirty="0">
                <a:ea typeface="ＭＳ Ｐゴシック" pitchFamily="34" charset="-128"/>
              </a:rPr>
              <a:t>s password</a:t>
            </a:r>
          </a:p>
          <a:p>
            <a:pPr lvl="1"/>
            <a:r>
              <a:rPr lang="en-US" altLang="en-US" sz="2000" dirty="0">
                <a:ea typeface="ＭＳ Ｐゴシック" pitchFamily="34" charset="-128"/>
              </a:rPr>
              <a:t>LDAP or Active Directory used for authentication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effectLst/>
              </a:rPr>
              <a:t>Single Sign-On</a:t>
            </a:r>
          </a:p>
        </p:txBody>
      </p:sp>
      <p:sp>
        <p:nvSpPr>
          <p:cNvPr id="52227" name="Rectangle 3"/>
          <p:cNvSpPr>
            <a:spLocks noGrp="1" noChangeArrowheads="1"/>
          </p:cNvSpPr>
          <p:nvPr>
            <p:ph type="body" idx="1"/>
          </p:nvPr>
        </p:nvSpPr>
        <p:spPr>
          <a:xfrm>
            <a:off x="768350" y="1095108"/>
            <a:ext cx="7692069" cy="4475513"/>
          </a:xfrm>
        </p:spPr>
        <p:txBody>
          <a:bodyPr/>
          <a:lstStyle/>
          <a:p>
            <a:r>
              <a:rPr lang="en-US" altLang="en-US" sz="2000" b="1" dirty="0">
                <a:solidFill>
                  <a:srgbClr val="002060"/>
                </a:solidFill>
              </a:rPr>
              <a:t>Single sign-on </a:t>
            </a:r>
            <a:r>
              <a:rPr lang="en-US" altLang="en-US" sz="2000" dirty="0"/>
              <a:t>allows user to be authenticated once, and applications can communicate with authentication service to verify user</a:t>
            </a:r>
            <a:r>
              <a:rPr lang="ja-JP" altLang="en-US" sz="2000" dirty="0"/>
              <a:t>’</a:t>
            </a:r>
            <a:r>
              <a:rPr lang="en-US" altLang="ja-JP" sz="2000" dirty="0"/>
              <a:t>s identity without repeatedly entering passwords</a:t>
            </a:r>
            <a:endParaRPr lang="en-US" altLang="ja-JP" sz="2000" b="1" dirty="0">
              <a:solidFill>
                <a:srgbClr val="000099"/>
              </a:solidFill>
            </a:endParaRPr>
          </a:p>
          <a:p>
            <a:r>
              <a:rPr lang="en-US" altLang="en-US" sz="2000" b="1" dirty="0">
                <a:solidFill>
                  <a:srgbClr val="002060"/>
                </a:solidFill>
              </a:rPr>
              <a:t>Security Assertion Markup Language (SAML)</a:t>
            </a:r>
            <a:r>
              <a:rPr lang="en-US" altLang="en-US" sz="2000" dirty="0">
                <a:solidFill>
                  <a:srgbClr val="002060"/>
                </a:solidFill>
              </a:rPr>
              <a:t> </a:t>
            </a:r>
            <a:r>
              <a:rPr lang="en-US" altLang="en-US" sz="2000" dirty="0"/>
              <a:t>standard for exchanging authentication and authorization information across security domains</a:t>
            </a:r>
          </a:p>
          <a:p>
            <a:pPr lvl="1"/>
            <a:r>
              <a:rPr lang="en-US" altLang="en-US" sz="2000" dirty="0">
                <a:ea typeface="ＭＳ Ｐゴシック" pitchFamily="34" charset="-128"/>
              </a:rPr>
              <a:t>E.g., user from Yale signs on to external application such as acm.org using </a:t>
            </a:r>
            <a:r>
              <a:rPr lang="en-US" altLang="en-US" sz="2000" dirty="0" err="1">
                <a:ea typeface="ＭＳ Ｐゴシック" pitchFamily="34" charset="-128"/>
              </a:rPr>
              <a:t>userid</a:t>
            </a:r>
            <a:r>
              <a:rPr lang="en-US" altLang="en-US" sz="2000" dirty="0">
                <a:ea typeface="ＭＳ Ｐゴシック" pitchFamily="34" charset="-128"/>
              </a:rPr>
              <a:t> </a:t>
            </a:r>
            <a:r>
              <a:rPr lang="en-US" altLang="en-US" sz="2000" dirty="0">
                <a:ea typeface="ＭＳ Ｐゴシック" pitchFamily="34" charset="-128"/>
                <a:hlinkClick r:id="rId2"/>
              </a:rPr>
              <a:t>joe@yale.edu</a:t>
            </a:r>
            <a:endParaRPr lang="en-US" altLang="en-US" sz="2000" dirty="0">
              <a:ea typeface="ＭＳ Ｐゴシック" pitchFamily="34" charset="-128"/>
            </a:endParaRPr>
          </a:p>
          <a:p>
            <a:pPr lvl="1"/>
            <a:r>
              <a:rPr lang="en-US" altLang="en-US" sz="2000" dirty="0">
                <a:ea typeface="ＭＳ Ｐゴシック" pitchFamily="34" charset="-128"/>
              </a:rPr>
              <a:t>Application communicates with Web-based authentication service at Yale to authenticate user, and find what the user is authorized to do by Yale (e.g., access certain journals)</a:t>
            </a:r>
          </a:p>
          <a:p>
            <a:r>
              <a:rPr lang="en-US" altLang="en-US" sz="2000" b="1" dirty="0">
                <a:solidFill>
                  <a:srgbClr val="002060"/>
                </a:solidFill>
              </a:rPr>
              <a:t>OpenID</a:t>
            </a:r>
            <a:r>
              <a:rPr lang="en-US" altLang="en-US" sz="2000" dirty="0"/>
              <a:t> standard allows sharing of authentication across organizations</a:t>
            </a:r>
          </a:p>
          <a:p>
            <a:pPr lvl="1"/>
            <a:r>
              <a:rPr lang="en-US" altLang="en-US" sz="2000" dirty="0">
                <a:ea typeface="ＭＳ Ｐゴシック" pitchFamily="34" charset="-128"/>
              </a:rPr>
              <a:t>E.g., application allows user to choose Yahoo! as OpenID authentication provider, and redirects user to Yahoo! for authentication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effectLst/>
              </a:rPr>
              <a:t>Application-Level Authorization</a:t>
            </a:r>
          </a:p>
        </p:txBody>
      </p:sp>
      <p:sp>
        <p:nvSpPr>
          <p:cNvPr id="53251" name="Rectangle 3"/>
          <p:cNvSpPr>
            <a:spLocks noGrp="1" noChangeArrowheads="1"/>
          </p:cNvSpPr>
          <p:nvPr>
            <p:ph type="body" idx="1"/>
          </p:nvPr>
        </p:nvSpPr>
        <p:spPr>
          <a:xfrm>
            <a:off x="768350" y="1093788"/>
            <a:ext cx="8077200" cy="4428707"/>
          </a:xfrm>
        </p:spPr>
        <p:txBody>
          <a:bodyPr/>
          <a:lstStyle/>
          <a:p>
            <a:r>
              <a:rPr lang="en-US" altLang="en-US" sz="2000" dirty="0"/>
              <a:t>Current SQL standard does not allow fine-grained authorization such as </a:t>
            </a:r>
            <a:r>
              <a:rPr lang="ja-JP" altLang="en-US" sz="2000" dirty="0"/>
              <a:t>“</a:t>
            </a:r>
            <a:r>
              <a:rPr lang="en-US" altLang="ja-JP" sz="2000" dirty="0"/>
              <a:t>students can see their own grades, but not other</a:t>
            </a:r>
            <a:r>
              <a:rPr lang="ja-JP" altLang="en-US" sz="2000" dirty="0"/>
              <a:t>’</a:t>
            </a:r>
            <a:r>
              <a:rPr lang="en-US" altLang="ja-JP" sz="2000" dirty="0"/>
              <a:t>s grades</a:t>
            </a:r>
            <a:r>
              <a:rPr lang="ja-JP" altLang="en-US" sz="2000" dirty="0"/>
              <a:t>”</a:t>
            </a:r>
            <a:endParaRPr lang="en-US" altLang="ja-JP" sz="2000" dirty="0"/>
          </a:p>
          <a:p>
            <a:pPr lvl="1"/>
            <a:r>
              <a:rPr lang="en-US" altLang="en-US" sz="2000" dirty="0">
                <a:ea typeface="ＭＳ Ｐゴシック" pitchFamily="34" charset="-128"/>
              </a:rPr>
              <a:t>Problem 1: Database has no idea who are application users</a:t>
            </a:r>
          </a:p>
          <a:p>
            <a:pPr lvl="1"/>
            <a:r>
              <a:rPr lang="en-US" altLang="en-US" sz="2000" dirty="0">
                <a:ea typeface="ＭＳ Ｐゴシック" pitchFamily="34" charset="-128"/>
              </a:rPr>
              <a:t>Problem 2: SQL authorization is at the level of tables, or columns of tables, but not to specific rows of a table</a:t>
            </a:r>
          </a:p>
          <a:p>
            <a:r>
              <a:rPr lang="en-US" altLang="en-US" sz="2000" dirty="0"/>
              <a:t>One workaround: use views such as</a:t>
            </a:r>
          </a:p>
          <a:p>
            <a:pPr lvl="1">
              <a:buFont typeface="Monotype Sorts" charset="2"/>
              <a:buNone/>
            </a:pPr>
            <a:r>
              <a:rPr lang="en-US" altLang="en-US" sz="2000" b="1" dirty="0">
                <a:ea typeface="ＭＳ Ｐゴシック" pitchFamily="34" charset="-128"/>
              </a:rPr>
              <a:t>     create view </a:t>
            </a:r>
            <a:r>
              <a:rPr lang="en-US" altLang="en-US" sz="2000" dirty="0">
                <a:ea typeface="ＭＳ Ｐゴシック" pitchFamily="34" charset="-128"/>
              </a:rPr>
              <a:t> </a:t>
            </a:r>
            <a:r>
              <a:rPr lang="en-US" altLang="en-US" sz="2000" i="1" dirty="0" err="1">
                <a:ea typeface="ＭＳ Ｐゴシック" pitchFamily="34" charset="-128"/>
              </a:rPr>
              <a:t>studentTakes</a:t>
            </a:r>
            <a:r>
              <a:rPr lang="en-US" altLang="en-US" sz="2000" b="1" dirty="0">
                <a:ea typeface="ＭＳ Ｐゴシック" pitchFamily="34" charset="-128"/>
              </a:rPr>
              <a:t>  as</a:t>
            </a:r>
            <a:br>
              <a:rPr lang="en-US" altLang="en-US" sz="2000" b="1" dirty="0">
                <a:ea typeface="ＭＳ Ｐゴシック" pitchFamily="34" charset="-128"/>
              </a:rPr>
            </a:br>
            <a:r>
              <a:rPr lang="en-US" altLang="en-US" sz="2000" b="1" dirty="0">
                <a:ea typeface="ＭＳ Ｐゴシック" pitchFamily="34" charset="-128"/>
              </a:rPr>
              <a:t>select </a:t>
            </a:r>
            <a:r>
              <a:rPr lang="en-US" altLang="en-US" sz="2000" dirty="0">
                <a:ea typeface="ＭＳ Ｐゴシック" pitchFamily="34" charset="-128"/>
              </a:rPr>
              <a:t>*</a:t>
            </a:r>
            <a:br>
              <a:rPr lang="en-US" altLang="en-US" sz="2000" dirty="0">
                <a:ea typeface="ＭＳ Ｐゴシック" pitchFamily="34" charset="-128"/>
              </a:rPr>
            </a:br>
            <a:r>
              <a:rPr lang="en-US" altLang="en-US" sz="2000" b="1" dirty="0">
                <a:ea typeface="ＭＳ Ｐゴシック" pitchFamily="34" charset="-128"/>
              </a:rPr>
              <a:t>from   </a:t>
            </a:r>
            <a:r>
              <a:rPr lang="en-US" altLang="en-US" sz="2000" i="1" dirty="0">
                <a:ea typeface="ＭＳ Ｐゴシック" pitchFamily="34" charset="-128"/>
              </a:rPr>
              <a:t>takes</a:t>
            </a:r>
            <a:br>
              <a:rPr lang="en-US" altLang="en-US" sz="2000" i="1" dirty="0">
                <a:ea typeface="ＭＳ Ｐゴシック" pitchFamily="34" charset="-128"/>
              </a:rPr>
            </a:br>
            <a:r>
              <a:rPr lang="en-US" altLang="en-US" sz="2000" b="1" dirty="0">
                <a:ea typeface="ＭＳ Ｐゴシック" pitchFamily="34" charset="-128"/>
              </a:rPr>
              <a:t>where </a:t>
            </a:r>
            <a:r>
              <a:rPr lang="en-US" altLang="en-US" sz="2000" i="1" dirty="0">
                <a:ea typeface="ＭＳ Ｐゴシック" pitchFamily="34" charset="-128"/>
              </a:rPr>
              <a:t>takes.ID = </a:t>
            </a:r>
            <a:r>
              <a:rPr lang="en-US" altLang="en-US" sz="2000" i="1" dirty="0" err="1">
                <a:ea typeface="ＭＳ Ｐゴシック" pitchFamily="34" charset="-128"/>
              </a:rPr>
              <a:t>syscontext.user_id</a:t>
            </a:r>
            <a:r>
              <a:rPr lang="en-US" altLang="en-US" sz="2000" dirty="0">
                <a:ea typeface="ＭＳ Ｐゴシック" pitchFamily="34" charset="-128"/>
              </a:rPr>
              <a:t>()</a:t>
            </a:r>
          </a:p>
          <a:p>
            <a:pPr lvl="1"/>
            <a:r>
              <a:rPr lang="en-US" altLang="en-US" sz="2000" dirty="0">
                <a:ea typeface="ＭＳ Ｐゴシック" pitchFamily="34" charset="-128"/>
              </a:rPr>
              <a:t>where </a:t>
            </a:r>
            <a:r>
              <a:rPr lang="en-US" altLang="en-US" sz="2000" dirty="0" err="1">
                <a:ea typeface="ＭＳ Ｐゴシック" pitchFamily="34" charset="-128"/>
              </a:rPr>
              <a:t>syscontext.user_id</a:t>
            </a:r>
            <a:r>
              <a:rPr lang="en-US" altLang="en-US" sz="2000" dirty="0">
                <a:ea typeface="ＭＳ Ｐゴシック" pitchFamily="34" charset="-128"/>
              </a:rPr>
              <a:t>() provides end user identity</a:t>
            </a:r>
          </a:p>
          <a:p>
            <a:pPr lvl="2"/>
            <a:r>
              <a:rPr lang="en-US" altLang="en-US" sz="2000" dirty="0">
                <a:ea typeface="ＭＳ Ｐゴシック" pitchFamily="34" charset="-128"/>
              </a:rPr>
              <a:t>End user identity must be provided to the database by the application </a:t>
            </a:r>
          </a:p>
          <a:p>
            <a:pPr lvl="1"/>
            <a:r>
              <a:rPr lang="en-US" altLang="en-US" sz="2000" dirty="0">
                <a:ea typeface="ＭＳ Ｐゴシック" pitchFamily="34" charset="-128"/>
              </a:rPr>
              <a:t>Having multiple such views is cumbersome</a:t>
            </a:r>
          </a:p>
          <a:p>
            <a:pPr lvl="1">
              <a:buFont typeface="Monotype Sorts" charset="2"/>
              <a:buNone/>
            </a:pPr>
            <a:endParaRPr lang="en-US" altLang="en-US" b="1" dirty="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effectLst/>
              </a:rPr>
              <a:t>Application-Level Authorization (Cont.)</a:t>
            </a:r>
          </a:p>
        </p:txBody>
      </p:sp>
      <p:sp>
        <p:nvSpPr>
          <p:cNvPr id="54275" name="Rectangle 3"/>
          <p:cNvSpPr>
            <a:spLocks noGrp="1" noChangeArrowheads="1"/>
          </p:cNvSpPr>
          <p:nvPr>
            <p:ph type="body" idx="1"/>
          </p:nvPr>
        </p:nvSpPr>
        <p:spPr>
          <a:xfrm>
            <a:off x="768350" y="1093788"/>
            <a:ext cx="7621047" cy="3490243"/>
          </a:xfrm>
        </p:spPr>
        <p:txBody>
          <a:bodyPr/>
          <a:lstStyle/>
          <a:p>
            <a:r>
              <a:rPr lang="en-US" altLang="en-US" sz="2000" dirty="0"/>
              <a:t>Currently, authorization is done entirely in application</a:t>
            </a:r>
          </a:p>
          <a:p>
            <a:r>
              <a:rPr lang="en-US" altLang="en-US" sz="2000" dirty="0"/>
              <a:t>Entire application code has access to entire database</a:t>
            </a:r>
          </a:p>
          <a:p>
            <a:pPr lvl="1"/>
            <a:r>
              <a:rPr lang="en-US" altLang="en-US" sz="2000" dirty="0">
                <a:ea typeface="ＭＳ Ｐゴシック" pitchFamily="34" charset="-128"/>
              </a:rPr>
              <a:t>Large surface area, making protection harder</a:t>
            </a:r>
          </a:p>
          <a:p>
            <a:r>
              <a:rPr lang="en-US" altLang="en-US" sz="2000" dirty="0"/>
              <a:t>Alternative: </a:t>
            </a:r>
            <a:r>
              <a:rPr lang="en-US" altLang="en-US" sz="2000" b="1" dirty="0">
                <a:solidFill>
                  <a:srgbClr val="002060"/>
                </a:solidFill>
              </a:rPr>
              <a:t>fine-grained (row-level) authorization</a:t>
            </a:r>
            <a:r>
              <a:rPr lang="en-US" altLang="en-US" sz="2000" dirty="0">
                <a:solidFill>
                  <a:srgbClr val="002060"/>
                </a:solidFill>
              </a:rPr>
              <a:t> </a:t>
            </a:r>
            <a:r>
              <a:rPr lang="en-US" altLang="en-US" sz="2000" dirty="0"/>
              <a:t>schemes</a:t>
            </a:r>
          </a:p>
          <a:p>
            <a:pPr lvl="1"/>
            <a:r>
              <a:rPr lang="en-US" altLang="en-US" sz="2000" dirty="0">
                <a:ea typeface="ＭＳ Ｐゴシック" pitchFamily="34" charset="-128"/>
              </a:rPr>
              <a:t>Extensions to SQL authorization proposed but not currently implemented</a:t>
            </a:r>
          </a:p>
          <a:p>
            <a:pPr lvl="1"/>
            <a:r>
              <a:rPr lang="en-US" altLang="en-US" sz="2000" dirty="0">
                <a:ea typeface="ＭＳ Ｐゴシック" pitchFamily="34" charset="-128"/>
              </a:rPr>
              <a:t>Oracle Virtual Private Database (VPD) allows predicates to be added transparently to all SQL queries, to enforce fine-grained authorization</a:t>
            </a:r>
          </a:p>
          <a:p>
            <a:pPr lvl="2"/>
            <a:r>
              <a:rPr lang="en-US" altLang="en-US" sz="2000" dirty="0">
                <a:ea typeface="ＭＳ Ｐゴシック" pitchFamily="34" charset="-128"/>
              </a:rPr>
              <a:t>E.g., add </a:t>
            </a:r>
            <a:r>
              <a:rPr lang="en-US" altLang="en-US" sz="2000" i="1" dirty="0">
                <a:ea typeface="ＭＳ Ｐゴシック" pitchFamily="34" charset="-128"/>
              </a:rPr>
              <a:t>ID= </a:t>
            </a:r>
            <a:r>
              <a:rPr lang="en-US" altLang="en-US" sz="2000" i="1" dirty="0" err="1">
                <a:ea typeface="ＭＳ Ｐゴシック" pitchFamily="34" charset="-128"/>
              </a:rPr>
              <a:t>sys_context.user_id</a:t>
            </a:r>
            <a:r>
              <a:rPr lang="en-US" altLang="en-US" sz="2000" i="1" dirty="0">
                <a:ea typeface="ＭＳ Ｐゴシック" pitchFamily="34" charset="-128"/>
              </a:rPr>
              <a:t>()</a:t>
            </a:r>
            <a:r>
              <a:rPr lang="en-US" altLang="en-US" sz="2000" dirty="0">
                <a:ea typeface="ＭＳ Ｐゴシック" pitchFamily="34" charset="-128"/>
              </a:rPr>
              <a:t> to all queries on student relation if user is a student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effectLst/>
              </a:rPr>
              <a:t>Web Interface</a:t>
            </a:r>
          </a:p>
        </p:txBody>
      </p:sp>
      <p:sp>
        <p:nvSpPr>
          <p:cNvPr id="9219" name="Rectangle 3"/>
          <p:cNvSpPr>
            <a:spLocks noGrp="1" noChangeArrowheads="1"/>
          </p:cNvSpPr>
          <p:nvPr>
            <p:ph type="body" idx="1"/>
          </p:nvPr>
        </p:nvSpPr>
        <p:spPr>
          <a:xfrm>
            <a:off x="942019" y="1998218"/>
            <a:ext cx="7714963" cy="2438559"/>
          </a:xfrm>
        </p:spPr>
        <p:txBody>
          <a:bodyPr/>
          <a:lstStyle/>
          <a:p>
            <a:pPr marL="400050"/>
            <a:r>
              <a:rPr lang="en-US" altLang="en-US" sz="2400" dirty="0">
                <a:ea typeface="ＭＳ Ｐゴシック" pitchFamily="34" charset="-128"/>
              </a:rPr>
              <a:t>Enable large numbers of users to access databases from anywhere</a:t>
            </a:r>
          </a:p>
          <a:p>
            <a:pPr marL="400050"/>
            <a:r>
              <a:rPr lang="en-US" altLang="en-US" sz="2400" dirty="0">
                <a:ea typeface="ＭＳ Ｐゴシック" pitchFamily="34" charset="-128"/>
              </a:rPr>
              <a:t>Avoid the need for downloading/installing specialized code, while providing a good graphical user interface</a:t>
            </a:r>
          </a:p>
          <a:p>
            <a:pPr marL="857250" lvl="1" indent="-342900"/>
            <a:r>
              <a:rPr lang="en-US" altLang="en-US" sz="2400" dirty="0" err="1">
                <a:ea typeface="ＭＳ Ｐゴシック" pitchFamily="34" charset="-128"/>
              </a:rPr>
              <a:t>Javascript</a:t>
            </a:r>
            <a:r>
              <a:rPr lang="en-US" altLang="en-US" sz="2400" dirty="0">
                <a:ea typeface="ＭＳ Ｐゴシック" pitchFamily="34" charset="-128"/>
              </a:rPr>
              <a:t>, Flash and other scripting languages run in browser, but are downloaded transparently</a:t>
            </a:r>
          </a:p>
          <a:p>
            <a:pPr marL="400050"/>
            <a:r>
              <a:rPr lang="en-US" altLang="en-US" sz="2400" dirty="0">
                <a:ea typeface="ＭＳ Ｐゴシック" pitchFamily="34" charset="-128"/>
              </a:rPr>
              <a:t>Examples: banks, airline and rental car reservations, university course registration and grading, an so on.</a:t>
            </a:r>
          </a:p>
          <a:p>
            <a:endParaRPr lang="en-US" altLang="en-US" dirty="0"/>
          </a:p>
        </p:txBody>
      </p:sp>
      <p:sp>
        <p:nvSpPr>
          <p:cNvPr id="2" name="TextBox 1"/>
          <p:cNvSpPr txBox="1"/>
          <p:nvPr/>
        </p:nvSpPr>
        <p:spPr>
          <a:xfrm>
            <a:off x="768350" y="1167221"/>
            <a:ext cx="7769363" cy="830997"/>
          </a:xfrm>
          <a:prstGeom prst="rect">
            <a:avLst/>
          </a:prstGeom>
          <a:noFill/>
        </p:spPr>
        <p:txBody>
          <a:bodyPr wrap="square" rtlCol="0">
            <a:spAutoFit/>
          </a:bodyPr>
          <a:lstStyle/>
          <a:p>
            <a:r>
              <a:rPr lang="en-US" altLang="en-US" sz="2400" dirty="0">
                <a:solidFill>
                  <a:srgbClr val="0070C0"/>
                </a:solidFill>
              </a:rPr>
              <a:t>Web browsers have become the de-facto standard user interface to databases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effectLst/>
              </a:rPr>
              <a:t>Audit Trails</a:t>
            </a:r>
          </a:p>
        </p:txBody>
      </p:sp>
      <p:sp>
        <p:nvSpPr>
          <p:cNvPr id="55299" name="Rectangle 3"/>
          <p:cNvSpPr>
            <a:spLocks noGrp="1" noChangeArrowheads="1"/>
          </p:cNvSpPr>
          <p:nvPr>
            <p:ph type="body" idx="1"/>
          </p:nvPr>
        </p:nvSpPr>
        <p:spPr>
          <a:xfrm>
            <a:off x="768350" y="1093789"/>
            <a:ext cx="7541149" cy="3105232"/>
          </a:xfrm>
        </p:spPr>
        <p:txBody>
          <a:bodyPr/>
          <a:lstStyle/>
          <a:p>
            <a:r>
              <a:rPr lang="en-US" altLang="en-US" sz="2400" dirty="0"/>
              <a:t>Applications must log actions to an audit trail, to detect who carried out an update, or accessed some sensitive data</a:t>
            </a:r>
          </a:p>
          <a:p>
            <a:r>
              <a:rPr lang="en-US" altLang="en-US" sz="2400" dirty="0"/>
              <a:t>Audit trails used after-the-fact to </a:t>
            </a:r>
          </a:p>
          <a:p>
            <a:pPr lvl="1"/>
            <a:r>
              <a:rPr lang="en-US" altLang="en-US" sz="2400" dirty="0">
                <a:ea typeface="ＭＳ Ｐゴシック" pitchFamily="34" charset="-128"/>
              </a:rPr>
              <a:t>Detect security breaches</a:t>
            </a:r>
          </a:p>
          <a:p>
            <a:pPr lvl="1"/>
            <a:r>
              <a:rPr lang="en-US" altLang="en-US" sz="2400" dirty="0">
                <a:ea typeface="ＭＳ Ｐゴシック" pitchFamily="34" charset="-128"/>
              </a:rPr>
              <a:t>Repair damage caused by security breach</a:t>
            </a:r>
          </a:p>
          <a:p>
            <a:pPr lvl="1"/>
            <a:r>
              <a:rPr lang="en-US" altLang="en-US" sz="2400" dirty="0">
                <a:ea typeface="ＭＳ Ｐゴシック" pitchFamily="34" charset="-128"/>
              </a:rPr>
              <a:t>Trace who carried out the breach</a:t>
            </a:r>
          </a:p>
          <a:p>
            <a:r>
              <a:rPr lang="en-US" altLang="en-US" sz="2400" dirty="0"/>
              <a:t>Audit trails needed at</a:t>
            </a:r>
          </a:p>
          <a:p>
            <a:pPr lvl="1"/>
            <a:r>
              <a:rPr lang="en-US" altLang="en-US" sz="2400" dirty="0">
                <a:ea typeface="ＭＳ Ｐゴシック" pitchFamily="34" charset="-128"/>
              </a:rPr>
              <a:t>Database level, and at</a:t>
            </a:r>
          </a:p>
          <a:p>
            <a:pPr lvl="1"/>
            <a:r>
              <a:rPr lang="en-US" altLang="en-US" sz="2400" dirty="0">
                <a:ea typeface="ＭＳ Ｐゴシック" pitchFamily="34" charset="-128"/>
              </a:rPr>
              <a:t>Application level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4"/>
          <p:cNvSpPr>
            <a:spLocks noGrp="1" noChangeArrowheads="1"/>
          </p:cNvSpPr>
          <p:nvPr>
            <p:ph type="ctrTitle"/>
          </p:nvPr>
        </p:nvSpPr>
        <p:spPr/>
        <p:txBody>
          <a:bodyPr/>
          <a:lstStyle/>
          <a:p>
            <a:r>
              <a:rPr lang="en-US" altLang="en-US" dirty="0">
                <a:effectLst/>
              </a:rPr>
              <a:t>Encryption</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Encryption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81758"/>
            <a:ext cx="7509377" cy="4392609"/>
          </a:xfrm>
        </p:spPr>
        <p:txBody>
          <a:bodyPr lIns="91440"/>
          <a:lstStyle/>
          <a:p>
            <a:r>
              <a:rPr lang="en-US" altLang="en-US" dirty="0"/>
              <a:t>Data may be </a:t>
            </a:r>
            <a:r>
              <a:rPr lang="en-US" altLang="en-US" i="1" dirty="0"/>
              <a:t>encrypted</a:t>
            </a:r>
            <a:r>
              <a:rPr lang="en-US" altLang="en-US" dirty="0"/>
              <a:t> when database authorization provisions do not offer sufficient protection.</a:t>
            </a:r>
          </a:p>
          <a:p>
            <a:r>
              <a:rPr lang="en-US" altLang="en-US" dirty="0"/>
              <a:t>Properties of good encryption technique:</a:t>
            </a:r>
          </a:p>
          <a:p>
            <a:pPr lvl="1"/>
            <a:r>
              <a:rPr lang="en-US" altLang="en-US" dirty="0">
                <a:ea typeface="ＭＳ Ｐゴシック" pitchFamily="34" charset="-128"/>
              </a:rPr>
              <a:t>Relatively simple for authorized users to encrypt and decrypt data.</a:t>
            </a:r>
          </a:p>
          <a:p>
            <a:pPr lvl="1"/>
            <a:r>
              <a:rPr lang="en-US" altLang="en-US" dirty="0">
                <a:ea typeface="ＭＳ Ｐゴシック" pitchFamily="34" charset="-128"/>
              </a:rPr>
              <a:t>Encryption scheme depends not on the secrecy of the algorithm but on the secrecy of a parameter of the algorithm called the  encryption key.</a:t>
            </a:r>
          </a:p>
          <a:p>
            <a:pPr lvl="1"/>
            <a:r>
              <a:rPr lang="en-US" altLang="en-US" dirty="0">
                <a:ea typeface="ＭＳ Ｐゴシック" pitchFamily="34" charset="-128"/>
              </a:rPr>
              <a:t>Extremely difficult for an intruder to determine the encryption key.</a:t>
            </a:r>
          </a:p>
          <a:p>
            <a:r>
              <a:rPr lang="en-US" altLang="en-US" b="1" dirty="0">
                <a:solidFill>
                  <a:srgbClr val="002060"/>
                </a:solidFill>
              </a:rPr>
              <a:t>Symmetric-key encryption</a:t>
            </a:r>
            <a:r>
              <a:rPr lang="en-US" altLang="en-US" dirty="0"/>
              <a:t>: same key used for encryption and for decryption</a:t>
            </a:r>
          </a:p>
          <a:p>
            <a:r>
              <a:rPr lang="en-US" altLang="en-US" b="1" dirty="0">
                <a:solidFill>
                  <a:srgbClr val="002060"/>
                </a:solidFill>
              </a:rPr>
              <a:t>Public-key encryption</a:t>
            </a:r>
            <a:r>
              <a:rPr lang="en-US" altLang="en-US" dirty="0">
                <a:solidFill>
                  <a:srgbClr val="002060"/>
                </a:solidFill>
              </a:rPr>
              <a:t> </a:t>
            </a:r>
            <a:r>
              <a:rPr lang="en-US" altLang="en-US" dirty="0"/>
              <a:t>(a.k.a. </a:t>
            </a:r>
            <a:r>
              <a:rPr lang="en-US" altLang="en-US" b="1" dirty="0" err="1">
                <a:solidFill>
                  <a:srgbClr val="002060"/>
                </a:solidFill>
              </a:rPr>
              <a:t>asymmentric</a:t>
            </a:r>
            <a:r>
              <a:rPr lang="en-US" altLang="en-US" b="1" dirty="0">
                <a:solidFill>
                  <a:srgbClr val="002060"/>
                </a:solidFill>
              </a:rPr>
              <a:t>-key encryption</a:t>
            </a:r>
            <a:r>
              <a:rPr lang="en-US" altLang="en-US" dirty="0"/>
              <a:t>): use different keys for encryption and decryption</a:t>
            </a:r>
          </a:p>
          <a:p>
            <a:pPr lvl="1"/>
            <a:r>
              <a:rPr lang="en-US" altLang="en-US" dirty="0">
                <a:ea typeface="ＭＳ Ｐゴシック" pitchFamily="34" charset="-128"/>
              </a:rPr>
              <a:t>Encryption key can be public, decryption key secret</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Encryption (Cont.)</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1"/>
            <a:ext cx="7674314" cy="4633242"/>
          </a:xfrm>
        </p:spPr>
        <p:txBody>
          <a:bodyPr lIns="91440"/>
          <a:lstStyle/>
          <a:p>
            <a:pPr>
              <a:lnSpc>
                <a:spcPct val="90000"/>
              </a:lnSpc>
            </a:pPr>
            <a:r>
              <a:rPr lang="en-US" altLang="en-US" b="1" i="1" dirty="0">
                <a:solidFill>
                  <a:srgbClr val="002060"/>
                </a:solidFill>
              </a:rPr>
              <a:t>Data Encryption Standard</a:t>
            </a:r>
            <a:r>
              <a:rPr lang="en-US" altLang="en-US" b="1" dirty="0">
                <a:solidFill>
                  <a:srgbClr val="002060"/>
                </a:solidFill>
              </a:rPr>
              <a:t> (DES) </a:t>
            </a:r>
            <a:r>
              <a:rPr lang="en-US" altLang="en-US" dirty="0"/>
              <a:t>substitutes characters and rearranges their order on the basis of an encryption key which is provided to authorized users via a secure mechanism. Scheme is no more secure than the key transmission mechanism since the key has to be shared.</a:t>
            </a:r>
          </a:p>
          <a:p>
            <a:pPr>
              <a:lnSpc>
                <a:spcPct val="90000"/>
              </a:lnSpc>
            </a:pPr>
            <a:r>
              <a:rPr lang="en-US" altLang="en-US" b="1" dirty="0">
                <a:solidFill>
                  <a:srgbClr val="002060"/>
                </a:solidFill>
              </a:rPr>
              <a:t>Advanced Encryption Standard (AES) </a:t>
            </a:r>
            <a:r>
              <a:rPr lang="en-US" altLang="en-US" dirty="0"/>
              <a:t>is a new standard replacing DES, and is based on the </a:t>
            </a:r>
            <a:r>
              <a:rPr lang="en-US" altLang="en-US" dirty="0" err="1"/>
              <a:t>Rijndael</a:t>
            </a:r>
            <a:r>
              <a:rPr lang="en-US" altLang="en-US" dirty="0"/>
              <a:t> algorithm, but is also dependent on shared secret keys.</a:t>
            </a:r>
          </a:p>
          <a:p>
            <a:pPr>
              <a:lnSpc>
                <a:spcPct val="90000"/>
              </a:lnSpc>
            </a:pPr>
            <a:r>
              <a:rPr lang="en-US" altLang="en-US" dirty="0"/>
              <a:t> </a:t>
            </a:r>
            <a:r>
              <a:rPr lang="en-US" altLang="en-US" b="1" i="1" dirty="0">
                <a:solidFill>
                  <a:srgbClr val="002060"/>
                </a:solidFill>
              </a:rPr>
              <a:t>Public-key encryption</a:t>
            </a:r>
            <a:r>
              <a:rPr lang="en-US" altLang="en-US" b="1" dirty="0">
                <a:solidFill>
                  <a:srgbClr val="002060"/>
                </a:solidFill>
              </a:rPr>
              <a:t> </a:t>
            </a:r>
            <a:r>
              <a:rPr lang="en-US" altLang="en-US" dirty="0"/>
              <a:t>is based on each user having two keys:</a:t>
            </a:r>
          </a:p>
          <a:p>
            <a:pPr lvl="1">
              <a:lnSpc>
                <a:spcPct val="90000"/>
              </a:lnSpc>
            </a:pPr>
            <a:r>
              <a:rPr lang="en-US" altLang="en-US" i="1" dirty="0">
                <a:ea typeface="ＭＳ Ｐゴシック" pitchFamily="34" charset="-128"/>
              </a:rPr>
              <a:t>Public key</a:t>
            </a:r>
            <a:r>
              <a:rPr lang="en-US" altLang="en-US" dirty="0">
                <a:ea typeface="ＭＳ Ｐゴシック" pitchFamily="34" charset="-128"/>
              </a:rPr>
              <a:t> – publicly published key used to encrypt data, but cannot be used to decrypt data</a:t>
            </a:r>
          </a:p>
          <a:p>
            <a:pPr lvl="1">
              <a:lnSpc>
                <a:spcPct val="90000"/>
              </a:lnSpc>
            </a:pPr>
            <a:r>
              <a:rPr lang="en-US" altLang="en-US" i="1" dirty="0">
                <a:ea typeface="ＭＳ Ｐゴシック" pitchFamily="34" charset="-128"/>
              </a:rPr>
              <a:t>Private key</a:t>
            </a:r>
            <a:r>
              <a:rPr lang="en-US" altLang="en-US" dirty="0">
                <a:ea typeface="ＭＳ Ｐゴシック" pitchFamily="34" charset="-128"/>
              </a:rPr>
              <a:t> -- key known only to individual user, and used to decrypt data.  Need not be transmitted to the site doing encryption.</a:t>
            </a:r>
          </a:p>
          <a:p>
            <a:pPr>
              <a:lnSpc>
                <a:spcPct val="90000"/>
              </a:lnSpc>
              <a:buFont typeface="Monotype Sorts" charset="2"/>
              <a:buNone/>
            </a:pPr>
            <a:r>
              <a:rPr lang="en-US" altLang="en-US" dirty="0"/>
              <a:t>      Encryption scheme is such that it is impossible or extremely hard to decrypt data given only  the public key.</a:t>
            </a:r>
          </a:p>
          <a:p>
            <a:pPr>
              <a:lnSpc>
                <a:spcPct val="90000"/>
              </a:lnSpc>
            </a:pPr>
            <a:r>
              <a:rPr lang="en-US" altLang="en-US" dirty="0"/>
              <a:t>The RSA  public-key encryption scheme is based on the hardness of factoring a very large number (100's of digits) into its prime components</a:t>
            </a:r>
          </a:p>
          <a:p>
            <a:pPr indent="-365760"/>
            <a:endParaRPr lang="en-US" altLang="en-US"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effectLst/>
              </a:rPr>
              <a:t>Encryption (Cont.)</a:t>
            </a:r>
          </a:p>
        </p:txBody>
      </p:sp>
      <p:sp>
        <p:nvSpPr>
          <p:cNvPr id="59395" name="Rectangle 3"/>
          <p:cNvSpPr>
            <a:spLocks noGrp="1" noChangeArrowheads="1"/>
          </p:cNvSpPr>
          <p:nvPr>
            <p:ph type="body" idx="1"/>
          </p:nvPr>
        </p:nvSpPr>
        <p:spPr>
          <a:xfrm>
            <a:off x="768351" y="1093788"/>
            <a:ext cx="7621048" cy="3959475"/>
          </a:xfrm>
        </p:spPr>
        <p:txBody>
          <a:bodyPr/>
          <a:lstStyle/>
          <a:p>
            <a:r>
              <a:rPr lang="en-US" altLang="en-US" b="1" dirty="0"/>
              <a:t>Hybrid schemes</a:t>
            </a:r>
            <a:r>
              <a:rPr lang="en-US" altLang="en-US" dirty="0"/>
              <a:t> combining public key and private key encryption for efficient encryption of large amounts of data</a:t>
            </a:r>
          </a:p>
          <a:p>
            <a:r>
              <a:rPr lang="en-US" altLang="en-US" dirty="0"/>
              <a:t>Encryption of small values such as identifiers or names vulnerable to </a:t>
            </a:r>
            <a:r>
              <a:rPr lang="en-US" altLang="en-US" b="1" dirty="0">
                <a:solidFill>
                  <a:srgbClr val="002060"/>
                </a:solidFill>
              </a:rPr>
              <a:t>dictionary attacks </a:t>
            </a:r>
          </a:p>
          <a:p>
            <a:pPr lvl="1"/>
            <a:r>
              <a:rPr lang="en-US" altLang="en-US" dirty="0">
                <a:ea typeface="ＭＳ Ｐゴシック" pitchFamily="34" charset="-128"/>
              </a:rPr>
              <a:t>Especially if encryption key is publicly available</a:t>
            </a:r>
          </a:p>
          <a:p>
            <a:pPr lvl="1"/>
            <a:r>
              <a:rPr lang="en-US" altLang="en-US" dirty="0">
                <a:ea typeface="ＭＳ Ｐゴシック" pitchFamily="34" charset="-128"/>
              </a:rPr>
              <a:t>But even otherwise, statistical information such as frequency of occurrence can be used to reveal content of encrypted data</a:t>
            </a:r>
          </a:p>
          <a:p>
            <a:pPr lvl="1"/>
            <a:r>
              <a:rPr lang="en-US" altLang="en-US" dirty="0">
                <a:ea typeface="ＭＳ Ｐゴシック" pitchFamily="34" charset="-128"/>
              </a:rPr>
              <a:t>Can be deterred by adding extra random bits to the end of the value, before encryption, and removing them after decryption</a:t>
            </a:r>
          </a:p>
          <a:p>
            <a:pPr lvl="2"/>
            <a:r>
              <a:rPr lang="en-US" altLang="en-US" dirty="0">
                <a:ea typeface="ＭＳ Ｐゴシック" pitchFamily="34" charset="-128"/>
              </a:rPr>
              <a:t>Same value will have different encrypted forms each time it is encrypted, preventing both above attacks</a:t>
            </a:r>
          </a:p>
          <a:p>
            <a:pPr lvl="2"/>
            <a:r>
              <a:rPr lang="en-US" altLang="en-US" dirty="0">
                <a:ea typeface="ＭＳ Ｐゴシック" pitchFamily="34" charset="-128"/>
              </a:rPr>
              <a:t>Extra bits are called </a:t>
            </a:r>
            <a:r>
              <a:rPr lang="en-US" altLang="en-US" b="1" dirty="0">
                <a:solidFill>
                  <a:srgbClr val="002060"/>
                </a:solidFill>
                <a:ea typeface="ＭＳ Ｐゴシック" pitchFamily="34" charset="-128"/>
              </a:rPr>
              <a:t>salt bits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effectLst/>
              </a:rPr>
              <a:t>Encryption in Databases</a:t>
            </a:r>
          </a:p>
        </p:txBody>
      </p:sp>
      <p:sp>
        <p:nvSpPr>
          <p:cNvPr id="60419" name="Rectangle 3"/>
          <p:cNvSpPr>
            <a:spLocks noGrp="1" noChangeArrowheads="1"/>
          </p:cNvSpPr>
          <p:nvPr>
            <p:ph type="body" idx="1"/>
          </p:nvPr>
        </p:nvSpPr>
        <p:spPr>
          <a:xfrm>
            <a:off x="768351" y="1116099"/>
            <a:ext cx="7612170" cy="5068133"/>
          </a:xfrm>
        </p:spPr>
        <p:txBody>
          <a:bodyPr/>
          <a:lstStyle/>
          <a:p>
            <a:pPr>
              <a:lnSpc>
                <a:spcPct val="90000"/>
              </a:lnSpc>
            </a:pPr>
            <a:r>
              <a:rPr lang="en-US" altLang="en-US" dirty="0"/>
              <a:t>Database widely support encryption</a:t>
            </a:r>
          </a:p>
          <a:p>
            <a:pPr>
              <a:lnSpc>
                <a:spcPct val="90000"/>
              </a:lnSpc>
            </a:pPr>
            <a:r>
              <a:rPr lang="en-US" altLang="en-US" dirty="0"/>
              <a:t>Different levels of encryption:</a:t>
            </a:r>
          </a:p>
          <a:p>
            <a:pPr lvl="1">
              <a:lnSpc>
                <a:spcPct val="90000"/>
              </a:lnSpc>
            </a:pPr>
            <a:r>
              <a:rPr lang="en-US" altLang="en-US" b="1" dirty="0">
                <a:ea typeface="ＭＳ Ｐゴシック" pitchFamily="34" charset="-128"/>
              </a:rPr>
              <a:t>disk block</a:t>
            </a:r>
            <a:endParaRPr lang="en-US" altLang="en-US" dirty="0">
              <a:ea typeface="ＭＳ Ｐゴシック" pitchFamily="34" charset="-128"/>
            </a:endParaRPr>
          </a:p>
          <a:p>
            <a:pPr lvl="2">
              <a:lnSpc>
                <a:spcPct val="90000"/>
              </a:lnSpc>
            </a:pPr>
            <a:r>
              <a:rPr lang="en-US" altLang="en-US" dirty="0">
                <a:ea typeface="ＭＳ Ｐゴシック" pitchFamily="34" charset="-128"/>
              </a:rPr>
              <a:t>Every disk block encrypted using key available in database-system software.  </a:t>
            </a:r>
          </a:p>
          <a:p>
            <a:pPr lvl="2">
              <a:lnSpc>
                <a:spcPct val="90000"/>
              </a:lnSpc>
            </a:pPr>
            <a:r>
              <a:rPr lang="en-US" altLang="en-US" dirty="0">
                <a:ea typeface="ＭＳ Ｐゴシック" pitchFamily="34" charset="-128"/>
              </a:rPr>
              <a:t>Even if attacker gets access to database data, decryption cannot be done without access to the key.</a:t>
            </a:r>
          </a:p>
          <a:p>
            <a:pPr lvl="1">
              <a:lnSpc>
                <a:spcPct val="90000"/>
              </a:lnSpc>
            </a:pPr>
            <a:r>
              <a:rPr lang="en-US" altLang="en-US" b="1" dirty="0">
                <a:ea typeface="ＭＳ Ｐゴシック" pitchFamily="34" charset="-128"/>
              </a:rPr>
              <a:t>Entire relations, or specific attributes of relations</a:t>
            </a:r>
          </a:p>
          <a:p>
            <a:pPr lvl="2">
              <a:lnSpc>
                <a:spcPct val="90000"/>
              </a:lnSpc>
            </a:pPr>
            <a:r>
              <a:rPr lang="en-US" altLang="en-US" dirty="0">
                <a:ea typeface="ＭＳ Ｐゴシック" pitchFamily="34" charset="-128"/>
              </a:rPr>
              <a:t>Non-sensitive relations, or non-sensitive attributes of relations need not be encrypted</a:t>
            </a:r>
          </a:p>
          <a:p>
            <a:pPr lvl="2">
              <a:lnSpc>
                <a:spcPct val="90000"/>
              </a:lnSpc>
            </a:pPr>
            <a:r>
              <a:rPr lang="en-US" altLang="en-US" dirty="0">
                <a:ea typeface="ＭＳ Ｐゴシック" pitchFamily="34" charset="-128"/>
              </a:rPr>
              <a:t>However, attributes involved in primary/foreign key constraints cannot be encrypted.</a:t>
            </a:r>
          </a:p>
          <a:p>
            <a:pPr>
              <a:lnSpc>
                <a:spcPct val="90000"/>
              </a:lnSpc>
            </a:pPr>
            <a:r>
              <a:rPr lang="en-US" altLang="en-US" dirty="0"/>
              <a:t>Storage of encryption or decryption keys</a:t>
            </a:r>
          </a:p>
          <a:p>
            <a:pPr lvl="1">
              <a:lnSpc>
                <a:spcPct val="90000"/>
              </a:lnSpc>
            </a:pPr>
            <a:r>
              <a:rPr lang="en-US" altLang="en-US" dirty="0">
                <a:ea typeface="ＭＳ Ｐゴシック" pitchFamily="34" charset="-128"/>
              </a:rPr>
              <a:t>Typically, single master key used to protect multiple encryption/decryption keys stored in database</a:t>
            </a:r>
          </a:p>
          <a:p>
            <a:pPr>
              <a:lnSpc>
                <a:spcPct val="90000"/>
              </a:lnSpc>
            </a:pPr>
            <a:r>
              <a:rPr lang="en-US" altLang="en-US" dirty="0"/>
              <a:t>Alternative: encryption/decryption is done in application, before sending values to the database</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Encryption and Authentication</a:t>
            </a:r>
          </a:p>
        </p:txBody>
      </p:sp>
      <p:sp>
        <p:nvSpPr>
          <p:cNvPr id="61443" name="Rectangle 3"/>
          <p:cNvSpPr>
            <a:spLocks noGrp="1" noChangeArrowheads="1"/>
          </p:cNvSpPr>
          <p:nvPr>
            <p:ph type="body" idx="1"/>
          </p:nvPr>
        </p:nvSpPr>
        <p:spPr>
          <a:xfrm>
            <a:off x="768350" y="1065878"/>
            <a:ext cx="7709825" cy="4817564"/>
          </a:xfrm>
        </p:spPr>
        <p:txBody>
          <a:bodyPr/>
          <a:lstStyle/>
          <a:p>
            <a:r>
              <a:rPr lang="en-US" altLang="en-US" dirty="0"/>
              <a:t>Password based authentication is widely used, but is susceptible to sniffing on a network.</a:t>
            </a:r>
          </a:p>
          <a:p>
            <a:r>
              <a:rPr lang="en-US" altLang="en-US" b="1" dirty="0">
                <a:solidFill>
                  <a:srgbClr val="002060"/>
                </a:solidFill>
              </a:rPr>
              <a:t>Challenge-response</a:t>
            </a:r>
            <a:r>
              <a:rPr lang="en-US" altLang="en-US" dirty="0"/>
              <a:t> systems avoid transmission of passwords</a:t>
            </a:r>
          </a:p>
          <a:p>
            <a:pPr lvl="1"/>
            <a:r>
              <a:rPr lang="en-US" altLang="en-US" dirty="0">
                <a:ea typeface="ＭＳ Ｐゴシック" pitchFamily="34" charset="-128"/>
              </a:rPr>
              <a:t>DB sends a (randomly generated) challenge string to user.</a:t>
            </a:r>
          </a:p>
          <a:p>
            <a:pPr lvl="1"/>
            <a:r>
              <a:rPr lang="en-US" altLang="en-US" dirty="0">
                <a:ea typeface="ＭＳ Ｐゴシック" pitchFamily="34" charset="-128"/>
              </a:rPr>
              <a:t>User encrypts string and returns result. </a:t>
            </a:r>
          </a:p>
          <a:p>
            <a:pPr lvl="1"/>
            <a:r>
              <a:rPr lang="en-US" altLang="en-US" dirty="0">
                <a:ea typeface="ＭＳ Ｐゴシック" pitchFamily="34" charset="-128"/>
              </a:rPr>
              <a:t>DB verifies identity by decrypting result</a:t>
            </a:r>
          </a:p>
          <a:p>
            <a:pPr lvl="1"/>
            <a:r>
              <a:rPr lang="en-US" altLang="en-US" dirty="0">
                <a:ea typeface="ＭＳ Ｐゴシック" pitchFamily="34" charset="-128"/>
              </a:rPr>
              <a:t>Can use public-key encryption system by DB sending a message encrypted using user</a:t>
            </a:r>
            <a:r>
              <a:rPr lang="ja-JP" altLang="en-US" dirty="0">
                <a:ea typeface="ＭＳ Ｐゴシック" pitchFamily="34" charset="-128"/>
              </a:rPr>
              <a:t>’</a:t>
            </a:r>
            <a:r>
              <a:rPr lang="en-US" altLang="ja-JP" dirty="0">
                <a:ea typeface="ＭＳ Ｐゴシック" pitchFamily="34" charset="-128"/>
              </a:rPr>
              <a:t>s public key, and user decrypting and sending the message back.</a:t>
            </a:r>
          </a:p>
          <a:p>
            <a:r>
              <a:rPr lang="en-US" altLang="en-US" b="1" dirty="0">
                <a:solidFill>
                  <a:srgbClr val="002060"/>
                </a:solidFill>
              </a:rPr>
              <a:t>Digital</a:t>
            </a:r>
            <a:r>
              <a:rPr lang="en-US" altLang="en-US" dirty="0">
                <a:solidFill>
                  <a:srgbClr val="002060"/>
                </a:solidFill>
              </a:rPr>
              <a:t> </a:t>
            </a:r>
            <a:r>
              <a:rPr lang="en-US" altLang="en-US" b="1" dirty="0">
                <a:solidFill>
                  <a:srgbClr val="002060"/>
                </a:solidFill>
              </a:rPr>
              <a:t>signatures</a:t>
            </a:r>
            <a:r>
              <a:rPr lang="en-US" altLang="en-US" dirty="0">
                <a:solidFill>
                  <a:srgbClr val="002060"/>
                </a:solidFill>
              </a:rPr>
              <a:t> </a:t>
            </a:r>
            <a:r>
              <a:rPr lang="en-US" altLang="en-US" dirty="0"/>
              <a:t>are used to verify authenticity of data</a:t>
            </a:r>
          </a:p>
          <a:p>
            <a:pPr lvl="1"/>
            <a:r>
              <a:rPr lang="en-US" altLang="en-US" dirty="0">
                <a:ea typeface="ＭＳ Ｐゴシック" pitchFamily="34" charset="-128"/>
              </a:rPr>
              <a:t>E.g., use private key (in reverse) to encrypt data, and anyone can verify authenticity by using public key (in reverse) to decrypt data.  Only holder of private key could have created the encrypted data.</a:t>
            </a:r>
          </a:p>
          <a:p>
            <a:pPr lvl="1"/>
            <a:r>
              <a:rPr lang="en-US" altLang="en-US" dirty="0">
                <a:ea typeface="ＭＳ Ｐゴシック" pitchFamily="34" charset="-128"/>
              </a:rPr>
              <a:t>Digital signatures also help ensure </a:t>
            </a:r>
            <a:r>
              <a:rPr lang="en-US" altLang="en-US" b="1" dirty="0">
                <a:solidFill>
                  <a:srgbClr val="002060"/>
                </a:solidFill>
                <a:ea typeface="ＭＳ Ｐゴシック" pitchFamily="34" charset="-128"/>
              </a:rPr>
              <a:t>nonrepudiation</a:t>
            </a:r>
            <a:r>
              <a:rPr lang="en-US" altLang="en-US" dirty="0">
                <a:ea typeface="ＭＳ Ｐゴシック" pitchFamily="34" charset="-128"/>
              </a:rPr>
              <a:t>:</a:t>
            </a:r>
            <a:r>
              <a:rPr lang="en-US" altLang="en-US" b="1" dirty="0">
                <a:solidFill>
                  <a:schemeClr val="tx2"/>
                </a:solidFill>
                <a:ea typeface="ＭＳ Ｐゴシック" pitchFamily="34" charset="-128"/>
              </a:rPr>
              <a:t> </a:t>
            </a:r>
            <a:r>
              <a:rPr lang="en-US" altLang="en-US" dirty="0">
                <a:ea typeface="ＭＳ Ｐゴシック" pitchFamily="34" charset="-128"/>
              </a:rPr>
              <a:t>sender</a:t>
            </a:r>
            <a:br>
              <a:rPr lang="en-US" altLang="en-US" dirty="0">
                <a:ea typeface="ＭＳ Ｐゴシック" pitchFamily="34" charset="-128"/>
              </a:rPr>
            </a:br>
            <a:r>
              <a:rPr lang="en-US" altLang="en-US" dirty="0">
                <a:ea typeface="ＭＳ Ｐゴシック" pitchFamily="34" charset="-128"/>
              </a:rPr>
              <a:t>cannot later claim to have not created the data</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ctrTitle" idx="4294967295"/>
          </p:nvPr>
        </p:nvSpPr>
        <p:spPr>
          <a:xfrm>
            <a:off x="685800" y="2286000"/>
            <a:ext cx="7772400" cy="1143000"/>
          </a:xfrm>
        </p:spPr>
        <p:txBody>
          <a:bodyPr/>
          <a:lstStyle/>
          <a:p>
            <a:pPr>
              <a:defRPr/>
            </a:pPr>
            <a:r>
              <a:rPr lang="en-US" altLang="en-US" dirty="0">
                <a:effectLst>
                  <a:outerShdw blurRad="38100" dist="38100" dir="2700000" algn="tl">
                    <a:srgbClr val="C0C0C0"/>
                  </a:outerShdw>
                </a:effectLst>
              </a:rPr>
              <a:t>End of Chapter 9</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Digital Certificates</a:t>
            </a:r>
          </a:p>
        </p:txBody>
      </p:sp>
      <p:sp>
        <p:nvSpPr>
          <p:cNvPr id="63491" name="Rectangle 3"/>
          <p:cNvSpPr>
            <a:spLocks noGrp="1" noChangeArrowheads="1"/>
          </p:cNvSpPr>
          <p:nvPr>
            <p:ph type="body" idx="1"/>
          </p:nvPr>
        </p:nvSpPr>
        <p:spPr>
          <a:xfrm>
            <a:off x="768350" y="1093709"/>
            <a:ext cx="7727580" cy="5122416"/>
          </a:xfrm>
        </p:spPr>
        <p:txBody>
          <a:bodyPr/>
          <a:lstStyle/>
          <a:p>
            <a:pPr>
              <a:lnSpc>
                <a:spcPct val="90000"/>
              </a:lnSpc>
            </a:pPr>
            <a:r>
              <a:rPr lang="en-US" altLang="en-US" b="1" dirty="0">
                <a:solidFill>
                  <a:srgbClr val="002060"/>
                </a:solidFill>
              </a:rPr>
              <a:t>Digital certificates </a:t>
            </a:r>
            <a:r>
              <a:rPr lang="en-US" altLang="en-US" dirty="0"/>
              <a:t>are used to verify authenticity of public keys. </a:t>
            </a:r>
          </a:p>
          <a:p>
            <a:pPr>
              <a:lnSpc>
                <a:spcPct val="90000"/>
              </a:lnSpc>
            </a:pPr>
            <a:r>
              <a:rPr lang="en-US" altLang="en-US" dirty="0"/>
              <a:t>Problem: when you communicate with a web site, how do you know if you are talking with the genuine web site or an imposter?</a:t>
            </a:r>
          </a:p>
          <a:p>
            <a:pPr lvl="1">
              <a:lnSpc>
                <a:spcPct val="90000"/>
              </a:lnSpc>
            </a:pPr>
            <a:r>
              <a:rPr lang="en-US" altLang="en-US" dirty="0">
                <a:ea typeface="ＭＳ Ｐゴシック" pitchFamily="34" charset="-128"/>
              </a:rPr>
              <a:t>Solution: use the public key of the web site</a:t>
            </a:r>
          </a:p>
          <a:p>
            <a:pPr lvl="1">
              <a:lnSpc>
                <a:spcPct val="90000"/>
              </a:lnSpc>
            </a:pPr>
            <a:r>
              <a:rPr lang="en-US" altLang="en-US" dirty="0">
                <a:ea typeface="ＭＳ Ｐゴシック" pitchFamily="34" charset="-128"/>
              </a:rPr>
              <a:t>Problem: how to verify if the public key itself is genuine?</a:t>
            </a:r>
          </a:p>
          <a:p>
            <a:pPr>
              <a:lnSpc>
                <a:spcPct val="90000"/>
              </a:lnSpc>
            </a:pPr>
            <a:r>
              <a:rPr lang="en-US" altLang="en-US" dirty="0"/>
              <a:t>Solution:</a:t>
            </a:r>
          </a:p>
          <a:p>
            <a:pPr lvl="1">
              <a:lnSpc>
                <a:spcPct val="90000"/>
              </a:lnSpc>
            </a:pPr>
            <a:r>
              <a:rPr lang="en-US" altLang="en-US" dirty="0">
                <a:ea typeface="ＭＳ Ｐゴシック" pitchFamily="34" charset="-128"/>
              </a:rPr>
              <a:t>Every client (e.g., browser) has public keys of a few root-level </a:t>
            </a:r>
            <a:r>
              <a:rPr lang="en-US" altLang="en-US" b="1" dirty="0">
                <a:solidFill>
                  <a:srgbClr val="002060"/>
                </a:solidFill>
                <a:ea typeface="ＭＳ Ｐゴシック" pitchFamily="34" charset="-128"/>
              </a:rPr>
              <a:t>certification authorities</a:t>
            </a:r>
          </a:p>
          <a:p>
            <a:pPr lvl="1">
              <a:lnSpc>
                <a:spcPct val="90000"/>
              </a:lnSpc>
            </a:pPr>
            <a:r>
              <a:rPr lang="en-US" altLang="en-US" dirty="0">
                <a:ea typeface="ＭＳ Ｐゴシック" pitchFamily="34" charset="-128"/>
              </a:rPr>
              <a:t>A site can get its name/URL and public key signed by a certification authority: signed document is called a </a:t>
            </a:r>
            <a:r>
              <a:rPr lang="en-US" altLang="en-US" b="1" dirty="0">
                <a:solidFill>
                  <a:srgbClr val="002060"/>
                </a:solidFill>
                <a:ea typeface="ＭＳ Ｐゴシック" pitchFamily="34" charset="-128"/>
              </a:rPr>
              <a:t>certificate</a:t>
            </a:r>
          </a:p>
          <a:p>
            <a:pPr lvl="1">
              <a:lnSpc>
                <a:spcPct val="90000"/>
              </a:lnSpc>
            </a:pPr>
            <a:r>
              <a:rPr lang="en-US" altLang="en-US" dirty="0">
                <a:ea typeface="ＭＳ Ｐゴシック" pitchFamily="34" charset="-128"/>
              </a:rPr>
              <a:t>Client can use public key of certification authority to verify certificate</a:t>
            </a:r>
          </a:p>
          <a:p>
            <a:pPr lvl="1">
              <a:lnSpc>
                <a:spcPct val="90000"/>
              </a:lnSpc>
            </a:pPr>
            <a:r>
              <a:rPr lang="en-US" altLang="en-US" dirty="0">
                <a:ea typeface="ＭＳ Ｐゴシック" pitchFamily="34" charset="-128"/>
              </a:rPr>
              <a:t>Multiple levels of certification authorities can exist. Each certification authority </a:t>
            </a:r>
          </a:p>
          <a:p>
            <a:pPr lvl="2">
              <a:lnSpc>
                <a:spcPct val="90000"/>
              </a:lnSpc>
            </a:pPr>
            <a:r>
              <a:rPr lang="en-US" altLang="en-US" dirty="0">
                <a:ea typeface="ＭＳ Ｐゴシック" pitchFamily="34" charset="-128"/>
              </a:rPr>
              <a:t>Presents its own public-key certificate signed by a </a:t>
            </a:r>
            <a:br>
              <a:rPr lang="en-US" altLang="en-US" dirty="0">
                <a:ea typeface="ＭＳ Ｐゴシック" pitchFamily="34" charset="-128"/>
              </a:rPr>
            </a:br>
            <a:r>
              <a:rPr lang="en-US" altLang="en-US" dirty="0">
                <a:ea typeface="ＭＳ Ｐゴシック" pitchFamily="34" charset="-128"/>
              </a:rPr>
              <a:t>higher level authority, and </a:t>
            </a:r>
          </a:p>
          <a:p>
            <a:pPr lvl="2">
              <a:lnSpc>
                <a:spcPct val="90000"/>
              </a:lnSpc>
            </a:pPr>
            <a:r>
              <a:rPr lang="en-US" altLang="en-US" dirty="0">
                <a:ea typeface="ＭＳ Ｐゴシック" pitchFamily="34" charset="-128"/>
              </a:rPr>
              <a:t>Uses its private key to sign the certificate of  other web sites/authorities</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1970"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A formatted report</a:t>
            </a:r>
          </a:p>
        </p:txBody>
      </p:sp>
      <p:pic>
        <p:nvPicPr>
          <p:cNvPr id="64515" name="Picture 5"/>
          <p:cNvPicPr>
            <a:picLocks noChangeAspect="1" noChangeArrowheads="1"/>
          </p:cNvPicPr>
          <p:nvPr/>
        </p:nvPicPr>
        <p:blipFill>
          <a:blip r:embed="rId3"/>
          <a:srcRect/>
          <a:stretch>
            <a:fillRect/>
          </a:stretch>
        </p:blipFill>
        <p:spPr bwMode="auto">
          <a:xfrm>
            <a:off x="1612231" y="1402003"/>
            <a:ext cx="6157245" cy="3317466"/>
          </a:xfrm>
          <a:prstGeom prst="rect">
            <a:avLst/>
          </a:prstGeom>
          <a:noFill/>
          <a:ln w="9525">
            <a:noFill/>
            <a:miter lim="800000"/>
            <a:headEnd/>
            <a:tailEnd/>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The World Wide Web</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7638803" cy="3008977"/>
          </a:xfrm>
        </p:spPr>
        <p:txBody>
          <a:bodyPr lIns="91440"/>
          <a:lstStyle/>
          <a:p>
            <a:r>
              <a:rPr lang="en-US" altLang="en-US" sz="2400" dirty="0"/>
              <a:t>The Web is a distributed information system based on hypertext.</a:t>
            </a:r>
          </a:p>
          <a:p>
            <a:r>
              <a:rPr lang="en-US" altLang="en-US" sz="2400" dirty="0"/>
              <a:t>Most Web documents are hypertext documents formatted via the </a:t>
            </a:r>
            <a:r>
              <a:rPr lang="en-US" altLang="en-US" sz="2400" dirty="0" err="1"/>
              <a:t>HyperText</a:t>
            </a:r>
            <a:r>
              <a:rPr lang="en-US" altLang="en-US" sz="2400" dirty="0"/>
              <a:t> Markup Language (HTML)</a:t>
            </a:r>
          </a:p>
          <a:p>
            <a:r>
              <a:rPr lang="en-US" altLang="en-US" sz="2400" dirty="0"/>
              <a:t>HTML documents contain</a:t>
            </a:r>
          </a:p>
          <a:p>
            <a:pPr lvl="1"/>
            <a:r>
              <a:rPr lang="en-US" altLang="en-US" sz="2400" dirty="0">
                <a:ea typeface="ＭＳ Ｐゴシック" pitchFamily="34" charset="-128"/>
              </a:rPr>
              <a:t>text along with font specifications, and other formatting instructions</a:t>
            </a:r>
          </a:p>
          <a:p>
            <a:pPr lvl="1"/>
            <a:r>
              <a:rPr lang="en-US" altLang="en-US" sz="2400" dirty="0">
                <a:ea typeface="ＭＳ Ｐゴシック" pitchFamily="34" charset="-128"/>
              </a:rPr>
              <a:t>hypertext links to other documents, which can be associated with regions of the text.</a:t>
            </a:r>
          </a:p>
          <a:p>
            <a:pPr lvl="1"/>
            <a:r>
              <a:rPr lang="en-US" altLang="en-US" sz="2400" dirty="0">
                <a:solidFill>
                  <a:srgbClr val="002060"/>
                </a:solidFill>
                <a:ea typeface="ＭＳ Ｐゴシック" pitchFamily="34" charset="-128"/>
              </a:rPr>
              <a:t>forms</a:t>
            </a:r>
            <a:r>
              <a:rPr lang="en-US" altLang="en-US" sz="2400" dirty="0">
                <a:ea typeface="ＭＳ Ｐゴシック" pitchFamily="34" charset="-128"/>
              </a:rPr>
              <a:t>, enabling users to enter data which can then be sent back to the Web server</a:t>
            </a:r>
            <a:endParaRPr lang="en-US" altLang="en-US" sz="24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Uniform Resources Locators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469901" y="1151857"/>
            <a:ext cx="8375649" cy="4488863"/>
          </a:xfrm>
        </p:spPr>
        <p:txBody>
          <a:bodyPr lIns="91440"/>
          <a:lstStyle/>
          <a:p>
            <a:pPr>
              <a:lnSpc>
                <a:spcPct val="90000"/>
              </a:lnSpc>
            </a:pPr>
            <a:r>
              <a:rPr lang="en-US" altLang="en-US" sz="2000" dirty="0"/>
              <a:t>In the Web, functionality of pointers is provided by Uniform Resource Locators (URLs).</a:t>
            </a:r>
          </a:p>
          <a:p>
            <a:pPr>
              <a:lnSpc>
                <a:spcPct val="90000"/>
              </a:lnSpc>
            </a:pPr>
            <a:r>
              <a:rPr lang="en-US" altLang="en-US" sz="2000" dirty="0"/>
              <a:t>URL example: </a:t>
            </a:r>
          </a:p>
          <a:p>
            <a:pPr>
              <a:lnSpc>
                <a:spcPct val="90000"/>
              </a:lnSpc>
              <a:buFont typeface="Monotype Sorts" charset="2"/>
              <a:buNone/>
            </a:pPr>
            <a:r>
              <a:rPr lang="en-US" altLang="en-US" sz="2000" dirty="0"/>
              <a:t>	              </a:t>
            </a:r>
            <a:r>
              <a:rPr lang="en-US" altLang="en-US" sz="2000" dirty="0">
                <a:hlinkClick r:id="rId3"/>
              </a:rPr>
              <a:t>http://www.acm.org/sigmod</a:t>
            </a:r>
            <a:r>
              <a:rPr lang="en-US" altLang="en-US" sz="2000" dirty="0"/>
              <a:t> </a:t>
            </a:r>
          </a:p>
          <a:p>
            <a:pPr lvl="1">
              <a:lnSpc>
                <a:spcPct val="90000"/>
              </a:lnSpc>
            </a:pPr>
            <a:r>
              <a:rPr lang="en-US" altLang="en-US" sz="2000" dirty="0">
                <a:ea typeface="ＭＳ Ｐゴシック" pitchFamily="34" charset="-128"/>
              </a:rPr>
              <a:t>The first part indicates how the document is to be accessed</a:t>
            </a:r>
          </a:p>
          <a:p>
            <a:pPr lvl="2">
              <a:lnSpc>
                <a:spcPct val="90000"/>
              </a:lnSpc>
            </a:pPr>
            <a:r>
              <a:rPr lang="ja-JP" altLang="en-US" sz="2000" dirty="0">
                <a:ea typeface="ＭＳ Ｐゴシック" pitchFamily="34" charset="-128"/>
              </a:rPr>
              <a:t>“</a:t>
            </a:r>
            <a:r>
              <a:rPr lang="en-US" altLang="ja-JP" sz="2000" dirty="0">
                <a:ea typeface="ＭＳ Ｐゴシック" pitchFamily="34" charset="-128"/>
              </a:rPr>
              <a:t>http</a:t>
            </a:r>
            <a:r>
              <a:rPr lang="ja-JP" altLang="en-US" sz="2000" dirty="0">
                <a:ea typeface="ＭＳ Ｐゴシック" pitchFamily="34" charset="-128"/>
              </a:rPr>
              <a:t>”</a:t>
            </a:r>
            <a:r>
              <a:rPr lang="en-US" altLang="ja-JP" sz="2000" dirty="0">
                <a:ea typeface="ＭＳ Ｐゴシック" pitchFamily="34" charset="-128"/>
              </a:rPr>
              <a:t> indicates that the document is to be accessed using the Hyper Text Transfer Protocol.</a:t>
            </a:r>
          </a:p>
          <a:p>
            <a:pPr lvl="1">
              <a:lnSpc>
                <a:spcPct val="90000"/>
              </a:lnSpc>
            </a:pPr>
            <a:r>
              <a:rPr lang="en-US" altLang="en-US" sz="2000" dirty="0">
                <a:ea typeface="ＭＳ Ｐゴシック" pitchFamily="34" charset="-128"/>
              </a:rPr>
              <a:t>The second part gives the unique name of a machine on the Internet.</a:t>
            </a:r>
          </a:p>
          <a:p>
            <a:pPr lvl="1">
              <a:lnSpc>
                <a:spcPct val="90000"/>
              </a:lnSpc>
            </a:pPr>
            <a:r>
              <a:rPr lang="en-US" altLang="en-US" sz="2000" dirty="0">
                <a:ea typeface="ＭＳ Ｐゴシック" pitchFamily="34" charset="-128"/>
              </a:rPr>
              <a:t>The rest of the URL identifies the document within the machine.</a:t>
            </a:r>
          </a:p>
          <a:p>
            <a:pPr>
              <a:lnSpc>
                <a:spcPct val="90000"/>
              </a:lnSpc>
            </a:pPr>
            <a:r>
              <a:rPr lang="en-US" altLang="en-US" sz="2000" dirty="0"/>
              <a:t>The local identification can be:</a:t>
            </a:r>
          </a:p>
          <a:p>
            <a:pPr lvl="2">
              <a:lnSpc>
                <a:spcPct val="90000"/>
              </a:lnSpc>
            </a:pPr>
            <a:r>
              <a:rPr lang="en-US" altLang="en-US" sz="2000" dirty="0">
                <a:ea typeface="ＭＳ Ｐゴシック" pitchFamily="34" charset="-128"/>
              </a:rPr>
              <a:t>The path name of a file on the machine, or</a:t>
            </a:r>
          </a:p>
          <a:p>
            <a:pPr lvl="2">
              <a:lnSpc>
                <a:spcPct val="90000"/>
              </a:lnSpc>
            </a:pPr>
            <a:r>
              <a:rPr lang="en-US" altLang="en-US" sz="2000" dirty="0">
                <a:ea typeface="ＭＳ Ｐゴシック" pitchFamily="34" charset="-128"/>
              </a:rPr>
              <a:t>An identifier (path name) of a program, plus arguments to be passed to the program</a:t>
            </a:r>
          </a:p>
          <a:p>
            <a:pPr lvl="3">
              <a:lnSpc>
                <a:spcPct val="90000"/>
              </a:lnSpc>
            </a:pPr>
            <a:r>
              <a:rPr lang="en-US" altLang="en-US" sz="2000" dirty="0">
                <a:ea typeface="ＭＳ Ｐゴシック" pitchFamily="34" charset="-128"/>
              </a:rPr>
              <a:t>E.g.,  </a:t>
            </a:r>
            <a:r>
              <a:rPr lang="en-US" altLang="en-US" sz="2000" dirty="0">
                <a:ea typeface="ＭＳ Ｐゴシック" pitchFamily="34" charset="-128"/>
                <a:hlinkClick r:id="rId4"/>
              </a:rPr>
              <a:t>http://www.google.com/search?q=silberschatz</a:t>
            </a:r>
            <a:endParaRPr lang="en-US" altLang="en-US" sz="2000" dirty="0">
              <a:ea typeface="ＭＳ Ｐゴシック" pitchFamily="34" charset="-128"/>
            </a:endParaRPr>
          </a:p>
          <a:p>
            <a:pPr indent="-365760"/>
            <a:endParaRPr lang="en-US" altLang="en-US" sz="2000"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HTML and HTTP</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117855"/>
            <a:ext cx="7630215" cy="3754936"/>
          </a:xfrm>
        </p:spPr>
        <p:txBody>
          <a:bodyPr lIns="91440"/>
          <a:lstStyle/>
          <a:p>
            <a:r>
              <a:rPr lang="en-US" altLang="en-US" sz="2000" dirty="0"/>
              <a:t>HTML provides formatting, hypertext link, and image display features</a:t>
            </a:r>
          </a:p>
          <a:p>
            <a:pPr lvl="1"/>
            <a:r>
              <a:rPr lang="en-US" altLang="en-US" sz="2000" dirty="0">
                <a:ea typeface="ＭＳ Ｐゴシック" pitchFamily="34" charset="-128"/>
              </a:rPr>
              <a:t>including tables, </a:t>
            </a:r>
            <a:r>
              <a:rPr lang="en-US" altLang="en-US" sz="2000" dirty="0" err="1">
                <a:ea typeface="ＭＳ Ｐゴシック" pitchFamily="34" charset="-128"/>
              </a:rPr>
              <a:t>stylesheets</a:t>
            </a:r>
            <a:r>
              <a:rPr lang="en-US" altLang="en-US" sz="2000" dirty="0">
                <a:ea typeface="ＭＳ Ｐゴシック" pitchFamily="34" charset="-128"/>
              </a:rPr>
              <a:t> (to alter default formatting), etc.</a:t>
            </a:r>
          </a:p>
          <a:p>
            <a:r>
              <a:rPr lang="en-US" altLang="en-US" sz="2000" dirty="0"/>
              <a:t>HTML also provides input features</a:t>
            </a:r>
          </a:p>
          <a:p>
            <a:pPr lvl="2"/>
            <a:r>
              <a:rPr lang="en-US" altLang="en-US" sz="2000" dirty="0">
                <a:ea typeface="ＭＳ Ｐゴシック" pitchFamily="34" charset="-128"/>
              </a:rPr>
              <a:t>Select from a set of options</a:t>
            </a:r>
          </a:p>
          <a:p>
            <a:pPr lvl="3"/>
            <a:r>
              <a:rPr lang="en-US" altLang="en-US" sz="2000" dirty="0">
                <a:ea typeface="ＭＳ Ｐゴシック" pitchFamily="34" charset="-128"/>
              </a:rPr>
              <a:t>Pop-up menus, radio buttons, check lists</a:t>
            </a:r>
          </a:p>
          <a:p>
            <a:pPr lvl="2"/>
            <a:r>
              <a:rPr lang="en-US" altLang="en-US" sz="2000" dirty="0">
                <a:ea typeface="ＭＳ Ｐゴシック" pitchFamily="34" charset="-128"/>
              </a:rPr>
              <a:t>Enter values</a:t>
            </a:r>
          </a:p>
          <a:p>
            <a:pPr lvl="3"/>
            <a:r>
              <a:rPr lang="en-US" altLang="en-US" sz="2000" dirty="0">
                <a:ea typeface="ＭＳ Ｐゴシック" pitchFamily="34" charset="-128"/>
              </a:rPr>
              <a:t>Text boxes</a:t>
            </a:r>
          </a:p>
          <a:p>
            <a:pPr lvl="1"/>
            <a:r>
              <a:rPr lang="en-US" altLang="en-US" sz="2000" dirty="0">
                <a:ea typeface="ＭＳ Ｐゴシック" pitchFamily="34" charset="-128"/>
              </a:rPr>
              <a:t>Filled in input sent back to the server, to be acted upon by an executable at the server</a:t>
            </a:r>
          </a:p>
          <a:p>
            <a:r>
              <a:rPr lang="en-US" altLang="en-US" sz="2000" dirty="0" err="1"/>
              <a:t>HyperText</a:t>
            </a:r>
            <a:r>
              <a:rPr lang="en-US" altLang="en-US" sz="2000" dirty="0"/>
              <a:t> Transfer Protocol (HTTP) used for communication with the Web server</a:t>
            </a:r>
          </a:p>
          <a:p>
            <a:pPr indent="-365760"/>
            <a:endParaRPr lang="en-US" altLang="en-US" sz="2000"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685800" y="4763"/>
            <a:ext cx="7772400" cy="762000"/>
          </a:xfrm>
        </p:spPr>
        <p:txBody>
          <a:bodyPr/>
          <a:lstStyle/>
          <a:p>
            <a:pPr>
              <a:defRPr/>
            </a:pPr>
            <a:r>
              <a:rPr lang="en-US" altLang="en-US">
                <a:effectLst>
                  <a:outerShdw blurRad="38100" dist="38100" dir="2700000" algn="tl">
                    <a:srgbClr val="C0C0C0"/>
                  </a:outerShdw>
                </a:effectLst>
              </a:rPr>
              <a:t>Sample HTML Source Text</a:t>
            </a:r>
          </a:p>
        </p:txBody>
      </p:sp>
      <p:sp>
        <p:nvSpPr>
          <p:cNvPr id="13315" name="Rectangle 3"/>
          <p:cNvSpPr>
            <a:spLocks noGrp="1" noChangeArrowheads="1"/>
          </p:cNvSpPr>
          <p:nvPr>
            <p:ph type="body" idx="4294967295"/>
          </p:nvPr>
        </p:nvSpPr>
        <p:spPr>
          <a:xfrm>
            <a:off x="807869" y="1169906"/>
            <a:ext cx="7439486" cy="4641351"/>
          </a:xfrm>
        </p:spPr>
        <p:txBody>
          <a:bodyPr/>
          <a:lstStyle/>
          <a:p>
            <a:pPr>
              <a:lnSpc>
                <a:spcPct val="90000"/>
              </a:lnSpc>
              <a:buFont typeface="Monotype Sorts" charset="2"/>
              <a:buNone/>
            </a:pPr>
            <a:r>
              <a:rPr lang="en-US" altLang="en-US" sz="1700" dirty="0">
                <a:solidFill>
                  <a:srgbClr val="000099"/>
                </a:solidFill>
              </a:rPr>
              <a:t>&lt;html&gt;</a:t>
            </a:r>
          </a:p>
          <a:p>
            <a:pPr>
              <a:lnSpc>
                <a:spcPct val="90000"/>
              </a:lnSpc>
              <a:buFont typeface="Monotype Sorts" charset="2"/>
              <a:buNone/>
            </a:pPr>
            <a:r>
              <a:rPr lang="en-US" altLang="en-US" sz="1700" dirty="0">
                <a:solidFill>
                  <a:srgbClr val="000099"/>
                </a:solidFill>
              </a:rPr>
              <a:t>&lt;body&gt;</a:t>
            </a:r>
          </a:p>
          <a:p>
            <a:pPr>
              <a:lnSpc>
                <a:spcPct val="90000"/>
              </a:lnSpc>
              <a:buFont typeface="Monotype Sorts" charset="2"/>
              <a:buNone/>
            </a:pPr>
            <a:r>
              <a:rPr lang="en-US" altLang="en-US" sz="1700" dirty="0">
                <a:solidFill>
                  <a:srgbClr val="000099"/>
                </a:solidFill>
              </a:rPr>
              <a:t>  &lt;table border&gt;</a:t>
            </a:r>
            <a:br>
              <a:rPr lang="en-US" altLang="en-US" sz="1700" dirty="0">
                <a:solidFill>
                  <a:srgbClr val="000099"/>
                </a:solidFill>
              </a:rPr>
            </a:br>
            <a:r>
              <a:rPr lang="en-US" altLang="en-US" sz="1700" dirty="0"/>
              <a:t>&lt;</a:t>
            </a:r>
            <a:r>
              <a:rPr lang="en-US" altLang="en-US" sz="1700" dirty="0" err="1"/>
              <a:t>tr</a:t>
            </a:r>
            <a:r>
              <a:rPr lang="en-US" altLang="en-US" sz="1700" dirty="0"/>
              <a:t>&gt; &lt;</a:t>
            </a:r>
            <a:r>
              <a:rPr lang="en-US" altLang="en-US" sz="1700" dirty="0" err="1"/>
              <a:t>th</a:t>
            </a:r>
            <a:r>
              <a:rPr lang="en-US" altLang="en-US" sz="1700" dirty="0"/>
              <a:t>&gt;ID&lt;/</a:t>
            </a:r>
            <a:r>
              <a:rPr lang="en-US" altLang="en-US" sz="1700" dirty="0" err="1"/>
              <a:t>th</a:t>
            </a:r>
            <a:r>
              <a:rPr lang="en-US" altLang="en-US" sz="1700" dirty="0"/>
              <a:t>&gt; &lt;</a:t>
            </a:r>
            <a:r>
              <a:rPr lang="en-US" altLang="en-US" sz="1700" dirty="0" err="1"/>
              <a:t>th</a:t>
            </a:r>
            <a:r>
              <a:rPr lang="en-US" altLang="en-US" sz="1700" dirty="0"/>
              <a:t>&gt;Name&lt;/</a:t>
            </a:r>
            <a:r>
              <a:rPr lang="en-US" altLang="en-US" sz="1700" dirty="0" err="1"/>
              <a:t>th</a:t>
            </a:r>
            <a:r>
              <a:rPr lang="en-US" altLang="en-US" sz="1700" dirty="0"/>
              <a:t>&gt; &lt;</a:t>
            </a:r>
            <a:r>
              <a:rPr lang="en-US" altLang="en-US" sz="1700" dirty="0" err="1"/>
              <a:t>th</a:t>
            </a:r>
            <a:r>
              <a:rPr lang="en-US" altLang="en-US" sz="1700" dirty="0"/>
              <a:t>&gt;Department&lt;/</a:t>
            </a:r>
            <a:r>
              <a:rPr lang="en-US" altLang="en-US" sz="1700" dirty="0" err="1"/>
              <a:t>th</a:t>
            </a:r>
            <a:r>
              <a:rPr lang="en-US" altLang="en-US" sz="1700" dirty="0"/>
              <a:t>&gt; &lt;/</a:t>
            </a:r>
            <a:r>
              <a:rPr lang="en-US" altLang="en-US" sz="1700" dirty="0" err="1"/>
              <a:t>tr</a:t>
            </a:r>
            <a:r>
              <a:rPr lang="en-US" altLang="en-US" sz="1700" dirty="0"/>
              <a:t>&gt;</a:t>
            </a:r>
            <a:br>
              <a:rPr lang="en-US" altLang="en-US" sz="1700" dirty="0"/>
            </a:br>
            <a:r>
              <a:rPr lang="en-US" altLang="en-US" sz="1700" dirty="0"/>
              <a:t>&lt;</a:t>
            </a:r>
            <a:r>
              <a:rPr lang="en-US" altLang="en-US" sz="1700" dirty="0" err="1"/>
              <a:t>tr</a:t>
            </a:r>
            <a:r>
              <a:rPr lang="en-US" altLang="en-US" sz="1700" dirty="0"/>
              <a:t>&gt; &lt;td&gt;00128&lt;/td&gt; &lt;td&gt;Zhang&lt;/td&gt; &lt;td&gt;Comp. Sci.&lt;/td&gt; &lt;/</a:t>
            </a:r>
            <a:r>
              <a:rPr lang="en-US" altLang="en-US" sz="1700" dirty="0" err="1"/>
              <a:t>tr</a:t>
            </a:r>
            <a:r>
              <a:rPr lang="en-US" altLang="en-US" sz="1700" dirty="0"/>
              <a:t>&gt;</a:t>
            </a:r>
            <a:br>
              <a:rPr lang="en-US" altLang="en-US" sz="1700" dirty="0"/>
            </a:br>
            <a:r>
              <a:rPr lang="en-US" altLang="en-US" sz="1700" dirty="0"/>
              <a:t>….</a:t>
            </a:r>
          </a:p>
          <a:p>
            <a:pPr>
              <a:lnSpc>
                <a:spcPct val="90000"/>
              </a:lnSpc>
              <a:buFont typeface="Monotype Sorts" charset="2"/>
              <a:buNone/>
            </a:pPr>
            <a:r>
              <a:rPr lang="en-US" altLang="en-US" sz="1700" dirty="0"/>
              <a:t>  </a:t>
            </a:r>
            <a:r>
              <a:rPr lang="en-US" altLang="en-US" sz="1700" dirty="0">
                <a:solidFill>
                  <a:srgbClr val="000099"/>
                </a:solidFill>
              </a:rPr>
              <a:t>&lt;/table&gt;</a:t>
            </a:r>
          </a:p>
          <a:p>
            <a:pPr>
              <a:lnSpc>
                <a:spcPct val="90000"/>
              </a:lnSpc>
              <a:buFont typeface="Monotype Sorts" charset="2"/>
              <a:buNone/>
            </a:pPr>
            <a:r>
              <a:rPr lang="en-US" altLang="en-US" sz="1700" dirty="0">
                <a:solidFill>
                  <a:srgbClr val="000099"/>
                </a:solidFill>
              </a:rPr>
              <a:t>   &lt;form action</a:t>
            </a:r>
            <a:r>
              <a:rPr lang="en-US" altLang="en-US" sz="1700" dirty="0"/>
              <a:t>="</a:t>
            </a:r>
            <a:r>
              <a:rPr lang="en-US" altLang="en-US" sz="1700" dirty="0" err="1"/>
              <a:t>PersonQuery</a:t>
            </a:r>
            <a:r>
              <a:rPr lang="en-US" altLang="en-US" sz="1700" dirty="0"/>
              <a:t>" method=get</a:t>
            </a:r>
            <a:r>
              <a:rPr lang="en-US" altLang="en-US" sz="1700" dirty="0">
                <a:solidFill>
                  <a:schemeClr val="tx2"/>
                </a:solidFill>
              </a:rPr>
              <a:t>&gt;</a:t>
            </a:r>
            <a:r>
              <a:rPr lang="en-US" altLang="en-US" sz="1700" dirty="0"/>
              <a:t/>
            </a:r>
            <a:br>
              <a:rPr lang="en-US" altLang="en-US" sz="1700" dirty="0"/>
            </a:br>
            <a:r>
              <a:rPr lang="en-US" altLang="en-US" sz="1700" dirty="0"/>
              <a:t>Search for: </a:t>
            </a:r>
            <a:br>
              <a:rPr lang="en-US" altLang="en-US" sz="1700" dirty="0"/>
            </a:br>
            <a:r>
              <a:rPr lang="en-US" altLang="en-US" sz="1700" dirty="0"/>
              <a:t>   &lt;select name="</a:t>
            </a:r>
            <a:r>
              <a:rPr lang="en-US" altLang="en-US" sz="1700" dirty="0" err="1"/>
              <a:t>persontype</a:t>
            </a:r>
            <a:r>
              <a:rPr lang="en-US" altLang="en-US" sz="1700" dirty="0"/>
              <a:t>"&gt;</a:t>
            </a:r>
            <a:br>
              <a:rPr lang="en-US" altLang="en-US" sz="1700" dirty="0"/>
            </a:br>
            <a:r>
              <a:rPr lang="en-US" altLang="en-US" sz="1700" dirty="0"/>
              <a:t>       &lt;option value="student" selected&gt;Student &lt;/option&gt;</a:t>
            </a:r>
            <a:br>
              <a:rPr lang="en-US" altLang="en-US" sz="1700" dirty="0"/>
            </a:br>
            <a:r>
              <a:rPr lang="en-US" altLang="en-US" sz="1700" dirty="0"/>
              <a:t>       &lt;option value="instructor"&gt; Instructor &lt;/option&gt;</a:t>
            </a:r>
            <a:br>
              <a:rPr lang="en-US" altLang="en-US" sz="1700" dirty="0"/>
            </a:br>
            <a:r>
              <a:rPr lang="en-US" altLang="en-US" sz="1700" dirty="0"/>
              <a:t>   &lt;/select&gt; &lt;</a:t>
            </a:r>
            <a:r>
              <a:rPr lang="en-US" altLang="en-US" sz="1700" dirty="0" err="1"/>
              <a:t>br</a:t>
            </a:r>
            <a:r>
              <a:rPr lang="en-US" altLang="en-US" sz="1700" dirty="0"/>
              <a:t>&gt;</a:t>
            </a:r>
            <a:br>
              <a:rPr lang="en-US" altLang="en-US" sz="1700" dirty="0"/>
            </a:br>
            <a:r>
              <a:rPr lang="en-US" altLang="en-US" sz="1700" dirty="0"/>
              <a:t>Name: &lt;input type=text size=20 name="name"&gt;</a:t>
            </a:r>
            <a:br>
              <a:rPr lang="en-US" altLang="en-US" sz="1700" dirty="0"/>
            </a:br>
            <a:r>
              <a:rPr lang="en-US" altLang="en-US" sz="1700" dirty="0"/>
              <a:t>&lt;input type=submit value="submit"&gt;</a:t>
            </a:r>
          </a:p>
          <a:p>
            <a:pPr>
              <a:lnSpc>
                <a:spcPct val="90000"/>
              </a:lnSpc>
              <a:buFont typeface="Monotype Sorts" charset="2"/>
              <a:buNone/>
            </a:pPr>
            <a:r>
              <a:rPr lang="en-US" altLang="en-US" sz="1700" dirty="0">
                <a:solidFill>
                  <a:schemeClr val="tx2"/>
                </a:solidFill>
              </a:rPr>
              <a:t>  </a:t>
            </a:r>
            <a:r>
              <a:rPr lang="en-US" altLang="en-US" sz="1700" dirty="0">
                <a:solidFill>
                  <a:srgbClr val="000099"/>
                </a:solidFill>
              </a:rPr>
              <a:t>&lt;/form&gt;</a:t>
            </a:r>
          </a:p>
          <a:p>
            <a:pPr>
              <a:lnSpc>
                <a:spcPct val="90000"/>
              </a:lnSpc>
              <a:buFont typeface="Monotype Sorts" charset="2"/>
              <a:buNone/>
            </a:pPr>
            <a:r>
              <a:rPr lang="en-US" altLang="en-US" sz="1700" dirty="0">
                <a:solidFill>
                  <a:srgbClr val="000099"/>
                </a:solidFill>
              </a:rPr>
              <a:t>&lt;/body&gt; &lt;/html&gt;</a:t>
            </a:r>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92929</TotalTime>
  <Words>4881</Words>
  <Application>Microsoft Office PowerPoint</Application>
  <PresentationFormat>全屏显示(4:3)</PresentationFormat>
  <Paragraphs>509</Paragraphs>
  <Slides>59</Slides>
  <Notes>29</Notes>
  <HiddenSlides>26</HiddenSlides>
  <MMClips>0</MMClips>
  <ScaleCrop>false</ScaleCrop>
  <HeadingPairs>
    <vt:vector size="8" baseType="variant">
      <vt:variant>
        <vt:lpstr>已用的字体</vt:lpstr>
      </vt:variant>
      <vt:variant>
        <vt:i4>8</vt:i4>
      </vt:variant>
      <vt:variant>
        <vt:lpstr>主题</vt:lpstr>
      </vt:variant>
      <vt:variant>
        <vt:i4>1</vt:i4>
      </vt:variant>
      <vt:variant>
        <vt:lpstr>幻灯片标题</vt:lpstr>
      </vt:variant>
      <vt:variant>
        <vt:i4>59</vt:i4>
      </vt:variant>
      <vt:variant>
        <vt:lpstr>自定义放映</vt:lpstr>
      </vt:variant>
      <vt:variant>
        <vt:i4>1</vt:i4>
      </vt:variant>
    </vt:vector>
  </HeadingPairs>
  <TitlesOfParts>
    <vt:vector size="69" baseType="lpstr">
      <vt:lpstr>Monotype Sorts</vt:lpstr>
      <vt:lpstr>MS PGothic</vt:lpstr>
      <vt:lpstr>MS PGothic</vt:lpstr>
      <vt:lpstr>Arial</vt:lpstr>
      <vt:lpstr>Helvetica</vt:lpstr>
      <vt:lpstr>Times New Roman</vt:lpstr>
      <vt:lpstr>Webdings</vt:lpstr>
      <vt:lpstr>Wingdings</vt:lpstr>
      <vt:lpstr>2_db-5-grey</vt:lpstr>
      <vt:lpstr>Chapter 9: Application Development </vt:lpstr>
      <vt:lpstr>Outline</vt:lpstr>
      <vt:lpstr>Application Programs and User Interfaces</vt:lpstr>
      <vt:lpstr>Application Architecture Evolution</vt:lpstr>
      <vt:lpstr>Web Interface</vt:lpstr>
      <vt:lpstr>The World Wide Web</vt:lpstr>
      <vt:lpstr>Uniform Resources Locators</vt:lpstr>
      <vt:lpstr>HTML and HTTP</vt:lpstr>
      <vt:lpstr>Sample HTML Source Text</vt:lpstr>
      <vt:lpstr>Display of Sample HTML Source</vt:lpstr>
      <vt:lpstr>Web Servers</vt:lpstr>
      <vt:lpstr>Three-Layer Web Architecture</vt:lpstr>
      <vt:lpstr>Two-Layer Web Architecture</vt:lpstr>
      <vt:lpstr>HTTP and Sessions</vt:lpstr>
      <vt:lpstr>Sessions and Cookies</vt:lpstr>
      <vt:lpstr>Servlets</vt:lpstr>
      <vt:lpstr>Example Servlet Code</vt:lpstr>
      <vt:lpstr>Example Servlet Code</vt:lpstr>
      <vt:lpstr>Servlet Sessions</vt:lpstr>
      <vt:lpstr>Servlet Support</vt:lpstr>
      <vt:lpstr>Server-Side Scripting</vt:lpstr>
      <vt:lpstr>Java Server Pages (JSP)</vt:lpstr>
      <vt:lpstr>PHP</vt:lpstr>
      <vt:lpstr>Client Side Scripting</vt:lpstr>
      <vt:lpstr>Client Side Scripting and Security</vt:lpstr>
      <vt:lpstr>Javascript</vt:lpstr>
      <vt:lpstr>Javascript</vt:lpstr>
      <vt:lpstr>Application Architectures</vt:lpstr>
      <vt:lpstr>Application Architectures</vt:lpstr>
      <vt:lpstr>Application Architecture</vt:lpstr>
      <vt:lpstr>Business Logic Layer</vt:lpstr>
      <vt:lpstr>Object-Relational Mapping</vt:lpstr>
      <vt:lpstr>Object-Relational Mapping and Hibernate (Cont.)</vt:lpstr>
      <vt:lpstr>Web Services</vt:lpstr>
      <vt:lpstr>Disconnected Operations</vt:lpstr>
      <vt:lpstr>Rapid Application Development</vt:lpstr>
      <vt:lpstr>ASP.NET and Visual Studio</vt:lpstr>
      <vt:lpstr>Application Performance</vt:lpstr>
      <vt:lpstr>Improving Web Server Performance</vt:lpstr>
      <vt:lpstr>Application Security</vt:lpstr>
      <vt:lpstr>SQL Injection</vt:lpstr>
      <vt:lpstr>Cross Site Scripting</vt:lpstr>
      <vt:lpstr>Cross Site Scripting</vt:lpstr>
      <vt:lpstr>Password Leakage</vt:lpstr>
      <vt:lpstr>Application Authentication</vt:lpstr>
      <vt:lpstr>Application Authentication</vt:lpstr>
      <vt:lpstr>Single Sign-On</vt:lpstr>
      <vt:lpstr>Application-Level Authorization</vt:lpstr>
      <vt:lpstr>Application-Level Authorization (Cont.)</vt:lpstr>
      <vt:lpstr>Audit Trails</vt:lpstr>
      <vt:lpstr>Encryption</vt:lpstr>
      <vt:lpstr>Encryption</vt:lpstr>
      <vt:lpstr>Encryption (Cont.)</vt:lpstr>
      <vt:lpstr>Encryption (Cont.)</vt:lpstr>
      <vt:lpstr>Encryption in Databases</vt:lpstr>
      <vt:lpstr>Encryption and Authentication</vt:lpstr>
      <vt:lpstr>End of Chapter 9</vt:lpstr>
      <vt:lpstr>Digital Certificates</vt:lpstr>
      <vt:lpstr>A formatted report</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dell</cp:lastModifiedBy>
  <cp:revision>489</cp:revision>
  <cp:lastPrinted>1999-06-28T19:27:31Z</cp:lastPrinted>
  <dcterms:created xsi:type="dcterms:W3CDTF">2009-12-21T15:40:22Z</dcterms:created>
  <dcterms:modified xsi:type="dcterms:W3CDTF">2021-11-07T12:53:43Z</dcterms:modified>
</cp:coreProperties>
</file>