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2"/>
  </p:notesMasterIdLst>
  <p:sldIdLst>
    <p:sldId id="257" r:id="rId2"/>
    <p:sldId id="256" r:id="rId3"/>
    <p:sldId id="259" r:id="rId4"/>
    <p:sldId id="260" r:id="rId5"/>
    <p:sldId id="561" r:id="rId6"/>
    <p:sldId id="560" r:id="rId7"/>
    <p:sldId id="574" r:id="rId8"/>
    <p:sldId id="573" r:id="rId9"/>
    <p:sldId id="572" r:id="rId10"/>
    <p:sldId id="571" r:id="rId11"/>
    <p:sldId id="570" r:id="rId12"/>
    <p:sldId id="569" r:id="rId13"/>
    <p:sldId id="566" r:id="rId14"/>
    <p:sldId id="565" r:id="rId15"/>
    <p:sldId id="564" r:id="rId16"/>
    <p:sldId id="582" r:id="rId17"/>
    <p:sldId id="581" r:id="rId18"/>
    <p:sldId id="580" r:id="rId19"/>
    <p:sldId id="579" r:id="rId20"/>
    <p:sldId id="577" r:id="rId21"/>
    <p:sldId id="576" r:id="rId22"/>
    <p:sldId id="575" r:id="rId23"/>
    <p:sldId id="562" r:id="rId24"/>
    <p:sldId id="594" r:id="rId25"/>
    <p:sldId id="660" r:id="rId26"/>
    <p:sldId id="592" r:id="rId27"/>
    <p:sldId id="591" r:id="rId28"/>
    <p:sldId id="590" r:id="rId29"/>
    <p:sldId id="589" r:id="rId30"/>
    <p:sldId id="586" r:id="rId31"/>
    <p:sldId id="585" r:id="rId32"/>
    <p:sldId id="583" r:id="rId33"/>
    <p:sldId id="466" r:id="rId34"/>
    <p:sldId id="605" r:id="rId35"/>
    <p:sldId id="604" r:id="rId36"/>
    <p:sldId id="603" r:id="rId37"/>
    <p:sldId id="602" r:id="rId38"/>
    <p:sldId id="601" r:id="rId39"/>
    <p:sldId id="600" r:id="rId40"/>
    <p:sldId id="599" r:id="rId41"/>
    <p:sldId id="597" r:id="rId42"/>
    <p:sldId id="596" r:id="rId43"/>
    <p:sldId id="595" r:id="rId44"/>
    <p:sldId id="610" r:id="rId45"/>
    <p:sldId id="609" r:id="rId46"/>
    <p:sldId id="608" r:id="rId47"/>
    <p:sldId id="607" r:id="rId48"/>
    <p:sldId id="661" r:id="rId49"/>
    <p:sldId id="662" r:id="rId50"/>
    <p:sldId id="663" r:id="rId51"/>
    <p:sldId id="664" r:id="rId52"/>
    <p:sldId id="665" r:id="rId53"/>
    <p:sldId id="666" r:id="rId54"/>
    <p:sldId id="667" r:id="rId55"/>
    <p:sldId id="668" r:id="rId56"/>
    <p:sldId id="742" r:id="rId57"/>
    <p:sldId id="743" r:id="rId58"/>
    <p:sldId id="671" r:id="rId59"/>
    <p:sldId id="672" r:id="rId60"/>
    <p:sldId id="673" r:id="rId61"/>
    <p:sldId id="674" r:id="rId62"/>
    <p:sldId id="675" r:id="rId63"/>
    <p:sldId id="676" r:id="rId64"/>
    <p:sldId id="677" r:id="rId65"/>
    <p:sldId id="678" r:id="rId66"/>
    <p:sldId id="679" r:id="rId67"/>
    <p:sldId id="734" r:id="rId68"/>
    <p:sldId id="680" r:id="rId69"/>
    <p:sldId id="681" r:id="rId70"/>
    <p:sldId id="682" r:id="rId71"/>
    <p:sldId id="683" r:id="rId72"/>
    <p:sldId id="684" r:id="rId73"/>
    <p:sldId id="685" r:id="rId74"/>
    <p:sldId id="686" r:id="rId75"/>
    <p:sldId id="687" r:id="rId76"/>
    <p:sldId id="688" r:id="rId77"/>
    <p:sldId id="689" r:id="rId78"/>
    <p:sldId id="690" r:id="rId79"/>
    <p:sldId id="691" r:id="rId80"/>
    <p:sldId id="692" r:id="rId81"/>
    <p:sldId id="693" r:id="rId82"/>
    <p:sldId id="694" r:id="rId83"/>
    <p:sldId id="695" r:id="rId84"/>
    <p:sldId id="696" r:id="rId85"/>
    <p:sldId id="697" r:id="rId86"/>
    <p:sldId id="698" r:id="rId87"/>
    <p:sldId id="699" r:id="rId88"/>
    <p:sldId id="700" r:id="rId89"/>
    <p:sldId id="701" r:id="rId90"/>
    <p:sldId id="702" r:id="rId91"/>
    <p:sldId id="735" r:id="rId92"/>
    <p:sldId id="703" r:id="rId93"/>
    <p:sldId id="705" r:id="rId94"/>
    <p:sldId id="706" r:id="rId95"/>
    <p:sldId id="707" r:id="rId96"/>
    <p:sldId id="708" r:id="rId97"/>
    <p:sldId id="709" r:id="rId98"/>
    <p:sldId id="710" r:id="rId99"/>
    <p:sldId id="736" r:id="rId100"/>
    <p:sldId id="711" r:id="rId101"/>
    <p:sldId id="712" r:id="rId102"/>
    <p:sldId id="713" r:id="rId103"/>
    <p:sldId id="714" r:id="rId104"/>
    <p:sldId id="715" r:id="rId105"/>
    <p:sldId id="716" r:id="rId106"/>
    <p:sldId id="717" r:id="rId107"/>
    <p:sldId id="737" r:id="rId108"/>
    <p:sldId id="739" r:id="rId109"/>
    <p:sldId id="718" r:id="rId110"/>
    <p:sldId id="740" r:id="rId111"/>
    <p:sldId id="719" r:id="rId112"/>
    <p:sldId id="720" r:id="rId113"/>
    <p:sldId id="721" r:id="rId114"/>
    <p:sldId id="722" r:id="rId115"/>
    <p:sldId id="723" r:id="rId116"/>
    <p:sldId id="724" r:id="rId117"/>
    <p:sldId id="725" r:id="rId118"/>
    <p:sldId id="726" r:id="rId119"/>
    <p:sldId id="741" r:id="rId120"/>
    <p:sldId id="744" r:id="rId1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3"/>
      <p:bold r:id="rId124"/>
      <p:italic r:id="rId125"/>
      <p:boldItalic r:id="rId126"/>
    </p:embeddedFont>
    <p:embeddedFont>
      <p:font typeface="Wingdings 2" panose="05020102010507070707" pitchFamily="18" charset="2"/>
      <p:regular r:id="rId127"/>
    </p:embeddedFont>
    <p:embeddedFont>
      <p:font typeface="黑体" panose="02010609060101010101" pitchFamily="49" charset="-122"/>
      <p:regular r:id="rId128"/>
    </p:embeddedFont>
    <p:embeddedFont>
      <p:font typeface="微软雅黑" panose="020B0503020204020204" pitchFamily="34" charset="-122"/>
      <p:regular r:id="rId129"/>
      <p:bold r:id="rId1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FF"/>
    <a:srgbClr val="00FFFF"/>
    <a:srgbClr val="FFCCFF"/>
    <a:srgbClr val="FF00FF"/>
    <a:srgbClr val="00FF00"/>
    <a:srgbClr val="99FF66"/>
    <a:srgbClr val="CC0099"/>
    <a:srgbClr val="0099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1" autoAdjust="0"/>
    <p:restoredTop sz="98564" autoAdjust="0"/>
  </p:normalViewPr>
  <p:slideViewPr>
    <p:cSldViewPr snapToGrid="0">
      <p:cViewPr varScale="1">
        <p:scale>
          <a:sx n="130" d="100"/>
          <a:sy n="130" d="100"/>
        </p:scale>
        <p:origin x="584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1.fntdata"/><Relationship Id="rId128" Type="http://schemas.openxmlformats.org/officeDocument/2006/relationships/font" Target="fonts/font6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2.fntdata"/><Relationship Id="rId129" Type="http://schemas.openxmlformats.org/officeDocument/2006/relationships/font" Target="fonts/font7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8.fnt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2021/06/08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7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4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9DB4D7C-3F9D-49AB-A8D1-E775A1C430C4}"/>
              </a:ext>
            </a:extLst>
          </p:cNvPr>
          <p:cNvSpPr txBox="1">
            <a:spLocks/>
          </p:cNvSpPr>
          <p:nvPr userDrawn="1"/>
        </p:nvSpPr>
        <p:spPr>
          <a:xfrm>
            <a:off x="26505" y="4840150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B9BBE09-C7C1-4A2D-8A87-FB4DDFD82D6F}"/>
              </a:ext>
            </a:extLst>
          </p:cNvPr>
          <p:cNvSpPr txBox="1">
            <a:spLocks/>
          </p:cNvSpPr>
          <p:nvPr userDrawn="1"/>
        </p:nvSpPr>
        <p:spPr>
          <a:xfrm>
            <a:off x="26505" y="4840150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C8C5F0B9-C882-4FB1-99E1-8C8DE460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505" y="48401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39C4C68-0EB3-4AD9-8BE0-42C49D626D10}"/>
              </a:ext>
            </a:extLst>
          </p:cNvPr>
          <p:cNvSpPr txBox="1">
            <a:spLocks/>
          </p:cNvSpPr>
          <p:nvPr userDrawn="1"/>
        </p:nvSpPr>
        <p:spPr>
          <a:xfrm>
            <a:off x="26505" y="4840150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AD8263C4-EAAE-4417-8D2C-F5593AB5C677}"/>
              </a:ext>
            </a:extLst>
          </p:cNvPr>
          <p:cNvSpPr txBox="1">
            <a:spLocks/>
          </p:cNvSpPr>
          <p:nvPr userDrawn="1"/>
        </p:nvSpPr>
        <p:spPr>
          <a:xfrm>
            <a:off x="26505" y="4840150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29B0248C-A107-43E1-991E-0F4CC859A164}"/>
              </a:ext>
            </a:extLst>
          </p:cNvPr>
          <p:cNvSpPr txBox="1">
            <a:spLocks/>
          </p:cNvSpPr>
          <p:nvPr userDrawn="1"/>
        </p:nvSpPr>
        <p:spPr>
          <a:xfrm>
            <a:off x="26505" y="4840150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220E9-3B81-4CAD-9BB9-57BF9D15B246}"/>
              </a:ext>
            </a:extLst>
          </p:cNvPr>
          <p:cNvSpPr txBox="1">
            <a:spLocks/>
          </p:cNvSpPr>
          <p:nvPr userDrawn="1"/>
        </p:nvSpPr>
        <p:spPr>
          <a:xfrm>
            <a:off x="26505" y="4840150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ACE4EBA-F235-48CC-82CB-F5E5A3191938}"/>
              </a:ext>
            </a:extLst>
          </p:cNvPr>
          <p:cNvSpPr txBox="1">
            <a:spLocks/>
          </p:cNvSpPr>
          <p:nvPr userDrawn="1"/>
        </p:nvSpPr>
        <p:spPr>
          <a:xfrm>
            <a:off x="26505" y="4840150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33A51B9-74AC-47C3-8583-74C9A2B3649C}"/>
              </a:ext>
            </a:extLst>
          </p:cNvPr>
          <p:cNvSpPr txBox="1">
            <a:spLocks/>
          </p:cNvSpPr>
          <p:nvPr userDrawn="1"/>
        </p:nvSpPr>
        <p:spPr>
          <a:xfrm>
            <a:off x="26505" y="4840150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8E8447F7-6EF3-41EB-BAE3-088EDE4A1E07}"/>
              </a:ext>
            </a:extLst>
          </p:cNvPr>
          <p:cNvSpPr txBox="1">
            <a:spLocks/>
          </p:cNvSpPr>
          <p:nvPr userDrawn="1"/>
        </p:nvSpPr>
        <p:spPr>
          <a:xfrm>
            <a:off x="26505" y="4840150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231482" y="123478"/>
            <a:ext cx="681036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Line 3"/>
          <p:cNvSpPr>
            <a:spLocks noChangeShapeType="1"/>
          </p:cNvSpPr>
          <p:nvPr userDrawn="1"/>
        </p:nvSpPr>
        <p:spPr bwMode="auto">
          <a:xfrm>
            <a:off x="0" y="301530"/>
            <a:ext cx="296049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14" name="Rectangle 4"/>
          <p:cNvSpPr>
            <a:spLocks noChangeArrowheads="1"/>
          </p:cNvSpPr>
          <p:nvPr userDrawn="1"/>
        </p:nvSpPr>
        <p:spPr bwMode="auto">
          <a:xfrm>
            <a:off x="4810742" y="164227"/>
            <a:ext cx="10652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fr-FR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谢希仁 编著</a:t>
            </a: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2960498" y="164857"/>
            <a:ext cx="136768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r>
              <a:rPr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版</a:t>
            </a:r>
            <a:r>
              <a:rPr lang="en-US" altLang="zh-CN" sz="11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fr-FR" sz="11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2942045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Line 3"/>
          <p:cNvSpPr>
            <a:spLocks noChangeShapeType="1"/>
          </p:cNvSpPr>
          <p:nvPr userDrawn="1"/>
        </p:nvSpPr>
        <p:spPr bwMode="auto">
          <a:xfrm>
            <a:off x="5671079" y="301530"/>
            <a:ext cx="3472921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27" name="椭圆 26"/>
          <p:cNvSpPr/>
          <p:nvPr userDrawn="1"/>
        </p:nvSpPr>
        <p:spPr>
          <a:xfrm>
            <a:off x="5671079" y="259181"/>
            <a:ext cx="84698" cy="84698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pPr lvl="0"/>
            <a:endParaRPr lang="zh-CN" altLang="en-US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pic>
        <p:nvPicPr>
          <p:cNvPr id="29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662488"/>
            <a:ext cx="112553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fr-FR" altLang="zh-CN">
              <a:cs typeface="Arial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49" y="4419021"/>
            <a:ext cx="503429" cy="55995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1BD7FF38-C487-419B-94DC-7FB89023E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05" y="48401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15.png"/><Relationship Id="rId10" Type="http://schemas.openxmlformats.org/officeDocument/2006/relationships/image" Target="../media/image5.wmf"/><Relationship Id="rId4" Type="http://schemas.openxmlformats.org/officeDocument/2006/relationships/image" Target="../media/image14.png"/><Relationship Id="rId9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35085" y="1861082"/>
            <a:ext cx="3398686" cy="1421337"/>
            <a:chOff x="4535085" y="1664468"/>
            <a:chExt cx="3398686" cy="1421337"/>
          </a:xfrm>
        </p:grpSpPr>
        <p:sp>
          <p:nvSpPr>
            <p:cNvPr id="7" name="矩形 6"/>
            <p:cNvSpPr/>
            <p:nvPr/>
          </p:nvSpPr>
          <p:spPr>
            <a:xfrm>
              <a:off x="4535085" y="2147086"/>
              <a:ext cx="3398686" cy="93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5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5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络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5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5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</a:t>
              </a:r>
              <a:endParaRPr lang="fr-FR" altLang="zh-CN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565012" y="1664468"/>
              <a:ext cx="13388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 7 章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9D7842-7A32-487B-85A4-A9E46A6C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287471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运行的安全性</a:t>
            </a:r>
          </a:p>
        </p:txBody>
      </p:sp>
      <p:sp>
        <p:nvSpPr>
          <p:cNvPr id="8" name="矩形标注 7"/>
          <p:cNvSpPr/>
          <p:nvPr/>
        </p:nvSpPr>
        <p:spPr bwMode="auto">
          <a:xfrm>
            <a:off x="3641133" y="3298372"/>
            <a:ext cx="3288714" cy="422572"/>
          </a:xfrm>
          <a:prstGeom prst="wedgeRectCallout">
            <a:avLst>
              <a:gd name="adj1" fmla="val -62758"/>
              <a:gd name="adj2" fmla="val 28528"/>
            </a:avLst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能正常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运行并提供服务。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511896" y="85355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789697" y="828090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3643FD-8ECE-4562-AB5E-418611FF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1039511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744011" y="1014047"/>
            <a:ext cx="33570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7.6.3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应用层安全协议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482901"/>
            <a:ext cx="8230766" cy="8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本节仅讨论应用层中有关电子邮件的安全协议。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D6C949-2771-4225-BC8A-C080F3AA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9778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113202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794683" y="1098814"/>
            <a:ext cx="35586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(Pretty Good Privacy)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515230"/>
            <a:ext cx="8245228" cy="174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PGP (Pretty Good Privacy)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是一个完整的电子邮件安全软件包，包括加密、鉴别、电子签名和压缩等技术。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将现有的一些算法如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MD5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，以及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IDEA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等综合在一起。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虽然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已被广泛使用，但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并不是互联网的正式标准。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0BAF32-3245-45B8-8A8B-8F0B2A95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3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63606" y="636189"/>
            <a:ext cx="1820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805694" y="1286946"/>
            <a:ext cx="2428708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提供电子邮件的安全性、发送方鉴别和报文完整性。</a:t>
            </a:r>
          </a:p>
        </p:txBody>
      </p:sp>
      <p:sp>
        <p:nvSpPr>
          <p:cNvPr id="6" name="矩形 5"/>
          <p:cNvSpPr/>
          <p:nvPr/>
        </p:nvSpPr>
        <p:spPr>
          <a:xfrm>
            <a:off x="3360313" y="1286946"/>
            <a:ext cx="4949230" cy="738664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发送电子邮件明文</a:t>
            </a:r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有三个密钥：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生成的一次性密钥。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的公钥。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866857" y="3002980"/>
            <a:ext cx="39614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4651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05235" y="3906631"/>
            <a:ext cx="8082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2642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326424" y="2792139"/>
            <a:ext cx="592041" cy="27081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30273" y="3330789"/>
            <a:ext cx="390341" cy="272299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618092" y="2522816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18092" y="3052537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077468" y="2252002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29993" y="3332277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93342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421990" y="3603088"/>
            <a:ext cx="0" cy="272039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162296" y="3657358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429714" y="2819298"/>
            <a:ext cx="9541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</a:p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kumimoji="1" lang="en-US" altLang="zh-CN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002132" y="2193314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3183807" y="2522814"/>
            <a:ext cx="0" cy="8094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918465" y="2387407"/>
            <a:ext cx="114054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674273" y="2252002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5868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314404" y="2394848"/>
            <a:ext cx="3511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3169297" y="3265317"/>
            <a:ext cx="459994" cy="20236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 flipV="1">
            <a:off x="3816477" y="2411030"/>
            <a:ext cx="90289" cy="38111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95456" y="2845677"/>
            <a:ext cx="1254727" cy="341522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一次性密钥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115812" y="33322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5385097" y="2548944"/>
            <a:ext cx="0" cy="27822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4550725" y="2394848"/>
            <a:ext cx="52674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236732" y="3485654"/>
            <a:ext cx="7986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05490" y="3516257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6569178" y="3139260"/>
            <a:ext cx="0" cy="28370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377711" y="2199167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669509" y="2387407"/>
            <a:ext cx="767621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685265" y="2394848"/>
            <a:ext cx="43242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6561923" y="2547024"/>
            <a:ext cx="0" cy="28569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263001" y="28456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7124942" y="2289202"/>
            <a:ext cx="385988" cy="194926"/>
            <a:chOff x="2736" y="3648"/>
            <a:chExt cx="432" cy="240"/>
          </a:xfrm>
          <a:solidFill>
            <a:srgbClr val="FFFF00"/>
          </a:solidFill>
        </p:grpSpPr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  <a:grpFill/>
          </p:grpSpPr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grp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9" name="Picture 4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387" y="2118084"/>
            <a:ext cx="197347" cy="22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1012446" y="2193971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1395570" y="1981495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</a:p>
        </p:txBody>
      </p:sp>
      <p:sp>
        <p:nvSpPr>
          <p:cNvPr id="52" name="AutoShape 53"/>
          <p:cNvSpPr>
            <a:spLocks noChangeArrowheads="1"/>
          </p:cNvSpPr>
          <p:nvPr/>
        </p:nvSpPr>
        <p:spPr bwMode="auto">
          <a:xfrm>
            <a:off x="7644429" y="2320450"/>
            <a:ext cx="526743" cy="133919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7661338" y="2061846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898948" y="3854297"/>
            <a:ext cx="270266" cy="375029"/>
            <a:chOff x="2936775" y="5445223"/>
            <a:chExt cx="342903" cy="475823"/>
          </a:xfrm>
        </p:grpSpPr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6" name="Picture 4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42944" y="2938968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E2C7F-5DFD-47B3-87FF-A73FFFBA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774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63606" y="636189"/>
            <a:ext cx="1820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805694" y="1286946"/>
            <a:ext cx="2428708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提供电子邮件的安全性、发送方鉴别和报文完整性。</a:t>
            </a:r>
          </a:p>
        </p:txBody>
      </p:sp>
      <p:sp>
        <p:nvSpPr>
          <p:cNvPr id="6" name="矩形 5"/>
          <p:cNvSpPr/>
          <p:nvPr/>
        </p:nvSpPr>
        <p:spPr>
          <a:xfrm>
            <a:off x="3360313" y="1286946"/>
            <a:ext cx="4949230" cy="738664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发送电子邮件明文</a:t>
            </a:r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有三个密钥：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生成的一次性密钥。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的公钥。</a:t>
            </a:r>
          </a:p>
        </p:txBody>
      </p:sp>
      <p:sp>
        <p:nvSpPr>
          <p:cNvPr id="7" name="矩形 6"/>
          <p:cNvSpPr/>
          <p:nvPr/>
        </p:nvSpPr>
        <p:spPr>
          <a:xfrm>
            <a:off x="3265365" y="3972418"/>
            <a:ext cx="2856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在发送方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处理过程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866857" y="3002980"/>
            <a:ext cx="39614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4651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05235" y="3906631"/>
            <a:ext cx="8082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2642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326424" y="2792139"/>
            <a:ext cx="592041" cy="27081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30273" y="3330789"/>
            <a:ext cx="390341" cy="272299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618092" y="2522816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18092" y="3052537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077468" y="2252002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29993" y="3332277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93342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421990" y="3603088"/>
            <a:ext cx="0" cy="272039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162296" y="3657358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429714" y="2819298"/>
            <a:ext cx="9541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</a:p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kumimoji="1" lang="en-US" altLang="zh-CN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002132" y="2193314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3183807" y="2522814"/>
            <a:ext cx="0" cy="8094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918465" y="2387407"/>
            <a:ext cx="114054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674273" y="2252002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5868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314404" y="2394848"/>
            <a:ext cx="3511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3169297" y="3265317"/>
            <a:ext cx="459994" cy="20236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 flipV="1">
            <a:off x="3816477" y="2411030"/>
            <a:ext cx="90289" cy="38111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95456" y="2845677"/>
            <a:ext cx="1254727" cy="341522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一次性密钥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115812" y="33322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5385097" y="2548944"/>
            <a:ext cx="0" cy="27822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4550725" y="2394848"/>
            <a:ext cx="52674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236732" y="3485654"/>
            <a:ext cx="7986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05490" y="3516257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6569178" y="3139260"/>
            <a:ext cx="0" cy="28370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377711" y="2199167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669509" y="2387407"/>
            <a:ext cx="767621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685265" y="2394848"/>
            <a:ext cx="43242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6561923" y="2547024"/>
            <a:ext cx="0" cy="28569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263001" y="28456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7124942" y="2289202"/>
            <a:ext cx="385988" cy="194926"/>
            <a:chOff x="2736" y="3648"/>
            <a:chExt cx="432" cy="240"/>
          </a:xfrm>
          <a:solidFill>
            <a:srgbClr val="FFFF00"/>
          </a:solidFill>
        </p:grpSpPr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  <a:grpFill/>
          </p:grpSpPr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grp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9" name="Picture 4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387" y="2118084"/>
            <a:ext cx="197347" cy="22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1012446" y="2193971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1395570" y="1981495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</a:p>
        </p:txBody>
      </p:sp>
      <p:sp>
        <p:nvSpPr>
          <p:cNvPr id="52" name="AutoShape 53"/>
          <p:cNvSpPr>
            <a:spLocks noChangeArrowheads="1"/>
          </p:cNvSpPr>
          <p:nvPr/>
        </p:nvSpPr>
        <p:spPr bwMode="auto">
          <a:xfrm>
            <a:off x="7644429" y="2320450"/>
            <a:ext cx="526743" cy="133919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7661338" y="2061846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898948" y="3854297"/>
            <a:ext cx="270266" cy="375029"/>
            <a:chOff x="2936775" y="5445223"/>
            <a:chExt cx="342903" cy="475823"/>
          </a:xfrm>
        </p:grpSpPr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6" name="Picture 4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42944" y="2938968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E7DE139D-92C9-4A14-907A-6CE278F5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01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25" grpId="0" animBg="1"/>
      <p:bldP spid="3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63606" y="636189"/>
            <a:ext cx="1820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805694" y="1286946"/>
            <a:ext cx="2428708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提供电子邮件的安全性、发送方鉴别和报文完整性。</a:t>
            </a:r>
          </a:p>
        </p:txBody>
      </p:sp>
      <p:sp>
        <p:nvSpPr>
          <p:cNvPr id="6" name="矩形 5"/>
          <p:cNvSpPr/>
          <p:nvPr/>
        </p:nvSpPr>
        <p:spPr>
          <a:xfrm>
            <a:off x="3360313" y="1286946"/>
            <a:ext cx="4949230" cy="738664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发送电子邮件明文</a:t>
            </a:r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有三个密钥：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生成的一次性密钥。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的公钥。</a:t>
            </a:r>
          </a:p>
        </p:txBody>
      </p:sp>
      <p:sp>
        <p:nvSpPr>
          <p:cNvPr id="7" name="矩形 6"/>
          <p:cNvSpPr/>
          <p:nvPr/>
        </p:nvSpPr>
        <p:spPr>
          <a:xfrm>
            <a:off x="3265365" y="3972418"/>
            <a:ext cx="28561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在发送方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处理过程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866857" y="3002980"/>
            <a:ext cx="39614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4651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005235" y="3906631"/>
            <a:ext cx="80823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2642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326424" y="2792139"/>
            <a:ext cx="592041" cy="27081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30273" y="3330789"/>
            <a:ext cx="390341" cy="272299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618092" y="2522816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18092" y="3052537"/>
            <a:ext cx="0" cy="2693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5077468" y="2252002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29993" y="3332277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2693342" y="3467683"/>
            <a:ext cx="343907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2421990" y="3603088"/>
            <a:ext cx="0" cy="272039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1162296" y="3657358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429714" y="2819298"/>
            <a:ext cx="9541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</a:p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kumimoji="1" lang="en-US" altLang="zh-CN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3002132" y="2193314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V="1">
            <a:off x="3183807" y="2522814"/>
            <a:ext cx="0" cy="8094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918465" y="2387407"/>
            <a:ext cx="114054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674273" y="2252002"/>
            <a:ext cx="284412" cy="272300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958684" y="2252002"/>
            <a:ext cx="592041" cy="270813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314404" y="2394848"/>
            <a:ext cx="3511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3169297" y="3265317"/>
            <a:ext cx="459994" cy="20236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 flipV="1">
            <a:off x="3816477" y="2411030"/>
            <a:ext cx="90289" cy="38111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95456" y="2845677"/>
            <a:ext cx="1254727" cy="341522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一次性密钥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115812" y="33322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V="1">
            <a:off x="5385097" y="2548944"/>
            <a:ext cx="0" cy="27822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4550725" y="2394848"/>
            <a:ext cx="52674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236732" y="3485654"/>
            <a:ext cx="79861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05490" y="3516257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6569178" y="3139260"/>
            <a:ext cx="0" cy="28370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6377711" y="2199167"/>
            <a:ext cx="3625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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669509" y="2387407"/>
            <a:ext cx="767621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6685265" y="2394848"/>
            <a:ext cx="43242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6561923" y="2547024"/>
            <a:ext cx="0" cy="28569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6263001" y="2845677"/>
            <a:ext cx="592041" cy="270813"/>
          </a:xfrm>
          <a:prstGeom prst="rect">
            <a:avLst/>
          </a:prstGeom>
          <a:solidFill>
            <a:srgbClr val="00FF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7124942" y="2289202"/>
            <a:ext cx="385988" cy="194926"/>
            <a:chOff x="2736" y="3648"/>
            <a:chExt cx="432" cy="240"/>
          </a:xfrm>
          <a:solidFill>
            <a:srgbClr val="FFFF00"/>
          </a:solidFill>
        </p:grpSpPr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  <a:grpFill/>
          </p:grpSpPr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grp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43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grp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9" name="Picture 4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387" y="2118084"/>
            <a:ext cx="197347" cy="22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1012446" y="2193971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1395570" y="1981495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</a:t>
            </a:r>
          </a:p>
        </p:txBody>
      </p:sp>
      <p:sp>
        <p:nvSpPr>
          <p:cNvPr id="52" name="AutoShape 53"/>
          <p:cNvSpPr>
            <a:spLocks noChangeArrowheads="1"/>
          </p:cNvSpPr>
          <p:nvPr/>
        </p:nvSpPr>
        <p:spPr bwMode="auto">
          <a:xfrm>
            <a:off x="7644429" y="2320450"/>
            <a:ext cx="526743" cy="133919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7661338" y="2061846"/>
            <a:ext cx="49244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kumimoji="1"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898948" y="3854297"/>
            <a:ext cx="270266" cy="375029"/>
            <a:chOff x="2936775" y="5445223"/>
            <a:chExt cx="342903" cy="475823"/>
          </a:xfrm>
        </p:grpSpPr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6" name="Picture 4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7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42944" y="2938968"/>
            <a:ext cx="374577" cy="18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578F24EE-41AD-449C-94B4-BC9CF12A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63606" y="636189"/>
            <a:ext cx="1820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805694" y="1275070"/>
            <a:ext cx="2428708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提供电子邮件的安全性、发送方鉴别和报文完整性。</a:t>
            </a:r>
          </a:p>
        </p:txBody>
      </p:sp>
      <p:sp>
        <p:nvSpPr>
          <p:cNvPr id="7" name="矩形 6"/>
          <p:cNvSpPr/>
          <p:nvPr/>
        </p:nvSpPr>
        <p:spPr>
          <a:xfrm>
            <a:off x="3163141" y="3995878"/>
            <a:ext cx="2843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在接收方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处理过程</a:t>
            </a:r>
          </a:p>
        </p:txBody>
      </p:sp>
      <p:sp>
        <p:nvSpPr>
          <p:cNvPr id="8" name="Line 114"/>
          <p:cNvSpPr>
            <a:spLocks noChangeShapeType="1"/>
          </p:cNvSpPr>
          <p:nvPr/>
        </p:nvSpPr>
        <p:spPr bwMode="auto">
          <a:xfrm flipH="1">
            <a:off x="6802984" y="3666624"/>
            <a:ext cx="30617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66"/>
          <p:cNvSpPr>
            <a:spLocks noChangeShapeType="1"/>
          </p:cNvSpPr>
          <p:nvPr/>
        </p:nvSpPr>
        <p:spPr bwMode="auto">
          <a:xfrm>
            <a:off x="6079536" y="3673260"/>
            <a:ext cx="32785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479585" y="3058702"/>
            <a:ext cx="9320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2"/>
          <p:cNvSpPr>
            <a:spLocks noChangeArrowheads="1"/>
          </p:cNvSpPr>
          <p:nvPr/>
        </p:nvSpPr>
        <p:spPr bwMode="auto">
          <a:xfrm>
            <a:off x="6735591" y="3068730"/>
            <a:ext cx="1019606" cy="271568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5950832" y="3318860"/>
            <a:ext cx="0" cy="24024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59"/>
          <p:cNvSpPr>
            <a:spLocks noChangeShapeType="1"/>
          </p:cNvSpPr>
          <p:nvPr/>
        </p:nvSpPr>
        <p:spPr bwMode="auto">
          <a:xfrm rot="5400000" flipV="1">
            <a:off x="5543046" y="3097656"/>
            <a:ext cx="0" cy="21676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65"/>
          <p:cNvSpPr>
            <a:spLocks noChangeArrowheads="1"/>
          </p:cNvSpPr>
          <p:nvPr/>
        </p:nvSpPr>
        <p:spPr bwMode="auto">
          <a:xfrm>
            <a:off x="6270559" y="2176022"/>
            <a:ext cx="265536" cy="242903"/>
          </a:xfrm>
          <a:prstGeom prst="rect">
            <a:avLst/>
          </a:prstGeom>
          <a:solidFill>
            <a:srgbClr val="00FF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64"/>
          <p:cNvSpPr>
            <a:spLocks noChangeArrowheads="1"/>
          </p:cNvSpPr>
          <p:nvPr/>
        </p:nvSpPr>
        <p:spPr bwMode="auto">
          <a:xfrm>
            <a:off x="6536094" y="2176022"/>
            <a:ext cx="552747" cy="2415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69"/>
          <p:cNvSpPr>
            <a:spLocks noChangeArrowheads="1"/>
          </p:cNvSpPr>
          <p:nvPr/>
        </p:nvSpPr>
        <p:spPr bwMode="auto">
          <a:xfrm>
            <a:off x="3902416" y="2636608"/>
            <a:ext cx="1152813" cy="252194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一次性密钥</a:t>
            </a:r>
          </a:p>
        </p:txBody>
      </p:sp>
      <p:sp>
        <p:nvSpPr>
          <p:cNvPr id="17" name="Line 72"/>
          <p:cNvSpPr>
            <a:spLocks noChangeShapeType="1"/>
          </p:cNvSpPr>
          <p:nvPr/>
        </p:nvSpPr>
        <p:spPr bwMode="auto">
          <a:xfrm flipH="1" flipV="1">
            <a:off x="4400972" y="2429543"/>
            <a:ext cx="1355" cy="20441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76"/>
          <p:cNvSpPr txBox="1">
            <a:spLocks noChangeArrowheads="1"/>
          </p:cNvSpPr>
          <p:nvPr/>
        </p:nvSpPr>
        <p:spPr bwMode="auto">
          <a:xfrm>
            <a:off x="3578121" y="356656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81"/>
          <p:cNvSpPr>
            <a:spLocks noChangeShapeType="1"/>
          </p:cNvSpPr>
          <p:nvPr/>
        </p:nvSpPr>
        <p:spPr bwMode="auto">
          <a:xfrm flipV="1">
            <a:off x="2202176" y="2775979"/>
            <a:ext cx="647581" cy="132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85"/>
          <p:cNvGrpSpPr>
            <a:grpSpLocks/>
          </p:cNvGrpSpPr>
          <p:nvPr/>
        </p:nvGrpSpPr>
        <p:grpSpPr bwMode="auto">
          <a:xfrm>
            <a:off x="1839097" y="2689702"/>
            <a:ext cx="360369" cy="173881"/>
            <a:chOff x="2736" y="3648"/>
            <a:chExt cx="432" cy="240"/>
          </a:xfrm>
          <a:solidFill>
            <a:srgbClr val="FFFF66"/>
          </a:solidFill>
        </p:grpSpPr>
        <p:grpSp>
          <p:nvGrpSpPr>
            <p:cNvPr id="21" name="Group 86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  <a:grpFill/>
          </p:grpSpPr>
          <p:sp>
            <p:nvSpPr>
              <p:cNvPr id="23" name="Rectangle 87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88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40"/>
                  <a:gd name="T11" fmla="*/ 576 w 576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Line 89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Line 90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Line 91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" name="Picture 9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358" y="2537058"/>
            <a:ext cx="184249" cy="19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97"/>
          <p:cNvSpPr>
            <a:spLocks noChangeArrowheads="1"/>
          </p:cNvSpPr>
          <p:nvPr/>
        </p:nvSpPr>
        <p:spPr bwMode="auto">
          <a:xfrm>
            <a:off x="2202176" y="2012875"/>
            <a:ext cx="1105495" cy="5241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加密的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扩展的邮件</a:t>
            </a:r>
          </a:p>
        </p:txBody>
      </p:sp>
      <p:sp>
        <p:nvSpPr>
          <p:cNvPr id="29" name="Line 99"/>
          <p:cNvSpPr>
            <a:spLocks noChangeShapeType="1"/>
          </p:cNvSpPr>
          <p:nvPr/>
        </p:nvSpPr>
        <p:spPr bwMode="auto">
          <a:xfrm>
            <a:off x="2844339" y="2537058"/>
            <a:ext cx="0" cy="541554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01"/>
          <p:cNvSpPr>
            <a:spLocks noChangeArrowheads="1"/>
          </p:cNvSpPr>
          <p:nvPr/>
        </p:nvSpPr>
        <p:spPr bwMode="auto">
          <a:xfrm>
            <a:off x="4120535" y="2174694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1" name="Line 102"/>
          <p:cNvSpPr>
            <a:spLocks noChangeShapeType="1"/>
          </p:cNvSpPr>
          <p:nvPr/>
        </p:nvSpPr>
        <p:spPr bwMode="auto">
          <a:xfrm>
            <a:off x="3307671" y="2295483"/>
            <a:ext cx="799316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103"/>
          <p:cNvSpPr>
            <a:spLocks/>
          </p:cNvSpPr>
          <p:nvPr/>
        </p:nvSpPr>
        <p:spPr bwMode="auto">
          <a:xfrm flipV="1">
            <a:off x="4148985" y="2888802"/>
            <a:ext cx="246569" cy="309270"/>
          </a:xfrm>
          <a:custGeom>
            <a:avLst/>
            <a:gdLst>
              <a:gd name="T0" fmla="*/ 0 w 182"/>
              <a:gd name="T1" fmla="*/ 0 h 272"/>
              <a:gd name="T2" fmla="*/ 2147483647 w 182"/>
              <a:gd name="T3" fmla="*/ 0 h 272"/>
              <a:gd name="T4" fmla="*/ 2147483647 w 182"/>
              <a:gd name="T5" fmla="*/ 2147483647 h 272"/>
              <a:gd name="T6" fmla="*/ 0 60000 65536"/>
              <a:gd name="T7" fmla="*/ 0 60000 65536"/>
              <a:gd name="T8" fmla="*/ 0 60000 65536"/>
              <a:gd name="T9" fmla="*/ 0 w 182"/>
              <a:gd name="T10" fmla="*/ 0 h 272"/>
              <a:gd name="T11" fmla="*/ 182 w 182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272">
                <a:moveTo>
                  <a:pt x="0" y="0"/>
                </a:moveTo>
                <a:lnTo>
                  <a:pt x="182" y="0"/>
                </a:lnTo>
                <a:lnTo>
                  <a:pt x="182" y="272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104"/>
          <p:cNvSpPr>
            <a:spLocks noChangeShapeType="1"/>
          </p:cNvSpPr>
          <p:nvPr/>
        </p:nvSpPr>
        <p:spPr bwMode="auto">
          <a:xfrm>
            <a:off x="4666508" y="2296809"/>
            <a:ext cx="159050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96"/>
          <p:cNvSpPr>
            <a:spLocks noChangeArrowheads="1"/>
          </p:cNvSpPr>
          <p:nvPr/>
        </p:nvSpPr>
        <p:spPr bwMode="auto">
          <a:xfrm>
            <a:off x="2202176" y="3057376"/>
            <a:ext cx="1105495" cy="262813"/>
          </a:xfrm>
          <a:prstGeom prst="rect">
            <a:avLst/>
          </a:prstGeom>
          <a:solidFill>
            <a:srgbClr val="CC00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加密的密钥</a:t>
            </a:r>
          </a:p>
        </p:txBody>
      </p:sp>
      <p:sp>
        <p:nvSpPr>
          <p:cNvPr id="35" name="Line 105"/>
          <p:cNvSpPr>
            <a:spLocks noChangeShapeType="1"/>
          </p:cNvSpPr>
          <p:nvPr/>
        </p:nvSpPr>
        <p:spPr bwMode="auto">
          <a:xfrm flipV="1">
            <a:off x="3956607" y="3318860"/>
            <a:ext cx="0" cy="224321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80"/>
          <p:cNvSpPr>
            <a:spLocks noChangeShapeType="1"/>
          </p:cNvSpPr>
          <p:nvPr/>
        </p:nvSpPr>
        <p:spPr bwMode="auto">
          <a:xfrm>
            <a:off x="3307671" y="3206037"/>
            <a:ext cx="36849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3676169" y="3078613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8" name="Rectangle 106"/>
          <p:cNvSpPr>
            <a:spLocks noChangeArrowheads="1"/>
          </p:cNvSpPr>
          <p:nvPr/>
        </p:nvSpPr>
        <p:spPr bwMode="auto">
          <a:xfrm>
            <a:off x="5670394" y="3078613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9" name="Freeform 107"/>
          <p:cNvSpPr>
            <a:spLocks/>
          </p:cNvSpPr>
          <p:nvPr/>
        </p:nvSpPr>
        <p:spPr bwMode="auto">
          <a:xfrm>
            <a:off x="5950832" y="2416270"/>
            <a:ext cx="429463" cy="662342"/>
          </a:xfrm>
          <a:custGeom>
            <a:avLst/>
            <a:gdLst>
              <a:gd name="T0" fmla="*/ 2147483647 w 363"/>
              <a:gd name="T1" fmla="*/ 0 h 363"/>
              <a:gd name="T2" fmla="*/ 2147483647 w 363"/>
              <a:gd name="T3" fmla="*/ 2147483647 h 363"/>
              <a:gd name="T4" fmla="*/ 0 w 363"/>
              <a:gd name="T5" fmla="*/ 2147483647 h 363"/>
              <a:gd name="T6" fmla="*/ 0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108"/>
          <p:cNvSpPr>
            <a:spLocks/>
          </p:cNvSpPr>
          <p:nvPr/>
        </p:nvSpPr>
        <p:spPr bwMode="auto">
          <a:xfrm flipH="1">
            <a:off x="6844982" y="2416270"/>
            <a:ext cx="395594" cy="662342"/>
          </a:xfrm>
          <a:custGeom>
            <a:avLst/>
            <a:gdLst>
              <a:gd name="T0" fmla="*/ 2147483647 w 363"/>
              <a:gd name="T1" fmla="*/ 0 h 363"/>
              <a:gd name="T2" fmla="*/ 2147483647 w 363"/>
              <a:gd name="T3" fmla="*/ 2147483647 h 363"/>
              <a:gd name="T4" fmla="*/ 0 w 363"/>
              <a:gd name="T5" fmla="*/ 2147483647 h 363"/>
              <a:gd name="T6" fmla="*/ 0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09"/>
          <p:cNvSpPr>
            <a:spLocks noChangeArrowheads="1"/>
          </p:cNvSpPr>
          <p:nvPr/>
        </p:nvSpPr>
        <p:spPr bwMode="auto">
          <a:xfrm>
            <a:off x="5778776" y="3549817"/>
            <a:ext cx="356305" cy="242904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42" name="Text Box 110"/>
          <p:cNvSpPr txBox="1">
            <a:spLocks noChangeArrowheads="1"/>
          </p:cNvSpPr>
          <p:nvPr/>
        </p:nvSpPr>
        <p:spPr bwMode="auto">
          <a:xfrm>
            <a:off x="5598407" y="3778260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ine 111"/>
          <p:cNvSpPr>
            <a:spLocks noChangeShapeType="1"/>
          </p:cNvSpPr>
          <p:nvPr/>
        </p:nvSpPr>
        <p:spPr bwMode="auto">
          <a:xfrm>
            <a:off x="7243285" y="3354650"/>
            <a:ext cx="0" cy="24024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12"/>
          <p:cNvSpPr>
            <a:spLocks noChangeArrowheads="1"/>
          </p:cNvSpPr>
          <p:nvPr/>
        </p:nvSpPr>
        <p:spPr bwMode="auto">
          <a:xfrm>
            <a:off x="7083422" y="3576439"/>
            <a:ext cx="466890" cy="216282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H(X)</a:t>
            </a:r>
          </a:p>
        </p:txBody>
      </p:sp>
      <p:sp>
        <p:nvSpPr>
          <p:cNvPr id="45" name="Text Box 113"/>
          <p:cNvSpPr txBox="1">
            <a:spLocks noChangeArrowheads="1"/>
          </p:cNvSpPr>
          <p:nvPr/>
        </p:nvSpPr>
        <p:spPr bwMode="auto">
          <a:xfrm>
            <a:off x="6889505" y="3778260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/>
        </p:nvSpPr>
        <p:spPr bwMode="auto">
          <a:xfrm>
            <a:off x="6377494" y="3551145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AutoShape 116"/>
          <p:cNvSpPr>
            <a:spLocks noChangeArrowheads="1"/>
          </p:cNvSpPr>
          <p:nvPr/>
        </p:nvSpPr>
        <p:spPr bwMode="auto">
          <a:xfrm>
            <a:off x="1322928" y="2713594"/>
            <a:ext cx="491783" cy="119461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117"/>
          <p:cNvSpPr txBox="1">
            <a:spLocks noChangeArrowheads="1"/>
          </p:cNvSpPr>
          <p:nvPr/>
        </p:nvSpPr>
        <p:spPr bwMode="auto">
          <a:xfrm>
            <a:off x="1261871" y="2414943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endParaRPr lang="zh-CN" altLang="en-US" sz="1200" b="1" i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124"/>
          <p:cNvSpPr txBox="1">
            <a:spLocks noChangeArrowheads="1"/>
          </p:cNvSpPr>
          <p:nvPr/>
        </p:nvSpPr>
        <p:spPr bwMode="auto">
          <a:xfrm>
            <a:off x="5279470" y="2395590"/>
            <a:ext cx="560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lang="en-US" altLang="zh-CN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Line 125"/>
          <p:cNvSpPr>
            <a:spLocks noChangeShapeType="1"/>
          </p:cNvSpPr>
          <p:nvPr/>
        </p:nvSpPr>
        <p:spPr bwMode="auto">
          <a:xfrm flipV="1">
            <a:off x="5778776" y="2275571"/>
            <a:ext cx="628614" cy="2561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354466" y="3513023"/>
            <a:ext cx="242482" cy="336476"/>
            <a:chOff x="2936775" y="5445223"/>
            <a:chExt cx="342903" cy="475823"/>
          </a:xfrm>
          <a:solidFill>
            <a:srgbClr val="00FFFF"/>
          </a:solidFill>
        </p:grpSpPr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3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4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78703" y="2688990"/>
            <a:ext cx="336071" cy="1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55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9389" y="3089267"/>
            <a:ext cx="336071" cy="1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7" name="矩形 56"/>
          <p:cNvSpPr/>
          <p:nvPr/>
        </p:nvSpPr>
        <p:spPr>
          <a:xfrm>
            <a:off x="3360313" y="1286946"/>
            <a:ext cx="4949230" cy="738664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发送电子邮件明文</a:t>
            </a:r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有三个密钥：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生成的一次性密钥。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44C58-5EA6-4695-A1B6-1A3ABB80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8" grpId="0" animBg="1"/>
      <p:bldP spid="30" grpId="0" animBg="1"/>
      <p:bldP spid="34" grpId="0" animBg="1"/>
      <p:bldP spid="3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663606" y="636189"/>
            <a:ext cx="1820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805694" y="1275070"/>
            <a:ext cx="2428708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提供电子邮件的安全性、发送方鉴别和报文完整性。</a:t>
            </a:r>
          </a:p>
        </p:txBody>
      </p:sp>
      <p:sp>
        <p:nvSpPr>
          <p:cNvPr id="7" name="矩形 6"/>
          <p:cNvSpPr/>
          <p:nvPr/>
        </p:nvSpPr>
        <p:spPr>
          <a:xfrm>
            <a:off x="3163141" y="3995878"/>
            <a:ext cx="28432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在接收方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处理过程</a:t>
            </a:r>
          </a:p>
        </p:txBody>
      </p:sp>
      <p:sp>
        <p:nvSpPr>
          <p:cNvPr id="8" name="Line 114"/>
          <p:cNvSpPr>
            <a:spLocks noChangeShapeType="1"/>
          </p:cNvSpPr>
          <p:nvPr/>
        </p:nvSpPr>
        <p:spPr bwMode="auto">
          <a:xfrm flipH="1">
            <a:off x="6802984" y="3666624"/>
            <a:ext cx="306179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66"/>
          <p:cNvSpPr>
            <a:spLocks noChangeShapeType="1"/>
          </p:cNvSpPr>
          <p:nvPr/>
        </p:nvSpPr>
        <p:spPr bwMode="auto">
          <a:xfrm>
            <a:off x="6079536" y="3673260"/>
            <a:ext cx="32785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4479585" y="3058702"/>
            <a:ext cx="9320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2"/>
          <p:cNvSpPr>
            <a:spLocks noChangeArrowheads="1"/>
          </p:cNvSpPr>
          <p:nvPr/>
        </p:nvSpPr>
        <p:spPr bwMode="auto">
          <a:xfrm>
            <a:off x="6735591" y="3068730"/>
            <a:ext cx="1019606" cy="271568"/>
          </a:xfrm>
          <a:prstGeom prst="rect">
            <a:avLst/>
          </a:prstGeom>
          <a:solidFill>
            <a:srgbClr val="0099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>
            <a:off x="5950832" y="3318860"/>
            <a:ext cx="0" cy="24024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Line 59"/>
          <p:cNvSpPr>
            <a:spLocks noChangeShapeType="1"/>
          </p:cNvSpPr>
          <p:nvPr/>
        </p:nvSpPr>
        <p:spPr bwMode="auto">
          <a:xfrm rot="5400000" flipV="1">
            <a:off x="5543046" y="3097656"/>
            <a:ext cx="0" cy="216764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65"/>
          <p:cNvSpPr>
            <a:spLocks noChangeArrowheads="1"/>
          </p:cNvSpPr>
          <p:nvPr/>
        </p:nvSpPr>
        <p:spPr bwMode="auto">
          <a:xfrm>
            <a:off x="6270559" y="2176022"/>
            <a:ext cx="265536" cy="242903"/>
          </a:xfrm>
          <a:prstGeom prst="rect">
            <a:avLst/>
          </a:prstGeom>
          <a:solidFill>
            <a:srgbClr val="00FF00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64"/>
          <p:cNvSpPr>
            <a:spLocks noChangeArrowheads="1"/>
          </p:cNvSpPr>
          <p:nvPr/>
        </p:nvSpPr>
        <p:spPr bwMode="auto">
          <a:xfrm>
            <a:off x="6536094" y="2176022"/>
            <a:ext cx="552747" cy="2415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Rectangle 69"/>
          <p:cNvSpPr>
            <a:spLocks noChangeArrowheads="1"/>
          </p:cNvSpPr>
          <p:nvPr/>
        </p:nvSpPr>
        <p:spPr bwMode="auto">
          <a:xfrm>
            <a:off x="3902416" y="2636608"/>
            <a:ext cx="1152813" cy="252194"/>
          </a:xfrm>
          <a:prstGeom prst="rect">
            <a:avLst/>
          </a:prstGeom>
          <a:solidFill>
            <a:srgbClr val="FF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一次性密钥</a:t>
            </a:r>
          </a:p>
        </p:txBody>
      </p:sp>
      <p:sp>
        <p:nvSpPr>
          <p:cNvPr id="17" name="Line 72"/>
          <p:cNvSpPr>
            <a:spLocks noChangeShapeType="1"/>
          </p:cNvSpPr>
          <p:nvPr/>
        </p:nvSpPr>
        <p:spPr bwMode="auto">
          <a:xfrm flipH="1" flipV="1">
            <a:off x="4400972" y="2429543"/>
            <a:ext cx="1355" cy="20441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76"/>
          <p:cNvSpPr txBox="1">
            <a:spLocks noChangeArrowheads="1"/>
          </p:cNvSpPr>
          <p:nvPr/>
        </p:nvSpPr>
        <p:spPr bwMode="auto">
          <a:xfrm>
            <a:off x="3578121" y="356656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81"/>
          <p:cNvSpPr>
            <a:spLocks noChangeShapeType="1"/>
          </p:cNvSpPr>
          <p:nvPr/>
        </p:nvSpPr>
        <p:spPr bwMode="auto">
          <a:xfrm flipV="1">
            <a:off x="2202176" y="2775979"/>
            <a:ext cx="647581" cy="132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85"/>
          <p:cNvGrpSpPr>
            <a:grpSpLocks/>
          </p:cNvGrpSpPr>
          <p:nvPr/>
        </p:nvGrpSpPr>
        <p:grpSpPr bwMode="auto">
          <a:xfrm>
            <a:off x="1839097" y="2689702"/>
            <a:ext cx="360369" cy="173881"/>
            <a:chOff x="2736" y="3648"/>
            <a:chExt cx="432" cy="240"/>
          </a:xfrm>
          <a:solidFill>
            <a:srgbClr val="FFFF66"/>
          </a:solidFill>
        </p:grpSpPr>
        <p:grpSp>
          <p:nvGrpSpPr>
            <p:cNvPr id="21" name="Group 86"/>
            <p:cNvGrpSpPr>
              <a:grpSpLocks/>
            </p:cNvGrpSpPr>
            <p:nvPr/>
          </p:nvGrpSpPr>
          <p:grpSpPr bwMode="auto">
            <a:xfrm>
              <a:off x="2736" y="3648"/>
              <a:ext cx="432" cy="240"/>
              <a:chOff x="2592" y="3504"/>
              <a:chExt cx="576" cy="384"/>
            </a:xfrm>
            <a:grpFill/>
          </p:grpSpPr>
          <p:sp>
            <p:nvSpPr>
              <p:cNvPr id="23" name="Rectangle 87"/>
              <p:cNvSpPr>
                <a:spLocks noChangeArrowheads="1"/>
              </p:cNvSpPr>
              <p:nvPr/>
            </p:nvSpPr>
            <p:spPr bwMode="auto">
              <a:xfrm>
                <a:off x="2592" y="3504"/>
                <a:ext cx="576" cy="384"/>
              </a:xfrm>
              <a:prstGeom prst="rect">
                <a:avLst/>
              </a:prstGeom>
              <a:grp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88"/>
              <p:cNvSpPr>
                <a:spLocks/>
              </p:cNvSpPr>
              <p:nvPr/>
            </p:nvSpPr>
            <p:spPr bwMode="auto">
              <a:xfrm>
                <a:off x="2592" y="3504"/>
                <a:ext cx="576" cy="240"/>
              </a:xfrm>
              <a:custGeom>
                <a:avLst/>
                <a:gdLst>
                  <a:gd name="T0" fmla="*/ 0 w 576"/>
                  <a:gd name="T1" fmla="*/ 0 h 240"/>
                  <a:gd name="T2" fmla="*/ 288 w 576"/>
                  <a:gd name="T3" fmla="*/ 240 h 240"/>
                  <a:gd name="T4" fmla="*/ 576 w 576"/>
                  <a:gd name="T5" fmla="*/ 0 h 240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240"/>
                  <a:gd name="T11" fmla="*/ 576 w 576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240">
                    <a:moveTo>
                      <a:pt x="0" y="0"/>
                    </a:moveTo>
                    <a:lnTo>
                      <a:pt x="288" y="240"/>
                    </a:lnTo>
                    <a:lnTo>
                      <a:pt x="576" y="0"/>
                    </a:lnTo>
                  </a:path>
                </a:pathLst>
              </a:cu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Line 89"/>
              <p:cNvSpPr>
                <a:spLocks noChangeShapeType="1"/>
              </p:cNvSpPr>
              <p:nvPr/>
            </p:nvSpPr>
            <p:spPr bwMode="auto">
              <a:xfrm flipV="1">
                <a:off x="2592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Line 90"/>
              <p:cNvSpPr>
                <a:spLocks noChangeShapeType="1"/>
              </p:cNvSpPr>
              <p:nvPr/>
            </p:nvSpPr>
            <p:spPr bwMode="auto">
              <a:xfrm flipH="1" flipV="1">
                <a:off x="2936" y="3704"/>
                <a:ext cx="232" cy="184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Line 91"/>
            <p:cNvSpPr>
              <a:spLocks noChangeShapeType="1"/>
            </p:cNvSpPr>
            <p:nvPr/>
          </p:nvSpPr>
          <p:spPr bwMode="auto">
            <a:xfrm>
              <a:off x="2736" y="3648"/>
              <a:ext cx="4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" name="Picture 9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358" y="2537058"/>
            <a:ext cx="184249" cy="19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97"/>
          <p:cNvSpPr>
            <a:spLocks noChangeArrowheads="1"/>
          </p:cNvSpPr>
          <p:nvPr/>
        </p:nvSpPr>
        <p:spPr bwMode="auto">
          <a:xfrm>
            <a:off x="2202176" y="2012875"/>
            <a:ext cx="1105495" cy="52418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加密的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扩展的邮件</a:t>
            </a:r>
          </a:p>
        </p:txBody>
      </p:sp>
      <p:sp>
        <p:nvSpPr>
          <p:cNvPr id="29" name="Line 99"/>
          <p:cNvSpPr>
            <a:spLocks noChangeShapeType="1"/>
          </p:cNvSpPr>
          <p:nvPr/>
        </p:nvSpPr>
        <p:spPr bwMode="auto">
          <a:xfrm>
            <a:off x="2844339" y="2537058"/>
            <a:ext cx="0" cy="541554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101"/>
          <p:cNvSpPr>
            <a:spLocks noChangeArrowheads="1"/>
          </p:cNvSpPr>
          <p:nvPr/>
        </p:nvSpPr>
        <p:spPr bwMode="auto">
          <a:xfrm>
            <a:off x="4120535" y="2174694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1" name="Line 102"/>
          <p:cNvSpPr>
            <a:spLocks noChangeShapeType="1"/>
          </p:cNvSpPr>
          <p:nvPr/>
        </p:nvSpPr>
        <p:spPr bwMode="auto">
          <a:xfrm>
            <a:off x="3307671" y="2295483"/>
            <a:ext cx="799316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Freeform 103"/>
          <p:cNvSpPr>
            <a:spLocks/>
          </p:cNvSpPr>
          <p:nvPr/>
        </p:nvSpPr>
        <p:spPr bwMode="auto">
          <a:xfrm flipV="1">
            <a:off x="4148985" y="2888802"/>
            <a:ext cx="246569" cy="309270"/>
          </a:xfrm>
          <a:custGeom>
            <a:avLst/>
            <a:gdLst>
              <a:gd name="T0" fmla="*/ 0 w 182"/>
              <a:gd name="T1" fmla="*/ 0 h 272"/>
              <a:gd name="T2" fmla="*/ 2147483647 w 182"/>
              <a:gd name="T3" fmla="*/ 0 h 272"/>
              <a:gd name="T4" fmla="*/ 2147483647 w 182"/>
              <a:gd name="T5" fmla="*/ 2147483647 h 272"/>
              <a:gd name="T6" fmla="*/ 0 60000 65536"/>
              <a:gd name="T7" fmla="*/ 0 60000 65536"/>
              <a:gd name="T8" fmla="*/ 0 60000 65536"/>
              <a:gd name="T9" fmla="*/ 0 w 182"/>
              <a:gd name="T10" fmla="*/ 0 h 272"/>
              <a:gd name="T11" fmla="*/ 182 w 182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" h="272">
                <a:moveTo>
                  <a:pt x="0" y="0"/>
                </a:moveTo>
                <a:lnTo>
                  <a:pt x="182" y="0"/>
                </a:lnTo>
                <a:lnTo>
                  <a:pt x="182" y="272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104"/>
          <p:cNvSpPr>
            <a:spLocks noChangeShapeType="1"/>
          </p:cNvSpPr>
          <p:nvPr/>
        </p:nvSpPr>
        <p:spPr bwMode="auto">
          <a:xfrm>
            <a:off x="4666508" y="2296809"/>
            <a:ext cx="159050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96"/>
          <p:cNvSpPr>
            <a:spLocks noChangeArrowheads="1"/>
          </p:cNvSpPr>
          <p:nvPr/>
        </p:nvSpPr>
        <p:spPr bwMode="auto">
          <a:xfrm>
            <a:off x="2202176" y="3057376"/>
            <a:ext cx="1105495" cy="262813"/>
          </a:xfrm>
          <a:prstGeom prst="rect">
            <a:avLst/>
          </a:prstGeom>
          <a:solidFill>
            <a:srgbClr val="CC0099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加密的密钥</a:t>
            </a:r>
          </a:p>
        </p:txBody>
      </p:sp>
      <p:sp>
        <p:nvSpPr>
          <p:cNvPr id="35" name="Line 105"/>
          <p:cNvSpPr>
            <a:spLocks noChangeShapeType="1"/>
          </p:cNvSpPr>
          <p:nvPr/>
        </p:nvSpPr>
        <p:spPr bwMode="auto">
          <a:xfrm flipV="1">
            <a:off x="3956607" y="3318860"/>
            <a:ext cx="0" cy="224321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Line 80"/>
          <p:cNvSpPr>
            <a:spLocks noChangeShapeType="1"/>
          </p:cNvSpPr>
          <p:nvPr/>
        </p:nvSpPr>
        <p:spPr bwMode="auto">
          <a:xfrm>
            <a:off x="3307671" y="3206037"/>
            <a:ext cx="36849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3676169" y="3078613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8" name="Rectangle 106"/>
          <p:cNvSpPr>
            <a:spLocks noChangeArrowheads="1"/>
          </p:cNvSpPr>
          <p:nvPr/>
        </p:nvSpPr>
        <p:spPr bwMode="auto">
          <a:xfrm>
            <a:off x="5670394" y="3078613"/>
            <a:ext cx="552747" cy="241575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</a:p>
        </p:txBody>
      </p:sp>
      <p:sp>
        <p:nvSpPr>
          <p:cNvPr id="39" name="Freeform 107"/>
          <p:cNvSpPr>
            <a:spLocks/>
          </p:cNvSpPr>
          <p:nvPr/>
        </p:nvSpPr>
        <p:spPr bwMode="auto">
          <a:xfrm>
            <a:off x="5950832" y="2416270"/>
            <a:ext cx="429463" cy="662342"/>
          </a:xfrm>
          <a:custGeom>
            <a:avLst/>
            <a:gdLst>
              <a:gd name="T0" fmla="*/ 2147483647 w 363"/>
              <a:gd name="T1" fmla="*/ 0 h 363"/>
              <a:gd name="T2" fmla="*/ 2147483647 w 363"/>
              <a:gd name="T3" fmla="*/ 2147483647 h 363"/>
              <a:gd name="T4" fmla="*/ 0 w 363"/>
              <a:gd name="T5" fmla="*/ 2147483647 h 363"/>
              <a:gd name="T6" fmla="*/ 0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108"/>
          <p:cNvSpPr>
            <a:spLocks/>
          </p:cNvSpPr>
          <p:nvPr/>
        </p:nvSpPr>
        <p:spPr bwMode="auto">
          <a:xfrm flipH="1">
            <a:off x="6844982" y="2416270"/>
            <a:ext cx="395594" cy="662342"/>
          </a:xfrm>
          <a:custGeom>
            <a:avLst/>
            <a:gdLst>
              <a:gd name="T0" fmla="*/ 2147483647 w 363"/>
              <a:gd name="T1" fmla="*/ 0 h 363"/>
              <a:gd name="T2" fmla="*/ 2147483647 w 363"/>
              <a:gd name="T3" fmla="*/ 2147483647 h 363"/>
              <a:gd name="T4" fmla="*/ 0 w 363"/>
              <a:gd name="T5" fmla="*/ 2147483647 h 363"/>
              <a:gd name="T6" fmla="*/ 0 w 363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363"/>
              <a:gd name="T14" fmla="*/ 363 w 363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363">
                <a:moveTo>
                  <a:pt x="363" y="0"/>
                </a:moveTo>
                <a:lnTo>
                  <a:pt x="363" y="136"/>
                </a:lnTo>
                <a:lnTo>
                  <a:pt x="0" y="136"/>
                </a:lnTo>
                <a:lnTo>
                  <a:pt x="0" y="363"/>
                </a:ln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109"/>
          <p:cNvSpPr>
            <a:spLocks noChangeArrowheads="1"/>
          </p:cNvSpPr>
          <p:nvPr/>
        </p:nvSpPr>
        <p:spPr bwMode="auto">
          <a:xfrm>
            <a:off x="5778776" y="3549817"/>
            <a:ext cx="356305" cy="242904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</p:txBody>
      </p:sp>
      <p:sp>
        <p:nvSpPr>
          <p:cNvPr id="42" name="Text Box 110"/>
          <p:cNvSpPr txBox="1">
            <a:spLocks noChangeArrowheads="1"/>
          </p:cNvSpPr>
          <p:nvPr/>
        </p:nvSpPr>
        <p:spPr bwMode="auto">
          <a:xfrm>
            <a:off x="5598407" y="3778260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Line 111"/>
          <p:cNvSpPr>
            <a:spLocks noChangeShapeType="1"/>
          </p:cNvSpPr>
          <p:nvPr/>
        </p:nvSpPr>
        <p:spPr bwMode="auto">
          <a:xfrm>
            <a:off x="7243285" y="3354650"/>
            <a:ext cx="0" cy="240249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Rectangle 112"/>
          <p:cNvSpPr>
            <a:spLocks noChangeArrowheads="1"/>
          </p:cNvSpPr>
          <p:nvPr/>
        </p:nvSpPr>
        <p:spPr bwMode="auto">
          <a:xfrm>
            <a:off x="7083422" y="3576439"/>
            <a:ext cx="466890" cy="216282"/>
          </a:xfrm>
          <a:prstGeom prst="rect">
            <a:avLst/>
          </a:prstGeom>
          <a:solidFill>
            <a:srgbClr val="F8F8F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H(X)</a:t>
            </a:r>
          </a:p>
        </p:txBody>
      </p:sp>
      <p:sp>
        <p:nvSpPr>
          <p:cNvPr id="45" name="Text Box 113"/>
          <p:cNvSpPr txBox="1">
            <a:spLocks noChangeArrowheads="1"/>
          </p:cNvSpPr>
          <p:nvPr/>
        </p:nvSpPr>
        <p:spPr bwMode="auto">
          <a:xfrm>
            <a:off x="6889505" y="3778260"/>
            <a:ext cx="8002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115"/>
          <p:cNvSpPr txBox="1">
            <a:spLocks noChangeArrowheads="1"/>
          </p:cNvSpPr>
          <p:nvPr/>
        </p:nvSpPr>
        <p:spPr bwMode="auto">
          <a:xfrm>
            <a:off x="6377494" y="3551145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zh-CN" altLang="en-US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AutoShape 116"/>
          <p:cNvSpPr>
            <a:spLocks noChangeArrowheads="1"/>
          </p:cNvSpPr>
          <p:nvPr/>
        </p:nvSpPr>
        <p:spPr bwMode="auto">
          <a:xfrm>
            <a:off x="1322928" y="2713594"/>
            <a:ext cx="491783" cy="119461"/>
          </a:xfrm>
          <a:prstGeom prst="rightArrow">
            <a:avLst>
              <a:gd name="adj1" fmla="val 50000"/>
              <a:gd name="adj2" fmla="val 100833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 Box 117"/>
          <p:cNvSpPr txBox="1">
            <a:spLocks noChangeArrowheads="1"/>
          </p:cNvSpPr>
          <p:nvPr/>
        </p:nvSpPr>
        <p:spPr bwMode="auto">
          <a:xfrm>
            <a:off x="1261871" y="2414943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endParaRPr lang="zh-CN" altLang="en-US" sz="1200" b="1" i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124"/>
          <p:cNvSpPr txBox="1">
            <a:spLocks noChangeArrowheads="1"/>
          </p:cNvSpPr>
          <p:nvPr/>
        </p:nvSpPr>
        <p:spPr bwMode="auto">
          <a:xfrm>
            <a:off x="5279470" y="2395590"/>
            <a:ext cx="5604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endParaRPr lang="en-US" altLang="zh-CN" sz="1200" b="1" i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Line 125"/>
          <p:cNvSpPr>
            <a:spLocks noChangeShapeType="1"/>
          </p:cNvSpPr>
          <p:nvPr/>
        </p:nvSpPr>
        <p:spPr bwMode="auto">
          <a:xfrm flipV="1">
            <a:off x="5778776" y="2275571"/>
            <a:ext cx="628614" cy="2561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354466" y="3513023"/>
            <a:ext cx="242482" cy="336476"/>
            <a:chOff x="2936775" y="5445223"/>
            <a:chExt cx="342903" cy="475823"/>
          </a:xfrm>
          <a:solidFill>
            <a:srgbClr val="00FFFF"/>
          </a:solidFill>
        </p:grpSpPr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936775" y="5445223"/>
              <a:ext cx="342903" cy="475823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3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915080" y="5565358"/>
              <a:ext cx="405620" cy="21821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54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78703" y="2688990"/>
            <a:ext cx="336071" cy="1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55" name="Picture 3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09389" y="3089267"/>
            <a:ext cx="336071" cy="1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56" name="矩形 55"/>
          <p:cNvSpPr/>
          <p:nvPr/>
        </p:nvSpPr>
        <p:spPr>
          <a:xfrm>
            <a:off x="3360313" y="1286946"/>
            <a:ext cx="4949230" cy="738664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发送电子邮件明文</a:t>
            </a:r>
            <a:r>
              <a:rPr lang="en-US" altLang="zh-CN" sz="14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，使用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PGP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有三个密钥：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的私钥、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生成的一次性密钥。</a:t>
            </a:r>
          </a:p>
          <a:p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有两个密钥：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的私钥和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的公钥。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3C689-6E93-4646-BA6A-3414B9D6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9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8" grpId="0" animBg="1"/>
      <p:bldP spid="41" grpId="0" animBg="1"/>
      <p:bldP spid="44" grpId="0" animBg="1"/>
      <p:bldP spid="4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101297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539086" y="979762"/>
            <a:ext cx="20697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发送方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的工作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396178"/>
            <a:ext cx="839702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对明文邮件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MD5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运算，得出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MD5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报文摘要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的私 钥对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进行加密（即数字签名），得出报文鉴别码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，把它拼接在明文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后面，得到扩展的邮件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 MAC)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自己生成的一次性密钥对扩展的邮件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, MAC)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进行加密。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的公钥对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生成的一次性密钥进行加密。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把加了密的一次性密钥和加了密的扩展的邮件发送给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8883D0-690A-4983-9A0D-EA7EAC0E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805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87124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539086" y="838029"/>
            <a:ext cx="20697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接收方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的工作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254445"/>
            <a:ext cx="8129017" cy="31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27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把被加密的一次性密钥和被加密的扩展报文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, MAC)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分离开。</a:t>
            </a:r>
          </a:p>
          <a:p>
            <a:pPr marL="342000" indent="-342000" eaLnBrk="0" hangingPunct="0">
              <a:lnSpc>
                <a:spcPts val="27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自己的私钥解出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的一次性密钥。</a:t>
            </a:r>
          </a:p>
          <a:p>
            <a:pPr marL="342000" indent="-342000" eaLnBrk="0" hangingPunct="0">
              <a:lnSpc>
                <a:spcPts val="27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用解出的一次性密钥对报文进行解密，然后分离出明文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27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的公钥对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进行解密（即签名核实），得出报文摘要</a:t>
            </a:r>
            <a:r>
              <a:rPr lang="zh-CN" altLang="en-US" sz="1900" b="1" i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。这个报文摘要就是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原先用明文邮件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MD5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运算生成的那个报文摘要。</a:t>
            </a:r>
          </a:p>
          <a:p>
            <a:pPr marL="342000" indent="-342000" eaLnBrk="0" hangingPunct="0">
              <a:lnSpc>
                <a:spcPts val="27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对分离出的明文邮件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进行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MD5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报文摘要运算，得出另一个报文摘要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H(X)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。把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H(X)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和前面得出的 </a:t>
            </a:r>
            <a:r>
              <a:rPr lang="en-US" altLang="zh-CN" sz="1900" b="1" i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进行比较，是否一样。如一样，则对邮件的发送方的鉴别就通过了，报文的完整性也得到肯定。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67789C-3D72-4BA0-BE20-E8DE4535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33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2676639" y="146812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2676639" y="207455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748077" y="1433584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7.7.1 					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7.7.2 				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入侵检测系统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687234" y="146812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696123" y="1563060"/>
            <a:ext cx="16276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7.7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系统安全：防火墙与入侵检测</a:t>
            </a: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3684702" y="1341912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513FFA2-7C5D-49F8-A670-480D4D3D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4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>
            <a:off x="4495589" y="2488284"/>
            <a:ext cx="163309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" name="Group 107"/>
          <p:cNvGrpSpPr/>
          <p:nvPr/>
        </p:nvGrpSpPr>
        <p:grpSpPr bwMode="auto">
          <a:xfrm>
            <a:off x="3690125" y="2016088"/>
            <a:ext cx="1699379" cy="1056126"/>
            <a:chOff x="2248" y="820"/>
            <a:chExt cx="2248" cy="883"/>
          </a:xfrm>
        </p:grpSpPr>
        <p:grpSp>
          <p:nvGrpSpPr>
            <p:cNvPr id="100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30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35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45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47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51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5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9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5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4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4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50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46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6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3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3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4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3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15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2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6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1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7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0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4493032" y="3691636"/>
            <a:ext cx="3592939" cy="523220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发送明文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，通过加密算法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运算后，就得出密文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Line 52"/>
          <p:cNvSpPr>
            <a:spLocks noChangeShapeType="1"/>
          </p:cNvSpPr>
          <p:nvPr/>
        </p:nvSpPr>
        <p:spPr bwMode="auto">
          <a:xfrm>
            <a:off x="2705780" y="2480036"/>
            <a:ext cx="1033353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56"/>
          <p:cNvSpPr txBox="1">
            <a:spLocks noChangeArrowheads="1"/>
          </p:cNvSpPr>
          <p:nvPr/>
        </p:nvSpPr>
        <p:spPr bwMode="auto">
          <a:xfrm>
            <a:off x="7171466" y="2398096"/>
            <a:ext cx="7986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" name="Freeform 51"/>
          <p:cNvSpPr/>
          <p:nvPr/>
        </p:nvSpPr>
        <p:spPr bwMode="auto">
          <a:xfrm>
            <a:off x="1769046" y="2153652"/>
            <a:ext cx="259222" cy="336988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3270474" y="1254624"/>
            <a:ext cx="5437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</a:p>
        </p:txBody>
      </p:sp>
      <p:sp>
        <p:nvSpPr>
          <p:cNvPr id="12" name="Freeform 72"/>
          <p:cNvSpPr/>
          <p:nvPr/>
        </p:nvSpPr>
        <p:spPr bwMode="auto">
          <a:xfrm flipH="1" flipV="1">
            <a:off x="2440667" y="1903857"/>
            <a:ext cx="58914" cy="312245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34"/>
          <p:cNvSpPr/>
          <p:nvPr/>
        </p:nvSpPr>
        <p:spPr bwMode="auto">
          <a:xfrm flipH="1" flipV="1">
            <a:off x="6531660" y="1903857"/>
            <a:ext cx="58914" cy="312245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0"/>
          <p:cNvSpPr/>
          <p:nvPr/>
        </p:nvSpPr>
        <p:spPr bwMode="auto">
          <a:xfrm rot="16200000">
            <a:off x="7146722" y="2193714"/>
            <a:ext cx="162603" cy="426538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5327456" y="2190179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6" name="Text Box 55"/>
          <p:cNvSpPr txBox="1">
            <a:spLocks noChangeArrowheads="1"/>
          </p:cNvSpPr>
          <p:nvPr/>
        </p:nvSpPr>
        <p:spPr bwMode="auto">
          <a:xfrm>
            <a:off x="1177880" y="2465407"/>
            <a:ext cx="7714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2979141" y="2190179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8" name="Text Box 58"/>
          <p:cNvSpPr txBox="1">
            <a:spLocks noChangeArrowheads="1"/>
          </p:cNvSpPr>
          <p:nvPr/>
        </p:nvSpPr>
        <p:spPr bwMode="auto">
          <a:xfrm>
            <a:off x="4238520" y="1308070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截取者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3822790" y="1584543"/>
            <a:ext cx="262757" cy="266292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5063521" y="1584543"/>
            <a:ext cx="262756" cy="266292"/>
          </a:xfrm>
          <a:prstGeom prst="rect">
            <a:avLst/>
          </a:prstGeom>
          <a:solidFill>
            <a:srgbClr val="99FF66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61"/>
          <p:cNvSpPr>
            <a:spLocks noChangeShapeType="1"/>
          </p:cNvSpPr>
          <p:nvPr/>
        </p:nvSpPr>
        <p:spPr bwMode="auto">
          <a:xfrm>
            <a:off x="3558855" y="1717688"/>
            <a:ext cx="789449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 flipV="1">
            <a:off x="3953580" y="1300577"/>
            <a:ext cx="0" cy="41711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63"/>
          <p:cNvSpPr/>
          <p:nvPr/>
        </p:nvSpPr>
        <p:spPr bwMode="auto">
          <a:xfrm>
            <a:off x="4833756" y="1285259"/>
            <a:ext cx="316958" cy="426538"/>
          </a:xfrm>
          <a:custGeom>
            <a:avLst/>
            <a:gdLst>
              <a:gd name="T0" fmla="*/ 0 w 290"/>
              <a:gd name="T1" fmla="*/ 384 h 385"/>
              <a:gd name="T2" fmla="*/ 215 w 290"/>
              <a:gd name="T3" fmla="*/ 384 h 385"/>
              <a:gd name="T4" fmla="*/ 246 w 290"/>
              <a:gd name="T5" fmla="*/ 381 h 385"/>
              <a:gd name="T6" fmla="*/ 276 w 290"/>
              <a:gd name="T7" fmla="*/ 369 h 385"/>
              <a:gd name="T8" fmla="*/ 288 w 290"/>
              <a:gd name="T9" fmla="*/ 336 h 385"/>
              <a:gd name="T10" fmla="*/ 288 w 290"/>
              <a:gd name="T11" fmla="*/ 291 h 385"/>
              <a:gd name="T12" fmla="*/ 288 w 290"/>
              <a:gd name="T13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385">
                <a:moveTo>
                  <a:pt x="0" y="384"/>
                </a:moveTo>
                <a:lnTo>
                  <a:pt x="215" y="384"/>
                </a:lnTo>
                <a:cubicBezTo>
                  <a:pt x="256" y="384"/>
                  <a:pt x="257" y="377"/>
                  <a:pt x="246" y="381"/>
                </a:cubicBezTo>
                <a:cubicBezTo>
                  <a:pt x="235" y="385"/>
                  <a:pt x="269" y="377"/>
                  <a:pt x="276" y="369"/>
                </a:cubicBezTo>
                <a:cubicBezTo>
                  <a:pt x="283" y="361"/>
                  <a:pt x="286" y="349"/>
                  <a:pt x="288" y="336"/>
                </a:cubicBezTo>
                <a:cubicBezTo>
                  <a:pt x="290" y="323"/>
                  <a:pt x="288" y="347"/>
                  <a:pt x="288" y="291"/>
                </a:cubicBezTo>
                <a:lnTo>
                  <a:pt x="288" y="0"/>
                </a:lnTo>
              </a:path>
            </a:pathLst>
          </a:custGeom>
          <a:noFill/>
          <a:ln w="19050" cmpd="sng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64"/>
          <p:cNvSpPr/>
          <p:nvPr/>
        </p:nvSpPr>
        <p:spPr bwMode="auto">
          <a:xfrm>
            <a:off x="5255580" y="1281724"/>
            <a:ext cx="318136" cy="428894"/>
          </a:xfrm>
          <a:custGeom>
            <a:avLst/>
            <a:gdLst>
              <a:gd name="T0" fmla="*/ 290 w 290"/>
              <a:gd name="T1" fmla="*/ 384 h 387"/>
              <a:gd name="T2" fmla="*/ 75 w 290"/>
              <a:gd name="T3" fmla="*/ 384 h 387"/>
              <a:gd name="T4" fmla="*/ 45 w 290"/>
              <a:gd name="T5" fmla="*/ 384 h 387"/>
              <a:gd name="T6" fmla="*/ 14 w 290"/>
              <a:gd name="T7" fmla="*/ 369 h 387"/>
              <a:gd name="T8" fmla="*/ 2 w 290"/>
              <a:gd name="T9" fmla="*/ 336 h 387"/>
              <a:gd name="T10" fmla="*/ 2 w 290"/>
              <a:gd name="T11" fmla="*/ 291 h 387"/>
              <a:gd name="T12" fmla="*/ 2 w 290"/>
              <a:gd name="T13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387">
                <a:moveTo>
                  <a:pt x="290" y="384"/>
                </a:moveTo>
                <a:lnTo>
                  <a:pt x="75" y="384"/>
                </a:lnTo>
                <a:cubicBezTo>
                  <a:pt x="75" y="384"/>
                  <a:pt x="55" y="387"/>
                  <a:pt x="45" y="384"/>
                </a:cubicBezTo>
                <a:cubicBezTo>
                  <a:pt x="35" y="381"/>
                  <a:pt x="21" y="377"/>
                  <a:pt x="14" y="369"/>
                </a:cubicBezTo>
                <a:cubicBezTo>
                  <a:pt x="7" y="361"/>
                  <a:pt x="4" y="349"/>
                  <a:pt x="2" y="336"/>
                </a:cubicBezTo>
                <a:cubicBezTo>
                  <a:pt x="0" y="323"/>
                  <a:pt x="2" y="347"/>
                  <a:pt x="2" y="291"/>
                </a:cubicBezTo>
                <a:lnTo>
                  <a:pt x="2" y="0"/>
                </a:lnTo>
              </a:path>
            </a:pathLst>
          </a:custGeom>
          <a:noFill/>
          <a:ln w="19050" cmpd="sng">
            <a:solidFill>
              <a:srgbClr val="FF00FF"/>
            </a:solidFill>
            <a:round/>
            <a:headEnd type="triangle" w="med" len="lg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5357552" y="1254624"/>
            <a:ext cx="5437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</a:p>
        </p:txBody>
      </p:sp>
      <p:sp>
        <p:nvSpPr>
          <p:cNvPr id="26" name="Oval 67"/>
          <p:cNvSpPr>
            <a:spLocks noChangeArrowheads="1"/>
          </p:cNvSpPr>
          <p:nvPr/>
        </p:nvSpPr>
        <p:spPr bwMode="auto">
          <a:xfrm>
            <a:off x="3927658" y="1684696"/>
            <a:ext cx="51844" cy="53023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18415" y="2934520"/>
            <a:ext cx="373515" cy="16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8" name="Text Box 70"/>
          <p:cNvSpPr txBox="1">
            <a:spLocks noChangeArrowheads="1"/>
          </p:cNvSpPr>
          <p:nvPr/>
        </p:nvSpPr>
        <p:spPr bwMode="auto">
          <a:xfrm>
            <a:off x="1288750" y="1820247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" name="Text Box 71"/>
          <p:cNvSpPr txBox="1">
            <a:spLocks noChangeArrowheads="1"/>
          </p:cNvSpPr>
          <p:nvPr/>
        </p:nvSpPr>
        <p:spPr bwMode="auto">
          <a:xfrm>
            <a:off x="7606497" y="1820247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2" name="Rectangle 102"/>
          <p:cNvSpPr>
            <a:spLocks noChangeArrowheads="1"/>
          </p:cNvSpPr>
          <p:nvPr/>
        </p:nvSpPr>
        <p:spPr bwMode="auto">
          <a:xfrm>
            <a:off x="2028268" y="2223171"/>
            <a:ext cx="947338" cy="531404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33" name="Rectangle 103"/>
          <p:cNvSpPr>
            <a:spLocks noChangeArrowheads="1"/>
          </p:cNvSpPr>
          <p:nvPr/>
        </p:nvSpPr>
        <p:spPr bwMode="auto">
          <a:xfrm>
            <a:off x="6128687" y="2223171"/>
            <a:ext cx="948516" cy="531404"/>
          </a:xfrm>
          <a:prstGeom prst="rect">
            <a:avLst/>
          </a:prstGeom>
          <a:solidFill>
            <a:srgbClr val="00B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35" name="Text Box 131"/>
          <p:cNvSpPr txBox="1">
            <a:spLocks noChangeArrowheads="1"/>
          </p:cNvSpPr>
          <p:nvPr/>
        </p:nvSpPr>
        <p:spPr bwMode="auto">
          <a:xfrm>
            <a:off x="4209334" y="2355010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pic>
        <p:nvPicPr>
          <p:cNvPr id="36" name="Picture 1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6305520" y="2988556"/>
            <a:ext cx="373515" cy="16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7" name="Line 101"/>
          <p:cNvSpPr>
            <a:spLocks noChangeShapeType="1"/>
          </p:cNvSpPr>
          <p:nvPr/>
        </p:nvSpPr>
        <p:spPr bwMode="auto">
          <a:xfrm rot="16200000">
            <a:off x="4215355" y="2000476"/>
            <a:ext cx="725821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20"/>
          <p:cNvSpPr/>
          <p:nvPr/>
        </p:nvSpPr>
        <p:spPr bwMode="auto">
          <a:xfrm>
            <a:off x="5064625" y="2781492"/>
            <a:ext cx="1564758" cy="567932"/>
          </a:xfrm>
          <a:custGeom>
            <a:avLst/>
            <a:gdLst>
              <a:gd name="T0" fmla="*/ 0 w 1056"/>
              <a:gd name="T1" fmla="*/ 384 h 384"/>
              <a:gd name="T2" fmla="*/ 1056 w 1056"/>
              <a:gd name="T3" fmla="*/ 384 h 384"/>
              <a:gd name="T4" fmla="*/ 1056 w 1056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384">
                <a:moveTo>
                  <a:pt x="0" y="384"/>
                </a:moveTo>
                <a:lnTo>
                  <a:pt x="1056" y="384"/>
                </a:lnTo>
                <a:lnTo>
                  <a:pt x="1056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21"/>
          <p:cNvSpPr>
            <a:spLocks noChangeArrowheads="1"/>
          </p:cNvSpPr>
          <p:nvPr/>
        </p:nvSpPr>
        <p:spPr bwMode="auto">
          <a:xfrm rot="16200000">
            <a:off x="4430020" y="1738630"/>
            <a:ext cx="435964" cy="3214518"/>
          </a:xfrm>
          <a:prstGeom prst="can">
            <a:avLst>
              <a:gd name="adj" fmla="val 41409"/>
            </a:avLst>
          </a:prstGeom>
          <a:gradFill rotWithShape="1">
            <a:gsLst>
              <a:gs pos="0">
                <a:srgbClr val="00B050"/>
              </a:gs>
              <a:gs pos="50000">
                <a:schemeClr val="bg1"/>
              </a:gs>
              <a:gs pos="100000">
                <a:srgbClr val="00B050"/>
              </a:gs>
            </a:gsLst>
            <a:lin ang="0" scaled="1"/>
          </a:gradFill>
          <a:ln w="6350"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 rot="16200000">
            <a:off x="2024526" y="3256339"/>
            <a:ext cx="94851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1163907" y="2847329"/>
            <a:ext cx="13843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6672721" y="2866181"/>
            <a:ext cx="11675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2023496" y="3639280"/>
            <a:ext cx="915525" cy="358197"/>
          </a:xfrm>
          <a:prstGeom prst="rect">
            <a:avLst/>
          </a:prstGeom>
          <a:solidFill>
            <a:srgbClr val="CC0099"/>
          </a:solidFill>
          <a:ln w="12700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密钥源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2501937" y="3349424"/>
            <a:ext cx="72051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4120427" y="3165438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安全信道</a:t>
            </a:r>
          </a:p>
        </p:txBody>
      </p:sp>
      <p:pic>
        <p:nvPicPr>
          <p:cNvPr id="163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06" y="1882013"/>
            <a:ext cx="473617" cy="4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78" y="1882013"/>
            <a:ext cx="473617" cy="4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AutoShape 12"/>
          <p:cNvSpPr>
            <a:spLocks noChangeArrowheads="1"/>
          </p:cNvSpPr>
          <p:nvPr/>
        </p:nvSpPr>
        <p:spPr bwMode="auto">
          <a:xfrm>
            <a:off x="511896" y="64533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Rectangle 13"/>
          <p:cNvSpPr>
            <a:spLocks noChangeArrowheads="1"/>
          </p:cNvSpPr>
          <p:nvPr/>
        </p:nvSpPr>
        <p:spPr bwMode="auto">
          <a:xfrm>
            <a:off x="3097473" y="619871"/>
            <a:ext cx="2957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7.1.3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数据加密模型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27569F-B923-4F02-AEB6-844EFA78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74854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3559138" y="723085"/>
            <a:ext cx="20345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7.7.1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191939"/>
            <a:ext cx="8230766" cy="258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是由软件、硬件构成的系统，是一种特殊编程的路由器，用来在两个网络之间实施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访问控制策略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访问控制策略是由使用防火墙的单位自行制订的，为的是可以最适合本单位的需要。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防火墙内的网络称为“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可信的网络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(trusted network)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，而将外部的互联网称为“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不可信的网络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(untrusted network)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0A6254-E804-4035-AE3F-20F61EA2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04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03256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AutoShape 34"/>
          <p:cNvSpPr>
            <a:spLocks noChangeArrowheads="1"/>
          </p:cNvSpPr>
          <p:nvPr/>
        </p:nvSpPr>
        <p:spPr bwMode="auto">
          <a:xfrm>
            <a:off x="2859620" y="1787053"/>
            <a:ext cx="3585187" cy="1845629"/>
          </a:xfrm>
          <a:prstGeom prst="cube">
            <a:avLst>
              <a:gd name="adj" fmla="val 11935"/>
            </a:avLst>
          </a:prstGeom>
          <a:solidFill>
            <a:srgbClr val="33CCFF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auto">
          <a:xfrm>
            <a:off x="5755347" y="2868973"/>
            <a:ext cx="110313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37"/>
          <p:cNvSpPr>
            <a:spLocks noChangeShapeType="1"/>
          </p:cNvSpPr>
          <p:nvPr/>
        </p:nvSpPr>
        <p:spPr bwMode="auto">
          <a:xfrm>
            <a:off x="3204349" y="3314469"/>
            <a:ext cx="1172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38"/>
          <p:cNvSpPr>
            <a:spLocks noChangeShapeType="1"/>
          </p:cNvSpPr>
          <p:nvPr/>
        </p:nvSpPr>
        <p:spPr bwMode="auto">
          <a:xfrm rot="16200000">
            <a:off x="3283902" y="3187185"/>
            <a:ext cx="254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rot="16200000">
            <a:off x="4111253" y="3187185"/>
            <a:ext cx="254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4514321" y="2932615"/>
            <a:ext cx="1172080" cy="381854"/>
            <a:chOff x="1440" y="1872"/>
            <a:chExt cx="816" cy="192"/>
          </a:xfrm>
        </p:grpSpPr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1440" y="206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rot="-5400000">
              <a:off x="1440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rot="-5400000">
              <a:off x="2064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Line 44"/>
          <p:cNvSpPr>
            <a:spLocks noChangeShapeType="1"/>
          </p:cNvSpPr>
          <p:nvPr/>
        </p:nvSpPr>
        <p:spPr bwMode="auto">
          <a:xfrm>
            <a:off x="2583836" y="2932615"/>
            <a:ext cx="5515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46"/>
          <p:cNvSpPr>
            <a:spLocks noChangeArrowheads="1"/>
          </p:cNvSpPr>
          <p:nvPr/>
        </p:nvSpPr>
        <p:spPr bwMode="auto">
          <a:xfrm>
            <a:off x="6513752" y="1977980"/>
            <a:ext cx="1723647" cy="1591059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6819700" y="2128610"/>
            <a:ext cx="1082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可信的网络</a:t>
            </a:r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1098626" y="1988587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不可信的网络</a:t>
            </a:r>
          </a:p>
        </p:txBody>
      </p:sp>
      <p:sp>
        <p:nvSpPr>
          <p:cNvPr id="20" name="Text Box 49"/>
          <p:cNvSpPr txBox="1">
            <a:spLocks noChangeArrowheads="1"/>
          </p:cNvSpPr>
          <p:nvPr/>
        </p:nvSpPr>
        <p:spPr bwMode="auto">
          <a:xfrm>
            <a:off x="3011875" y="2105265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分组过滤</a:t>
            </a:r>
          </a:p>
          <a:p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5129089" y="2105265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分组过滤</a:t>
            </a:r>
          </a:p>
          <a:p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22" name="Text Box 51"/>
          <p:cNvSpPr txBox="1">
            <a:spLocks noChangeArrowheads="1"/>
          </p:cNvSpPr>
          <p:nvPr/>
        </p:nvSpPr>
        <p:spPr bwMode="auto">
          <a:xfrm>
            <a:off x="4031700" y="2232549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应用网关</a:t>
            </a:r>
          </a:p>
        </p:txBody>
      </p:sp>
      <p:sp>
        <p:nvSpPr>
          <p:cNvPr id="23" name="Text Box 52"/>
          <p:cNvSpPr txBox="1">
            <a:spLocks noChangeArrowheads="1"/>
          </p:cNvSpPr>
          <p:nvPr/>
        </p:nvSpPr>
        <p:spPr bwMode="auto">
          <a:xfrm>
            <a:off x="3127945" y="3314469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外局域网</a:t>
            </a:r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4646468" y="3314469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内局域网</a:t>
            </a:r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4270628" y="1439151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</a:t>
            </a:r>
          </a:p>
        </p:txBody>
      </p:sp>
      <p:pic>
        <p:nvPicPr>
          <p:cNvPr id="26" name="Picture 5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30" y="2773509"/>
            <a:ext cx="620513" cy="31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7" name="Picture 5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53" y="2731081"/>
            <a:ext cx="620513" cy="31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4169592" y="2550761"/>
            <a:ext cx="551567" cy="509139"/>
            <a:chOff x="2256" y="1488"/>
            <a:chExt cx="384" cy="384"/>
          </a:xfrm>
          <a:solidFill>
            <a:srgbClr val="FF00FF"/>
          </a:solidFill>
        </p:grpSpPr>
        <p:sp>
          <p:nvSpPr>
            <p:cNvPr id="29" name="AutoShape 58"/>
            <p:cNvSpPr>
              <a:spLocks noChangeArrowheads="1"/>
            </p:cNvSpPr>
            <p:nvPr/>
          </p:nvSpPr>
          <p:spPr bwMode="auto">
            <a:xfrm>
              <a:off x="2256" y="1488"/>
              <a:ext cx="384" cy="384"/>
            </a:xfrm>
            <a:prstGeom prst="cube">
              <a:avLst>
                <a:gd name="adj" fmla="val 12963"/>
              </a:avLst>
            </a:prstGeom>
            <a:grp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59"/>
            <p:cNvSpPr txBox="1">
              <a:spLocks noChangeArrowheads="1"/>
            </p:cNvSpPr>
            <p:nvPr/>
          </p:nvSpPr>
          <p:spPr bwMode="auto">
            <a:xfrm>
              <a:off x="2315" y="1606"/>
              <a:ext cx="225" cy="23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</a:p>
          </p:txBody>
        </p:sp>
      </p:grpSp>
      <p:graphicFrame>
        <p:nvGraphicFramePr>
          <p:cNvPr id="3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519826"/>
              </p:ext>
            </p:extLst>
          </p:nvPr>
        </p:nvGraphicFramePr>
        <p:xfrm>
          <a:off x="722297" y="2296192"/>
          <a:ext cx="1999431" cy="114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297" y="2296192"/>
                        <a:ext cx="1999431" cy="114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61"/>
          <p:cNvSpPr txBox="1">
            <a:spLocks noChangeArrowheads="1"/>
          </p:cNvSpPr>
          <p:nvPr/>
        </p:nvSpPr>
        <p:spPr bwMode="auto">
          <a:xfrm>
            <a:off x="1323709" y="2701912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33" name="Line 62"/>
          <p:cNvSpPr>
            <a:spLocks noChangeShapeType="1"/>
          </p:cNvSpPr>
          <p:nvPr/>
        </p:nvSpPr>
        <p:spPr bwMode="auto">
          <a:xfrm flipH="1">
            <a:off x="2889784" y="1630598"/>
            <a:ext cx="1172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6431556" y="1470167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防火墙的里面</a:t>
            </a:r>
          </a:p>
        </p:txBody>
      </p:sp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1383850" y="1450259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防火墙的外面</a:t>
            </a:r>
          </a:p>
        </p:txBody>
      </p:sp>
      <p:sp>
        <p:nvSpPr>
          <p:cNvPr id="36" name="AutoShape 65"/>
          <p:cNvSpPr>
            <a:spLocks noChangeArrowheads="1"/>
          </p:cNvSpPr>
          <p:nvPr/>
        </p:nvSpPr>
        <p:spPr bwMode="auto">
          <a:xfrm>
            <a:off x="4061865" y="1390615"/>
            <a:ext cx="4300500" cy="2405151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Group 17"/>
          <p:cNvGrpSpPr>
            <a:grpSpLocks/>
          </p:cNvGrpSpPr>
          <p:nvPr/>
        </p:nvGrpSpPr>
        <p:grpSpPr bwMode="auto">
          <a:xfrm>
            <a:off x="6593266" y="2401826"/>
            <a:ext cx="1498578" cy="907037"/>
            <a:chOff x="1680" y="240"/>
            <a:chExt cx="2529" cy="1270"/>
          </a:xfrm>
          <a:solidFill>
            <a:srgbClr val="66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Oval 18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0" name="Oval 19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" name="Oval 20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2" name="Oval 21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" name="Oval 22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" name="Oval 23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" name="Oval 24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6" name="Oval 25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" name="Oval 26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6996374" y="2713224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内联网</a:t>
            </a: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509475" y="61919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2942769" y="585983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防火墙在互连网络中的位置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E17095-44B2-4775-B337-D0B7CC3B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98016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712210" y="946957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防火墙的功能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363373"/>
            <a:ext cx="839702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防火墙的功能有两个：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阻止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允许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阻止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”就是阻止某种类型的通信量通过防火墙（从外部网络到内部网络，或反过来）。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允许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”的功能与“阻止”恰好相反。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防火墙必须能够识别各种类型的通信量。不过在大多数情况下防火墙的主要功能是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阻止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”。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22CDF8-A186-498C-9641-A60FCAF6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433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032537" y="581120"/>
            <a:ext cx="30828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防火墙技术一般分为两类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97536"/>
            <a:ext cx="8236704" cy="390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分组过滤路由器</a:t>
            </a:r>
          </a:p>
          <a:p>
            <a:pPr marL="798513" indent="-342900" eaLnBrk="0" hangingPunct="0">
              <a:lnSpc>
                <a:spcPts val="30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是一种具有分组过滤功能的路由器，它根据过滤规则对进出内部网络的分组执行转发或者丢弃（即过滤）。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1255713" lvl="1" indent="-342900" eaLnBrk="0" hangingPunct="0">
              <a:lnSpc>
                <a:spcPts val="30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过滤规则基于分组的网络层或运输层首部的信息，例如：源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地址、源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目的端口、协议类型（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）等</a:t>
            </a:r>
          </a:p>
          <a:p>
            <a:pPr marL="798513" indent="-342900" eaLnBrk="0" hangingPunct="0">
              <a:lnSpc>
                <a:spcPts val="30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分组过滤可以是无状态的，即独立地处理每一个分组。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98513" indent="-342900" eaLnBrk="0" hangingPunct="0">
              <a:lnSpc>
                <a:spcPts val="30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也可以是有状态的，即要跟踪每个连接或会话的通信状态，并根据这些状态信息来决定是否转发分组。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98513" indent="-342900" eaLnBrk="0" hangingPunct="0">
              <a:lnSpc>
                <a:spcPts val="30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98513" indent="-342900" eaLnBrk="0" hangingPunct="0">
              <a:lnSpc>
                <a:spcPts val="30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特点：简单高效，对用户透明，但不能对高层数据进行过滤。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BC3E93-5293-45CE-8011-EE004A1B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162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032537" y="578412"/>
            <a:ext cx="30828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防火墙技术一般分为两类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992762"/>
            <a:ext cx="8129017" cy="30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1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应用网关也称为代理服务器 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(proxy server)</a:t>
            </a:r>
          </a:p>
          <a:p>
            <a:pPr marL="799200" indent="-342900" eaLnBrk="0" hangingPunct="0">
              <a:lnSpc>
                <a:spcPts val="29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它在应用层通信中扮演</a:t>
            </a:r>
            <a:r>
              <a:rPr lang="zh-CN" altLang="en-US" sz="1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报文中继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的角色。</a:t>
            </a:r>
          </a:p>
          <a:p>
            <a:pPr marL="799200" indent="-342900" eaLnBrk="0" hangingPunct="0">
              <a:lnSpc>
                <a:spcPts val="29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19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所有进出网络的应用程序报文都必须通过应用网关。</a:t>
            </a:r>
          </a:p>
          <a:p>
            <a:pPr marL="799200" indent="-342900" eaLnBrk="0" hangingPunct="0">
              <a:lnSpc>
                <a:spcPts val="29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在应用网关中，可以实现基于应用层数据的过滤和高层用户鉴别。</a:t>
            </a:r>
          </a:p>
          <a:p>
            <a:pPr marL="799200" indent="-342900" eaLnBrk="0" hangingPunct="0">
              <a:lnSpc>
                <a:spcPts val="2900"/>
              </a:lnSpc>
              <a:buClr>
                <a:srgbClr val="7030A0"/>
              </a:buClr>
              <a:buSzPct val="70000"/>
              <a:buFont typeface="Wingdings" pitchFamily="2" charset="2"/>
              <a:buChar char="u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应用网关也有一些缺点：</a:t>
            </a:r>
          </a:p>
          <a:p>
            <a:pPr marL="1071563" indent="-215900" eaLnBrk="0" hangingPunct="0">
              <a:lnSpc>
                <a:spcPts val="29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每种应用都需要一个不同的应用网关。</a:t>
            </a:r>
          </a:p>
          <a:p>
            <a:pPr marL="1071563" indent="-215900" eaLnBrk="0" hangingPunct="0">
              <a:lnSpc>
                <a:spcPts val="29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在应用层转发和处理报文，处理负担较重。</a:t>
            </a:r>
          </a:p>
          <a:p>
            <a:pPr marL="1071563" indent="-215900" eaLnBrk="0" hangingPunct="0">
              <a:lnSpc>
                <a:spcPts val="29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对应用程序不透明，需要在应用程序客户端配置应用网关地址。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615BB1-FD73-4F9A-B983-83C63093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1187961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051787" y="1162497"/>
            <a:ext cx="30492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7.7.2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入侵检测系统 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3" y="1631351"/>
            <a:ext cx="8230766" cy="21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防火墙试图在入侵行为发生之前阻止所有可疑的通信。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入侵检测系统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(Intrusion Detection System)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能够在入侵已经开始，但还没有造成危害或在造成更大危害前，及时检测到入侵，以便尽快阻止入侵，把危害降低到最小。 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B6483F-DE41-4574-8BF7-E0A65072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100388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3051787" y="978419"/>
            <a:ext cx="30492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7.7.2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入侵检测系统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447273"/>
            <a:ext cx="8230766" cy="21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对进入网络的分组执行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深度分组检查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当观察到可疑分组时，向网络管理员发出告警或执行阻断操作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的“误报”率通常较高，多数情况不执行自动阻断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能用于检测多种网络攻击，包括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网络映射、端口扫描、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攻击、蠕虫和病毒、系统漏洞攻击等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F3847B-A67E-4657-B024-19C0BF74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112063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455729" y="1087425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两种入侵检测方法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503841"/>
            <a:ext cx="8397021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基于特征的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维护一个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所有已知攻击标志性特征的数据库。</a:t>
            </a: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这些特征和规则通常由网络安全专家生成，由机构的网络管理员定制并将其加入到数据库中。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基于特征的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只能检测已知攻击，对于未知攻击则束手无策。 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D5B53A-B418-4CD0-9EEB-CA254324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92448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417257" y="891276"/>
            <a:ext cx="23134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两种入侵检测方法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307692"/>
            <a:ext cx="8397021" cy="174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基于异常的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通过观察正常运行的网络流量，学习正常流量的统计特性和规律。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当检测到网络中流量某种统计规律不符合正常情况时，则认为可能发生了入侵行为。</a:t>
            </a:r>
          </a:p>
        </p:txBody>
      </p:sp>
      <p:sp>
        <p:nvSpPr>
          <p:cNvPr id="5" name="圆角矩形 3"/>
          <p:cNvSpPr>
            <a:spLocks noChangeArrowheads="1"/>
          </p:cNvSpPr>
          <p:nvPr/>
        </p:nvSpPr>
        <p:spPr bwMode="auto">
          <a:xfrm>
            <a:off x="509474" y="3333880"/>
            <a:ext cx="8129016" cy="1220429"/>
          </a:xfrm>
          <a:prstGeom prst="roundRect">
            <a:avLst>
              <a:gd name="adj" fmla="val 8708"/>
            </a:avLst>
          </a:prstGeom>
          <a:solidFill>
            <a:srgbClr val="0089F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/>
        </p:spPr>
        <p:txBody>
          <a:bodyPr anchor="ctr"/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至今为止，大多数部署的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主要是基于特征的，尽管某些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包括了某些基于异常的特性。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25B7F-BD4F-4A24-8F7C-B2193EAE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4800" y="1088814"/>
            <a:ext cx="82940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网络安全是一个很大的领域。对于有志于这一领域的读者，可在下面几个方向作进一步的研究：</a:t>
            </a:r>
          </a:p>
          <a:p>
            <a:pPr marL="627063" indent="-269875" eaLnBrk="0" hangingPunct="0">
              <a:lnSpc>
                <a:spcPts val="28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椭圆曲线密码 </a:t>
            </a: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(Elliptic Curve Cryptography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，简写为 </a:t>
            </a: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ECC) </a:t>
            </a: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 </a:t>
            </a: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AES 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——</a:t>
            </a:r>
          </a:p>
          <a:p>
            <a:pPr marL="627063" indent="-269875" eaLnBrk="0" hangingPunct="0">
              <a:lnSpc>
                <a:spcPts val="2800"/>
              </a:lnSpc>
              <a:buClr>
                <a:srgbClr val="7030A0"/>
              </a:buClr>
            </a:pP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这一系统现在已广泛用于电子护照中，也是下一代金融系统使用的加密系统。</a:t>
            </a:r>
          </a:p>
          <a:p>
            <a:pPr marL="627063" indent="-269875" eaLnBrk="0" hangingPunct="0">
              <a:lnSpc>
                <a:spcPts val="2800"/>
              </a:lnSpc>
              <a:buClr>
                <a:srgbClr val="7030A0"/>
              </a:buClr>
              <a:buFont typeface="+mj-lt"/>
              <a:buAutoNum type="arabicPeriod" startAt="2"/>
            </a:pP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移动安全 </a:t>
            </a: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(Mobile Security) 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移动通信带来的广泛应用 （如移动支付，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Mobile Payment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）向网络安全提出了更高的要求。</a:t>
            </a:r>
          </a:p>
          <a:p>
            <a:pPr marL="627063" indent="-269875" eaLnBrk="0" hangingPunct="0">
              <a:lnSpc>
                <a:spcPts val="2800"/>
              </a:lnSpc>
              <a:buClr>
                <a:srgbClr val="7030A0"/>
              </a:buClr>
              <a:buFont typeface="+mj-lt"/>
              <a:buAutoNum type="arabicPeriod" startAt="2"/>
            </a:pPr>
            <a:r>
              <a:rPr lang="zh-CN" altLang="en-US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量子密码 </a:t>
            </a:r>
            <a:r>
              <a:rPr lang="en-US" altLang="zh-CN" sz="17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(Quantum Cryptography) 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量子计算机的到来将使得目前许多使用中的密码技术无效，后量子密码学（</a:t>
            </a:r>
            <a:r>
              <a:rPr lang="en-US" altLang="zh-CN" sz="1700" b="1" dirty="0">
                <a:latin typeface="微软雅黑" pitchFamily="34" charset="-122"/>
                <a:ea typeface="微软雅黑" pitchFamily="34" charset="-122"/>
              </a:rPr>
              <a:t>Post-Quantum Cryptography</a:t>
            </a:r>
            <a:r>
              <a:rPr lang="zh-CN" altLang="en-US" sz="1700" b="1" dirty="0">
                <a:latin typeface="微软雅黑" pitchFamily="34" charset="-122"/>
                <a:ea typeface="微软雅黑" pitchFamily="34" charset="-122"/>
              </a:rPr>
              <a:t>）的研究方兴未艾。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45144" y="668361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770068" y="626090"/>
            <a:ext cx="3603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7.8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一些未来的发展方向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3C757-4D75-4D9D-8566-78CDED62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96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517852" y="2930380"/>
            <a:ext cx="8120637" cy="428279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80677"/>
            <a:ext cx="8312248" cy="75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加密和解密用的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是一串秘密的字符串（即比特串）。</a:t>
            </a:r>
          </a:p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明文通过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加密算法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变成密文：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17853" y="2186970"/>
            <a:ext cx="8312248" cy="75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接收端利用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解密算法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</a:t>
            </a:r>
            <a:r>
              <a:rPr lang="zh-CN" altLang="en-US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解出明文 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。解密算法是加密算法的逆运算。</a:t>
            </a:r>
          </a:p>
        </p:txBody>
      </p:sp>
      <p:sp>
        <p:nvSpPr>
          <p:cNvPr id="11" name="矩形 10"/>
          <p:cNvSpPr/>
          <p:nvPr/>
        </p:nvSpPr>
        <p:spPr>
          <a:xfrm>
            <a:off x="509475" y="1725646"/>
            <a:ext cx="8129015" cy="428279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603406" y="1692260"/>
            <a:ext cx="12779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+mn-lt"/>
                <a:ea typeface="+mn-ea"/>
              </a:rPr>
              <a:t>（</a:t>
            </a:r>
            <a:r>
              <a:rPr lang="en-US" altLang="zh-CN" sz="2400" b="1" dirty="0">
                <a:latin typeface="+mn-lt"/>
                <a:ea typeface="+mn-ea"/>
              </a:rPr>
              <a:t>7-1</a:t>
            </a:r>
            <a:r>
              <a:rPr lang="zh-CN" altLang="en-US" sz="2400" b="1" dirty="0">
                <a:latin typeface="+mn-lt"/>
                <a:ea typeface="+mn-ea"/>
              </a:rPr>
              <a:t>） </a:t>
            </a:r>
          </a:p>
        </p:txBody>
      </p:sp>
      <p:sp>
        <p:nvSpPr>
          <p:cNvPr id="13" name="矩形 12"/>
          <p:cNvSpPr/>
          <p:nvPr/>
        </p:nvSpPr>
        <p:spPr>
          <a:xfrm>
            <a:off x="3556642" y="1692260"/>
            <a:ext cx="13452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/>
              <a:t>Y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ea typeface="黑体" panose="02010609060101010101" pitchFamily="2" charset="-122"/>
                <a:sym typeface="Symbol" panose="05050102010706020507"/>
              </a:rPr>
              <a:t>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i="1" dirty="0"/>
              <a:t>E</a:t>
            </a:r>
            <a:r>
              <a:rPr lang="en-US" altLang="zh-CN" sz="2400" b="1" i="1" baseline="-25000" dirty="0"/>
              <a:t>K</a:t>
            </a:r>
            <a:r>
              <a:rPr lang="en-US" altLang="zh-CN" sz="2400" b="1" i="1" dirty="0"/>
              <a:t>(X) </a:t>
            </a:r>
            <a:endParaRPr lang="zh-CN" altLang="en-US" sz="2400" b="1" i="1" dirty="0"/>
          </a:p>
        </p:txBody>
      </p:sp>
      <p:sp>
        <p:nvSpPr>
          <p:cNvPr id="15" name="矩形 14"/>
          <p:cNvSpPr/>
          <p:nvPr/>
        </p:nvSpPr>
        <p:spPr>
          <a:xfrm>
            <a:off x="6603406" y="2896994"/>
            <a:ext cx="12779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+mn-lt"/>
                <a:ea typeface="+mn-ea"/>
              </a:rPr>
              <a:t>（</a:t>
            </a:r>
            <a:r>
              <a:rPr lang="en-US" altLang="zh-CN" sz="2400" b="1" dirty="0">
                <a:latin typeface="+mn-lt"/>
                <a:ea typeface="+mn-ea"/>
              </a:rPr>
              <a:t>7-2</a:t>
            </a:r>
            <a:r>
              <a:rPr lang="zh-CN" altLang="en-US" sz="2400" b="1" dirty="0">
                <a:latin typeface="+mn-lt"/>
                <a:ea typeface="+mn-ea"/>
              </a:rPr>
              <a:t>） </a:t>
            </a:r>
          </a:p>
        </p:txBody>
      </p:sp>
      <p:sp>
        <p:nvSpPr>
          <p:cNvPr id="16" name="矩形 15"/>
          <p:cNvSpPr/>
          <p:nvPr/>
        </p:nvSpPr>
        <p:spPr>
          <a:xfrm>
            <a:off x="2820062" y="2896994"/>
            <a:ext cx="281839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 dirty="0"/>
              <a:t>D</a:t>
            </a:r>
            <a:r>
              <a:rPr lang="en-US" altLang="zh-CN" sz="2400" b="1" i="1" baseline="-25000" dirty="0"/>
              <a:t>K</a:t>
            </a:r>
            <a:r>
              <a:rPr lang="en-US" altLang="zh-CN" sz="2400" b="1" i="1" dirty="0"/>
              <a:t>(Y)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ea typeface="黑体" panose="02010609060101010101" pitchFamily="2" charset="-122"/>
                <a:sym typeface="Symbol" panose="05050102010706020507"/>
              </a:rPr>
              <a:t>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i="1" dirty="0"/>
              <a:t>D</a:t>
            </a:r>
            <a:r>
              <a:rPr lang="en-US" altLang="zh-CN" sz="2400" b="1" i="1" baseline="-25000" dirty="0"/>
              <a:t>K</a:t>
            </a:r>
            <a:r>
              <a:rPr lang="en-US" altLang="zh-CN" sz="2400" b="1" i="1" dirty="0"/>
              <a:t>(E</a:t>
            </a:r>
            <a:r>
              <a:rPr lang="en-US" altLang="zh-CN" sz="2400" b="1" i="1" baseline="-25000" dirty="0"/>
              <a:t>K</a:t>
            </a:r>
            <a:r>
              <a:rPr lang="en-US" altLang="zh-CN" sz="2400" b="1" i="1" dirty="0"/>
              <a:t>(X))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ea typeface="黑体" panose="02010609060101010101" pitchFamily="2" charset="-122"/>
                <a:sym typeface="Symbol" panose="05050102010706020507"/>
              </a:rPr>
              <a:t></a:t>
            </a:r>
            <a:r>
              <a:rPr lang="en-US" altLang="zh-CN" sz="2400" b="1" i="1" dirty="0">
                <a:ea typeface="黑体" panose="02010609060101010101" pitchFamily="2" charset="-122"/>
              </a:rPr>
              <a:t> </a:t>
            </a:r>
            <a:r>
              <a:rPr lang="en-US" altLang="zh-CN" sz="2400" b="1" i="1" dirty="0"/>
              <a:t>X </a:t>
            </a:r>
            <a:endParaRPr lang="zh-CN" altLang="en-US" sz="2400" b="1" i="1" dirty="0"/>
          </a:p>
        </p:txBody>
      </p:sp>
      <p:sp>
        <p:nvSpPr>
          <p:cNvPr id="17" name="矩形 16"/>
          <p:cNvSpPr/>
          <p:nvPr/>
        </p:nvSpPr>
        <p:spPr>
          <a:xfrm>
            <a:off x="519722" y="4196235"/>
            <a:ext cx="4587855" cy="338554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Clr>
                <a:srgbClr val="FFFF66"/>
              </a:buClr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加密密钥和解密密钥可以一样，也可以不一样。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09475" y="64192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231228" y="608711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CD17A2-3385-455A-89CA-6E95B393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11F60-73EA-4693-8730-CF6E202E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0937E-3614-4BA8-AEC5-FDE501026C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7-06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55EA95-8BCC-438C-8FBA-265AECDF62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1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76639" y="147638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76639" y="208280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3684702" y="1341912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8077" y="1441838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  			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对称密钥密码体制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  				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687234" y="147638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696123" y="157131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两类密码体制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684702" y="2450032"/>
            <a:ext cx="0" cy="13694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3BCA07-2385-48EF-B131-194CBF2C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utoShape 12"/>
          <p:cNvSpPr>
            <a:spLocks noChangeArrowheads="1"/>
          </p:cNvSpPr>
          <p:nvPr/>
        </p:nvSpPr>
        <p:spPr bwMode="auto">
          <a:xfrm>
            <a:off x="511896" y="66141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Rectangle 13"/>
          <p:cNvSpPr>
            <a:spLocks noChangeArrowheads="1"/>
          </p:cNvSpPr>
          <p:nvPr/>
        </p:nvSpPr>
        <p:spPr bwMode="auto">
          <a:xfrm>
            <a:off x="2698326" y="635955"/>
            <a:ext cx="3756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对称密钥密码体制 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5534" y="1939424"/>
            <a:ext cx="8129015" cy="240353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Line 53"/>
          <p:cNvSpPr>
            <a:spLocks noChangeShapeType="1"/>
          </p:cNvSpPr>
          <p:nvPr/>
        </p:nvSpPr>
        <p:spPr bwMode="auto">
          <a:xfrm>
            <a:off x="4499643" y="3510214"/>
            <a:ext cx="1843101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Group 107"/>
          <p:cNvGrpSpPr/>
          <p:nvPr/>
        </p:nvGrpSpPr>
        <p:grpSpPr bwMode="auto">
          <a:xfrm>
            <a:off x="3608860" y="2996927"/>
            <a:ext cx="1884855" cy="1171395"/>
            <a:chOff x="2248" y="820"/>
            <a:chExt cx="2248" cy="883"/>
          </a:xfrm>
        </p:grpSpPr>
        <p:grpSp>
          <p:nvGrpSpPr>
            <p:cNvPr id="86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16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21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31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33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37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41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2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3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4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5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38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39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0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34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5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6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32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22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25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6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7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8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9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0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3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7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7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01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12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2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04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3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8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89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" name="Rectangle 46"/>
          <p:cNvSpPr>
            <a:spLocks noChangeArrowheads="1"/>
          </p:cNvSpPr>
          <p:nvPr/>
        </p:nvSpPr>
        <p:spPr bwMode="auto">
          <a:xfrm>
            <a:off x="509474" y="1068597"/>
            <a:ext cx="8246820" cy="44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常规密钥密码体制，即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解密密钥是相同的密码体制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2479678" y="3500906"/>
            <a:ext cx="116623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7497672" y="3409159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Freeform 51"/>
          <p:cNvSpPr/>
          <p:nvPr/>
        </p:nvSpPr>
        <p:spPr bwMode="auto">
          <a:xfrm>
            <a:off x="1422488" y="3132552"/>
            <a:ext cx="292556" cy="380322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/>
          <p:nvPr/>
        </p:nvSpPr>
        <p:spPr bwMode="auto">
          <a:xfrm flipH="1" flipV="1">
            <a:off x="2180474" y="2850634"/>
            <a:ext cx="66490" cy="352397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34"/>
          <p:cNvSpPr/>
          <p:nvPr/>
        </p:nvSpPr>
        <p:spPr bwMode="auto">
          <a:xfrm flipH="1" flipV="1">
            <a:off x="6797535" y="2850634"/>
            <a:ext cx="66490" cy="352397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50"/>
          <p:cNvSpPr/>
          <p:nvPr/>
        </p:nvSpPr>
        <p:spPr bwMode="auto">
          <a:xfrm rot="16200000">
            <a:off x="7491690" y="3177765"/>
            <a:ext cx="183512" cy="481387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5438482" y="3173776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55303" y="2148210"/>
            <a:ext cx="1337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kumimoji="1" lang="en-US" altLang="zh-CN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</a:p>
        </p:txBody>
      </p:sp>
      <p:sp>
        <p:nvSpPr>
          <p:cNvPr id="15" name="Text Box 55"/>
          <p:cNvSpPr txBox="1">
            <a:spLocks noChangeArrowheads="1"/>
          </p:cNvSpPr>
          <p:nvPr/>
        </p:nvSpPr>
        <p:spPr bwMode="auto">
          <a:xfrm>
            <a:off x="755303" y="3500906"/>
            <a:ext cx="8706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2788191" y="3173776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17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056258" y="2294911"/>
            <a:ext cx="621304" cy="3279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890566" y="2729625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9" name="Text Box 71"/>
          <p:cNvSpPr txBox="1">
            <a:spLocks noChangeArrowheads="1"/>
          </p:cNvSpPr>
          <p:nvPr/>
        </p:nvSpPr>
        <p:spPr bwMode="auto">
          <a:xfrm>
            <a:off x="8024279" y="2722310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48" name="Rectangle 102"/>
          <p:cNvSpPr>
            <a:spLocks noChangeArrowheads="1"/>
          </p:cNvSpPr>
          <p:nvPr/>
        </p:nvSpPr>
        <p:spPr bwMode="auto">
          <a:xfrm>
            <a:off x="1715044" y="3211010"/>
            <a:ext cx="1069158" cy="599739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49" name="Rectangle 103"/>
          <p:cNvSpPr>
            <a:spLocks noChangeArrowheads="1"/>
          </p:cNvSpPr>
          <p:nvPr/>
        </p:nvSpPr>
        <p:spPr bwMode="auto">
          <a:xfrm>
            <a:off x="6342744" y="3211010"/>
            <a:ext cx="1070488" cy="599739"/>
          </a:xfrm>
          <a:prstGeom prst="rect">
            <a:avLst/>
          </a:prstGeom>
          <a:solidFill>
            <a:srgbClr val="009900"/>
          </a:solidFill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77" name="Text Box 131"/>
          <p:cNvSpPr txBox="1">
            <a:spLocks noChangeArrowheads="1"/>
          </p:cNvSpPr>
          <p:nvPr/>
        </p:nvSpPr>
        <p:spPr bwMode="auto">
          <a:xfrm>
            <a:off x="4133158" y="3323227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78" name="Text Box 132"/>
          <p:cNvSpPr txBox="1">
            <a:spLocks noChangeArrowheads="1"/>
          </p:cNvSpPr>
          <p:nvPr/>
        </p:nvSpPr>
        <p:spPr bwMode="auto">
          <a:xfrm>
            <a:off x="6945815" y="2148210"/>
            <a:ext cx="1337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kumimoji="1" lang="en-US" altLang="zh-CN" b="1" i="1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</a:p>
        </p:txBody>
      </p:sp>
      <p:pic>
        <p:nvPicPr>
          <p:cNvPr id="79" name="Picture 1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58385" y="2296057"/>
            <a:ext cx="621305" cy="32561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80" name="组合 79"/>
          <p:cNvGrpSpPr/>
          <p:nvPr/>
        </p:nvGrpSpPr>
        <p:grpSpPr>
          <a:xfrm>
            <a:off x="2586208" y="2261551"/>
            <a:ext cx="3959703" cy="461665"/>
            <a:chOff x="2674219" y="3348281"/>
            <a:chExt cx="4727052" cy="551131"/>
          </a:xfrm>
        </p:grpSpPr>
        <p:sp>
          <p:nvSpPr>
            <p:cNvPr id="81" name="TextBox 80"/>
            <p:cNvSpPr txBox="1"/>
            <p:nvPr/>
          </p:nvSpPr>
          <p:spPr>
            <a:xfrm>
              <a:off x="4180954" y="3348281"/>
              <a:ext cx="1690134" cy="551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相同密钥</a:t>
              </a:r>
            </a:p>
          </p:txBody>
        </p:sp>
        <p:sp>
          <p:nvSpPr>
            <p:cNvPr id="82" name="左箭头 81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99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左箭头 82"/>
            <p:cNvSpPr/>
            <p:nvPr/>
          </p:nvSpPr>
          <p:spPr bwMode="auto">
            <a:xfrm flipH="1">
              <a:off x="6058594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99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6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74" y="2781019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55" y="2781019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0F8CF-5187-42D8-A0A7-5066CD98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84195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428124" y="808740"/>
            <a:ext cx="23038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数据加密标准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17852" y="1236702"/>
            <a:ext cx="8494474" cy="300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数据加密标准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对称密钥密码体制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，是一种分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组密码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在加密前，先对整个明文进行分组。每一个组长为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然后对每一个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 二进制数据进行加密处理，产生一组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位密文  数据。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最后将各组密文串接起来，即得出整个的密文。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使用的密钥为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位（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实际密钥长度为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位用于奇偶校验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5ABAF5-53C7-4D85-BFB2-BFE28598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28572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78544" y="1252510"/>
            <a:ext cx="1790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的保密性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1683117"/>
            <a:ext cx="813385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的保密性仅取决于对密钥的保密，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其算法是公开的。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目前较为严重的问题是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的密钥的长度。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现在已经设计出搜索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密钥的专用芯片。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已不再认为是安全的了。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133FFC-A5FF-4B2F-A6C1-984EF85F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utoShape 5"/>
          <p:cNvSpPr>
            <a:spLocks noChangeArrowheads="1"/>
          </p:cNvSpPr>
          <p:nvPr/>
        </p:nvSpPr>
        <p:spPr bwMode="auto">
          <a:xfrm>
            <a:off x="509475" y="63185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3935024" y="598646"/>
            <a:ext cx="12779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三重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1015360"/>
            <a:ext cx="8312248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位的密钥。</a:t>
            </a:r>
          </a:p>
        </p:txBody>
      </p:sp>
      <p:sp>
        <p:nvSpPr>
          <p:cNvPr id="5" name="矩形 4"/>
          <p:cNvSpPr/>
          <p:nvPr/>
        </p:nvSpPr>
        <p:spPr>
          <a:xfrm>
            <a:off x="496255" y="4069166"/>
            <a:ext cx="8120637" cy="442477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96255" y="1917665"/>
            <a:ext cx="8133857" cy="170647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250656" y="4035348"/>
            <a:ext cx="3652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altLang="zh-CN" sz="2400" b="1" i="1" dirty="0">
                <a:ea typeface="黑体" panose="02010609060101010101" pitchFamily="2" charset="-122"/>
              </a:rPr>
              <a:t>Y</a:t>
            </a:r>
            <a:r>
              <a:rPr lang="en-GB" altLang="zh-CN" sz="2400" b="1" dirty="0">
                <a:ea typeface="黑体" panose="02010609060101010101" pitchFamily="2" charset="-122"/>
              </a:rPr>
              <a:t> = </a:t>
            </a:r>
            <a:r>
              <a:rPr lang="en-GB" altLang="zh-CN" sz="2400" b="1" i="1" dirty="0">
                <a:ea typeface="黑体" panose="02010609060101010101" pitchFamily="2" charset="-122"/>
              </a:rPr>
              <a:t>DES</a:t>
            </a:r>
            <a:r>
              <a:rPr lang="en-GB" altLang="zh-CN" sz="2400" b="1" i="1" baseline="-25000" dirty="0">
                <a:ea typeface="黑体" panose="02010609060101010101" pitchFamily="2" charset="-122"/>
              </a:rPr>
              <a:t>K</a:t>
            </a:r>
            <a:r>
              <a:rPr lang="en-GB" altLang="zh-CN" sz="2400" b="1" baseline="-25000" dirty="0">
                <a:ea typeface="黑体" panose="02010609060101010101" pitchFamily="2" charset="-122"/>
              </a:rPr>
              <a:t>1</a:t>
            </a:r>
            <a:r>
              <a:rPr lang="en-GB" altLang="zh-CN" sz="2400" b="1" dirty="0">
                <a:ea typeface="黑体" panose="02010609060101010101" pitchFamily="2" charset="-122"/>
              </a:rPr>
              <a:t>(</a:t>
            </a:r>
            <a:r>
              <a:rPr lang="en-GB" altLang="zh-CN" sz="2400" b="1" i="1" dirty="0">
                <a:ea typeface="黑体" panose="02010609060101010101" pitchFamily="2" charset="-122"/>
              </a:rPr>
              <a:t>DES</a:t>
            </a:r>
            <a:r>
              <a:rPr lang="en-GB" altLang="zh-CN" sz="2400" b="1" baseline="30000" dirty="0">
                <a:ea typeface="黑体" panose="02010609060101010101" pitchFamily="2" charset="-122"/>
              </a:rPr>
              <a:t>-1</a:t>
            </a:r>
            <a:r>
              <a:rPr lang="en-GB" altLang="zh-CN" sz="2400" b="1" i="1" baseline="-25000" dirty="0">
                <a:ea typeface="黑体" panose="02010609060101010101" pitchFamily="2" charset="-122"/>
              </a:rPr>
              <a:t>K</a:t>
            </a:r>
            <a:r>
              <a:rPr lang="en-GB" altLang="zh-CN" sz="2400" b="1" baseline="-25000" dirty="0">
                <a:ea typeface="黑体" panose="02010609060101010101" pitchFamily="2" charset="-122"/>
              </a:rPr>
              <a:t>2</a:t>
            </a:r>
            <a:r>
              <a:rPr lang="en-GB" altLang="zh-CN" sz="2400" b="1" dirty="0">
                <a:ea typeface="黑体" panose="02010609060101010101" pitchFamily="2" charset="-122"/>
              </a:rPr>
              <a:t>(</a:t>
            </a:r>
            <a:r>
              <a:rPr lang="en-GB" altLang="zh-CN" sz="2400" b="1" i="1" dirty="0">
                <a:ea typeface="黑体" panose="02010609060101010101" pitchFamily="2" charset="-122"/>
              </a:rPr>
              <a:t>DES</a:t>
            </a:r>
            <a:r>
              <a:rPr lang="en-GB" altLang="zh-CN" sz="2400" b="1" i="1" baseline="-25000" dirty="0">
                <a:ea typeface="黑体" panose="02010609060101010101" pitchFamily="2" charset="-122"/>
              </a:rPr>
              <a:t>K</a:t>
            </a:r>
            <a:r>
              <a:rPr lang="en-GB" altLang="zh-CN" sz="2400" b="1" baseline="-25000" dirty="0">
                <a:ea typeface="黑体" panose="02010609060101010101" pitchFamily="2" charset="-122"/>
              </a:rPr>
              <a:t>1</a:t>
            </a:r>
            <a:r>
              <a:rPr lang="en-GB" altLang="zh-CN" sz="2400" b="1" dirty="0">
                <a:ea typeface="黑体" panose="02010609060101010101" pitchFamily="2" charset="-122"/>
              </a:rPr>
              <a:t>(</a:t>
            </a:r>
            <a:r>
              <a:rPr lang="en-GB" altLang="zh-CN" sz="2400" b="1" i="1" dirty="0">
                <a:ea typeface="黑体" panose="02010609060101010101" pitchFamily="2" charset="-122"/>
              </a:rPr>
              <a:t>X</a:t>
            </a:r>
            <a:r>
              <a:rPr lang="en-GB" altLang="zh-CN" sz="2400" b="1" dirty="0">
                <a:ea typeface="黑体" panose="02010609060101010101" pitchFamily="2" charset="-122"/>
              </a:rPr>
              <a:t>)))</a:t>
            </a:r>
            <a:endParaRPr lang="zh-CN" altLang="en-US" sz="2400" b="1" dirty="0">
              <a:ea typeface="黑体" panose="02010609060101010101" pitchFamily="2" charset="-122"/>
            </a:endParaRPr>
          </a:p>
        </p:txBody>
      </p:sp>
      <p:grpSp>
        <p:nvGrpSpPr>
          <p:cNvPr id="10" name="Group 4"/>
          <p:cNvGrpSpPr/>
          <p:nvPr/>
        </p:nvGrpSpPr>
        <p:grpSpPr bwMode="auto">
          <a:xfrm>
            <a:off x="751383" y="2070976"/>
            <a:ext cx="3365696" cy="1506866"/>
            <a:chOff x="1450" y="1026"/>
            <a:chExt cx="2448" cy="1096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60" y="1510"/>
              <a:ext cx="276" cy="26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503" y="1510"/>
              <a:ext cx="275" cy="263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145" y="1510"/>
              <a:ext cx="276" cy="26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524" y="1642"/>
              <a:ext cx="3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136" y="1642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778" y="1642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3421" y="1642"/>
              <a:ext cx="36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rot="5400000">
              <a:off x="1884" y="1397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rot="5400000">
              <a:off x="2526" y="1397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rot="5400000">
              <a:off x="3168" y="1397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904" y="1026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2531" y="1026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181" y="1026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450" y="1349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3428" y="1356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密文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379" y="1831"/>
              <a:ext cx="5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</a:t>
              </a:r>
            </a:p>
          </p:txBody>
        </p:sp>
      </p:grpSp>
      <p:grpSp>
        <p:nvGrpSpPr>
          <p:cNvPr id="27" name="Group 21"/>
          <p:cNvGrpSpPr/>
          <p:nvPr/>
        </p:nvGrpSpPr>
        <p:grpSpPr bwMode="auto">
          <a:xfrm>
            <a:off x="4915989" y="2070985"/>
            <a:ext cx="3379444" cy="1506867"/>
            <a:chOff x="1402" y="2387"/>
            <a:chExt cx="2458" cy="1096"/>
          </a:xfrm>
        </p:grpSpPr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822" y="2871"/>
              <a:ext cx="276" cy="263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2465" y="2871"/>
              <a:ext cx="275" cy="26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3107" y="2871"/>
              <a:ext cx="276" cy="263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1486" y="3003"/>
              <a:ext cx="3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2098" y="3003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2740" y="3003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3383" y="3003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1961" y="2644"/>
              <a:ext cx="2" cy="227"/>
            </a:xfrm>
            <a:custGeom>
              <a:avLst/>
              <a:gdLst>
                <a:gd name="T0" fmla="*/ 0 w 3"/>
                <a:gd name="T1" fmla="*/ 0 h 249"/>
                <a:gd name="T2" fmla="*/ 3 w 3"/>
                <a:gd name="T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9">
                  <a:moveTo>
                    <a:pt x="0" y="0"/>
                  </a:moveTo>
                  <a:lnTo>
                    <a:pt x="3" y="24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2603" y="2644"/>
              <a:ext cx="3" cy="235"/>
            </a:xfrm>
            <a:custGeom>
              <a:avLst/>
              <a:gdLst>
                <a:gd name="T0" fmla="*/ 0 w 3"/>
                <a:gd name="T1" fmla="*/ 0 h 257"/>
                <a:gd name="T2" fmla="*/ 3 w 3"/>
                <a:gd name="T3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57">
                  <a:moveTo>
                    <a:pt x="0" y="0"/>
                  </a:moveTo>
                  <a:lnTo>
                    <a:pt x="3" y="25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1866" y="2387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2494" y="2387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143" y="2387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1402" y="2710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密文</a:t>
              </a: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3390" y="2717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</a:t>
              </a: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2341" y="3192"/>
              <a:ext cx="5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解密</a:t>
              </a:r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3245" y="2644"/>
              <a:ext cx="3" cy="221"/>
            </a:xfrm>
            <a:custGeom>
              <a:avLst/>
              <a:gdLst>
                <a:gd name="T0" fmla="*/ 0 w 3"/>
                <a:gd name="T1" fmla="*/ 0 h 241"/>
                <a:gd name="T2" fmla="*/ 3 w 3"/>
                <a:gd name="T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1">
                  <a:moveTo>
                    <a:pt x="0" y="0"/>
                  </a:moveTo>
                  <a:lnTo>
                    <a:pt x="3" y="24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6783193" y="4049978"/>
            <a:ext cx="12779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+mn-lt"/>
                <a:ea typeface="+mn-ea"/>
              </a:rPr>
              <a:t>（</a:t>
            </a:r>
            <a:r>
              <a:rPr lang="en-US" altLang="zh-CN" sz="2400" b="1" dirty="0">
                <a:latin typeface="+mn-lt"/>
                <a:ea typeface="+mn-ea"/>
              </a:rPr>
              <a:t>7-3</a:t>
            </a:r>
            <a:r>
              <a:rPr lang="zh-CN" altLang="en-US" sz="2400" b="1" dirty="0">
                <a:latin typeface="+mn-lt"/>
                <a:ea typeface="+mn-ea"/>
              </a:rPr>
              <a:t>）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7C0738-527C-465B-B5EB-A95211E3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90217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097474" y="876706"/>
            <a:ext cx="2957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</a:t>
            </a: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1342033"/>
            <a:ext cx="8246820" cy="21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不同的加密密钥与解密密钥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“由已知加密密钥推导出解密密钥在计算上是不可行的” 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公钥密码体制产生的主要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常规密钥密码体制的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密钥分配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的需求。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4815E9-75CC-4501-AFD1-25028D18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105440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289015" y="1021193"/>
            <a:ext cx="25699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加密密钥与解密密钥 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17852" y="1456152"/>
            <a:ext cx="8133858" cy="300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在公钥密码体制中，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key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，即公钥）是向公众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secret key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，即私钥或秘钥）则是需要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加密算法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和解密算法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也都是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虽然私钥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是由公钥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决定的，但却不能根据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计算出</a:t>
            </a:r>
            <a:r>
              <a:rPr lang="zh-CN" altLang="en-US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C979E0-8AF2-49B7-9674-3F3D9A7C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736634" y="2557839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736635" y="633361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36635" y="111348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736635" y="1597126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736635" y="208562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736635" y="3038576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736635" y="3528570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736635" y="401071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2484345" y="452190"/>
            <a:ext cx="0" cy="3920474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768382" y="475220"/>
            <a:ext cx="5661539" cy="399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			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网络安全问题概述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				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两类密码体制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				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					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				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密钥分配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  			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互联网使用的安全协议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7.7  		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系统安全：防火墙与入侵检测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7.8 			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一些未来的发展方向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63848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545496" y="605276"/>
            <a:ext cx="2056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公钥算法的特点 </a:t>
            </a:r>
          </a:p>
        </p:txBody>
      </p:sp>
      <p:sp>
        <p:nvSpPr>
          <p:cNvPr id="5" name="矩形 4"/>
          <p:cNvSpPr/>
          <p:nvPr/>
        </p:nvSpPr>
        <p:spPr>
          <a:xfrm>
            <a:off x="509475" y="3636876"/>
            <a:ext cx="8129015" cy="648539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90526" y="3657570"/>
          <a:ext cx="4059957" cy="596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7" name="公式" r:id="rId3" imgW="1905000" imgH="241300" progId="">
                  <p:embed/>
                </p:oleObj>
              </mc:Choice>
              <mc:Fallback>
                <p:oleObj name="公式" r:id="rId3" imgW="1905000" imgH="241300" progId="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526" y="3657570"/>
                        <a:ext cx="4059957" cy="596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1025001"/>
            <a:ext cx="8133858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密钥对产生器产生出接收者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一对密钥：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和解密密钥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就是接收者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，它向公众公开。</a:t>
            </a: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就是接收者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，对其他人都保密。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发送者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对明文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运算）后，接收者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用自己的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20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运算），即可恢复出明文：</a:t>
            </a:r>
          </a:p>
        </p:txBody>
      </p:sp>
      <p:sp>
        <p:nvSpPr>
          <p:cNvPr id="9" name="矩形 8"/>
          <p:cNvSpPr/>
          <p:nvPr/>
        </p:nvSpPr>
        <p:spPr>
          <a:xfrm>
            <a:off x="6768216" y="3699535"/>
            <a:ext cx="12779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+mn-lt"/>
                <a:ea typeface="+mn-ea"/>
              </a:rPr>
              <a:t>（</a:t>
            </a:r>
            <a:r>
              <a:rPr lang="en-US" altLang="zh-CN" sz="2400" b="1" dirty="0">
                <a:latin typeface="+mn-lt"/>
                <a:ea typeface="+mn-ea"/>
              </a:rPr>
              <a:t>7-4</a:t>
            </a:r>
            <a:r>
              <a:rPr lang="zh-CN" altLang="en-US" sz="2400" b="1" dirty="0">
                <a:latin typeface="+mn-lt"/>
                <a:ea typeface="+mn-ea"/>
              </a:rPr>
              <a:t>）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1641C6-69F2-4C40-ACDF-5FA9BA7E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09475" y="81808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3545496" y="784876"/>
            <a:ext cx="20569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公钥算法的特点 </a:t>
            </a:r>
          </a:p>
        </p:txBody>
      </p:sp>
      <p:sp>
        <p:nvSpPr>
          <p:cNvPr id="11" name="矩形 10"/>
          <p:cNvSpPr/>
          <p:nvPr/>
        </p:nvSpPr>
        <p:spPr>
          <a:xfrm>
            <a:off x="517852" y="1729918"/>
            <a:ext cx="8133857" cy="775411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187302" y="1856013"/>
            <a:ext cx="14638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latin typeface="+mn-lt"/>
                <a:ea typeface="+mn-ea"/>
              </a:rPr>
              <a:t>（</a:t>
            </a:r>
            <a:r>
              <a:rPr lang="en-US" altLang="zh-CN" sz="2800" b="1" dirty="0">
                <a:latin typeface="+mn-lt"/>
                <a:ea typeface="+mn-ea"/>
              </a:rPr>
              <a:t>7-5</a:t>
            </a:r>
            <a:r>
              <a:rPr lang="zh-CN" altLang="en-US" sz="2800" b="1" dirty="0">
                <a:latin typeface="+mn-lt"/>
                <a:ea typeface="+mn-ea"/>
              </a:rPr>
              <a:t>）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1208302"/>
            <a:ext cx="8133858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加密密钥是公开的，但不能用它来解密，即：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17852" y="2578982"/>
            <a:ext cx="8133858" cy="47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加密和解密运算可以对调，即加密和解密是互逆的：</a:t>
            </a:r>
          </a:p>
        </p:txBody>
      </p:sp>
      <p:sp>
        <p:nvSpPr>
          <p:cNvPr id="6" name="矩形 5"/>
          <p:cNvSpPr/>
          <p:nvPr/>
        </p:nvSpPr>
        <p:spPr>
          <a:xfrm>
            <a:off x="517853" y="3117132"/>
            <a:ext cx="8133857" cy="775411"/>
          </a:xfrm>
          <a:prstGeom prst="rect">
            <a:avLst/>
          </a:prstGeom>
          <a:solidFill>
            <a:srgbClr val="66FFCC"/>
          </a:solidFill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87303" y="3243227"/>
            <a:ext cx="146386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latin typeface="+mn-lt"/>
                <a:ea typeface="+mn-ea"/>
              </a:rPr>
              <a:t>（</a:t>
            </a:r>
            <a:r>
              <a:rPr lang="en-US" altLang="zh-CN" sz="2800" b="1" dirty="0">
                <a:latin typeface="+mn-lt"/>
                <a:ea typeface="+mn-ea"/>
              </a:rPr>
              <a:t>7-6</a:t>
            </a:r>
            <a:r>
              <a:rPr lang="zh-CN" altLang="en-US" sz="2800" b="1" dirty="0">
                <a:latin typeface="+mn-lt"/>
                <a:ea typeface="+mn-ea"/>
              </a:rPr>
              <a:t>） 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49373" y="1780387"/>
          <a:ext cx="3850298" cy="674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4" name="公式" r:id="rId3" imgW="1269449" imgH="241195" progId="">
                  <p:embed/>
                </p:oleObj>
              </mc:Choice>
              <mc:Fallback>
                <p:oleObj name="公式" r:id="rId3" imgW="1269449" imgH="241195" progId="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373" y="1780387"/>
                        <a:ext cx="3850298" cy="6744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38238" y="3177279"/>
          <a:ext cx="6376962" cy="655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5" name="公式" r:id="rId5" imgW="2349500" imgH="241300" progId="">
                  <p:embed/>
                </p:oleObj>
              </mc:Choice>
              <mc:Fallback>
                <p:oleObj name="公式" r:id="rId5" imgW="2349500" imgH="241300" progId="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38" y="3177279"/>
                        <a:ext cx="6376962" cy="655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D875E4-3445-42CE-971E-458645E4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utoShape 5"/>
          <p:cNvSpPr>
            <a:spLocks noChangeArrowheads="1"/>
          </p:cNvSpPr>
          <p:nvPr/>
        </p:nvSpPr>
        <p:spPr bwMode="auto">
          <a:xfrm>
            <a:off x="509475" y="64726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Rectangle 6"/>
          <p:cNvSpPr>
            <a:spLocks noChangeArrowheads="1"/>
          </p:cNvSpPr>
          <p:nvPr/>
        </p:nvSpPr>
        <p:spPr bwMode="auto">
          <a:xfrm>
            <a:off x="3712208" y="614049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7852" y="1115716"/>
            <a:ext cx="8133857" cy="324846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411" name="Picture 3" descr="C:\Users\Administrator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134" y="1730244"/>
            <a:ext cx="682626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2498304" y="1930072"/>
            <a:ext cx="4056613" cy="400110"/>
            <a:chOff x="2674219" y="3411573"/>
            <a:chExt cx="4727052" cy="466238"/>
          </a:xfrm>
        </p:grpSpPr>
        <p:sp>
          <p:nvSpPr>
            <p:cNvPr id="6" name="TextBox 5"/>
            <p:cNvSpPr txBox="1"/>
            <p:nvPr/>
          </p:nvSpPr>
          <p:spPr>
            <a:xfrm>
              <a:off x="4273955" y="3411573"/>
              <a:ext cx="1410663" cy="466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不同密钥</a:t>
              </a:r>
            </a:p>
          </p:txBody>
        </p:sp>
        <p:sp>
          <p:nvSpPr>
            <p:cNvPr id="7" name="左箭头 6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左箭头 7"/>
            <p:cNvSpPr/>
            <p:nvPr/>
          </p:nvSpPr>
          <p:spPr bwMode="auto">
            <a:xfrm flipH="1">
              <a:off x="6058594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Line 52"/>
          <p:cNvSpPr>
            <a:spLocks noChangeShapeType="1"/>
          </p:cNvSpPr>
          <p:nvPr/>
        </p:nvSpPr>
        <p:spPr bwMode="auto">
          <a:xfrm>
            <a:off x="2389167" y="3457782"/>
            <a:ext cx="1194777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53"/>
          <p:cNvSpPr>
            <a:spLocks noChangeShapeType="1"/>
          </p:cNvSpPr>
          <p:nvPr/>
        </p:nvSpPr>
        <p:spPr bwMode="auto">
          <a:xfrm>
            <a:off x="4458569" y="3467318"/>
            <a:ext cx="188821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56"/>
          <p:cNvSpPr txBox="1">
            <a:spLocks noChangeArrowheads="1"/>
          </p:cNvSpPr>
          <p:nvPr/>
        </p:nvSpPr>
        <p:spPr bwMode="auto">
          <a:xfrm>
            <a:off x="7624932" y="3468891"/>
            <a:ext cx="7745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Freeform 51"/>
          <p:cNvSpPr/>
          <p:nvPr/>
        </p:nvSpPr>
        <p:spPr bwMode="auto">
          <a:xfrm>
            <a:off x="1182513" y="3080412"/>
            <a:ext cx="423306" cy="389631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72"/>
          <p:cNvSpPr/>
          <p:nvPr/>
        </p:nvSpPr>
        <p:spPr bwMode="auto">
          <a:xfrm flipH="1" flipV="1">
            <a:off x="2082638" y="2424186"/>
            <a:ext cx="68117" cy="728430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34"/>
          <p:cNvSpPr/>
          <p:nvPr/>
        </p:nvSpPr>
        <p:spPr bwMode="auto">
          <a:xfrm flipV="1">
            <a:off x="6880817" y="2424186"/>
            <a:ext cx="39235" cy="728430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0"/>
          <p:cNvSpPr/>
          <p:nvPr/>
        </p:nvSpPr>
        <p:spPr bwMode="auto">
          <a:xfrm rot="16200000">
            <a:off x="7523844" y="3126731"/>
            <a:ext cx="188004" cy="493169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68"/>
          <p:cNvSpPr txBox="1">
            <a:spLocks noChangeArrowheads="1"/>
          </p:cNvSpPr>
          <p:nvPr/>
        </p:nvSpPr>
        <p:spPr bwMode="auto">
          <a:xfrm>
            <a:off x="5470416" y="3122645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8" name="Text Box 54"/>
          <p:cNvSpPr txBox="1">
            <a:spLocks noChangeArrowheads="1"/>
          </p:cNvSpPr>
          <p:nvPr/>
        </p:nvSpPr>
        <p:spPr bwMode="auto">
          <a:xfrm>
            <a:off x="1511923" y="1339401"/>
            <a:ext cx="14334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586779" y="3457782"/>
            <a:ext cx="891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2755264" y="3122645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21" name="Picture 6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866629" y="1909940"/>
            <a:ext cx="636511" cy="3359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Text Box 70"/>
          <p:cNvSpPr txBox="1">
            <a:spLocks noChangeArrowheads="1"/>
          </p:cNvSpPr>
          <p:nvPr/>
        </p:nvSpPr>
        <p:spPr bwMode="auto">
          <a:xfrm>
            <a:off x="659876" y="2689211"/>
            <a:ext cx="349163" cy="34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3" name="Text Box 71"/>
          <p:cNvSpPr txBox="1">
            <a:spLocks noChangeArrowheads="1"/>
          </p:cNvSpPr>
          <p:nvPr/>
        </p:nvSpPr>
        <p:spPr bwMode="auto">
          <a:xfrm>
            <a:off x="8054300" y="2652636"/>
            <a:ext cx="335937" cy="34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6" name="Rectangle 102"/>
          <p:cNvSpPr>
            <a:spLocks noChangeArrowheads="1"/>
          </p:cNvSpPr>
          <p:nvPr/>
        </p:nvSpPr>
        <p:spPr bwMode="auto">
          <a:xfrm>
            <a:off x="1605819" y="3160790"/>
            <a:ext cx="1095325" cy="614417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27" name="Rectangle 103"/>
          <p:cNvSpPr>
            <a:spLocks noChangeArrowheads="1"/>
          </p:cNvSpPr>
          <p:nvPr/>
        </p:nvSpPr>
        <p:spPr bwMode="auto">
          <a:xfrm>
            <a:off x="6346779" y="3160790"/>
            <a:ext cx="1096687" cy="614417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31" name="Text Box 132"/>
          <p:cNvSpPr txBox="1">
            <a:spLocks noChangeArrowheads="1"/>
          </p:cNvSpPr>
          <p:nvPr/>
        </p:nvSpPr>
        <p:spPr bwMode="auto">
          <a:xfrm>
            <a:off x="6915587" y="255423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kumimoji="1" lang="en-US" altLang="zh-CN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54"/>
          <p:cNvSpPr txBox="1">
            <a:spLocks noChangeArrowheads="1"/>
          </p:cNvSpPr>
          <p:nvPr/>
        </p:nvSpPr>
        <p:spPr bwMode="auto">
          <a:xfrm>
            <a:off x="6170163" y="1339401"/>
            <a:ext cx="14221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Text Box 132"/>
          <p:cNvSpPr txBox="1">
            <a:spLocks noChangeArrowheads="1"/>
          </p:cNvSpPr>
          <p:nvPr/>
        </p:nvSpPr>
        <p:spPr bwMode="auto">
          <a:xfrm>
            <a:off x="1569984" y="2571734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kumimoji="1" lang="en-US" altLang="zh-CN" sz="14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7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58" y="2750724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28" y="2720115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107"/>
          <p:cNvGrpSpPr/>
          <p:nvPr/>
        </p:nvGrpSpPr>
        <p:grpSpPr bwMode="auto">
          <a:xfrm>
            <a:off x="3568554" y="2955349"/>
            <a:ext cx="1884855" cy="1171395"/>
            <a:chOff x="2248" y="820"/>
            <a:chExt cx="2248" cy="883"/>
          </a:xfrm>
        </p:grpSpPr>
        <p:grpSp>
          <p:nvGrpSpPr>
            <p:cNvPr id="90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20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25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35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37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41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4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9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4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4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3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0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36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26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2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3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4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05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1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6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0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7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9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9" name="Text Box 131"/>
          <p:cNvSpPr txBox="1">
            <a:spLocks noChangeArrowheads="1"/>
          </p:cNvSpPr>
          <p:nvPr/>
        </p:nvSpPr>
        <p:spPr bwMode="auto">
          <a:xfrm>
            <a:off x="4044475" y="3291279"/>
            <a:ext cx="904650" cy="38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229ABA-AC94-4AAA-B2F7-9224BA72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04272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42766" y="1009513"/>
            <a:ext cx="32624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公开密钥与对称密钥的区别</a:t>
            </a:r>
          </a:p>
        </p:txBody>
      </p:sp>
      <p:sp>
        <p:nvSpPr>
          <p:cNvPr id="90" name="Rectangle 46"/>
          <p:cNvSpPr>
            <a:spLocks noChangeArrowheads="1"/>
          </p:cNvSpPr>
          <p:nvPr/>
        </p:nvSpPr>
        <p:spPr bwMode="auto">
          <a:xfrm>
            <a:off x="517852" y="1437441"/>
            <a:ext cx="8133858" cy="258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在使用对称密钥时，在通信信道上可以进行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一对一的双向保密通信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每一方既可用此密钥加密明文，并发送给对方，也可接收密文，用同一密钥对密文解密。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这种保密通信仅限于持有此密钥的双方（如再有第三方就不保密了）。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在使用公开密钥时，在通信信道上可以是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多对一的单向保密通信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9FCC66-4B84-4F9A-A16F-23BC0F3D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20403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12208" y="1170823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1598751"/>
            <a:ext cx="813385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如果某一信息用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公开密钥加密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，则必须用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私有密钥解密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，这就是实现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如果某一信息用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私有密钥加密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，那么，它必须用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公开密钥解密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。这就是实现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78731C-6189-4245-B1CE-7B3836834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667" y="1301694"/>
            <a:ext cx="8454001" cy="2586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用于证明真实性。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数字签名必须保证以下三点：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接收者能够核实发送者对报文的签名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（证明来源）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报文的完整性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他人不能伪造发送者对报文的签名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（防伪造）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不可否认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发送者事后不能抵赖报文的签名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（防否认）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现在已有多种实现各种数字签名的方法。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但采用公钥算法更容易实现。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45144" y="921468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39509" y="879197"/>
            <a:ext cx="20649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983093-714F-4529-AD2E-3E74A4FC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AutoShape 12"/>
          <p:cNvSpPr>
            <a:spLocks noChangeArrowheads="1"/>
          </p:cNvSpPr>
          <p:nvPr/>
        </p:nvSpPr>
        <p:spPr bwMode="auto">
          <a:xfrm>
            <a:off x="511896" y="670902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2637412" y="645438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基于公钥的数字签名的实现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09474" y="1208318"/>
            <a:ext cx="8129015" cy="316180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4" name="Picture 3" descr="C:\Users\Administrator\Desktop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32331" y="1767616"/>
            <a:ext cx="666746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53"/>
          <p:cNvSpPr>
            <a:spLocks noChangeShapeType="1"/>
          </p:cNvSpPr>
          <p:nvPr/>
        </p:nvSpPr>
        <p:spPr bwMode="auto">
          <a:xfrm>
            <a:off x="4531769" y="3482345"/>
            <a:ext cx="185624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3" name="Group 107"/>
          <p:cNvGrpSpPr/>
          <p:nvPr/>
        </p:nvGrpSpPr>
        <p:grpSpPr bwMode="auto">
          <a:xfrm>
            <a:off x="3632679" y="2953752"/>
            <a:ext cx="1884855" cy="1171395"/>
            <a:chOff x="2248" y="820"/>
            <a:chExt cx="2248" cy="883"/>
          </a:xfrm>
        </p:grpSpPr>
        <p:grpSp>
          <p:nvGrpSpPr>
            <p:cNvPr id="174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204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209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219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221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225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229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30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31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32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33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226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27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28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222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23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24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20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10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213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4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5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6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7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8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11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2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5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7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8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5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89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200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1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2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0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92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91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6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77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8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9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0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1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5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6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7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8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2497400" y="3472971"/>
            <a:ext cx="117455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7580592" y="3365521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Freeform 51"/>
          <p:cNvSpPr/>
          <p:nvPr/>
        </p:nvSpPr>
        <p:spPr bwMode="auto">
          <a:xfrm>
            <a:off x="1311174" y="3101989"/>
            <a:ext cx="416140" cy="383034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/>
          <p:nvPr/>
        </p:nvSpPr>
        <p:spPr bwMode="auto">
          <a:xfrm flipH="1" flipV="1">
            <a:off x="2196061" y="2456873"/>
            <a:ext cx="66964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34"/>
          <p:cNvSpPr/>
          <p:nvPr/>
        </p:nvSpPr>
        <p:spPr bwMode="auto">
          <a:xfrm flipV="1">
            <a:off x="6913011" y="2456873"/>
            <a:ext cx="38570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50"/>
          <p:cNvSpPr/>
          <p:nvPr/>
        </p:nvSpPr>
        <p:spPr bwMode="auto">
          <a:xfrm rot="16200000">
            <a:off x="7545152" y="3147525"/>
            <a:ext cx="184821" cy="484820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5477302" y="3143507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6193808" y="1416203"/>
            <a:ext cx="14558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5" name="Text Box 55"/>
          <p:cNvSpPr txBox="1">
            <a:spLocks noChangeArrowheads="1"/>
          </p:cNvSpPr>
          <p:nvPr/>
        </p:nvSpPr>
        <p:spPr bwMode="auto">
          <a:xfrm>
            <a:off x="705066" y="3451026"/>
            <a:ext cx="876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2808115" y="3143507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17" name="Picture 6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73943" y="1954628"/>
            <a:ext cx="625735" cy="330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775563" y="2747290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9" name="Text Box 71"/>
          <p:cNvSpPr txBox="1">
            <a:spLocks noChangeArrowheads="1"/>
          </p:cNvSpPr>
          <p:nvPr/>
        </p:nvSpPr>
        <p:spPr bwMode="auto">
          <a:xfrm>
            <a:off x="8096011" y="2696085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2" name="Rectangle 102"/>
          <p:cNvSpPr>
            <a:spLocks noChangeArrowheads="1"/>
          </p:cNvSpPr>
          <p:nvPr/>
        </p:nvSpPr>
        <p:spPr bwMode="auto">
          <a:xfrm>
            <a:off x="1727314" y="3181007"/>
            <a:ext cx="1076782" cy="604016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23" name="Rectangle 103"/>
          <p:cNvSpPr>
            <a:spLocks noChangeArrowheads="1"/>
          </p:cNvSpPr>
          <p:nvPr/>
        </p:nvSpPr>
        <p:spPr bwMode="auto">
          <a:xfrm>
            <a:off x="6388013" y="3181007"/>
            <a:ext cx="1078121" cy="604016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25" name="Text Box 131"/>
          <p:cNvSpPr txBox="1">
            <a:spLocks noChangeArrowheads="1"/>
          </p:cNvSpPr>
          <p:nvPr/>
        </p:nvSpPr>
        <p:spPr bwMode="auto">
          <a:xfrm>
            <a:off x="4074347" y="3330860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27" name="Text Box 132"/>
          <p:cNvSpPr txBox="1">
            <a:spLocks noChangeArrowheads="1"/>
          </p:cNvSpPr>
          <p:nvPr/>
        </p:nvSpPr>
        <p:spPr bwMode="auto">
          <a:xfrm>
            <a:off x="5932534" y="2596620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  <a:endParaRPr kumimoji="1" lang="en-US" altLang="zh-CN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1576522" y="1416203"/>
            <a:ext cx="14446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" name="Text Box 132"/>
          <p:cNvSpPr txBox="1">
            <a:spLocks noChangeArrowheads="1"/>
          </p:cNvSpPr>
          <p:nvPr/>
        </p:nvSpPr>
        <p:spPr bwMode="auto">
          <a:xfrm>
            <a:off x="1679575" y="2571634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endParaRPr kumimoji="1" lang="en-US" altLang="zh-CN" sz="1600" b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1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13" y="2792807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558" y="2762198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DA235B-3500-4A19-8881-E33A9828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88992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637412" y="864460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基于公钥的数字签名的实现</a:t>
            </a:r>
          </a:p>
        </p:txBody>
      </p:sp>
      <p:sp>
        <p:nvSpPr>
          <p:cNvPr id="91" name="Rectangle 46"/>
          <p:cNvSpPr>
            <a:spLocks noChangeArrowheads="1"/>
          </p:cNvSpPr>
          <p:nvPr/>
        </p:nvSpPr>
        <p:spPr bwMode="auto">
          <a:xfrm>
            <a:off x="509475" y="1332221"/>
            <a:ext cx="8202928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因为除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外没有别人能具有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的私钥，所以除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外没有别人能产生这个密文。因此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相信报文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签名发送的。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要抵赖曾发送报文给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可将明文和对应的密文出示给第三者。第三者很容易用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的公钥去证实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确实发送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反之，若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伪造成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X'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不能在第三者前出示对应的密文。这样就证明了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伪造了报文。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45ADD5-C76D-4CBE-8C16-2BB3DCF1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utoShape 12"/>
          <p:cNvSpPr>
            <a:spLocks noChangeArrowheads="1"/>
          </p:cNvSpPr>
          <p:nvPr/>
        </p:nvSpPr>
        <p:spPr bwMode="auto">
          <a:xfrm>
            <a:off x="511896" y="661677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Rectangle 13"/>
          <p:cNvSpPr>
            <a:spLocks noChangeArrowheads="1"/>
          </p:cNvSpPr>
          <p:nvPr/>
        </p:nvSpPr>
        <p:spPr bwMode="auto">
          <a:xfrm>
            <a:off x="2899503" y="636213"/>
            <a:ext cx="33538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具有保密性的数字签名 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09474" y="1208319"/>
            <a:ext cx="8129015" cy="315586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0" name="Picture 3" descr="C:\Users\Administrator\Desktop\图片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08730" y="1981444"/>
            <a:ext cx="412435" cy="43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3" descr="C:\Users\Administrator\Desktop\图片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325" y="1996073"/>
            <a:ext cx="410967" cy="41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Group 107"/>
          <p:cNvGrpSpPr/>
          <p:nvPr/>
        </p:nvGrpSpPr>
        <p:grpSpPr bwMode="auto">
          <a:xfrm>
            <a:off x="3664454" y="2460736"/>
            <a:ext cx="1945425" cy="1033091"/>
            <a:chOff x="2248" y="820"/>
            <a:chExt cx="2248" cy="883"/>
          </a:xfrm>
        </p:grpSpPr>
        <p:grpSp>
          <p:nvGrpSpPr>
            <p:cNvPr id="102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32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37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47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49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53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57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8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9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60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61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54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5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6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50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51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52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48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8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41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2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4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5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6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39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0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3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3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17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28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8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20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9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4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05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3308798" y="1297773"/>
            <a:ext cx="2530367" cy="307777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同时实现秘密通信和数字签名</a:t>
            </a:r>
          </a:p>
        </p:txBody>
      </p:sp>
      <p:graphicFrame>
        <p:nvGraphicFramePr>
          <p:cNvPr id="6" name="Object 124"/>
          <p:cNvGraphicFramePr>
            <a:graphicFrameLocks noChangeAspect="1"/>
          </p:cNvGraphicFramePr>
          <p:nvPr/>
        </p:nvGraphicFramePr>
        <p:xfrm>
          <a:off x="6342544" y="2793173"/>
          <a:ext cx="778498" cy="28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8" name="公式" r:id="rId6" imgW="583947" imgH="241195" progId="">
                  <p:embed/>
                </p:oleObj>
              </mc:Choice>
              <mc:Fallback>
                <p:oleObj name="公式" r:id="rId6" imgW="583947" imgH="241195" progId="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544" y="2793173"/>
                        <a:ext cx="778498" cy="2886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3"/>
          <p:cNvGraphicFramePr>
            <a:graphicFrameLocks noChangeAspect="1"/>
          </p:cNvGraphicFramePr>
          <p:nvPr/>
        </p:nvGraphicFramePr>
        <p:xfrm>
          <a:off x="2139028" y="2787563"/>
          <a:ext cx="778499" cy="288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39" name="公式" r:id="rId8" imgW="583947" imgH="241195" progId="">
                  <p:embed/>
                </p:oleObj>
              </mc:Choice>
              <mc:Fallback>
                <p:oleObj name="公式" r:id="rId8" imgW="583947" imgH="241195" progId="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028" y="2787563"/>
                        <a:ext cx="778499" cy="2886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9"/>
          <p:cNvSpPr txBox="1">
            <a:spLocks noChangeArrowheads="1"/>
          </p:cNvSpPr>
          <p:nvPr/>
        </p:nvSpPr>
        <p:spPr bwMode="auto">
          <a:xfrm>
            <a:off x="6430728" y="2459486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</a:p>
        </p:txBody>
      </p:sp>
      <p:sp>
        <p:nvSpPr>
          <p:cNvPr id="9" name="Text Box 129"/>
          <p:cNvSpPr txBox="1">
            <a:spLocks noChangeArrowheads="1"/>
          </p:cNvSpPr>
          <p:nvPr/>
        </p:nvSpPr>
        <p:spPr bwMode="auto">
          <a:xfrm>
            <a:off x="5357077" y="2460736"/>
            <a:ext cx="596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解密 </a:t>
            </a:r>
          </a:p>
        </p:txBody>
      </p:sp>
      <p:sp>
        <p:nvSpPr>
          <p:cNvPr id="10" name="Text Box 128"/>
          <p:cNvSpPr txBox="1">
            <a:spLocks noChangeArrowheads="1"/>
          </p:cNvSpPr>
          <p:nvPr/>
        </p:nvSpPr>
        <p:spPr bwMode="auto">
          <a:xfrm>
            <a:off x="2578854" y="2460736"/>
            <a:ext cx="596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加密 </a:t>
            </a:r>
          </a:p>
        </p:txBody>
      </p:sp>
      <p:sp>
        <p:nvSpPr>
          <p:cNvPr id="11" name="Text Box 108"/>
          <p:cNvSpPr txBox="1">
            <a:spLocks noChangeArrowheads="1"/>
          </p:cNvSpPr>
          <p:nvPr/>
        </p:nvSpPr>
        <p:spPr bwMode="auto">
          <a:xfrm>
            <a:off x="1207736" y="2460736"/>
            <a:ext cx="596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 </a:t>
            </a: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2888296" y="2856911"/>
            <a:ext cx="705990" cy="457413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2137480" y="3084367"/>
            <a:ext cx="75683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1442714" y="2863160"/>
            <a:ext cx="705990" cy="457413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5" name="Text Box 41"/>
          <p:cNvSpPr txBox="1">
            <a:spLocks noChangeArrowheads="1"/>
          </p:cNvSpPr>
          <p:nvPr/>
        </p:nvSpPr>
        <p:spPr bwMode="auto">
          <a:xfrm>
            <a:off x="575461" y="3084368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7769962" y="3084368"/>
            <a:ext cx="7745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7" name="Picture 43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17253" y="2121634"/>
            <a:ext cx="322439" cy="1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766362" y="2228280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7875358" y="223327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1207736" y="1723376"/>
            <a:ext cx="1285929" cy="32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1" name="Freeform 48"/>
          <p:cNvSpPr/>
          <p:nvPr/>
        </p:nvSpPr>
        <p:spPr bwMode="auto">
          <a:xfrm>
            <a:off x="1733053" y="2384501"/>
            <a:ext cx="2708" cy="486157"/>
          </a:xfrm>
          <a:custGeom>
            <a:avLst/>
            <a:gdLst>
              <a:gd name="T0" fmla="*/ 0 w 2"/>
              <a:gd name="T1" fmla="*/ 0 h 389"/>
              <a:gd name="T2" fmla="*/ 2 w 2"/>
              <a:gd name="T3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389">
                <a:moveTo>
                  <a:pt x="0" y="0"/>
                </a:moveTo>
                <a:lnTo>
                  <a:pt x="2" y="389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49"/>
          <p:cNvSpPr/>
          <p:nvPr/>
        </p:nvSpPr>
        <p:spPr bwMode="auto">
          <a:xfrm>
            <a:off x="7390658" y="2384501"/>
            <a:ext cx="10831" cy="472410"/>
          </a:xfrm>
          <a:custGeom>
            <a:avLst/>
            <a:gdLst>
              <a:gd name="T0" fmla="*/ 0 w 8"/>
              <a:gd name="T1" fmla="*/ 0 h 378"/>
              <a:gd name="T2" fmla="*/ 8 w 8"/>
              <a:gd name="T3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378">
                <a:moveTo>
                  <a:pt x="0" y="0"/>
                </a:moveTo>
                <a:lnTo>
                  <a:pt x="8" y="378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51"/>
          <p:cNvSpPr/>
          <p:nvPr/>
        </p:nvSpPr>
        <p:spPr bwMode="auto">
          <a:xfrm rot="16200000">
            <a:off x="7759862" y="2669395"/>
            <a:ext cx="177466" cy="667477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52"/>
          <p:cNvSpPr/>
          <p:nvPr/>
        </p:nvSpPr>
        <p:spPr bwMode="auto">
          <a:xfrm>
            <a:off x="955909" y="2803170"/>
            <a:ext cx="492823" cy="289945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 Box 107"/>
          <p:cNvSpPr txBox="1">
            <a:spLocks noChangeArrowheads="1"/>
          </p:cNvSpPr>
          <p:nvPr/>
        </p:nvSpPr>
        <p:spPr bwMode="auto">
          <a:xfrm>
            <a:off x="4184196" y="2113301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81" name="Rectangle 110"/>
          <p:cNvSpPr>
            <a:spLocks noChangeArrowheads="1"/>
          </p:cNvSpPr>
          <p:nvPr/>
        </p:nvSpPr>
        <p:spPr bwMode="auto">
          <a:xfrm>
            <a:off x="7098965" y="2856911"/>
            <a:ext cx="705990" cy="457413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pic>
        <p:nvPicPr>
          <p:cNvPr id="82" name="Picture 111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008617" y="2122207"/>
            <a:ext cx="322439" cy="174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83" name="Text Box 113"/>
          <p:cNvSpPr txBox="1">
            <a:spLocks noChangeArrowheads="1"/>
          </p:cNvSpPr>
          <p:nvPr/>
        </p:nvSpPr>
        <p:spPr bwMode="auto">
          <a:xfrm>
            <a:off x="5294798" y="1723375"/>
            <a:ext cx="1266693" cy="31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400" b="1" i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400" b="1" baseline="-25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85" name="Rectangle 115"/>
          <p:cNvSpPr>
            <a:spLocks noChangeArrowheads="1"/>
          </p:cNvSpPr>
          <p:nvPr/>
        </p:nvSpPr>
        <p:spPr bwMode="auto">
          <a:xfrm>
            <a:off x="5655688" y="2856911"/>
            <a:ext cx="705990" cy="457413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86" name="Line 116"/>
          <p:cNvSpPr>
            <a:spLocks noChangeShapeType="1"/>
          </p:cNvSpPr>
          <p:nvPr/>
        </p:nvSpPr>
        <p:spPr bwMode="auto">
          <a:xfrm>
            <a:off x="6361678" y="3083165"/>
            <a:ext cx="7372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Freeform 117"/>
          <p:cNvSpPr/>
          <p:nvPr/>
        </p:nvSpPr>
        <p:spPr bwMode="auto">
          <a:xfrm>
            <a:off x="3159682" y="2424492"/>
            <a:ext cx="8124" cy="459913"/>
          </a:xfrm>
          <a:custGeom>
            <a:avLst/>
            <a:gdLst>
              <a:gd name="T0" fmla="*/ 0 w 6"/>
              <a:gd name="T1" fmla="*/ 0 h 368"/>
              <a:gd name="T2" fmla="*/ 6 w 6"/>
              <a:gd name="T3" fmla="*/ 368 h 3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" h="368">
                <a:moveTo>
                  <a:pt x="0" y="0"/>
                </a:moveTo>
                <a:lnTo>
                  <a:pt x="6" y="368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Freeform 118"/>
          <p:cNvSpPr/>
          <p:nvPr/>
        </p:nvSpPr>
        <p:spPr bwMode="auto">
          <a:xfrm>
            <a:off x="5923012" y="2384501"/>
            <a:ext cx="2708" cy="486157"/>
          </a:xfrm>
          <a:custGeom>
            <a:avLst/>
            <a:gdLst>
              <a:gd name="T0" fmla="*/ 0 w 2"/>
              <a:gd name="T1" fmla="*/ 0 h 389"/>
              <a:gd name="T2" fmla="*/ 2 w 2"/>
              <a:gd name="T3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389">
                <a:moveTo>
                  <a:pt x="0" y="0"/>
                </a:moveTo>
                <a:lnTo>
                  <a:pt x="2" y="389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Line 119"/>
          <p:cNvSpPr>
            <a:spLocks noChangeShapeType="1"/>
          </p:cNvSpPr>
          <p:nvPr/>
        </p:nvSpPr>
        <p:spPr bwMode="auto">
          <a:xfrm>
            <a:off x="2894315" y="3723328"/>
            <a:ext cx="33482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Text Box 120"/>
          <p:cNvSpPr txBox="1">
            <a:spLocks noChangeArrowheads="1"/>
          </p:cNvSpPr>
          <p:nvPr/>
        </p:nvSpPr>
        <p:spPr bwMode="auto">
          <a:xfrm>
            <a:off x="3969807" y="3533365"/>
            <a:ext cx="1210588" cy="338554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600" dirty="0"/>
              <a:t>加密与解密</a:t>
            </a:r>
          </a:p>
        </p:txBody>
      </p:sp>
      <p:sp>
        <p:nvSpPr>
          <p:cNvPr id="91" name="Line 121"/>
          <p:cNvSpPr>
            <a:spLocks noChangeShapeType="1"/>
          </p:cNvSpPr>
          <p:nvPr/>
        </p:nvSpPr>
        <p:spPr bwMode="auto">
          <a:xfrm>
            <a:off x="1587793" y="4054487"/>
            <a:ext cx="60316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 Box 122"/>
          <p:cNvSpPr txBox="1">
            <a:spLocks noChangeArrowheads="1"/>
          </p:cNvSpPr>
          <p:nvPr/>
        </p:nvSpPr>
        <p:spPr bwMode="auto">
          <a:xfrm>
            <a:off x="3768399" y="3884520"/>
            <a:ext cx="1620957" cy="338554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600" dirty="0"/>
              <a:t>签名与核实签名</a:t>
            </a:r>
          </a:p>
        </p:txBody>
      </p:sp>
      <p:graphicFrame>
        <p:nvGraphicFramePr>
          <p:cNvPr id="93" name="Object 125"/>
          <p:cNvGraphicFramePr>
            <a:graphicFrameLocks noChangeAspect="1"/>
          </p:cNvGraphicFramePr>
          <p:nvPr/>
        </p:nvGraphicFramePr>
        <p:xfrm>
          <a:off x="3957145" y="2778870"/>
          <a:ext cx="1287568" cy="284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0" name="公式" r:id="rId11" imgW="977900" imgH="241300" progId="">
                  <p:embed/>
                </p:oleObj>
              </mc:Choice>
              <mc:Fallback>
                <p:oleObj name="公式" r:id="rId11" imgW="977900" imgH="241300" progId="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145" y="2778870"/>
                        <a:ext cx="1287568" cy="2849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 Box 126"/>
          <p:cNvSpPr txBox="1">
            <a:spLocks noChangeArrowheads="1"/>
          </p:cNvSpPr>
          <p:nvPr/>
        </p:nvSpPr>
        <p:spPr bwMode="auto">
          <a:xfrm>
            <a:off x="2642488" y="1723375"/>
            <a:ext cx="1277914" cy="312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400" b="1" i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400" b="1" baseline="-25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95" name="Text Box 127"/>
          <p:cNvSpPr txBox="1">
            <a:spLocks noChangeArrowheads="1"/>
          </p:cNvSpPr>
          <p:nvPr/>
        </p:nvSpPr>
        <p:spPr bwMode="auto">
          <a:xfrm>
            <a:off x="6801707" y="1667137"/>
            <a:ext cx="1297150" cy="32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6" name="Text Box 130"/>
          <p:cNvSpPr txBox="1">
            <a:spLocks noChangeArrowheads="1"/>
          </p:cNvSpPr>
          <p:nvPr/>
        </p:nvSpPr>
        <p:spPr bwMode="auto">
          <a:xfrm>
            <a:off x="4347061" y="2542665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密文</a:t>
            </a:r>
            <a:endParaRPr kumimoji="1" lang="zh-CN" altLang="en-US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2" name="Picture 200" descr="jisuanji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02" y="2504193"/>
            <a:ext cx="404225" cy="40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200" descr="jisuanji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32" y="2507560"/>
            <a:ext cx="404225" cy="40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Line 114"/>
          <p:cNvSpPr>
            <a:spLocks noChangeShapeType="1"/>
          </p:cNvSpPr>
          <p:nvPr/>
        </p:nvSpPr>
        <p:spPr bwMode="auto">
          <a:xfrm>
            <a:off x="3594285" y="3084367"/>
            <a:ext cx="207960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F0A60D-AC1F-45FC-8092-61366CD4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76639" y="146812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76639" y="207455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748077" y="1433584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  				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7.4.2 				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</a:t>
            </a: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687234" y="146812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696123" y="1563060"/>
            <a:ext cx="16276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684702" y="1341912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EE5DAC-6DF8-4640-855C-3741DF47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629135" y="265468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2629135" y="1732375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2629135" y="2196130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3637198" y="1660937"/>
            <a:ext cx="0" cy="142446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39730" y="1732375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48619" y="1827307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网络安全问题概述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700573" y="1608074"/>
            <a:ext cx="57560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计算机网络面临的安全性威胁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7.1.3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数据加密模型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AAEE5C-5A04-42A2-A9DE-34B597B9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84269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68688" y="809485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鉴别分类</a:t>
            </a: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1215691"/>
            <a:ext cx="8129016" cy="21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即鉴别所收到的报文的确是报文的发送者所发送的，而不是其他人伪造的或篡改的。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包含了端点鉴别和报文完整性的鉴别。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仅仅鉴别发送报文的实体。实体可以是一个人，也可以是一个进程（客户或服务器）。这就是端点鉴别。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F9C1EB-0E12-4A03-B094-49512C8D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87393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359564" y="848470"/>
            <a:ext cx="243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 </a:t>
            </a: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1315274"/>
            <a:ext cx="8129016" cy="174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对很长的报文进行数字签名会使计算机增加很大的负担（需要进行很长时间的运算）。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当我们传送不需要加密的报文时，应当使接收者能用很简单的方法鉴别报文的真伪。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710EC81-B4DE-44FC-B747-45DBF116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5153" y="1054272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23144" y="1017144"/>
            <a:ext cx="2479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散列函数的两个特点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509474" y="1394306"/>
            <a:ext cx="8129016" cy="21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散列函数的输入长度可以很长，但其输出长度则是固定的，并且较短。散列函数的输出叫做散列值。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不同的散列值肯定对应于不同的输入，但不同的输入却可能得出相同的散列值。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散列函数的输入和输出并非一一对应，而是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9F0A34-68C8-4270-A3CC-C33E4EC0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4633" y="987287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622624" y="950159"/>
            <a:ext cx="2479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密码散列函数的特点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4" y="1323512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在密码学中使用的散列函数称为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单向性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98513" indent="-35242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要找到两个不同的报文，它们具有同样的密码散列函数输出，在计算上是不可行的。</a:t>
            </a:r>
          </a:p>
          <a:p>
            <a:pPr marL="798513" indent="-35242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也就是说，密码散列函数实际上是一种单向函数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(one-way function)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1FB269-2B4F-4669-AFFF-332B4CA9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04633" y="61013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矩形 4"/>
          <p:cNvSpPr>
            <a:spLocks noChangeArrowheads="1"/>
          </p:cNvSpPr>
          <p:nvPr/>
        </p:nvSpPr>
        <p:spPr bwMode="auto">
          <a:xfrm>
            <a:off x="622624" y="573011"/>
            <a:ext cx="2479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密码散列函数的特点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09474" y="1028005"/>
            <a:ext cx="8129015" cy="328930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62257" y="3749063"/>
            <a:ext cx="5335247" cy="338554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H(X)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可用来保护明文</a:t>
            </a:r>
            <a:r>
              <a:rPr lang="zh-CN" altLang="en-US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的完整性，防篡改和伪造。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28142" y="1373318"/>
            <a:ext cx="7685608" cy="2164098"/>
            <a:chOff x="2864768" y="3919714"/>
            <a:chExt cx="5945470" cy="1947687"/>
          </a:xfrm>
        </p:grpSpPr>
        <p:sp>
          <p:nvSpPr>
            <p:cNvPr id="9" name="TextBox 8"/>
            <p:cNvSpPr txBox="1"/>
            <p:nvPr/>
          </p:nvSpPr>
          <p:spPr>
            <a:xfrm>
              <a:off x="3025780" y="3919714"/>
              <a:ext cx="936493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长的明文 </a:t>
              </a:r>
              <a:r>
                <a:rPr lang="en-US" altLang="zh-CN" sz="1600" b="1" i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endParaRPr lang="zh-CN" altLang="en-US" sz="16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067838" y="4552664"/>
              <a:ext cx="1440160" cy="53252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散列函数 </a:t>
              </a:r>
              <a:r>
                <a:rPr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/>
                </a:rPr>
                <a:t>X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流程图: 文档 10"/>
            <p:cNvSpPr/>
            <p:nvPr/>
          </p:nvSpPr>
          <p:spPr>
            <a:xfrm>
              <a:off x="7403251" y="4681519"/>
              <a:ext cx="1406987" cy="763706"/>
            </a:xfrm>
            <a:prstGeom prst="flowChartDocument">
              <a:avLst/>
            </a:prstGeom>
            <a:solidFill>
              <a:srgbClr val="0099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10010…1011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4213424" y="4791117"/>
              <a:ext cx="825479" cy="150051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6517680" y="4797153"/>
              <a:ext cx="864096" cy="163379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流程图: 文档 13"/>
            <p:cNvSpPr/>
            <p:nvPr/>
          </p:nvSpPr>
          <p:spPr>
            <a:xfrm>
              <a:off x="2864768" y="4211217"/>
              <a:ext cx="1348656" cy="1656184"/>
            </a:xfrm>
            <a:prstGeom prst="flowChartDocument">
              <a:avLst/>
            </a:prstGeom>
            <a:solidFill>
              <a:srgbClr val="99FF6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64768" y="4246057"/>
              <a:ext cx="1348656" cy="1468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The ABC Computer Network………………</a:t>
              </a:r>
            </a:p>
            <a:p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………………………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2293" y="4181668"/>
              <a:ext cx="1412675" cy="304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多对一的单向变换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13175" y="4137102"/>
              <a:ext cx="1095220" cy="526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得出固定长度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的散列值</a:t>
              </a:r>
            </a:p>
          </p:txBody>
        </p:sp>
        <p:sp>
          <p:nvSpPr>
            <p:cNvPr id="18" name="右箭头 17"/>
            <p:cNvSpPr/>
            <p:nvPr/>
          </p:nvSpPr>
          <p:spPr>
            <a:xfrm rot="10800000">
              <a:off x="4213425" y="5229200"/>
              <a:ext cx="3168351" cy="163378"/>
            </a:xfrm>
            <a:prstGeom prst="rightArrow">
              <a:avLst>
                <a:gd name="adj1" fmla="val 50000"/>
                <a:gd name="adj2" fmla="val 119191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21065" y="4729335"/>
              <a:ext cx="502472" cy="9971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/>
                </a:rPr>
                <a:t></a:t>
              </a:r>
              <a:endParaRPr lang="zh-CN" altLang="en-US" sz="6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20444" y="5466710"/>
              <a:ext cx="1749971" cy="332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逆向变换是不可能的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33E849-CB28-4176-A424-4D38EC9E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12478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202179" y="1091570"/>
            <a:ext cx="47436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实用的密码散列函数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97776"/>
            <a:ext cx="8285276" cy="131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实用的密码散列函数（或称为散列算法），最出名的就是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更安全，但计算起来却比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要慢些。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B8DF35-D21A-491E-B98B-E496513B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4633" y="809873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22624" y="772745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152191"/>
            <a:ext cx="8129016" cy="213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报文摘要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(Message Digest)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的第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个版本。</a:t>
            </a:r>
          </a:p>
          <a:p>
            <a:pPr marL="457200" indent="-4572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根据给定的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报文摘要代码，要找出一个与原来报文有相同报文摘要的另一报文，其难度在计算上几乎是不可能的。</a:t>
            </a:r>
          </a:p>
          <a:p>
            <a:pPr marL="457200" indent="-4572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</a:p>
          <a:p>
            <a:pPr marL="440055" eaLnBrk="0" hangingPunct="0">
              <a:lnSpc>
                <a:spcPts val="2700"/>
              </a:lnSpc>
              <a:buClr>
                <a:srgbClr val="7030A0"/>
              </a:buClr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用足够复杂的方法将报文的数据位充分“弄乱”，报文摘要代码中的每一位都与原来报文中的每一位有关。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DCF931-54B4-43EC-B8BE-7F259DA5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504633" y="62412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矩形 4"/>
          <p:cNvSpPr>
            <a:spLocks noChangeArrowheads="1"/>
          </p:cNvSpPr>
          <p:nvPr/>
        </p:nvSpPr>
        <p:spPr bwMode="auto">
          <a:xfrm>
            <a:off x="622624" y="586996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969929"/>
            <a:ext cx="8183676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计算步骤：</a:t>
            </a:r>
          </a:p>
          <a:p>
            <a:pPr marL="798513" indent="-352425" eaLnBrk="0" hangingPunct="0">
              <a:lnSpc>
                <a:spcPts val="27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把任意长的报文按模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计算其余数（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位），追加在报文的后面（长度项）。</a:t>
            </a:r>
          </a:p>
          <a:p>
            <a:pPr marL="798513" indent="-352425" eaLnBrk="0" hangingPunct="0">
              <a:lnSpc>
                <a:spcPts val="27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填充：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在报文和长度项之间填充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位，使得填充后的总长度是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的整数倍。填充的首位是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，后面都是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509474" y="2793505"/>
            <a:ext cx="8129015" cy="152546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2085029" y="2877025"/>
            <a:ext cx="2672348" cy="366793"/>
          </a:xfrm>
          <a:prstGeom prst="rect">
            <a:avLst/>
          </a:prstGeom>
          <a:solidFill>
            <a:srgbClr val="0000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757377" y="2877025"/>
            <a:ext cx="1257576" cy="366793"/>
          </a:xfrm>
          <a:prstGeom prst="rect">
            <a:avLst/>
          </a:prstGeom>
          <a:solidFill>
            <a:srgbClr val="CC00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1000…00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14953" y="2877025"/>
            <a:ext cx="1047980" cy="366793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长度项</a:t>
            </a: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085029" y="3296217"/>
            <a:ext cx="0" cy="943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4757377" y="3296217"/>
            <a:ext cx="0" cy="36679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6014953" y="3296217"/>
            <a:ext cx="0" cy="6811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7039366" y="3296217"/>
            <a:ext cx="0" cy="9431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2085029" y="3479613"/>
            <a:ext cx="267234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>
            <a:off x="2085029" y="3767807"/>
            <a:ext cx="392992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2085029" y="4082201"/>
            <a:ext cx="495433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2928606" y="3348616"/>
            <a:ext cx="876730" cy="298885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报文长度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09019" y="3636810"/>
            <a:ext cx="2721412" cy="298885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带填充位的长度，模 </a:t>
            </a:r>
            <a:r>
              <a:rPr lang="en-US" altLang="zh-CN" dirty="0"/>
              <a:t>512 </a:t>
            </a:r>
            <a:r>
              <a:rPr lang="zh-CN" altLang="en-US" dirty="0"/>
              <a:t>余 </a:t>
            </a:r>
            <a:r>
              <a:rPr lang="en-US" altLang="zh-CN" dirty="0"/>
              <a:t>448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37914" y="3936625"/>
            <a:ext cx="1947735" cy="298885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总长度，</a:t>
            </a:r>
            <a:r>
              <a:rPr lang="en-US" altLang="zh-CN" dirty="0"/>
              <a:t>512 </a:t>
            </a:r>
            <a:r>
              <a:rPr lang="zh-CN" altLang="en-US" dirty="0"/>
              <a:t>的整数倍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014953" y="3633851"/>
            <a:ext cx="1024412" cy="298885"/>
            <a:chOff x="6969224" y="5477162"/>
            <a:chExt cx="1407773" cy="410736"/>
          </a:xfrm>
        </p:grpSpPr>
        <p:cxnSp>
          <p:nvCxnSpPr>
            <p:cNvPr id="20" name="直接箭头连接符 19"/>
            <p:cNvCxnSpPr/>
            <p:nvPr/>
          </p:nvCxnSpPr>
          <p:spPr bwMode="auto">
            <a:xfrm>
              <a:off x="6969224" y="5657182"/>
              <a:ext cx="140777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7321260" y="5477162"/>
              <a:ext cx="851849" cy="410736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64 </a:t>
              </a:r>
              <a:r>
                <a:rPr lang="zh-CN" altLang="en-US" dirty="0"/>
                <a:t>位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9E072B-FDD9-4321-9A4A-A406998D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4633" y="961694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22624" y="924566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301561"/>
            <a:ext cx="8129016" cy="300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计算步骤（续）：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 startAt="3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把追加和填充后的报文分割为一个个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位的数据块，每个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位的报文数据再分成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位的数据块。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 startAt="3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位的数据块依次送到不同的散列函数进行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轮计算。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6665" lvl="1" indent="-4572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每一轮又都按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位的小数据块进行复杂的运算。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6665" lvl="1" indent="-4572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一直到最后计算出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报文摘要代码（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88E69B-290E-4FF7-BC81-F9780B4A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4633" y="1333552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22624" y="1296424"/>
            <a:ext cx="30636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安全散列算法（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672782"/>
            <a:ext cx="8129016" cy="8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安全散列算法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 (Secure Hash Algorithm)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已制定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等版本。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63FF94-021A-46F4-B6BB-C5570C7D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5534" y="1229367"/>
            <a:ext cx="8129015" cy="307606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509474" y="752313"/>
            <a:ext cx="812901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计算机网络上的通信面临以下两大类威胁：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Rectangle 99"/>
          <p:cNvSpPr>
            <a:spLocks noChangeArrowheads="1"/>
          </p:cNvSpPr>
          <p:nvPr/>
        </p:nvSpPr>
        <p:spPr bwMode="auto">
          <a:xfrm>
            <a:off x="733297" y="2082947"/>
            <a:ext cx="7667251" cy="186623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2678706" y="3501779"/>
            <a:ext cx="5709142" cy="434483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68"/>
          <p:cNvSpPr>
            <a:spLocks noChangeArrowheads="1"/>
          </p:cNvSpPr>
          <p:nvPr/>
        </p:nvSpPr>
        <p:spPr bwMode="auto">
          <a:xfrm>
            <a:off x="2888223" y="2609706"/>
            <a:ext cx="227122" cy="240805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69"/>
          <p:cNvSpPr>
            <a:spLocks noChangeArrowheads="1"/>
          </p:cNvSpPr>
          <p:nvPr/>
        </p:nvSpPr>
        <p:spPr bwMode="auto">
          <a:xfrm>
            <a:off x="4063514" y="2609706"/>
            <a:ext cx="227122" cy="240805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71"/>
          <p:cNvSpPr>
            <a:spLocks noChangeArrowheads="1"/>
          </p:cNvSpPr>
          <p:nvPr/>
        </p:nvSpPr>
        <p:spPr bwMode="auto">
          <a:xfrm>
            <a:off x="978206" y="2609706"/>
            <a:ext cx="227122" cy="238068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72"/>
          <p:cNvSpPr>
            <a:spLocks noChangeArrowheads="1"/>
          </p:cNvSpPr>
          <p:nvPr/>
        </p:nvSpPr>
        <p:spPr bwMode="auto">
          <a:xfrm>
            <a:off x="2154864" y="2609706"/>
            <a:ext cx="227122" cy="238068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73"/>
          <p:cNvSpPr>
            <a:spLocks noChangeShapeType="1"/>
          </p:cNvSpPr>
          <p:nvPr/>
        </p:nvSpPr>
        <p:spPr bwMode="auto">
          <a:xfrm>
            <a:off x="1205328" y="2730109"/>
            <a:ext cx="9495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rc 74"/>
          <p:cNvSpPr/>
          <p:nvPr/>
        </p:nvSpPr>
        <p:spPr bwMode="auto">
          <a:xfrm>
            <a:off x="1205328" y="2730109"/>
            <a:ext cx="489818" cy="340684"/>
          </a:xfrm>
          <a:custGeom>
            <a:avLst/>
            <a:gdLst>
              <a:gd name="G0" fmla="+- 0 0 0"/>
              <a:gd name="G1" fmla="+- 19891 0 0"/>
              <a:gd name="G2" fmla="+- 21600 0 0"/>
              <a:gd name="T0" fmla="*/ 8421 w 21600"/>
              <a:gd name="T1" fmla="*/ 0 h 19891"/>
              <a:gd name="T2" fmla="*/ 21600 w 21600"/>
              <a:gd name="T3" fmla="*/ 19891 h 19891"/>
              <a:gd name="T4" fmla="*/ 0 w 21600"/>
              <a:gd name="T5" fmla="*/ 19891 h 19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891" fill="none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</a:path>
              <a:path w="21600" h="19891" stroke="0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  <a:lnTo>
                  <a:pt x="0" y="19891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75"/>
          <p:cNvSpPr>
            <a:spLocks noChangeArrowheads="1"/>
          </p:cNvSpPr>
          <p:nvPr/>
        </p:nvSpPr>
        <p:spPr bwMode="auto">
          <a:xfrm>
            <a:off x="1548749" y="3087211"/>
            <a:ext cx="339315" cy="199758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76"/>
          <p:cNvSpPr txBox="1">
            <a:spLocks noChangeArrowheads="1"/>
          </p:cNvSpPr>
          <p:nvPr/>
        </p:nvSpPr>
        <p:spPr bwMode="auto">
          <a:xfrm>
            <a:off x="1888064" y="3051638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</a:p>
        </p:txBody>
      </p:sp>
      <p:sp>
        <p:nvSpPr>
          <p:cNvPr id="23" name="Oval 77"/>
          <p:cNvSpPr>
            <a:spLocks noChangeArrowheads="1"/>
          </p:cNvSpPr>
          <p:nvPr/>
        </p:nvSpPr>
        <p:spPr bwMode="auto">
          <a:xfrm>
            <a:off x="4784559" y="2605602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78"/>
          <p:cNvSpPr>
            <a:spLocks noChangeArrowheads="1"/>
          </p:cNvSpPr>
          <p:nvPr/>
        </p:nvSpPr>
        <p:spPr bwMode="auto">
          <a:xfrm>
            <a:off x="5961217" y="2605602"/>
            <a:ext cx="228491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83"/>
          <p:cNvSpPr>
            <a:spLocks noChangeArrowheads="1"/>
          </p:cNvSpPr>
          <p:nvPr/>
        </p:nvSpPr>
        <p:spPr bwMode="auto">
          <a:xfrm>
            <a:off x="6723309" y="2605602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85"/>
          <p:cNvSpPr txBox="1">
            <a:spLocks noChangeArrowheads="1"/>
          </p:cNvSpPr>
          <p:nvPr/>
        </p:nvSpPr>
        <p:spPr bwMode="auto">
          <a:xfrm>
            <a:off x="7776829" y="290660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拒绝</a:t>
            </a:r>
          </a:p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27" name="Oval 86"/>
          <p:cNvSpPr>
            <a:spLocks noChangeArrowheads="1"/>
          </p:cNvSpPr>
          <p:nvPr/>
        </p:nvSpPr>
        <p:spPr bwMode="auto">
          <a:xfrm>
            <a:off x="7899968" y="2605602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90"/>
          <p:cNvSpPr txBox="1">
            <a:spLocks noChangeArrowheads="1"/>
          </p:cNvSpPr>
          <p:nvPr/>
        </p:nvSpPr>
        <p:spPr bwMode="auto">
          <a:xfrm>
            <a:off x="4805083" y="3529142"/>
            <a:ext cx="13708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 动  攻  击</a:t>
            </a:r>
          </a:p>
        </p:txBody>
      </p:sp>
      <p:sp>
        <p:nvSpPr>
          <p:cNvPr id="29" name="Text Box 91"/>
          <p:cNvSpPr txBox="1">
            <a:spLocks noChangeArrowheads="1"/>
          </p:cNvSpPr>
          <p:nvPr/>
        </p:nvSpPr>
        <p:spPr bwMode="auto">
          <a:xfrm>
            <a:off x="7600329" y="2108943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0" name="Text Box 92"/>
          <p:cNvSpPr txBox="1">
            <a:spLocks noChangeArrowheads="1"/>
          </p:cNvSpPr>
          <p:nvPr/>
        </p:nvSpPr>
        <p:spPr bwMode="auto">
          <a:xfrm>
            <a:off x="6544074" y="2108943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1" name="Text Box 93"/>
          <p:cNvSpPr txBox="1">
            <a:spLocks noChangeArrowheads="1"/>
          </p:cNvSpPr>
          <p:nvPr/>
        </p:nvSpPr>
        <p:spPr bwMode="auto">
          <a:xfrm>
            <a:off x="4710676" y="2108943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2" name="Text Box 94"/>
          <p:cNvSpPr txBox="1">
            <a:spLocks noChangeArrowheads="1"/>
          </p:cNvSpPr>
          <p:nvPr/>
        </p:nvSpPr>
        <p:spPr bwMode="auto">
          <a:xfrm>
            <a:off x="2807500" y="2108943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3" name="Text Box 95"/>
          <p:cNvSpPr txBox="1">
            <a:spLocks noChangeArrowheads="1"/>
          </p:cNvSpPr>
          <p:nvPr/>
        </p:nvSpPr>
        <p:spPr bwMode="auto">
          <a:xfrm>
            <a:off x="833176" y="2108943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4" name="Text Box 96"/>
          <p:cNvSpPr txBox="1">
            <a:spLocks noChangeArrowheads="1"/>
          </p:cNvSpPr>
          <p:nvPr/>
        </p:nvSpPr>
        <p:spPr bwMode="auto">
          <a:xfrm>
            <a:off x="5697154" y="2108943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5" name="Text Box 97"/>
          <p:cNvSpPr txBox="1">
            <a:spLocks noChangeArrowheads="1"/>
          </p:cNvSpPr>
          <p:nvPr/>
        </p:nvSpPr>
        <p:spPr bwMode="auto">
          <a:xfrm>
            <a:off x="3793977" y="2108943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6" name="Text Box 98"/>
          <p:cNvSpPr txBox="1">
            <a:spLocks noChangeArrowheads="1"/>
          </p:cNvSpPr>
          <p:nvPr/>
        </p:nvSpPr>
        <p:spPr bwMode="auto">
          <a:xfrm>
            <a:off x="1890801" y="2108943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40" name="Arc 105"/>
          <p:cNvSpPr/>
          <p:nvPr/>
        </p:nvSpPr>
        <p:spPr bwMode="auto">
          <a:xfrm>
            <a:off x="3097559" y="2712322"/>
            <a:ext cx="491186" cy="37078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Oval 106"/>
          <p:cNvSpPr>
            <a:spLocks noChangeArrowheads="1"/>
          </p:cNvSpPr>
          <p:nvPr/>
        </p:nvSpPr>
        <p:spPr bwMode="auto">
          <a:xfrm>
            <a:off x="3440979" y="3083106"/>
            <a:ext cx="340684" cy="198391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rc 107"/>
          <p:cNvSpPr/>
          <p:nvPr/>
        </p:nvSpPr>
        <p:spPr bwMode="auto">
          <a:xfrm flipH="1">
            <a:off x="3629792" y="2723268"/>
            <a:ext cx="417304" cy="369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Box 108"/>
          <p:cNvSpPr txBox="1">
            <a:spLocks noChangeArrowheads="1"/>
          </p:cNvSpPr>
          <p:nvPr/>
        </p:nvSpPr>
        <p:spPr bwMode="auto">
          <a:xfrm>
            <a:off x="3781664" y="3046165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</a:p>
        </p:txBody>
      </p:sp>
      <p:sp>
        <p:nvSpPr>
          <p:cNvPr id="44" name="Arc 109"/>
          <p:cNvSpPr/>
          <p:nvPr/>
        </p:nvSpPr>
        <p:spPr bwMode="auto">
          <a:xfrm flipH="1">
            <a:off x="5515182" y="2720532"/>
            <a:ext cx="417304" cy="369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Box 110"/>
          <p:cNvSpPr txBox="1">
            <a:spLocks noChangeArrowheads="1"/>
          </p:cNvSpPr>
          <p:nvPr/>
        </p:nvSpPr>
        <p:spPr bwMode="auto">
          <a:xfrm>
            <a:off x="5667053" y="290660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</a:p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46" name="Oval 111"/>
          <p:cNvSpPr>
            <a:spLocks noChangeArrowheads="1"/>
          </p:cNvSpPr>
          <p:nvPr/>
        </p:nvSpPr>
        <p:spPr bwMode="auto">
          <a:xfrm>
            <a:off x="5372888" y="3063951"/>
            <a:ext cx="340684" cy="198391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val 112"/>
          <p:cNvSpPr>
            <a:spLocks noChangeArrowheads="1"/>
          </p:cNvSpPr>
          <p:nvPr/>
        </p:nvSpPr>
        <p:spPr bwMode="auto">
          <a:xfrm>
            <a:off x="6821820" y="3092684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Oval 113"/>
          <p:cNvSpPr>
            <a:spLocks noChangeArrowheads="1"/>
          </p:cNvSpPr>
          <p:nvPr/>
        </p:nvSpPr>
        <p:spPr bwMode="auto">
          <a:xfrm>
            <a:off x="7007896" y="3155622"/>
            <a:ext cx="339315" cy="186076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Oval 87"/>
          <p:cNvSpPr>
            <a:spLocks noChangeArrowheads="1"/>
          </p:cNvSpPr>
          <p:nvPr/>
        </p:nvSpPr>
        <p:spPr bwMode="auto">
          <a:xfrm>
            <a:off x="7193973" y="3217191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Oval 114"/>
          <p:cNvSpPr>
            <a:spLocks noChangeArrowheads="1"/>
          </p:cNvSpPr>
          <p:nvPr/>
        </p:nvSpPr>
        <p:spPr bwMode="auto">
          <a:xfrm>
            <a:off x="7442986" y="3217191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Line 115"/>
          <p:cNvSpPr>
            <a:spLocks noChangeShapeType="1"/>
          </p:cNvSpPr>
          <p:nvPr/>
        </p:nvSpPr>
        <p:spPr bwMode="auto">
          <a:xfrm flipV="1">
            <a:off x="7007896" y="2747896"/>
            <a:ext cx="875653" cy="344788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Line 116"/>
          <p:cNvSpPr>
            <a:spLocks noChangeShapeType="1"/>
          </p:cNvSpPr>
          <p:nvPr/>
        </p:nvSpPr>
        <p:spPr bwMode="auto">
          <a:xfrm flipV="1">
            <a:off x="7239123" y="2793046"/>
            <a:ext cx="664949" cy="370785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117"/>
          <p:cNvSpPr>
            <a:spLocks noChangeShapeType="1"/>
          </p:cNvSpPr>
          <p:nvPr/>
        </p:nvSpPr>
        <p:spPr bwMode="auto">
          <a:xfrm flipV="1">
            <a:off x="7401208" y="2832725"/>
            <a:ext cx="542542" cy="382717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Line 118"/>
          <p:cNvSpPr>
            <a:spLocks noChangeShapeType="1"/>
          </p:cNvSpPr>
          <p:nvPr/>
        </p:nvSpPr>
        <p:spPr bwMode="auto">
          <a:xfrm flipV="1">
            <a:off x="7672845" y="2821779"/>
            <a:ext cx="317424" cy="402253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44114" y="3501779"/>
            <a:ext cx="1947292" cy="438192"/>
          </a:xfrm>
          <a:prstGeom prst="rect">
            <a:avLst/>
          </a:prstGeom>
          <a:solidFill>
            <a:srgbClr val="00B05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89"/>
          <p:cNvSpPr txBox="1">
            <a:spLocks noChangeArrowheads="1"/>
          </p:cNvSpPr>
          <p:nvPr/>
        </p:nvSpPr>
        <p:spPr bwMode="auto">
          <a:xfrm>
            <a:off x="1173450" y="3527774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</a:p>
        </p:txBody>
      </p:sp>
      <p:sp>
        <p:nvSpPr>
          <p:cNvPr id="37" name="Line 101"/>
          <p:cNvSpPr>
            <a:spLocks noChangeShapeType="1"/>
          </p:cNvSpPr>
          <p:nvPr/>
        </p:nvSpPr>
        <p:spPr bwMode="auto">
          <a:xfrm>
            <a:off x="2693938" y="2082947"/>
            <a:ext cx="0" cy="1866235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102"/>
          <p:cNvSpPr>
            <a:spLocks noChangeShapeType="1"/>
          </p:cNvSpPr>
          <p:nvPr/>
        </p:nvSpPr>
        <p:spPr bwMode="auto">
          <a:xfrm>
            <a:off x="4575224" y="2082947"/>
            <a:ext cx="0" cy="1418831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>
            <a:off x="6535864" y="2082947"/>
            <a:ext cx="0" cy="1418831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100"/>
          <p:cNvSpPr>
            <a:spLocks noChangeShapeType="1"/>
          </p:cNvSpPr>
          <p:nvPr/>
        </p:nvSpPr>
        <p:spPr bwMode="auto">
          <a:xfrm>
            <a:off x="733297" y="3501778"/>
            <a:ext cx="7667251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AutoShape 12"/>
          <p:cNvSpPr>
            <a:spLocks noChangeArrowheads="1"/>
          </p:cNvSpPr>
          <p:nvPr/>
        </p:nvSpPr>
        <p:spPr bwMode="auto">
          <a:xfrm>
            <a:off x="511896" y="733248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2020256" y="707784"/>
            <a:ext cx="5112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计算机网络面临的安全性威胁</a:t>
            </a:r>
          </a:p>
        </p:txBody>
      </p:sp>
      <p:sp>
        <p:nvSpPr>
          <p:cNvPr id="61" name="Rectangle 46"/>
          <p:cNvSpPr>
            <a:spLocks noChangeArrowheads="1"/>
          </p:cNvSpPr>
          <p:nvPr/>
        </p:nvSpPr>
        <p:spPr bwMode="auto">
          <a:xfrm>
            <a:off x="509475" y="1295036"/>
            <a:ext cx="8129015" cy="44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计算机网络上的通信面临以下两大类威胁：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32FC5F-246B-4756-974C-C32D765F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4633" y="113211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22624" y="1094991"/>
            <a:ext cx="30636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安全散列算法（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80116"/>
            <a:ext cx="812901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</a:p>
          <a:p>
            <a:pPr marL="798513" indent="-35242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要求输入码长小于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位，输出码长为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位。</a:t>
            </a:r>
          </a:p>
          <a:p>
            <a:pPr marL="798513" indent="-35242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将明文分成若干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位的定长块，每一块与当前的报文摘要值结合，产生报文摘要的下一个中间结果，直到处理完毕。</a:t>
            </a:r>
          </a:p>
          <a:p>
            <a:pPr marL="798513" indent="-35242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共扫描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遍，效率略低于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，抗穷举性更高。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4F4C21-0A73-48B2-823A-B3C2023A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01693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34348" y="983720"/>
            <a:ext cx="24792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02895"/>
            <a:ext cx="8418626" cy="8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散列加密后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的结果叫做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 (Message Authentication Code)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668880-D0C6-488B-B712-DF5E879F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utoShape 5"/>
          <p:cNvSpPr>
            <a:spLocks noChangeArrowheads="1"/>
          </p:cNvSpPr>
          <p:nvPr/>
        </p:nvSpPr>
        <p:spPr bwMode="auto">
          <a:xfrm>
            <a:off x="509475" y="62350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3334348" y="590297"/>
            <a:ext cx="24792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103841"/>
            <a:ext cx="8133857" cy="326805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2608509" y="4034424"/>
            <a:ext cx="43140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使用公开密钥密码体制鉴别报文（防伪造，防否认）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3082660" y="2375430"/>
            <a:ext cx="32367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使用传统加密方法鉴别报文（防伪造）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1737827" y="1181502"/>
            <a:ext cx="5592248" cy="1180610"/>
            <a:chOff x="1737827" y="1163688"/>
            <a:chExt cx="5592248" cy="1180610"/>
          </a:xfrm>
        </p:grpSpPr>
        <p:grpSp>
          <p:nvGrpSpPr>
            <p:cNvPr id="9" name="组合 8"/>
            <p:cNvGrpSpPr/>
            <p:nvPr/>
          </p:nvGrpSpPr>
          <p:grpSpPr>
            <a:xfrm>
              <a:off x="1831768" y="1163688"/>
              <a:ext cx="5498307" cy="1180610"/>
              <a:chOff x="539304" y="1195611"/>
              <a:chExt cx="9175039" cy="1970087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6292403" y="1195611"/>
                <a:ext cx="3421940" cy="1970087"/>
                <a:chOff x="5860355" y="1195611"/>
                <a:chExt cx="3421940" cy="1970087"/>
              </a:xfrm>
            </p:grpSpPr>
            <p:sp>
              <p:nvSpPr>
                <p:cNvPr id="30" name="Rectangle 17"/>
                <p:cNvSpPr>
                  <a:spLocks noChangeArrowheads="1"/>
                </p:cNvSpPr>
                <p:nvPr/>
              </p:nvSpPr>
              <p:spPr bwMode="auto">
                <a:xfrm>
                  <a:off x="5860355" y="1195611"/>
                  <a:ext cx="609600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31" name="Rectangle 18" descr="浅色竖线"/>
                <p:cNvSpPr>
                  <a:spLocks noChangeArrowheads="1"/>
                </p:cNvSpPr>
                <p:nvPr/>
              </p:nvSpPr>
              <p:spPr bwMode="auto">
                <a:xfrm>
                  <a:off x="5860355" y="2262412"/>
                  <a:ext cx="609601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19"/>
                <p:cNvSpPr>
                  <a:spLocks noChangeArrowheads="1"/>
                </p:cNvSpPr>
                <p:nvPr/>
              </p:nvSpPr>
              <p:spPr bwMode="auto">
                <a:xfrm>
                  <a:off x="6938268" y="2730723"/>
                  <a:ext cx="434975" cy="43497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</a:t>
                  </a:r>
                </a:p>
              </p:txBody>
            </p:sp>
            <p:sp>
              <p:nvSpPr>
                <p:cNvPr id="33" name="Rectangle 20"/>
                <p:cNvSpPr>
                  <a:spLocks noChangeArrowheads="1"/>
                </p:cNvSpPr>
                <p:nvPr/>
              </p:nvSpPr>
              <p:spPr bwMode="auto">
                <a:xfrm>
                  <a:off x="7917755" y="2719611"/>
                  <a:ext cx="609600" cy="381000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34" name="Line 21"/>
                <p:cNvSpPr>
                  <a:spLocks noChangeShapeType="1"/>
                </p:cNvSpPr>
                <p:nvPr/>
              </p:nvSpPr>
              <p:spPr bwMode="auto">
                <a:xfrm>
                  <a:off x="7416400" y="2948211"/>
                  <a:ext cx="49297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Line 22"/>
                <p:cNvSpPr>
                  <a:spLocks noChangeShapeType="1"/>
                </p:cNvSpPr>
                <p:nvPr/>
              </p:nvSpPr>
              <p:spPr bwMode="auto">
                <a:xfrm>
                  <a:off x="6300787" y="2948211"/>
                  <a:ext cx="60196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6317555" y="26434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Rectangle 24"/>
                <p:cNvSpPr>
                  <a:spLocks noChangeArrowheads="1"/>
                </p:cNvSpPr>
                <p:nvPr/>
              </p:nvSpPr>
              <p:spPr bwMode="auto">
                <a:xfrm>
                  <a:off x="7917755" y="1500411"/>
                  <a:ext cx="609600" cy="38100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7079555" y="1282923"/>
                  <a:ext cx="554246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</a:p>
              </p:txBody>
            </p:sp>
            <p:sp>
              <p:nvSpPr>
                <p:cNvPr id="39" name="AutoShape 26"/>
                <p:cNvSpPr/>
                <p:nvPr/>
              </p:nvSpPr>
              <p:spPr bwMode="auto">
                <a:xfrm>
                  <a:off x="6546155" y="1195611"/>
                  <a:ext cx="304800" cy="1066800"/>
                </a:xfrm>
                <a:prstGeom prst="rightBrace">
                  <a:avLst>
                    <a:gd name="adj1" fmla="val 29167"/>
                    <a:gd name="adj2" fmla="val 50000"/>
                  </a:avLst>
                </a:prstGeom>
                <a:noFill/>
                <a:ln w="1905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Line 27"/>
                <p:cNvSpPr>
                  <a:spLocks noChangeShapeType="1"/>
                </p:cNvSpPr>
                <p:nvPr/>
              </p:nvSpPr>
              <p:spPr bwMode="auto">
                <a:xfrm>
                  <a:off x="7003355" y="1729011"/>
                  <a:ext cx="6858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AutoShape 28"/>
                <p:cNvSpPr>
                  <a:spLocks noChangeArrowheads="1"/>
                </p:cNvSpPr>
                <p:nvPr/>
              </p:nvSpPr>
              <p:spPr bwMode="auto">
                <a:xfrm>
                  <a:off x="8146355" y="1957611"/>
                  <a:ext cx="228600" cy="685800"/>
                </a:xfrm>
                <a:prstGeom prst="upDownArrow">
                  <a:avLst>
                    <a:gd name="adj1" fmla="val 50000"/>
                    <a:gd name="adj2" fmla="val 60000"/>
                  </a:avLst>
                </a:prstGeom>
                <a:solidFill>
                  <a:srgbClr val="FFFF00"/>
                </a:solidFill>
                <a:ln w="6350">
                  <a:solidFill>
                    <a:srgbClr val="00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374956" y="1995711"/>
                  <a:ext cx="907339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比较</a:t>
                  </a:r>
                </a:p>
              </p:txBody>
            </p:sp>
            <p:sp>
              <p:nvSpPr>
                <p:cNvPr id="4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907988" y="1984599"/>
                  <a:ext cx="516797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</a:p>
              </p:txBody>
            </p:sp>
            <p:sp>
              <p:nvSpPr>
                <p:cNvPr id="44" name="Line 33"/>
                <p:cNvSpPr>
                  <a:spLocks noChangeShapeType="1"/>
                </p:cNvSpPr>
                <p:nvPr/>
              </p:nvSpPr>
              <p:spPr bwMode="auto">
                <a:xfrm>
                  <a:off x="7155755" y="24148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641155" y="1412783"/>
                <a:ext cx="1319957" cy="802796"/>
                <a:chOff x="4641155" y="1412783"/>
                <a:chExt cx="1319957" cy="802796"/>
              </a:xfrm>
            </p:grpSpPr>
            <p:sp>
              <p:nvSpPr>
                <p:cNvPr id="28" name="右箭头 27"/>
                <p:cNvSpPr/>
                <p:nvPr/>
              </p:nvSpPr>
              <p:spPr bwMode="auto">
                <a:xfrm>
                  <a:off x="4641155" y="1744885"/>
                  <a:ext cx="1319957" cy="470694"/>
                </a:xfrm>
                <a:prstGeom prst="rightArrow">
                  <a:avLst/>
                </a:prstGeom>
                <a:solidFill>
                  <a:srgbClr val="99FF6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100" b="0" i="0" u="none" strike="noStrike" cap="none" normalizeH="0" baseline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808985" y="1412783"/>
                  <a:ext cx="907339" cy="5135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b="1" dirty="0">
                      <a:solidFill>
                        <a:srgbClr val="CC009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发送</a:t>
                  </a: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9304" y="1195611"/>
                <a:ext cx="3657601" cy="1970087"/>
                <a:chOff x="539304" y="1195611"/>
                <a:chExt cx="3657600" cy="1970087"/>
              </a:xfrm>
            </p:grpSpPr>
            <p:sp>
              <p:nvSpPr>
                <p:cNvPr id="13" name="Rectangle 5"/>
                <p:cNvSpPr>
                  <a:spLocks noChangeArrowheads="1"/>
                </p:cNvSpPr>
                <p:nvPr/>
              </p:nvSpPr>
              <p:spPr bwMode="auto">
                <a:xfrm>
                  <a:off x="539304" y="1195611"/>
                  <a:ext cx="609600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539304" y="2719611"/>
                  <a:ext cx="609600" cy="381000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15" name="Oval 7"/>
                <p:cNvSpPr>
                  <a:spLocks noChangeArrowheads="1"/>
                </p:cNvSpPr>
                <p:nvPr/>
              </p:nvSpPr>
              <p:spPr bwMode="auto">
                <a:xfrm>
                  <a:off x="1693417" y="2730723"/>
                  <a:ext cx="434975" cy="43497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</a:t>
                  </a:r>
                </a:p>
              </p:txBody>
            </p:sp>
            <p:sp>
              <p:nvSpPr>
                <p:cNvPr id="16" name="Line 8"/>
                <p:cNvSpPr>
                  <a:spLocks noChangeShapeType="1"/>
                </p:cNvSpPr>
                <p:nvPr/>
              </p:nvSpPr>
              <p:spPr bwMode="auto">
                <a:xfrm>
                  <a:off x="844104" y="2262411"/>
                  <a:ext cx="0" cy="4572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Line 10"/>
                <p:cNvSpPr>
                  <a:spLocks noChangeShapeType="1"/>
                </p:cNvSpPr>
                <p:nvPr/>
              </p:nvSpPr>
              <p:spPr bwMode="auto">
                <a:xfrm>
                  <a:off x="1157288" y="2948211"/>
                  <a:ext cx="53022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Line 11"/>
                <p:cNvSpPr>
                  <a:spLocks noChangeShapeType="1"/>
                </p:cNvSpPr>
                <p:nvPr/>
              </p:nvSpPr>
              <p:spPr bwMode="auto">
                <a:xfrm>
                  <a:off x="2133590" y="2948211"/>
                  <a:ext cx="514162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Rectangle 12" descr="浅色竖线"/>
                <p:cNvSpPr>
                  <a:spLocks noChangeArrowheads="1"/>
                </p:cNvSpPr>
                <p:nvPr/>
              </p:nvSpPr>
              <p:spPr bwMode="auto">
                <a:xfrm>
                  <a:off x="2672903" y="2719611"/>
                  <a:ext cx="533401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Rectangle 13"/>
                <p:cNvSpPr>
                  <a:spLocks noChangeArrowheads="1"/>
                </p:cNvSpPr>
                <p:nvPr/>
              </p:nvSpPr>
              <p:spPr bwMode="auto">
                <a:xfrm>
                  <a:off x="3587303" y="1195611"/>
                  <a:ext cx="609601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22" name="Rectangle 14" descr="浅色竖线"/>
                <p:cNvSpPr>
                  <a:spLocks noChangeArrowheads="1"/>
                </p:cNvSpPr>
                <p:nvPr/>
              </p:nvSpPr>
              <p:spPr bwMode="auto">
                <a:xfrm>
                  <a:off x="3587304" y="2262411"/>
                  <a:ext cx="609600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Line 15"/>
                <p:cNvSpPr>
                  <a:spLocks noChangeShapeType="1"/>
                </p:cNvSpPr>
                <p:nvPr/>
              </p:nvSpPr>
              <p:spPr bwMode="auto">
                <a:xfrm>
                  <a:off x="3223071" y="2948211"/>
                  <a:ext cx="6858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892104" y="26434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41945" y="1984599"/>
                  <a:ext cx="516797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</a:p>
              </p:txBody>
            </p:sp>
            <p:sp>
              <p:nvSpPr>
                <p:cNvPr id="26" name="Line 31"/>
                <p:cNvSpPr>
                  <a:spLocks noChangeShapeType="1"/>
                </p:cNvSpPr>
                <p:nvPr/>
              </p:nvSpPr>
              <p:spPr bwMode="auto">
                <a:xfrm>
                  <a:off x="1910904" y="24148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465418" y="2327837"/>
                  <a:ext cx="935264" cy="4622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solidFill>
                        <a:srgbClr val="CC009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MAC</a:t>
                  </a:r>
                  <a:endParaRPr lang="zh-CN" altLang="en-US" sz="1200" b="1" dirty="0">
                    <a:solidFill>
                      <a:srgbClr val="CC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1737827" y="1777896"/>
              <a:ext cx="33214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737827" y="2836000"/>
            <a:ext cx="5592248" cy="1180610"/>
            <a:chOff x="1737827" y="1163688"/>
            <a:chExt cx="5592248" cy="1180610"/>
          </a:xfrm>
        </p:grpSpPr>
        <p:grpSp>
          <p:nvGrpSpPr>
            <p:cNvPr id="121" name="组合 120"/>
            <p:cNvGrpSpPr/>
            <p:nvPr/>
          </p:nvGrpSpPr>
          <p:grpSpPr>
            <a:xfrm>
              <a:off x="1831768" y="1163688"/>
              <a:ext cx="5498307" cy="1180610"/>
              <a:chOff x="539304" y="1195611"/>
              <a:chExt cx="9175039" cy="1970087"/>
            </a:xfrm>
          </p:grpSpPr>
          <p:grpSp>
            <p:nvGrpSpPr>
              <p:cNvPr id="123" name="组合 122"/>
              <p:cNvGrpSpPr/>
              <p:nvPr/>
            </p:nvGrpSpPr>
            <p:grpSpPr>
              <a:xfrm>
                <a:off x="6292403" y="1195611"/>
                <a:ext cx="3421940" cy="1970087"/>
                <a:chOff x="5860355" y="1195611"/>
                <a:chExt cx="3421940" cy="1970087"/>
              </a:xfrm>
            </p:grpSpPr>
            <p:sp>
              <p:nvSpPr>
                <p:cNvPr id="142" name="Rectangle 17"/>
                <p:cNvSpPr>
                  <a:spLocks noChangeArrowheads="1"/>
                </p:cNvSpPr>
                <p:nvPr/>
              </p:nvSpPr>
              <p:spPr bwMode="auto">
                <a:xfrm>
                  <a:off x="5860355" y="1195611"/>
                  <a:ext cx="609600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143" name="Rectangle 18" descr="浅色竖线"/>
                <p:cNvSpPr>
                  <a:spLocks noChangeArrowheads="1"/>
                </p:cNvSpPr>
                <p:nvPr/>
              </p:nvSpPr>
              <p:spPr bwMode="auto">
                <a:xfrm>
                  <a:off x="5860355" y="2262411"/>
                  <a:ext cx="609600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4" name="Oval 19"/>
                <p:cNvSpPr>
                  <a:spLocks noChangeArrowheads="1"/>
                </p:cNvSpPr>
                <p:nvPr/>
              </p:nvSpPr>
              <p:spPr bwMode="auto">
                <a:xfrm>
                  <a:off x="6938268" y="2730723"/>
                  <a:ext cx="434975" cy="43497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</a:t>
                  </a:r>
                </a:p>
              </p:txBody>
            </p:sp>
            <p:sp>
              <p:nvSpPr>
                <p:cNvPr id="145" name="Rectangle 20"/>
                <p:cNvSpPr>
                  <a:spLocks noChangeArrowheads="1"/>
                </p:cNvSpPr>
                <p:nvPr/>
              </p:nvSpPr>
              <p:spPr bwMode="auto">
                <a:xfrm>
                  <a:off x="7917755" y="2719611"/>
                  <a:ext cx="609600" cy="381000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146" name="Line 21"/>
                <p:cNvSpPr>
                  <a:spLocks noChangeShapeType="1"/>
                </p:cNvSpPr>
                <p:nvPr/>
              </p:nvSpPr>
              <p:spPr bwMode="auto">
                <a:xfrm>
                  <a:off x="7416400" y="2948211"/>
                  <a:ext cx="49297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7" name="Line 22"/>
                <p:cNvSpPr>
                  <a:spLocks noChangeShapeType="1"/>
                </p:cNvSpPr>
                <p:nvPr/>
              </p:nvSpPr>
              <p:spPr bwMode="auto">
                <a:xfrm>
                  <a:off x="6300787" y="2948211"/>
                  <a:ext cx="60196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8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6317555" y="26434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9" name="Rectangle 24"/>
                <p:cNvSpPr>
                  <a:spLocks noChangeArrowheads="1"/>
                </p:cNvSpPr>
                <p:nvPr/>
              </p:nvSpPr>
              <p:spPr bwMode="auto">
                <a:xfrm>
                  <a:off x="7917755" y="1500411"/>
                  <a:ext cx="609600" cy="381000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15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7079555" y="1282923"/>
                  <a:ext cx="554246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</a:t>
                  </a:r>
                </a:p>
              </p:txBody>
            </p:sp>
            <p:sp>
              <p:nvSpPr>
                <p:cNvPr id="151" name="AutoShape 26"/>
                <p:cNvSpPr/>
                <p:nvPr/>
              </p:nvSpPr>
              <p:spPr bwMode="auto">
                <a:xfrm>
                  <a:off x="6546155" y="1195611"/>
                  <a:ext cx="304800" cy="1066800"/>
                </a:xfrm>
                <a:prstGeom prst="rightBrace">
                  <a:avLst>
                    <a:gd name="adj1" fmla="val 29167"/>
                    <a:gd name="adj2" fmla="val 50000"/>
                  </a:avLst>
                </a:prstGeom>
                <a:noFill/>
                <a:ln w="19050">
                  <a:solidFill>
                    <a:srgbClr val="0000FF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2" name="Line 27"/>
                <p:cNvSpPr>
                  <a:spLocks noChangeShapeType="1"/>
                </p:cNvSpPr>
                <p:nvPr/>
              </p:nvSpPr>
              <p:spPr bwMode="auto">
                <a:xfrm>
                  <a:off x="7003355" y="1729011"/>
                  <a:ext cx="6858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3" name="AutoShape 28"/>
                <p:cNvSpPr>
                  <a:spLocks noChangeArrowheads="1"/>
                </p:cNvSpPr>
                <p:nvPr/>
              </p:nvSpPr>
              <p:spPr bwMode="auto">
                <a:xfrm>
                  <a:off x="8146355" y="1957611"/>
                  <a:ext cx="228600" cy="685800"/>
                </a:xfrm>
                <a:prstGeom prst="upDownArrow">
                  <a:avLst>
                    <a:gd name="adj1" fmla="val 50000"/>
                    <a:gd name="adj2" fmla="val 60000"/>
                  </a:avLst>
                </a:prstGeom>
                <a:solidFill>
                  <a:srgbClr val="FFFF00"/>
                </a:solidFill>
                <a:ln w="6350">
                  <a:solidFill>
                    <a:srgbClr val="00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374956" y="1995711"/>
                  <a:ext cx="907339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比较</a:t>
                  </a:r>
                </a:p>
              </p:txBody>
            </p:sp>
            <p:sp>
              <p:nvSpPr>
                <p:cNvPr id="155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907988" y="1984599"/>
                  <a:ext cx="647870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kumimoji="1" lang="en-US" altLang="zh-CN" sz="14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  <a:r>
                    <a:rPr kumimoji="1" lang="en-US" altLang="zh-CN" sz="1400" b="1" kern="0" baseline="-25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</a:t>
                  </a:r>
                </a:p>
              </p:txBody>
            </p:sp>
            <p:sp>
              <p:nvSpPr>
                <p:cNvPr id="156" name="Line 33"/>
                <p:cNvSpPr>
                  <a:spLocks noChangeShapeType="1"/>
                </p:cNvSpPr>
                <p:nvPr/>
              </p:nvSpPr>
              <p:spPr bwMode="auto">
                <a:xfrm>
                  <a:off x="7155755" y="24148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24" name="组合 123"/>
              <p:cNvGrpSpPr/>
              <p:nvPr/>
            </p:nvGrpSpPr>
            <p:grpSpPr>
              <a:xfrm>
                <a:off x="4641155" y="1412783"/>
                <a:ext cx="1319957" cy="802796"/>
                <a:chOff x="4641155" y="1412783"/>
                <a:chExt cx="1319957" cy="802796"/>
              </a:xfrm>
            </p:grpSpPr>
            <p:sp>
              <p:nvSpPr>
                <p:cNvPr id="140" name="右箭头 139"/>
                <p:cNvSpPr/>
                <p:nvPr/>
              </p:nvSpPr>
              <p:spPr bwMode="auto">
                <a:xfrm>
                  <a:off x="4641155" y="1744885"/>
                  <a:ext cx="1319957" cy="470694"/>
                </a:xfrm>
                <a:prstGeom prst="rightArrow">
                  <a:avLst/>
                </a:prstGeom>
                <a:solidFill>
                  <a:srgbClr val="99FF66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100" b="0" i="0" u="none" strike="noStrike" cap="none" normalizeH="0" baseline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808985" y="1412783"/>
                  <a:ext cx="907339" cy="5135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400" b="1" dirty="0">
                      <a:solidFill>
                        <a:srgbClr val="CC009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发送</a:t>
                  </a:r>
                </a:p>
              </p:txBody>
            </p:sp>
          </p:grpSp>
          <p:grpSp>
            <p:nvGrpSpPr>
              <p:cNvPr id="125" name="组合 124"/>
              <p:cNvGrpSpPr/>
              <p:nvPr/>
            </p:nvGrpSpPr>
            <p:grpSpPr>
              <a:xfrm>
                <a:off x="539304" y="1195611"/>
                <a:ext cx="3657601" cy="1970087"/>
                <a:chOff x="539304" y="1195611"/>
                <a:chExt cx="3657600" cy="1970087"/>
              </a:xfrm>
            </p:grpSpPr>
            <p:sp>
              <p:nvSpPr>
                <p:cNvPr id="126" name="Rectangle 5"/>
                <p:cNvSpPr>
                  <a:spLocks noChangeArrowheads="1"/>
                </p:cNvSpPr>
                <p:nvPr/>
              </p:nvSpPr>
              <p:spPr bwMode="auto">
                <a:xfrm>
                  <a:off x="539304" y="1195611"/>
                  <a:ext cx="609600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127" name="Rectangle 6"/>
                <p:cNvSpPr>
                  <a:spLocks noChangeArrowheads="1"/>
                </p:cNvSpPr>
                <p:nvPr/>
              </p:nvSpPr>
              <p:spPr bwMode="auto">
                <a:xfrm>
                  <a:off x="539304" y="2719611"/>
                  <a:ext cx="609600" cy="381000"/>
                </a:xfrm>
                <a:prstGeom prst="rect">
                  <a:avLst/>
                </a:prstGeom>
                <a:solidFill>
                  <a:srgbClr val="FFFF66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MD</a:t>
                  </a:r>
                </a:p>
              </p:txBody>
            </p:sp>
            <p:sp>
              <p:nvSpPr>
                <p:cNvPr id="128" name="Oval 7"/>
                <p:cNvSpPr>
                  <a:spLocks noChangeArrowheads="1"/>
                </p:cNvSpPr>
                <p:nvPr/>
              </p:nvSpPr>
              <p:spPr bwMode="auto">
                <a:xfrm>
                  <a:off x="1693417" y="2730723"/>
                  <a:ext cx="434975" cy="434975"/>
                </a:xfrm>
                <a:prstGeom prst="ellipse">
                  <a:avLst/>
                </a:prstGeom>
                <a:solidFill>
                  <a:srgbClr val="00FF00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400" b="1" i="0" u="none" strike="noStrike" kern="0" cap="none" spc="0" normalizeH="0" baseline="0" noProof="0">
                      <a:ln>
                        <a:noFill/>
                      </a:ln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</a:t>
                  </a:r>
                </a:p>
              </p:txBody>
            </p:sp>
            <p:sp>
              <p:nvSpPr>
                <p:cNvPr id="129" name="Line 8"/>
                <p:cNvSpPr>
                  <a:spLocks noChangeShapeType="1"/>
                </p:cNvSpPr>
                <p:nvPr/>
              </p:nvSpPr>
              <p:spPr bwMode="auto">
                <a:xfrm>
                  <a:off x="844104" y="2262411"/>
                  <a:ext cx="0" cy="4572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" name="Line 10"/>
                <p:cNvSpPr>
                  <a:spLocks noChangeShapeType="1"/>
                </p:cNvSpPr>
                <p:nvPr/>
              </p:nvSpPr>
              <p:spPr bwMode="auto">
                <a:xfrm>
                  <a:off x="1157288" y="2948211"/>
                  <a:ext cx="530225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Line 11"/>
                <p:cNvSpPr>
                  <a:spLocks noChangeShapeType="1"/>
                </p:cNvSpPr>
                <p:nvPr/>
              </p:nvSpPr>
              <p:spPr bwMode="auto">
                <a:xfrm>
                  <a:off x="2133590" y="2948211"/>
                  <a:ext cx="514162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2" name="Rectangle 12" descr="浅色竖线"/>
                <p:cNvSpPr>
                  <a:spLocks noChangeArrowheads="1"/>
                </p:cNvSpPr>
                <p:nvPr/>
              </p:nvSpPr>
              <p:spPr bwMode="auto">
                <a:xfrm>
                  <a:off x="2672904" y="2719611"/>
                  <a:ext cx="533400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3" name="Rectangle 13"/>
                <p:cNvSpPr>
                  <a:spLocks noChangeArrowheads="1"/>
                </p:cNvSpPr>
                <p:nvPr/>
              </p:nvSpPr>
              <p:spPr bwMode="auto">
                <a:xfrm>
                  <a:off x="3587303" y="1195611"/>
                  <a:ext cx="609601" cy="106680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1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</a:p>
              </p:txBody>
            </p:sp>
            <p:sp>
              <p:nvSpPr>
                <p:cNvPr id="134" name="Rectangle 14" descr="浅色竖线"/>
                <p:cNvSpPr>
                  <a:spLocks noChangeArrowheads="1"/>
                </p:cNvSpPr>
                <p:nvPr/>
              </p:nvSpPr>
              <p:spPr bwMode="auto">
                <a:xfrm>
                  <a:off x="3587304" y="2262411"/>
                  <a:ext cx="609600" cy="381000"/>
                </a:xfrm>
                <a:prstGeom prst="rect">
                  <a:avLst/>
                </a:prstGeom>
                <a:pattFill prst="ltVert">
                  <a:fgClr>
                    <a:schemeClr val="tx1"/>
                  </a:fgClr>
                  <a:bgClr>
                    <a:srgbClr val="FFFFFF"/>
                  </a:bgClr>
                </a:patt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5" name="Line 15"/>
                <p:cNvSpPr>
                  <a:spLocks noChangeShapeType="1"/>
                </p:cNvSpPr>
                <p:nvPr/>
              </p:nvSpPr>
              <p:spPr bwMode="auto">
                <a:xfrm>
                  <a:off x="3223071" y="2948211"/>
                  <a:ext cx="68580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892104" y="26434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641946" y="1984599"/>
                  <a:ext cx="637171" cy="5135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:r>
                    <a:rPr kumimoji="1" lang="en-US" altLang="zh-CN" sz="1400" b="1" kern="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</a:t>
                  </a:r>
                  <a:r>
                    <a:rPr kumimoji="1" lang="en-US" altLang="zh-CN" sz="1400" b="1" kern="0" baseline="-25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</a:t>
                  </a:r>
                </a:p>
              </p:txBody>
            </p:sp>
            <p:sp>
              <p:nvSpPr>
                <p:cNvPr id="138" name="Line 31"/>
                <p:cNvSpPr>
                  <a:spLocks noChangeShapeType="1"/>
                </p:cNvSpPr>
                <p:nvPr/>
              </p:nvSpPr>
              <p:spPr bwMode="auto">
                <a:xfrm>
                  <a:off x="1910904" y="2414811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1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2465418" y="2327837"/>
                  <a:ext cx="935264" cy="4622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solidFill>
                        <a:srgbClr val="CC009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MAC</a:t>
                  </a:r>
                  <a:endParaRPr lang="zh-CN" altLang="en-US" sz="1200" b="1" dirty="0">
                    <a:solidFill>
                      <a:srgbClr val="CC00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1737827" y="1777896"/>
              <a:ext cx="33214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CB1888B-A934-4FA6-8023-49E06FF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08376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34348" y="1050557"/>
            <a:ext cx="24792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68481"/>
            <a:ext cx="8418626" cy="174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虽然从散列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导出报文鉴别码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需要加密算法，但由于散列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的长度通常都远远小于报文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的长度，因此这种加密不会消耗很多的计算资源。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因此，使用鉴别码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就能够很方便地保护报文的完整性。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088A3E-7761-44F3-9531-5C3F2E19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124715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359564" y="1221686"/>
            <a:ext cx="243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690536"/>
            <a:ext cx="8129016" cy="258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实体鉴别与报文鉴别不同。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报文鉴别是对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都要鉴别报文的发送者。</a:t>
            </a: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实体鉴别是在系统接入的全部持续时间内对和自己通信的对方实体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只需验证一次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4CA698-DA6C-47D4-80D0-AB64A255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509475" y="66768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160774" y="634471"/>
            <a:ext cx="28264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最简单的实体鉴别过程 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4" y="1046615"/>
            <a:ext cx="829014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可以使用共享的对称密钥实现实体鉴别。</a:t>
            </a: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的报文被加密，使用的是对称密钥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000" baseline="-25000" dirty="0"/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收到此报文后，用共享对称密钥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进行解密，因而鉴别了实体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的身份。 因为该密钥只有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知道。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17852" y="2831719"/>
            <a:ext cx="8133857" cy="152652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1902880" y="3902175"/>
            <a:ext cx="525462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386697" y="2972843"/>
            <a:ext cx="340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latin typeface="+mn-lt"/>
                <a:ea typeface="黑体" panose="02010609060101010101" pitchFamily="2" charset="-122"/>
              </a:rPr>
              <a:t>A</a:t>
            </a: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7377769" y="2955029"/>
            <a:ext cx="3289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latin typeface="+mn-lt"/>
                <a:ea typeface="黑体" panose="02010609060101010101" pitchFamily="2" charset="-122"/>
              </a:rPr>
              <a:t>B</a:t>
            </a:r>
          </a:p>
        </p:txBody>
      </p:sp>
      <p:sp>
        <p:nvSpPr>
          <p:cNvPr id="15" name="Line 63"/>
          <p:cNvSpPr>
            <a:spLocks noChangeShapeType="1"/>
          </p:cNvSpPr>
          <p:nvPr/>
        </p:nvSpPr>
        <p:spPr bwMode="auto">
          <a:xfrm rot="16200000" flipH="1">
            <a:off x="1595737" y="3900144"/>
            <a:ext cx="626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6" name="Line 64"/>
          <p:cNvSpPr>
            <a:spLocks noChangeShapeType="1"/>
          </p:cNvSpPr>
          <p:nvPr/>
        </p:nvSpPr>
        <p:spPr bwMode="auto">
          <a:xfrm rot="16200000" flipH="1">
            <a:off x="6867763" y="3907087"/>
            <a:ext cx="62615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7" name="Rectangle 65"/>
          <p:cNvSpPr>
            <a:spLocks noChangeArrowheads="1"/>
          </p:cNvSpPr>
          <p:nvPr/>
        </p:nvSpPr>
        <p:spPr bwMode="auto">
          <a:xfrm>
            <a:off x="3683954" y="3681491"/>
            <a:ext cx="1932957" cy="44664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CN" sz="2000" b="1" dirty="0">
                <a:latin typeface="+mn-lt"/>
                <a:ea typeface="黑体" panose="02010609060101010101" pitchFamily="2" charset="-122"/>
              </a:rPr>
              <a:t>A, </a:t>
            </a:r>
            <a:r>
              <a:rPr kumimoji="1" lang="zh-CN" altLang="en-US" sz="2000" b="1" dirty="0">
                <a:latin typeface="+mn-lt"/>
                <a:ea typeface="黑体" panose="02010609060101010101" pitchFamily="2" charset="-122"/>
              </a:rPr>
              <a:t>口令</a:t>
            </a:r>
          </a:p>
        </p:txBody>
      </p:sp>
      <p:pic>
        <p:nvPicPr>
          <p:cNvPr id="18" name="Picture 6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363" y="3311506"/>
            <a:ext cx="360736" cy="497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9" name="Text Box 67"/>
          <p:cNvSpPr txBox="1">
            <a:spLocks noChangeArrowheads="1"/>
          </p:cNvSpPr>
          <p:nvPr/>
        </p:nvSpPr>
        <p:spPr bwMode="auto">
          <a:xfrm>
            <a:off x="2964880" y="3258073"/>
            <a:ext cx="5261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000" b="1" i="1" dirty="0">
                <a:latin typeface="+mn-lt"/>
                <a:ea typeface="黑体" panose="02010609060101010101" pitchFamily="2" charset="-122"/>
              </a:rPr>
              <a:t>K</a:t>
            </a:r>
            <a:r>
              <a:rPr lang="en-US" altLang="zh-CN" sz="2000" b="1" baseline="-25000" dirty="0">
                <a:latin typeface="+mn-lt"/>
                <a:ea typeface="黑体" panose="02010609060101010101" pitchFamily="2" charset="-122"/>
              </a:rPr>
              <a:t>AB</a:t>
            </a:r>
          </a:p>
        </p:txBody>
      </p:sp>
      <p:pic>
        <p:nvPicPr>
          <p:cNvPr id="7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230" y="3055526"/>
            <a:ext cx="510846" cy="51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301" y="3055283"/>
            <a:ext cx="510846" cy="51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FDA991-245A-4037-BC37-05DAE904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71230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12207" y="679092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存在明显漏洞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100057"/>
            <a:ext cx="8195139" cy="174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入侵者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可以从网络上截获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直接把这个截获的、由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加密的报文发送给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误认为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这种攻击被称为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重放攻击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(replay attack)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251DF3-4D9C-4BD5-9F50-5B06F665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509475" y="66507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327486" y="631863"/>
            <a:ext cx="24929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使用不重数进行鉴别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145406"/>
            <a:ext cx="8133857" cy="321283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76120" y="2001445"/>
            <a:ext cx="2045640" cy="2031325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不重数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(nonce)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就是一个不重复使用的大随机数，即“一次一数”。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由于不重数不能重复使用，所以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在进行重放攻击时无法重复使用所截获的不重数。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96591" y="1298630"/>
            <a:ext cx="287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6524860" y="1319720"/>
            <a:ext cx="287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rot="16200000" flipH="1" flipV="1">
            <a:off x="269004" y="2966548"/>
            <a:ext cx="24953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rot="16200000" flipH="1">
            <a:off x="4999384" y="2958638"/>
            <a:ext cx="251117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80"/>
          <p:cNvGrpSpPr/>
          <p:nvPr/>
        </p:nvGrpSpPr>
        <p:grpSpPr bwMode="auto">
          <a:xfrm>
            <a:off x="1510621" y="1765004"/>
            <a:ext cx="4725179" cy="336708"/>
            <a:chOff x="1036" y="1899"/>
            <a:chExt cx="3900" cy="388"/>
          </a:xfrm>
        </p:grpSpPr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36" y="2073"/>
              <a:ext cx="39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2504" y="1899"/>
              <a:ext cx="1058" cy="3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20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67" name="Group 82"/>
          <p:cNvGrpSpPr/>
          <p:nvPr/>
        </p:nvGrpSpPr>
        <p:grpSpPr bwMode="auto">
          <a:xfrm>
            <a:off x="1547749" y="3434331"/>
            <a:ext cx="4648849" cy="600519"/>
            <a:chOff x="1062" y="3289"/>
            <a:chExt cx="3837" cy="692"/>
          </a:xfrm>
        </p:grpSpPr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1062" y="3794"/>
              <a:ext cx="383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908" y="3628"/>
              <a:ext cx="474" cy="3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70" name="Picture 7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" y="3311"/>
              <a:ext cx="316" cy="426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2348" y="3289"/>
              <a:ext cx="467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</p:grpSp>
      <p:grpSp>
        <p:nvGrpSpPr>
          <p:cNvPr id="72" name="Group 81"/>
          <p:cNvGrpSpPr/>
          <p:nvPr/>
        </p:nvGrpSpPr>
        <p:grpSpPr bwMode="auto">
          <a:xfrm>
            <a:off x="1534898" y="2470206"/>
            <a:ext cx="4681562" cy="787097"/>
            <a:chOff x="1053" y="2434"/>
            <a:chExt cx="3864" cy="907"/>
          </a:xfrm>
        </p:grpSpPr>
        <p:sp>
          <p:nvSpPr>
            <p:cNvPr id="73" name="Line 66"/>
            <p:cNvSpPr>
              <a:spLocks noChangeShapeType="1"/>
            </p:cNvSpPr>
            <p:nvPr/>
          </p:nvSpPr>
          <p:spPr bwMode="auto">
            <a:xfrm flipH="1" flipV="1">
              <a:off x="1053" y="2815"/>
              <a:ext cx="386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2166" y="2434"/>
              <a:ext cx="1757" cy="90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kumimoji="1"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3275" y="2851"/>
              <a:ext cx="474" cy="3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76" name="Text Box 72"/>
            <p:cNvSpPr txBox="1">
              <a:spLocks noChangeArrowheads="1"/>
            </p:cNvSpPr>
            <p:nvPr/>
          </p:nvSpPr>
          <p:spPr bwMode="auto">
            <a:xfrm>
              <a:off x="2417" y="2783"/>
              <a:ext cx="397" cy="4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7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2578"/>
              <a:ext cx="294" cy="41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2750" y="2532"/>
              <a:ext cx="467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</p:grpSp>
      <p:sp>
        <p:nvSpPr>
          <p:cNvPr id="79" name="Text Box 78"/>
          <p:cNvSpPr txBox="1">
            <a:spLocks noChangeArrowheads="1"/>
          </p:cNvSpPr>
          <p:nvPr/>
        </p:nvSpPr>
        <p:spPr bwMode="auto">
          <a:xfrm>
            <a:off x="915168" y="3616325"/>
            <a:ext cx="563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11" y="1248501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47" y="1247271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7E8B20-C042-4C03-B306-A980F305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509475" y="665074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814527" y="631863"/>
            <a:ext cx="35189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使用公钥体制进行不重数鉴别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145406"/>
            <a:ext cx="8133857" cy="321283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76120" y="2001445"/>
            <a:ext cx="2045640" cy="2031325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不重数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(nonce)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就是一个不重复使用的大随机数，即“一次一数”。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由于不重数不能重复使用，所以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在进行重放攻击时无法重复使用所截获的不重数。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96591" y="1298630"/>
            <a:ext cx="287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4" name="Text Box 36"/>
          <p:cNvSpPr txBox="1">
            <a:spLocks noChangeArrowheads="1"/>
          </p:cNvSpPr>
          <p:nvPr/>
        </p:nvSpPr>
        <p:spPr bwMode="auto">
          <a:xfrm>
            <a:off x="6524860" y="1319720"/>
            <a:ext cx="2870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62" name="Line 64"/>
          <p:cNvSpPr>
            <a:spLocks noChangeShapeType="1"/>
          </p:cNvSpPr>
          <p:nvPr/>
        </p:nvSpPr>
        <p:spPr bwMode="auto">
          <a:xfrm rot="16200000" flipH="1" flipV="1">
            <a:off x="269004" y="2966548"/>
            <a:ext cx="24953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65"/>
          <p:cNvSpPr>
            <a:spLocks noChangeShapeType="1"/>
          </p:cNvSpPr>
          <p:nvPr/>
        </p:nvSpPr>
        <p:spPr bwMode="auto">
          <a:xfrm rot="16200000" flipH="1">
            <a:off x="4999384" y="2958638"/>
            <a:ext cx="251117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Group 80"/>
          <p:cNvGrpSpPr/>
          <p:nvPr/>
        </p:nvGrpSpPr>
        <p:grpSpPr bwMode="auto">
          <a:xfrm>
            <a:off x="1510621" y="1765004"/>
            <a:ext cx="4725179" cy="336708"/>
            <a:chOff x="1036" y="1899"/>
            <a:chExt cx="3900" cy="388"/>
          </a:xfrm>
        </p:grpSpPr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36" y="2073"/>
              <a:ext cx="39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2504" y="1899"/>
              <a:ext cx="1058" cy="3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20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67" name="Group 82"/>
          <p:cNvGrpSpPr/>
          <p:nvPr/>
        </p:nvGrpSpPr>
        <p:grpSpPr bwMode="auto">
          <a:xfrm>
            <a:off x="1547749" y="3434331"/>
            <a:ext cx="4648849" cy="600519"/>
            <a:chOff x="1062" y="3289"/>
            <a:chExt cx="3837" cy="692"/>
          </a:xfrm>
        </p:grpSpPr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1062" y="3794"/>
              <a:ext cx="3837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908" y="3628"/>
              <a:ext cx="474" cy="3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70" name="Picture 7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3" y="3311"/>
              <a:ext cx="316" cy="426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2348" y="3289"/>
              <a:ext cx="495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</p:grpSp>
      <p:grpSp>
        <p:nvGrpSpPr>
          <p:cNvPr id="72" name="Group 81"/>
          <p:cNvGrpSpPr/>
          <p:nvPr/>
        </p:nvGrpSpPr>
        <p:grpSpPr bwMode="auto">
          <a:xfrm>
            <a:off x="1534898" y="2470206"/>
            <a:ext cx="4681562" cy="787097"/>
            <a:chOff x="1053" y="2434"/>
            <a:chExt cx="3864" cy="907"/>
          </a:xfrm>
        </p:grpSpPr>
        <p:sp>
          <p:nvSpPr>
            <p:cNvPr id="73" name="Line 66"/>
            <p:cNvSpPr>
              <a:spLocks noChangeShapeType="1"/>
            </p:cNvSpPr>
            <p:nvPr/>
          </p:nvSpPr>
          <p:spPr bwMode="auto">
            <a:xfrm flipH="1" flipV="1">
              <a:off x="1053" y="2815"/>
              <a:ext cx="386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2166" y="2434"/>
              <a:ext cx="1757" cy="907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kumimoji="1" lang="zh-CN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3275" y="2851"/>
              <a:ext cx="474" cy="3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r"/>
              <a:r>
                <a:rPr kumimoji="1"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76" name="Text Box 72"/>
            <p:cNvSpPr txBox="1">
              <a:spLocks noChangeArrowheads="1"/>
            </p:cNvSpPr>
            <p:nvPr/>
          </p:nvSpPr>
          <p:spPr bwMode="auto">
            <a:xfrm>
              <a:off x="2417" y="2783"/>
              <a:ext cx="397" cy="4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kumimoji="1" lang="en-US" altLang="zh-CN" sz="20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kumimoji="1"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7" name="Picture 7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" y="2578"/>
              <a:ext cx="294" cy="417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8" name="Text Box 76"/>
            <p:cNvSpPr txBox="1">
              <a:spLocks noChangeArrowheads="1"/>
            </p:cNvSpPr>
            <p:nvPr/>
          </p:nvSpPr>
          <p:spPr bwMode="auto">
            <a:xfrm>
              <a:off x="2750" y="2532"/>
              <a:ext cx="487" cy="42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SK</a:t>
              </a:r>
              <a:r>
                <a:rPr lang="en-US" altLang="zh-CN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</p:grpSp>
      <p:sp>
        <p:nvSpPr>
          <p:cNvPr id="79" name="Text Box 78"/>
          <p:cNvSpPr txBox="1">
            <a:spLocks noChangeArrowheads="1"/>
          </p:cNvSpPr>
          <p:nvPr/>
        </p:nvSpPr>
        <p:spPr bwMode="auto">
          <a:xfrm>
            <a:off x="915168" y="3616325"/>
            <a:ext cx="563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en-US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411" y="1248501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447" y="1247271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447D21-E2A2-4BF8-9772-616914A1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76639" y="146812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76639" y="207455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748077" y="1433584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7.5.1  			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对称密钥的分配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7.5.2  				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公钥的分配</a:t>
            </a: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687234" y="146812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9" name="Rectangle 29"/>
          <p:cNvSpPr>
            <a:spLocks noChangeArrowheads="1"/>
          </p:cNvSpPr>
          <p:nvPr/>
        </p:nvSpPr>
        <p:spPr bwMode="auto">
          <a:xfrm>
            <a:off x="696123" y="1563060"/>
            <a:ext cx="16276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7.5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</a:t>
            </a: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3684702" y="1341912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8F057C-04CD-4D25-9194-38C65741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6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287471"/>
            <a:ext cx="8129015" cy="300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</a:p>
          <a:p>
            <a:pPr marL="798195" indent="-4572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指攻击者从网络上窃听他人的通信内容。</a:t>
            </a:r>
          </a:p>
          <a:p>
            <a:pPr marL="798195" indent="-4572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通常把这类攻击称为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98195" indent="-4572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8195" indent="-4572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攻击者只是观察和分析某一个协议数据单元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，以便了解所交换的数据的某种性质。但不干扰信息流。</a:t>
            </a:r>
          </a:p>
          <a:p>
            <a:pPr marL="798195" indent="-4572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这种被动攻击又称为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流量分析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(traffic analysis)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4" y="860949"/>
            <a:ext cx="812901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计算机网络上的通信面临以下两大类威胁：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511896" y="84188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020256" y="816420"/>
            <a:ext cx="5112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计算机网络面临的安全性威胁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D367F4-039B-4CB4-A291-7BB05116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09475" y="91395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96178" y="880741"/>
            <a:ext cx="17556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4" y="1336854"/>
            <a:ext cx="8459914" cy="258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密码算法是公开的，网络的安全性就完全基于密钥的安全保护上。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因此在密码学中出现了一个重要的分支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密钥管理。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密钥管理包括：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密钥的产生、分配、注入、验证和使用。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密钥分配是密钥管理中最大的问题。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密钥必须通过最安全的通路进行分配。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837511-BB9C-4991-8368-0503193A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94364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696178" y="910431"/>
            <a:ext cx="17556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密钥分配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4" y="1366544"/>
            <a:ext cx="8459914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网外分配方式：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派非常可靠的信使携带密钥分配给互相通信的各用户。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网内分配方式：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密钥自动分配。</a:t>
            </a:r>
          </a:p>
        </p:txBody>
      </p:sp>
      <p:sp>
        <p:nvSpPr>
          <p:cNvPr id="6" name="圆角矩形 3"/>
          <p:cNvSpPr>
            <a:spLocks noChangeArrowheads="1"/>
          </p:cNvSpPr>
          <p:nvPr/>
        </p:nvSpPr>
        <p:spPr bwMode="auto">
          <a:xfrm>
            <a:off x="511894" y="2467367"/>
            <a:ext cx="8129016" cy="1511300"/>
          </a:xfrm>
          <a:prstGeom prst="roundRect">
            <a:avLst>
              <a:gd name="adj" fmla="val 8708"/>
            </a:avLst>
          </a:prstGeom>
          <a:solidFill>
            <a:srgbClr val="0089F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/>
        </p:spPr>
        <p:txBody>
          <a:bodyPr anchor="ctr"/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但随着用户的增多和网络流量的增大，密钥更换频繁（密钥必须定期更换才能做到可靠），派信使的办法已不再适用，而应采用网内分配方式。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8247C9-0C11-4617-B23F-3376950F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68201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943585" y="656546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对称密钥的分配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127048"/>
            <a:ext cx="8236703" cy="3433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目前常用的密钥分配方式是设立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密钥分配中心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(Key Distribution Center)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是大家都信任的机构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其任务就是给需要进行秘密通信的用户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临时分配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会话密钥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仅使用一次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假设用户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都是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的登记用户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已经在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的服务器上安装了各自和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进行通信的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主密钥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master key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 “主密钥”可简称为“密钥”。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EC24BE-866A-476A-9B24-DC953228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3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3583968" y="636189"/>
            <a:ext cx="19800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对称密钥的分配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066024" y="1762475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62" name="Line 65"/>
          <p:cNvSpPr>
            <a:spLocks noChangeShapeType="1"/>
          </p:cNvSpPr>
          <p:nvPr/>
        </p:nvSpPr>
        <p:spPr bwMode="auto">
          <a:xfrm rot="5400000">
            <a:off x="558823" y="3279155"/>
            <a:ext cx="1919794" cy="127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66"/>
          <p:cNvSpPr>
            <a:spLocks noChangeShapeType="1"/>
          </p:cNvSpPr>
          <p:nvPr/>
        </p:nvSpPr>
        <p:spPr bwMode="auto">
          <a:xfrm rot="5400000">
            <a:off x="6771538" y="3307934"/>
            <a:ext cx="2002442" cy="51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Line 74"/>
          <p:cNvSpPr>
            <a:spLocks noChangeShapeType="1"/>
          </p:cNvSpPr>
          <p:nvPr/>
        </p:nvSpPr>
        <p:spPr bwMode="auto">
          <a:xfrm rot="16200000" flipH="1">
            <a:off x="3958850" y="2570595"/>
            <a:ext cx="1526626" cy="51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 Box 75"/>
          <p:cNvSpPr txBox="1">
            <a:spLocks noChangeArrowheads="1"/>
          </p:cNvSpPr>
          <p:nvPr/>
        </p:nvSpPr>
        <p:spPr bwMode="auto">
          <a:xfrm>
            <a:off x="3302391" y="1205330"/>
            <a:ext cx="118815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</a:p>
          <a:p>
            <a:pPr algn="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分配中心</a:t>
            </a:r>
          </a:p>
          <a:p>
            <a:pPr algn="r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KDC</a:t>
            </a:r>
          </a:p>
        </p:txBody>
      </p:sp>
      <p:grpSp>
        <p:nvGrpSpPr>
          <p:cNvPr id="66" name="Group 101"/>
          <p:cNvGrpSpPr>
            <a:grpSpLocks/>
          </p:cNvGrpSpPr>
          <p:nvPr/>
        </p:nvGrpSpPr>
        <p:grpSpPr bwMode="auto">
          <a:xfrm>
            <a:off x="1527035" y="3513569"/>
            <a:ext cx="6215027" cy="654100"/>
            <a:chOff x="466" y="3117"/>
            <a:chExt cx="4859" cy="554"/>
          </a:xfrm>
        </p:grpSpPr>
        <p:sp>
          <p:nvSpPr>
            <p:cNvPr id="67" name="Line 5"/>
            <p:cNvSpPr>
              <a:spLocks noChangeShapeType="1"/>
            </p:cNvSpPr>
            <p:nvPr/>
          </p:nvSpPr>
          <p:spPr bwMode="auto">
            <a:xfrm>
              <a:off x="466" y="3540"/>
              <a:ext cx="4859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2356" y="3410"/>
              <a:ext cx="670" cy="261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 K</a:t>
              </a:r>
              <a:r>
                <a:rPr kumimoji="1"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69" name="Text Box 71"/>
            <p:cNvSpPr txBox="1">
              <a:spLocks noChangeArrowheads="1"/>
            </p:cNvSpPr>
            <p:nvPr/>
          </p:nvSpPr>
          <p:spPr bwMode="auto">
            <a:xfrm>
              <a:off x="1943" y="3117"/>
              <a:ext cx="30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70" name="Text Box 78"/>
            <p:cNvSpPr txBox="1">
              <a:spLocks noChangeArrowheads="1"/>
            </p:cNvSpPr>
            <p:nvPr/>
          </p:nvSpPr>
          <p:spPr bwMode="auto">
            <a:xfrm>
              <a:off x="499" y="3207"/>
              <a:ext cx="359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</a:t>
              </a:r>
            </a:p>
          </p:txBody>
        </p:sp>
        <p:pic>
          <p:nvPicPr>
            <p:cNvPr id="71" name="Picture 81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" y="3182"/>
              <a:ext cx="259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pic>
        <p:nvPicPr>
          <p:cNvPr id="72" name="Picture 8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94" y="1520573"/>
            <a:ext cx="497560" cy="80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73" name="Rectangle 83"/>
          <p:cNvSpPr>
            <a:spLocks noChangeArrowheads="1"/>
          </p:cNvSpPr>
          <p:nvPr/>
        </p:nvSpPr>
        <p:spPr bwMode="auto">
          <a:xfrm>
            <a:off x="5639261" y="1433203"/>
            <a:ext cx="1528495" cy="1531348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Rectangle 84"/>
          <p:cNvSpPr>
            <a:spLocks noChangeArrowheads="1"/>
          </p:cNvSpPr>
          <p:nvPr/>
        </p:nvSpPr>
        <p:spPr bwMode="auto">
          <a:xfrm>
            <a:off x="5768447" y="1727193"/>
            <a:ext cx="1166517" cy="11464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Line 85"/>
          <p:cNvSpPr>
            <a:spLocks noChangeShapeType="1"/>
          </p:cNvSpPr>
          <p:nvPr/>
        </p:nvSpPr>
        <p:spPr bwMode="auto">
          <a:xfrm>
            <a:off x="5768447" y="1988124"/>
            <a:ext cx="11524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Line 86"/>
          <p:cNvSpPr>
            <a:spLocks noChangeShapeType="1"/>
          </p:cNvSpPr>
          <p:nvPr/>
        </p:nvSpPr>
        <p:spPr bwMode="auto">
          <a:xfrm flipV="1">
            <a:off x="5768448" y="2497000"/>
            <a:ext cx="1172911" cy="8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Line 87"/>
          <p:cNvSpPr>
            <a:spLocks noChangeShapeType="1"/>
          </p:cNvSpPr>
          <p:nvPr/>
        </p:nvSpPr>
        <p:spPr bwMode="auto">
          <a:xfrm rot="16200000" flipH="1">
            <a:off x="5625733" y="2291412"/>
            <a:ext cx="1148806" cy="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88"/>
          <p:cNvSpPr txBox="1">
            <a:spLocks noChangeArrowheads="1"/>
          </p:cNvSpPr>
          <p:nvPr/>
        </p:nvSpPr>
        <p:spPr bwMode="auto">
          <a:xfrm rot="16200000">
            <a:off x="5622124" y="2432563"/>
            <a:ext cx="5309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79" name="Text Box 89"/>
          <p:cNvSpPr txBox="1">
            <a:spLocks noChangeArrowheads="1"/>
          </p:cNvSpPr>
          <p:nvPr/>
        </p:nvSpPr>
        <p:spPr bwMode="auto">
          <a:xfrm rot="16200000">
            <a:off x="6212877" y="2432563"/>
            <a:ext cx="5309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80" name="Text Box 90"/>
          <p:cNvSpPr txBox="1">
            <a:spLocks noChangeArrowheads="1"/>
          </p:cNvSpPr>
          <p:nvPr/>
        </p:nvSpPr>
        <p:spPr bwMode="auto">
          <a:xfrm>
            <a:off x="5606006" y="1421395"/>
            <a:ext cx="15617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用户专用主密钥</a:t>
            </a:r>
          </a:p>
        </p:txBody>
      </p:sp>
      <p:sp>
        <p:nvSpPr>
          <p:cNvPr id="82" name="Rectangle 92"/>
          <p:cNvSpPr>
            <a:spLocks noChangeArrowheads="1"/>
          </p:cNvSpPr>
          <p:nvPr/>
        </p:nvSpPr>
        <p:spPr bwMode="auto">
          <a:xfrm>
            <a:off x="4678675" y="1951522"/>
            <a:ext cx="122791" cy="18418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Freeform 93"/>
          <p:cNvSpPr>
            <a:spLocks/>
          </p:cNvSpPr>
          <p:nvPr/>
        </p:nvSpPr>
        <p:spPr bwMode="auto">
          <a:xfrm>
            <a:off x="4800188" y="1437925"/>
            <a:ext cx="835236" cy="1526626"/>
          </a:xfrm>
          <a:custGeom>
            <a:avLst/>
            <a:gdLst>
              <a:gd name="T0" fmla="*/ 0 w 618"/>
              <a:gd name="T1" fmla="*/ 381 h 1125"/>
              <a:gd name="T2" fmla="*/ 615 w 618"/>
              <a:gd name="T3" fmla="*/ 0 h 1125"/>
              <a:gd name="T4" fmla="*/ 618 w 618"/>
              <a:gd name="T5" fmla="*/ 1125 h 1125"/>
              <a:gd name="T6" fmla="*/ 6 w 618"/>
              <a:gd name="T7" fmla="*/ 519 h 1125"/>
              <a:gd name="T8" fmla="*/ 0 w 618"/>
              <a:gd name="T9" fmla="*/ 381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" h="1125">
                <a:moveTo>
                  <a:pt x="0" y="381"/>
                </a:moveTo>
                <a:lnTo>
                  <a:pt x="615" y="0"/>
                </a:lnTo>
                <a:lnTo>
                  <a:pt x="618" y="1125"/>
                </a:lnTo>
                <a:lnTo>
                  <a:pt x="6" y="519"/>
                </a:lnTo>
                <a:lnTo>
                  <a:pt x="0" y="381"/>
                </a:lnTo>
                <a:close/>
              </a:path>
            </a:pathLst>
          </a:custGeom>
          <a:gradFill rotWithShape="1">
            <a:gsLst>
              <a:gs pos="0">
                <a:srgbClr val="0000FF"/>
              </a:gs>
              <a:gs pos="100000">
                <a:srgbClr val="33CCFF"/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Line 94"/>
          <p:cNvSpPr>
            <a:spLocks noChangeShapeType="1"/>
          </p:cNvSpPr>
          <p:nvPr/>
        </p:nvSpPr>
        <p:spPr bwMode="auto">
          <a:xfrm>
            <a:off x="5773563" y="2239609"/>
            <a:ext cx="11677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Group 100"/>
          <p:cNvGrpSpPr>
            <a:grpSpLocks/>
          </p:cNvGrpSpPr>
          <p:nvPr/>
        </p:nvGrpSpPr>
        <p:grpSpPr bwMode="auto">
          <a:xfrm>
            <a:off x="1518080" y="2628056"/>
            <a:ext cx="3198968" cy="824118"/>
            <a:chOff x="459" y="2367"/>
            <a:chExt cx="2501" cy="698"/>
          </a:xfrm>
        </p:grpSpPr>
        <p:sp>
          <p:nvSpPr>
            <p:cNvPr id="86" name="Line 67"/>
            <p:cNvSpPr>
              <a:spLocks noChangeShapeType="1"/>
            </p:cNvSpPr>
            <p:nvPr/>
          </p:nvSpPr>
          <p:spPr bwMode="auto">
            <a:xfrm flipH="1">
              <a:off x="459" y="2789"/>
              <a:ext cx="2501" cy="1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Rectangle 68"/>
            <p:cNvSpPr>
              <a:spLocks noChangeArrowheads="1"/>
            </p:cNvSpPr>
            <p:nvPr/>
          </p:nvSpPr>
          <p:spPr bwMode="auto">
            <a:xfrm>
              <a:off x="1158" y="2527"/>
              <a:ext cx="1324" cy="538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Rectangle 69"/>
            <p:cNvSpPr>
              <a:spLocks noChangeArrowheads="1"/>
            </p:cNvSpPr>
            <p:nvPr/>
          </p:nvSpPr>
          <p:spPr bwMode="auto">
            <a:xfrm>
              <a:off x="1733" y="2778"/>
              <a:ext cx="670" cy="261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kumimoji="1" lang="en-US" altLang="zh-CN" sz="14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K</a:t>
              </a:r>
              <a:r>
                <a:rPr kumimoji="1" lang="en-US" altLang="zh-CN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89" name="Text Box 70"/>
            <p:cNvSpPr txBox="1">
              <a:spLocks noChangeArrowheads="1"/>
            </p:cNvSpPr>
            <p:nvPr/>
          </p:nvSpPr>
          <p:spPr bwMode="auto">
            <a:xfrm>
              <a:off x="1158" y="2752"/>
              <a:ext cx="37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pic>
          <p:nvPicPr>
            <p:cNvPr id="90" name="Picture 7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" y="2577"/>
              <a:ext cx="25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1349" y="2491"/>
              <a:ext cx="30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92" name="Text Box 77"/>
            <p:cNvSpPr txBox="1">
              <a:spLocks noChangeArrowheads="1"/>
            </p:cNvSpPr>
            <p:nvPr/>
          </p:nvSpPr>
          <p:spPr bwMode="auto">
            <a:xfrm>
              <a:off x="2583" y="2436"/>
              <a:ext cx="359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93" name="Picture 79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" y="2367"/>
              <a:ext cx="25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4" name="Text Box 80"/>
            <p:cNvSpPr txBox="1">
              <a:spLocks noChangeArrowheads="1"/>
            </p:cNvSpPr>
            <p:nvPr/>
          </p:nvSpPr>
          <p:spPr bwMode="auto">
            <a:xfrm>
              <a:off x="726" y="2367"/>
              <a:ext cx="432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4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4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5" name="Text Box 95"/>
            <p:cNvSpPr txBox="1">
              <a:spLocks noChangeArrowheads="1"/>
            </p:cNvSpPr>
            <p:nvPr/>
          </p:nvSpPr>
          <p:spPr bwMode="auto">
            <a:xfrm>
              <a:off x="1446" y="2752"/>
              <a:ext cx="184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endParaRPr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6" name="Text Box 96"/>
          <p:cNvSpPr txBox="1">
            <a:spLocks noChangeArrowheads="1"/>
          </p:cNvSpPr>
          <p:nvPr/>
        </p:nvSpPr>
        <p:spPr bwMode="auto">
          <a:xfrm>
            <a:off x="1002612" y="3891389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</a:p>
        </p:txBody>
      </p:sp>
      <p:grpSp>
        <p:nvGrpSpPr>
          <p:cNvPr id="97" name="Group 99"/>
          <p:cNvGrpSpPr>
            <a:grpSpLocks/>
          </p:cNvGrpSpPr>
          <p:nvPr/>
        </p:nvGrpSpPr>
        <p:grpSpPr bwMode="auto">
          <a:xfrm>
            <a:off x="1515522" y="2115639"/>
            <a:ext cx="3224549" cy="534850"/>
            <a:chOff x="457" y="1933"/>
            <a:chExt cx="2521" cy="453"/>
          </a:xfrm>
        </p:grpSpPr>
        <p:sp>
          <p:nvSpPr>
            <p:cNvPr id="98" name="Line 7"/>
            <p:cNvSpPr>
              <a:spLocks noChangeShapeType="1"/>
            </p:cNvSpPr>
            <p:nvPr/>
          </p:nvSpPr>
          <p:spPr bwMode="auto">
            <a:xfrm>
              <a:off x="457" y="2260"/>
              <a:ext cx="2521" cy="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Text Box 76"/>
            <p:cNvSpPr txBox="1">
              <a:spLocks noChangeArrowheads="1"/>
            </p:cNvSpPr>
            <p:nvPr/>
          </p:nvSpPr>
          <p:spPr bwMode="auto">
            <a:xfrm>
              <a:off x="516" y="1933"/>
              <a:ext cx="359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</a:t>
              </a: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1235" y="2126"/>
              <a:ext cx="619" cy="260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A, B</a:t>
              </a:r>
              <a:endParaRPr kumimoji="1" lang="en-US" altLang="zh-CN" sz="14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2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13" y="1816271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855" y="1828929"/>
            <a:ext cx="441048" cy="44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 Box 8"/>
          <p:cNvSpPr txBox="1">
            <a:spLocks noChangeArrowheads="1"/>
          </p:cNvSpPr>
          <p:nvPr/>
        </p:nvSpPr>
        <p:spPr bwMode="auto">
          <a:xfrm>
            <a:off x="7918647" y="1784367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05" name="Text Box 91"/>
          <p:cNvSpPr txBox="1">
            <a:spLocks noChangeArrowheads="1"/>
          </p:cNvSpPr>
          <p:nvPr/>
        </p:nvSpPr>
        <p:spPr bwMode="auto">
          <a:xfrm>
            <a:off x="5728498" y="1694641"/>
            <a:ext cx="1247457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  主密钥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 </a:t>
            </a:r>
            <a:r>
              <a:rPr kumimoji="1"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  </a:t>
            </a:r>
            <a:r>
              <a:rPr kumimoji="1" lang="en-US" altLang="zh-CN" sz="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18FD26-3C67-4F09-A110-297EF74B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5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39243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27488" y="1359221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对称密钥的分配说明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772458"/>
            <a:ext cx="812953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为防止重放攻击，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还可在报文中加入时间戳。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会话密钥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是一次性的，因此保密性较高。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KDC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分配给用户的密钥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，应定期更换，以减少攻击者破译密钥的机会。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7A419A-0685-422D-B21A-4B34B2C0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2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509473" y="1648263"/>
            <a:ext cx="8397021" cy="131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目前最出名的密钥分配协议是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Kerberos V5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一次登录，访问多个服务器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26672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903511" y="1233516"/>
            <a:ext cx="13409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Kerberos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B6CE72-E488-4F31-9A95-EFC5FCAD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620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573" y="620973"/>
            <a:ext cx="8128800" cy="374071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4573870" y="834676"/>
            <a:ext cx="1010355" cy="66376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20503" y="1088420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6600778" y="1124208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rot="16200000" flipH="1">
            <a:off x="738895" y="2795135"/>
            <a:ext cx="2692879" cy="154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rot="16200000" flipH="1">
            <a:off x="5684245" y="2818801"/>
            <a:ext cx="2739090" cy="9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rot="5400000">
            <a:off x="4514355" y="1799169"/>
            <a:ext cx="603272" cy="18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554634" y="773728"/>
            <a:ext cx="992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Kerberos</a:t>
            </a:r>
          </a:p>
        </p:txBody>
      </p: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2085303" y="1287552"/>
            <a:ext cx="2731598" cy="376415"/>
            <a:chOff x="-77" y="703"/>
            <a:chExt cx="3001" cy="448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-77" y="1052"/>
              <a:ext cx="30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1265" y="937"/>
              <a:ext cx="324" cy="214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1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-9" y="7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</a:t>
              </a:r>
            </a:p>
          </p:txBody>
        </p:sp>
      </p:grpSp>
      <p:pic>
        <p:nvPicPr>
          <p:cNvPr id="41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88" y="1080858"/>
            <a:ext cx="181135" cy="33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2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62" y="1042208"/>
            <a:ext cx="270338" cy="41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3" name="Line 53"/>
          <p:cNvSpPr>
            <a:spLocks noChangeShapeType="1"/>
          </p:cNvSpPr>
          <p:nvPr/>
        </p:nvSpPr>
        <p:spPr bwMode="auto">
          <a:xfrm rot="16200000" flipH="1">
            <a:off x="4519396" y="2280190"/>
            <a:ext cx="1576237" cy="127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4633339" y="868785"/>
            <a:ext cx="3754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5081606" y="838651"/>
            <a:ext cx="46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TGS</a:t>
            </a:r>
          </a:p>
        </p:txBody>
      </p:sp>
      <p:pic>
        <p:nvPicPr>
          <p:cNvPr id="64" name="Picture 8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23" y="959027"/>
            <a:ext cx="406872" cy="5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2093494" y="1593384"/>
            <a:ext cx="2727951" cy="610831"/>
            <a:chOff x="-68" y="1067"/>
            <a:chExt cx="2997" cy="727"/>
          </a:xfrm>
        </p:grpSpPr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H="1">
              <a:off x="-68" y="1547"/>
              <a:ext cx="2992" cy="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42"/>
            <p:cNvSpPr>
              <a:spLocks noChangeArrowheads="1"/>
            </p:cNvSpPr>
            <p:nvPr/>
          </p:nvSpPr>
          <p:spPr bwMode="auto">
            <a:xfrm>
              <a:off x="797" y="1333"/>
              <a:ext cx="1388" cy="461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972" y="1286"/>
              <a:ext cx="4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</a:t>
              </a:r>
            </a:p>
          </p:txBody>
        </p:sp>
        <p:sp>
          <p:nvSpPr>
            <p:cNvPr id="91" name="Text Box 47"/>
            <p:cNvSpPr txBox="1">
              <a:spLocks noChangeArrowheads="1"/>
            </p:cNvSpPr>
            <p:nvPr/>
          </p:nvSpPr>
          <p:spPr bwMode="auto">
            <a:xfrm>
              <a:off x="2501" y="12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92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" y="1206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3" name="Text Box 50"/>
            <p:cNvSpPr txBox="1">
              <a:spLocks noChangeArrowheads="1"/>
            </p:cNvSpPr>
            <p:nvPr/>
          </p:nvSpPr>
          <p:spPr bwMode="auto">
            <a:xfrm>
              <a:off x="435" y="1067"/>
              <a:ext cx="39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>
              <a:off x="1555" y="1547"/>
              <a:ext cx="572" cy="197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95" name="Picture 5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1350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806" y="1482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97" name="Text Box 93"/>
            <p:cNvSpPr txBox="1">
              <a:spLocks noChangeArrowheads="1"/>
            </p:cNvSpPr>
            <p:nvPr/>
          </p:nvSpPr>
          <p:spPr bwMode="auto">
            <a:xfrm>
              <a:off x="996" y="1482"/>
              <a:ext cx="2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</p:grpSp>
      <p:pic>
        <p:nvPicPr>
          <p:cNvPr id="99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08" y="1080858"/>
            <a:ext cx="371021" cy="3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7C817-06AE-42E5-A157-4421897B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4266BB-E903-411D-8850-0B6F6602F729}"/>
              </a:ext>
            </a:extLst>
          </p:cNvPr>
          <p:cNvSpPr/>
          <p:nvPr/>
        </p:nvSpPr>
        <p:spPr>
          <a:xfrm>
            <a:off x="2274561" y="23590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用明文（包括登记的身份）向鉴别服务器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表明自己的身份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ED40BA-6ADA-40A4-B4DB-27BFAF0958B2}"/>
              </a:ext>
            </a:extLst>
          </p:cNvPr>
          <p:cNvSpPr/>
          <p:nvPr/>
        </p:nvSpPr>
        <p:spPr>
          <a:xfrm>
            <a:off x="2336876" y="2369736"/>
            <a:ext cx="4572000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发送报文：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的对称密钥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b="1" baseline="-25000" dirty="0"/>
              <a:t>A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加密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包含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通信的会话密钥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b="1" baseline="-25000" dirty="0"/>
              <a:t>S 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给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的票据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的对称密钥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b="1" baseline="-25000" dirty="0"/>
              <a:t>TG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加密的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67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573" y="620973"/>
            <a:ext cx="8128800" cy="374071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4573870" y="834676"/>
            <a:ext cx="1010355" cy="66376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20503" y="1088420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6600778" y="1124208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rot="16200000" flipH="1">
            <a:off x="738895" y="2795135"/>
            <a:ext cx="2692879" cy="154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rot="16200000" flipH="1">
            <a:off x="5684245" y="2818801"/>
            <a:ext cx="2739090" cy="9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rot="5400000">
            <a:off x="4514355" y="1799169"/>
            <a:ext cx="603272" cy="18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554634" y="773728"/>
            <a:ext cx="992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Kerberos</a:t>
            </a:r>
          </a:p>
        </p:txBody>
      </p: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2085303" y="1287552"/>
            <a:ext cx="2731598" cy="376415"/>
            <a:chOff x="-77" y="703"/>
            <a:chExt cx="3001" cy="448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-77" y="1052"/>
              <a:ext cx="30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1265" y="937"/>
              <a:ext cx="324" cy="214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1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-9" y="7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</a:t>
              </a:r>
            </a:p>
          </p:txBody>
        </p:sp>
      </p:grpSp>
      <p:pic>
        <p:nvPicPr>
          <p:cNvPr id="41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88" y="1080858"/>
            <a:ext cx="181135" cy="33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2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62" y="1042208"/>
            <a:ext cx="270338" cy="41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3" name="Line 53"/>
          <p:cNvSpPr>
            <a:spLocks noChangeShapeType="1"/>
          </p:cNvSpPr>
          <p:nvPr/>
        </p:nvSpPr>
        <p:spPr bwMode="auto">
          <a:xfrm rot="16200000" flipH="1">
            <a:off x="4519396" y="2280190"/>
            <a:ext cx="1576237" cy="127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4633339" y="868785"/>
            <a:ext cx="3754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5081606" y="838651"/>
            <a:ext cx="46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TGS</a:t>
            </a:r>
          </a:p>
        </p:txBody>
      </p:sp>
      <p:pic>
        <p:nvPicPr>
          <p:cNvPr id="64" name="Picture 8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23" y="959027"/>
            <a:ext cx="406872" cy="5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7" name="Group 96"/>
          <p:cNvGrpSpPr>
            <a:grpSpLocks/>
          </p:cNvGrpSpPr>
          <p:nvPr/>
        </p:nvGrpSpPr>
        <p:grpSpPr bwMode="auto">
          <a:xfrm>
            <a:off x="2093494" y="1593384"/>
            <a:ext cx="2727951" cy="610831"/>
            <a:chOff x="-68" y="1067"/>
            <a:chExt cx="2997" cy="727"/>
          </a:xfrm>
        </p:grpSpPr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H="1">
              <a:off x="-68" y="1547"/>
              <a:ext cx="2992" cy="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42"/>
            <p:cNvSpPr>
              <a:spLocks noChangeArrowheads="1"/>
            </p:cNvSpPr>
            <p:nvPr/>
          </p:nvSpPr>
          <p:spPr bwMode="auto">
            <a:xfrm>
              <a:off x="797" y="1333"/>
              <a:ext cx="1388" cy="461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972" y="1286"/>
              <a:ext cx="4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</a:t>
              </a:r>
            </a:p>
          </p:txBody>
        </p:sp>
        <p:sp>
          <p:nvSpPr>
            <p:cNvPr id="91" name="Text Box 47"/>
            <p:cNvSpPr txBox="1">
              <a:spLocks noChangeArrowheads="1"/>
            </p:cNvSpPr>
            <p:nvPr/>
          </p:nvSpPr>
          <p:spPr bwMode="auto">
            <a:xfrm>
              <a:off x="2501" y="12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92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" y="1206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3" name="Text Box 50"/>
            <p:cNvSpPr txBox="1">
              <a:spLocks noChangeArrowheads="1"/>
            </p:cNvSpPr>
            <p:nvPr/>
          </p:nvSpPr>
          <p:spPr bwMode="auto">
            <a:xfrm>
              <a:off x="435" y="1067"/>
              <a:ext cx="39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>
              <a:off x="1555" y="1547"/>
              <a:ext cx="572" cy="197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95" name="Picture 5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1350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806" y="1482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97" name="Text Box 93"/>
            <p:cNvSpPr txBox="1">
              <a:spLocks noChangeArrowheads="1"/>
            </p:cNvSpPr>
            <p:nvPr/>
          </p:nvSpPr>
          <p:spPr bwMode="auto">
            <a:xfrm>
              <a:off x="996" y="1482"/>
              <a:ext cx="2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</p:grpSp>
      <p:pic>
        <p:nvPicPr>
          <p:cNvPr id="99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08" y="1080858"/>
            <a:ext cx="371021" cy="3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809068" y="2449032"/>
            <a:ext cx="4572000" cy="923330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2"/>
            </a:solidFill>
          </a:ln>
        </p:spPr>
        <p:txBody>
          <a:bodyPr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并不保存密钥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需键入正确口令，利用适当的算法生成密钥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b="1" baseline="-25000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。这个口令随即被销毁。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12D092C-A1E5-4ED5-970F-085DD4BD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9633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2573" y="620973"/>
            <a:ext cx="8128800" cy="374071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54"/>
          <p:cNvSpPr>
            <a:spLocks noChangeArrowheads="1"/>
          </p:cNvSpPr>
          <p:nvPr/>
        </p:nvSpPr>
        <p:spPr bwMode="auto">
          <a:xfrm>
            <a:off x="4573870" y="834676"/>
            <a:ext cx="1010355" cy="663767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20503" y="1088420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2" name="Text Box 37"/>
          <p:cNvSpPr txBox="1">
            <a:spLocks noChangeArrowheads="1"/>
          </p:cNvSpPr>
          <p:nvPr/>
        </p:nvSpPr>
        <p:spPr bwMode="auto">
          <a:xfrm>
            <a:off x="6600778" y="1124208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 rot="16200000" flipH="1">
            <a:off x="738895" y="2795135"/>
            <a:ext cx="2692879" cy="154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 rot="16200000" flipH="1">
            <a:off x="5684245" y="2818801"/>
            <a:ext cx="2739090" cy="9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Line 44"/>
          <p:cNvSpPr>
            <a:spLocks noChangeShapeType="1"/>
          </p:cNvSpPr>
          <p:nvPr/>
        </p:nvSpPr>
        <p:spPr bwMode="auto">
          <a:xfrm rot="5400000">
            <a:off x="4514355" y="1799169"/>
            <a:ext cx="603272" cy="182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45"/>
          <p:cNvSpPr txBox="1">
            <a:spLocks noChangeArrowheads="1"/>
          </p:cNvSpPr>
          <p:nvPr/>
        </p:nvSpPr>
        <p:spPr bwMode="auto">
          <a:xfrm>
            <a:off x="3554634" y="773728"/>
            <a:ext cx="992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Kerberos</a:t>
            </a:r>
          </a:p>
        </p:txBody>
      </p:sp>
      <p:grpSp>
        <p:nvGrpSpPr>
          <p:cNvPr id="37" name="Group 95"/>
          <p:cNvGrpSpPr>
            <a:grpSpLocks/>
          </p:cNvGrpSpPr>
          <p:nvPr/>
        </p:nvGrpSpPr>
        <p:grpSpPr bwMode="auto">
          <a:xfrm>
            <a:off x="2085303" y="1287552"/>
            <a:ext cx="2731598" cy="376415"/>
            <a:chOff x="-77" y="703"/>
            <a:chExt cx="3001" cy="448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-77" y="1052"/>
              <a:ext cx="30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1265" y="937"/>
              <a:ext cx="324" cy="214"/>
            </a:xfrm>
            <a:prstGeom prst="rect">
              <a:avLst/>
            </a:prstGeom>
            <a:solidFill>
              <a:srgbClr val="FF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kumimoji="1" lang="en-US" altLang="zh-CN" sz="1100" b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-9" y="7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</a:t>
              </a:r>
            </a:p>
          </p:txBody>
        </p:sp>
      </p:grpSp>
      <p:pic>
        <p:nvPicPr>
          <p:cNvPr id="41" name="Picture 5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88" y="1080858"/>
            <a:ext cx="181135" cy="33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42" name="Picture 5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262" y="1042208"/>
            <a:ext cx="270338" cy="417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43" name="Line 53"/>
          <p:cNvSpPr>
            <a:spLocks noChangeShapeType="1"/>
          </p:cNvSpPr>
          <p:nvPr/>
        </p:nvSpPr>
        <p:spPr bwMode="auto">
          <a:xfrm rot="16200000" flipH="1">
            <a:off x="4519396" y="2280190"/>
            <a:ext cx="1576237" cy="1274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Box 55"/>
          <p:cNvSpPr txBox="1">
            <a:spLocks noChangeArrowheads="1"/>
          </p:cNvSpPr>
          <p:nvPr/>
        </p:nvSpPr>
        <p:spPr bwMode="auto">
          <a:xfrm>
            <a:off x="4633339" y="868785"/>
            <a:ext cx="37542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</a:p>
        </p:txBody>
      </p:sp>
      <p:sp>
        <p:nvSpPr>
          <p:cNvPr id="45" name="Text Box 56"/>
          <p:cNvSpPr txBox="1">
            <a:spLocks noChangeArrowheads="1"/>
          </p:cNvSpPr>
          <p:nvPr/>
        </p:nvSpPr>
        <p:spPr bwMode="auto">
          <a:xfrm>
            <a:off x="5081606" y="838651"/>
            <a:ext cx="46519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TGS</a:t>
            </a:r>
          </a:p>
        </p:txBody>
      </p:sp>
      <p:grpSp>
        <p:nvGrpSpPr>
          <p:cNvPr id="46" name="Group 99"/>
          <p:cNvGrpSpPr>
            <a:grpSpLocks/>
          </p:cNvGrpSpPr>
          <p:nvPr/>
        </p:nvGrpSpPr>
        <p:grpSpPr bwMode="auto">
          <a:xfrm>
            <a:off x="2093495" y="3211625"/>
            <a:ext cx="4979865" cy="525971"/>
            <a:chOff x="-68" y="2993"/>
            <a:chExt cx="5471" cy="626"/>
          </a:xfrm>
        </p:grpSpPr>
        <p:sp>
          <p:nvSpPr>
            <p:cNvPr id="47" name="Line 74"/>
            <p:cNvSpPr>
              <a:spLocks noChangeShapeType="1"/>
            </p:cNvSpPr>
            <p:nvPr/>
          </p:nvSpPr>
          <p:spPr bwMode="auto">
            <a:xfrm flipV="1">
              <a:off x="-68" y="3324"/>
              <a:ext cx="5471" cy="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75"/>
            <p:cNvSpPr>
              <a:spLocks noChangeArrowheads="1"/>
            </p:cNvSpPr>
            <p:nvPr/>
          </p:nvSpPr>
          <p:spPr bwMode="auto">
            <a:xfrm>
              <a:off x="1526" y="3111"/>
              <a:ext cx="2290" cy="460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76"/>
            <p:cNvSpPr>
              <a:spLocks noChangeArrowheads="1"/>
            </p:cNvSpPr>
            <p:nvPr/>
          </p:nvSpPr>
          <p:spPr bwMode="auto">
            <a:xfrm>
              <a:off x="2114" y="3324"/>
              <a:ext cx="275" cy="1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1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 Box 77"/>
            <p:cNvSpPr txBox="1">
              <a:spLocks noChangeArrowheads="1"/>
            </p:cNvSpPr>
            <p:nvPr/>
          </p:nvSpPr>
          <p:spPr bwMode="auto">
            <a:xfrm>
              <a:off x="1572" y="3077"/>
              <a:ext cx="45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pic>
          <p:nvPicPr>
            <p:cNvPr id="51" name="Picture 7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6" y="3132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52" name="Text Box 79"/>
            <p:cNvSpPr txBox="1">
              <a:spLocks noChangeArrowheads="1"/>
            </p:cNvSpPr>
            <p:nvPr/>
          </p:nvSpPr>
          <p:spPr bwMode="auto">
            <a:xfrm>
              <a:off x="2363" y="3308"/>
              <a:ext cx="2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  <p:sp>
          <p:nvSpPr>
            <p:cNvPr id="53" name="Text Box 80"/>
            <p:cNvSpPr txBox="1">
              <a:spLocks noChangeArrowheads="1"/>
            </p:cNvSpPr>
            <p:nvPr/>
          </p:nvSpPr>
          <p:spPr bwMode="auto">
            <a:xfrm>
              <a:off x="-1" y="299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</a:t>
              </a:r>
            </a:p>
          </p:txBody>
        </p:sp>
        <p:sp>
          <p:nvSpPr>
            <p:cNvPr id="54" name="Rectangle 81"/>
            <p:cNvSpPr>
              <a:spLocks noChangeArrowheads="1"/>
            </p:cNvSpPr>
            <p:nvPr/>
          </p:nvSpPr>
          <p:spPr bwMode="auto">
            <a:xfrm>
              <a:off x="3013" y="3324"/>
              <a:ext cx="605" cy="197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55" name="Text Box 82"/>
            <p:cNvSpPr txBox="1">
              <a:spLocks noChangeArrowheads="1"/>
            </p:cNvSpPr>
            <p:nvPr/>
          </p:nvSpPr>
          <p:spPr bwMode="auto">
            <a:xfrm>
              <a:off x="2496" y="3081"/>
              <a:ext cx="38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56" name="Picture 8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" y="3127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</p:grpSp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2093495" y="3699783"/>
            <a:ext cx="4958924" cy="481439"/>
            <a:chOff x="-68" y="3574"/>
            <a:chExt cx="5448" cy="573"/>
          </a:xfrm>
        </p:grpSpPr>
        <p:sp>
          <p:nvSpPr>
            <p:cNvPr id="58" name="Line 5"/>
            <p:cNvSpPr>
              <a:spLocks noChangeShapeType="1"/>
            </p:cNvSpPr>
            <p:nvPr/>
          </p:nvSpPr>
          <p:spPr bwMode="auto">
            <a:xfrm flipH="1" flipV="1">
              <a:off x="-68" y="3899"/>
              <a:ext cx="5445" cy="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Rectangle 84"/>
            <p:cNvSpPr>
              <a:spLocks noChangeArrowheads="1"/>
            </p:cNvSpPr>
            <p:nvPr/>
          </p:nvSpPr>
          <p:spPr bwMode="auto">
            <a:xfrm>
              <a:off x="2044" y="3687"/>
              <a:ext cx="1341" cy="460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Rectangle 85"/>
            <p:cNvSpPr>
              <a:spLocks noChangeArrowheads="1"/>
            </p:cNvSpPr>
            <p:nvPr/>
          </p:nvSpPr>
          <p:spPr bwMode="auto">
            <a:xfrm>
              <a:off x="2659" y="3900"/>
              <a:ext cx="557" cy="197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+ 1</a:t>
              </a:r>
              <a:endParaRPr kumimoji="1" lang="en-US" altLang="zh-CN" sz="1100" b="1" i="1" baseline="-25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86"/>
            <p:cNvSpPr txBox="1">
              <a:spLocks noChangeArrowheads="1"/>
            </p:cNvSpPr>
            <p:nvPr/>
          </p:nvSpPr>
          <p:spPr bwMode="auto">
            <a:xfrm>
              <a:off x="2116" y="3653"/>
              <a:ext cx="458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pic>
          <p:nvPicPr>
            <p:cNvPr id="62" name="Picture 8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1" y="3707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63" name="Text Box 88"/>
            <p:cNvSpPr txBox="1">
              <a:spLocks noChangeArrowheads="1"/>
            </p:cNvSpPr>
            <p:nvPr/>
          </p:nvSpPr>
          <p:spPr bwMode="auto">
            <a:xfrm>
              <a:off x="4952" y="3574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</a:t>
              </a:r>
            </a:p>
          </p:txBody>
        </p:sp>
      </p:grpSp>
      <p:pic>
        <p:nvPicPr>
          <p:cNvPr id="64" name="Picture 8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623" y="959027"/>
            <a:ext cx="406872" cy="54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65" name="Group 97"/>
          <p:cNvGrpSpPr>
            <a:grpSpLocks/>
          </p:cNvGrpSpPr>
          <p:nvPr/>
        </p:nvGrpSpPr>
        <p:grpSpPr bwMode="auto">
          <a:xfrm>
            <a:off x="2085303" y="2214294"/>
            <a:ext cx="3229494" cy="527650"/>
            <a:chOff x="-77" y="1806"/>
            <a:chExt cx="3548" cy="628"/>
          </a:xfrm>
        </p:grpSpPr>
        <p:sp>
          <p:nvSpPr>
            <p:cNvPr id="66" name="Line 6"/>
            <p:cNvSpPr>
              <a:spLocks noChangeShapeType="1"/>
            </p:cNvSpPr>
            <p:nvPr/>
          </p:nvSpPr>
          <p:spPr bwMode="auto">
            <a:xfrm flipV="1">
              <a:off x="-77" y="2152"/>
              <a:ext cx="35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Rectangle 7"/>
            <p:cNvSpPr>
              <a:spLocks noChangeArrowheads="1"/>
            </p:cNvSpPr>
            <p:nvPr/>
          </p:nvSpPr>
          <p:spPr bwMode="auto">
            <a:xfrm>
              <a:off x="692" y="1925"/>
              <a:ext cx="2021" cy="461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 Box 48"/>
            <p:cNvSpPr txBox="1">
              <a:spLocks noChangeArrowheads="1"/>
            </p:cNvSpPr>
            <p:nvPr/>
          </p:nvSpPr>
          <p:spPr bwMode="auto">
            <a:xfrm>
              <a:off x="-18" y="1806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</a:t>
              </a:r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2092" y="2140"/>
              <a:ext cx="567" cy="197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70" name="Picture 60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" y="1943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1" name="Rectangle 61"/>
            <p:cNvSpPr>
              <a:spLocks noChangeArrowheads="1"/>
            </p:cNvSpPr>
            <p:nvPr/>
          </p:nvSpPr>
          <p:spPr bwMode="auto">
            <a:xfrm>
              <a:off x="1106" y="2139"/>
              <a:ext cx="275" cy="197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kumimoji="1" lang="en-US" altLang="zh-CN" sz="11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Text Box 62"/>
            <p:cNvSpPr txBox="1">
              <a:spLocks noChangeArrowheads="1"/>
            </p:cNvSpPr>
            <p:nvPr/>
          </p:nvSpPr>
          <p:spPr bwMode="auto">
            <a:xfrm>
              <a:off x="639" y="1892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73" name="Picture 6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" y="1946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74" name="Text Box 64"/>
            <p:cNvSpPr txBox="1">
              <a:spLocks noChangeArrowheads="1"/>
            </p:cNvSpPr>
            <p:nvPr/>
          </p:nvSpPr>
          <p:spPr bwMode="auto">
            <a:xfrm>
              <a:off x="1354" y="2123"/>
              <a:ext cx="44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, B,</a:t>
              </a:r>
            </a:p>
          </p:txBody>
        </p:sp>
        <p:sp>
          <p:nvSpPr>
            <p:cNvPr id="75" name="Text Box 90"/>
            <p:cNvSpPr txBox="1">
              <a:spLocks noChangeArrowheads="1"/>
            </p:cNvSpPr>
            <p:nvPr/>
          </p:nvSpPr>
          <p:spPr bwMode="auto">
            <a:xfrm>
              <a:off x="1510" y="1892"/>
              <a:ext cx="4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</a:t>
              </a:r>
            </a:p>
          </p:txBody>
        </p:sp>
      </p:grpSp>
      <p:grpSp>
        <p:nvGrpSpPr>
          <p:cNvPr id="76" name="Group 98"/>
          <p:cNvGrpSpPr>
            <a:grpSpLocks/>
          </p:cNvGrpSpPr>
          <p:nvPr/>
        </p:nvGrpSpPr>
        <p:grpSpPr bwMode="auto">
          <a:xfrm>
            <a:off x="2093495" y="2714222"/>
            <a:ext cx="3221296" cy="519249"/>
            <a:chOff x="-68" y="2401"/>
            <a:chExt cx="3539" cy="618"/>
          </a:xfrm>
        </p:grpSpPr>
        <p:sp>
          <p:nvSpPr>
            <p:cNvPr id="77" name="Line 65"/>
            <p:cNvSpPr>
              <a:spLocks noChangeShapeType="1"/>
            </p:cNvSpPr>
            <p:nvPr/>
          </p:nvSpPr>
          <p:spPr bwMode="auto">
            <a:xfrm flipH="1" flipV="1">
              <a:off x="-68" y="2744"/>
              <a:ext cx="3539" cy="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639" y="2518"/>
              <a:ext cx="2236" cy="460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>
              <a:off x="2174" y="2732"/>
              <a:ext cx="628" cy="197"/>
            </a:xfrm>
            <a:prstGeom prst="rect">
              <a:avLst/>
            </a:prstGeom>
            <a:solidFill>
              <a:srgbClr val="0099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sp>
          <p:nvSpPr>
            <p:cNvPr id="80" name="Text Box 68"/>
            <p:cNvSpPr txBox="1">
              <a:spLocks noChangeArrowheads="1"/>
            </p:cNvSpPr>
            <p:nvPr/>
          </p:nvSpPr>
          <p:spPr bwMode="auto">
            <a:xfrm>
              <a:off x="1663" y="2485"/>
              <a:ext cx="381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pic>
          <p:nvPicPr>
            <p:cNvPr id="81" name="Picture 6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2535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2" name="Text Box 70"/>
            <p:cNvSpPr txBox="1">
              <a:spLocks noChangeArrowheads="1"/>
            </p:cNvSpPr>
            <p:nvPr/>
          </p:nvSpPr>
          <p:spPr bwMode="auto">
            <a:xfrm>
              <a:off x="1694" y="2708"/>
              <a:ext cx="24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</p:txBody>
        </p:sp>
        <p:sp>
          <p:nvSpPr>
            <p:cNvPr id="83" name="Text Box 71"/>
            <p:cNvSpPr txBox="1">
              <a:spLocks noChangeArrowheads="1"/>
            </p:cNvSpPr>
            <p:nvPr/>
          </p:nvSpPr>
          <p:spPr bwMode="auto">
            <a:xfrm>
              <a:off x="3037" y="2401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</a:t>
              </a:r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1136" y="2732"/>
              <a:ext cx="601" cy="197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B, </a:t>
              </a:r>
              <a:r>
                <a:rPr kumimoji="1" lang="en-US" altLang="zh-CN" sz="1100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AB</a:t>
              </a:r>
            </a:p>
          </p:txBody>
        </p:sp>
        <p:pic>
          <p:nvPicPr>
            <p:cNvPr id="85" name="Picture 7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" y="2538"/>
              <a:ext cx="26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86" name="Text Box 92"/>
            <p:cNvSpPr txBox="1">
              <a:spLocks noChangeArrowheads="1"/>
            </p:cNvSpPr>
            <p:nvPr/>
          </p:nvSpPr>
          <p:spPr bwMode="auto">
            <a:xfrm>
              <a:off x="598" y="2485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</p:grpSp>
      <p:grpSp>
        <p:nvGrpSpPr>
          <p:cNvPr id="87" name="Group 96"/>
          <p:cNvGrpSpPr>
            <a:grpSpLocks/>
          </p:cNvGrpSpPr>
          <p:nvPr/>
        </p:nvGrpSpPr>
        <p:grpSpPr bwMode="auto">
          <a:xfrm>
            <a:off x="2093494" y="1593384"/>
            <a:ext cx="2727951" cy="610831"/>
            <a:chOff x="-68" y="1067"/>
            <a:chExt cx="2997" cy="727"/>
          </a:xfrm>
        </p:grpSpPr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H="1">
              <a:off x="-68" y="1547"/>
              <a:ext cx="2992" cy="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Rectangle 42"/>
            <p:cNvSpPr>
              <a:spLocks noChangeArrowheads="1"/>
            </p:cNvSpPr>
            <p:nvPr/>
          </p:nvSpPr>
          <p:spPr bwMode="auto">
            <a:xfrm>
              <a:off x="797" y="1333"/>
              <a:ext cx="1388" cy="461"/>
            </a:xfrm>
            <a:prstGeom prst="rect">
              <a:avLst/>
            </a:prstGeom>
            <a:solidFill>
              <a:srgbClr val="00FF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1" lang="zh-CN" altLang="zh-CN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43"/>
            <p:cNvSpPr txBox="1">
              <a:spLocks noChangeArrowheads="1"/>
            </p:cNvSpPr>
            <p:nvPr/>
          </p:nvSpPr>
          <p:spPr bwMode="auto">
            <a:xfrm>
              <a:off x="972" y="1286"/>
              <a:ext cx="45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TG</a:t>
              </a:r>
            </a:p>
          </p:txBody>
        </p:sp>
        <p:sp>
          <p:nvSpPr>
            <p:cNvPr id="91" name="Text Box 47"/>
            <p:cNvSpPr txBox="1">
              <a:spLocks noChangeArrowheads="1"/>
            </p:cNvSpPr>
            <p:nvPr/>
          </p:nvSpPr>
          <p:spPr bwMode="auto">
            <a:xfrm>
              <a:off x="2501" y="1203"/>
              <a:ext cx="428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 pitchFamily="18" charset="2"/>
                </a:rPr>
                <a:t></a:t>
              </a:r>
            </a:p>
          </p:txBody>
        </p:sp>
        <p:pic>
          <p:nvPicPr>
            <p:cNvPr id="92" name="Picture 4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" y="1206"/>
              <a:ext cx="2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3" name="Text Box 50"/>
            <p:cNvSpPr txBox="1">
              <a:spLocks noChangeArrowheads="1"/>
            </p:cNvSpPr>
            <p:nvPr/>
          </p:nvSpPr>
          <p:spPr bwMode="auto">
            <a:xfrm>
              <a:off x="435" y="1067"/>
              <a:ext cx="397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94" name="Rectangle 57"/>
            <p:cNvSpPr>
              <a:spLocks noChangeArrowheads="1"/>
            </p:cNvSpPr>
            <p:nvPr/>
          </p:nvSpPr>
          <p:spPr bwMode="auto">
            <a:xfrm>
              <a:off x="1555" y="1547"/>
              <a:ext cx="572" cy="197"/>
            </a:xfrm>
            <a:prstGeom prst="rect">
              <a:avLst/>
            </a:prstGeom>
            <a:solidFill>
              <a:srgbClr val="FFCC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A, </a:t>
              </a:r>
              <a:r>
                <a:rPr kumimoji="1" lang="en-US" altLang="zh-CN" sz="1100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sz="11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pic>
          <p:nvPicPr>
            <p:cNvPr id="95" name="Picture 5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1350"/>
              <a:ext cx="2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6" name="Text Box 91"/>
            <p:cNvSpPr txBox="1">
              <a:spLocks noChangeArrowheads="1"/>
            </p:cNvSpPr>
            <p:nvPr/>
          </p:nvSpPr>
          <p:spPr bwMode="auto">
            <a:xfrm>
              <a:off x="806" y="1482"/>
              <a:ext cx="3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1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en-US" altLang="zh-CN" sz="11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</a:p>
          </p:txBody>
        </p:sp>
        <p:sp>
          <p:nvSpPr>
            <p:cNvPr id="97" name="Text Box 93"/>
            <p:cNvSpPr txBox="1">
              <a:spLocks noChangeArrowheads="1"/>
            </p:cNvSpPr>
            <p:nvPr/>
          </p:nvSpPr>
          <p:spPr bwMode="auto">
            <a:xfrm>
              <a:off x="996" y="1482"/>
              <a:ext cx="2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</p:grpSp>
      <p:pic>
        <p:nvPicPr>
          <p:cNvPr id="99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108" y="1080858"/>
            <a:ext cx="371021" cy="3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C18706-2A11-4383-8167-5218B4C6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24E465-4510-4CCB-AC30-2C794484CB91}"/>
              </a:ext>
            </a:extLst>
          </p:cNvPr>
          <p:cNvSpPr/>
          <p:nvPr/>
        </p:nvSpPr>
        <p:spPr>
          <a:xfrm>
            <a:off x="1234312" y="3317139"/>
            <a:ext cx="6620854" cy="1728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发送三个项目：</a:t>
            </a:r>
          </a:p>
          <a:p>
            <a:pPr marL="799200" indent="-3429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转发鉴别服务器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AS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发来的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票据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99200" indent="-3429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名字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。这表明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请求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的服务。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799200" indent="-3429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1600" dirty="0"/>
              <a:t>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dirty="0"/>
              <a:t>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加密的</a:t>
            </a:r>
            <a:r>
              <a:rPr lang="zh-CN" altLang="en-US" sz="16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时间戳 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。它用来防止入侵者的重放攻击。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AD8F13-D54C-4F98-A519-AC4DDCF31048}"/>
              </a:ext>
            </a:extLst>
          </p:cNvPr>
          <p:cNvSpPr/>
          <p:nvPr/>
        </p:nvSpPr>
        <p:spPr>
          <a:xfrm>
            <a:off x="1251219" y="3307473"/>
            <a:ext cx="7866276" cy="17342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发送两个票据，每一个都包含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通信的会话密钥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给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的票据用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加密；给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的票据用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的密钥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加密。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请注意，现在入侵者不能提取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，因为不知道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。入侵者也不能重放步骤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，因为入侵者不能把时间戳更换为一个新的（因为不知道 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57E550-8B5C-47E2-94E9-C2897E15A567}"/>
              </a:ext>
            </a:extLst>
          </p:cNvPr>
          <p:cNvSpPr/>
          <p:nvPr/>
        </p:nvSpPr>
        <p:spPr>
          <a:xfrm>
            <a:off x="1353704" y="4448229"/>
            <a:ext cx="6746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转发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发来的票据，同时发送用 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加密的时间戳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E94F045-689D-4B3D-BEA0-9531E59DA7D8}"/>
              </a:ext>
            </a:extLst>
          </p:cNvPr>
          <p:cNvSpPr/>
          <p:nvPr/>
        </p:nvSpPr>
        <p:spPr>
          <a:xfrm>
            <a:off x="911676" y="4302101"/>
            <a:ext cx="7806807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把时间戳 </a:t>
            </a:r>
            <a:r>
              <a:rPr lang="en-US" altLang="zh-CN" b="1" i="1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加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来证实收到了票据。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发送的报文用密钥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加密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FF5A60-ABCD-4D1F-805A-CF5A3D3B83D5}"/>
              </a:ext>
            </a:extLst>
          </p:cNvPr>
          <p:cNvSpPr/>
          <p:nvPr/>
        </p:nvSpPr>
        <p:spPr>
          <a:xfrm>
            <a:off x="1526133" y="4663386"/>
            <a:ext cx="640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以后，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就使用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TGS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给出的会话密钥 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进行通信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82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/>
      <p:bldP spid="9" grpId="1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1087696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10879" y="1054485"/>
            <a:ext cx="37262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Kerberos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要求“松散的”同步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475611"/>
            <a:ext cx="8272330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Kerberos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要求所有使用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Kerberos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的主机必须在时钟上进行“松散的”同步。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所谓“松散的”同步是要求所有主机的时钟误差不能太大，例如，不能超过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分钟的数量级。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这个要求是为了防止重放攻击。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1F2BADD-CE75-427F-99C9-9E055446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148486"/>
            <a:ext cx="8129015" cy="428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主要有：</a:t>
            </a:r>
          </a:p>
          <a:p>
            <a:pPr marL="799465" indent="-4572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故意篡改网络上传送的报文。这种攻击方式有时也称为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更改报文流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99465" indent="-4572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恶意程序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种类繁多，对网络安全威胁较大的主要包括：计算机病毒、计算机蠕虫、特洛伊木马、逻辑炸弹、后门入侵、流氓软件等。</a:t>
            </a:r>
          </a:p>
          <a:p>
            <a:pPr marL="799465" indent="-457200" eaLnBrk="0" hangingPunct="0">
              <a:lnSpc>
                <a:spcPts val="3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拒绝服务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指攻击者向互联网上的某个服务器不停地发送大量分组，使该服务器无法提供正常服务，甚至完全瘫痪。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6665" lvl="1" indent="-457200" eaLnBrk="0" hangingPunct="0">
              <a:lnSpc>
                <a:spcPts val="3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分布式拒绝服务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DDoS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：从互联网上的成百上千的网站集中攻击一个网站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65" lvl="2" indent="-457200" eaLnBrk="0" hangingPunct="0">
              <a:lnSpc>
                <a:spcPts val="30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4" y="707048"/>
            <a:ext cx="812901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计算机网络上的通信面临以下两大类威胁：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511896" y="68798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020256" y="662519"/>
            <a:ext cx="5112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计算机网络面临的安全性威胁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B1BC3B-5930-499B-A0BA-FD0E4D03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11896" y="1272086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251362" y="1246622"/>
            <a:ext cx="2650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公钥的分配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3" y="1717829"/>
            <a:ext cx="8236703" cy="8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在公钥密码体制中，如果每个用户都具有其他用户的公钥，就可实现安全通信。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BB99DE-46FB-4488-99C5-27F021A5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73073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251362" y="705271"/>
            <a:ext cx="2650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公钥的分配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174125"/>
            <a:ext cx="812901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需要有一个值得信赖的机构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认证中心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(Certification Authority)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，来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将公钥与其对应的实体（人或机器）进行绑定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(binding)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800100" lvl="1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认证中心一般由政府出资建立。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每个实体都有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CA 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发来的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证书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(certificate)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，里面有公钥及其拥有者的标识信息。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此证书被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进行了数字签名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，是不可伪造的，可以信任。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证书是一种身份证明，用于解决信任问题。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80A6C7-AAFB-4389-8D80-48FCB39D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131107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251362" y="1285609"/>
            <a:ext cx="26500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7.5.2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公钥的分配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754463"/>
            <a:ext cx="8129017" cy="121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任何用户都可从可信的地方（如代表政府的报纸）获得认证中心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的公钥。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有的大公司也提供认证中心服务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997B03-5CAD-482E-AA0F-18AC471E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4093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03956" y="607726"/>
            <a:ext cx="11400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证书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5" y="977246"/>
            <a:ext cx="295674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56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证书具有统一的格式，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ITU-T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制定了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X.509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协议标准，用来描述证书的结构。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345600" indent="-3420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IETF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接受了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X.509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，仅做了少量的改动，给出了互联网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X.509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公钥基础结构 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PKI (Public Key Infrastructure)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aphicFrame>
        <p:nvGraphicFramePr>
          <p:cNvPr id="7" name="Group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427800"/>
              </p:ext>
            </p:extLst>
          </p:nvPr>
        </p:nvGraphicFramePr>
        <p:xfrm>
          <a:off x="3572536" y="1095026"/>
          <a:ext cx="4890981" cy="3219062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467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版本号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区分 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X.509 </a:t>
                      </a: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不同版本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序列号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CA </a:t>
                      </a: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发放，唯一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签名算法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签署证书所使用的算法和参数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发行者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CA </a:t>
                      </a: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 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X.509 </a:t>
                      </a: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名字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有效期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包括起始时间和终止时间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主体名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证书持有者的名称及有关信息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公钥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有效的公钥及其使用方法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发行者 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任选，唯一，标识发行者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主体 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任选，唯一，标识证书持有者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扩展域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扩充信息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6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认证机构签名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 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CA </a:t>
                      </a: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私钥对证书签名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C3A185-E12A-4D18-BF91-93ED7CC5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99486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19236" y="961656"/>
            <a:ext cx="19094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证书的吊销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378072"/>
            <a:ext cx="8242640" cy="21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56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证书不是永久有效，它可以过期，也可以被吊销。</a:t>
            </a:r>
          </a:p>
          <a:p>
            <a:pPr marL="3456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有很多原因导致证书被吊销，例如：</a:t>
            </a:r>
          </a:p>
          <a:p>
            <a:pPr marL="808038" lvl="1" indent="-45085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用户的私钥已被泄漏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808038" lvl="1" indent="-45085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该用户不再被该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认证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56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建立并维护一个证书吊销列表。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C65C80-2E27-4AF2-9C39-3D31C502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7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2676639" y="146812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676639" y="207455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687234" y="146812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696123" y="156306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7.6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互联网使用的安全协议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676639" y="2675753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84702" y="1341912"/>
            <a:ext cx="0" cy="1834737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748077" y="1433584"/>
            <a:ext cx="559434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7.6.1  			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网络层安全协议</a:t>
            </a: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7.6.2  			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运输层安全协议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7.6.3 			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应用层安全协议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E15BD7F-08E6-4BE9-BA44-C51F350E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87918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943585" y="853721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网络层安全协议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322575"/>
            <a:ext cx="823076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安全性很差：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没有为通信提供良好的数据源鉴别机制；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没有为数据提供强大的完整性保护机制；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没有为数据提供任何机密性保护；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在设计和实现上存在安全漏洞，使各种攻击有机可乘。例如：攻击者很容易构造一个包含虚假地址的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数据报。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7DB049-E0DB-4E11-9284-223EC029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73073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943585" y="705271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网络层安全协议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174125"/>
            <a:ext cx="8230766" cy="216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几乎不具备任何安全性，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不能保证：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数据机密性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数据完整性</a:t>
            </a:r>
          </a:p>
          <a:p>
            <a:pPr marL="799200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数据来源认证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提供了标准、健壮且包含广泛的机制保证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层安全。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B52884-418A-453D-B731-2EDE9FD5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329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75841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661715" y="725207"/>
            <a:ext cx="18245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 IPsec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141623"/>
            <a:ext cx="812901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就是“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(security)”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的缩写。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并不是一个单个的协议，而是能够在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层提供互联网通信安全的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协议族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是个框架，它允许通信双方选择合适的算法和参数（例如，密钥长度）。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为保证互操作性，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还包含了所有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的实现都必须有的一套加密算法。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F92E0B-A21C-4E4A-B2F6-E192CCFB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116318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1126061"/>
            <a:ext cx="2464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由三部分组成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2" y="1502419"/>
            <a:ext cx="8521711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安全数据报格式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的两个协议</a:t>
            </a:r>
          </a:p>
          <a:p>
            <a:pPr marL="712788" indent="-271463" eaLnBrk="0" hangingPunct="0">
              <a:lnSpc>
                <a:spcPts val="33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鉴别首部 </a:t>
            </a:r>
            <a:r>
              <a:rPr lang="en-US" altLang="zh-CN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AH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(Authentication Header)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  <a:p>
            <a:pPr marL="712788" indent="-271463" eaLnBrk="0" hangingPunct="0">
              <a:lnSpc>
                <a:spcPts val="33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封装安全有效载荷 </a:t>
            </a:r>
            <a:r>
              <a:rPr lang="en-US" altLang="zh-CN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(Encapsulation Security Payload)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 startAt="2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有关加密算法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的三个协议（在此不讨论）</a:t>
            </a:r>
          </a:p>
          <a:p>
            <a:pPr marL="457200" indent="-4572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 startAt="2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互联网密钥交换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IKE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(Internet Key Exchange)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A6A2B9-931B-401C-BA67-0647E592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287471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运行的安全性</a:t>
            </a:r>
          </a:p>
        </p:txBody>
      </p:sp>
      <p:sp>
        <p:nvSpPr>
          <p:cNvPr id="5" name="矩形标注 4"/>
          <p:cNvSpPr/>
          <p:nvPr/>
        </p:nvSpPr>
        <p:spPr bwMode="auto">
          <a:xfrm>
            <a:off x="3615008" y="2183972"/>
            <a:ext cx="4826733" cy="2153946"/>
          </a:xfrm>
          <a:prstGeom prst="wedgeRectCallout">
            <a:avLst>
              <a:gd name="adj1" fmla="val -79805"/>
              <a:gd name="adj2" fmla="val -40636"/>
            </a:avLst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只有信息的发送方和接收方才能懂得所发送信息的内容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需要使用各种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密码技术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80828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782825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C9991A-3FE1-4A62-A582-FF1A42F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770473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733345"/>
            <a:ext cx="24641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由三部分组成</a:t>
            </a: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09474" y="1109724"/>
            <a:ext cx="7890247" cy="174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AH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协议提供源点鉴别和数据完整性，但不能保密。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ESP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协议提供源点鉴别、数据完整性和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保密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Ipsec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IPv4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IPv6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07FAEB-FFE1-46E8-ABFA-C21CC7E7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836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/>
        </p:nvSpPr>
        <p:spPr>
          <a:xfrm>
            <a:off x="4497130" y="1166446"/>
            <a:ext cx="4080148" cy="298352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722319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685191"/>
            <a:ext cx="3594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安全数据报有两种工作方式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30740" y="1072182"/>
            <a:ext cx="370740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运输方式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(transport mode)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整个运输层报文段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的前后分别添加若干控制信息，再加上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首部，构成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安全数据报。</a:t>
            </a: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适合于主机到主机之间的安全传送。 </a:t>
            </a: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需要使用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的主机都运行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协议。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5538088" y="1425260"/>
            <a:ext cx="2042349" cy="648019"/>
            <a:chOff x="5601886" y="1478458"/>
            <a:chExt cx="2042349" cy="648019"/>
          </a:xfrm>
        </p:grpSpPr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5943354" y="1478458"/>
              <a:ext cx="13615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原始 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数据报</a:t>
              </a: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601886" y="1786235"/>
              <a:ext cx="2042349" cy="340242"/>
              <a:chOff x="5925153" y="1233377"/>
              <a:chExt cx="2042349" cy="340242"/>
            </a:xfrm>
            <a:solidFill>
              <a:srgbClr val="00FF99"/>
            </a:solidFill>
          </p:grpSpPr>
          <p:sp>
            <p:nvSpPr>
              <p:cNvPr id="66" name="矩形 65"/>
              <p:cNvSpPr/>
              <p:nvPr/>
            </p:nvSpPr>
            <p:spPr>
              <a:xfrm>
                <a:off x="5925153" y="1233377"/>
                <a:ext cx="710969" cy="340242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0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原始</a:t>
                </a:r>
                <a:endParaRPr lang="en-US" altLang="zh-CN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en-US" altLang="zh-CN" sz="10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lang="zh-CN" altLang="en-US" sz="10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首部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636122" y="1233377"/>
                <a:ext cx="1331380" cy="340242"/>
              </a:xfrm>
              <a:prstGeom prst="rect">
                <a:avLst/>
              </a:prstGeom>
              <a:grpFill/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000" b="1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TCP/UDP </a:t>
                </a:r>
                <a:r>
                  <a:rPr lang="zh-CN" altLang="en-US" sz="1000" b="1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报文段</a:t>
                </a: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4832873" y="2608048"/>
            <a:ext cx="3458534" cy="920734"/>
            <a:chOff x="4896671" y="2661246"/>
            <a:chExt cx="3458534" cy="920734"/>
          </a:xfrm>
        </p:grpSpPr>
        <p:sp>
          <p:nvSpPr>
            <p:cNvPr id="71" name="矩形 70"/>
            <p:cNvSpPr/>
            <p:nvPr/>
          </p:nvSpPr>
          <p:spPr>
            <a:xfrm>
              <a:off x="4896671" y="2661246"/>
              <a:ext cx="710969" cy="34024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原始</a:t>
              </a:r>
              <a:endParaRPr lang="en-US" altLang="zh-CN" sz="1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首部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6312855" y="2661246"/>
              <a:ext cx="1331380" cy="34024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TCP/UDP </a:t>
              </a:r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报文段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5601885" y="2661246"/>
              <a:ext cx="710969" cy="3402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添加的</a:t>
              </a:r>
              <a:endParaRPr lang="en-US" altLang="zh-CN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首部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7644235" y="2661246"/>
              <a:ext cx="606633" cy="3402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添加的</a:t>
              </a:r>
              <a:endParaRPr lang="en-US" altLang="zh-CN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尾部</a:t>
              </a:r>
              <a:endParaRPr lang="en-US" altLang="zh-CN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55"/>
            <p:cNvSpPr>
              <a:spLocks noChangeShapeType="1"/>
            </p:cNvSpPr>
            <p:nvPr/>
          </p:nvSpPr>
          <p:spPr bwMode="auto">
            <a:xfrm>
              <a:off x="4910851" y="3032560"/>
              <a:ext cx="0" cy="527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55"/>
            <p:cNvSpPr>
              <a:spLocks noChangeShapeType="1"/>
            </p:cNvSpPr>
            <p:nvPr/>
          </p:nvSpPr>
          <p:spPr bwMode="auto">
            <a:xfrm>
              <a:off x="8355204" y="3032560"/>
              <a:ext cx="0" cy="527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62"/>
            <p:cNvSpPr>
              <a:spLocks noChangeShapeType="1"/>
            </p:cNvSpPr>
            <p:nvPr/>
          </p:nvSpPr>
          <p:spPr bwMode="auto">
            <a:xfrm>
              <a:off x="4930335" y="3294495"/>
              <a:ext cx="3424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17"/>
            <p:cNvSpPr txBox="1">
              <a:spLocks noChangeArrowheads="1"/>
            </p:cNvSpPr>
            <p:nvPr/>
          </p:nvSpPr>
          <p:spPr bwMode="auto">
            <a:xfrm>
              <a:off x="5881163" y="3304981"/>
              <a:ext cx="13615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安全数据报</a:t>
              </a:r>
            </a:p>
          </p:txBody>
        </p:sp>
      </p:grpSp>
      <p:sp>
        <p:nvSpPr>
          <p:cNvPr id="21" name="Line 55"/>
          <p:cNvSpPr>
            <a:spLocks noChangeShapeType="1"/>
          </p:cNvSpPr>
          <p:nvPr/>
        </p:nvSpPr>
        <p:spPr bwMode="auto">
          <a:xfrm>
            <a:off x="6259690" y="2073279"/>
            <a:ext cx="0" cy="52706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55"/>
          <p:cNvSpPr>
            <a:spLocks noChangeShapeType="1"/>
          </p:cNvSpPr>
          <p:nvPr/>
        </p:nvSpPr>
        <p:spPr bwMode="auto">
          <a:xfrm>
            <a:off x="7580437" y="2073279"/>
            <a:ext cx="0" cy="52706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" name="直接箭头连接符 5"/>
          <p:cNvCxnSpPr>
            <a:stCxn id="66" idx="2"/>
            <a:endCxn id="71" idx="0"/>
          </p:cNvCxnSpPr>
          <p:nvPr/>
        </p:nvCxnSpPr>
        <p:spPr>
          <a:xfrm flipH="1">
            <a:off x="5188358" y="2073279"/>
            <a:ext cx="705215" cy="53476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9FC27C-7B02-4A47-8EB9-46B66142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72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圆角矩形 86"/>
          <p:cNvSpPr/>
          <p:nvPr/>
        </p:nvSpPr>
        <p:spPr>
          <a:xfrm>
            <a:off x="4349262" y="1209073"/>
            <a:ext cx="4344978" cy="301709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769215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732087"/>
            <a:ext cx="3594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安全数据报有两种工作方式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30740" y="1119078"/>
            <a:ext cx="3818522" cy="274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隧道方式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(tunnel mode)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原始的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数据报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的前后分别添加若干控制信息，再加上新的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首部，构成一个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安全数据报。</a:t>
            </a: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265113" indent="-265113" eaLnBrk="0" hangingPunct="0">
              <a:lnSpc>
                <a:spcPts val="3000"/>
              </a:lnSpc>
              <a:buClr>
                <a:srgbClr val="7030A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隧道方式常用来实现虚拟专用网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VPN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5846445" y="1390088"/>
            <a:ext cx="2042349" cy="648019"/>
            <a:chOff x="5601886" y="1478458"/>
            <a:chExt cx="2042349" cy="648019"/>
          </a:xfrm>
        </p:grpSpPr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5943354" y="1478458"/>
              <a:ext cx="13615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原始 </a:t>
              </a: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数据报</a:t>
              </a: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5601886" y="1786235"/>
              <a:ext cx="2042349" cy="340242"/>
              <a:chOff x="5925153" y="1233377"/>
              <a:chExt cx="2042349" cy="340242"/>
            </a:xfrm>
            <a:solidFill>
              <a:srgbClr val="00FF99"/>
            </a:solidFill>
          </p:grpSpPr>
          <p:sp>
            <p:nvSpPr>
              <p:cNvPr id="66" name="矩形 65"/>
              <p:cNvSpPr/>
              <p:nvPr/>
            </p:nvSpPr>
            <p:spPr>
              <a:xfrm>
                <a:off x="5925153" y="1233377"/>
                <a:ext cx="710969" cy="340242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10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原始</a:t>
                </a:r>
                <a:endParaRPr lang="en-US" altLang="zh-CN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ctr"/>
                <a:r>
                  <a:rPr lang="en-US" altLang="zh-CN" sz="10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</a:t>
                </a:r>
                <a:r>
                  <a:rPr lang="zh-CN" altLang="en-US" sz="1000" b="1" kern="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首部</a:t>
                </a: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6636122" y="1233377"/>
                <a:ext cx="1331380" cy="340242"/>
              </a:xfrm>
              <a:prstGeom prst="rect">
                <a:avLst/>
              </a:prstGeom>
              <a:grpFill/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1000" b="1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TCP/UDP </a:t>
                </a:r>
                <a:r>
                  <a:rPr lang="zh-CN" altLang="en-US" sz="1000" b="1" kern="0" dirty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rPr>
                  <a:t>报文段</a:t>
                </a: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4442999" y="2572876"/>
            <a:ext cx="4156765" cy="920734"/>
            <a:chOff x="4400467" y="2608048"/>
            <a:chExt cx="4156765" cy="920734"/>
          </a:xfrm>
        </p:grpSpPr>
        <p:sp>
          <p:nvSpPr>
            <p:cNvPr id="71" name="矩形 70"/>
            <p:cNvSpPr/>
            <p:nvPr/>
          </p:nvSpPr>
          <p:spPr>
            <a:xfrm>
              <a:off x="5802470" y="2608048"/>
              <a:ext cx="710969" cy="340242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原始</a:t>
              </a:r>
              <a:endParaRPr lang="en-US" altLang="zh-CN" sz="1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lang="zh-CN" altLang="en-US" sz="1000" b="1" kern="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首部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6514882" y="2608048"/>
              <a:ext cx="1331380" cy="34024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TCP/UDP </a:t>
              </a:r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报文段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5091501" y="2608048"/>
              <a:ext cx="710969" cy="3402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添加的</a:t>
              </a:r>
              <a:endParaRPr lang="en-US" altLang="zh-CN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首部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7846263" y="2608048"/>
              <a:ext cx="606622" cy="34024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添加的</a:t>
              </a:r>
              <a:endParaRPr lang="en-US" altLang="zh-CN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00" b="1" kern="0" dirty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rPr>
                <a:t>尾部</a:t>
              </a:r>
              <a:endParaRPr lang="en-US" altLang="zh-CN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55"/>
            <p:cNvSpPr>
              <a:spLocks noChangeShapeType="1"/>
            </p:cNvSpPr>
            <p:nvPr/>
          </p:nvSpPr>
          <p:spPr bwMode="auto">
            <a:xfrm>
              <a:off x="4400467" y="2979362"/>
              <a:ext cx="0" cy="527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55"/>
            <p:cNvSpPr>
              <a:spLocks noChangeShapeType="1"/>
            </p:cNvSpPr>
            <p:nvPr/>
          </p:nvSpPr>
          <p:spPr bwMode="auto">
            <a:xfrm>
              <a:off x="8557231" y="2979362"/>
              <a:ext cx="0" cy="5270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62"/>
            <p:cNvSpPr>
              <a:spLocks noChangeShapeType="1"/>
            </p:cNvSpPr>
            <p:nvPr/>
          </p:nvSpPr>
          <p:spPr bwMode="auto">
            <a:xfrm>
              <a:off x="4400467" y="3241297"/>
              <a:ext cx="41567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17"/>
            <p:cNvSpPr txBox="1">
              <a:spLocks noChangeArrowheads="1"/>
            </p:cNvSpPr>
            <p:nvPr/>
          </p:nvSpPr>
          <p:spPr bwMode="auto">
            <a:xfrm>
              <a:off x="5764200" y="3251783"/>
              <a:ext cx="136151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0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安全数据报</a:t>
              </a:r>
            </a:p>
          </p:txBody>
        </p:sp>
      </p:grpSp>
      <p:sp>
        <p:nvSpPr>
          <p:cNvPr id="88" name="矩形 87"/>
          <p:cNvSpPr/>
          <p:nvPr/>
        </p:nvSpPr>
        <p:spPr>
          <a:xfrm>
            <a:off x="4442999" y="2572876"/>
            <a:ext cx="710969" cy="340242"/>
          </a:xfrm>
          <a:prstGeom prst="rect">
            <a:avLst/>
          </a:prstGeom>
          <a:solidFill>
            <a:srgbClr val="00FF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新</a:t>
            </a:r>
            <a:endParaRPr lang="en-US" altLang="zh-CN" sz="1000" b="1" kern="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000" b="1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首部</a:t>
            </a:r>
          </a:p>
        </p:txBody>
      </p:sp>
      <p:sp>
        <p:nvSpPr>
          <p:cNvPr id="90" name="Line 55"/>
          <p:cNvSpPr>
            <a:spLocks noChangeShapeType="1"/>
          </p:cNvSpPr>
          <p:nvPr/>
        </p:nvSpPr>
        <p:spPr bwMode="auto">
          <a:xfrm>
            <a:off x="5846445" y="2038107"/>
            <a:ext cx="0" cy="52706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55"/>
          <p:cNvSpPr>
            <a:spLocks noChangeShapeType="1"/>
          </p:cNvSpPr>
          <p:nvPr/>
        </p:nvSpPr>
        <p:spPr bwMode="auto">
          <a:xfrm>
            <a:off x="7888794" y="2038107"/>
            <a:ext cx="0" cy="527069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935B47-A35F-478F-BDA2-0CE4CB21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1090667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1053539"/>
            <a:ext cx="35942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安全数据报有两种工作方式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29897"/>
            <a:ext cx="8129016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无论使用哪种方式，最后得出的 </a:t>
            </a:r>
            <a:r>
              <a:rPr lang="en-US" altLang="zh-CN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安全数据报的 </a:t>
            </a:r>
            <a:r>
              <a:rPr lang="en-US" altLang="zh-CN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首部都是不加密的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所谓“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安全数据报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”是指数据报的数据部分是经过加密的，并能够被鉴别的。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通常把数据报的数据部分称为数据报的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有效载荷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(payload)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D68C9F-6C23-44C2-9A1E-76FC2423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1195770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1158642"/>
            <a:ext cx="1633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535000"/>
            <a:ext cx="8040760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在发送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安全数据报之前，在源实体和目的实体之间必须创建一条网络层的逻辑连接。此逻辑连接叫做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 (Security Association)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就把传统互联网无连接的网络层转换为具有逻辑连接的网络层。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72AD07-28EB-49BD-A67F-A6228A59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4633" y="1038642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622624" y="1001514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安全关联的特点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377872"/>
            <a:ext cx="8040760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安全关联是从源点到终点的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单向连接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，它能够提供安全服务。</a:t>
            </a:r>
          </a:p>
          <a:p>
            <a:pPr marL="799200" lvl="1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上传送的就是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如要进行双向安全通信，则两个方向都需要建立安全关联。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99200" lvl="1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若 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个员工进行双向安全通信，一共需要创建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(2 + 2</a:t>
            </a:r>
            <a:r>
              <a:rPr lang="en-US" altLang="zh-CN" sz="2000" b="1" i="1" dirty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条安全关联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SA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CAEF33-C5E4-42A8-8527-55623C2C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310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17852" y="1074150"/>
            <a:ext cx="8133857" cy="33009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559" name="Group 107"/>
          <p:cNvGrpSpPr>
            <a:grpSpLocks/>
          </p:cNvGrpSpPr>
          <p:nvPr/>
        </p:nvGrpSpPr>
        <p:grpSpPr bwMode="auto">
          <a:xfrm>
            <a:off x="3036033" y="2260759"/>
            <a:ext cx="3004755" cy="1969898"/>
            <a:chOff x="2248" y="820"/>
            <a:chExt cx="2248" cy="883"/>
          </a:xfrm>
        </p:grpSpPr>
        <p:grpSp>
          <p:nvGrpSpPr>
            <p:cNvPr id="560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590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595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605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607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611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1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9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1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4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60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0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10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606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596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59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3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4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9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8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9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4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1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575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58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9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76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57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4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5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77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2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56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4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55006"/>
            <a:ext cx="8133857" cy="30893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7984" y="605694"/>
            <a:ext cx="3900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63476" y="1182051"/>
            <a:ext cx="6442608" cy="523220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假定公司总部的主机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要和分公司的主机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通过互联网进行安全通信。公司总部与分公司之间的安全关联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就是在路由器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之间建立的。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6214933" y="2291017"/>
            <a:ext cx="2197948" cy="1920002"/>
          </a:xfrm>
          <a:prstGeom prst="roundRect">
            <a:avLst/>
          </a:prstGeom>
          <a:solidFill>
            <a:srgbClr val="00FF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78708" y="2291017"/>
            <a:ext cx="2197948" cy="1920002"/>
          </a:xfrm>
          <a:prstGeom prst="roundRect">
            <a:avLst/>
          </a:prstGeom>
          <a:solidFill>
            <a:srgbClr val="33CC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205"/>
          <p:cNvSpPr>
            <a:spLocks noChangeShapeType="1"/>
          </p:cNvSpPr>
          <p:nvPr/>
        </p:nvSpPr>
        <p:spPr bwMode="auto">
          <a:xfrm>
            <a:off x="1550455" y="3162521"/>
            <a:ext cx="15417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370567" y="1982744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公司总部</a:t>
            </a:r>
          </a:p>
        </p:txBody>
      </p:sp>
      <p:pic>
        <p:nvPicPr>
          <p:cNvPr id="13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91" y="3018232"/>
            <a:ext cx="475967" cy="30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176"/>
          <p:cNvSpPr>
            <a:spLocks noChangeShapeType="1"/>
          </p:cNvSpPr>
          <p:nvPr/>
        </p:nvSpPr>
        <p:spPr bwMode="auto">
          <a:xfrm>
            <a:off x="3015753" y="3251018"/>
            <a:ext cx="3136283" cy="26934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207"/>
          <p:cNvSpPr txBox="1">
            <a:spLocks noChangeArrowheads="1"/>
          </p:cNvSpPr>
          <p:nvPr/>
        </p:nvSpPr>
        <p:spPr bwMode="auto">
          <a:xfrm>
            <a:off x="4104657" y="1971122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16" name="Text Box 201"/>
          <p:cNvSpPr txBox="1">
            <a:spLocks noChangeArrowheads="1"/>
          </p:cNvSpPr>
          <p:nvPr/>
        </p:nvSpPr>
        <p:spPr bwMode="auto">
          <a:xfrm>
            <a:off x="4389259" y="3280116"/>
            <a:ext cx="461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endParaRPr kumimoji="0" lang="en-US" altLang="zh-CN" sz="1600" b="1" baseline="-25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208"/>
          <p:cNvSpPr txBox="1">
            <a:spLocks noChangeArrowheads="1"/>
          </p:cNvSpPr>
          <p:nvPr/>
        </p:nvSpPr>
        <p:spPr bwMode="auto">
          <a:xfrm>
            <a:off x="2553385" y="2610375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TextBox 997"/>
          <p:cNvSpPr txBox="1">
            <a:spLocks noChangeArrowheads="1"/>
          </p:cNvSpPr>
          <p:nvPr/>
        </p:nvSpPr>
        <p:spPr bwMode="auto">
          <a:xfrm>
            <a:off x="3747553" y="2553052"/>
            <a:ext cx="14750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安全数据报</a:t>
            </a:r>
          </a:p>
        </p:txBody>
      </p:sp>
      <p:sp>
        <p:nvSpPr>
          <p:cNvPr id="19" name="Text Box 213"/>
          <p:cNvSpPr txBox="1">
            <a:spLocks noChangeArrowheads="1"/>
          </p:cNvSpPr>
          <p:nvPr/>
        </p:nvSpPr>
        <p:spPr bwMode="auto">
          <a:xfrm>
            <a:off x="784646" y="2856443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20" name="组合 990"/>
          <p:cNvGrpSpPr>
            <a:grpSpLocks/>
          </p:cNvGrpSpPr>
          <p:nvPr/>
        </p:nvGrpSpPr>
        <p:grpSpPr bwMode="auto">
          <a:xfrm>
            <a:off x="1717043" y="2900878"/>
            <a:ext cx="617057" cy="175070"/>
            <a:chOff x="1691680" y="1052736"/>
            <a:chExt cx="576064" cy="144016"/>
          </a:xfrm>
        </p:grpSpPr>
        <p:sp>
          <p:nvSpPr>
            <p:cNvPr id="531" name="矩形 530"/>
            <p:cNvSpPr/>
            <p:nvPr/>
          </p:nvSpPr>
          <p:spPr bwMode="auto">
            <a:xfrm>
              <a:off x="1691680" y="1052736"/>
              <a:ext cx="360238" cy="144016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2" name="直接箭头连接符 988"/>
            <p:cNvCxnSpPr>
              <a:cxnSpLocks noChangeShapeType="1"/>
              <a:stCxn id="531" idx="3"/>
            </p:cNvCxnSpPr>
            <p:nvPr/>
          </p:nvCxnSpPr>
          <p:spPr bwMode="auto">
            <a:xfrm>
              <a:off x="2051720" y="1124744"/>
              <a:ext cx="216024" cy="0"/>
            </a:xfrm>
            <a:prstGeom prst="straightConnector1">
              <a:avLst/>
            </a:prstGeom>
            <a:noFill/>
            <a:ln w="38100" algn="ctr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AutoShape 212"/>
          <p:cNvSpPr>
            <a:spLocks noChangeArrowheads="1"/>
          </p:cNvSpPr>
          <p:nvPr/>
        </p:nvSpPr>
        <p:spPr bwMode="auto">
          <a:xfrm>
            <a:off x="5273198" y="2973361"/>
            <a:ext cx="518464" cy="98116"/>
          </a:xfrm>
          <a:prstGeom prst="rightArrow">
            <a:avLst>
              <a:gd name="adj1" fmla="val 50000"/>
              <a:gd name="adj2" fmla="val 73675"/>
            </a:avLst>
          </a:prstGeom>
          <a:solidFill>
            <a:srgbClr val="CC00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6" y="3043243"/>
            <a:ext cx="475967" cy="30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接连接符 504"/>
          <p:cNvCxnSpPr>
            <a:cxnSpLocks noChangeShapeType="1"/>
          </p:cNvCxnSpPr>
          <p:nvPr/>
        </p:nvCxnSpPr>
        <p:spPr bwMode="auto">
          <a:xfrm flipV="1">
            <a:off x="6036445" y="3195226"/>
            <a:ext cx="280481" cy="96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08"/>
          <p:cNvSpPr txBox="1">
            <a:spLocks noChangeArrowheads="1"/>
          </p:cNvSpPr>
          <p:nvPr/>
        </p:nvSpPr>
        <p:spPr bwMode="auto">
          <a:xfrm>
            <a:off x="6330525" y="2639234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8" name="Text Box 213"/>
          <p:cNvSpPr txBox="1">
            <a:spLocks noChangeArrowheads="1"/>
          </p:cNvSpPr>
          <p:nvPr/>
        </p:nvSpPr>
        <p:spPr bwMode="auto">
          <a:xfrm>
            <a:off x="7926453" y="2838869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29" name="直接连接符 536"/>
          <p:cNvCxnSpPr>
            <a:cxnSpLocks noChangeShapeType="1"/>
          </p:cNvCxnSpPr>
          <p:nvPr/>
        </p:nvCxnSpPr>
        <p:spPr bwMode="auto">
          <a:xfrm flipV="1">
            <a:off x="6792893" y="3185607"/>
            <a:ext cx="819344" cy="961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" name="组合 990"/>
          <p:cNvGrpSpPr>
            <a:grpSpLocks/>
          </p:cNvGrpSpPr>
          <p:nvPr/>
        </p:nvGrpSpPr>
        <p:grpSpPr bwMode="auto">
          <a:xfrm>
            <a:off x="6857488" y="2950897"/>
            <a:ext cx="617057" cy="175070"/>
            <a:chOff x="1691680" y="1052736"/>
            <a:chExt cx="576064" cy="144016"/>
          </a:xfrm>
        </p:grpSpPr>
        <p:sp>
          <p:nvSpPr>
            <p:cNvPr id="503" name="矩形 502"/>
            <p:cNvSpPr/>
            <p:nvPr/>
          </p:nvSpPr>
          <p:spPr bwMode="auto">
            <a:xfrm>
              <a:off x="1691680" y="1052736"/>
              <a:ext cx="360238" cy="144016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04" name="直接箭头连接符 988"/>
            <p:cNvCxnSpPr>
              <a:cxnSpLocks noChangeShapeType="1"/>
              <a:stCxn id="503" idx="3"/>
            </p:cNvCxnSpPr>
            <p:nvPr/>
          </p:nvCxnSpPr>
          <p:spPr bwMode="auto">
            <a:xfrm>
              <a:off x="2051720" y="1124744"/>
              <a:ext cx="216024" cy="0"/>
            </a:xfrm>
            <a:prstGeom prst="straightConnector1">
              <a:avLst/>
            </a:prstGeom>
            <a:noFill/>
            <a:ln w="38100" algn="ctr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Text Box 48"/>
          <p:cNvSpPr txBox="1">
            <a:spLocks noChangeArrowheads="1"/>
          </p:cNvSpPr>
          <p:nvPr/>
        </p:nvSpPr>
        <p:spPr bwMode="auto">
          <a:xfrm>
            <a:off x="6921458" y="1980820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分公司</a:t>
            </a:r>
          </a:p>
        </p:txBody>
      </p:sp>
      <p:cxnSp>
        <p:nvCxnSpPr>
          <p:cNvPr id="33" name="直接连接符 540"/>
          <p:cNvCxnSpPr>
            <a:cxnSpLocks noChangeShapeType="1"/>
          </p:cNvCxnSpPr>
          <p:nvPr/>
        </p:nvCxnSpPr>
        <p:spPr bwMode="auto">
          <a:xfrm flipH="1">
            <a:off x="2413996" y="3297190"/>
            <a:ext cx="236283" cy="30396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213"/>
          <p:cNvSpPr txBox="1">
            <a:spLocks noChangeArrowheads="1"/>
          </p:cNvSpPr>
          <p:nvPr/>
        </p:nvSpPr>
        <p:spPr bwMode="auto">
          <a:xfrm>
            <a:off x="1781639" y="3424164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5" name="矩形 540"/>
          <p:cNvSpPr>
            <a:spLocks noChangeArrowheads="1"/>
          </p:cNvSpPr>
          <p:nvPr/>
        </p:nvSpPr>
        <p:spPr bwMode="auto">
          <a:xfrm>
            <a:off x="1993262" y="2904725"/>
            <a:ext cx="108793" cy="169299"/>
          </a:xfrm>
          <a:prstGeom prst="rect">
            <a:avLst/>
          </a:prstGeom>
          <a:solidFill>
            <a:srgbClr val="00FF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542"/>
          <p:cNvSpPr>
            <a:spLocks noChangeArrowheads="1"/>
          </p:cNvSpPr>
          <p:nvPr/>
        </p:nvSpPr>
        <p:spPr bwMode="auto">
          <a:xfrm>
            <a:off x="7131169" y="2954911"/>
            <a:ext cx="110493" cy="171223"/>
          </a:xfrm>
          <a:prstGeom prst="rect">
            <a:avLst/>
          </a:prstGeom>
          <a:solidFill>
            <a:srgbClr val="00FF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548"/>
          <p:cNvGrpSpPr>
            <a:grpSpLocks/>
          </p:cNvGrpSpPr>
          <p:nvPr/>
        </p:nvGrpSpPr>
        <p:grpSpPr bwMode="auto">
          <a:xfrm>
            <a:off x="1505902" y="2349761"/>
            <a:ext cx="1144864" cy="653079"/>
            <a:chOff x="1505608" y="598373"/>
            <a:chExt cx="1074067" cy="538002"/>
          </a:xfrm>
        </p:grpSpPr>
        <p:grpSp>
          <p:nvGrpSpPr>
            <p:cNvPr id="47" name="组合 516"/>
            <p:cNvGrpSpPr>
              <a:grpSpLocks/>
            </p:cNvGrpSpPr>
            <p:nvPr/>
          </p:nvGrpSpPr>
          <p:grpSpPr bwMode="auto">
            <a:xfrm>
              <a:off x="1505608" y="598373"/>
              <a:ext cx="1074067" cy="294860"/>
              <a:chOff x="1576472" y="576470"/>
              <a:chExt cx="1033000" cy="294860"/>
            </a:xfrm>
          </p:grpSpPr>
          <p:sp>
            <p:nvSpPr>
              <p:cNvPr id="49" name="圆角矩形标注 552"/>
              <p:cNvSpPr>
                <a:spLocks noChangeArrowheads="1"/>
              </p:cNvSpPr>
              <p:nvPr/>
            </p:nvSpPr>
            <p:spPr bwMode="auto">
              <a:xfrm>
                <a:off x="1591178" y="576470"/>
                <a:ext cx="992998" cy="294860"/>
              </a:xfrm>
              <a:prstGeom prst="wedgeRoundRectCallout">
                <a:avLst>
                  <a:gd name="adj1" fmla="val -9139"/>
                  <a:gd name="adj2" fmla="val 50139"/>
                  <a:gd name="adj3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Text Box 48"/>
              <p:cNvSpPr txBox="1">
                <a:spLocks noChangeArrowheads="1"/>
              </p:cNvSpPr>
              <p:nvPr/>
            </p:nvSpPr>
            <p:spPr bwMode="auto">
              <a:xfrm>
                <a:off x="1576472" y="609118"/>
                <a:ext cx="1033000" cy="253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下箭头 551"/>
            <p:cNvSpPr>
              <a:spLocks noChangeArrowheads="1"/>
            </p:cNvSpPr>
            <p:nvPr/>
          </p:nvSpPr>
          <p:spPr bwMode="auto">
            <a:xfrm>
              <a:off x="1962200" y="895401"/>
              <a:ext cx="89519" cy="240974"/>
            </a:xfrm>
            <a:prstGeom prst="downArrow">
              <a:avLst>
                <a:gd name="adj1" fmla="val 50000"/>
                <a:gd name="adj2" fmla="val 127715"/>
              </a:avLst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554"/>
          <p:cNvGrpSpPr>
            <a:grpSpLocks/>
          </p:cNvGrpSpPr>
          <p:nvPr/>
        </p:nvGrpSpPr>
        <p:grpSpPr bwMode="auto">
          <a:xfrm>
            <a:off x="6638313" y="2363133"/>
            <a:ext cx="1145725" cy="651251"/>
            <a:chOff x="1501147" y="598373"/>
            <a:chExt cx="1069610" cy="538002"/>
          </a:xfrm>
        </p:grpSpPr>
        <p:grpSp>
          <p:nvGrpSpPr>
            <p:cNvPr id="43" name="组合 516"/>
            <p:cNvGrpSpPr>
              <a:grpSpLocks/>
            </p:cNvGrpSpPr>
            <p:nvPr/>
          </p:nvGrpSpPr>
          <p:grpSpPr bwMode="auto">
            <a:xfrm>
              <a:off x="1501147" y="598373"/>
              <a:ext cx="1069610" cy="294860"/>
              <a:chOff x="1572179" y="576470"/>
              <a:chExt cx="1028712" cy="294860"/>
            </a:xfrm>
          </p:grpSpPr>
          <p:sp>
            <p:nvSpPr>
              <p:cNvPr id="45" name="圆角矩形标注 557"/>
              <p:cNvSpPr>
                <a:spLocks noChangeArrowheads="1"/>
              </p:cNvSpPr>
              <p:nvPr/>
            </p:nvSpPr>
            <p:spPr bwMode="auto">
              <a:xfrm>
                <a:off x="1572179" y="576470"/>
                <a:ext cx="1011994" cy="294860"/>
              </a:xfrm>
              <a:prstGeom prst="wedgeRoundRectCallout">
                <a:avLst>
                  <a:gd name="adj1" fmla="val -9139"/>
                  <a:gd name="adj2" fmla="val 50139"/>
                  <a:gd name="adj3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Text Box 48"/>
              <p:cNvSpPr txBox="1">
                <a:spLocks noChangeArrowheads="1"/>
              </p:cNvSpPr>
              <p:nvPr/>
            </p:nvSpPr>
            <p:spPr bwMode="auto">
              <a:xfrm>
                <a:off x="1572953" y="598164"/>
                <a:ext cx="1027938" cy="254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下箭头 556"/>
            <p:cNvSpPr>
              <a:spLocks noChangeArrowheads="1"/>
            </p:cNvSpPr>
            <p:nvPr/>
          </p:nvSpPr>
          <p:spPr bwMode="auto">
            <a:xfrm>
              <a:off x="1962200" y="895401"/>
              <a:ext cx="89519" cy="240974"/>
            </a:xfrm>
            <a:prstGeom prst="downArrow">
              <a:avLst>
                <a:gd name="adj1" fmla="val 50000"/>
                <a:gd name="adj2" fmla="val 127715"/>
              </a:avLst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20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85" y="2922613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9" y="2921657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9" y="3540732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3789200" y="2883562"/>
            <a:ext cx="1470375" cy="278959"/>
            <a:chOff x="3789200" y="2883562"/>
            <a:chExt cx="1470375" cy="278959"/>
          </a:xfrm>
        </p:grpSpPr>
        <p:grpSp>
          <p:nvGrpSpPr>
            <p:cNvPr id="8" name="组合 7"/>
            <p:cNvGrpSpPr/>
            <p:nvPr/>
          </p:nvGrpSpPr>
          <p:grpSpPr>
            <a:xfrm>
              <a:off x="3789200" y="2883562"/>
              <a:ext cx="1470375" cy="278959"/>
              <a:chOff x="3789200" y="2883562"/>
              <a:chExt cx="1470375" cy="278959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3789200" y="2883562"/>
                <a:ext cx="1470375" cy="278959"/>
                <a:chOff x="3789200" y="2883562"/>
                <a:chExt cx="1470375" cy="278959"/>
              </a:xfrm>
            </p:grpSpPr>
            <p:sp>
              <p:nvSpPr>
                <p:cNvPr id="22" name="Rectangle 210"/>
                <p:cNvSpPr>
                  <a:spLocks noChangeArrowheads="1"/>
                </p:cNvSpPr>
                <p:nvPr/>
              </p:nvSpPr>
              <p:spPr bwMode="auto">
                <a:xfrm>
                  <a:off x="3789200" y="2883562"/>
                  <a:ext cx="1463600" cy="278959"/>
                </a:xfrm>
                <a:prstGeom prst="rect">
                  <a:avLst/>
                </a:prstGeom>
                <a:solidFill>
                  <a:srgbClr val="0000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5004592" y="2887304"/>
                  <a:ext cx="254983" cy="272619"/>
                </a:xfrm>
                <a:prstGeom prst="rect">
                  <a:avLst/>
                </a:prstGeom>
                <a:solidFill>
                  <a:srgbClr val="FFFF00"/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" name="矩形 22"/>
              <p:cNvSpPr/>
              <p:nvPr/>
            </p:nvSpPr>
            <p:spPr bwMode="auto">
              <a:xfrm>
                <a:off x="4328063" y="2935507"/>
                <a:ext cx="385872" cy="175070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矩形 541"/>
            <p:cNvSpPr>
              <a:spLocks noChangeArrowheads="1"/>
            </p:cNvSpPr>
            <p:nvPr/>
          </p:nvSpPr>
          <p:spPr bwMode="auto">
            <a:xfrm>
              <a:off x="4601744" y="2937430"/>
              <a:ext cx="110493" cy="169299"/>
            </a:xfrm>
            <a:prstGeom prst="rect">
              <a:avLst/>
            </a:prstGeom>
            <a:solidFill>
              <a:srgbClr val="00FFFF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圆角矩形标注 559"/>
          <p:cNvSpPr>
            <a:spLocks noChangeArrowheads="1"/>
          </p:cNvSpPr>
          <p:nvPr/>
        </p:nvSpPr>
        <p:spPr bwMode="auto">
          <a:xfrm>
            <a:off x="5359297" y="1868863"/>
            <a:ext cx="1195612" cy="344370"/>
          </a:xfrm>
          <a:prstGeom prst="wedgeRoundRectCallout">
            <a:avLst>
              <a:gd name="adj1" fmla="val -65563"/>
              <a:gd name="adj2" fmla="val 280063"/>
              <a:gd name="adj3" fmla="val 16667"/>
            </a:avLst>
          </a:prstGeom>
          <a:solidFill>
            <a:srgbClr val="FF00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48"/>
          <p:cNvSpPr txBox="1">
            <a:spLocks noChangeArrowheads="1"/>
          </p:cNvSpPr>
          <p:nvPr/>
        </p:nvSpPr>
        <p:spPr bwMode="auto">
          <a:xfrm>
            <a:off x="5355410" y="1886577"/>
            <a:ext cx="1233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0F28D36E-6FAF-4662-8C59-6BDCBD11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0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17852" y="1074150"/>
            <a:ext cx="8133857" cy="33009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559" name="Group 107"/>
          <p:cNvGrpSpPr>
            <a:grpSpLocks/>
          </p:cNvGrpSpPr>
          <p:nvPr/>
        </p:nvGrpSpPr>
        <p:grpSpPr bwMode="auto">
          <a:xfrm>
            <a:off x="3036033" y="2260759"/>
            <a:ext cx="3004755" cy="1969898"/>
            <a:chOff x="2248" y="820"/>
            <a:chExt cx="2248" cy="883"/>
          </a:xfrm>
        </p:grpSpPr>
        <p:grpSp>
          <p:nvGrpSpPr>
            <p:cNvPr id="560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590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595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605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607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611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1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9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1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614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60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0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610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606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596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59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3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604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9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8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9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4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1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575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58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9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576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57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4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5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77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62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56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4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17853" y="655006"/>
            <a:ext cx="8133857" cy="30893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7984" y="605694"/>
            <a:ext cx="3281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主机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之间的通信</a:t>
            </a:r>
          </a:p>
        </p:txBody>
      </p:sp>
      <p:sp>
        <p:nvSpPr>
          <p:cNvPr id="5" name="矩形 4"/>
          <p:cNvSpPr/>
          <p:nvPr/>
        </p:nvSpPr>
        <p:spPr>
          <a:xfrm>
            <a:off x="1363476" y="1182051"/>
            <a:ext cx="6442608" cy="523220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假定公司总部的主机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要和内部的主机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进行通信。由于都在公司内部，不需要加密，因此不需要建立安全关联。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6214933" y="2291017"/>
            <a:ext cx="2197948" cy="1920002"/>
          </a:xfrm>
          <a:prstGeom prst="roundRect">
            <a:avLst/>
          </a:prstGeom>
          <a:solidFill>
            <a:srgbClr val="00FF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78708" y="2291017"/>
            <a:ext cx="2197948" cy="1920002"/>
          </a:xfrm>
          <a:prstGeom prst="roundRect">
            <a:avLst/>
          </a:prstGeom>
          <a:solidFill>
            <a:srgbClr val="33CC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205"/>
          <p:cNvSpPr>
            <a:spLocks noChangeShapeType="1"/>
          </p:cNvSpPr>
          <p:nvPr/>
        </p:nvSpPr>
        <p:spPr bwMode="auto">
          <a:xfrm>
            <a:off x="1550455" y="3162521"/>
            <a:ext cx="154179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370567" y="1982744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公司总部</a:t>
            </a:r>
          </a:p>
        </p:txBody>
      </p:sp>
      <p:pic>
        <p:nvPicPr>
          <p:cNvPr id="13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91" y="3018232"/>
            <a:ext cx="475967" cy="30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207"/>
          <p:cNvSpPr txBox="1">
            <a:spLocks noChangeArrowheads="1"/>
          </p:cNvSpPr>
          <p:nvPr/>
        </p:nvSpPr>
        <p:spPr bwMode="auto">
          <a:xfrm>
            <a:off x="4104657" y="1971122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17" name="Text Box 208"/>
          <p:cNvSpPr txBox="1">
            <a:spLocks noChangeArrowheads="1"/>
          </p:cNvSpPr>
          <p:nvPr/>
        </p:nvSpPr>
        <p:spPr bwMode="auto">
          <a:xfrm>
            <a:off x="2553385" y="2610375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9" name="Text Box 213"/>
          <p:cNvSpPr txBox="1">
            <a:spLocks noChangeArrowheads="1"/>
          </p:cNvSpPr>
          <p:nvPr/>
        </p:nvSpPr>
        <p:spPr bwMode="auto">
          <a:xfrm>
            <a:off x="784646" y="2856443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grpSp>
        <p:nvGrpSpPr>
          <p:cNvPr id="20" name="组合 990"/>
          <p:cNvGrpSpPr>
            <a:grpSpLocks/>
          </p:cNvGrpSpPr>
          <p:nvPr/>
        </p:nvGrpSpPr>
        <p:grpSpPr bwMode="auto">
          <a:xfrm>
            <a:off x="1717043" y="2900878"/>
            <a:ext cx="617057" cy="175070"/>
            <a:chOff x="1691680" y="1052736"/>
            <a:chExt cx="576064" cy="144016"/>
          </a:xfrm>
        </p:grpSpPr>
        <p:sp>
          <p:nvSpPr>
            <p:cNvPr id="531" name="矩形 530"/>
            <p:cNvSpPr/>
            <p:nvPr/>
          </p:nvSpPr>
          <p:spPr bwMode="auto">
            <a:xfrm>
              <a:off x="1691680" y="1052736"/>
              <a:ext cx="360238" cy="144016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32" name="直接箭头连接符 988"/>
            <p:cNvCxnSpPr>
              <a:cxnSpLocks noChangeShapeType="1"/>
              <a:stCxn id="531" idx="3"/>
            </p:cNvCxnSpPr>
            <p:nvPr/>
          </p:nvCxnSpPr>
          <p:spPr bwMode="auto">
            <a:xfrm>
              <a:off x="2051720" y="1124744"/>
              <a:ext cx="216024" cy="0"/>
            </a:xfrm>
            <a:prstGeom prst="straightConnector1">
              <a:avLst/>
            </a:prstGeom>
            <a:noFill/>
            <a:ln w="38100" algn="ctr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4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926" y="3043243"/>
            <a:ext cx="475967" cy="303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直接连接符 504"/>
          <p:cNvCxnSpPr>
            <a:cxnSpLocks noChangeShapeType="1"/>
          </p:cNvCxnSpPr>
          <p:nvPr/>
        </p:nvCxnSpPr>
        <p:spPr bwMode="auto">
          <a:xfrm flipV="1">
            <a:off x="6036445" y="3195226"/>
            <a:ext cx="280481" cy="962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Box 208"/>
          <p:cNvSpPr txBox="1">
            <a:spLocks noChangeArrowheads="1"/>
          </p:cNvSpPr>
          <p:nvPr/>
        </p:nvSpPr>
        <p:spPr bwMode="auto">
          <a:xfrm>
            <a:off x="6330525" y="2639234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28" name="Text Box 213"/>
          <p:cNvSpPr txBox="1">
            <a:spLocks noChangeArrowheads="1"/>
          </p:cNvSpPr>
          <p:nvPr/>
        </p:nvSpPr>
        <p:spPr bwMode="auto">
          <a:xfrm>
            <a:off x="7926453" y="2838869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cxnSp>
        <p:nvCxnSpPr>
          <p:cNvPr id="29" name="直接连接符 536"/>
          <p:cNvCxnSpPr>
            <a:cxnSpLocks noChangeShapeType="1"/>
          </p:cNvCxnSpPr>
          <p:nvPr/>
        </p:nvCxnSpPr>
        <p:spPr bwMode="auto">
          <a:xfrm flipV="1">
            <a:off x="6792893" y="3185607"/>
            <a:ext cx="819344" cy="961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48"/>
          <p:cNvSpPr txBox="1">
            <a:spLocks noChangeArrowheads="1"/>
          </p:cNvSpPr>
          <p:nvPr/>
        </p:nvSpPr>
        <p:spPr bwMode="auto">
          <a:xfrm>
            <a:off x="6921458" y="1980820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分公司</a:t>
            </a:r>
          </a:p>
        </p:txBody>
      </p:sp>
      <p:cxnSp>
        <p:nvCxnSpPr>
          <p:cNvPr id="33" name="直接连接符 540"/>
          <p:cNvCxnSpPr>
            <a:cxnSpLocks noChangeShapeType="1"/>
          </p:cNvCxnSpPr>
          <p:nvPr/>
        </p:nvCxnSpPr>
        <p:spPr bwMode="auto">
          <a:xfrm flipH="1">
            <a:off x="2413996" y="3297190"/>
            <a:ext cx="236283" cy="30396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213"/>
          <p:cNvSpPr txBox="1">
            <a:spLocks noChangeArrowheads="1"/>
          </p:cNvSpPr>
          <p:nvPr/>
        </p:nvSpPr>
        <p:spPr bwMode="auto">
          <a:xfrm>
            <a:off x="1781639" y="3424164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5" name="矩形 540"/>
          <p:cNvSpPr>
            <a:spLocks noChangeArrowheads="1"/>
          </p:cNvSpPr>
          <p:nvPr/>
        </p:nvSpPr>
        <p:spPr bwMode="auto">
          <a:xfrm>
            <a:off x="1993262" y="2904725"/>
            <a:ext cx="108793" cy="169299"/>
          </a:xfrm>
          <a:prstGeom prst="rect">
            <a:avLst/>
          </a:prstGeom>
          <a:solidFill>
            <a:srgbClr val="00FF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548"/>
          <p:cNvGrpSpPr>
            <a:grpSpLocks/>
          </p:cNvGrpSpPr>
          <p:nvPr/>
        </p:nvGrpSpPr>
        <p:grpSpPr bwMode="auto">
          <a:xfrm>
            <a:off x="1505902" y="2349761"/>
            <a:ext cx="1144864" cy="653079"/>
            <a:chOff x="1505608" y="598373"/>
            <a:chExt cx="1074067" cy="538002"/>
          </a:xfrm>
        </p:grpSpPr>
        <p:grpSp>
          <p:nvGrpSpPr>
            <p:cNvPr id="47" name="组合 516"/>
            <p:cNvGrpSpPr>
              <a:grpSpLocks/>
            </p:cNvGrpSpPr>
            <p:nvPr/>
          </p:nvGrpSpPr>
          <p:grpSpPr bwMode="auto">
            <a:xfrm>
              <a:off x="1505608" y="598373"/>
              <a:ext cx="1074067" cy="294860"/>
              <a:chOff x="1576472" y="576470"/>
              <a:chExt cx="1033000" cy="294860"/>
            </a:xfrm>
          </p:grpSpPr>
          <p:sp>
            <p:nvSpPr>
              <p:cNvPr id="49" name="圆角矩形标注 552"/>
              <p:cNvSpPr>
                <a:spLocks noChangeArrowheads="1"/>
              </p:cNvSpPr>
              <p:nvPr/>
            </p:nvSpPr>
            <p:spPr bwMode="auto">
              <a:xfrm>
                <a:off x="1591178" y="576470"/>
                <a:ext cx="992998" cy="294860"/>
              </a:xfrm>
              <a:prstGeom prst="wedgeRoundRectCallout">
                <a:avLst>
                  <a:gd name="adj1" fmla="val -9139"/>
                  <a:gd name="adj2" fmla="val 50139"/>
                  <a:gd name="adj3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Text Box 48"/>
              <p:cNvSpPr txBox="1">
                <a:spLocks noChangeArrowheads="1"/>
              </p:cNvSpPr>
              <p:nvPr/>
            </p:nvSpPr>
            <p:spPr bwMode="auto">
              <a:xfrm>
                <a:off x="1576472" y="609118"/>
                <a:ext cx="1033000" cy="253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8" name="下箭头 551"/>
            <p:cNvSpPr>
              <a:spLocks noChangeArrowheads="1"/>
            </p:cNvSpPr>
            <p:nvPr/>
          </p:nvSpPr>
          <p:spPr bwMode="auto">
            <a:xfrm>
              <a:off x="1962200" y="895401"/>
              <a:ext cx="89519" cy="240974"/>
            </a:xfrm>
            <a:prstGeom prst="downArrow">
              <a:avLst>
                <a:gd name="adj1" fmla="val 50000"/>
                <a:gd name="adj2" fmla="val 127715"/>
              </a:avLst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20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85" y="2922613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29" y="2921657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49" y="3540732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CA84B-3DF4-4A18-BA27-4E0AEE8E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139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074150"/>
            <a:ext cx="8133857" cy="33009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517853" y="655006"/>
            <a:ext cx="8133857" cy="30893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37984" y="605694"/>
            <a:ext cx="44438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到主机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0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63476" y="1182051"/>
            <a:ext cx="6442608" cy="523220"/>
          </a:xfrm>
          <a:prstGeom prst="rect">
            <a:avLst/>
          </a:prstGeom>
          <a:solidFill>
            <a:srgbClr val="99FF66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若公司总部的主机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要和某外地业务员的主机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进行安全通信，需要在公司总部的路由器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和外地业务员的主机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建立安全关联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1080" name="Group 107"/>
          <p:cNvGrpSpPr>
            <a:grpSpLocks/>
          </p:cNvGrpSpPr>
          <p:nvPr/>
        </p:nvGrpSpPr>
        <p:grpSpPr bwMode="auto">
          <a:xfrm>
            <a:off x="3317042" y="2247664"/>
            <a:ext cx="3220329" cy="1969898"/>
            <a:chOff x="2248" y="820"/>
            <a:chExt cx="2248" cy="883"/>
          </a:xfrm>
        </p:grpSpPr>
        <p:grpSp>
          <p:nvGrpSpPr>
            <p:cNvPr id="1081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111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116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126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128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132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136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137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138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139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1140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133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1134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1135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1129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130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131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1127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1117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120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1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2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3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4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5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1118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19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112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3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4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5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82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096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107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8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9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10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1097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099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0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1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2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3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4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5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106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098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83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084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5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6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7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8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89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0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1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2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3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4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5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141" name="圆角矩形 1140"/>
          <p:cNvSpPr/>
          <p:nvPr/>
        </p:nvSpPr>
        <p:spPr bwMode="auto">
          <a:xfrm>
            <a:off x="853261" y="2294071"/>
            <a:ext cx="2376640" cy="1895572"/>
          </a:xfrm>
          <a:prstGeom prst="roundRect">
            <a:avLst/>
          </a:prstGeom>
          <a:solidFill>
            <a:srgbClr val="33CCFF"/>
          </a:solidFill>
          <a:ln w="63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2" name="直接连接符 75"/>
          <p:cNvCxnSpPr>
            <a:cxnSpLocks noChangeShapeType="1"/>
          </p:cNvCxnSpPr>
          <p:nvPr/>
        </p:nvCxnSpPr>
        <p:spPr bwMode="auto">
          <a:xfrm>
            <a:off x="6391403" y="3479279"/>
            <a:ext cx="1275629" cy="159547"/>
          </a:xfrm>
          <a:prstGeom prst="line">
            <a:avLst/>
          </a:prstGeom>
          <a:noFill/>
          <a:ln w="1905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3" name="Line 205"/>
          <p:cNvSpPr>
            <a:spLocks noChangeShapeType="1"/>
          </p:cNvSpPr>
          <p:nvPr/>
        </p:nvSpPr>
        <p:spPr bwMode="auto">
          <a:xfrm>
            <a:off x="1687750" y="3154487"/>
            <a:ext cx="166714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4" name="Text Box 48"/>
          <p:cNvSpPr txBox="1">
            <a:spLocks noChangeArrowheads="1"/>
          </p:cNvSpPr>
          <p:nvPr/>
        </p:nvSpPr>
        <p:spPr bwMode="auto">
          <a:xfrm>
            <a:off x="1636937" y="2000041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公司总部</a:t>
            </a:r>
          </a:p>
        </p:txBody>
      </p:sp>
      <p:pic>
        <p:nvPicPr>
          <p:cNvPr id="1145" name="Picture 20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668" y="3012033"/>
            <a:ext cx="514663" cy="3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" name="Line 176"/>
          <p:cNvSpPr>
            <a:spLocks noChangeShapeType="1"/>
          </p:cNvSpPr>
          <p:nvPr/>
        </p:nvSpPr>
        <p:spPr bwMode="auto">
          <a:xfrm>
            <a:off x="3272178" y="3241858"/>
            <a:ext cx="4084220" cy="429258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7" name="Text Box 207"/>
          <p:cNvSpPr txBox="1">
            <a:spLocks noChangeArrowheads="1"/>
          </p:cNvSpPr>
          <p:nvPr/>
        </p:nvSpPr>
        <p:spPr bwMode="auto">
          <a:xfrm>
            <a:off x="4524703" y="1980036"/>
            <a:ext cx="723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1148" name="Text Box 201"/>
          <p:cNvSpPr txBox="1">
            <a:spLocks noChangeArrowheads="1"/>
          </p:cNvSpPr>
          <p:nvPr/>
        </p:nvSpPr>
        <p:spPr bwMode="auto">
          <a:xfrm>
            <a:off x="4757348" y="3412801"/>
            <a:ext cx="461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endParaRPr kumimoji="0" lang="en-US" altLang="zh-CN" sz="1600" b="1" baseline="-25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9" name="Text Box 208"/>
          <p:cNvSpPr txBox="1">
            <a:spLocks noChangeArrowheads="1"/>
          </p:cNvSpPr>
          <p:nvPr/>
        </p:nvSpPr>
        <p:spPr bwMode="auto">
          <a:xfrm>
            <a:off x="2772219" y="2609367"/>
            <a:ext cx="4122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600" b="1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150" name="TextBox 997"/>
          <p:cNvSpPr txBox="1">
            <a:spLocks noChangeArrowheads="1"/>
          </p:cNvSpPr>
          <p:nvPr/>
        </p:nvSpPr>
        <p:spPr bwMode="auto">
          <a:xfrm rot="331179">
            <a:off x="4461136" y="2767925"/>
            <a:ext cx="13147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安全数据报</a:t>
            </a:r>
          </a:p>
        </p:txBody>
      </p:sp>
      <p:sp>
        <p:nvSpPr>
          <p:cNvPr id="1151" name="Text Box 213"/>
          <p:cNvSpPr txBox="1">
            <a:spLocks noChangeArrowheads="1"/>
          </p:cNvSpPr>
          <p:nvPr/>
        </p:nvSpPr>
        <p:spPr bwMode="auto">
          <a:xfrm>
            <a:off x="942331" y="2800523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605" name="Text Box 213"/>
          <p:cNvSpPr txBox="1">
            <a:spLocks noChangeArrowheads="1"/>
          </p:cNvSpPr>
          <p:nvPr/>
        </p:nvSpPr>
        <p:spPr bwMode="auto">
          <a:xfrm>
            <a:off x="7481981" y="3085222"/>
            <a:ext cx="437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607" name="AutoShape 212"/>
          <p:cNvSpPr>
            <a:spLocks noChangeArrowheads="1"/>
          </p:cNvSpPr>
          <p:nvPr/>
        </p:nvSpPr>
        <p:spPr bwMode="auto">
          <a:xfrm rot="349158">
            <a:off x="5960811" y="3293920"/>
            <a:ext cx="976722" cy="105922"/>
          </a:xfrm>
          <a:prstGeom prst="rightArrow">
            <a:avLst>
              <a:gd name="adj1" fmla="val 50000"/>
              <a:gd name="adj2" fmla="val 72412"/>
            </a:avLst>
          </a:prstGeom>
          <a:solidFill>
            <a:srgbClr val="CC00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9" name="Text Box 207"/>
          <p:cNvSpPr txBox="1">
            <a:spLocks noChangeArrowheads="1"/>
          </p:cNvSpPr>
          <p:nvPr/>
        </p:nvSpPr>
        <p:spPr bwMode="auto">
          <a:xfrm>
            <a:off x="7282736" y="2804806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业务员</a:t>
            </a:r>
          </a:p>
        </p:txBody>
      </p:sp>
      <p:grpSp>
        <p:nvGrpSpPr>
          <p:cNvPr id="1611" name="组合 1610"/>
          <p:cNvGrpSpPr/>
          <p:nvPr/>
        </p:nvGrpSpPr>
        <p:grpSpPr>
          <a:xfrm>
            <a:off x="1855015" y="2922763"/>
            <a:ext cx="667224" cy="172842"/>
            <a:chOff x="1914443" y="4003494"/>
            <a:chExt cx="805871" cy="198282"/>
          </a:xfrm>
        </p:grpSpPr>
        <p:grpSp>
          <p:nvGrpSpPr>
            <p:cNvPr id="1612" name="组合 990"/>
            <p:cNvGrpSpPr>
              <a:grpSpLocks/>
            </p:cNvGrpSpPr>
            <p:nvPr/>
          </p:nvGrpSpPr>
          <p:grpSpPr bwMode="auto">
            <a:xfrm>
              <a:off x="1914443" y="4003494"/>
              <a:ext cx="805871" cy="198282"/>
              <a:chOff x="1691680" y="1052736"/>
              <a:chExt cx="576064" cy="144016"/>
            </a:xfrm>
          </p:grpSpPr>
          <p:sp>
            <p:nvSpPr>
              <p:cNvPr id="1614" name="矩形 1613"/>
              <p:cNvSpPr/>
              <p:nvPr/>
            </p:nvSpPr>
            <p:spPr bwMode="auto">
              <a:xfrm>
                <a:off x="1691680" y="1052736"/>
                <a:ext cx="360239" cy="144016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15" name="直接箭头连接符 988"/>
              <p:cNvCxnSpPr>
                <a:cxnSpLocks noChangeShapeType="1"/>
                <a:stCxn id="1614" idx="3"/>
              </p:cNvCxnSpPr>
              <p:nvPr/>
            </p:nvCxnSpPr>
            <p:spPr bwMode="auto">
              <a:xfrm>
                <a:off x="2051720" y="1124744"/>
                <a:ext cx="216024" cy="0"/>
              </a:xfrm>
              <a:prstGeom prst="straightConnector1">
                <a:avLst/>
              </a:prstGeom>
              <a:noFill/>
              <a:ln w="38100" algn="ctr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613" name="矩形 507"/>
            <p:cNvSpPr>
              <a:spLocks noChangeArrowheads="1"/>
            </p:cNvSpPr>
            <p:nvPr/>
          </p:nvSpPr>
          <p:spPr bwMode="auto">
            <a:xfrm>
              <a:off x="2267428" y="4010030"/>
              <a:ext cx="148741" cy="187388"/>
            </a:xfrm>
            <a:prstGeom prst="rect">
              <a:avLst/>
            </a:prstGeom>
            <a:solidFill>
              <a:srgbClr val="00FFFF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18" name="组合 518"/>
          <p:cNvGrpSpPr>
            <a:grpSpLocks/>
          </p:cNvGrpSpPr>
          <p:nvPr/>
        </p:nvGrpSpPr>
        <p:grpSpPr bwMode="auto">
          <a:xfrm>
            <a:off x="1691639" y="2352071"/>
            <a:ext cx="1159946" cy="644771"/>
            <a:chOff x="1550530" y="598373"/>
            <a:chExt cx="1002848" cy="538002"/>
          </a:xfrm>
        </p:grpSpPr>
        <p:grpSp>
          <p:nvGrpSpPr>
            <p:cNvPr id="1619" name="组合 516"/>
            <p:cNvGrpSpPr>
              <a:grpSpLocks/>
            </p:cNvGrpSpPr>
            <p:nvPr/>
          </p:nvGrpSpPr>
          <p:grpSpPr bwMode="auto">
            <a:xfrm>
              <a:off x="1550530" y="598373"/>
              <a:ext cx="1002848" cy="294860"/>
              <a:chOff x="1619672" y="576470"/>
              <a:chExt cx="964502" cy="294860"/>
            </a:xfrm>
          </p:grpSpPr>
          <p:sp>
            <p:nvSpPr>
              <p:cNvPr id="1621" name="圆角矩形标注 515"/>
              <p:cNvSpPr>
                <a:spLocks noChangeArrowheads="1"/>
              </p:cNvSpPr>
              <p:nvPr/>
            </p:nvSpPr>
            <p:spPr bwMode="auto">
              <a:xfrm>
                <a:off x="1619672" y="576470"/>
                <a:ext cx="964502" cy="294860"/>
              </a:xfrm>
              <a:prstGeom prst="wedgeRoundRectCallout">
                <a:avLst>
                  <a:gd name="adj1" fmla="val -9139"/>
                  <a:gd name="adj2" fmla="val 50139"/>
                  <a:gd name="adj3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2" name="Text Box 48"/>
              <p:cNvSpPr txBox="1">
                <a:spLocks noChangeArrowheads="1"/>
              </p:cNvSpPr>
              <p:nvPr/>
            </p:nvSpPr>
            <p:spPr bwMode="auto">
              <a:xfrm>
                <a:off x="1626950" y="610981"/>
                <a:ext cx="951961" cy="256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en-US" altLang="zh-CN" sz="1400" b="1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20" name="下箭头 517"/>
            <p:cNvSpPr>
              <a:spLocks noChangeArrowheads="1"/>
            </p:cNvSpPr>
            <p:nvPr/>
          </p:nvSpPr>
          <p:spPr bwMode="auto">
            <a:xfrm>
              <a:off x="1962200" y="895401"/>
              <a:ext cx="89519" cy="240974"/>
            </a:xfrm>
            <a:prstGeom prst="downArrow">
              <a:avLst>
                <a:gd name="adj1" fmla="val 50000"/>
                <a:gd name="adj2" fmla="val 127715"/>
              </a:avLst>
            </a:prstGeom>
            <a:solidFill>
              <a:schemeClr val="bg1"/>
            </a:solidFill>
            <a:ln w="63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63998" y="3065005"/>
            <a:ext cx="1582589" cy="336639"/>
            <a:chOff x="4363998" y="3065005"/>
            <a:chExt cx="1582589" cy="336639"/>
          </a:xfrm>
        </p:grpSpPr>
        <p:grpSp>
          <p:nvGrpSpPr>
            <p:cNvPr id="3" name="组合 2"/>
            <p:cNvGrpSpPr/>
            <p:nvPr/>
          </p:nvGrpSpPr>
          <p:grpSpPr>
            <a:xfrm>
              <a:off x="4363998" y="3065005"/>
              <a:ext cx="1582589" cy="336639"/>
              <a:chOff x="4363998" y="3065005"/>
              <a:chExt cx="1582589" cy="336639"/>
            </a:xfrm>
          </p:grpSpPr>
          <p:sp>
            <p:nvSpPr>
              <p:cNvPr id="1608" name="Rectangle 210"/>
              <p:cNvSpPr>
                <a:spLocks noChangeArrowheads="1"/>
              </p:cNvSpPr>
              <p:nvPr/>
            </p:nvSpPr>
            <p:spPr bwMode="auto">
              <a:xfrm rot="349158">
                <a:off x="4363998" y="3065005"/>
                <a:ext cx="1582589" cy="27540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10" name="矩形 1609"/>
              <p:cNvSpPr/>
              <p:nvPr/>
            </p:nvSpPr>
            <p:spPr bwMode="auto">
              <a:xfrm rot="355772">
                <a:off x="5691942" y="3141431"/>
                <a:ext cx="249979" cy="260213"/>
              </a:xfrm>
              <a:prstGeom prst="rect">
                <a:avLst/>
              </a:prstGeom>
              <a:solidFill>
                <a:srgbClr val="FFFF66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23" name="组合 1622"/>
            <p:cNvGrpSpPr/>
            <p:nvPr/>
          </p:nvGrpSpPr>
          <p:grpSpPr>
            <a:xfrm rot="353826">
              <a:off x="4914706" y="3105795"/>
              <a:ext cx="417246" cy="172842"/>
              <a:chOff x="1914444" y="4003494"/>
              <a:chExt cx="503948" cy="198282"/>
            </a:xfrm>
          </p:grpSpPr>
          <p:sp>
            <p:nvSpPr>
              <p:cNvPr id="1624" name="矩形 1623"/>
              <p:cNvSpPr/>
              <p:nvPr/>
            </p:nvSpPr>
            <p:spPr bwMode="auto">
              <a:xfrm>
                <a:off x="1914444" y="4003494"/>
                <a:ext cx="503948" cy="198282"/>
              </a:xfrm>
              <a:prstGeom prst="rect">
                <a:avLst/>
              </a:prstGeom>
              <a:solidFill>
                <a:srgbClr val="FFC000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25" name="矩形 507"/>
              <p:cNvSpPr>
                <a:spLocks noChangeArrowheads="1"/>
              </p:cNvSpPr>
              <p:nvPr/>
            </p:nvSpPr>
            <p:spPr bwMode="auto">
              <a:xfrm>
                <a:off x="2267428" y="4010030"/>
                <a:ext cx="148741" cy="187388"/>
              </a:xfrm>
              <a:prstGeom prst="rect">
                <a:avLst/>
              </a:prstGeom>
              <a:solidFill>
                <a:srgbClr val="00FFFF"/>
              </a:solidFill>
              <a:ln w="635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626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49" y="2852444"/>
            <a:ext cx="488382" cy="48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59" y="3400530"/>
            <a:ext cx="716843" cy="71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6" name="圆角矩形标注 514"/>
          <p:cNvSpPr>
            <a:spLocks noChangeArrowheads="1"/>
          </p:cNvSpPr>
          <p:nvPr/>
        </p:nvSpPr>
        <p:spPr bwMode="auto">
          <a:xfrm>
            <a:off x="6113853" y="2347254"/>
            <a:ext cx="1217001" cy="324793"/>
          </a:xfrm>
          <a:prstGeom prst="wedgeRoundRectCallout">
            <a:avLst>
              <a:gd name="adj1" fmla="val -77218"/>
              <a:gd name="adj2" fmla="val 217574"/>
              <a:gd name="adj3" fmla="val 16667"/>
            </a:avLst>
          </a:prstGeom>
          <a:solidFill>
            <a:srgbClr val="FF00FF"/>
          </a:solidFill>
          <a:ln w="63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7" name="Text Box 48"/>
          <p:cNvSpPr txBox="1">
            <a:spLocks noChangeArrowheads="1"/>
          </p:cNvSpPr>
          <p:nvPr/>
        </p:nvSpPr>
        <p:spPr bwMode="auto">
          <a:xfrm>
            <a:off x="6176515" y="2351440"/>
            <a:ext cx="11224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sz="1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 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F01921-3B60-4D94-9200-614D8A5F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9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AutoShape 5"/>
          <p:cNvSpPr>
            <a:spLocks noChangeArrowheads="1"/>
          </p:cNvSpPr>
          <p:nvPr/>
        </p:nvSpPr>
        <p:spPr bwMode="auto">
          <a:xfrm>
            <a:off x="504633" y="619103"/>
            <a:ext cx="8133857" cy="309562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" name="矩形 4"/>
          <p:cNvSpPr>
            <a:spLocks noChangeArrowheads="1"/>
          </p:cNvSpPr>
          <p:nvPr/>
        </p:nvSpPr>
        <p:spPr bwMode="auto">
          <a:xfrm>
            <a:off x="622624" y="581975"/>
            <a:ext cx="27366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状态信息</a:t>
            </a:r>
          </a:p>
        </p:txBody>
      </p:sp>
      <p:sp>
        <p:nvSpPr>
          <p:cNvPr id="580" name="Rectangle 46"/>
          <p:cNvSpPr>
            <a:spLocks noChangeArrowheads="1"/>
          </p:cNvSpPr>
          <p:nvPr/>
        </p:nvSpPr>
        <p:spPr bwMode="auto">
          <a:xfrm>
            <a:off x="509473" y="913068"/>
            <a:ext cx="8129017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32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位的连接标识符，称为安全参数索引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(Security Parameter Index)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的源点和终点的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地址（例如路由器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R1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R2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地址）。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所使用的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加密类型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（例如，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DES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AES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加密的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密钥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完整性检查的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鉴别类型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（例如，使用报文摘要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MD5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SHA-1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的报文鉴别码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  <a:p>
            <a:pPr marL="342000" indent="-342000" eaLnBrk="0" hangingPunct="0">
              <a:lnSpc>
                <a:spcPts val="3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鉴别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密钥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170BA9E-8A42-453D-9D82-105EE13D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5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405160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运行的安全性</a:t>
            </a:r>
          </a:p>
        </p:txBody>
      </p:sp>
      <p:sp>
        <p:nvSpPr>
          <p:cNvPr id="6" name="矩形标注 5"/>
          <p:cNvSpPr/>
          <p:nvPr/>
        </p:nvSpPr>
        <p:spPr bwMode="auto">
          <a:xfrm>
            <a:off x="3626047" y="2779426"/>
            <a:ext cx="4815693" cy="414444"/>
          </a:xfrm>
          <a:prstGeom prst="wedgeRectCallout">
            <a:avLst>
              <a:gd name="adj1" fmla="val -73246"/>
              <a:gd name="adj2" fmla="val -31422"/>
            </a:avLst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鉴别信息的发送方和接收方的</a:t>
            </a:r>
            <a:r>
              <a:rPr lang="zh-CN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真实身份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96219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936726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490570-437A-48FC-A0B8-AFDD9103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598539" y="2490732"/>
            <a:ext cx="921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隧道方式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30157" y="1243569"/>
            <a:ext cx="6088607" cy="994031"/>
            <a:chOff x="488211" y="1176741"/>
            <a:chExt cx="9143628" cy="1492797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rgbClr val="FF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163996" y="2276662"/>
              <a:ext cx="1247478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 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50</a:t>
              </a: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355368" y="1176741"/>
              <a:ext cx="1974490" cy="46971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IP </a:t>
              </a:r>
              <a:r>
                <a:rPr lang="zh-CN" altLang="en-US" dirty="0"/>
                <a:t>安全数据报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330092" y="1666390"/>
              <a:ext cx="975449" cy="647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67504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680444" y="1779073"/>
              <a:ext cx="4547920" cy="39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  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   全   数   据   报   的   有   效   载   荷</a:t>
              </a: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 flipH="1">
              <a:off x="660173" y="1895666"/>
              <a:ext cx="647524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488211" y="1187835"/>
              <a:ext cx="841881" cy="69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720427" y="2247656"/>
            <a:ext cx="1017108" cy="261610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   加密的部分</a:t>
            </a: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4306771" y="2035488"/>
            <a:ext cx="1008546" cy="261610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rgbClr val="0000FF"/>
                </a:solidFill>
              </a:rPr>
              <a:t>   鉴别的部分</a:t>
            </a: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2942545" y="2724750"/>
            <a:ext cx="811956" cy="406372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 </a:t>
            </a:r>
          </a:p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650666" y="2724750"/>
            <a:ext cx="1168098" cy="406372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TextBox 42"/>
          <p:cNvSpPr txBox="1">
            <a:spLocks noChangeArrowheads="1"/>
          </p:cNvSpPr>
          <p:nvPr/>
        </p:nvSpPr>
        <p:spPr bwMode="auto">
          <a:xfrm>
            <a:off x="2929079" y="2733730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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43"/>
          <p:cNvSpPr txBox="1">
            <a:spLocks noChangeArrowheads="1"/>
          </p:cNvSpPr>
          <p:nvPr/>
        </p:nvSpPr>
        <p:spPr bwMode="auto">
          <a:xfrm>
            <a:off x="6621156" y="2722505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1"/>
          <p:cNvSpPr txBox="1">
            <a:spLocks noChangeArrowheads="1"/>
          </p:cNvSpPr>
          <p:nvPr/>
        </p:nvSpPr>
        <p:spPr bwMode="auto">
          <a:xfrm>
            <a:off x="4672419" y="2251948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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43"/>
          <p:cNvSpPr txBox="1">
            <a:spLocks noChangeArrowheads="1"/>
          </p:cNvSpPr>
          <p:nvPr/>
        </p:nvSpPr>
        <p:spPr bwMode="auto">
          <a:xfrm>
            <a:off x="4241072" y="2027630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A359BCC8-D466-4400-B5E4-260CFDA9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30157" y="1243569"/>
            <a:ext cx="6088607" cy="994031"/>
            <a:chOff x="488211" y="1176741"/>
            <a:chExt cx="9143628" cy="1492797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rgbClr val="FF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163996" y="2276662"/>
              <a:ext cx="1247478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 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50</a:t>
              </a: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355368" y="1176741"/>
              <a:ext cx="1974490" cy="46971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IP </a:t>
              </a:r>
              <a:r>
                <a:rPr lang="zh-CN" altLang="en-US" dirty="0"/>
                <a:t>安全数据报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330092" y="1666390"/>
              <a:ext cx="975449" cy="647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67504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680444" y="1779073"/>
              <a:ext cx="4547920" cy="39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  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   全   数   据   报   的   有   效   载   荷</a:t>
              </a: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 flipH="1">
              <a:off x="660173" y="1895666"/>
              <a:ext cx="647524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488211" y="1187835"/>
              <a:ext cx="841881" cy="69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4306771" y="2035488"/>
            <a:ext cx="1008546" cy="261610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rgbClr val="0000FF"/>
                </a:solidFill>
              </a:rPr>
              <a:t>   鉴别的部分</a:t>
            </a: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2942545" y="2724750"/>
            <a:ext cx="811956" cy="406372"/>
          </a:xfrm>
          <a:prstGeom prst="rect">
            <a:avLst/>
          </a:prstGeom>
          <a:solidFill>
            <a:srgbClr val="99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 </a:t>
            </a:r>
          </a:p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650666" y="2724750"/>
            <a:ext cx="1168098" cy="406372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1" name="TextBox 42"/>
          <p:cNvSpPr txBox="1">
            <a:spLocks noChangeArrowheads="1"/>
          </p:cNvSpPr>
          <p:nvPr/>
        </p:nvSpPr>
        <p:spPr bwMode="auto">
          <a:xfrm>
            <a:off x="2929079" y="2733730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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43"/>
          <p:cNvSpPr txBox="1">
            <a:spLocks noChangeArrowheads="1"/>
          </p:cNvSpPr>
          <p:nvPr/>
        </p:nvSpPr>
        <p:spPr bwMode="auto">
          <a:xfrm>
            <a:off x="6621156" y="2722505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72419" y="2247656"/>
            <a:ext cx="1065116" cy="265902"/>
            <a:chOff x="4672419" y="2247656"/>
            <a:chExt cx="1065116" cy="265902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20427" y="2247656"/>
              <a:ext cx="1017108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   加密的部分</a:t>
              </a:r>
            </a:p>
          </p:txBody>
        </p:sp>
        <p:sp>
          <p:nvSpPr>
            <p:cNvPr id="50" name="TextBox 41"/>
            <p:cNvSpPr txBox="1">
              <a:spLocks noChangeArrowheads="1"/>
            </p:cNvSpPr>
            <p:nvPr/>
          </p:nvSpPr>
          <p:spPr bwMode="auto">
            <a:xfrm>
              <a:off x="4672419" y="2251948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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TextBox 43"/>
          <p:cNvSpPr txBox="1">
            <a:spLocks noChangeArrowheads="1"/>
          </p:cNvSpPr>
          <p:nvPr/>
        </p:nvSpPr>
        <p:spPr bwMode="auto">
          <a:xfrm>
            <a:off x="4241072" y="2027630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灯片编号占位符 48">
            <a:extLst>
              <a:ext uri="{FF2B5EF4-FFF2-40B4-BE49-F238E27FC236}">
                <a16:creationId xmlns:a16="http://schemas.microsoft.com/office/drawing/2014/main" id="{26469560-FF41-46BD-B167-5E22A572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81</a:t>
            </a:fld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D0940EC-489A-4852-9C3E-8C1243D07A70}"/>
              </a:ext>
            </a:extLst>
          </p:cNvPr>
          <p:cNvSpPr/>
          <p:nvPr/>
        </p:nvSpPr>
        <p:spPr>
          <a:xfrm>
            <a:off x="598539" y="2490732"/>
            <a:ext cx="921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隧道方式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</p:spTree>
    <p:extLst>
      <p:ext uri="{BB962C8B-B14F-4D97-AF65-F5344CB8AC3E}">
        <p14:creationId xmlns:p14="http://schemas.microsoft.com/office/powerpoint/2010/main" val="24936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30157" y="1243569"/>
            <a:ext cx="6088607" cy="994031"/>
            <a:chOff x="488211" y="1176741"/>
            <a:chExt cx="9143628" cy="1492797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rgbClr val="FF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163996" y="2276662"/>
              <a:ext cx="1247478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 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50</a:t>
              </a: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355368" y="1176741"/>
              <a:ext cx="1974490" cy="46971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IP </a:t>
              </a:r>
              <a:r>
                <a:rPr lang="zh-CN" altLang="en-US" dirty="0"/>
                <a:t>安全数据报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330092" y="1666390"/>
              <a:ext cx="975449" cy="647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67504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680444" y="1779073"/>
              <a:ext cx="4547920" cy="39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  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   全   数   据   报   的   有   效   载   荷</a:t>
              </a: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 flipH="1">
              <a:off x="660173" y="1895666"/>
              <a:ext cx="647524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488211" y="1187835"/>
              <a:ext cx="841881" cy="69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4306771" y="2035488"/>
            <a:ext cx="1008546" cy="261610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rgbClr val="0000FF"/>
                </a:solidFill>
              </a:rPr>
              <a:t>   鉴别的部分</a:t>
            </a: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650666" y="2724750"/>
            <a:ext cx="1168098" cy="406372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29079" y="2724750"/>
            <a:ext cx="825422" cy="406372"/>
            <a:chOff x="2929079" y="2724750"/>
            <a:chExt cx="825422" cy="406372"/>
          </a:xfrm>
        </p:grpSpPr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2942545" y="2724750"/>
              <a:ext cx="811956" cy="406372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61" name="TextBox 42"/>
            <p:cNvSpPr txBox="1">
              <a:spLocks noChangeArrowheads="1"/>
            </p:cNvSpPr>
            <p:nvPr/>
          </p:nvSpPr>
          <p:spPr bwMode="auto">
            <a:xfrm>
              <a:off x="2929079" y="27337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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TextBox 43"/>
          <p:cNvSpPr txBox="1">
            <a:spLocks noChangeArrowheads="1"/>
          </p:cNvSpPr>
          <p:nvPr/>
        </p:nvSpPr>
        <p:spPr bwMode="auto">
          <a:xfrm>
            <a:off x="6621156" y="2722505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72419" y="2247656"/>
            <a:ext cx="1065116" cy="265902"/>
            <a:chOff x="4672419" y="2247656"/>
            <a:chExt cx="1065116" cy="265902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20427" y="2247656"/>
              <a:ext cx="1017108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   加密的部分</a:t>
              </a:r>
            </a:p>
          </p:txBody>
        </p:sp>
        <p:sp>
          <p:nvSpPr>
            <p:cNvPr id="50" name="TextBox 41"/>
            <p:cNvSpPr txBox="1">
              <a:spLocks noChangeArrowheads="1"/>
            </p:cNvSpPr>
            <p:nvPr/>
          </p:nvSpPr>
          <p:spPr bwMode="auto">
            <a:xfrm>
              <a:off x="4672419" y="2251948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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TextBox 43"/>
          <p:cNvSpPr txBox="1">
            <a:spLocks noChangeArrowheads="1"/>
          </p:cNvSpPr>
          <p:nvPr/>
        </p:nvSpPr>
        <p:spPr bwMode="auto">
          <a:xfrm>
            <a:off x="4241072" y="2027630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灯片编号占位符 63">
            <a:extLst>
              <a:ext uri="{FF2B5EF4-FFF2-40B4-BE49-F238E27FC236}">
                <a16:creationId xmlns:a16="http://schemas.microsoft.com/office/drawing/2014/main" id="{502CB044-AADE-41A0-9607-FDB11169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82</a:t>
            </a:fld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2CB71AB-17AB-4F57-AC57-2EB0C55F99B2}"/>
              </a:ext>
            </a:extLst>
          </p:cNvPr>
          <p:cNvSpPr/>
          <p:nvPr/>
        </p:nvSpPr>
        <p:spPr>
          <a:xfrm>
            <a:off x="598539" y="2490732"/>
            <a:ext cx="921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隧道方式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</p:spTree>
    <p:extLst>
      <p:ext uri="{BB962C8B-B14F-4D97-AF65-F5344CB8AC3E}">
        <p14:creationId xmlns:p14="http://schemas.microsoft.com/office/powerpoint/2010/main" val="286837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30157" y="1243569"/>
            <a:ext cx="6088607" cy="994031"/>
            <a:chOff x="488211" y="1176741"/>
            <a:chExt cx="9143628" cy="1492797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rgbClr val="FF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163996" y="2276662"/>
              <a:ext cx="1247478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 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50</a:t>
              </a: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355368" y="1176741"/>
              <a:ext cx="1974490" cy="46971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IP </a:t>
              </a:r>
              <a:r>
                <a:rPr lang="zh-CN" altLang="en-US" dirty="0"/>
                <a:t>安全数据报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330092" y="1666390"/>
              <a:ext cx="975449" cy="647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67504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680444" y="1779073"/>
              <a:ext cx="4547920" cy="39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  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   全   数   据   报   的   有   效   载   荷</a:t>
              </a: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 flipH="1">
              <a:off x="660173" y="1895666"/>
              <a:ext cx="647524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488211" y="1187835"/>
              <a:ext cx="841881" cy="69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650666" y="2724750"/>
            <a:ext cx="1168098" cy="406372"/>
          </a:xfrm>
          <a:prstGeom prst="rect">
            <a:avLst/>
          </a:prstGeom>
          <a:solidFill>
            <a:srgbClr val="FFFF66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报文鉴别码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29079" y="2724750"/>
            <a:ext cx="825422" cy="406372"/>
            <a:chOff x="2929079" y="2724750"/>
            <a:chExt cx="825422" cy="406372"/>
          </a:xfrm>
        </p:grpSpPr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2942545" y="2724750"/>
              <a:ext cx="811956" cy="406372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61" name="TextBox 42"/>
            <p:cNvSpPr txBox="1">
              <a:spLocks noChangeArrowheads="1"/>
            </p:cNvSpPr>
            <p:nvPr/>
          </p:nvSpPr>
          <p:spPr bwMode="auto">
            <a:xfrm>
              <a:off x="2929079" y="27337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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2" name="TextBox 43"/>
          <p:cNvSpPr txBox="1">
            <a:spLocks noChangeArrowheads="1"/>
          </p:cNvSpPr>
          <p:nvPr/>
        </p:nvSpPr>
        <p:spPr bwMode="auto">
          <a:xfrm>
            <a:off x="6621156" y="2722505"/>
            <a:ext cx="311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72419" y="2247656"/>
            <a:ext cx="1065116" cy="265902"/>
            <a:chOff x="4672419" y="2247656"/>
            <a:chExt cx="1065116" cy="265902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20427" y="2247656"/>
              <a:ext cx="1017108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   加密的部分</a:t>
              </a:r>
            </a:p>
          </p:txBody>
        </p:sp>
        <p:sp>
          <p:nvSpPr>
            <p:cNvPr id="50" name="TextBox 41"/>
            <p:cNvSpPr txBox="1">
              <a:spLocks noChangeArrowheads="1"/>
            </p:cNvSpPr>
            <p:nvPr/>
          </p:nvSpPr>
          <p:spPr bwMode="auto">
            <a:xfrm>
              <a:off x="4672419" y="2251948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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241072" y="2027630"/>
            <a:ext cx="1074245" cy="269468"/>
            <a:chOff x="4241072" y="2027630"/>
            <a:chExt cx="1074245" cy="269468"/>
          </a:xfrm>
        </p:grpSpPr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4306771" y="2035488"/>
              <a:ext cx="1008546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0000FF"/>
                  </a:solidFill>
                </a:rPr>
                <a:t>   鉴别的部分</a:t>
              </a:r>
            </a:p>
          </p:txBody>
        </p:sp>
        <p:sp>
          <p:nvSpPr>
            <p:cNvPr id="51" name="TextBox 43"/>
            <p:cNvSpPr txBox="1">
              <a:spLocks noChangeArrowheads="1"/>
            </p:cNvSpPr>
            <p:nvPr/>
          </p:nvSpPr>
          <p:spPr bwMode="auto">
            <a:xfrm>
              <a:off x="4241072" y="20276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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灯片编号占位符 64">
            <a:extLst>
              <a:ext uri="{FF2B5EF4-FFF2-40B4-BE49-F238E27FC236}">
                <a16:creationId xmlns:a16="http://schemas.microsoft.com/office/drawing/2014/main" id="{8C37BFB0-6847-4409-AB35-594714F7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83</a:t>
            </a:fld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9263A11-576B-4840-980E-1FC9DBD5D271}"/>
              </a:ext>
            </a:extLst>
          </p:cNvPr>
          <p:cNvSpPr/>
          <p:nvPr/>
        </p:nvSpPr>
        <p:spPr>
          <a:xfrm>
            <a:off x="598539" y="2490732"/>
            <a:ext cx="921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隧道方式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</p:spTree>
    <p:extLst>
      <p:ext uri="{BB962C8B-B14F-4D97-AF65-F5344CB8AC3E}">
        <p14:creationId xmlns:p14="http://schemas.microsoft.com/office/powerpoint/2010/main" val="53760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30157" y="1243569"/>
            <a:ext cx="6088607" cy="994031"/>
            <a:chOff x="488211" y="1176741"/>
            <a:chExt cx="9143628" cy="1492797"/>
          </a:xfrm>
        </p:grpSpPr>
        <p:sp>
          <p:nvSpPr>
            <p:cNvPr id="16" name="Rectangle 56"/>
            <p:cNvSpPr>
              <a:spLocks noChangeArrowheads="1"/>
            </p:cNvSpPr>
            <p:nvPr/>
          </p:nvSpPr>
          <p:spPr bwMode="auto">
            <a:xfrm>
              <a:off x="1316616" y="1666390"/>
              <a:ext cx="8315223" cy="610275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08926" y="1666390"/>
              <a:ext cx="7322913" cy="610275"/>
            </a:xfrm>
            <a:prstGeom prst="rect">
              <a:avLst/>
            </a:prstGeom>
            <a:solidFill>
              <a:srgbClr val="FF00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48"/>
            <p:cNvSpPr txBox="1">
              <a:spLocks noChangeArrowheads="1"/>
            </p:cNvSpPr>
            <p:nvPr/>
          </p:nvSpPr>
          <p:spPr bwMode="auto">
            <a:xfrm>
              <a:off x="1163996" y="2276662"/>
              <a:ext cx="1247478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 </a:t>
              </a: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 50</a:t>
              </a:r>
            </a:p>
          </p:txBody>
        </p:sp>
        <p:sp>
          <p:nvSpPr>
            <p:cNvPr id="10" name="Line 67"/>
            <p:cNvSpPr>
              <a:spLocks noChangeShapeType="1"/>
            </p:cNvSpPr>
            <p:nvPr/>
          </p:nvSpPr>
          <p:spPr bwMode="auto">
            <a:xfrm flipV="1">
              <a:off x="1316616" y="1437115"/>
              <a:ext cx="8315223" cy="168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68"/>
            <p:cNvSpPr txBox="1">
              <a:spLocks noChangeArrowheads="1"/>
            </p:cNvSpPr>
            <p:nvPr/>
          </p:nvSpPr>
          <p:spPr bwMode="auto">
            <a:xfrm>
              <a:off x="4355368" y="1176741"/>
              <a:ext cx="1974490" cy="469718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en-US" altLang="zh-CN" dirty="0"/>
                <a:t>IP </a:t>
              </a:r>
              <a:r>
                <a:rPr lang="zh-CN" altLang="en-US" dirty="0"/>
                <a:t>安全数据报</a:t>
              </a:r>
            </a:p>
          </p:txBody>
        </p:sp>
        <p:sp>
          <p:nvSpPr>
            <p:cNvPr id="12" name="Line 66"/>
            <p:cNvSpPr>
              <a:spLocks noChangeShapeType="1"/>
            </p:cNvSpPr>
            <p:nvPr/>
          </p:nvSpPr>
          <p:spPr bwMode="auto">
            <a:xfrm flipH="1">
              <a:off x="1316616" y="1283703"/>
              <a:ext cx="0" cy="28996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1330092" y="1666390"/>
              <a:ext cx="975449" cy="647089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1259432" y="1669762"/>
              <a:ext cx="467504" cy="392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680444" y="1779073"/>
              <a:ext cx="4547920" cy="398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  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   全   数   据   报   的   有   效   载   荷</a:t>
              </a:r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 flipH="1">
              <a:off x="9631839" y="1298876"/>
              <a:ext cx="0" cy="2899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auto">
            <a:xfrm flipH="1">
              <a:off x="660173" y="1895666"/>
              <a:ext cx="647524" cy="151726"/>
            </a:xfrm>
            <a:prstGeom prst="rightArrow">
              <a:avLst>
                <a:gd name="adj1" fmla="val 50000"/>
                <a:gd name="adj2" fmla="val 124075"/>
              </a:avLst>
            </a:prstGeom>
            <a:solidFill>
              <a:srgbClr val="FF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Box 48"/>
            <p:cNvSpPr txBox="1">
              <a:spLocks noChangeArrowheads="1"/>
            </p:cNvSpPr>
            <p:nvPr/>
          </p:nvSpPr>
          <p:spPr bwMode="auto">
            <a:xfrm>
              <a:off x="488211" y="1187835"/>
              <a:ext cx="841881" cy="693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在前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29079" y="2724750"/>
            <a:ext cx="825422" cy="406372"/>
            <a:chOff x="2929079" y="2724750"/>
            <a:chExt cx="825422" cy="406372"/>
          </a:xfrm>
        </p:grpSpPr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2942545" y="2724750"/>
              <a:ext cx="811956" cy="406372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61" name="TextBox 42"/>
            <p:cNvSpPr txBox="1">
              <a:spLocks noChangeArrowheads="1"/>
            </p:cNvSpPr>
            <p:nvPr/>
          </p:nvSpPr>
          <p:spPr bwMode="auto">
            <a:xfrm>
              <a:off x="2929079" y="27337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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621156" y="2722505"/>
            <a:ext cx="1197608" cy="408617"/>
            <a:chOff x="6621156" y="2722505"/>
            <a:chExt cx="1197608" cy="408617"/>
          </a:xfrm>
        </p:grpSpPr>
        <p:sp>
          <p:nvSpPr>
            <p:cNvPr id="54" name="Rectangle 18"/>
            <p:cNvSpPr>
              <a:spLocks noChangeArrowheads="1"/>
            </p:cNvSpPr>
            <p:nvPr/>
          </p:nvSpPr>
          <p:spPr bwMode="auto">
            <a:xfrm>
              <a:off x="6650666" y="2724750"/>
              <a:ext cx="1168098" cy="406372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报文鉴别码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</a:p>
          </p:txBody>
        </p:sp>
        <p:sp>
          <p:nvSpPr>
            <p:cNvPr id="62" name="TextBox 43"/>
            <p:cNvSpPr txBox="1">
              <a:spLocks noChangeArrowheads="1"/>
            </p:cNvSpPr>
            <p:nvPr/>
          </p:nvSpPr>
          <p:spPr bwMode="auto">
            <a:xfrm>
              <a:off x="6621156" y="2722505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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72419" y="2247656"/>
            <a:ext cx="1065116" cy="265902"/>
            <a:chOff x="4672419" y="2247656"/>
            <a:chExt cx="1065116" cy="265902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20427" y="2247656"/>
              <a:ext cx="1017108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   加密的部分</a:t>
              </a:r>
            </a:p>
          </p:txBody>
        </p:sp>
        <p:sp>
          <p:nvSpPr>
            <p:cNvPr id="50" name="TextBox 41"/>
            <p:cNvSpPr txBox="1">
              <a:spLocks noChangeArrowheads="1"/>
            </p:cNvSpPr>
            <p:nvPr/>
          </p:nvSpPr>
          <p:spPr bwMode="auto">
            <a:xfrm>
              <a:off x="4672419" y="2251948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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241072" y="2027630"/>
            <a:ext cx="1074245" cy="269468"/>
            <a:chOff x="4241072" y="2027630"/>
            <a:chExt cx="1074245" cy="269468"/>
          </a:xfrm>
        </p:grpSpPr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4306771" y="2035488"/>
              <a:ext cx="1008546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0000FF"/>
                  </a:solidFill>
                </a:rPr>
                <a:t>   鉴别的部分</a:t>
              </a:r>
            </a:p>
          </p:txBody>
        </p:sp>
        <p:sp>
          <p:nvSpPr>
            <p:cNvPr id="51" name="TextBox 43"/>
            <p:cNvSpPr txBox="1">
              <a:spLocks noChangeArrowheads="1"/>
            </p:cNvSpPr>
            <p:nvPr/>
          </p:nvSpPr>
          <p:spPr bwMode="auto">
            <a:xfrm>
              <a:off x="4241072" y="20276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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灯片编号占位符 65">
            <a:extLst>
              <a:ext uri="{FF2B5EF4-FFF2-40B4-BE49-F238E27FC236}">
                <a16:creationId xmlns:a16="http://schemas.microsoft.com/office/drawing/2014/main" id="{AC479DF1-3E70-4EA5-891C-8690A968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84</a:t>
            </a:fld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5E35772-F404-4A81-B517-FC338BCF95CD}"/>
              </a:ext>
            </a:extLst>
          </p:cNvPr>
          <p:cNvSpPr/>
          <p:nvPr/>
        </p:nvSpPr>
        <p:spPr>
          <a:xfrm>
            <a:off x="598539" y="2490732"/>
            <a:ext cx="921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隧道方式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</p:spTree>
    <p:extLst>
      <p:ext uri="{BB962C8B-B14F-4D97-AF65-F5344CB8AC3E}">
        <p14:creationId xmlns:p14="http://schemas.microsoft.com/office/powerpoint/2010/main" val="333758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43000"/>
            <a:ext cx="8129015" cy="321868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7392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42707" y="650839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2281780" y="1569619"/>
            <a:ext cx="5536984" cy="406373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942544" y="1569619"/>
            <a:ext cx="4876220" cy="406373"/>
          </a:xfrm>
          <a:prstGeom prst="rect">
            <a:avLst/>
          </a:prstGeom>
          <a:solidFill>
            <a:srgbClr val="FF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2180152" y="1975990"/>
            <a:ext cx="83067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50</a:t>
            </a:r>
          </a:p>
        </p:txBody>
      </p:sp>
      <p:sp>
        <p:nvSpPr>
          <p:cNvPr id="10" name="Line 67"/>
          <p:cNvSpPr>
            <a:spLocks noChangeShapeType="1"/>
          </p:cNvSpPr>
          <p:nvPr/>
        </p:nvSpPr>
        <p:spPr bwMode="auto">
          <a:xfrm flipV="1">
            <a:off x="2281780" y="1416948"/>
            <a:ext cx="5536984" cy="1122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68"/>
          <p:cNvSpPr txBox="1">
            <a:spLocks noChangeArrowheads="1"/>
          </p:cNvSpPr>
          <p:nvPr/>
        </p:nvSpPr>
        <p:spPr bwMode="auto">
          <a:xfrm>
            <a:off x="4305240" y="1243569"/>
            <a:ext cx="1314784" cy="312778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IP </a:t>
            </a:r>
            <a:r>
              <a:rPr lang="zh-CN" altLang="en-US" dirty="0"/>
              <a:t>安全数据报</a:t>
            </a:r>
          </a:p>
        </p:txBody>
      </p:sp>
      <p:sp>
        <p:nvSpPr>
          <p:cNvPr id="12" name="Line 66"/>
          <p:cNvSpPr>
            <a:spLocks noChangeShapeType="1"/>
          </p:cNvSpPr>
          <p:nvPr/>
        </p:nvSpPr>
        <p:spPr bwMode="auto">
          <a:xfrm flipH="1">
            <a:off x="2281780" y="1314793"/>
            <a:ext cx="0" cy="193083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2243702" y="1569619"/>
            <a:ext cx="696588" cy="430887"/>
            <a:chOff x="2243702" y="1569619"/>
            <a:chExt cx="696588" cy="430887"/>
          </a:xfrm>
        </p:grpSpPr>
        <p:sp>
          <p:nvSpPr>
            <p:cNvPr id="13" name="Text Box 68"/>
            <p:cNvSpPr txBox="1">
              <a:spLocks noChangeArrowheads="1"/>
            </p:cNvSpPr>
            <p:nvPr/>
          </p:nvSpPr>
          <p:spPr bwMode="auto">
            <a:xfrm>
              <a:off x="2290753" y="1569619"/>
              <a:ext cx="649537" cy="43088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新的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 </a:t>
              </a:r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14" name="TextBox 43"/>
            <p:cNvSpPr txBox="1">
              <a:spLocks noChangeArrowheads="1"/>
            </p:cNvSpPr>
            <p:nvPr/>
          </p:nvSpPr>
          <p:spPr bwMode="auto">
            <a:xfrm>
              <a:off x="2243702" y="157186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</a:t>
              </a:r>
              <a:endPara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3855818" y="1644653"/>
            <a:ext cx="3028393" cy="26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    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   全   数   据   报   的   有   效   载   荷</a:t>
            </a:r>
          </a:p>
        </p:txBody>
      </p:sp>
      <p:sp>
        <p:nvSpPr>
          <p:cNvPr id="17" name="Line 66"/>
          <p:cNvSpPr>
            <a:spLocks noChangeShapeType="1"/>
          </p:cNvSpPr>
          <p:nvPr/>
        </p:nvSpPr>
        <p:spPr bwMode="auto">
          <a:xfrm flipH="1">
            <a:off x="7818764" y="1324897"/>
            <a:ext cx="0" cy="1930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箭头 17"/>
          <p:cNvSpPr/>
          <p:nvPr/>
        </p:nvSpPr>
        <p:spPr bwMode="auto">
          <a:xfrm flipH="1">
            <a:off x="1844664" y="1722290"/>
            <a:ext cx="431177" cy="101032"/>
          </a:xfrm>
          <a:prstGeom prst="rightArrow">
            <a:avLst>
              <a:gd name="adj1" fmla="val 50000"/>
              <a:gd name="adj2" fmla="val 124075"/>
            </a:avLst>
          </a:prstGeom>
          <a:solidFill>
            <a:srgbClr val="FF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1730157" y="1250956"/>
            <a:ext cx="5605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在前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 bwMode="auto">
          <a:xfrm>
            <a:off x="5273139" y="3136737"/>
            <a:ext cx="1981174" cy="309831"/>
          </a:xfrm>
          <a:custGeom>
            <a:avLst/>
            <a:gdLst>
              <a:gd name="connsiteX0" fmla="*/ 1090720 w 2808808"/>
              <a:gd name="connsiteY0" fmla="*/ 0 h 426447"/>
              <a:gd name="connsiteX1" fmla="*/ 0 w 2808808"/>
              <a:gd name="connsiteY1" fmla="*/ 418246 h 426447"/>
              <a:gd name="connsiteX2" fmla="*/ 2808808 w 2808808"/>
              <a:gd name="connsiteY2" fmla="*/ 426447 h 426447"/>
              <a:gd name="connsiteX3" fmla="*/ 1951814 w 2808808"/>
              <a:gd name="connsiteY3" fmla="*/ 0 h 426447"/>
              <a:gd name="connsiteX4" fmla="*/ 1090720 w 2808808"/>
              <a:gd name="connsiteY4" fmla="*/ 0 h 426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8808" h="426447">
                <a:moveTo>
                  <a:pt x="1090720" y="0"/>
                </a:moveTo>
                <a:lnTo>
                  <a:pt x="0" y="418246"/>
                </a:lnTo>
                <a:lnTo>
                  <a:pt x="2808808" y="426447"/>
                </a:lnTo>
                <a:lnTo>
                  <a:pt x="1951814" y="0"/>
                </a:lnTo>
                <a:lnTo>
                  <a:pt x="10907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FF00FF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 bwMode="auto">
          <a:xfrm>
            <a:off x="2743195" y="3134492"/>
            <a:ext cx="1977814" cy="312076"/>
          </a:xfrm>
          <a:custGeom>
            <a:avLst/>
            <a:gdLst>
              <a:gd name="connsiteX0" fmla="*/ 274320 w 2804160"/>
              <a:gd name="connsiteY0" fmla="*/ 0 h 441960"/>
              <a:gd name="connsiteX1" fmla="*/ 0 w 2804160"/>
              <a:gd name="connsiteY1" fmla="*/ 441960 h 441960"/>
              <a:gd name="connsiteX2" fmla="*/ 2804160 w 2804160"/>
              <a:gd name="connsiteY2" fmla="*/ 434340 h 441960"/>
              <a:gd name="connsiteX3" fmla="*/ 1440180 w 2804160"/>
              <a:gd name="connsiteY3" fmla="*/ 7620 h 441960"/>
              <a:gd name="connsiteX4" fmla="*/ 274320 w 2804160"/>
              <a:gd name="connsiteY4" fmla="*/ 0 h 44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160" h="441960">
                <a:moveTo>
                  <a:pt x="274320" y="0"/>
                </a:moveTo>
                <a:lnTo>
                  <a:pt x="0" y="441960"/>
                </a:lnTo>
                <a:lnTo>
                  <a:pt x="2804160" y="434340"/>
                </a:lnTo>
                <a:lnTo>
                  <a:pt x="1440180" y="7620"/>
                </a:lnTo>
                <a:lnTo>
                  <a:pt x="274320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00FF00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/>
          <p:cNvSpPr>
            <a:spLocks noChangeShapeType="1"/>
          </p:cNvSpPr>
          <p:nvPr/>
        </p:nvSpPr>
        <p:spPr bwMode="auto">
          <a:xfrm flipH="1">
            <a:off x="6650666" y="2087127"/>
            <a:ext cx="0" cy="653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53"/>
          <p:cNvSpPr>
            <a:spLocks noChangeShapeType="1"/>
          </p:cNvSpPr>
          <p:nvPr/>
        </p:nvSpPr>
        <p:spPr bwMode="auto">
          <a:xfrm>
            <a:off x="3754500" y="2332972"/>
            <a:ext cx="1120" cy="40637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Line 54"/>
          <p:cNvSpPr>
            <a:spLocks noChangeShapeType="1"/>
          </p:cNvSpPr>
          <p:nvPr/>
        </p:nvSpPr>
        <p:spPr bwMode="auto">
          <a:xfrm>
            <a:off x="3755621" y="2385733"/>
            <a:ext cx="289504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55"/>
          <p:cNvSpPr>
            <a:spLocks noChangeShapeType="1"/>
          </p:cNvSpPr>
          <p:nvPr/>
        </p:nvSpPr>
        <p:spPr bwMode="auto">
          <a:xfrm flipV="1">
            <a:off x="2942544" y="2145501"/>
            <a:ext cx="3708121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57"/>
          <p:cNvSpPr>
            <a:spLocks noChangeArrowheads="1"/>
          </p:cNvSpPr>
          <p:nvPr/>
        </p:nvSpPr>
        <p:spPr bwMode="auto">
          <a:xfrm>
            <a:off x="2738715" y="3437588"/>
            <a:ext cx="1981174" cy="586696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3094856" y="3460065"/>
            <a:ext cx="13997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安全参数索引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62"/>
          <p:cNvSpPr>
            <a:spLocks noChangeArrowheads="1"/>
          </p:cNvSpPr>
          <p:nvPr/>
        </p:nvSpPr>
        <p:spPr bwMode="auto">
          <a:xfrm>
            <a:off x="5278739" y="3437588"/>
            <a:ext cx="1981174" cy="560166"/>
          </a:xfrm>
          <a:prstGeom prst="rect">
            <a:avLst/>
          </a:prstGeom>
          <a:solidFill>
            <a:srgbClr val="CC00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>
            <a:off x="2942544" y="1975992"/>
            <a:ext cx="0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 flipH="1">
            <a:off x="7818764" y="1975992"/>
            <a:ext cx="1119" cy="81499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sz="1200" b="1">
              <a:ln>
                <a:solidFill>
                  <a:schemeClr val="tx1"/>
                </a:solidFill>
                <a:prstDash val="dash"/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2"/>
          <p:cNvCxnSpPr>
            <a:cxnSpLocks noChangeShapeType="1"/>
            <a:stCxn id="29" idx="1"/>
            <a:endCxn id="29" idx="3"/>
          </p:cNvCxnSpPr>
          <p:nvPr/>
        </p:nvCxnSpPr>
        <p:spPr bwMode="auto">
          <a:xfrm>
            <a:off x="2738715" y="3730936"/>
            <a:ext cx="1981174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3411799" y="3747758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378305" y="4035453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37" name="Text Box 63"/>
          <p:cNvSpPr txBox="1">
            <a:spLocks noChangeArrowheads="1"/>
          </p:cNvSpPr>
          <p:nvPr/>
        </p:nvSpPr>
        <p:spPr bwMode="auto">
          <a:xfrm>
            <a:off x="5228342" y="3489227"/>
            <a:ext cx="5854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</a:p>
        </p:txBody>
      </p:sp>
      <p:sp>
        <p:nvSpPr>
          <p:cNvPr id="38" name="Text Box 63"/>
          <p:cNvSpPr txBox="1">
            <a:spLocks noChangeArrowheads="1"/>
          </p:cNvSpPr>
          <p:nvPr/>
        </p:nvSpPr>
        <p:spPr bwMode="auto">
          <a:xfrm>
            <a:off x="5775655" y="3773712"/>
            <a:ext cx="7489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填充长度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6417380" y="3771790"/>
            <a:ext cx="8899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下一个首部</a:t>
            </a:r>
          </a:p>
        </p:txBody>
      </p:sp>
      <p:sp>
        <p:nvSpPr>
          <p:cNvPr id="40" name="任意多边形 48"/>
          <p:cNvSpPr>
            <a:spLocks/>
          </p:cNvSpPr>
          <p:nvPr/>
        </p:nvSpPr>
        <p:spPr bwMode="auto">
          <a:xfrm>
            <a:off x="5787192" y="3811406"/>
            <a:ext cx="1472721" cy="182980"/>
          </a:xfrm>
          <a:custGeom>
            <a:avLst/>
            <a:gdLst>
              <a:gd name="T0" fmla="*/ 0 w 2021522"/>
              <a:gd name="T1" fmla="*/ 261828 h 258328"/>
              <a:gd name="T2" fmla="*/ 5476 w 2021522"/>
              <a:gd name="T3" fmla="*/ 4156 h 258328"/>
              <a:gd name="T4" fmla="*/ 2699984 w 2021522"/>
              <a:gd name="T5" fmla="*/ 0 h 258328"/>
              <a:gd name="T6" fmla="*/ 0 60000 65536"/>
              <a:gd name="T7" fmla="*/ 0 60000 65536"/>
              <a:gd name="T8" fmla="*/ 0 60000 65536"/>
              <a:gd name="T9" fmla="*/ 0 w 2021522"/>
              <a:gd name="T10" fmla="*/ 0 h 258328"/>
              <a:gd name="T11" fmla="*/ 2021522 w 2021522"/>
              <a:gd name="T12" fmla="*/ 258328 h 2583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522" h="258328">
                <a:moveTo>
                  <a:pt x="0" y="258328"/>
                </a:moveTo>
                <a:lnTo>
                  <a:pt x="4101" y="4100"/>
                </a:lnTo>
                <a:lnTo>
                  <a:pt x="202152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51"/>
          <p:cNvCxnSpPr>
            <a:cxnSpLocks noChangeShapeType="1"/>
          </p:cNvCxnSpPr>
          <p:nvPr/>
        </p:nvCxnSpPr>
        <p:spPr bwMode="auto">
          <a:xfrm flipH="1">
            <a:off x="6484914" y="3815896"/>
            <a:ext cx="1120" cy="18073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63"/>
          <p:cNvSpPr txBox="1">
            <a:spLocks noChangeArrowheads="1"/>
          </p:cNvSpPr>
          <p:nvPr/>
        </p:nvSpPr>
        <p:spPr bwMode="auto">
          <a:xfrm>
            <a:off x="5823788" y="3587363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6560604" y="3581572"/>
            <a:ext cx="53732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8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sp>
        <p:nvSpPr>
          <p:cNvPr id="44" name="Text Box 63"/>
          <p:cNvSpPr txBox="1">
            <a:spLocks noChangeArrowheads="1"/>
          </p:cNvSpPr>
          <p:nvPr/>
        </p:nvSpPr>
        <p:spPr bwMode="auto">
          <a:xfrm>
            <a:off x="5869967" y="4005762"/>
            <a:ext cx="6671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32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</p:txBody>
      </p: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6041418" y="2486764"/>
            <a:ext cx="0" cy="25370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Line 54"/>
          <p:cNvSpPr>
            <a:spLocks noChangeShapeType="1"/>
          </p:cNvSpPr>
          <p:nvPr/>
        </p:nvSpPr>
        <p:spPr bwMode="auto">
          <a:xfrm>
            <a:off x="3755621" y="2587796"/>
            <a:ext cx="2285797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329403" y="2462559"/>
            <a:ext cx="1189748" cy="265586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11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</a:rPr>
              <a:t>ESP </a:t>
            </a:r>
            <a:r>
              <a:rPr lang="zh-CN" altLang="en-US" dirty="0">
                <a:solidFill>
                  <a:srgbClr val="C00000"/>
                </a:solidFill>
              </a:rPr>
              <a:t>的有效载荷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6690885" y="3999029"/>
            <a:ext cx="2792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754500" y="2731812"/>
            <a:ext cx="2286918" cy="39930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2942545" y="2724750"/>
            <a:ext cx="4876219" cy="4063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4569247" y="2722505"/>
            <a:ext cx="12554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 </a:t>
            </a:r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的有效载荷</a:t>
            </a:r>
          </a:p>
        </p:txBody>
      </p:sp>
      <p:sp>
        <p:nvSpPr>
          <p:cNvPr id="58" name="Text Box 68"/>
          <p:cNvSpPr txBox="1">
            <a:spLocks noChangeArrowheads="1"/>
          </p:cNvSpPr>
          <p:nvPr/>
        </p:nvSpPr>
        <p:spPr bwMode="auto">
          <a:xfrm>
            <a:off x="3750594" y="2721383"/>
            <a:ext cx="649537" cy="4308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原始的</a:t>
            </a:r>
            <a:endParaRPr lang="en-US" altLang="zh-CN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cxnSp>
        <p:nvCxnSpPr>
          <p:cNvPr id="59" name="直接连接符 38"/>
          <p:cNvCxnSpPr>
            <a:cxnSpLocks noChangeShapeType="1"/>
          </p:cNvCxnSpPr>
          <p:nvPr/>
        </p:nvCxnSpPr>
        <p:spPr bwMode="auto">
          <a:xfrm>
            <a:off x="4404066" y="2722505"/>
            <a:ext cx="0" cy="40861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组合 4"/>
          <p:cNvGrpSpPr/>
          <p:nvPr/>
        </p:nvGrpSpPr>
        <p:grpSpPr>
          <a:xfrm>
            <a:off x="5962535" y="2724750"/>
            <a:ext cx="688131" cy="406372"/>
            <a:chOff x="5962535" y="2724750"/>
            <a:chExt cx="688131" cy="406372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6041418" y="2724750"/>
              <a:ext cx="609248" cy="406372"/>
            </a:xfrm>
            <a:prstGeom prst="rect">
              <a:avLst/>
            </a:prstGeom>
            <a:solidFill>
              <a:srgbClr val="CC00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尾部</a:t>
              </a:r>
            </a:p>
          </p:txBody>
        </p:sp>
        <p:sp>
          <p:nvSpPr>
            <p:cNvPr id="60" name="TextBox 40"/>
            <p:cNvSpPr txBox="1">
              <a:spLocks noChangeArrowheads="1"/>
            </p:cNvSpPr>
            <p:nvPr/>
          </p:nvSpPr>
          <p:spPr bwMode="auto">
            <a:xfrm>
              <a:off x="5962535" y="2725874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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29079" y="2724750"/>
            <a:ext cx="825422" cy="406372"/>
            <a:chOff x="2929079" y="2724750"/>
            <a:chExt cx="825422" cy="406372"/>
          </a:xfrm>
        </p:grpSpPr>
        <p:sp>
          <p:nvSpPr>
            <p:cNvPr id="52" name="Rectangle 10"/>
            <p:cNvSpPr>
              <a:spLocks noChangeArrowheads="1"/>
            </p:cNvSpPr>
            <p:nvPr/>
          </p:nvSpPr>
          <p:spPr bwMode="auto">
            <a:xfrm>
              <a:off x="2942545" y="2724750"/>
              <a:ext cx="811956" cy="406372"/>
            </a:xfrm>
            <a:prstGeom prst="rect">
              <a:avLst/>
            </a:prstGeom>
            <a:solidFill>
              <a:srgbClr val="99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ESP </a:t>
              </a:r>
            </a:p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首部</a:t>
              </a:r>
            </a:p>
          </p:txBody>
        </p:sp>
        <p:sp>
          <p:nvSpPr>
            <p:cNvPr id="61" name="TextBox 42"/>
            <p:cNvSpPr txBox="1">
              <a:spLocks noChangeArrowheads="1"/>
            </p:cNvSpPr>
            <p:nvPr/>
          </p:nvSpPr>
          <p:spPr bwMode="auto">
            <a:xfrm>
              <a:off x="2929079" y="27337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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621156" y="2722505"/>
            <a:ext cx="1197608" cy="408617"/>
            <a:chOff x="6621156" y="2722505"/>
            <a:chExt cx="1197608" cy="408617"/>
          </a:xfrm>
        </p:grpSpPr>
        <p:sp>
          <p:nvSpPr>
            <p:cNvPr id="54" name="Rectangle 18"/>
            <p:cNvSpPr>
              <a:spLocks noChangeArrowheads="1"/>
            </p:cNvSpPr>
            <p:nvPr/>
          </p:nvSpPr>
          <p:spPr bwMode="auto">
            <a:xfrm>
              <a:off x="6650666" y="2724750"/>
              <a:ext cx="1168098" cy="406372"/>
            </a:xfrm>
            <a:prstGeom prst="rect">
              <a:avLst/>
            </a:prstGeom>
            <a:solidFill>
              <a:srgbClr val="FFFF66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报文鉴别码</a:t>
              </a:r>
              <a:endPara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MAC</a:t>
              </a:r>
            </a:p>
          </p:txBody>
        </p:sp>
        <p:sp>
          <p:nvSpPr>
            <p:cNvPr id="62" name="TextBox 43"/>
            <p:cNvSpPr txBox="1">
              <a:spLocks noChangeArrowheads="1"/>
            </p:cNvSpPr>
            <p:nvPr/>
          </p:nvSpPr>
          <p:spPr bwMode="auto">
            <a:xfrm>
              <a:off x="6621156" y="2722505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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" name="矩形 51"/>
          <p:cNvSpPr>
            <a:spLocks noChangeArrowheads="1"/>
          </p:cNvSpPr>
          <p:nvPr/>
        </p:nvSpPr>
        <p:spPr bwMode="auto">
          <a:xfrm>
            <a:off x="3749683" y="2727793"/>
            <a:ext cx="2285797" cy="40637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672419" y="2247656"/>
            <a:ext cx="1065116" cy="265902"/>
            <a:chOff x="4672419" y="2247656"/>
            <a:chExt cx="1065116" cy="265902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4720427" y="2247656"/>
              <a:ext cx="1017108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   加密的部分</a:t>
              </a:r>
            </a:p>
          </p:txBody>
        </p:sp>
        <p:sp>
          <p:nvSpPr>
            <p:cNvPr id="50" name="TextBox 41"/>
            <p:cNvSpPr txBox="1">
              <a:spLocks noChangeArrowheads="1"/>
            </p:cNvSpPr>
            <p:nvPr/>
          </p:nvSpPr>
          <p:spPr bwMode="auto">
            <a:xfrm>
              <a:off x="4672419" y="2251948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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241072" y="2027630"/>
            <a:ext cx="1074245" cy="269468"/>
            <a:chOff x="4241072" y="2027630"/>
            <a:chExt cx="1074245" cy="269468"/>
          </a:xfrm>
        </p:grpSpPr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4306771" y="2035488"/>
              <a:ext cx="1008546" cy="261610"/>
            </a:xfrm>
            <a:prstGeom prst="rect">
              <a:avLst/>
            </a:prstGeom>
            <a:solidFill>
              <a:srgbClr val="C5E5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kumimoji="1" sz="1100" b="1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0000FF"/>
                  </a:solidFill>
                </a:rPr>
                <a:t>   鉴别的部分</a:t>
              </a:r>
            </a:p>
          </p:txBody>
        </p:sp>
        <p:sp>
          <p:nvSpPr>
            <p:cNvPr id="51" name="TextBox 43"/>
            <p:cNvSpPr txBox="1">
              <a:spLocks noChangeArrowheads="1"/>
            </p:cNvSpPr>
            <p:nvPr/>
          </p:nvSpPr>
          <p:spPr bwMode="auto">
            <a:xfrm>
              <a:off x="4241072" y="2027630"/>
              <a:ext cx="31130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" pitchFamily="2" charset="2"/>
                </a:rPr>
                <a:t></a:t>
              </a:r>
              <a:endPara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6F227E-9A0C-400D-AC8E-85599DF7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85</a:t>
            </a:fld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44F2FEE-04D9-48B0-A1F2-42E8C0F58F84}"/>
              </a:ext>
            </a:extLst>
          </p:cNvPr>
          <p:cNvSpPr/>
          <p:nvPr/>
        </p:nvSpPr>
        <p:spPr>
          <a:xfrm>
            <a:off x="598539" y="2490732"/>
            <a:ext cx="921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隧道方式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下的 </a:t>
            </a: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</p:spTree>
    <p:extLst>
      <p:ext uri="{BB962C8B-B14F-4D97-AF65-F5344CB8AC3E}">
        <p14:creationId xmlns:p14="http://schemas.microsoft.com/office/powerpoint/2010/main" val="36115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105353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135129" y="1020328"/>
            <a:ext cx="2877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 IP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安全数据报的格式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436744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在“原始的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首部”中，用主机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地址分别作为源地址和目的地址。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而在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安全数据报的“新的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首部”中，用路由器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000" b="1" baseline="-250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地址分别作为源地址和目的地址。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08B62A-2022-4414-BD87-B19B2DBC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293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95388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276994" y="920674"/>
            <a:ext cx="25939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 IPsec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的其他构件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337090"/>
            <a:ext cx="8129016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安全关联数据库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SAD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(Security Association Database)  </a:t>
            </a:r>
          </a:p>
          <a:p>
            <a:pPr marL="684000" indent="-3420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存放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安全策略数据库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SPD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(Security Policy Database) </a:t>
            </a:r>
          </a:p>
          <a:p>
            <a:pPr marL="684000" indent="-3420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指明什么样的数据报需要进行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IPsec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处理。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互联网密钥交换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IKE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(Internet Key Exchange) </a:t>
            </a:r>
          </a:p>
          <a:p>
            <a:pPr marL="684000" indent="-342000" eaLnBrk="0" hangingPunct="0">
              <a:lnSpc>
                <a:spcPts val="3300"/>
              </a:lnSpc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安全数据报创建安全关联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470FC3-8A20-4FB9-B3CE-0B252D38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684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0422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340313" y="571014"/>
            <a:ext cx="24673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互联网密钥交换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IKE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418942" y="987430"/>
            <a:ext cx="8462511" cy="343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IKE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是个非常复杂的协议，在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2014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年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月已成为互联网的正式标准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[RFC 7296]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000" indent="-342000" eaLnBrk="0" hangingPunct="0">
              <a:lnSpc>
                <a:spcPts val="29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以另外三个协议为基础：</a:t>
            </a:r>
          </a:p>
          <a:p>
            <a:pPr marL="684000" indent="-342900" eaLnBrk="0" hangingPunct="0">
              <a:lnSpc>
                <a:spcPts val="29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Oakley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是密钥生成协议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[RFC 2412]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684000" indent="-342900" eaLnBrk="0" hangingPunct="0">
              <a:lnSpc>
                <a:spcPts val="29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安全密钥交换机制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SKEME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(Secure Key Exchange Mechanism) ——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是用于密钥交换的协议。它利用公钥加密来实现密钥交换协议中的实体鉴别。</a:t>
            </a:r>
          </a:p>
          <a:p>
            <a:pPr marL="684000" indent="-342900" eaLnBrk="0" hangingPunct="0">
              <a:lnSpc>
                <a:spcPts val="29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互联网安全关联和密钥管理协议 </a:t>
            </a:r>
            <a:r>
              <a:rPr lang="en-US" altLang="zh-CN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ISAKMP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(Internet Secure Association and Key Management Mechanism) ——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用于实现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IKE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中定义的密钥交换，使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IKE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的交换能够以标准化、格式化的报文创建安全关联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6DD189-9030-474B-A4CE-169A773D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982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13209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943585" y="1295469"/>
            <a:ext cx="3265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运输层安全协议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3" y="1764323"/>
            <a:ext cx="8230766" cy="1361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现在广泛使用的有以下两个协议：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安全套接字层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(Secure Socket Layer) 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运输层安全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TLS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(Transport Layer Security)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1F7887-7F3F-4E17-BD9A-4EBE91D0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65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287471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运行的安全性</a:t>
            </a:r>
          </a:p>
        </p:txBody>
      </p:sp>
      <p:sp>
        <p:nvSpPr>
          <p:cNvPr id="6" name="矩形标注 5"/>
          <p:cNvSpPr/>
          <p:nvPr/>
        </p:nvSpPr>
        <p:spPr bwMode="auto">
          <a:xfrm>
            <a:off x="3615008" y="2439997"/>
            <a:ext cx="4826733" cy="1563769"/>
          </a:xfrm>
          <a:prstGeom prst="wedgeRectCallout">
            <a:avLst>
              <a:gd name="adj1" fmla="val -62225"/>
              <a:gd name="adj2" fmla="val -8025"/>
            </a:avLst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信息的内容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未被篡改过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信息的完整性与端点鉴别往往是不可分割的。</a:t>
            </a:r>
          </a:p>
          <a:p>
            <a:pPr marL="285750" indent="-285750">
              <a:lnSpc>
                <a:spcPts val="2700"/>
              </a:lnSpc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“鉴别”同时包含了端点鉴别和报文完整性。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87166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846196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5FCB67-2A3F-4CB2-836C-120E55EE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85430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824420" y="821091"/>
            <a:ext cx="1499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237507"/>
            <a:ext cx="8129016" cy="300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安全套接层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，广泛应用于基于万维网的各种网络应用（但不限于万维网应用）。</a:t>
            </a:r>
          </a:p>
          <a:p>
            <a:pPr marL="799200" lvl="1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作用在端系统应用层的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和运输层之间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799200" lvl="1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之上建立起一个安全通道，为通过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传输的应用层数据提供安全保障。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1999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IETF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3.0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基础上推出了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传输层安全标准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TLS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，为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基于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的网络应用提供安全数据传输服务。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FB83DF-2927-469A-A278-F1665E5C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Freeform 10"/>
          <p:cNvSpPr>
            <a:spLocks/>
          </p:cNvSpPr>
          <p:nvPr/>
        </p:nvSpPr>
        <p:spPr bwMode="auto">
          <a:xfrm>
            <a:off x="2782120" y="2917172"/>
            <a:ext cx="3402342" cy="350926"/>
          </a:xfrm>
          <a:custGeom>
            <a:avLst/>
            <a:gdLst>
              <a:gd name="T0" fmla="*/ 0 w 2903"/>
              <a:gd name="T1" fmla="*/ 0 h 317"/>
              <a:gd name="T2" fmla="*/ 0 w 2903"/>
              <a:gd name="T3" fmla="*/ 317 h 317"/>
              <a:gd name="T4" fmla="*/ 2903 w 2903"/>
              <a:gd name="T5" fmla="*/ 317 h 317"/>
              <a:gd name="T6" fmla="*/ 2903 w 2903"/>
              <a:gd name="T7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03" h="317">
                <a:moveTo>
                  <a:pt x="0" y="0"/>
                </a:moveTo>
                <a:lnTo>
                  <a:pt x="0" y="317"/>
                </a:lnTo>
                <a:lnTo>
                  <a:pt x="2903" y="317"/>
                </a:lnTo>
                <a:lnTo>
                  <a:pt x="2903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3854219" y="2918471"/>
            <a:ext cx="1584201" cy="756942"/>
            <a:chOff x="2248" y="820"/>
            <a:chExt cx="2248" cy="883"/>
          </a:xfrm>
        </p:grpSpPr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35" name="Group 109"/>
              <p:cNvGrpSpPr>
                <a:grpSpLocks/>
              </p:cNvGrpSpPr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40" name="Group 110"/>
                <p:cNvGrpSpPr>
                  <a:grpSpLocks/>
                </p:cNvGrpSpPr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50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52" name="Group 1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56" name="Group 1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0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1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2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3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  <p:sp>
                      <p:nvSpPr>
                        <p:cNvPr id="64" name="Freeform 11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itchFamily="34" charset="-122"/>
                            <a:ea typeface="微软雅黑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57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58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59" name="Freeform 12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53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54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55" name="Freeform 124"/>
                    <p:cNvSpPr>
                      <a:spLocks/>
                    </p:cNvSpPr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51" name="Freeform 125"/>
                  <p:cNvSpPr>
                    <a:spLocks/>
                  </p:cNvSpPr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41" name="Group 126"/>
                <p:cNvGrpSpPr>
                  <a:grpSpLocks/>
                </p:cNvGrpSpPr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44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5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6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7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8" name="Freeform 131"/>
                  <p:cNvSpPr>
                    <a:spLocks/>
                  </p:cNvSpPr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49" name="Freeform 132"/>
                  <p:cNvSpPr>
                    <a:spLocks/>
                  </p:cNvSpPr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2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Freeform 134"/>
                <p:cNvSpPr>
                  <a:spLocks/>
                </p:cNvSpPr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6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Freeform 138"/>
              <p:cNvSpPr>
                <a:spLocks/>
              </p:cNvSpPr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" name="Group 139"/>
            <p:cNvGrpSpPr>
              <a:grpSpLocks/>
            </p:cNvGrpSpPr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20" name="Group 140"/>
              <p:cNvGrpSpPr>
                <a:grpSpLocks/>
              </p:cNvGrpSpPr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31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3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Freeform 144"/>
                <p:cNvSpPr>
                  <a:spLocks/>
                </p:cNvSpPr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21" name="Group 145"/>
              <p:cNvGrpSpPr>
                <a:grpSpLocks/>
              </p:cNvGrpSpPr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23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4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6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Freeform 152"/>
                <p:cNvSpPr>
                  <a:spLocks/>
                </p:cNvSpPr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Freeform 153"/>
                <p:cNvSpPr>
                  <a:spLocks/>
                </p:cNvSpPr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2" name="Freeform 154"/>
              <p:cNvSpPr>
                <a:spLocks/>
              </p:cNvSpPr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Group 155"/>
            <p:cNvGrpSpPr>
              <a:grpSpLocks/>
            </p:cNvGrpSpPr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8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167"/>
              <p:cNvSpPr>
                <a:spLocks/>
              </p:cNvSpPr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3468551" y="636189"/>
            <a:ext cx="2210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/ TLS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的位置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60085" y="3720256"/>
            <a:ext cx="7514376" cy="584775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在发送方，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接收应用层的数据，对数据进行加密，然后把加了密的数据送往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套接字。在接收方，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从 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套接字读取数据，解密后把数据交给应用层。 </a:t>
            </a:r>
          </a:p>
        </p:txBody>
      </p:sp>
      <p:sp>
        <p:nvSpPr>
          <p:cNvPr id="68" name="Rectangle 12"/>
          <p:cNvSpPr>
            <a:spLocks noChangeArrowheads="1"/>
          </p:cNvSpPr>
          <p:nvPr/>
        </p:nvSpPr>
        <p:spPr bwMode="auto">
          <a:xfrm>
            <a:off x="4146894" y="3150754"/>
            <a:ext cx="906652" cy="23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l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69" name="Rectangle 14"/>
          <p:cNvSpPr>
            <a:spLocks noChangeArrowheads="1"/>
          </p:cNvSpPr>
          <p:nvPr/>
        </p:nvSpPr>
        <p:spPr bwMode="auto">
          <a:xfrm>
            <a:off x="2151301" y="1267709"/>
            <a:ext cx="1675387" cy="1649464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2163294" y="2145578"/>
            <a:ext cx="1656198" cy="75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Group 16"/>
          <p:cNvGrpSpPr>
            <a:grpSpLocks/>
          </p:cNvGrpSpPr>
          <p:nvPr/>
        </p:nvGrpSpPr>
        <p:grpSpPr bwMode="auto">
          <a:xfrm>
            <a:off x="2772529" y="2115738"/>
            <a:ext cx="386275" cy="336267"/>
            <a:chOff x="1539" y="891"/>
            <a:chExt cx="378" cy="365"/>
          </a:xfrm>
        </p:grpSpPr>
        <p:sp>
          <p:nvSpPr>
            <p:cNvPr id="72" name="Rectangle 17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Rectangle 18"/>
            <p:cNvSpPr>
              <a:spLocks noChangeArrowheads="1"/>
            </p:cNvSpPr>
            <p:nvPr/>
          </p:nvSpPr>
          <p:spPr bwMode="auto">
            <a:xfrm>
              <a:off x="1539" y="891"/>
              <a:ext cx="3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</p:grpSp>
      <p:grpSp>
        <p:nvGrpSpPr>
          <p:cNvPr id="74" name="Group 19"/>
          <p:cNvGrpSpPr>
            <a:grpSpLocks/>
          </p:cNvGrpSpPr>
          <p:nvPr/>
        </p:nvGrpSpPr>
        <p:grpSpPr bwMode="auto">
          <a:xfrm>
            <a:off x="2277052" y="1261170"/>
            <a:ext cx="1574226" cy="304842"/>
            <a:chOff x="1317" y="326"/>
            <a:chExt cx="1548" cy="332"/>
          </a:xfrm>
        </p:grpSpPr>
        <p:sp>
          <p:nvSpPr>
            <p:cNvPr id="75" name="Rectangle 20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Rectangle 21"/>
            <p:cNvSpPr>
              <a:spLocks noChangeArrowheads="1"/>
            </p:cNvSpPr>
            <p:nvPr/>
          </p:nvSpPr>
          <p:spPr bwMode="auto">
            <a:xfrm>
              <a:off x="1317" y="326"/>
              <a:ext cx="154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应用层（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sp>
        <p:nvSpPr>
          <p:cNvPr id="77" name="Rectangle 22"/>
          <p:cNvSpPr>
            <a:spLocks noChangeArrowheads="1"/>
          </p:cNvSpPr>
          <p:nvPr/>
        </p:nvSpPr>
        <p:spPr bwMode="auto">
          <a:xfrm>
            <a:off x="2394754" y="2497407"/>
            <a:ext cx="128442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网络接口层</a:t>
            </a:r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2150102" y="2416798"/>
            <a:ext cx="16837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Rectangle 24"/>
          <p:cNvSpPr>
            <a:spLocks noChangeArrowheads="1"/>
          </p:cNvSpPr>
          <p:nvPr/>
        </p:nvSpPr>
        <p:spPr bwMode="auto">
          <a:xfrm>
            <a:off x="2147704" y="1539332"/>
            <a:ext cx="1678984" cy="27897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Rectangle 25"/>
          <p:cNvSpPr>
            <a:spLocks noChangeArrowheads="1"/>
          </p:cNvSpPr>
          <p:nvPr/>
        </p:nvSpPr>
        <p:spPr bwMode="auto">
          <a:xfrm>
            <a:off x="2687377" y="1821318"/>
            <a:ext cx="57548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>
            <a:off x="2150102" y="2113473"/>
            <a:ext cx="1672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Rectangle 27"/>
          <p:cNvSpPr>
            <a:spLocks noChangeArrowheads="1"/>
          </p:cNvSpPr>
          <p:nvPr/>
        </p:nvSpPr>
        <p:spPr bwMode="auto">
          <a:xfrm>
            <a:off x="2514358" y="1516988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SSL/TLS</a:t>
            </a:r>
          </a:p>
        </p:txBody>
      </p:sp>
      <p:sp>
        <p:nvSpPr>
          <p:cNvPr id="83" name="Line 28"/>
          <p:cNvSpPr>
            <a:spLocks noChangeShapeType="1"/>
          </p:cNvSpPr>
          <p:nvPr/>
        </p:nvSpPr>
        <p:spPr bwMode="auto">
          <a:xfrm>
            <a:off x="2150102" y="1814577"/>
            <a:ext cx="1672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Rectangle 30"/>
          <p:cNvSpPr>
            <a:spLocks noChangeArrowheads="1"/>
          </p:cNvSpPr>
          <p:nvPr/>
        </p:nvSpPr>
        <p:spPr bwMode="auto">
          <a:xfrm>
            <a:off x="5283806" y="1267709"/>
            <a:ext cx="1675387" cy="1649464"/>
          </a:xfrm>
          <a:prstGeom prst="rect">
            <a:avLst/>
          </a:prstGeom>
          <a:solidFill>
            <a:srgbClr val="0099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Rectangle 31"/>
          <p:cNvSpPr>
            <a:spLocks noChangeArrowheads="1"/>
          </p:cNvSpPr>
          <p:nvPr/>
        </p:nvSpPr>
        <p:spPr bwMode="auto">
          <a:xfrm>
            <a:off x="5295798" y="2145578"/>
            <a:ext cx="1656198" cy="75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6" name="Group 32"/>
          <p:cNvGrpSpPr>
            <a:grpSpLocks/>
          </p:cNvGrpSpPr>
          <p:nvPr/>
        </p:nvGrpSpPr>
        <p:grpSpPr bwMode="auto">
          <a:xfrm>
            <a:off x="5905034" y="2132322"/>
            <a:ext cx="386275" cy="336267"/>
            <a:chOff x="1539" y="909"/>
            <a:chExt cx="378" cy="365"/>
          </a:xfrm>
        </p:grpSpPr>
        <p:sp>
          <p:nvSpPr>
            <p:cNvPr id="87" name="Rectangle 33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Rectangle 34"/>
            <p:cNvSpPr>
              <a:spLocks noChangeArrowheads="1"/>
            </p:cNvSpPr>
            <p:nvPr/>
          </p:nvSpPr>
          <p:spPr bwMode="auto">
            <a:xfrm>
              <a:off x="1539" y="909"/>
              <a:ext cx="3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</p:grpSp>
      <p:grpSp>
        <p:nvGrpSpPr>
          <p:cNvPr id="89" name="Group 35"/>
          <p:cNvGrpSpPr>
            <a:grpSpLocks/>
          </p:cNvGrpSpPr>
          <p:nvPr/>
        </p:nvGrpSpPr>
        <p:grpSpPr bwMode="auto">
          <a:xfrm>
            <a:off x="5397353" y="1255661"/>
            <a:ext cx="1574226" cy="304842"/>
            <a:chOff x="1305" y="320"/>
            <a:chExt cx="1548" cy="332"/>
          </a:xfrm>
        </p:grpSpPr>
        <p:sp>
          <p:nvSpPr>
            <p:cNvPr id="90" name="Rectangle 36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Rectangle 37"/>
            <p:cNvSpPr>
              <a:spLocks noChangeArrowheads="1"/>
            </p:cNvSpPr>
            <p:nvPr/>
          </p:nvSpPr>
          <p:spPr bwMode="auto">
            <a:xfrm>
              <a:off x="1305" y="320"/>
              <a:ext cx="154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应用层（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</p:grpSp>
      <p:sp>
        <p:nvSpPr>
          <p:cNvPr id="92" name="Rectangle 38"/>
          <p:cNvSpPr>
            <a:spLocks noChangeArrowheads="1"/>
          </p:cNvSpPr>
          <p:nvPr/>
        </p:nvSpPr>
        <p:spPr bwMode="auto">
          <a:xfrm>
            <a:off x="5527260" y="2503345"/>
            <a:ext cx="128442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网络接口层</a:t>
            </a:r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>
            <a:off x="5282607" y="2416798"/>
            <a:ext cx="16837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Rectangle 40"/>
          <p:cNvSpPr>
            <a:spLocks noChangeArrowheads="1"/>
          </p:cNvSpPr>
          <p:nvPr/>
        </p:nvSpPr>
        <p:spPr bwMode="auto">
          <a:xfrm>
            <a:off x="5283921" y="1539332"/>
            <a:ext cx="1676530" cy="27897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Rectangle 41"/>
          <p:cNvSpPr>
            <a:spLocks noChangeArrowheads="1"/>
          </p:cNvSpPr>
          <p:nvPr/>
        </p:nvSpPr>
        <p:spPr bwMode="auto">
          <a:xfrm>
            <a:off x="5819881" y="1821318"/>
            <a:ext cx="57548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</a:p>
        </p:txBody>
      </p:sp>
      <p:sp>
        <p:nvSpPr>
          <p:cNvPr id="96" name="Line 42"/>
          <p:cNvSpPr>
            <a:spLocks noChangeShapeType="1"/>
          </p:cNvSpPr>
          <p:nvPr/>
        </p:nvSpPr>
        <p:spPr bwMode="auto">
          <a:xfrm>
            <a:off x="5282607" y="2113473"/>
            <a:ext cx="1672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Rectangle 43"/>
          <p:cNvSpPr>
            <a:spLocks noChangeArrowheads="1"/>
          </p:cNvSpPr>
          <p:nvPr/>
        </p:nvSpPr>
        <p:spPr bwMode="auto">
          <a:xfrm>
            <a:off x="5664678" y="152292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SSL/TLS</a:t>
            </a:r>
          </a:p>
        </p:txBody>
      </p:sp>
      <p:sp>
        <p:nvSpPr>
          <p:cNvPr id="98" name="Line 44"/>
          <p:cNvSpPr>
            <a:spLocks noChangeShapeType="1"/>
          </p:cNvSpPr>
          <p:nvPr/>
        </p:nvSpPr>
        <p:spPr bwMode="auto">
          <a:xfrm>
            <a:off x="5282607" y="1814577"/>
            <a:ext cx="1672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灯片编号占位符 98">
            <a:extLst>
              <a:ext uri="{FF2B5EF4-FFF2-40B4-BE49-F238E27FC236}">
                <a16:creationId xmlns:a16="http://schemas.microsoft.com/office/drawing/2014/main" id="{166A0294-195C-42F2-813C-4D40004E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579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916845" y="636189"/>
            <a:ext cx="53142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运输层不使用安全协议和使用安全协议的对比</a:t>
            </a:r>
          </a:p>
        </p:txBody>
      </p:sp>
      <p:sp>
        <p:nvSpPr>
          <p:cNvPr id="101" name="Rectangle 534"/>
          <p:cNvSpPr>
            <a:spLocks noChangeArrowheads="1"/>
          </p:cNvSpPr>
          <p:nvPr/>
        </p:nvSpPr>
        <p:spPr bwMode="auto">
          <a:xfrm>
            <a:off x="1792456" y="2936438"/>
            <a:ext cx="2116016" cy="6390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Rectangle 535"/>
          <p:cNvSpPr>
            <a:spLocks noChangeArrowheads="1"/>
          </p:cNvSpPr>
          <p:nvPr/>
        </p:nvSpPr>
        <p:spPr bwMode="auto">
          <a:xfrm>
            <a:off x="1807603" y="2974684"/>
            <a:ext cx="2091781" cy="84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3" name="Group 536"/>
          <p:cNvGrpSpPr>
            <a:grpSpLocks/>
          </p:cNvGrpSpPr>
          <p:nvPr/>
        </p:nvGrpSpPr>
        <p:grpSpPr bwMode="auto">
          <a:xfrm>
            <a:off x="2577069" y="3292995"/>
            <a:ext cx="352923" cy="274891"/>
            <a:chOff x="1539" y="933"/>
            <a:chExt cx="273" cy="268"/>
          </a:xfrm>
        </p:grpSpPr>
        <p:sp>
          <p:nvSpPr>
            <p:cNvPr id="104" name="Rectangle 537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Rectangle 538"/>
            <p:cNvSpPr>
              <a:spLocks noChangeArrowheads="1"/>
            </p:cNvSpPr>
            <p:nvPr/>
          </p:nvSpPr>
          <p:spPr bwMode="auto">
            <a:xfrm>
              <a:off x="1539" y="933"/>
              <a:ext cx="25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</a:t>
              </a:r>
            </a:p>
          </p:txBody>
        </p:sp>
      </p:grpSp>
      <p:sp>
        <p:nvSpPr>
          <p:cNvPr id="108" name="Rectangle 545"/>
          <p:cNvSpPr>
            <a:spLocks noChangeArrowheads="1"/>
          </p:cNvSpPr>
          <p:nvPr/>
        </p:nvSpPr>
        <p:spPr bwMode="auto">
          <a:xfrm>
            <a:off x="2469521" y="2974684"/>
            <a:ext cx="478081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TCP</a:t>
            </a:r>
          </a:p>
        </p:txBody>
      </p:sp>
      <p:sp>
        <p:nvSpPr>
          <p:cNvPr id="109" name="Line 546"/>
          <p:cNvSpPr>
            <a:spLocks noChangeShapeType="1"/>
          </p:cNvSpPr>
          <p:nvPr/>
        </p:nvSpPr>
        <p:spPr bwMode="auto">
          <a:xfrm>
            <a:off x="1790942" y="3247344"/>
            <a:ext cx="211298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Rectangle 547"/>
          <p:cNvSpPr>
            <a:spLocks noChangeArrowheads="1"/>
          </p:cNvSpPr>
          <p:nvPr/>
        </p:nvSpPr>
        <p:spPr bwMode="auto">
          <a:xfrm>
            <a:off x="7021151" y="2027159"/>
            <a:ext cx="64440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应用层</a:t>
            </a:r>
            <a:endParaRPr kumimoji="1" lang="en-US" altLang="zh-CN" sz="12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Rectangle 534"/>
          <p:cNvSpPr>
            <a:spLocks noChangeArrowheads="1"/>
          </p:cNvSpPr>
          <p:nvPr/>
        </p:nvSpPr>
        <p:spPr bwMode="auto">
          <a:xfrm>
            <a:off x="4584022" y="2940139"/>
            <a:ext cx="2116015" cy="6390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4" name="Group 536"/>
          <p:cNvGrpSpPr>
            <a:grpSpLocks/>
          </p:cNvGrpSpPr>
          <p:nvPr/>
        </p:nvGrpSpPr>
        <p:grpSpPr bwMode="auto">
          <a:xfrm>
            <a:off x="5368635" y="3296696"/>
            <a:ext cx="352922" cy="274891"/>
            <a:chOff x="1539" y="933"/>
            <a:chExt cx="273" cy="268"/>
          </a:xfrm>
        </p:grpSpPr>
        <p:sp>
          <p:nvSpPr>
            <p:cNvPr id="115" name="Rectangle 537"/>
            <p:cNvSpPr>
              <a:spLocks noChangeArrowheads="1"/>
            </p:cNvSpPr>
            <p:nvPr/>
          </p:nvSpPr>
          <p:spPr bwMode="auto">
            <a:xfrm>
              <a:off x="1578" y="990"/>
              <a:ext cx="23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Rectangle 538"/>
            <p:cNvSpPr>
              <a:spLocks noChangeArrowheads="1"/>
            </p:cNvSpPr>
            <p:nvPr/>
          </p:nvSpPr>
          <p:spPr bwMode="auto">
            <a:xfrm>
              <a:off x="1539" y="933"/>
              <a:ext cx="259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IP</a:t>
              </a:r>
            </a:p>
          </p:txBody>
        </p:sp>
      </p:grpSp>
      <p:sp>
        <p:nvSpPr>
          <p:cNvPr id="117" name="Rectangle 545"/>
          <p:cNvSpPr>
            <a:spLocks noChangeArrowheads="1"/>
          </p:cNvSpPr>
          <p:nvPr/>
        </p:nvSpPr>
        <p:spPr bwMode="auto">
          <a:xfrm>
            <a:off x="5261086" y="2978385"/>
            <a:ext cx="478081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TCP</a:t>
            </a:r>
          </a:p>
        </p:txBody>
      </p:sp>
      <p:sp>
        <p:nvSpPr>
          <p:cNvPr id="118" name="Line 546"/>
          <p:cNvSpPr>
            <a:spLocks noChangeShapeType="1"/>
          </p:cNvSpPr>
          <p:nvPr/>
        </p:nvSpPr>
        <p:spPr bwMode="auto">
          <a:xfrm>
            <a:off x="4582507" y="3251046"/>
            <a:ext cx="21129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Rectangle 534"/>
          <p:cNvSpPr>
            <a:spLocks noChangeArrowheads="1"/>
          </p:cNvSpPr>
          <p:nvPr/>
        </p:nvSpPr>
        <p:spPr bwMode="auto">
          <a:xfrm>
            <a:off x="4584022" y="2296118"/>
            <a:ext cx="2116015" cy="319543"/>
          </a:xfrm>
          <a:prstGeom prst="rect">
            <a:avLst/>
          </a:pr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Rectangle 534"/>
          <p:cNvSpPr>
            <a:spLocks noChangeArrowheads="1"/>
          </p:cNvSpPr>
          <p:nvPr/>
        </p:nvSpPr>
        <p:spPr bwMode="auto">
          <a:xfrm>
            <a:off x="4584022" y="1700213"/>
            <a:ext cx="2116015" cy="31954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右大括号 128"/>
          <p:cNvSpPr/>
          <p:nvPr/>
        </p:nvSpPr>
        <p:spPr>
          <a:xfrm>
            <a:off x="6831816" y="1703915"/>
            <a:ext cx="163586" cy="916681"/>
          </a:xfrm>
          <a:prstGeom prst="rightBrace">
            <a:avLst>
              <a:gd name="adj1" fmla="val 8333"/>
              <a:gd name="adj2" fmla="val 49569"/>
            </a:avLst>
          </a:prstGeom>
          <a:noFill/>
          <a:ln w="9525" cap="flat" cmpd="sng" algn="ctr">
            <a:solidFill>
              <a:srgbClr val="0000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Rectangle 547"/>
          <p:cNvSpPr>
            <a:spLocks noChangeArrowheads="1"/>
          </p:cNvSpPr>
          <p:nvPr/>
        </p:nvSpPr>
        <p:spPr bwMode="auto">
          <a:xfrm>
            <a:off x="2504359" y="3677927"/>
            <a:ext cx="389531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(a)</a:t>
            </a:r>
          </a:p>
        </p:txBody>
      </p:sp>
      <p:sp>
        <p:nvSpPr>
          <p:cNvPr id="131" name="Rectangle 547"/>
          <p:cNvSpPr>
            <a:spLocks noChangeArrowheads="1"/>
          </p:cNvSpPr>
          <p:nvPr/>
        </p:nvSpPr>
        <p:spPr bwMode="auto">
          <a:xfrm>
            <a:off x="5333791" y="3677926"/>
            <a:ext cx="40395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(b)</a:t>
            </a:r>
          </a:p>
        </p:txBody>
      </p:sp>
      <p:sp>
        <p:nvSpPr>
          <p:cNvPr id="132" name="Rectangle 547"/>
          <p:cNvSpPr>
            <a:spLocks noChangeArrowheads="1"/>
          </p:cNvSpPr>
          <p:nvPr/>
        </p:nvSpPr>
        <p:spPr bwMode="auto">
          <a:xfrm>
            <a:off x="1030570" y="2315858"/>
            <a:ext cx="644408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应用层</a:t>
            </a:r>
            <a:endParaRPr kumimoji="1" lang="en-US" altLang="zh-CN" sz="12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Rectangle 540"/>
          <p:cNvSpPr>
            <a:spLocks noChangeArrowheads="1"/>
          </p:cNvSpPr>
          <p:nvPr/>
        </p:nvSpPr>
        <p:spPr bwMode="auto">
          <a:xfrm>
            <a:off x="2116599" y="2338066"/>
            <a:ext cx="640712" cy="19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Rectangle 534"/>
          <p:cNvSpPr>
            <a:spLocks noChangeArrowheads="1"/>
          </p:cNvSpPr>
          <p:nvPr/>
        </p:nvSpPr>
        <p:spPr bwMode="auto">
          <a:xfrm>
            <a:off x="1792456" y="2292416"/>
            <a:ext cx="2116016" cy="319543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Rectangle 541"/>
          <p:cNvSpPr>
            <a:spLocks noChangeArrowheads="1"/>
          </p:cNvSpPr>
          <p:nvPr/>
        </p:nvSpPr>
        <p:spPr bwMode="auto">
          <a:xfrm>
            <a:off x="2421262" y="2300761"/>
            <a:ext cx="798296" cy="27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zh-CN" altLang="en-US" sz="1200" b="1" dirty="0">
                <a:latin typeface="微软雅黑" pitchFamily="34" charset="-122"/>
                <a:ea typeface="微软雅黑" pitchFamily="34" charset="-122"/>
              </a:rPr>
              <a:t>应用程序</a:t>
            </a:r>
          </a:p>
        </p:txBody>
      </p:sp>
      <p:grpSp>
        <p:nvGrpSpPr>
          <p:cNvPr id="124" name="Group 539"/>
          <p:cNvGrpSpPr>
            <a:grpSpLocks/>
          </p:cNvGrpSpPr>
          <p:nvPr/>
        </p:nvGrpSpPr>
        <p:grpSpPr bwMode="auto">
          <a:xfrm>
            <a:off x="4982596" y="1708558"/>
            <a:ext cx="1034086" cy="274616"/>
            <a:chOff x="1446" y="350"/>
            <a:chExt cx="804" cy="269"/>
          </a:xfrm>
        </p:grpSpPr>
        <p:sp>
          <p:nvSpPr>
            <p:cNvPr id="125" name="Rectangle 540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Rectangle 541"/>
            <p:cNvSpPr>
              <a:spLocks noChangeArrowheads="1"/>
            </p:cNvSpPr>
            <p:nvPr/>
          </p:nvSpPr>
          <p:spPr bwMode="auto">
            <a:xfrm>
              <a:off x="1629" y="350"/>
              <a:ext cx="62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应用程序</a:t>
              </a:r>
            </a:p>
          </p:txBody>
        </p:sp>
      </p:grpSp>
      <p:grpSp>
        <p:nvGrpSpPr>
          <p:cNvPr id="119" name="Group 539"/>
          <p:cNvGrpSpPr>
            <a:grpSpLocks/>
          </p:cNvGrpSpPr>
          <p:nvPr/>
        </p:nvGrpSpPr>
        <p:grpSpPr bwMode="auto">
          <a:xfrm>
            <a:off x="4908167" y="2325728"/>
            <a:ext cx="1096005" cy="274615"/>
            <a:chOff x="1446" y="350"/>
            <a:chExt cx="853" cy="269"/>
          </a:xfrm>
        </p:grpSpPr>
        <p:sp>
          <p:nvSpPr>
            <p:cNvPr id="120" name="Rectangle 540"/>
            <p:cNvSpPr>
              <a:spLocks noChangeArrowheads="1"/>
            </p:cNvSpPr>
            <p:nvPr/>
          </p:nvSpPr>
          <p:spPr bwMode="auto">
            <a:xfrm>
              <a:off x="1446" y="366"/>
              <a:ext cx="4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Rectangle 541"/>
            <p:cNvSpPr>
              <a:spLocks noChangeArrowheads="1"/>
            </p:cNvSpPr>
            <p:nvPr/>
          </p:nvSpPr>
          <p:spPr bwMode="auto">
            <a:xfrm>
              <a:off x="1670" y="350"/>
              <a:ext cx="62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SSL </a:t>
              </a:r>
              <a:r>
                <a:rPr kumimoji="1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子层</a:t>
              </a:r>
            </a:p>
          </p:txBody>
        </p:sp>
      </p:grpSp>
      <p:sp>
        <p:nvSpPr>
          <p:cNvPr id="112" name="Rectangle 544"/>
          <p:cNvSpPr>
            <a:spLocks noChangeArrowheads="1"/>
          </p:cNvSpPr>
          <p:nvPr/>
        </p:nvSpPr>
        <p:spPr bwMode="auto">
          <a:xfrm>
            <a:off x="2083276" y="2600856"/>
            <a:ext cx="1538921" cy="350387"/>
          </a:xfrm>
          <a:prstGeom prst="rect">
            <a:avLst/>
          </a:prstGeom>
          <a:solidFill>
            <a:srgbClr val="FF00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TCP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套接字</a:t>
            </a:r>
          </a:p>
        </p:txBody>
      </p:sp>
      <p:sp>
        <p:nvSpPr>
          <p:cNvPr id="123" name="Rectangle 544"/>
          <p:cNvSpPr>
            <a:spLocks noChangeArrowheads="1"/>
          </p:cNvSpPr>
          <p:nvPr/>
        </p:nvSpPr>
        <p:spPr bwMode="auto">
          <a:xfrm>
            <a:off x="4874842" y="2600856"/>
            <a:ext cx="1538921" cy="362725"/>
          </a:xfrm>
          <a:prstGeom prst="rect">
            <a:avLst/>
          </a:prstGeom>
          <a:solidFill>
            <a:srgbClr val="FF00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TCP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套接字</a:t>
            </a:r>
          </a:p>
        </p:txBody>
      </p:sp>
      <p:sp>
        <p:nvSpPr>
          <p:cNvPr id="128" name="Rectangle 544"/>
          <p:cNvSpPr>
            <a:spLocks noChangeArrowheads="1"/>
          </p:cNvSpPr>
          <p:nvPr/>
        </p:nvSpPr>
        <p:spPr bwMode="auto">
          <a:xfrm>
            <a:off x="4874842" y="1996315"/>
            <a:ext cx="1538921" cy="331881"/>
          </a:xfrm>
          <a:prstGeom prst="rect">
            <a:avLst/>
          </a:prstGeom>
          <a:solidFill>
            <a:srgbClr val="FF00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SSL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套接字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2D91E3-D39E-4469-B144-C8AE1380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788108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824420" y="754897"/>
            <a:ext cx="14991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TLS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171313"/>
            <a:ext cx="812901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应用层使用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最多的就是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，但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并非仅用于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，而是可用于任何应用层的协议。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应用程序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调用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对整个网页进行加密时，网页上会提示用户，在网址栏原来显示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的地方，现在变成了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https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后面加上的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代表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security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，表明现在使用的是提供安全服务的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协议（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HTTPS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端口号是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443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，而不是平时使用的端口号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）。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E52F73-46F1-4DAD-B373-3C7ABFAE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96488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321077" y="931674"/>
            <a:ext cx="25058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提供的安全服务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1348090"/>
            <a:ext cx="825428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服务器鉴别，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允许用户证实服务器的身份。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eaLnBrk="0" hangingPunct="0">
              <a:lnSpc>
                <a:spcPts val="33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的客户端 通过验证来自服务器的证书，鉴别服务器的真实身份并获得服务器的公钥。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客户鉴别，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的可选安全服务，允许服务器证实客户的身份。</a:t>
            </a:r>
          </a:p>
          <a:p>
            <a:pPr marL="342000" indent="-3420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加密的 </a:t>
            </a:r>
            <a:r>
              <a:rPr lang="en-US" altLang="zh-CN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会话，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对客户和服务器间发送的所有报文进行加密，并 检测报文是否被篡改。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3BE4C4-0AA3-4311-8FD6-3F5969A3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92836" y="636189"/>
            <a:ext cx="2762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安全会话建立过程</a:t>
            </a:r>
          </a:p>
        </p:txBody>
      </p:sp>
      <p:sp>
        <p:nvSpPr>
          <p:cNvPr id="6" name="Line 582"/>
          <p:cNvSpPr>
            <a:spLocks noChangeShapeType="1"/>
          </p:cNvSpPr>
          <p:nvPr/>
        </p:nvSpPr>
        <p:spPr bwMode="auto">
          <a:xfrm flipV="1">
            <a:off x="2879955" y="227975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56"/>
          <p:cNvSpPr txBox="1">
            <a:spLocks noChangeArrowheads="1"/>
          </p:cNvSpPr>
          <p:nvPr/>
        </p:nvSpPr>
        <p:spPr bwMode="auto">
          <a:xfrm>
            <a:off x="1968353" y="1435405"/>
            <a:ext cx="808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" name="Text Box 484"/>
          <p:cNvSpPr txBox="1">
            <a:spLocks noChangeArrowheads="1"/>
          </p:cNvSpPr>
          <p:nvPr/>
        </p:nvSpPr>
        <p:spPr bwMode="auto">
          <a:xfrm>
            <a:off x="6537969" y="145959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9" name="Line 515"/>
          <p:cNvSpPr>
            <a:spLocks noChangeShapeType="1"/>
          </p:cNvSpPr>
          <p:nvPr/>
        </p:nvSpPr>
        <p:spPr bwMode="auto">
          <a:xfrm flipV="1">
            <a:off x="2879955" y="1941134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16"/>
          <p:cNvSpPr>
            <a:spLocks noChangeArrowheads="1"/>
          </p:cNvSpPr>
          <p:nvPr/>
        </p:nvSpPr>
        <p:spPr bwMode="auto">
          <a:xfrm>
            <a:off x="3842948" y="1808131"/>
            <a:ext cx="1423788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支持的加密算法</a:t>
            </a:r>
            <a:endParaRPr kumimoji="1" lang="zh-CN" altLang="en-US" sz="12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580"/>
          <p:cNvSpPr>
            <a:spLocks noChangeArrowheads="1"/>
          </p:cNvSpPr>
          <p:nvPr/>
        </p:nvSpPr>
        <p:spPr bwMode="auto">
          <a:xfrm>
            <a:off x="3847195" y="2136854"/>
            <a:ext cx="141417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选定的加密算法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589"/>
          <p:cNvSpPr txBox="1">
            <a:spLocks noChangeArrowheads="1"/>
          </p:cNvSpPr>
          <p:nvPr/>
        </p:nvSpPr>
        <p:spPr bwMode="auto">
          <a:xfrm>
            <a:off x="1782455" y="1900455"/>
            <a:ext cx="1097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90"/>
          <p:cNvSpPr txBox="1">
            <a:spLocks noChangeArrowheads="1"/>
          </p:cNvSpPr>
          <p:nvPr/>
        </p:nvSpPr>
        <p:spPr bwMode="auto">
          <a:xfrm>
            <a:off x="1422505" y="1973016"/>
            <a:ext cx="14304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sp>
        <p:nvSpPr>
          <p:cNvPr id="54" name="Text Box 594"/>
          <p:cNvSpPr txBox="1">
            <a:spLocks noChangeArrowheads="1"/>
          </p:cNvSpPr>
          <p:nvPr/>
        </p:nvSpPr>
        <p:spPr bwMode="auto">
          <a:xfrm>
            <a:off x="6409840" y="1989508"/>
            <a:ext cx="11920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grpSp>
        <p:nvGrpSpPr>
          <p:cNvPr id="55" name="Group 596"/>
          <p:cNvGrpSpPr>
            <a:grpSpLocks/>
          </p:cNvGrpSpPr>
          <p:nvPr/>
        </p:nvGrpSpPr>
        <p:grpSpPr bwMode="auto">
          <a:xfrm>
            <a:off x="2885622" y="1802608"/>
            <a:ext cx="3806841" cy="2602417"/>
            <a:chOff x="1277" y="1266"/>
            <a:chExt cx="3382" cy="2066"/>
          </a:xfrm>
        </p:grpSpPr>
        <p:sp>
          <p:nvSpPr>
            <p:cNvPr id="56" name="Line 512"/>
            <p:cNvSpPr>
              <a:spLocks noChangeShapeType="1"/>
            </p:cNvSpPr>
            <p:nvPr/>
          </p:nvSpPr>
          <p:spPr bwMode="auto">
            <a:xfrm rot="16200000" flipH="1">
              <a:off x="331" y="2228"/>
              <a:ext cx="189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13"/>
            <p:cNvSpPr>
              <a:spLocks noChangeShapeType="1"/>
            </p:cNvSpPr>
            <p:nvPr/>
          </p:nvSpPr>
          <p:spPr bwMode="auto">
            <a:xfrm rot="16200000" flipH="1">
              <a:off x="3465" y="2224"/>
              <a:ext cx="1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530"/>
            <p:cNvSpPr txBox="1">
              <a:spLocks noChangeArrowheads="1"/>
            </p:cNvSpPr>
            <p:nvPr/>
          </p:nvSpPr>
          <p:spPr bwMode="auto">
            <a:xfrm>
              <a:off x="1297" y="3106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595"/>
            <p:cNvSpPr txBox="1">
              <a:spLocks noChangeArrowheads="1"/>
            </p:cNvSpPr>
            <p:nvPr/>
          </p:nvSpPr>
          <p:spPr bwMode="auto">
            <a:xfrm>
              <a:off x="4438" y="3112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 Box 597"/>
          <p:cNvSpPr txBox="1">
            <a:spLocks noChangeArrowheads="1"/>
          </p:cNvSpPr>
          <p:nvPr/>
        </p:nvSpPr>
        <p:spPr bwMode="auto">
          <a:xfrm>
            <a:off x="2657370" y="1168912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61" name="TextBox 57"/>
          <p:cNvSpPr txBox="1">
            <a:spLocks noChangeArrowheads="1"/>
          </p:cNvSpPr>
          <p:nvPr/>
        </p:nvSpPr>
        <p:spPr bwMode="auto">
          <a:xfrm>
            <a:off x="2916504" y="1681517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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58"/>
          <p:cNvSpPr txBox="1">
            <a:spLocks noChangeArrowheads="1"/>
          </p:cNvSpPr>
          <p:nvPr/>
        </p:nvSpPr>
        <p:spPr bwMode="auto">
          <a:xfrm>
            <a:off x="6037404" y="202473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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595" y="1416356"/>
            <a:ext cx="349924" cy="3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72" y="1286479"/>
            <a:ext cx="366526" cy="51313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EDE0D4-38BD-461C-B87A-0F515654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544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92836" y="636189"/>
            <a:ext cx="2762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安全会话建立过程</a:t>
            </a:r>
          </a:p>
        </p:txBody>
      </p:sp>
      <p:sp>
        <p:nvSpPr>
          <p:cNvPr id="6" name="Line 582"/>
          <p:cNvSpPr>
            <a:spLocks noChangeShapeType="1"/>
          </p:cNvSpPr>
          <p:nvPr/>
        </p:nvSpPr>
        <p:spPr bwMode="auto">
          <a:xfrm flipV="1">
            <a:off x="2879955" y="227975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56"/>
          <p:cNvSpPr txBox="1">
            <a:spLocks noChangeArrowheads="1"/>
          </p:cNvSpPr>
          <p:nvPr/>
        </p:nvSpPr>
        <p:spPr bwMode="auto">
          <a:xfrm>
            <a:off x="1968353" y="1435405"/>
            <a:ext cx="808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" name="Text Box 484"/>
          <p:cNvSpPr txBox="1">
            <a:spLocks noChangeArrowheads="1"/>
          </p:cNvSpPr>
          <p:nvPr/>
        </p:nvSpPr>
        <p:spPr bwMode="auto">
          <a:xfrm>
            <a:off x="6537969" y="145959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9" name="Line 515"/>
          <p:cNvSpPr>
            <a:spLocks noChangeShapeType="1"/>
          </p:cNvSpPr>
          <p:nvPr/>
        </p:nvSpPr>
        <p:spPr bwMode="auto">
          <a:xfrm flipV="1">
            <a:off x="2879955" y="1941134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16"/>
          <p:cNvSpPr>
            <a:spLocks noChangeArrowheads="1"/>
          </p:cNvSpPr>
          <p:nvPr/>
        </p:nvSpPr>
        <p:spPr bwMode="auto">
          <a:xfrm>
            <a:off x="3842948" y="1808131"/>
            <a:ext cx="1423788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支持的加密算法</a:t>
            </a:r>
            <a:endParaRPr kumimoji="1" lang="zh-CN" altLang="en-US" sz="12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580"/>
          <p:cNvSpPr>
            <a:spLocks noChangeArrowheads="1"/>
          </p:cNvSpPr>
          <p:nvPr/>
        </p:nvSpPr>
        <p:spPr bwMode="auto">
          <a:xfrm>
            <a:off x="3847195" y="2136854"/>
            <a:ext cx="141417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选定的加密算法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583"/>
          <p:cNvSpPr>
            <a:spLocks noChangeShapeType="1"/>
          </p:cNvSpPr>
          <p:nvPr/>
        </p:nvSpPr>
        <p:spPr bwMode="auto">
          <a:xfrm flipV="1">
            <a:off x="2879955" y="261727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581"/>
          <p:cNvSpPr>
            <a:spLocks noChangeArrowheads="1"/>
          </p:cNvSpPr>
          <p:nvPr/>
        </p:nvSpPr>
        <p:spPr bwMode="auto">
          <a:xfrm>
            <a:off x="3912611" y="2474373"/>
            <a:ext cx="1292341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的数字证书  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 Box 589"/>
          <p:cNvSpPr txBox="1">
            <a:spLocks noChangeArrowheads="1"/>
          </p:cNvSpPr>
          <p:nvPr/>
        </p:nvSpPr>
        <p:spPr bwMode="auto">
          <a:xfrm>
            <a:off x="1782455" y="1900455"/>
            <a:ext cx="1097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90"/>
          <p:cNvSpPr txBox="1">
            <a:spLocks noChangeArrowheads="1"/>
          </p:cNvSpPr>
          <p:nvPr/>
        </p:nvSpPr>
        <p:spPr bwMode="auto">
          <a:xfrm>
            <a:off x="1422505" y="1973016"/>
            <a:ext cx="14304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sp>
        <p:nvSpPr>
          <p:cNvPr id="51" name="Text Box 591"/>
          <p:cNvSpPr txBox="1">
            <a:spLocks noChangeArrowheads="1"/>
          </p:cNvSpPr>
          <p:nvPr/>
        </p:nvSpPr>
        <p:spPr bwMode="auto">
          <a:xfrm>
            <a:off x="1012272" y="2392813"/>
            <a:ext cx="1840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发布的公钥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的证书</a:t>
            </a:r>
          </a:p>
        </p:txBody>
      </p:sp>
      <p:sp>
        <p:nvSpPr>
          <p:cNvPr id="54" name="Text Box 594"/>
          <p:cNvSpPr txBox="1">
            <a:spLocks noChangeArrowheads="1"/>
          </p:cNvSpPr>
          <p:nvPr/>
        </p:nvSpPr>
        <p:spPr bwMode="auto">
          <a:xfrm>
            <a:off x="6409840" y="1989508"/>
            <a:ext cx="11920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grpSp>
        <p:nvGrpSpPr>
          <p:cNvPr id="55" name="Group 596"/>
          <p:cNvGrpSpPr>
            <a:grpSpLocks/>
          </p:cNvGrpSpPr>
          <p:nvPr/>
        </p:nvGrpSpPr>
        <p:grpSpPr bwMode="auto">
          <a:xfrm>
            <a:off x="2885622" y="1802608"/>
            <a:ext cx="3806841" cy="2602417"/>
            <a:chOff x="1277" y="1266"/>
            <a:chExt cx="3382" cy="2066"/>
          </a:xfrm>
        </p:grpSpPr>
        <p:sp>
          <p:nvSpPr>
            <p:cNvPr id="56" name="Line 512"/>
            <p:cNvSpPr>
              <a:spLocks noChangeShapeType="1"/>
            </p:cNvSpPr>
            <p:nvPr/>
          </p:nvSpPr>
          <p:spPr bwMode="auto">
            <a:xfrm rot="16200000" flipH="1">
              <a:off x="331" y="2228"/>
              <a:ext cx="189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13"/>
            <p:cNvSpPr>
              <a:spLocks noChangeShapeType="1"/>
            </p:cNvSpPr>
            <p:nvPr/>
          </p:nvSpPr>
          <p:spPr bwMode="auto">
            <a:xfrm rot="16200000" flipH="1">
              <a:off x="3465" y="2224"/>
              <a:ext cx="1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530"/>
            <p:cNvSpPr txBox="1">
              <a:spLocks noChangeArrowheads="1"/>
            </p:cNvSpPr>
            <p:nvPr/>
          </p:nvSpPr>
          <p:spPr bwMode="auto">
            <a:xfrm>
              <a:off x="1297" y="3106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595"/>
            <p:cNvSpPr txBox="1">
              <a:spLocks noChangeArrowheads="1"/>
            </p:cNvSpPr>
            <p:nvPr/>
          </p:nvSpPr>
          <p:spPr bwMode="auto">
            <a:xfrm>
              <a:off x="4438" y="3112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 Box 597"/>
          <p:cNvSpPr txBox="1">
            <a:spLocks noChangeArrowheads="1"/>
          </p:cNvSpPr>
          <p:nvPr/>
        </p:nvSpPr>
        <p:spPr bwMode="auto">
          <a:xfrm>
            <a:off x="2657370" y="1168912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61" name="TextBox 57"/>
          <p:cNvSpPr txBox="1">
            <a:spLocks noChangeArrowheads="1"/>
          </p:cNvSpPr>
          <p:nvPr/>
        </p:nvSpPr>
        <p:spPr bwMode="auto">
          <a:xfrm>
            <a:off x="2916504" y="1681517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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58"/>
          <p:cNvSpPr txBox="1">
            <a:spLocks noChangeArrowheads="1"/>
          </p:cNvSpPr>
          <p:nvPr/>
        </p:nvSpPr>
        <p:spPr bwMode="auto">
          <a:xfrm>
            <a:off x="6037404" y="202473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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59"/>
          <p:cNvSpPr txBox="1">
            <a:spLocks noChangeArrowheads="1"/>
          </p:cNvSpPr>
          <p:nvPr/>
        </p:nvSpPr>
        <p:spPr bwMode="auto">
          <a:xfrm>
            <a:off x="1244359" y="2352469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0"/>
          <p:cNvSpPr txBox="1">
            <a:spLocks noChangeArrowheads="1"/>
          </p:cNvSpPr>
          <p:nvPr/>
        </p:nvSpPr>
        <p:spPr bwMode="auto">
          <a:xfrm>
            <a:off x="6037404" y="236225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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595" y="1416356"/>
            <a:ext cx="349924" cy="3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72" y="1286479"/>
            <a:ext cx="366526" cy="51313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760334-BE5D-4768-99AF-C5F8ABAE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5900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92836" y="636189"/>
            <a:ext cx="2762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安全会话建立过程</a:t>
            </a:r>
          </a:p>
        </p:txBody>
      </p:sp>
      <p:sp>
        <p:nvSpPr>
          <p:cNvPr id="6" name="Line 582"/>
          <p:cNvSpPr>
            <a:spLocks noChangeShapeType="1"/>
          </p:cNvSpPr>
          <p:nvPr/>
        </p:nvSpPr>
        <p:spPr bwMode="auto">
          <a:xfrm flipV="1">
            <a:off x="2879955" y="227975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56"/>
          <p:cNvSpPr txBox="1">
            <a:spLocks noChangeArrowheads="1"/>
          </p:cNvSpPr>
          <p:nvPr/>
        </p:nvSpPr>
        <p:spPr bwMode="auto">
          <a:xfrm>
            <a:off x="1968353" y="1435405"/>
            <a:ext cx="808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" name="Text Box 484"/>
          <p:cNvSpPr txBox="1">
            <a:spLocks noChangeArrowheads="1"/>
          </p:cNvSpPr>
          <p:nvPr/>
        </p:nvSpPr>
        <p:spPr bwMode="auto">
          <a:xfrm>
            <a:off x="6537969" y="145959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9" name="Line 515"/>
          <p:cNvSpPr>
            <a:spLocks noChangeShapeType="1"/>
          </p:cNvSpPr>
          <p:nvPr/>
        </p:nvSpPr>
        <p:spPr bwMode="auto">
          <a:xfrm flipV="1">
            <a:off x="2879955" y="1941134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16"/>
          <p:cNvSpPr>
            <a:spLocks noChangeArrowheads="1"/>
          </p:cNvSpPr>
          <p:nvPr/>
        </p:nvSpPr>
        <p:spPr bwMode="auto">
          <a:xfrm>
            <a:off x="3842948" y="1808131"/>
            <a:ext cx="1423788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支持的加密算法</a:t>
            </a:r>
            <a:endParaRPr kumimoji="1" lang="zh-CN" altLang="en-US" sz="12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580"/>
          <p:cNvSpPr>
            <a:spLocks noChangeArrowheads="1"/>
          </p:cNvSpPr>
          <p:nvPr/>
        </p:nvSpPr>
        <p:spPr bwMode="auto">
          <a:xfrm>
            <a:off x="3847195" y="2136854"/>
            <a:ext cx="141417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选定的加密算法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583"/>
          <p:cNvSpPr>
            <a:spLocks noChangeShapeType="1"/>
          </p:cNvSpPr>
          <p:nvPr/>
        </p:nvSpPr>
        <p:spPr bwMode="auto">
          <a:xfrm flipV="1">
            <a:off x="2879955" y="261727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581"/>
          <p:cNvSpPr>
            <a:spLocks noChangeArrowheads="1"/>
          </p:cNvSpPr>
          <p:nvPr/>
        </p:nvSpPr>
        <p:spPr bwMode="auto">
          <a:xfrm>
            <a:off x="3912611" y="2474373"/>
            <a:ext cx="1292341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的数字证书  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Line 584"/>
          <p:cNvSpPr>
            <a:spLocks noChangeShapeType="1"/>
          </p:cNvSpPr>
          <p:nvPr/>
        </p:nvSpPr>
        <p:spPr bwMode="auto">
          <a:xfrm flipV="1">
            <a:off x="2879954" y="3027352"/>
            <a:ext cx="3546301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585"/>
          <p:cNvSpPr>
            <a:spLocks noChangeArrowheads="1"/>
          </p:cNvSpPr>
          <p:nvPr/>
        </p:nvSpPr>
        <p:spPr bwMode="auto">
          <a:xfrm>
            <a:off x="3595370" y="2894348"/>
            <a:ext cx="1922322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的公钥加密的秘密数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Line 586"/>
          <p:cNvSpPr>
            <a:spLocks noChangeShapeType="1"/>
          </p:cNvSpPr>
          <p:nvPr/>
        </p:nvSpPr>
        <p:spPr bwMode="auto">
          <a:xfrm flipV="1">
            <a:off x="2879955" y="3451724"/>
            <a:ext cx="352238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587"/>
          <p:cNvSpPr>
            <a:spLocks noChangeArrowheads="1"/>
          </p:cNvSpPr>
          <p:nvPr/>
        </p:nvSpPr>
        <p:spPr bwMode="auto">
          <a:xfrm>
            <a:off x="3768886" y="3308827"/>
            <a:ext cx="156966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会话密钥的产生完成</a:t>
            </a:r>
          </a:p>
        </p:txBody>
      </p:sp>
      <p:sp>
        <p:nvSpPr>
          <p:cNvPr id="49" name="Text Box 589"/>
          <p:cNvSpPr txBox="1">
            <a:spLocks noChangeArrowheads="1"/>
          </p:cNvSpPr>
          <p:nvPr/>
        </p:nvSpPr>
        <p:spPr bwMode="auto">
          <a:xfrm>
            <a:off x="1782455" y="1900455"/>
            <a:ext cx="1097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90"/>
          <p:cNvSpPr txBox="1">
            <a:spLocks noChangeArrowheads="1"/>
          </p:cNvSpPr>
          <p:nvPr/>
        </p:nvSpPr>
        <p:spPr bwMode="auto">
          <a:xfrm>
            <a:off x="1422505" y="1973016"/>
            <a:ext cx="14304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sp>
        <p:nvSpPr>
          <p:cNvPr id="51" name="Text Box 591"/>
          <p:cNvSpPr txBox="1">
            <a:spLocks noChangeArrowheads="1"/>
          </p:cNvSpPr>
          <p:nvPr/>
        </p:nvSpPr>
        <p:spPr bwMode="auto">
          <a:xfrm>
            <a:off x="1012272" y="2392813"/>
            <a:ext cx="1840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发布的公钥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的证书</a:t>
            </a:r>
          </a:p>
        </p:txBody>
      </p:sp>
      <p:sp>
        <p:nvSpPr>
          <p:cNvPr id="52" name="Text Box 592"/>
          <p:cNvSpPr txBox="1">
            <a:spLocks noChangeArrowheads="1"/>
          </p:cNvSpPr>
          <p:nvPr/>
        </p:nvSpPr>
        <p:spPr bwMode="auto">
          <a:xfrm>
            <a:off x="1107118" y="2835423"/>
            <a:ext cx="17457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产生秘密数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用秘密数产生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会话密钥</a:t>
            </a:r>
          </a:p>
        </p:txBody>
      </p:sp>
      <p:sp>
        <p:nvSpPr>
          <p:cNvPr id="53" name="Text Box 593"/>
          <p:cNvSpPr txBox="1">
            <a:spLocks noChangeArrowheads="1"/>
          </p:cNvSpPr>
          <p:nvPr/>
        </p:nvSpPr>
        <p:spPr bwMode="auto">
          <a:xfrm>
            <a:off x="6409840" y="3205528"/>
            <a:ext cx="1253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用秘密数</a:t>
            </a:r>
          </a:p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产生会话密钥</a:t>
            </a:r>
          </a:p>
        </p:txBody>
      </p:sp>
      <p:sp>
        <p:nvSpPr>
          <p:cNvPr id="54" name="Text Box 594"/>
          <p:cNvSpPr txBox="1">
            <a:spLocks noChangeArrowheads="1"/>
          </p:cNvSpPr>
          <p:nvPr/>
        </p:nvSpPr>
        <p:spPr bwMode="auto">
          <a:xfrm>
            <a:off x="6409840" y="1989508"/>
            <a:ext cx="11920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grpSp>
        <p:nvGrpSpPr>
          <p:cNvPr id="55" name="Group 596"/>
          <p:cNvGrpSpPr>
            <a:grpSpLocks/>
          </p:cNvGrpSpPr>
          <p:nvPr/>
        </p:nvGrpSpPr>
        <p:grpSpPr bwMode="auto">
          <a:xfrm>
            <a:off x="2885622" y="1802608"/>
            <a:ext cx="3806841" cy="2602417"/>
            <a:chOff x="1277" y="1266"/>
            <a:chExt cx="3382" cy="2066"/>
          </a:xfrm>
        </p:grpSpPr>
        <p:sp>
          <p:nvSpPr>
            <p:cNvPr id="56" name="Line 512"/>
            <p:cNvSpPr>
              <a:spLocks noChangeShapeType="1"/>
            </p:cNvSpPr>
            <p:nvPr/>
          </p:nvSpPr>
          <p:spPr bwMode="auto">
            <a:xfrm rot="16200000" flipH="1">
              <a:off x="331" y="2228"/>
              <a:ext cx="189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13"/>
            <p:cNvSpPr>
              <a:spLocks noChangeShapeType="1"/>
            </p:cNvSpPr>
            <p:nvPr/>
          </p:nvSpPr>
          <p:spPr bwMode="auto">
            <a:xfrm rot="16200000" flipH="1">
              <a:off x="3465" y="2224"/>
              <a:ext cx="1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530"/>
            <p:cNvSpPr txBox="1">
              <a:spLocks noChangeArrowheads="1"/>
            </p:cNvSpPr>
            <p:nvPr/>
          </p:nvSpPr>
          <p:spPr bwMode="auto">
            <a:xfrm>
              <a:off x="1297" y="3106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595"/>
            <p:cNvSpPr txBox="1">
              <a:spLocks noChangeArrowheads="1"/>
            </p:cNvSpPr>
            <p:nvPr/>
          </p:nvSpPr>
          <p:spPr bwMode="auto">
            <a:xfrm>
              <a:off x="4438" y="3112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 Box 597"/>
          <p:cNvSpPr txBox="1">
            <a:spLocks noChangeArrowheads="1"/>
          </p:cNvSpPr>
          <p:nvPr/>
        </p:nvSpPr>
        <p:spPr bwMode="auto">
          <a:xfrm>
            <a:off x="2657370" y="1168912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61" name="TextBox 57"/>
          <p:cNvSpPr txBox="1">
            <a:spLocks noChangeArrowheads="1"/>
          </p:cNvSpPr>
          <p:nvPr/>
        </p:nvSpPr>
        <p:spPr bwMode="auto">
          <a:xfrm>
            <a:off x="2916504" y="1681517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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58"/>
          <p:cNvSpPr txBox="1">
            <a:spLocks noChangeArrowheads="1"/>
          </p:cNvSpPr>
          <p:nvPr/>
        </p:nvSpPr>
        <p:spPr bwMode="auto">
          <a:xfrm>
            <a:off x="6037404" y="202473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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59"/>
          <p:cNvSpPr txBox="1">
            <a:spLocks noChangeArrowheads="1"/>
          </p:cNvSpPr>
          <p:nvPr/>
        </p:nvSpPr>
        <p:spPr bwMode="auto">
          <a:xfrm>
            <a:off x="1244359" y="2352469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0"/>
          <p:cNvSpPr txBox="1">
            <a:spLocks noChangeArrowheads="1"/>
          </p:cNvSpPr>
          <p:nvPr/>
        </p:nvSpPr>
        <p:spPr bwMode="auto">
          <a:xfrm>
            <a:off x="6037404" y="236225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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1"/>
          <p:cNvSpPr txBox="1">
            <a:spLocks noChangeArrowheads="1"/>
          </p:cNvSpPr>
          <p:nvPr/>
        </p:nvSpPr>
        <p:spPr bwMode="auto">
          <a:xfrm>
            <a:off x="6037404" y="3193823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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2"/>
          <p:cNvSpPr txBox="1">
            <a:spLocks noChangeArrowheads="1"/>
          </p:cNvSpPr>
          <p:nvPr/>
        </p:nvSpPr>
        <p:spPr bwMode="auto">
          <a:xfrm>
            <a:off x="2916504" y="2758039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595" y="1416356"/>
            <a:ext cx="349924" cy="3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72" y="1286479"/>
            <a:ext cx="366526" cy="51313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90A4AD-97EC-45BC-A892-9E9E72C6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789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139468"/>
            <a:ext cx="8133857" cy="32425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509475" y="669400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192836" y="636189"/>
            <a:ext cx="27622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安全会话建立过程</a:t>
            </a:r>
          </a:p>
        </p:txBody>
      </p:sp>
      <p:sp>
        <p:nvSpPr>
          <p:cNvPr id="6" name="Line 582"/>
          <p:cNvSpPr>
            <a:spLocks noChangeShapeType="1"/>
          </p:cNvSpPr>
          <p:nvPr/>
        </p:nvSpPr>
        <p:spPr bwMode="auto">
          <a:xfrm flipV="1">
            <a:off x="2879955" y="227975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56"/>
          <p:cNvSpPr txBox="1">
            <a:spLocks noChangeArrowheads="1"/>
          </p:cNvSpPr>
          <p:nvPr/>
        </p:nvSpPr>
        <p:spPr bwMode="auto">
          <a:xfrm>
            <a:off x="1968353" y="1435405"/>
            <a:ext cx="808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" name="Text Box 484"/>
          <p:cNvSpPr txBox="1">
            <a:spLocks noChangeArrowheads="1"/>
          </p:cNvSpPr>
          <p:nvPr/>
        </p:nvSpPr>
        <p:spPr bwMode="auto">
          <a:xfrm>
            <a:off x="6537969" y="1459592"/>
            <a:ext cx="798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 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9" name="Line 515"/>
          <p:cNvSpPr>
            <a:spLocks noChangeShapeType="1"/>
          </p:cNvSpPr>
          <p:nvPr/>
        </p:nvSpPr>
        <p:spPr bwMode="auto">
          <a:xfrm flipV="1">
            <a:off x="2879955" y="1941134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16"/>
          <p:cNvSpPr>
            <a:spLocks noChangeArrowheads="1"/>
          </p:cNvSpPr>
          <p:nvPr/>
        </p:nvSpPr>
        <p:spPr bwMode="auto">
          <a:xfrm>
            <a:off x="3842948" y="1808131"/>
            <a:ext cx="1423788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支持的加密算法</a:t>
            </a:r>
            <a:endParaRPr kumimoji="1" lang="zh-CN" altLang="en-US" sz="1200" b="1" baseline="-25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580"/>
          <p:cNvSpPr>
            <a:spLocks noChangeArrowheads="1"/>
          </p:cNvSpPr>
          <p:nvPr/>
        </p:nvSpPr>
        <p:spPr bwMode="auto">
          <a:xfrm>
            <a:off x="3847195" y="2136854"/>
            <a:ext cx="141417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选定的加密算法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Line 583"/>
          <p:cNvSpPr>
            <a:spLocks noChangeShapeType="1"/>
          </p:cNvSpPr>
          <p:nvPr/>
        </p:nvSpPr>
        <p:spPr bwMode="auto">
          <a:xfrm flipV="1">
            <a:off x="2879955" y="2617272"/>
            <a:ext cx="3529886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581"/>
          <p:cNvSpPr>
            <a:spLocks noChangeArrowheads="1"/>
          </p:cNvSpPr>
          <p:nvPr/>
        </p:nvSpPr>
        <p:spPr bwMode="auto">
          <a:xfrm>
            <a:off x="3912611" y="2474373"/>
            <a:ext cx="1292341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的数字证书  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Line 584"/>
          <p:cNvSpPr>
            <a:spLocks noChangeShapeType="1"/>
          </p:cNvSpPr>
          <p:nvPr/>
        </p:nvSpPr>
        <p:spPr bwMode="auto">
          <a:xfrm flipV="1">
            <a:off x="2879954" y="3027352"/>
            <a:ext cx="3546301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585"/>
          <p:cNvSpPr>
            <a:spLocks noChangeArrowheads="1"/>
          </p:cNvSpPr>
          <p:nvPr/>
        </p:nvSpPr>
        <p:spPr bwMode="auto">
          <a:xfrm>
            <a:off x="3595370" y="2894348"/>
            <a:ext cx="1922322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kumimoji="1"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的公钥加密的秘密数</a:t>
            </a:r>
            <a:endParaRPr kumimoji="1" lang="zh-CN" altLang="en-US" sz="1200" b="1" baseline="-25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Line 586"/>
          <p:cNvSpPr>
            <a:spLocks noChangeShapeType="1"/>
          </p:cNvSpPr>
          <p:nvPr/>
        </p:nvSpPr>
        <p:spPr bwMode="auto">
          <a:xfrm flipV="1">
            <a:off x="2879955" y="3451724"/>
            <a:ext cx="352238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587"/>
          <p:cNvSpPr>
            <a:spLocks noChangeArrowheads="1"/>
          </p:cNvSpPr>
          <p:nvPr/>
        </p:nvSpPr>
        <p:spPr bwMode="auto">
          <a:xfrm>
            <a:off x="3768886" y="3308827"/>
            <a:ext cx="1569660" cy="276999"/>
          </a:xfrm>
          <a:prstGeom prst="rect">
            <a:avLst/>
          </a:prstGeom>
          <a:solidFill>
            <a:srgbClr val="0000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会话密钥的产生完成</a:t>
            </a:r>
          </a:p>
        </p:txBody>
      </p:sp>
      <p:sp>
        <p:nvSpPr>
          <p:cNvPr id="48" name="AutoShape 588"/>
          <p:cNvSpPr>
            <a:spLocks noChangeArrowheads="1"/>
          </p:cNvSpPr>
          <p:nvPr/>
        </p:nvSpPr>
        <p:spPr bwMode="auto">
          <a:xfrm>
            <a:off x="3367338" y="3722093"/>
            <a:ext cx="2387392" cy="354010"/>
          </a:xfrm>
          <a:prstGeom prst="leftRightArrow">
            <a:avLst>
              <a:gd name="adj1" fmla="val 61667"/>
              <a:gd name="adj2" fmla="val 18328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数据传输（用会话密钥加密）</a:t>
            </a:r>
          </a:p>
        </p:txBody>
      </p:sp>
      <p:sp>
        <p:nvSpPr>
          <p:cNvPr id="49" name="Text Box 589"/>
          <p:cNvSpPr txBox="1">
            <a:spLocks noChangeArrowheads="1"/>
          </p:cNvSpPr>
          <p:nvPr/>
        </p:nvSpPr>
        <p:spPr bwMode="auto">
          <a:xfrm>
            <a:off x="1782455" y="1900455"/>
            <a:ext cx="10974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590"/>
          <p:cNvSpPr txBox="1">
            <a:spLocks noChangeArrowheads="1"/>
          </p:cNvSpPr>
          <p:nvPr/>
        </p:nvSpPr>
        <p:spPr bwMode="auto">
          <a:xfrm>
            <a:off x="1422505" y="1973016"/>
            <a:ext cx="14304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sp>
        <p:nvSpPr>
          <p:cNvPr id="51" name="Text Box 591"/>
          <p:cNvSpPr txBox="1">
            <a:spLocks noChangeArrowheads="1"/>
          </p:cNvSpPr>
          <p:nvPr/>
        </p:nvSpPr>
        <p:spPr bwMode="auto">
          <a:xfrm>
            <a:off x="1012272" y="2392813"/>
            <a:ext cx="1840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发布的公钥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鉴别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的证书</a:t>
            </a:r>
          </a:p>
        </p:txBody>
      </p:sp>
      <p:sp>
        <p:nvSpPr>
          <p:cNvPr id="52" name="Text Box 592"/>
          <p:cNvSpPr txBox="1">
            <a:spLocks noChangeArrowheads="1"/>
          </p:cNvSpPr>
          <p:nvPr/>
        </p:nvSpPr>
        <p:spPr bwMode="auto">
          <a:xfrm>
            <a:off x="1107118" y="2835423"/>
            <a:ext cx="17457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产生秘密数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用秘密数产生</a:t>
            </a:r>
          </a:p>
          <a:p>
            <a:pPr algn="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会话密钥</a:t>
            </a:r>
          </a:p>
        </p:txBody>
      </p:sp>
      <p:sp>
        <p:nvSpPr>
          <p:cNvPr id="53" name="Text Box 593"/>
          <p:cNvSpPr txBox="1">
            <a:spLocks noChangeArrowheads="1"/>
          </p:cNvSpPr>
          <p:nvPr/>
        </p:nvSpPr>
        <p:spPr bwMode="auto">
          <a:xfrm>
            <a:off x="6409840" y="3205528"/>
            <a:ext cx="1253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用秘密数</a:t>
            </a:r>
          </a:p>
          <a:p>
            <a:pPr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产生会话密钥</a:t>
            </a:r>
          </a:p>
        </p:txBody>
      </p:sp>
      <p:sp>
        <p:nvSpPr>
          <p:cNvPr id="54" name="Text Box 594"/>
          <p:cNvSpPr txBox="1">
            <a:spLocks noChangeArrowheads="1"/>
          </p:cNvSpPr>
          <p:nvPr/>
        </p:nvSpPr>
        <p:spPr bwMode="auto">
          <a:xfrm>
            <a:off x="6409840" y="1989508"/>
            <a:ext cx="11920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协商加密算法</a:t>
            </a:r>
          </a:p>
        </p:txBody>
      </p:sp>
      <p:grpSp>
        <p:nvGrpSpPr>
          <p:cNvPr id="55" name="Group 596"/>
          <p:cNvGrpSpPr>
            <a:grpSpLocks/>
          </p:cNvGrpSpPr>
          <p:nvPr/>
        </p:nvGrpSpPr>
        <p:grpSpPr bwMode="auto">
          <a:xfrm>
            <a:off x="2885622" y="1802608"/>
            <a:ext cx="3806841" cy="2602417"/>
            <a:chOff x="1277" y="1266"/>
            <a:chExt cx="3382" cy="2066"/>
          </a:xfrm>
        </p:grpSpPr>
        <p:sp>
          <p:nvSpPr>
            <p:cNvPr id="56" name="Line 512"/>
            <p:cNvSpPr>
              <a:spLocks noChangeShapeType="1"/>
            </p:cNvSpPr>
            <p:nvPr/>
          </p:nvSpPr>
          <p:spPr bwMode="auto">
            <a:xfrm rot="16200000" flipH="1">
              <a:off x="331" y="2228"/>
              <a:ext cx="1895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513"/>
            <p:cNvSpPr>
              <a:spLocks noChangeShapeType="1"/>
            </p:cNvSpPr>
            <p:nvPr/>
          </p:nvSpPr>
          <p:spPr bwMode="auto">
            <a:xfrm rot="16200000" flipH="1">
              <a:off x="3465" y="2224"/>
              <a:ext cx="19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530"/>
            <p:cNvSpPr txBox="1">
              <a:spLocks noChangeArrowheads="1"/>
            </p:cNvSpPr>
            <p:nvPr/>
          </p:nvSpPr>
          <p:spPr bwMode="auto">
            <a:xfrm>
              <a:off x="1297" y="3106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595"/>
            <p:cNvSpPr txBox="1">
              <a:spLocks noChangeArrowheads="1"/>
            </p:cNvSpPr>
            <p:nvPr/>
          </p:nvSpPr>
          <p:spPr bwMode="auto">
            <a:xfrm>
              <a:off x="4438" y="3112"/>
              <a:ext cx="221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200" b="1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1200" b="1" i="1" baseline="-25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Text Box 597"/>
          <p:cNvSpPr txBox="1">
            <a:spLocks noChangeArrowheads="1"/>
          </p:cNvSpPr>
          <p:nvPr/>
        </p:nvSpPr>
        <p:spPr bwMode="auto">
          <a:xfrm>
            <a:off x="2657370" y="1168912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顾客</a:t>
            </a:r>
          </a:p>
        </p:txBody>
      </p:sp>
      <p:sp>
        <p:nvSpPr>
          <p:cNvPr id="61" name="TextBox 57"/>
          <p:cNvSpPr txBox="1">
            <a:spLocks noChangeArrowheads="1"/>
          </p:cNvSpPr>
          <p:nvPr/>
        </p:nvSpPr>
        <p:spPr bwMode="auto">
          <a:xfrm>
            <a:off x="2916504" y="1681517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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58"/>
          <p:cNvSpPr txBox="1">
            <a:spLocks noChangeArrowheads="1"/>
          </p:cNvSpPr>
          <p:nvPr/>
        </p:nvSpPr>
        <p:spPr bwMode="auto">
          <a:xfrm>
            <a:off x="6037404" y="202473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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59"/>
          <p:cNvSpPr txBox="1">
            <a:spLocks noChangeArrowheads="1"/>
          </p:cNvSpPr>
          <p:nvPr/>
        </p:nvSpPr>
        <p:spPr bwMode="auto">
          <a:xfrm>
            <a:off x="1244359" y="2352469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0"/>
          <p:cNvSpPr txBox="1">
            <a:spLocks noChangeArrowheads="1"/>
          </p:cNvSpPr>
          <p:nvPr/>
        </p:nvSpPr>
        <p:spPr bwMode="auto">
          <a:xfrm>
            <a:off x="6037404" y="2362252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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1"/>
          <p:cNvSpPr txBox="1">
            <a:spLocks noChangeArrowheads="1"/>
          </p:cNvSpPr>
          <p:nvPr/>
        </p:nvSpPr>
        <p:spPr bwMode="auto">
          <a:xfrm>
            <a:off x="6037404" y="3193823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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2"/>
          <p:cNvSpPr txBox="1">
            <a:spLocks noChangeArrowheads="1"/>
          </p:cNvSpPr>
          <p:nvPr/>
        </p:nvSpPr>
        <p:spPr bwMode="auto">
          <a:xfrm>
            <a:off x="2916504" y="2758039"/>
            <a:ext cx="4197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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1"/>
          <p:cNvSpPr txBox="1">
            <a:spLocks noChangeArrowheads="1"/>
          </p:cNvSpPr>
          <p:nvPr/>
        </p:nvSpPr>
        <p:spPr bwMode="auto">
          <a:xfrm>
            <a:off x="4452414" y="3522347"/>
            <a:ext cx="3674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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Picture 200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595" y="1416356"/>
            <a:ext cx="349924" cy="34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72" y="1286479"/>
            <a:ext cx="366526" cy="51313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8E9C25-EF2D-45BE-A510-64C2354F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819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8632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192836" y="585421"/>
            <a:ext cx="27622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安全会话建立过程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001837"/>
            <a:ext cx="821295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协商加密算法。</a:t>
            </a:r>
            <a:r>
              <a:rPr lang="en-US" altLang="zh-CN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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浏览器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向服务器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发送浏览器的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SSL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版本号和一些可选的加密算法。</a:t>
            </a:r>
            <a:r>
              <a:rPr lang="en-US" altLang="zh-CN" dirty="0">
                <a:sym typeface="Wingdings"/>
              </a:rPr>
              <a:t> 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从中选定自己所支持的算法（如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），并告知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服务器鉴别。</a:t>
            </a:r>
            <a:r>
              <a:rPr lang="en-US" altLang="zh-CN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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服务器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向浏览器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发送包含其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RSA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公钥的数字证书。</a:t>
            </a:r>
            <a:r>
              <a:rPr lang="en-US" altLang="zh-CN" dirty="0">
                <a:sym typeface="Wingdings"/>
              </a:rPr>
              <a:t> </a:t>
            </a:r>
            <a:r>
              <a:rPr lang="en-US" altLang="zh-CN" dirty="0"/>
              <a:t>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使用该证书的认证机构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公开发布的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RSA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公钥对该证书进行验证。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会话密钥计算。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由浏览器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随机产生一个秘密数。</a:t>
            </a:r>
            <a:r>
              <a:rPr lang="en-US" altLang="zh-CN" dirty="0">
                <a:sym typeface="Wingdings"/>
              </a:rPr>
              <a:t> 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用服务器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RSA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公钥进行加密后发送给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dirty="0">
                <a:sym typeface="Wingdings"/>
              </a:rPr>
              <a:t> 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双方根据协商的算法产生共享的对称会话密钥。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安全数据传输。</a:t>
            </a:r>
            <a:r>
              <a:rPr lang="en-US" altLang="zh-CN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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双方用会话密钥加密和解密它们之间传送的数据并验证其完整性。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8ECAE9-9522-40DB-B24B-AA62B5D3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880C-E2C3-4DAB-AE74-D9BE691626AC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8390</Words>
  <Application>Microsoft Office PowerPoint</Application>
  <PresentationFormat>全屏显示(16:9)</PresentationFormat>
  <Paragraphs>1425</Paragraphs>
  <Slides>120</Slides>
  <Notes>2</Notes>
  <HiddenSlides>18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120</vt:i4>
      </vt:variant>
    </vt:vector>
  </HeadingPairs>
  <TitlesOfParts>
    <vt:vector size="132" baseType="lpstr">
      <vt:lpstr>Symbol</vt:lpstr>
      <vt:lpstr>微软雅黑</vt:lpstr>
      <vt:lpstr>宋体</vt:lpstr>
      <vt:lpstr>Wingdings 2</vt:lpstr>
      <vt:lpstr>Calibri</vt:lpstr>
      <vt:lpstr>Times New Roman</vt:lpstr>
      <vt:lpstr>Arial</vt:lpstr>
      <vt:lpstr>黑体</vt:lpstr>
      <vt:lpstr>Wingdings</vt:lpstr>
      <vt:lpstr>Office 主题​​</vt:lpstr>
      <vt:lpstr>公式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home</cp:lastModifiedBy>
  <cp:revision>612</cp:revision>
  <dcterms:created xsi:type="dcterms:W3CDTF">2018-07-18T08:51:00Z</dcterms:created>
  <dcterms:modified xsi:type="dcterms:W3CDTF">2021-06-08T09:20:05Z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2052-11.1.0.7693</vt:lpwstr>
  </property>
</Properties>
</file>