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44"/>
  </p:notesMasterIdLst>
  <p:sldIdLst>
    <p:sldId id="313" r:id="rId2"/>
    <p:sldId id="31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317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282" r:id="rId40"/>
    <p:sldId id="283" r:id="rId41"/>
    <p:sldId id="284" r:id="rId42"/>
    <p:sldId id="285" r:id="rId43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>
      <p:cViewPr varScale="1">
        <p:scale>
          <a:sx n="119" d="100"/>
          <a:sy n="119" d="100"/>
        </p:scale>
        <p:origin x="69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54563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215063" y="0"/>
            <a:ext cx="4754562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F793E-563F-4ED9-9ECD-3C651549226B}" type="datetimeFigureOut">
              <a:rPr lang="en-US" smtClean="0"/>
              <a:t>2021/12/21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35375" y="771525"/>
            <a:ext cx="3702050" cy="208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96963" y="2970213"/>
            <a:ext cx="8778875" cy="2430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862638"/>
            <a:ext cx="4754563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215063" y="5862638"/>
            <a:ext cx="4754562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FFD8-DFDF-4272-972F-428278550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3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2FFD8-DFDF-4272-972F-428278550E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AE81E-AC06-483C-A65E-8F9B18D2B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10127"/>
            <a:ext cx="82296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F8BA93-7F1C-4390-929D-812DDDC7A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42548-0C05-4B42-98E2-99D2139D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CAA166-847C-4B4E-8D1F-232A5EDE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62EFE4-1473-434A-A3F6-F5B8BAE0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3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749C-8B61-4B38-8D8D-BAAE2D3F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8B82A4-4D95-4F65-AA60-EDF4DE68F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A70FC-CE27-493E-867A-CB2DC8D7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27205-55C7-4F80-A07D-09C356DBB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4CDCE7-26A7-4A9C-85AB-E7BE1C99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0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6CC1A9-1D70-4976-A74E-96FD336EC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328613"/>
            <a:ext cx="2366010" cy="52306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7188D-E9AE-4815-B409-70AE3234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328613"/>
            <a:ext cx="6960870" cy="523065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78F0D-A17C-470F-8FC3-6D04D298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9DFFC-9D05-499A-9862-2373E53D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62269-6A44-4C53-A30B-3346DE74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09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2021/12/21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US" altLang="zh-CN" smtClean="0"/>
              <a:pPr marL="38100">
                <a:spcBef>
                  <a:spcPts val="55"/>
                </a:spcBef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596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C845D-C528-4187-ADD8-0A1B6D5B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957CEC-190D-48B8-936D-EE3AC57F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558A9-0649-47CA-BF38-AB3A8B50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1A048-5889-42E3-8D15-942C19C2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ABE07-1DD5-4CC5-9865-BA7A0ADB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2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4E8DD-70A2-4F02-8F5B-6FD23C5D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5" y="1538765"/>
            <a:ext cx="9464040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DEBD43-1EDA-465E-8245-75D400B6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5" y="4130517"/>
            <a:ext cx="9464040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C9A4-CD1D-4D87-813F-86D2F882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1E4383-D6AA-457E-B3F6-82B3847A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E819F-0A77-413E-A2F0-531325D0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9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A863B-C3FB-4327-97B1-F6511300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1C391-006F-4F13-B19B-49E3DE277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3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499944-99AD-43D2-84E2-95A4B35E6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4980" y="1643063"/>
            <a:ext cx="4663440" cy="39162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BE73B-B153-42F8-AD82-B2A6319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D6389-F9F3-464C-95C0-4924738A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95E0B-A43C-43CF-A4DB-BA8F6610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0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96207-570E-4532-BED4-32C70CC7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328613"/>
            <a:ext cx="9464040" cy="11930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2F10F4-9BE1-4680-B230-301733B97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10" y="1513047"/>
            <a:ext cx="464200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343FC3-2597-4130-BCFE-91B98A72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10" y="2254568"/>
            <a:ext cx="4642008" cy="33161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4AEDEB-0283-4B35-AFA8-66CC3F8EC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0" y="1513047"/>
            <a:ext cx="466486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3CBA8F-4A99-40E7-B328-EB338A97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0" y="2254568"/>
            <a:ext cx="4664869" cy="33161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E0EBC6-4D8C-45B2-BF59-37EA293F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124008-4419-4770-9B4B-3F2EE572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8FB2B-A4EC-41F9-932D-B7C4196A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5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AF596-70CC-4429-B554-EE2B11B3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11D723-8560-4A41-9963-80D884F7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DDBCC6-D524-4995-8FA9-6CC02DAA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FA197E-3223-4111-9449-6547545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78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B58583-84B9-467B-A17B-45BD5EDF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3640B-BB92-4374-9AAC-CE9541EB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12A55-7287-4E2C-B0C9-1416A4B3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84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E7EC3-A289-41BE-8065-FF116231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75AB2-97C0-41C0-A5D4-6DB443E9D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CDCB1-4BCE-4FEA-B08F-D8AFB685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865DC-9A1A-41E0-9865-3E361A74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E370F-195A-4C77-A736-4D61E05B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359879-6398-4531-8DC7-BCA22BAC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2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B42ED-E386-458D-ADA0-1FF0A203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0" y="411480"/>
            <a:ext cx="3539013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715E2B-0127-4349-B946-435FB8C19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69" y="888683"/>
            <a:ext cx="5554980" cy="4386263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A8E14-8160-4610-910F-FBCB2901B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0" y="1851660"/>
            <a:ext cx="3539013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9128-265B-4866-AFD4-EF024B53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E0686-B72B-44A8-8086-3EB36F16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0C454-F1E1-4296-A6F5-011763D2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8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918668-3C8A-4C4A-9A1A-84E32B78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328613"/>
            <a:ext cx="9464040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5AEDE4-EF43-4749-8533-EA0C2369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4380" y="1643063"/>
            <a:ext cx="9464040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F94EE-7E7D-4487-988C-2EA0FFCF2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438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2960"/>
            <a:fld id="{238AA6E1-1D4A-400F-AA78-6E99EA87479F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2021/12/21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F7C6E-498D-4EBF-B64B-E456AEC8E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5720715"/>
            <a:ext cx="370332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296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596F6-E8E4-475F-9803-C53165ABB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22960"/>
            <a:fld id="{EB2A72E0-AB08-4177-A9D7-EA6695B0B4E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2296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5.png"/><Relationship Id="rId50" Type="http://schemas.openxmlformats.org/officeDocument/2006/relationships/image" Target="../media/image108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9" Type="http://schemas.openxmlformats.org/officeDocument/2006/relationships/image" Target="../media/image87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49" Type="http://schemas.openxmlformats.org/officeDocument/2006/relationships/image" Target="../media/image107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06.png"/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104.png"/><Relationship Id="rId20" Type="http://schemas.openxmlformats.org/officeDocument/2006/relationships/image" Target="../media/image78.png"/><Relationship Id="rId41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3.png"/><Relationship Id="rId117" Type="http://schemas.openxmlformats.org/officeDocument/2006/relationships/image" Target="../media/image224.png"/><Relationship Id="rId21" Type="http://schemas.openxmlformats.org/officeDocument/2006/relationships/image" Target="../media/image128.png"/><Relationship Id="rId42" Type="http://schemas.openxmlformats.org/officeDocument/2006/relationships/image" Target="../media/image149.png"/><Relationship Id="rId47" Type="http://schemas.openxmlformats.org/officeDocument/2006/relationships/image" Target="../media/image154.png"/><Relationship Id="rId63" Type="http://schemas.openxmlformats.org/officeDocument/2006/relationships/image" Target="../media/image170.png"/><Relationship Id="rId68" Type="http://schemas.openxmlformats.org/officeDocument/2006/relationships/image" Target="../media/image175.png"/><Relationship Id="rId84" Type="http://schemas.openxmlformats.org/officeDocument/2006/relationships/image" Target="../media/image191.png"/><Relationship Id="rId89" Type="http://schemas.openxmlformats.org/officeDocument/2006/relationships/image" Target="../media/image196.png"/><Relationship Id="rId112" Type="http://schemas.openxmlformats.org/officeDocument/2006/relationships/image" Target="../media/image219.png"/><Relationship Id="rId16" Type="http://schemas.openxmlformats.org/officeDocument/2006/relationships/image" Target="../media/image123.png"/><Relationship Id="rId107" Type="http://schemas.openxmlformats.org/officeDocument/2006/relationships/image" Target="../media/image214.png"/><Relationship Id="rId11" Type="http://schemas.openxmlformats.org/officeDocument/2006/relationships/image" Target="../media/image118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53" Type="http://schemas.openxmlformats.org/officeDocument/2006/relationships/image" Target="../media/image160.png"/><Relationship Id="rId58" Type="http://schemas.openxmlformats.org/officeDocument/2006/relationships/image" Target="../media/image165.png"/><Relationship Id="rId74" Type="http://schemas.openxmlformats.org/officeDocument/2006/relationships/image" Target="../media/image181.png"/><Relationship Id="rId79" Type="http://schemas.openxmlformats.org/officeDocument/2006/relationships/image" Target="../media/image186.png"/><Relationship Id="rId102" Type="http://schemas.openxmlformats.org/officeDocument/2006/relationships/image" Target="../media/image209.png"/><Relationship Id="rId5" Type="http://schemas.openxmlformats.org/officeDocument/2006/relationships/image" Target="../media/image112.png"/><Relationship Id="rId90" Type="http://schemas.openxmlformats.org/officeDocument/2006/relationships/image" Target="../media/image197.png"/><Relationship Id="rId95" Type="http://schemas.openxmlformats.org/officeDocument/2006/relationships/image" Target="../media/image202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43" Type="http://schemas.openxmlformats.org/officeDocument/2006/relationships/image" Target="../media/image150.png"/><Relationship Id="rId48" Type="http://schemas.openxmlformats.org/officeDocument/2006/relationships/image" Target="../media/image155.png"/><Relationship Id="rId64" Type="http://schemas.openxmlformats.org/officeDocument/2006/relationships/image" Target="../media/image171.png"/><Relationship Id="rId69" Type="http://schemas.openxmlformats.org/officeDocument/2006/relationships/image" Target="../media/image176.png"/><Relationship Id="rId113" Type="http://schemas.openxmlformats.org/officeDocument/2006/relationships/image" Target="../media/image220.png"/><Relationship Id="rId118" Type="http://schemas.openxmlformats.org/officeDocument/2006/relationships/image" Target="../media/image225.png"/><Relationship Id="rId80" Type="http://schemas.openxmlformats.org/officeDocument/2006/relationships/image" Target="../media/image187.png"/><Relationship Id="rId85" Type="http://schemas.openxmlformats.org/officeDocument/2006/relationships/image" Target="../media/image192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Relationship Id="rId59" Type="http://schemas.openxmlformats.org/officeDocument/2006/relationships/image" Target="../media/image166.png"/><Relationship Id="rId103" Type="http://schemas.openxmlformats.org/officeDocument/2006/relationships/image" Target="../media/image210.png"/><Relationship Id="rId108" Type="http://schemas.openxmlformats.org/officeDocument/2006/relationships/image" Target="../media/image215.png"/><Relationship Id="rId54" Type="http://schemas.openxmlformats.org/officeDocument/2006/relationships/image" Target="../media/image161.png"/><Relationship Id="rId70" Type="http://schemas.openxmlformats.org/officeDocument/2006/relationships/image" Target="../media/image177.png"/><Relationship Id="rId75" Type="http://schemas.openxmlformats.org/officeDocument/2006/relationships/image" Target="../media/image182.png"/><Relationship Id="rId91" Type="http://schemas.openxmlformats.org/officeDocument/2006/relationships/image" Target="../media/image198.png"/><Relationship Id="rId96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49" Type="http://schemas.openxmlformats.org/officeDocument/2006/relationships/image" Target="../media/image156.png"/><Relationship Id="rId114" Type="http://schemas.openxmlformats.org/officeDocument/2006/relationships/image" Target="../media/image221.png"/><Relationship Id="rId10" Type="http://schemas.openxmlformats.org/officeDocument/2006/relationships/image" Target="../media/image117.png"/><Relationship Id="rId31" Type="http://schemas.openxmlformats.org/officeDocument/2006/relationships/image" Target="../media/image138.png"/><Relationship Id="rId44" Type="http://schemas.openxmlformats.org/officeDocument/2006/relationships/image" Target="../media/image151.png"/><Relationship Id="rId52" Type="http://schemas.openxmlformats.org/officeDocument/2006/relationships/image" Target="../media/image159.png"/><Relationship Id="rId60" Type="http://schemas.openxmlformats.org/officeDocument/2006/relationships/image" Target="../media/image167.png"/><Relationship Id="rId65" Type="http://schemas.openxmlformats.org/officeDocument/2006/relationships/image" Target="../media/image172.png"/><Relationship Id="rId73" Type="http://schemas.openxmlformats.org/officeDocument/2006/relationships/image" Target="../media/image180.png"/><Relationship Id="rId78" Type="http://schemas.openxmlformats.org/officeDocument/2006/relationships/image" Target="../media/image185.png"/><Relationship Id="rId81" Type="http://schemas.openxmlformats.org/officeDocument/2006/relationships/image" Target="../media/image188.png"/><Relationship Id="rId86" Type="http://schemas.openxmlformats.org/officeDocument/2006/relationships/image" Target="../media/image193.png"/><Relationship Id="rId94" Type="http://schemas.openxmlformats.org/officeDocument/2006/relationships/image" Target="../media/image201.png"/><Relationship Id="rId99" Type="http://schemas.openxmlformats.org/officeDocument/2006/relationships/image" Target="../media/image206.png"/><Relationship Id="rId101" Type="http://schemas.openxmlformats.org/officeDocument/2006/relationships/image" Target="../media/image208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9" Type="http://schemas.openxmlformats.org/officeDocument/2006/relationships/image" Target="../media/image146.png"/><Relationship Id="rId109" Type="http://schemas.openxmlformats.org/officeDocument/2006/relationships/image" Target="../media/image216.png"/><Relationship Id="rId34" Type="http://schemas.openxmlformats.org/officeDocument/2006/relationships/image" Target="../media/image141.png"/><Relationship Id="rId50" Type="http://schemas.openxmlformats.org/officeDocument/2006/relationships/image" Target="../media/image157.png"/><Relationship Id="rId55" Type="http://schemas.openxmlformats.org/officeDocument/2006/relationships/image" Target="../media/image162.png"/><Relationship Id="rId76" Type="http://schemas.openxmlformats.org/officeDocument/2006/relationships/image" Target="../media/image183.png"/><Relationship Id="rId97" Type="http://schemas.openxmlformats.org/officeDocument/2006/relationships/image" Target="../media/image204.png"/><Relationship Id="rId104" Type="http://schemas.openxmlformats.org/officeDocument/2006/relationships/image" Target="../media/image211.png"/><Relationship Id="rId7" Type="http://schemas.openxmlformats.org/officeDocument/2006/relationships/image" Target="../media/image114.png"/><Relationship Id="rId71" Type="http://schemas.openxmlformats.org/officeDocument/2006/relationships/image" Target="../media/image178.png"/><Relationship Id="rId92" Type="http://schemas.openxmlformats.org/officeDocument/2006/relationships/image" Target="../media/image199.png"/><Relationship Id="rId2" Type="http://schemas.openxmlformats.org/officeDocument/2006/relationships/image" Target="../media/image109.png"/><Relationship Id="rId29" Type="http://schemas.openxmlformats.org/officeDocument/2006/relationships/image" Target="../media/image136.png"/><Relationship Id="rId24" Type="http://schemas.openxmlformats.org/officeDocument/2006/relationships/image" Target="../media/image131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66" Type="http://schemas.openxmlformats.org/officeDocument/2006/relationships/image" Target="../media/image173.png"/><Relationship Id="rId87" Type="http://schemas.openxmlformats.org/officeDocument/2006/relationships/image" Target="../media/image194.png"/><Relationship Id="rId110" Type="http://schemas.openxmlformats.org/officeDocument/2006/relationships/image" Target="../media/image217.png"/><Relationship Id="rId115" Type="http://schemas.openxmlformats.org/officeDocument/2006/relationships/image" Target="../media/image222.png"/><Relationship Id="rId61" Type="http://schemas.openxmlformats.org/officeDocument/2006/relationships/image" Target="../media/image168.png"/><Relationship Id="rId82" Type="http://schemas.openxmlformats.org/officeDocument/2006/relationships/image" Target="../media/image189.png"/><Relationship Id="rId19" Type="http://schemas.openxmlformats.org/officeDocument/2006/relationships/image" Target="../media/image126.png"/><Relationship Id="rId14" Type="http://schemas.openxmlformats.org/officeDocument/2006/relationships/image" Target="../media/image121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56" Type="http://schemas.openxmlformats.org/officeDocument/2006/relationships/image" Target="../media/image163.png"/><Relationship Id="rId77" Type="http://schemas.openxmlformats.org/officeDocument/2006/relationships/image" Target="../media/image184.png"/><Relationship Id="rId100" Type="http://schemas.openxmlformats.org/officeDocument/2006/relationships/image" Target="../media/image207.png"/><Relationship Id="rId105" Type="http://schemas.openxmlformats.org/officeDocument/2006/relationships/image" Target="../media/image212.png"/><Relationship Id="rId8" Type="http://schemas.openxmlformats.org/officeDocument/2006/relationships/image" Target="../media/image115.png"/><Relationship Id="rId51" Type="http://schemas.openxmlformats.org/officeDocument/2006/relationships/image" Target="../media/image158.png"/><Relationship Id="rId72" Type="http://schemas.openxmlformats.org/officeDocument/2006/relationships/image" Target="../media/image179.png"/><Relationship Id="rId93" Type="http://schemas.openxmlformats.org/officeDocument/2006/relationships/image" Target="../media/image200.png"/><Relationship Id="rId98" Type="http://schemas.openxmlformats.org/officeDocument/2006/relationships/image" Target="../media/image205.png"/><Relationship Id="rId3" Type="http://schemas.openxmlformats.org/officeDocument/2006/relationships/image" Target="../media/image110.png"/><Relationship Id="rId25" Type="http://schemas.openxmlformats.org/officeDocument/2006/relationships/image" Target="../media/image132.png"/><Relationship Id="rId46" Type="http://schemas.openxmlformats.org/officeDocument/2006/relationships/image" Target="../media/image153.png"/><Relationship Id="rId67" Type="http://schemas.openxmlformats.org/officeDocument/2006/relationships/image" Target="../media/image174.png"/><Relationship Id="rId116" Type="http://schemas.openxmlformats.org/officeDocument/2006/relationships/image" Target="../media/image223.png"/><Relationship Id="rId20" Type="http://schemas.openxmlformats.org/officeDocument/2006/relationships/image" Target="../media/image127.png"/><Relationship Id="rId41" Type="http://schemas.openxmlformats.org/officeDocument/2006/relationships/image" Target="../media/image148.png"/><Relationship Id="rId62" Type="http://schemas.openxmlformats.org/officeDocument/2006/relationships/image" Target="../media/image169.png"/><Relationship Id="rId83" Type="http://schemas.openxmlformats.org/officeDocument/2006/relationships/image" Target="../media/image190.png"/><Relationship Id="rId88" Type="http://schemas.openxmlformats.org/officeDocument/2006/relationships/image" Target="../media/image195.png"/><Relationship Id="rId111" Type="http://schemas.openxmlformats.org/officeDocument/2006/relationships/image" Target="../media/image218.png"/><Relationship Id="rId15" Type="http://schemas.openxmlformats.org/officeDocument/2006/relationships/image" Target="../media/image122.png"/><Relationship Id="rId36" Type="http://schemas.openxmlformats.org/officeDocument/2006/relationships/image" Target="../media/image143.png"/><Relationship Id="rId57" Type="http://schemas.openxmlformats.org/officeDocument/2006/relationships/image" Target="../media/image164.png"/><Relationship Id="rId106" Type="http://schemas.openxmlformats.org/officeDocument/2006/relationships/image" Target="../media/image2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22367-63D8-4B61-BC05-B62DE7371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C++</a:t>
            </a:r>
            <a:r>
              <a:rPr lang="en-US" altLang="zh-CN" sz="4800" b="1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BASICS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90ECAD-6440-4312-A3A4-99FD2003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41834"/>
            <a:ext cx="8229600" cy="369332"/>
          </a:xfrm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0A163ACE-83AF-4B43-A0E1-633CB199B5B0}"/>
              </a:ext>
            </a:extLst>
          </p:cNvPr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08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143" y="474973"/>
            <a:ext cx="53705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GPU KERNELS: DEVICE</a:t>
            </a:r>
            <a:r>
              <a:rPr sz="3600" b="1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60550" y="15730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0350" y="157302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2600" y="1242825"/>
            <a:ext cx="1219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global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2882" y="1296531"/>
            <a:ext cx="387231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B900"/>
                </a:solidFill>
                <a:latin typeface="Courier New"/>
                <a:cs typeface="Courier New"/>
              </a:rPr>
              <a:t>void </a:t>
            </a:r>
            <a:r>
              <a:rPr sz="2400" b="1" spc="-5" dirty="0">
                <a:solidFill>
                  <a:srgbClr val="808080"/>
                </a:solidFill>
                <a:latin typeface="Courier New"/>
                <a:cs typeface="Courier New"/>
              </a:rPr>
              <a:t>mykernel(</a:t>
            </a:r>
            <a:r>
              <a:rPr sz="2400" b="1" spc="-5" dirty="0">
                <a:solidFill>
                  <a:srgbClr val="76B900"/>
                </a:solidFill>
                <a:latin typeface="Courier New"/>
                <a:cs typeface="Courier New"/>
              </a:rPr>
              <a:t>void</a:t>
            </a:r>
            <a:r>
              <a:rPr sz="2400" b="1" spc="-5" dirty="0">
                <a:solidFill>
                  <a:srgbClr val="808080"/>
                </a:solidFill>
                <a:latin typeface="Courier New"/>
                <a:cs typeface="Courier New"/>
              </a:rPr>
              <a:t>)</a:t>
            </a:r>
            <a:r>
              <a:rPr sz="2400" b="1" spc="-9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808080"/>
                </a:solidFill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7850" y="1736601"/>
            <a:ext cx="178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08080"/>
                </a:solidFill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209" y="2242446"/>
            <a:ext cx="24140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C++</a:t>
            </a:r>
            <a:r>
              <a:rPr lang="en-US" sz="20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55150" y="248031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526750" y="248031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3409104" y="2150113"/>
            <a:ext cx="11938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global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3980" y="2242446"/>
            <a:ext cx="41700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defined </a:t>
            </a:r>
            <a:r>
              <a:rPr lang="en-US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0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0ADE1A-B099-4788-BE16-A6DD5FEFFB3C}"/>
              </a:ext>
            </a:extLst>
          </p:cNvPr>
          <p:cNvSpPr txBox="1"/>
          <p:nvPr/>
        </p:nvSpPr>
        <p:spPr>
          <a:xfrm>
            <a:off x="718244" y="2643887"/>
            <a:ext cx="9122754" cy="372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6804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from host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(can also be called from other device</a:t>
            </a:r>
            <a:r>
              <a:rPr lang="en-US" altLang="zh-CN"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spc="-5" dirty="0" err="1">
                <a:solidFill>
                  <a:srgbClr val="5E5E5E"/>
                </a:solidFill>
                <a:latin typeface="Courier New"/>
                <a:cs typeface="Courier New"/>
              </a:rPr>
              <a:t>nvcc</a:t>
            </a:r>
            <a:r>
              <a:rPr lang="en-US" altLang="zh-CN" sz="2400" b="1" spc="-40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separates source code into host and device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79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functions (e.g. </a:t>
            </a:r>
            <a:r>
              <a:rPr lang="en-US" altLang="zh-CN" sz="3200" b="1" spc="-10" dirty="0" err="1">
                <a:solidFill>
                  <a:srgbClr val="5E5E5E"/>
                </a:solidFill>
                <a:latin typeface="Courier New"/>
                <a:cs typeface="Courier New"/>
              </a:rPr>
              <a:t>mykernel</a:t>
            </a:r>
            <a:r>
              <a:rPr lang="en-US" altLang="zh-CN" sz="3200" b="1" spc="-10" dirty="0">
                <a:solidFill>
                  <a:srgbClr val="5E5E5E"/>
                </a:solidFill>
                <a:latin typeface="Courier New"/>
                <a:cs typeface="Courier New"/>
              </a:rPr>
              <a:t>()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by NVIDIA compiler </a:t>
            </a:r>
          </a:p>
          <a:p>
            <a:pPr marL="868045" marR="5080" indent="-285750">
              <a:lnSpc>
                <a:spcPts val="379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(e.g. </a:t>
            </a:r>
            <a:r>
              <a:rPr lang="en-US" altLang="zh-CN" sz="3200" b="1" spc="-10" dirty="0">
                <a:solidFill>
                  <a:srgbClr val="5E5E5E"/>
                </a:solidFill>
                <a:latin typeface="Courier New"/>
                <a:cs typeface="Courier New"/>
              </a:rPr>
              <a:t>main()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by 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altLang="zh-CN"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compiler: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98600" indent="-457200">
              <a:lnSpc>
                <a:spcPct val="100000"/>
              </a:lnSpc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lang="en-US" altLang="zh-CN" sz="3200" b="1" spc="-10" dirty="0" err="1">
                <a:solidFill>
                  <a:srgbClr val="5E5E5E"/>
                </a:solidFill>
                <a:latin typeface="Courier New"/>
                <a:cs typeface="Courier New"/>
              </a:rPr>
              <a:t>gcc</a:t>
            </a:r>
            <a:r>
              <a:rPr lang="en-US" altLang="zh-CN" sz="3200" b="1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3200" b="1" spc="-10" dirty="0">
                <a:solidFill>
                  <a:srgbClr val="5E5E5E"/>
                </a:solidFill>
                <a:latin typeface="Courier New"/>
                <a:cs typeface="Courier New"/>
              </a:rPr>
              <a:t>cl.exe</a:t>
            </a:r>
            <a:endParaRPr lang="en-US" altLang="zh-CN" sz="3200" dirty="0">
              <a:latin typeface="Courier New"/>
              <a:cs typeface="Courier New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085" y="454610"/>
            <a:ext cx="5294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GPU KERNELS: DEVICE</a:t>
            </a:r>
            <a:r>
              <a:rPr sz="3600" b="1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1333500"/>
            <a:ext cx="9067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mykernel</a:t>
            </a:r>
            <a:r>
              <a:rPr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&lt;&lt;&lt;</a:t>
            </a: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1,1</a:t>
            </a:r>
            <a:r>
              <a:rPr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&gt;&gt;&gt;</a:t>
            </a: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();</a:t>
            </a:r>
            <a:r>
              <a:rPr lang="en-US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//</a:t>
            </a:r>
            <a:r>
              <a:rPr lang="zh-CN" altLang="en-US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run</a:t>
            </a:r>
            <a:r>
              <a:rPr lang="zh-CN" altLang="en-US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lang="zh-CN" altLang="en-US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kernel</a:t>
            </a:r>
            <a:r>
              <a:rPr lang="zh-CN" altLang="en-US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on</a:t>
            </a:r>
            <a:r>
              <a:rPr lang="zh-CN" altLang="en-US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altLang="zh-CN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GPU</a:t>
            </a:r>
            <a:r>
              <a:rPr lang="en-US"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 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1DFD30-24A3-47BF-9642-8103D99D78B8}"/>
              </a:ext>
            </a:extLst>
          </p:cNvPr>
          <p:cNvSpPr txBox="1"/>
          <p:nvPr/>
        </p:nvSpPr>
        <p:spPr>
          <a:xfrm>
            <a:off x="990600" y="1790700"/>
            <a:ext cx="807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 angle brackets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 a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to </a:t>
            </a:r>
            <a:r>
              <a:rPr lang="en-US" altLang="zh-CN"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en-US" altLang="zh-CN"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“kernel</a:t>
            </a:r>
            <a:r>
              <a:rPr lang="en-US" altLang="zh-CN"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launch”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CUDA threads that execute that kernel for a given kernel call is specified using a new &lt;&lt;&lt;...&gt;&gt;&gt; execution configuration syntax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Each thread that executes the kernel is given a unique thread ID (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threadIdx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) that is accessible within the kernel through built-in variables.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the triple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angle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brackets are the CUDA kernel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en-US" altLang="zh-CN" sz="2400" b="1" spc="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That’s all that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to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on the</a:t>
            </a:r>
            <a:r>
              <a:rPr lang="en-US" altLang="zh-CN" sz="24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GPU!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8026" y="356180"/>
            <a:ext cx="48123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  <a:r>
              <a:rPr sz="3600" b="1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909376" y="3429222"/>
            <a:ext cx="1539424" cy="1154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57449" y="1774823"/>
            <a:ext cx="1516408" cy="122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042B39-D453-4140-936A-9A7A74E8F43C}"/>
              </a:ext>
            </a:extLst>
          </p:cNvPr>
          <p:cNvSpPr txBox="1"/>
          <p:nvPr/>
        </p:nvSpPr>
        <p:spPr>
          <a:xfrm>
            <a:off x="533400" y="1090478"/>
            <a:ext cx="7667612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Host and device memory are separate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Device pointers point to GPU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passed to device code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not dereferenced in host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Host pointers point to CPU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not passed to device code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not dereferenced in device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CUDA API for handling device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cudaMalloc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cudaFree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cudaMemcpy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Similar to the C equivalents malloc(), free(),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memcpy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503373"/>
            <a:ext cx="5615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RUNNING CODE IN</a:t>
            </a:r>
            <a:r>
              <a:rPr sz="3600" b="1" spc="-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89361" y="2979149"/>
            <a:ext cx="4433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sz="2400" b="1" spc="-5" dirty="0">
                <a:solidFill>
                  <a:srgbClr val="808080"/>
                </a:solidFill>
                <a:latin typeface="Courier New"/>
                <a:cs typeface="Courier New"/>
              </a:rPr>
              <a:t>add&lt;&lt;</a:t>
            </a:r>
            <a:r>
              <a:rPr sz="2400" b="1" dirty="0">
                <a:solidFill>
                  <a:srgbClr val="808080"/>
                </a:solidFill>
                <a:latin typeface="Courier New"/>
                <a:cs typeface="Courier New"/>
              </a:rPr>
              <a:t>&lt; </a:t>
            </a: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r>
              <a:rPr sz="2400" b="1" dirty="0">
                <a:solidFill>
                  <a:srgbClr val="5E5E5E"/>
                </a:solidFill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r>
              <a:rPr lang="en-US" sz="2400" b="1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08080"/>
                </a:solidFill>
                <a:latin typeface="Courier New"/>
                <a:cs typeface="Courier New"/>
              </a:rPr>
              <a:t>&gt;&gt;&gt;();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3974902"/>
            <a:ext cx="8394205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09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08080"/>
                </a:solidFill>
                <a:latin typeface="Courier New"/>
                <a:cs typeface="Courier New"/>
              </a:rPr>
              <a:t>add&lt;&lt;&lt; </a:t>
            </a:r>
            <a:r>
              <a:rPr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N</a:t>
            </a: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, </a:t>
            </a:r>
            <a:r>
              <a:rPr sz="2400" b="1" dirty="0">
                <a:solidFill>
                  <a:srgbClr val="5E5E5E"/>
                </a:solidFill>
                <a:latin typeface="Courier New"/>
                <a:cs typeface="Courier New"/>
              </a:rPr>
              <a:t>1</a:t>
            </a:r>
            <a:r>
              <a:rPr sz="2400" b="1" spc="-4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08080"/>
                </a:solidFill>
                <a:latin typeface="Courier New"/>
                <a:cs typeface="Courier New"/>
              </a:rPr>
              <a:t>&gt;&gt;&gt;();</a:t>
            </a:r>
            <a:endParaRPr sz="2400" dirty="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executing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2000" b="1" spc="-42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once,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4536" y="3488729"/>
            <a:ext cx="182879" cy="42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8871" y="3512042"/>
            <a:ext cx="74295" cy="329565"/>
          </a:xfrm>
          <a:custGeom>
            <a:avLst/>
            <a:gdLst/>
            <a:ahLst/>
            <a:cxnLst/>
            <a:rect l="l" t="t" r="r" b="b"/>
            <a:pathLst>
              <a:path w="74295" h="329564">
                <a:moveTo>
                  <a:pt x="55605" y="0"/>
                </a:moveTo>
                <a:lnTo>
                  <a:pt x="18534" y="0"/>
                </a:lnTo>
                <a:lnTo>
                  <a:pt x="18534" y="292442"/>
                </a:lnTo>
                <a:lnTo>
                  <a:pt x="0" y="292442"/>
                </a:lnTo>
                <a:lnTo>
                  <a:pt x="37070" y="329512"/>
                </a:lnTo>
                <a:lnTo>
                  <a:pt x="74140" y="292442"/>
                </a:lnTo>
                <a:lnTo>
                  <a:pt x="55605" y="292442"/>
                </a:lnTo>
                <a:lnTo>
                  <a:pt x="55605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8871" y="3512042"/>
            <a:ext cx="74295" cy="329565"/>
          </a:xfrm>
          <a:custGeom>
            <a:avLst/>
            <a:gdLst/>
            <a:ahLst/>
            <a:cxnLst/>
            <a:rect l="l" t="t" r="r" b="b"/>
            <a:pathLst>
              <a:path w="74295" h="329564">
                <a:moveTo>
                  <a:pt x="0" y="292442"/>
                </a:moveTo>
                <a:lnTo>
                  <a:pt x="18535" y="292442"/>
                </a:lnTo>
                <a:lnTo>
                  <a:pt x="18535" y="0"/>
                </a:lnTo>
                <a:lnTo>
                  <a:pt x="55605" y="0"/>
                </a:lnTo>
                <a:lnTo>
                  <a:pt x="55605" y="292442"/>
                </a:lnTo>
                <a:lnTo>
                  <a:pt x="74141" y="292442"/>
                </a:lnTo>
                <a:lnTo>
                  <a:pt x="37070" y="329513"/>
                </a:lnTo>
                <a:lnTo>
                  <a:pt x="0" y="292442"/>
                </a:lnTo>
                <a:close/>
              </a:path>
            </a:pathLst>
          </a:custGeom>
          <a:ln w="952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0A87EED0-4B74-4B90-A24D-49A44340B400}"/>
              </a:ext>
            </a:extLst>
          </p:cNvPr>
          <p:cNvSpPr txBox="1"/>
          <p:nvPr/>
        </p:nvSpPr>
        <p:spPr>
          <a:xfrm>
            <a:off x="762000" y="1790700"/>
            <a:ext cx="628967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computing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massive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parallelism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how do we run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parallel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7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47800" y="31623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6801" y="31623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66CAAE3-F0AA-443E-AA93-C9304E79C92D}"/>
              </a:ext>
            </a:extLst>
          </p:cNvPr>
          <p:cNvSpPr txBox="1"/>
          <p:nvPr/>
        </p:nvSpPr>
        <p:spPr>
          <a:xfrm>
            <a:off x="822563" y="1145081"/>
            <a:ext cx="9155430" cy="4034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2400" b="1" spc="-74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we can do vector addition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Terminology: each parallel invocation of </a:t>
            </a:r>
            <a:r>
              <a:rPr sz="2400" b="1" spc="-5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2400" b="1" spc="-75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referred to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sz="2000" b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blocks is referred to as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invocation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 to its block index using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10" dirty="0" err="1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endParaRPr lang="en-US" sz="2800" dirty="0">
              <a:latin typeface="Courier New"/>
              <a:cs typeface="Courier New"/>
            </a:endParaRPr>
          </a:p>
          <a:p>
            <a:pPr marL="582295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b="1" spc="-5" dirty="0">
                <a:solidFill>
                  <a:srgbClr val="76B900"/>
                </a:solidFill>
                <a:latin typeface="Courier New"/>
                <a:cs typeface="Courier New"/>
              </a:rPr>
              <a:t>  g</a:t>
            </a:r>
            <a:r>
              <a:rPr sz="2000" b="1" spc="-5" dirty="0">
                <a:solidFill>
                  <a:srgbClr val="76B900"/>
                </a:solidFill>
                <a:latin typeface="Courier New"/>
                <a:cs typeface="Courier New"/>
              </a:rPr>
              <a:t>lobal</a:t>
            </a:r>
            <a:r>
              <a:rPr lang="en-US" sz="2000" b="1" spc="-5" dirty="0">
                <a:solidFill>
                  <a:srgbClr val="76B900"/>
                </a:solidFill>
                <a:latin typeface="Courier New"/>
                <a:cs typeface="Courier New"/>
              </a:rPr>
              <a:t>    </a:t>
            </a:r>
            <a:r>
              <a:rPr sz="2000" b="1" spc="-5" dirty="0">
                <a:solidFill>
                  <a:srgbClr val="76B900"/>
                </a:solidFill>
                <a:latin typeface="Courier New"/>
                <a:cs typeface="Courier New"/>
              </a:rPr>
              <a:t>void</a:t>
            </a:r>
            <a:r>
              <a:rPr sz="2000" b="1" spc="5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add(</a:t>
            </a:r>
            <a:r>
              <a:rPr sz="2000" b="1" spc="-5" dirty="0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sz="20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*a,</a:t>
            </a:r>
            <a:r>
              <a:rPr lang="en-US"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6B900"/>
                </a:solidFill>
                <a:latin typeface="Courier New"/>
                <a:cs typeface="Courier New"/>
              </a:rPr>
              <a:t>int</a:t>
            </a:r>
            <a:r>
              <a:rPr sz="2000" b="1" dirty="0">
                <a:solidFill>
                  <a:srgbClr val="76B9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*b,</a:t>
            </a:r>
            <a:r>
              <a:rPr lang="en-US"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76B900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*c)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{  </a:t>
            </a:r>
            <a:r>
              <a:rPr lang="en-US" sz="2000" b="1" dirty="0">
                <a:solidFill>
                  <a:srgbClr val="5E5E5E"/>
                </a:solidFill>
                <a:latin typeface="Courier New"/>
                <a:cs typeface="Courier New"/>
              </a:rPr>
              <a:t>   </a:t>
            </a:r>
          </a:p>
          <a:p>
            <a:pPr marL="582295">
              <a:lnSpc>
                <a:spcPct val="100000"/>
              </a:lnSpc>
              <a:spcBef>
                <a:spcPts val="600"/>
              </a:spcBef>
            </a:pPr>
            <a:r>
              <a:rPr lang="en-US"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   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c[</a:t>
            </a:r>
            <a:r>
              <a:rPr sz="2000" b="1" spc="-5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]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a[</a:t>
            </a:r>
            <a:r>
              <a:rPr sz="2000" b="1" spc="-5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]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+</a:t>
            </a:r>
            <a:r>
              <a:rPr sz="2000" b="1" spc="-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b[</a:t>
            </a:r>
            <a:r>
              <a:rPr sz="2000" b="1" spc="-5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];</a:t>
            </a:r>
            <a:endParaRPr sz="2000" dirty="0">
              <a:latin typeface="Courier New"/>
              <a:cs typeface="Courier New"/>
            </a:endParaRPr>
          </a:p>
          <a:p>
            <a:pPr marL="696595">
              <a:lnSpc>
                <a:spcPct val="100000"/>
              </a:lnSpc>
            </a:pP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sz="2400" b="1" spc="-5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2800" b="1" spc="-74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index into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array,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block handles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index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161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variables like </a:t>
            </a:r>
            <a:r>
              <a:rPr sz="2400" b="1" spc="-5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2000" b="1" spc="-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zero-indexed (C/C++ style), 0..</a:t>
            </a:r>
            <a:r>
              <a:rPr sz="2000" b="1" spc="-5" dirty="0">
                <a:solidFill>
                  <a:srgbClr val="FF9933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-1, where </a:t>
            </a:r>
            <a:r>
              <a:rPr sz="2000" b="1" dirty="0">
                <a:solidFill>
                  <a:srgbClr val="FF9933"/>
                </a:solidFill>
                <a:latin typeface="Courier New"/>
                <a:cs typeface="Courier New"/>
              </a:rPr>
              <a:t>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000" spc="10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kernel execution  configuration indicated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kernel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7F80757-33FA-4D9B-B527-F4ACA543F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4021" y="419100"/>
            <a:ext cx="63047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3181" y="1276603"/>
            <a:ext cx="221043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#define </a:t>
            </a:r>
            <a:r>
              <a:rPr sz="1800" b="1" dirty="0">
                <a:latin typeface="Courier New"/>
                <a:cs typeface="Courier New"/>
              </a:rPr>
              <a:t>N </a:t>
            </a:r>
            <a:r>
              <a:rPr sz="1800" b="1" spc="-10" dirty="0">
                <a:latin typeface="Courier New"/>
                <a:cs typeface="Courier New"/>
              </a:rPr>
              <a:t>512 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main(void)</a:t>
            </a:r>
            <a:r>
              <a:rPr sz="1800" b="1" spc="-10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480" y="1941068"/>
            <a:ext cx="28936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*a, *b,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*c;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*d_a, *d_b,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*d_c;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0" y="1941068"/>
            <a:ext cx="371221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host copies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of a, b,</a:t>
            </a:r>
            <a:r>
              <a:rPr sz="1800" b="1" i="1" spc="-114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device copies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of a, b,</a:t>
            </a:r>
            <a:r>
              <a:rPr sz="1800" b="1" i="1" spc="-13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1480" y="2614675"/>
            <a:ext cx="5895975" cy="659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size </a:t>
            </a:r>
            <a:r>
              <a:rPr sz="1800" b="1" dirty="0">
                <a:latin typeface="Courier New"/>
                <a:cs typeface="Courier New"/>
              </a:rPr>
              <a:t>= N *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sizeof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Alloc space for device copies </a:t>
            </a:r>
            <a:r>
              <a:rPr sz="1800" b="1" spc="-5" dirty="0">
                <a:solidFill>
                  <a:srgbClr val="808080"/>
                </a:solidFill>
                <a:latin typeface="Courier New"/>
                <a:cs typeface="Courier New"/>
              </a:rPr>
              <a:t>of a, b,</a:t>
            </a:r>
            <a:r>
              <a:rPr sz="1800" b="1" spc="-1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800" dirty="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331175"/>
              </p:ext>
            </p:extLst>
          </p:nvPr>
        </p:nvGraphicFramePr>
        <p:xfrm>
          <a:off x="1472430" y="3354509"/>
          <a:ext cx="8799828" cy="2240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5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596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C000"/>
                          </a:solidFill>
                          <a:latin typeface="Courier New"/>
                          <a:cs typeface="Courier New"/>
                        </a:rPr>
                        <a:t>cudaMalloc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**)&amp;d_a,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07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b="1" spc="-10" dirty="0">
                          <a:solidFill>
                            <a:srgbClr val="FFC000"/>
                          </a:solidFill>
                          <a:latin typeface="Courier New"/>
                          <a:cs typeface="Courier New"/>
                        </a:rPr>
                        <a:t>cudaMalloc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**)&amp;d_b,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2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spc="-10" dirty="0">
                          <a:solidFill>
                            <a:srgbClr val="FFC000"/>
                          </a:solidFill>
                          <a:latin typeface="Courier New"/>
                          <a:cs typeface="Courier New"/>
                        </a:rPr>
                        <a:t>cudaMalloc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**)&amp;d_c,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00" b="1" i="1" spc="-9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space for host copies </a:t>
                      </a: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of a,</a:t>
                      </a:r>
                      <a:r>
                        <a:rPr sz="1800" b="1" i="1" spc="-10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b,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and setup input</a:t>
                      </a:r>
                      <a:r>
                        <a:rPr sz="1800" b="1" i="1" spc="-10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values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07">
                <a:tc>
                  <a:txBody>
                    <a:bodyPr/>
                    <a:lstStyle/>
                    <a:p>
                      <a:pPr marR="28575" algn="ctr">
                        <a:lnSpc>
                          <a:spcPts val="214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 =</a:t>
                      </a:r>
                      <a:r>
                        <a:rPr sz="18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*)malloc(size);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random_ints(a,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 =</a:t>
                      </a:r>
                      <a:r>
                        <a:rPr sz="18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 =</a:t>
                      </a:r>
                      <a:r>
                        <a:rPr sz="1800" b="1" spc="-1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*)malloc(size);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random_ints(b,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*)malloc(size);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N);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2">
            <a:extLst>
              <a:ext uri="{FF2B5EF4-FFF2-40B4-BE49-F238E27FC236}">
                <a16:creationId xmlns:a16="http://schemas.microsoft.com/office/drawing/2014/main" id="{2F4C5F03-EFAB-44E2-86A8-D47DBA7EB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4021" y="419100"/>
            <a:ext cx="63047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3181" y="1276603"/>
            <a:ext cx="7261225" cy="46405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5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Copy inputs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sz="1800" b="1" i="1" spc="-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device</a:t>
            </a:r>
            <a:endParaRPr sz="1800" dirty="0">
              <a:latin typeface="Courier New"/>
              <a:cs typeface="Courier New"/>
            </a:endParaRPr>
          </a:p>
          <a:p>
            <a:pPr marL="558800" marR="5080">
              <a:lnSpc>
                <a:spcPct val="120000"/>
              </a:lnSpc>
              <a:spcBef>
                <a:spcPts val="25"/>
              </a:spcBef>
            </a:pPr>
            <a:r>
              <a:rPr sz="1800" b="1" spc="-10" dirty="0">
                <a:solidFill>
                  <a:srgbClr val="FFC000"/>
                </a:solidFill>
                <a:latin typeface="Courier New"/>
                <a:cs typeface="Courier New"/>
              </a:rPr>
              <a:t>cudaMemcpy</a:t>
            </a:r>
            <a:r>
              <a:rPr sz="1800" b="1" spc="-10" dirty="0">
                <a:latin typeface="Courier New"/>
                <a:cs typeface="Courier New"/>
              </a:rPr>
              <a:t>(d_a, </a:t>
            </a:r>
            <a:r>
              <a:rPr sz="1800" b="1" spc="-5" dirty="0">
                <a:latin typeface="Courier New"/>
                <a:cs typeface="Courier New"/>
              </a:rPr>
              <a:t>a, </a:t>
            </a:r>
            <a:r>
              <a:rPr sz="1800" b="1" spc="-10" dirty="0">
                <a:latin typeface="Courier New"/>
                <a:cs typeface="Courier New"/>
              </a:rPr>
              <a:t>size, </a:t>
            </a:r>
            <a:r>
              <a:rPr sz="1800" b="1" spc="-10" dirty="0">
                <a:solidFill>
                  <a:srgbClr val="FFC000"/>
                </a:solidFill>
                <a:latin typeface="Courier New"/>
                <a:cs typeface="Courier New"/>
              </a:rPr>
              <a:t>cudaMemcpyHostToDevice</a:t>
            </a:r>
            <a:r>
              <a:rPr sz="1800" b="1" spc="-10" dirty="0">
                <a:latin typeface="Courier New"/>
                <a:cs typeface="Courier New"/>
              </a:rPr>
              <a:t>);  </a:t>
            </a:r>
            <a:r>
              <a:rPr sz="1800" b="1" spc="-10" dirty="0">
                <a:solidFill>
                  <a:srgbClr val="FFC000"/>
                </a:solidFill>
                <a:latin typeface="Courier New"/>
                <a:cs typeface="Courier New"/>
              </a:rPr>
              <a:t>cudaMemcpy</a:t>
            </a:r>
            <a:r>
              <a:rPr sz="1800" b="1" spc="-10" dirty="0">
                <a:latin typeface="Courier New"/>
                <a:cs typeface="Courier New"/>
              </a:rPr>
              <a:t>(d_b, </a:t>
            </a:r>
            <a:r>
              <a:rPr sz="1800" b="1" spc="-5" dirty="0">
                <a:latin typeface="Courier New"/>
                <a:cs typeface="Courier New"/>
              </a:rPr>
              <a:t>b, </a:t>
            </a:r>
            <a:r>
              <a:rPr sz="1800" b="1" spc="-10" dirty="0">
                <a:latin typeface="Courier New"/>
                <a:cs typeface="Courier New"/>
              </a:rPr>
              <a:t>size,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ourier New"/>
                <a:cs typeface="Courier New"/>
              </a:rPr>
              <a:t>cudaMemcpyHostToDevice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43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Launch add() kernel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on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GPU with </a:t>
            </a:r>
            <a:r>
              <a:rPr sz="1800" b="1" i="1" dirty="0">
                <a:solidFill>
                  <a:srgbClr val="808080"/>
                </a:solidFill>
                <a:latin typeface="Courier New"/>
                <a:cs typeface="Courier New"/>
              </a:rPr>
              <a:t>N</a:t>
            </a:r>
            <a:r>
              <a:rPr sz="1800" b="1" i="1" spc="-9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blocks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latin typeface="Courier New"/>
                <a:cs typeface="Courier New"/>
              </a:rPr>
              <a:t>add&lt;&lt;&lt;</a:t>
            </a:r>
            <a:r>
              <a:rPr sz="1800" b="1" spc="-10" dirty="0">
                <a:solidFill>
                  <a:srgbClr val="FF9933"/>
                </a:solidFill>
                <a:latin typeface="Courier New"/>
                <a:cs typeface="Courier New"/>
              </a:rPr>
              <a:t>N</a:t>
            </a:r>
            <a:r>
              <a:rPr sz="1800" b="1" spc="-10" dirty="0">
                <a:latin typeface="Courier New"/>
                <a:cs typeface="Courier New"/>
              </a:rPr>
              <a:t>,1&gt;&gt;&gt;(d_a, d_b,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d_c);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Copy result back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sz="1800" b="1" i="1" spc="-5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host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FFC000"/>
                </a:solidFill>
                <a:latin typeface="Courier New"/>
                <a:cs typeface="Courier New"/>
              </a:rPr>
              <a:t>cudaMemcpy</a:t>
            </a:r>
            <a:r>
              <a:rPr sz="1800" b="1" spc="-10" dirty="0">
                <a:latin typeface="Courier New"/>
                <a:cs typeface="Courier New"/>
              </a:rPr>
              <a:t>(c, d_c, size,</a:t>
            </a:r>
            <a:r>
              <a:rPr sz="1800" b="1" spc="-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ourier New"/>
                <a:cs typeface="Courier New"/>
              </a:rPr>
              <a:t>cudaMemcpyDeviceToHost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Cleanup</a:t>
            </a:r>
            <a:endParaRPr sz="1800" dirty="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latin typeface="Courier New"/>
                <a:cs typeface="Courier New"/>
              </a:rPr>
              <a:t>free(a); free(b);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free(c);</a:t>
            </a:r>
            <a:endParaRPr sz="1800" dirty="0">
              <a:latin typeface="Courier New"/>
              <a:cs typeface="Courier New"/>
            </a:endParaRPr>
          </a:p>
          <a:p>
            <a:pPr marL="558800" marR="687705">
              <a:lnSpc>
                <a:spcPct val="120000"/>
              </a:lnSpc>
            </a:pPr>
            <a:r>
              <a:rPr sz="1800" b="1" spc="-10" dirty="0">
                <a:latin typeface="Courier New"/>
                <a:cs typeface="Courier New"/>
              </a:rPr>
              <a:t>cudaFree(d_a); cudaFree(d_b); cudaFree(d_c); 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return</a:t>
            </a:r>
            <a:r>
              <a:rPr sz="1800" b="1" spc="-20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8F8658FD-1EBD-4E07-9517-EFDDBB41A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4021" y="419100"/>
            <a:ext cx="630475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9781" y="558100"/>
            <a:ext cx="3053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(1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3600" b="1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2)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5994" y="3328923"/>
            <a:ext cx="11718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9749" y="364786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0351" y="364786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2200" y="3254162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B900"/>
                </a:solidFill>
                <a:latin typeface="Courier New"/>
                <a:cs typeface="Courier New"/>
              </a:rPr>
              <a:t>global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5236" y="3355762"/>
            <a:ext cx="45825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as device</a:t>
            </a:r>
            <a:r>
              <a:rPr sz="24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995" y="3849624"/>
            <a:ext cx="7937005" cy="159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Executes on the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from the host (or possibly from other device</a:t>
            </a:r>
            <a:r>
              <a:rPr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Passing parameters from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sz="2400" spc="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1A82A247-F86C-459F-869E-863BA66F417F}"/>
              </a:ext>
            </a:extLst>
          </p:cNvPr>
          <p:cNvSpPr txBox="1"/>
          <p:nvPr/>
        </p:nvSpPr>
        <p:spPr>
          <a:xfrm>
            <a:off x="855060" y="1434207"/>
            <a:ext cx="5088539" cy="151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565"/>
              </a:spcBef>
              <a:tabLst>
                <a:tab pos="1610360" algn="l"/>
              </a:tabLst>
            </a:pPr>
            <a:r>
              <a:rPr sz="2000" b="1" i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5"/>
              </a:spcBef>
              <a:tabLst>
                <a:tab pos="1610360" algn="l"/>
              </a:tabLst>
            </a:pPr>
            <a:r>
              <a:rPr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CF3B7-15EA-45CF-B2E7-3DB22A00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9B418-6A34-43C5-A8A6-468F9B2EC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35" y="1927383"/>
            <a:ext cx="4485265" cy="3916204"/>
          </a:xfrm>
        </p:spPr>
        <p:txBody>
          <a:bodyPr>
            <a:normAutofit fontScale="92500"/>
          </a:bodyPr>
          <a:lstStyle/>
          <a:p>
            <a:r>
              <a:rPr lang="en-US" dirty="0"/>
              <a:t>A GPU is built around an array of Streaming Multiprocessors (</a:t>
            </a:r>
            <a:r>
              <a:rPr lang="en-US" dirty="0">
                <a:solidFill>
                  <a:srgbClr val="FF0000"/>
                </a:solidFill>
              </a:rPr>
              <a:t>SMs,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SIMD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Processors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multithreaded program is partitioned into blocks of threads that execute independently from each other</a:t>
            </a:r>
          </a:p>
          <a:p>
            <a:pPr lvl="1"/>
            <a:r>
              <a:rPr lang="en-US" dirty="0"/>
              <a:t>A GPU with more multiprocessors will automatically execute the program in less time than a GPU with fewer multiprocessors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4C36A-603C-4E64-913C-10D2FAB5F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9550"/>
            <a:ext cx="6195647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746168D2-3004-408C-AA6B-BB40788BB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9781" y="558100"/>
            <a:ext cx="3053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(</a:t>
            </a:r>
            <a:r>
              <a:rPr lang="en-US"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3600" b="1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2)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249F1014-064C-41AA-A79D-7415AAE4131C}"/>
              </a:ext>
            </a:extLst>
          </p:cNvPr>
          <p:cNvSpPr txBox="1"/>
          <p:nvPr/>
        </p:nvSpPr>
        <p:spPr>
          <a:xfrm>
            <a:off x="749794" y="1457332"/>
            <a:ext cx="4736606" cy="212365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device memory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marR="760730" indent="-457200">
              <a:lnSpc>
                <a:spcPts val="3979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cudaMalloc() </a:t>
            </a:r>
            <a:endParaRPr lang="en-US" sz="2800" b="1" spc="-5" dirty="0">
              <a:solidFill>
                <a:srgbClr val="5E5E5E"/>
              </a:solidFill>
              <a:latin typeface="Courier New"/>
              <a:cs typeface="Courier New"/>
            </a:endParaRPr>
          </a:p>
          <a:p>
            <a:pPr marL="1039495" marR="760730" indent="-457200">
              <a:lnSpc>
                <a:spcPts val="3979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800" b="1" spc="-5" dirty="0" err="1">
                <a:solidFill>
                  <a:srgbClr val="5E5E5E"/>
                </a:solidFill>
                <a:latin typeface="Courier New"/>
                <a:cs typeface="Courier New"/>
              </a:rPr>
              <a:t>cudaMemcpy</a:t>
            </a:r>
            <a:r>
              <a:rPr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()</a:t>
            </a:r>
            <a:endParaRPr sz="2800" dirty="0">
              <a:latin typeface="Courier New"/>
              <a:cs typeface="Courier New"/>
            </a:endParaRPr>
          </a:p>
          <a:p>
            <a:pPr marL="1039495" indent="-457200">
              <a:lnSpc>
                <a:spcPct val="1000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cudaFree()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210947A-D367-49A9-BD81-6B85FBA86FAD}"/>
              </a:ext>
            </a:extLst>
          </p:cNvPr>
          <p:cNvSpPr txBox="1"/>
          <p:nvPr/>
        </p:nvSpPr>
        <p:spPr>
          <a:xfrm>
            <a:off x="749794" y="3927934"/>
            <a:ext cx="8470406" cy="17081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lang="en-US"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n-US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5E5E5E"/>
                </a:solidFill>
                <a:latin typeface="Courier New"/>
                <a:cs typeface="Courier New"/>
              </a:rPr>
              <a:t>N</a:t>
            </a:r>
            <a:r>
              <a:rPr lang="en-US" sz="2800" b="1" spc="-7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lang="en-US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lang="en-US" sz="2800" b="1" spc="-790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add</a:t>
            </a:r>
            <a:r>
              <a:rPr lang="en-US" sz="2800" b="1" spc="-5" dirty="0">
                <a:solidFill>
                  <a:srgbClr val="FFC000"/>
                </a:solidFill>
                <a:latin typeface="Courier New"/>
                <a:cs typeface="Courier New"/>
              </a:rPr>
              <a:t>&lt;&lt;&lt;</a:t>
            </a:r>
            <a:r>
              <a:rPr lang="en-US"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N,1</a:t>
            </a:r>
            <a:r>
              <a:rPr lang="en-US" sz="2800" b="1" spc="-5" dirty="0">
                <a:solidFill>
                  <a:srgbClr val="FFC000"/>
                </a:solidFill>
                <a:latin typeface="Courier New"/>
                <a:cs typeface="Courier New"/>
              </a:rPr>
              <a:t>&gt;&gt;&gt;</a:t>
            </a:r>
            <a:r>
              <a:rPr lang="en-US" sz="2800" b="1" spc="-5" dirty="0">
                <a:solidFill>
                  <a:srgbClr val="5E5E5E"/>
                </a:solidFill>
                <a:latin typeface="Courier New"/>
                <a:cs typeface="Courier New"/>
              </a:rPr>
              <a:t>(…);</a:t>
            </a:r>
            <a:endParaRPr lang="en-US" sz="2800" dirty="0">
              <a:latin typeface="Courier New"/>
              <a:cs typeface="Courier New"/>
            </a:endParaRPr>
          </a:p>
          <a:p>
            <a:pPr marL="868045" indent="-285750">
              <a:lnSpc>
                <a:spcPct val="100000"/>
              </a:lnSpc>
              <a:spcBef>
                <a:spcPts val="161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800" b="1" spc="-5" dirty="0" err="1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lang="en-US" sz="2800" b="1" spc="-61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index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>
            <a:extLst>
              <a:ext uri="{FF2B5EF4-FFF2-40B4-BE49-F238E27FC236}">
                <a16:creationId xmlns:a16="http://schemas.microsoft.com/office/drawing/2014/main" id="{133D35EC-6CFE-4265-A777-229343BC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679" y="432256"/>
            <a:ext cx="4195442" cy="430887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WHAT</a:t>
            </a:r>
            <a:r>
              <a:rPr lang="en-US" altLang="zh-CN" sz="40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IS CUDA?</a:t>
            </a:r>
            <a:endParaRPr lang="zh-CN" altLang="en-US" sz="5400" dirty="0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FDE1E2B9-11B7-45A6-8A07-3911B7C6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466426"/>
            <a:ext cx="6248399" cy="4058074"/>
          </a:xfrm>
        </p:spPr>
        <p:txBody>
          <a:bodyPr>
            <a:normAutofit fontScale="92500" lnSpcReduction="10000"/>
          </a:bodyPr>
          <a:lstStyle/>
          <a:p>
            <a:pPr marL="12700">
              <a:spcBef>
                <a:spcPts val="100"/>
              </a:spcBef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altLang="zh-CN" kern="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marL="582295" marR="892175">
              <a:lnSpc>
                <a:spcPts val="3290"/>
              </a:lnSpc>
              <a:spcBef>
                <a:spcPts val="360"/>
              </a:spcBef>
            </a:pP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Expose GPU parallelism for general-purpose computing  </a:t>
            </a:r>
          </a:p>
          <a:p>
            <a:pPr marL="582295" marR="892175">
              <a:lnSpc>
                <a:spcPts val="3290"/>
              </a:lnSpc>
              <a:spcBef>
                <a:spcPts val="360"/>
              </a:spcBef>
            </a:pP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Expose/Enable performance</a:t>
            </a:r>
            <a:endParaRPr lang="en-US" altLang="zh-CN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1245"/>
              </a:spcBef>
              <a:spcAft>
                <a:spcPts val="1200"/>
              </a:spcAft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altLang="zh-CN" kern="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582295"/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Based on industry-standard C++</a:t>
            </a:r>
            <a:endParaRPr lang="en-US" altLang="zh-CN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 marR="784225">
              <a:lnSpc>
                <a:spcPts val="3310"/>
              </a:lnSpc>
              <a:spcBef>
                <a:spcPts val="360"/>
              </a:spcBef>
            </a:pP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Set of extensions to enable heterogeneous programming </a:t>
            </a:r>
          </a:p>
          <a:p>
            <a:pPr marL="582295" marR="784225">
              <a:lnSpc>
                <a:spcPts val="3310"/>
              </a:lnSpc>
              <a:spcBef>
                <a:spcPts val="360"/>
              </a:spcBef>
            </a:pP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Straightforward APIs to manage devices, memory</a:t>
            </a:r>
            <a:r>
              <a:rPr lang="en-US" altLang="zh-CN" sz="1600" kern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altLang="zh-CN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1245"/>
              </a:spcBef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This session </a:t>
            </a:r>
            <a:r>
              <a:rPr lang="en-US" altLang="zh-CN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introduces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altLang="zh-CN" kern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582295">
              <a:spcBef>
                <a:spcPts val="1570"/>
              </a:spcBef>
            </a:pP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Other languages/bindings available: Fortran, </a:t>
            </a:r>
            <a:r>
              <a:rPr lang="en-US" altLang="zh-CN" sz="1600" kern="0" spc="-10" dirty="0">
                <a:latin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en-US" altLang="zh-CN" sz="1600" kern="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1600" kern="0" spc="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US" altLang="zh-CN" sz="16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F5081714-6714-41D8-8456-33CE9B4CA755}"/>
              </a:ext>
            </a:extLst>
          </p:cNvPr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796" y="476711"/>
            <a:ext cx="30472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</a:t>
            </a:r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46649" y="2628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2628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E7F1632-21BF-43C2-AE6C-6B2DE40F0DBD}"/>
              </a:ext>
            </a:extLst>
          </p:cNvPr>
          <p:cNvSpPr txBox="1"/>
          <p:nvPr/>
        </p:nvSpPr>
        <p:spPr>
          <a:xfrm>
            <a:off x="838200" y="1238991"/>
            <a:ext cx="9999222" cy="4558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Terminology: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can be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into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sz="2000" spc="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change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2000" b="1" spc="-409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4770" marR="5080" indent="-305435">
              <a:lnSpc>
                <a:spcPct val="115999"/>
              </a:lnSpc>
              <a:tabLst>
                <a:tab pos="2400935" algn="l"/>
                <a:tab pos="4992370" algn="l"/>
                <a:tab pos="6211570" algn="l"/>
              </a:tabLst>
            </a:pP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global	</a:t>
            </a:r>
            <a:r>
              <a:rPr lang="en-US"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  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void</a:t>
            </a:r>
            <a:r>
              <a:rPr sz="2400" b="1" spc="5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add(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*a,</a:t>
            </a:r>
            <a:r>
              <a:rPr lang="en-US" sz="2400" b="1" spc="-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*b,</a:t>
            </a:r>
            <a:r>
              <a:rPr lang="en-US" sz="2400" b="1" spc="-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400" b="1" spc="-5" dirty="0">
                <a:latin typeface="Courier New"/>
                <a:cs typeface="Courier New"/>
              </a:rPr>
              <a:t>*c) </a:t>
            </a:r>
            <a:r>
              <a:rPr sz="2400" b="1" dirty="0">
                <a:latin typeface="Courier New"/>
                <a:cs typeface="Courier New"/>
              </a:rPr>
              <a:t>{  </a:t>
            </a:r>
            <a:r>
              <a:rPr sz="2400" b="1" spc="-5" dirty="0">
                <a:latin typeface="Courier New"/>
                <a:cs typeface="Courier New"/>
              </a:rPr>
              <a:t>c[</a:t>
            </a:r>
            <a:r>
              <a:rPr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threadIdx.x</a:t>
            </a:r>
            <a:r>
              <a:rPr sz="2400" b="1" spc="-5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a[</a:t>
            </a:r>
            <a:r>
              <a:rPr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threadIdx.x</a:t>
            </a:r>
            <a:r>
              <a:rPr sz="2400" b="1" spc="-5" dirty="0">
                <a:latin typeface="Courier New"/>
                <a:cs typeface="Courier New"/>
              </a:rPr>
              <a:t>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b[</a:t>
            </a:r>
            <a:r>
              <a:rPr sz="2400" b="1" spc="-5" dirty="0">
                <a:solidFill>
                  <a:srgbClr val="FF9933"/>
                </a:solidFill>
                <a:latin typeface="Courier New"/>
                <a:cs typeface="Courier New"/>
              </a:rPr>
              <a:t>threadIdx.x</a:t>
            </a:r>
            <a:r>
              <a:rPr sz="2400" b="1" spc="-5" dirty="0">
                <a:latin typeface="Courier New"/>
                <a:cs typeface="Courier New"/>
              </a:rPr>
              <a:t>];</a:t>
            </a:r>
            <a:endParaRPr sz="2400" dirty="0">
              <a:latin typeface="Courier New"/>
              <a:cs typeface="Courier New"/>
            </a:endParaRPr>
          </a:p>
          <a:p>
            <a:pPr marL="72517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368934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000" b="1" dirty="0">
                <a:solidFill>
                  <a:srgbClr val="FF9933"/>
                </a:solidFill>
                <a:latin typeface="Courier New"/>
                <a:cs typeface="Courier New"/>
              </a:rPr>
              <a:t>threadIdx.x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</a:t>
            </a:r>
            <a:r>
              <a:rPr sz="20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blockIdx.x</a:t>
            </a:r>
            <a:endParaRPr sz="2000" dirty="0">
              <a:latin typeface="Courier New"/>
              <a:cs typeface="Courier New"/>
            </a:endParaRPr>
          </a:p>
          <a:p>
            <a:pPr marL="368934" indent="-342900">
              <a:lnSpc>
                <a:spcPct val="100000"/>
              </a:lnSpc>
              <a:spcBef>
                <a:spcPts val="13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main()</a:t>
            </a: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4735">
              <a:lnSpc>
                <a:spcPct val="100000"/>
              </a:lnSpc>
              <a:spcBef>
                <a:spcPts val="1825"/>
              </a:spcBef>
            </a:pPr>
            <a:r>
              <a:rPr b="1" dirty="0">
                <a:solidFill>
                  <a:srgbClr val="808080"/>
                </a:solidFill>
                <a:latin typeface="Courier New"/>
                <a:cs typeface="Courier New"/>
              </a:rPr>
              <a:t>add&lt;&lt;&lt; </a:t>
            </a:r>
            <a:r>
              <a:rPr b="1" dirty="0">
                <a:solidFill>
                  <a:srgbClr val="5E5E5E"/>
                </a:solidFill>
                <a:latin typeface="Courier New"/>
                <a:cs typeface="Courier New"/>
              </a:rPr>
              <a:t>1, </a:t>
            </a:r>
            <a:r>
              <a:rPr b="1" dirty="0">
                <a:solidFill>
                  <a:srgbClr val="FF9933"/>
                </a:solidFill>
                <a:latin typeface="Courier New"/>
                <a:cs typeface="Courier New"/>
              </a:rPr>
              <a:t>N</a:t>
            </a:r>
            <a:r>
              <a:rPr b="1" spc="10" dirty="0">
                <a:solidFill>
                  <a:srgbClr val="FF9933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808080"/>
                </a:solidFill>
                <a:latin typeface="Courier New"/>
                <a:cs typeface="Courier New"/>
              </a:rPr>
              <a:t>&gt;&gt;&gt;();</a:t>
            </a:r>
            <a:r>
              <a:rPr lang="en-US" b="1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lang="en-US" b="1" i="1" dirty="0">
                <a:solidFill>
                  <a:srgbClr val="808080"/>
                </a:solidFill>
                <a:latin typeface="Courier New"/>
                <a:cs typeface="Courier New"/>
              </a:rPr>
              <a:t>N &lt;= 1024, a thread block may contain up to 1024 threads</a:t>
            </a:r>
            <a:endParaRPr i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5" y="532892"/>
            <a:ext cx="66103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COMBINING BLOCKS </a:t>
            </a: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3600" b="1" i="1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CB2BFEC-AF8D-477C-BE61-7404382DFCDF}"/>
              </a:ext>
            </a:extLst>
          </p:cNvPr>
          <p:cNvSpPr txBox="1"/>
          <p:nvPr/>
        </p:nvSpPr>
        <p:spPr>
          <a:xfrm>
            <a:off x="825994" y="1918715"/>
            <a:ext cx="5727205" cy="1330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We’ve seen parallel vector addition</a:t>
            </a:r>
            <a:r>
              <a:rPr sz="24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139190" indent="-285750">
              <a:lnSpc>
                <a:spcPct val="1825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blocks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one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each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139190" indent="-285750">
              <a:lnSpc>
                <a:spcPct val="1825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block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7FB33C85-57C9-471A-839F-1A2E5FA93A10}"/>
              </a:ext>
            </a:extLst>
          </p:cNvPr>
          <p:cNvSpPr txBox="1"/>
          <p:nvPr/>
        </p:nvSpPr>
        <p:spPr>
          <a:xfrm>
            <a:off x="825995" y="3823716"/>
            <a:ext cx="7479805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adapt vector addition to use both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 We’ll come to</a:t>
            </a:r>
            <a:r>
              <a:rPr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discuss data</a:t>
            </a:r>
            <a:r>
              <a:rPr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indexing…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0127" y="518774"/>
            <a:ext cx="87296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INDEXING ARRAYS WITH BLOCKS AND</a:t>
            </a:r>
            <a:r>
              <a:rPr sz="36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5024" y="4432300"/>
            <a:ext cx="8610727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M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threads/block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unique index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thread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given</a:t>
            </a:r>
            <a:r>
              <a:rPr sz="2400" spc="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060">
              <a:lnSpc>
                <a:spcPct val="100000"/>
              </a:lnSpc>
              <a:spcBef>
                <a:spcPts val="1590"/>
              </a:spcBef>
            </a:pPr>
            <a:r>
              <a:rPr sz="2000" b="1" spc="-5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index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=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threadIdx.x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+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blockIdx.x </a:t>
            </a:r>
            <a:r>
              <a:rPr sz="2000" b="1" dirty="0">
                <a:solidFill>
                  <a:srgbClr val="5E5E5E"/>
                </a:solidFill>
                <a:latin typeface="Courier New"/>
                <a:cs typeface="Courier New"/>
              </a:rPr>
              <a:t>*</a:t>
            </a:r>
            <a:r>
              <a:rPr sz="2000" b="1" spc="-7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M;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5439" y="2947416"/>
            <a:ext cx="362711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7527" y="2962655"/>
            <a:ext cx="4876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0972" y="297460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5681" y="30413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83664" y="2947416"/>
            <a:ext cx="362712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2704" y="2962655"/>
            <a:ext cx="487680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85247" y="2947416"/>
            <a:ext cx="362711" cy="524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15143" y="2962655"/>
            <a:ext cx="490727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31901" y="297460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84822" y="30413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54935" y="2947416"/>
            <a:ext cx="362712" cy="524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0927" y="2962655"/>
            <a:ext cx="490727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6207" y="2947416"/>
            <a:ext cx="359663" cy="5242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2962655"/>
            <a:ext cx="487680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4432" y="2947416"/>
            <a:ext cx="362712" cy="524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30423" y="2962655"/>
            <a:ext cx="490727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5704" y="2947416"/>
            <a:ext cx="362711" cy="524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1695" y="2962655"/>
            <a:ext cx="487680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3927" y="2947416"/>
            <a:ext cx="362712" cy="5242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9920" y="2962655"/>
            <a:ext cx="490728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5200" y="2947416"/>
            <a:ext cx="362712" cy="5242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1191" y="2962655"/>
            <a:ext cx="490727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3423" y="2947416"/>
            <a:ext cx="362712" cy="5242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12464" y="2962655"/>
            <a:ext cx="4876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4696" y="2947416"/>
            <a:ext cx="362712" cy="524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80688" y="2962655"/>
            <a:ext cx="490727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967" y="2947416"/>
            <a:ext cx="362712" cy="5242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1959" y="2962655"/>
            <a:ext cx="487679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4191" y="2947416"/>
            <a:ext cx="362712" cy="5242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184" y="2962655"/>
            <a:ext cx="490727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55464" y="2947416"/>
            <a:ext cx="362712" cy="5242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91455" y="2962655"/>
            <a:ext cx="490727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3688" y="2947416"/>
            <a:ext cx="362712" cy="5242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62728" y="2962655"/>
            <a:ext cx="487679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4959" y="2947416"/>
            <a:ext cx="362712" cy="5242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0952" y="2962655"/>
            <a:ext cx="490727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6232" y="2947416"/>
            <a:ext cx="362712" cy="5242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02223" y="2962655"/>
            <a:ext cx="487679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34455" y="2947416"/>
            <a:ext cx="362712" cy="5242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70447" y="2962655"/>
            <a:ext cx="490727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05728" y="2947416"/>
            <a:ext cx="362711" cy="5242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41720" y="2962655"/>
            <a:ext cx="490727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73952" y="2947416"/>
            <a:ext cx="362711" cy="5242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12991" y="2962655"/>
            <a:ext cx="487680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45223" y="2947416"/>
            <a:ext cx="362711" cy="5242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81216" y="2962655"/>
            <a:ext cx="490727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16495" y="2947416"/>
            <a:ext cx="362711" cy="5242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52488" y="2962655"/>
            <a:ext cx="487679" cy="56997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84719" y="2947416"/>
            <a:ext cx="362711" cy="5242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20711" y="2962655"/>
            <a:ext cx="490727" cy="56997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55992" y="2947416"/>
            <a:ext cx="362711" cy="5242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91983" y="2962655"/>
            <a:ext cx="490727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24216" y="2947416"/>
            <a:ext cx="362711" cy="52425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63256" y="2962655"/>
            <a:ext cx="487679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95488" y="2947416"/>
            <a:ext cx="362711" cy="5242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31480" y="2962655"/>
            <a:ext cx="490727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66759" y="2947416"/>
            <a:ext cx="362711" cy="5242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02752" y="2962655"/>
            <a:ext cx="487679" cy="56997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34983" y="2947416"/>
            <a:ext cx="362711" cy="5242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70976" y="2962655"/>
            <a:ext cx="490727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06256" y="2947416"/>
            <a:ext cx="362711" cy="5242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42247" y="2962655"/>
            <a:ext cx="490727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74480" y="2947416"/>
            <a:ext cx="362711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13519" y="2962655"/>
            <a:ext cx="487679" cy="56997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45752" y="2947416"/>
            <a:ext cx="362711" cy="5242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81743" y="2962655"/>
            <a:ext cx="490727" cy="56997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17023" y="2947416"/>
            <a:ext cx="359664" cy="5242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53016" y="2962655"/>
            <a:ext cx="487679" cy="5699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1926240" y="2969842"/>
          <a:ext cx="8096250" cy="43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2056086" y="2649220"/>
            <a:ext cx="3530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2335" algn="l"/>
              </a:tabLst>
            </a:pPr>
            <a:r>
              <a:rPr sz="1600" b="1" dirty="0">
                <a:solidFill>
                  <a:srgbClr val="FF9933"/>
                </a:solidFill>
                <a:latin typeface="Courier New"/>
                <a:cs typeface="Courier New"/>
              </a:rPr>
              <a:t>threadIdx.x	</a:t>
            </a:r>
            <a:r>
              <a:rPr sz="2400" b="1" baseline="1736" dirty="0">
                <a:solidFill>
                  <a:srgbClr val="63C8C8"/>
                </a:solidFill>
                <a:latin typeface="Courier New"/>
                <a:cs typeface="Courier New"/>
              </a:rPr>
              <a:t>threadIdx.x</a:t>
            </a:r>
            <a:endParaRPr sz="2400" baseline="1736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76563" y="2649220"/>
            <a:ext cx="1370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7030A0"/>
                </a:solidFill>
                <a:latin typeface="Courier New"/>
                <a:cs typeface="Courier New"/>
              </a:rPr>
              <a:t>threadIdx.x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36805" y="2643123"/>
            <a:ext cx="1370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C8C8C"/>
                </a:solidFill>
                <a:latin typeface="Courier New"/>
                <a:cs typeface="Courier New"/>
              </a:rPr>
              <a:t>threadIdx.x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60970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21210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63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81453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41694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983851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9933"/>
                </a:solidFill>
                <a:latin typeface="Courier New"/>
                <a:cs typeface="Courier New"/>
              </a:rPr>
              <a:t>blockIdx.x </a:t>
            </a:r>
            <a:r>
              <a:rPr sz="1400" b="1" dirty="0">
                <a:solidFill>
                  <a:srgbClr val="FF9933"/>
                </a:solidFill>
                <a:latin typeface="Courier New"/>
                <a:cs typeface="Courier New"/>
              </a:rPr>
              <a:t>=</a:t>
            </a:r>
            <a:r>
              <a:rPr sz="1400" b="1" spc="-105" dirty="0">
                <a:solidFill>
                  <a:srgbClr val="FF993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9933"/>
                </a:solidFill>
                <a:latin typeface="Courier New"/>
                <a:cs typeface="Courier New"/>
              </a:rPr>
              <a:t>0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44095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63C8C8"/>
                </a:solidFill>
                <a:latin typeface="Courier New"/>
                <a:cs typeface="Courier New"/>
              </a:rPr>
              <a:t>blockIdx.x </a:t>
            </a:r>
            <a:r>
              <a:rPr sz="1400" b="1" dirty="0">
                <a:solidFill>
                  <a:srgbClr val="63C8C8"/>
                </a:solidFill>
                <a:latin typeface="Courier New"/>
                <a:cs typeface="Courier New"/>
              </a:rPr>
              <a:t>=</a:t>
            </a:r>
            <a:r>
              <a:rPr sz="1400" b="1" spc="-105" dirty="0">
                <a:solidFill>
                  <a:srgbClr val="63C8C8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3C8C8"/>
                </a:solidFill>
                <a:latin typeface="Courier New"/>
                <a:cs typeface="Courier New"/>
              </a:rPr>
              <a:t>1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04330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7030A0"/>
                </a:solidFill>
                <a:latin typeface="Courier New"/>
                <a:cs typeface="Courier New"/>
              </a:rPr>
              <a:t>blockIdx.x </a:t>
            </a:r>
            <a:r>
              <a:rPr sz="1400" b="1" dirty="0">
                <a:solidFill>
                  <a:srgbClr val="7030A0"/>
                </a:solidFill>
                <a:latin typeface="Courier New"/>
                <a:cs typeface="Courier New"/>
              </a:rPr>
              <a:t>=</a:t>
            </a:r>
            <a:r>
              <a:rPr sz="1400" b="1" spc="-10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7030A0"/>
                </a:solidFill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464569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C8C8C"/>
                </a:solidFill>
                <a:latin typeface="Courier New"/>
                <a:cs typeface="Courier New"/>
              </a:rPr>
              <a:t>blockIdx.x </a:t>
            </a:r>
            <a:r>
              <a:rPr sz="1400" b="1" dirty="0">
                <a:solidFill>
                  <a:srgbClr val="8C8C8C"/>
                </a:solidFill>
                <a:latin typeface="Courier New"/>
                <a:cs typeface="Courier New"/>
              </a:rPr>
              <a:t>=</a:t>
            </a:r>
            <a:r>
              <a:rPr sz="1400" b="1" spc="-105" dirty="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8C8C8C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9" name="object 5">
            <a:extLst>
              <a:ext uri="{FF2B5EF4-FFF2-40B4-BE49-F238E27FC236}">
                <a16:creationId xmlns:a16="http://schemas.microsoft.com/office/drawing/2014/main" id="{1E1244DB-5721-4A79-9CF5-371750C1BDA7}"/>
              </a:ext>
            </a:extLst>
          </p:cNvPr>
          <p:cNvSpPr txBox="1"/>
          <p:nvPr/>
        </p:nvSpPr>
        <p:spPr>
          <a:xfrm>
            <a:off x="835024" y="1549907"/>
            <a:ext cx="9383396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longer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blockIdx.x</a:t>
            </a:r>
            <a:r>
              <a:rPr sz="3200" b="1" spc="-819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3200" b="1" spc="-5" dirty="0">
                <a:solidFill>
                  <a:srgbClr val="5E5E5E"/>
                </a:solidFill>
                <a:latin typeface="Courier New"/>
                <a:cs typeface="Courier New"/>
              </a:rPr>
              <a:t>threadIdx.x</a:t>
            </a:r>
            <a:endParaRPr sz="3200" dirty="0">
              <a:latin typeface="Courier New"/>
              <a:cs typeface="Courier New"/>
            </a:endParaRPr>
          </a:p>
          <a:p>
            <a:pPr marL="867410" indent="-285750">
              <a:lnSpc>
                <a:spcPct val="100000"/>
              </a:lnSpc>
              <a:spcBef>
                <a:spcPts val="180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indexing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one element per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 threads/block):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6572" y="511496"/>
            <a:ext cx="57110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INDEXING ARRAYS:</a:t>
            </a:r>
            <a:r>
              <a:rPr sz="3600" b="1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</a:p>
        </p:txBody>
      </p:sp>
      <p:sp>
        <p:nvSpPr>
          <p:cNvPr id="243" name="object 2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6635" y="1567421"/>
            <a:ext cx="63804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thread will operate on the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616" y="3361944"/>
            <a:ext cx="362712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855" y="3447288"/>
            <a:ext cx="34442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920" y="338864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2060" y="350164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9888" y="3361944"/>
            <a:ext cx="362712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9032" y="3447288"/>
            <a:ext cx="344424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595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5952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91471" y="3361944"/>
            <a:ext cx="362711" cy="524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94519" y="3447288"/>
            <a:ext cx="344424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85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11204" y="350164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61160" y="3361944"/>
            <a:ext cx="359663" cy="524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7255" y="3447288"/>
            <a:ext cx="347471" cy="405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0598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0598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29383" y="3361944"/>
            <a:ext cx="362712" cy="5242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8527" y="3447288"/>
            <a:ext cx="344424" cy="4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7601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7601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00655" y="3361944"/>
            <a:ext cx="362712" cy="524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9800" y="3447288"/>
            <a:ext cx="344424" cy="405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604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4604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68879" y="3361944"/>
            <a:ext cx="362712" cy="524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78023" y="3447288"/>
            <a:ext cx="344424" cy="4053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607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607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40151" y="3361944"/>
            <a:ext cx="362712" cy="5242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9295" y="3447288"/>
            <a:ext cx="344424" cy="4053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8610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8610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08376" y="3361944"/>
            <a:ext cx="362712" cy="5242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17520" y="3447288"/>
            <a:ext cx="347471" cy="4053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613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05613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79647" y="3361944"/>
            <a:ext cx="362712" cy="524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88791" y="3447288"/>
            <a:ext cx="34442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2616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2616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50920" y="3361944"/>
            <a:ext cx="362712" cy="5242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60064" y="3447288"/>
            <a:ext cx="344424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619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9619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19144" y="3361944"/>
            <a:ext cx="362712" cy="5242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28288" y="3447288"/>
            <a:ext cx="344424" cy="405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622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66220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90415" y="3361944"/>
            <a:ext cx="362712" cy="5242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99559" y="3447288"/>
            <a:ext cx="344424" cy="4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625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13625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58640" y="3361944"/>
            <a:ext cx="362712" cy="5242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7784" y="3447288"/>
            <a:ext cx="347472" cy="4053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0628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0628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29911" y="3361944"/>
            <a:ext cx="362712" cy="5242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39055" y="3447288"/>
            <a:ext cx="344424" cy="4053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7631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676311" y="3388645"/>
            <a:ext cx="270510" cy="311624"/>
          </a:xfrm>
          <a:prstGeom prst="rect">
            <a:avLst/>
          </a:prstGeom>
          <a:ln w="9527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901184" y="3361944"/>
            <a:ext cx="362712" cy="5242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0328" y="3447288"/>
            <a:ext cx="344424" cy="4053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46342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94634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69408" y="3361944"/>
            <a:ext cx="362712" cy="5242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8552" y="3447288"/>
            <a:ext cx="344424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1637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21637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40679" y="3361944"/>
            <a:ext cx="362712" cy="5242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49823" y="3447288"/>
            <a:ext cx="344424" cy="4053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8640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486400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708903" y="3361944"/>
            <a:ext cx="362712" cy="5242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18047" y="3447288"/>
            <a:ext cx="344424" cy="4053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5643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756430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980176" y="3361944"/>
            <a:ext cx="362712" cy="5242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89320" y="3447288"/>
            <a:ext cx="344424" cy="4053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646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026460" y="3388645"/>
            <a:ext cx="270510" cy="311624"/>
          </a:xfrm>
          <a:prstGeom prst="rect">
            <a:avLst/>
          </a:prstGeom>
          <a:ln w="9527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251447" y="3361944"/>
            <a:ext cx="362711" cy="5242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7544" y="3447288"/>
            <a:ext cx="347472" cy="4053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96492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29649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19671" y="3361944"/>
            <a:ext cx="362711" cy="5242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28816" y="3447288"/>
            <a:ext cx="344424" cy="4053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66522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56652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790943" y="3361944"/>
            <a:ext cx="362711" cy="5242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00088" y="3447288"/>
            <a:ext cx="344424" cy="40538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36550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29" y="0"/>
                </a:moveTo>
                <a:lnTo>
                  <a:pt x="0" y="0"/>
                </a:lnTo>
                <a:lnTo>
                  <a:pt x="0" y="432048"/>
                </a:lnTo>
                <a:lnTo>
                  <a:pt x="270029" y="432048"/>
                </a:lnTo>
                <a:lnTo>
                  <a:pt x="27002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836550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59168" y="3361944"/>
            <a:ext cx="362711" cy="5242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68311" y="3447288"/>
            <a:ext cx="344424" cy="40538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06580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7106580" y="3388645"/>
            <a:ext cx="270510" cy="311624"/>
          </a:xfrm>
          <a:prstGeom prst="rect">
            <a:avLst/>
          </a:prstGeom>
          <a:ln w="9527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330440" y="3361944"/>
            <a:ext cx="362711" cy="5242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39583" y="3447288"/>
            <a:ext cx="344424" cy="4053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7661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376610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01711" y="3361944"/>
            <a:ext cx="362711" cy="5242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07807" y="3447288"/>
            <a:ext cx="347472" cy="40538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4664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64664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869935" y="3361944"/>
            <a:ext cx="362711" cy="5242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79080" y="3447288"/>
            <a:ext cx="344424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1667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791667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41207" y="3361944"/>
            <a:ext cx="362711" cy="5242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50352" y="3447288"/>
            <a:ext cx="344424" cy="405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8670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18670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409431" y="3361944"/>
            <a:ext cx="362711" cy="52425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418576" y="3447288"/>
            <a:ext cx="344424" cy="4053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5673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845673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680704" y="3361944"/>
            <a:ext cx="362711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89847" y="3447288"/>
            <a:ext cx="344424" cy="405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2676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72676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951976" y="3361944"/>
            <a:ext cx="359664" cy="5242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958071" y="3447288"/>
            <a:ext cx="347472" cy="40538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99679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8996791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220200" y="3361944"/>
            <a:ext cx="362711" cy="52425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229343" y="3447288"/>
            <a:ext cx="344424" cy="4053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266820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9266820" y="3388645"/>
            <a:ext cx="270510" cy="311624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595601" y="2883916"/>
            <a:ext cx="1859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7030A0"/>
                </a:solidFill>
                <a:latin typeface="Courier New"/>
                <a:cs typeface="Courier New"/>
              </a:rPr>
              <a:t>threadIdx.x =</a:t>
            </a:r>
            <a:r>
              <a:rPr sz="1600" b="1" spc="-95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7030A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486402" y="383922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5" name="object 135"/>
          <p:cNvGraphicFramePr>
            <a:graphicFrameLocks noGrp="1"/>
          </p:cNvGraphicFramePr>
          <p:nvPr/>
        </p:nvGraphicFramePr>
        <p:xfrm>
          <a:off x="1519468" y="4052501"/>
          <a:ext cx="6311899" cy="1412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index</a:t>
                      </a:r>
                      <a:r>
                        <a:rPr sz="20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 dirty="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threadIdx.x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blockIdx.x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R="29845" algn="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0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blockIdx.x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0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M;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R="67945" algn="r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5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25"/>
                        </a:lnSpc>
                        <a:tabLst>
                          <a:tab pos="989965" algn="l"/>
                        </a:tabLst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+	2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8;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1"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21;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object 136"/>
          <p:cNvSpPr/>
          <p:nvPr/>
        </p:nvSpPr>
        <p:spPr>
          <a:xfrm>
            <a:off x="1118616" y="2115311"/>
            <a:ext cx="362712" cy="52425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65919" y="214099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389888" y="2115311"/>
            <a:ext cx="362712" cy="5242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491471" y="2115311"/>
            <a:ext cx="362711" cy="52425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536848" y="214099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61160" y="2115311"/>
            <a:ext cx="359663" cy="5242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29383" y="2115311"/>
            <a:ext cx="362712" cy="5242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00655" y="2115311"/>
            <a:ext cx="362712" cy="5242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68879" y="2115311"/>
            <a:ext cx="362712" cy="52425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40151" y="2115311"/>
            <a:ext cx="362712" cy="52425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08376" y="2115311"/>
            <a:ext cx="362712" cy="52425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79647" y="2115311"/>
            <a:ext cx="362712" cy="52425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550920" y="2115311"/>
            <a:ext cx="362712" cy="52425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19144" y="2115311"/>
            <a:ext cx="362712" cy="52425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90415" y="2115311"/>
            <a:ext cx="362712" cy="5242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8640" y="2115311"/>
            <a:ext cx="362712" cy="5242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29911" y="2115311"/>
            <a:ext cx="362712" cy="52425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01184" y="2115311"/>
            <a:ext cx="362712" cy="52425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9408" y="2115311"/>
            <a:ext cx="362712" cy="52425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40679" y="2115311"/>
            <a:ext cx="362712" cy="52425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08903" y="2115311"/>
            <a:ext cx="362712" cy="52425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980176" y="2115311"/>
            <a:ext cx="362712" cy="52425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51447" y="2115311"/>
            <a:ext cx="362711" cy="52425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19671" y="2115311"/>
            <a:ext cx="362711" cy="52425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90943" y="2115311"/>
            <a:ext cx="362711" cy="52425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59168" y="2115311"/>
            <a:ext cx="362711" cy="5242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30440" y="2115311"/>
            <a:ext cx="362711" cy="5242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601711" y="2115311"/>
            <a:ext cx="362711" cy="52425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869935" y="2115311"/>
            <a:ext cx="362711" cy="52425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41207" y="2115311"/>
            <a:ext cx="362711" cy="52425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409431" y="2115311"/>
            <a:ext cx="362711" cy="52425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80704" y="2115311"/>
            <a:ext cx="362711" cy="52425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51976" y="2115311"/>
            <a:ext cx="359664" cy="52425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220200" y="2115311"/>
            <a:ext cx="362711" cy="52425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18616" y="2115311"/>
            <a:ext cx="362712" cy="52425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46047" y="2212848"/>
            <a:ext cx="323088" cy="35966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65919" y="214099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1256822" y="2252471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B9E7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389888" y="2115311"/>
            <a:ext cx="362712" cy="5242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08175" y="2212848"/>
            <a:ext cx="323088" cy="359663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491471" y="2115311"/>
            <a:ext cx="362711" cy="52425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467088" y="2212848"/>
            <a:ext cx="396240" cy="359663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536848" y="214099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9578658" y="2252471"/>
            <a:ext cx="1746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B9E7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661160" y="2115311"/>
            <a:ext cx="359663" cy="5242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79448" y="2212848"/>
            <a:ext cx="323088" cy="35966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29383" y="2115311"/>
            <a:ext cx="362712" cy="5242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50720" y="2212848"/>
            <a:ext cx="323088" cy="35966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200655" y="2115311"/>
            <a:ext cx="362712" cy="5242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218944" y="2212848"/>
            <a:ext cx="323088" cy="359663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68879" y="2115311"/>
            <a:ext cx="362712" cy="52425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490216" y="2212848"/>
            <a:ext cx="323088" cy="35966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40151" y="2115311"/>
            <a:ext cx="362712" cy="52425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58439" y="2212848"/>
            <a:ext cx="323088" cy="359663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008376" y="2115311"/>
            <a:ext cx="362712" cy="52425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029711" y="2212848"/>
            <a:ext cx="323088" cy="35966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79647" y="2115311"/>
            <a:ext cx="362712" cy="52425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00984" y="2212848"/>
            <a:ext cx="323088" cy="359663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50920" y="2115311"/>
            <a:ext cx="362712" cy="52425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69208" y="2212848"/>
            <a:ext cx="323088" cy="35966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19144" y="2115311"/>
            <a:ext cx="362712" cy="52425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03903" y="2212848"/>
            <a:ext cx="396239" cy="35966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90415" y="2115311"/>
            <a:ext cx="362712" cy="5242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72128" y="2212848"/>
            <a:ext cx="399288" cy="359663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58640" y="2115311"/>
            <a:ext cx="362712" cy="5242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43400" y="2212848"/>
            <a:ext cx="396239" cy="359663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29911" y="2115311"/>
            <a:ext cx="362712" cy="52425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11623" y="2212848"/>
            <a:ext cx="399288" cy="359663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01184" y="2115311"/>
            <a:ext cx="362712" cy="52425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82896" y="2212848"/>
            <a:ext cx="396239" cy="359663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69408" y="2115311"/>
            <a:ext cx="362712" cy="52425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154167" y="2212848"/>
            <a:ext cx="396239" cy="359663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40679" y="2115311"/>
            <a:ext cx="362712" cy="52425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422391" y="2212848"/>
            <a:ext cx="396239" cy="359663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708903" y="2115311"/>
            <a:ext cx="362712" cy="52425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93664" y="2212848"/>
            <a:ext cx="396239" cy="359663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980176" y="2115311"/>
            <a:ext cx="362712" cy="52425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961888" y="2212848"/>
            <a:ext cx="399288" cy="359663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51447" y="2115311"/>
            <a:ext cx="362711" cy="52425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33159" y="2212848"/>
            <a:ext cx="396239" cy="359663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519671" y="2115311"/>
            <a:ext cx="362711" cy="52425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501384" y="2212848"/>
            <a:ext cx="399288" cy="359663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90943" y="2115311"/>
            <a:ext cx="362711" cy="52425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72656" y="2212848"/>
            <a:ext cx="396240" cy="359663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836550" y="214099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28" y="0"/>
                </a:moveTo>
                <a:lnTo>
                  <a:pt x="0" y="0"/>
                </a:lnTo>
                <a:lnTo>
                  <a:pt x="0" y="432048"/>
                </a:lnTo>
                <a:lnTo>
                  <a:pt x="270028" y="432048"/>
                </a:lnTo>
                <a:lnTo>
                  <a:pt x="27002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059168" y="2115311"/>
            <a:ext cx="362711" cy="5242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43928" y="2212848"/>
            <a:ext cx="396240" cy="359663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330440" y="2115311"/>
            <a:ext cx="362711" cy="5242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12152" y="2212848"/>
            <a:ext cx="399288" cy="359663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01711" y="2115311"/>
            <a:ext cx="362711" cy="52425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583423" y="2212848"/>
            <a:ext cx="396240" cy="359663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869935" y="2115311"/>
            <a:ext cx="362711" cy="52425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851647" y="2212848"/>
            <a:ext cx="399288" cy="359663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141207" y="2115311"/>
            <a:ext cx="362711" cy="52425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122919" y="2212848"/>
            <a:ext cx="396240" cy="359663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409431" y="2115311"/>
            <a:ext cx="362711" cy="52425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94192" y="2212848"/>
            <a:ext cx="396240" cy="359663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80704" y="2115311"/>
            <a:ext cx="362711" cy="52425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662416" y="2212848"/>
            <a:ext cx="399288" cy="359663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951976" y="2115311"/>
            <a:ext cx="359664" cy="52425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933688" y="2212848"/>
            <a:ext cx="396240" cy="359663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220200" y="2115311"/>
            <a:ext cx="362711" cy="52425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01911" y="2212848"/>
            <a:ext cx="399288" cy="359663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1431188" y="2136233"/>
          <a:ext cx="8096250" cy="43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object 240"/>
          <p:cNvSpPr/>
          <p:nvPr/>
        </p:nvSpPr>
        <p:spPr>
          <a:xfrm>
            <a:off x="6971551" y="3191800"/>
            <a:ext cx="273685" cy="306705"/>
          </a:xfrm>
          <a:custGeom>
            <a:avLst/>
            <a:gdLst/>
            <a:ahLst/>
            <a:cxnLst/>
            <a:rect l="l" t="t" r="r" b="b"/>
            <a:pathLst>
              <a:path w="273684" h="306704">
                <a:moveTo>
                  <a:pt x="22098" y="207895"/>
                </a:moveTo>
                <a:lnTo>
                  <a:pt x="19585" y="209563"/>
                </a:lnTo>
                <a:lnTo>
                  <a:pt x="0" y="306618"/>
                </a:lnTo>
                <a:lnTo>
                  <a:pt x="11932" y="302723"/>
                </a:lnTo>
                <a:lnTo>
                  <a:pt x="9839" y="302723"/>
                </a:lnTo>
                <a:lnTo>
                  <a:pt x="2725" y="296391"/>
                </a:lnTo>
                <a:lnTo>
                  <a:pt x="14436" y="283231"/>
                </a:lnTo>
                <a:lnTo>
                  <a:pt x="28922" y="211448"/>
                </a:lnTo>
                <a:lnTo>
                  <a:pt x="27254" y="208936"/>
                </a:lnTo>
                <a:lnTo>
                  <a:pt x="22098" y="207895"/>
                </a:lnTo>
                <a:close/>
              </a:path>
              <a:path w="273684" h="306704">
                <a:moveTo>
                  <a:pt x="14436" y="283231"/>
                </a:moveTo>
                <a:lnTo>
                  <a:pt x="2725" y="296391"/>
                </a:lnTo>
                <a:lnTo>
                  <a:pt x="9839" y="302723"/>
                </a:lnTo>
                <a:lnTo>
                  <a:pt x="11818" y="300499"/>
                </a:lnTo>
                <a:lnTo>
                  <a:pt x="10951" y="300499"/>
                </a:lnTo>
                <a:lnTo>
                  <a:pt x="4805" y="295029"/>
                </a:lnTo>
                <a:lnTo>
                  <a:pt x="12566" y="292496"/>
                </a:lnTo>
                <a:lnTo>
                  <a:pt x="14436" y="283231"/>
                </a:lnTo>
                <a:close/>
              </a:path>
              <a:path w="273684" h="306704">
                <a:moveTo>
                  <a:pt x="91168" y="266840"/>
                </a:moveTo>
                <a:lnTo>
                  <a:pt x="21550" y="289564"/>
                </a:lnTo>
                <a:lnTo>
                  <a:pt x="9839" y="302723"/>
                </a:lnTo>
                <a:lnTo>
                  <a:pt x="11932" y="302723"/>
                </a:lnTo>
                <a:lnTo>
                  <a:pt x="94123" y="275894"/>
                </a:lnTo>
                <a:lnTo>
                  <a:pt x="95488" y="273206"/>
                </a:lnTo>
                <a:lnTo>
                  <a:pt x="93856" y="268206"/>
                </a:lnTo>
                <a:lnTo>
                  <a:pt x="91168" y="266840"/>
                </a:lnTo>
                <a:close/>
              </a:path>
              <a:path w="273684" h="306704">
                <a:moveTo>
                  <a:pt x="12566" y="292496"/>
                </a:moveTo>
                <a:lnTo>
                  <a:pt x="4805" y="295029"/>
                </a:lnTo>
                <a:lnTo>
                  <a:pt x="10951" y="300499"/>
                </a:lnTo>
                <a:lnTo>
                  <a:pt x="12566" y="292496"/>
                </a:lnTo>
                <a:close/>
              </a:path>
              <a:path w="273684" h="306704">
                <a:moveTo>
                  <a:pt x="21550" y="289564"/>
                </a:moveTo>
                <a:lnTo>
                  <a:pt x="12566" y="292496"/>
                </a:lnTo>
                <a:lnTo>
                  <a:pt x="10951" y="300499"/>
                </a:lnTo>
                <a:lnTo>
                  <a:pt x="11818" y="300499"/>
                </a:lnTo>
                <a:lnTo>
                  <a:pt x="21550" y="289564"/>
                </a:lnTo>
                <a:close/>
              </a:path>
              <a:path w="273684" h="306704">
                <a:moveTo>
                  <a:pt x="266486" y="0"/>
                </a:moveTo>
                <a:lnTo>
                  <a:pt x="14436" y="283231"/>
                </a:lnTo>
                <a:lnTo>
                  <a:pt x="12566" y="292496"/>
                </a:lnTo>
                <a:lnTo>
                  <a:pt x="21550" y="289564"/>
                </a:lnTo>
                <a:lnTo>
                  <a:pt x="273602" y="6332"/>
                </a:lnTo>
                <a:lnTo>
                  <a:pt x="266486" y="0"/>
                </a:lnTo>
                <a:close/>
              </a:path>
            </a:pathLst>
          </a:custGeom>
          <a:solidFill>
            <a:srgbClr val="89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69490" y="318612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202521"/>
                </a:moveTo>
                <a:lnTo>
                  <a:pt x="2153891" y="163105"/>
                </a:lnTo>
                <a:lnTo>
                  <a:pt x="2136579" y="130919"/>
                </a:lnTo>
                <a:lnTo>
                  <a:pt x="2110900" y="109218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93302"/>
                </a:lnTo>
                <a:lnTo>
                  <a:pt x="1103781" y="71601"/>
                </a:lnTo>
                <a:lnTo>
                  <a:pt x="1086468" y="39415"/>
                </a:lnTo>
                <a:lnTo>
                  <a:pt x="1080120" y="0"/>
                </a:lnTo>
                <a:lnTo>
                  <a:pt x="1073771" y="39415"/>
                </a:lnTo>
                <a:lnTo>
                  <a:pt x="1056458" y="71601"/>
                </a:lnTo>
                <a:lnTo>
                  <a:pt x="1030780" y="93302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109218"/>
                </a:lnTo>
                <a:lnTo>
                  <a:pt x="23661" y="130919"/>
                </a:lnTo>
                <a:lnTo>
                  <a:pt x="6348" y="163105"/>
                </a:lnTo>
                <a:lnTo>
                  <a:pt x="0" y="202521"/>
                </a:lnTo>
              </a:path>
            </a:pathLst>
          </a:custGeom>
          <a:ln w="9525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1967431" y="2912364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33"/>
                </a:solidFill>
                <a:latin typeface="Courier New"/>
                <a:cs typeface="Courier New"/>
              </a:rPr>
              <a:t>M =</a:t>
            </a:r>
            <a:r>
              <a:rPr sz="1400" b="1" spc="-114" dirty="0">
                <a:solidFill>
                  <a:srgbClr val="FF993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9933"/>
                </a:solidFill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618" y="532892"/>
            <a:ext cx="86915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WITH BLOCKS AND</a:t>
            </a:r>
            <a:r>
              <a:rPr sz="3600" b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600200" y="3771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771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E53D3BF8-B612-449D-BFBD-A92DFA146073}"/>
              </a:ext>
            </a:extLst>
          </p:cNvPr>
          <p:cNvSpPr txBox="1"/>
          <p:nvPr/>
        </p:nvSpPr>
        <p:spPr>
          <a:xfrm>
            <a:off x="779620" y="1246322"/>
            <a:ext cx="10345579" cy="41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built-in variable </a:t>
            </a:r>
            <a:r>
              <a:rPr sz="3200" b="1" spc="-5" dirty="0" err="1">
                <a:solidFill>
                  <a:srgbClr val="FFC000"/>
                </a:solidFill>
                <a:latin typeface="Courier New"/>
                <a:cs typeface="Courier New"/>
              </a:rPr>
              <a:t>blockDim.x</a:t>
            </a:r>
            <a:r>
              <a:rPr lang="en-US" sz="3200" b="1" spc="-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threads per</a:t>
            </a:r>
            <a:r>
              <a:rPr sz="2000"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9625">
              <a:lnSpc>
                <a:spcPct val="100000"/>
              </a:lnSpc>
              <a:spcBef>
                <a:spcPts val="1605"/>
              </a:spcBef>
            </a:pP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400" b="1" spc="-5" dirty="0">
                <a:latin typeface="Courier New"/>
                <a:cs typeface="Courier New"/>
              </a:rPr>
              <a:t>index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threadIdx.x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5" dirty="0">
                <a:latin typeface="Courier New"/>
                <a:cs typeface="Courier New"/>
              </a:rPr>
              <a:t>blockIdx.x </a:t>
            </a:r>
            <a:r>
              <a:rPr sz="2400" b="1" dirty="0">
                <a:latin typeface="Courier New"/>
                <a:cs typeface="Courier New"/>
              </a:rPr>
              <a:t>*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ourier New"/>
                <a:cs typeface="Courier New"/>
              </a:rPr>
              <a:t>blockDim.x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version of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2000" b="1" spc="-38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parallel threads </a:t>
            </a:r>
            <a:r>
              <a:rPr sz="20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14425">
              <a:lnSpc>
                <a:spcPct val="100000"/>
              </a:lnSpc>
              <a:tabLst>
                <a:tab pos="2485390" algn="l"/>
                <a:tab pos="5076825" algn="l"/>
                <a:tab pos="6296025" algn="l"/>
              </a:tabLst>
            </a:pP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global	</a:t>
            </a:r>
            <a:r>
              <a:rPr lang="en-US"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void</a:t>
            </a:r>
            <a:r>
              <a:rPr sz="2400" b="1" spc="5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add(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*a,</a:t>
            </a:r>
            <a:r>
              <a:rPr lang="en-US" sz="2400" b="1" spc="-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*b,</a:t>
            </a:r>
            <a:r>
              <a:rPr lang="en-US" sz="2400" b="1" spc="-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400" b="1" spc="-5" dirty="0">
                <a:latin typeface="Courier New"/>
                <a:cs typeface="Courier New"/>
              </a:rPr>
              <a:t>*c)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1419225" marR="5080">
              <a:lnSpc>
                <a:spcPts val="2880"/>
              </a:lnSpc>
              <a:spcBef>
                <a:spcPts val="105"/>
              </a:spcBef>
            </a:pPr>
            <a:r>
              <a:rPr sz="2400" b="1" spc="-5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400" b="1" spc="-5" dirty="0">
                <a:latin typeface="Courier New"/>
                <a:cs typeface="Courier New"/>
              </a:rPr>
              <a:t>index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threadIdx.x </a:t>
            </a:r>
            <a:r>
              <a:rPr sz="2400" b="1" dirty="0">
                <a:latin typeface="Courier New"/>
                <a:cs typeface="Courier New"/>
              </a:rPr>
              <a:t>+ </a:t>
            </a:r>
            <a:r>
              <a:rPr sz="2400" b="1" spc="-5" dirty="0">
                <a:latin typeface="Courier New"/>
                <a:cs typeface="Courier New"/>
              </a:rPr>
              <a:t>blockIdx.x </a:t>
            </a:r>
            <a:r>
              <a:rPr sz="2400" b="1" dirty="0">
                <a:latin typeface="Courier New"/>
                <a:cs typeface="Courier New"/>
              </a:rPr>
              <a:t>* </a:t>
            </a:r>
            <a:r>
              <a:rPr sz="2400" b="1" spc="-5" dirty="0">
                <a:latin typeface="Courier New"/>
                <a:cs typeface="Courier New"/>
              </a:rPr>
              <a:t>blockDim.x;  c[index]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a[index]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b[index];</a:t>
            </a:r>
            <a:endParaRPr sz="2400" dirty="0">
              <a:latin typeface="Courier New"/>
              <a:cs typeface="Courier New"/>
            </a:endParaRPr>
          </a:p>
          <a:p>
            <a:pPr marL="809625">
              <a:lnSpc>
                <a:spcPct val="100000"/>
              </a:lnSpc>
              <a:spcBef>
                <a:spcPts val="3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changes need to be made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/>
                <a:cs typeface="Courier New"/>
              </a:rPr>
              <a:t>main()</a:t>
            </a: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518" y="417131"/>
            <a:ext cx="72437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WITH BLOCKS AND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3181" y="1276603"/>
            <a:ext cx="398399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9933"/>
                </a:solidFill>
                <a:latin typeface="Courier New"/>
                <a:cs typeface="Courier New"/>
              </a:rPr>
              <a:t>#define </a:t>
            </a:r>
            <a:r>
              <a:rPr sz="1800" b="1" dirty="0">
                <a:solidFill>
                  <a:srgbClr val="FF9933"/>
                </a:solidFill>
                <a:latin typeface="Courier New"/>
                <a:cs typeface="Courier New"/>
              </a:rPr>
              <a:t>N </a:t>
            </a:r>
            <a:r>
              <a:rPr sz="1800" b="1" spc="-10" dirty="0">
                <a:solidFill>
                  <a:srgbClr val="FF9933"/>
                </a:solidFill>
                <a:latin typeface="Courier New"/>
                <a:cs typeface="Courier New"/>
              </a:rPr>
              <a:t>(2048*2048)  #define THREADS_PER_BLOCK</a:t>
            </a:r>
            <a:r>
              <a:rPr sz="1800" b="1" spc="-100" dirty="0">
                <a:solidFill>
                  <a:srgbClr val="FF9933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9933"/>
                </a:solidFill>
                <a:latin typeface="Courier New"/>
                <a:cs typeface="Courier New"/>
              </a:rPr>
              <a:t>512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main(void)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480" y="2267203"/>
            <a:ext cx="3712210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host copies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of a, b,</a:t>
            </a:r>
            <a:r>
              <a:rPr sz="1800" b="1" i="1" spc="-114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device copies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of a, b,</a:t>
            </a:r>
            <a:r>
              <a:rPr sz="1800" b="1" i="1" spc="-13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9281" y="2267203"/>
            <a:ext cx="3711575" cy="10071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*a, *b,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*c;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*d_a, *d_b,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*d_c;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size </a:t>
            </a:r>
            <a:r>
              <a:rPr sz="1800" b="1" dirty="0">
                <a:latin typeface="Courier New"/>
                <a:cs typeface="Courier New"/>
              </a:rPr>
              <a:t>= N *</a:t>
            </a:r>
            <a:r>
              <a:rPr sz="1800" b="1" spc="-12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sizeof</a:t>
            </a:r>
            <a:r>
              <a:rPr sz="1800" b="1" spc="-10" dirty="0">
                <a:latin typeface="Courier New"/>
                <a:cs typeface="Courier New"/>
              </a:rPr>
              <a:t>(</a:t>
            </a:r>
            <a:r>
              <a:rPr sz="1800" b="1" spc="-10" dirty="0">
                <a:solidFill>
                  <a:srgbClr val="8AAD00"/>
                </a:solidFill>
                <a:latin typeface="Courier New"/>
                <a:cs typeface="Courier New"/>
              </a:rPr>
              <a:t>int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9281" y="3303523"/>
            <a:ext cx="589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Alloc space for device copies </a:t>
            </a:r>
            <a:r>
              <a:rPr sz="1800" b="1" spc="-5" dirty="0">
                <a:solidFill>
                  <a:srgbClr val="808080"/>
                </a:solidFill>
                <a:latin typeface="Courier New"/>
                <a:cs typeface="Courier New"/>
              </a:rPr>
              <a:t>of a, b,</a:t>
            </a:r>
            <a:r>
              <a:rPr sz="1800" b="1" spc="-1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50231" y="3686742"/>
          <a:ext cx="4431030" cy="917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72">
                <a:tc>
                  <a:txBody>
                    <a:bodyPr/>
                    <a:lstStyle/>
                    <a:p>
                      <a:pPr marR="28575"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cudaMalloc((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**)&amp;d_a,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R="28575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cudaMalloc((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**)&amp;d_b,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2">
                <a:tc>
                  <a:txBody>
                    <a:bodyPr/>
                    <a:lstStyle/>
                    <a:p>
                      <a:pPr marR="28575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cudaMalloc((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**)&amp;d_c,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69281" y="4626355"/>
            <a:ext cx="876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Alloc space for host copies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of a, b, </a:t>
            </a:r>
            <a:r>
              <a:rPr sz="1800" b="1" i="1" dirty="0">
                <a:solidFill>
                  <a:srgbClr val="808080"/>
                </a:solidFill>
                <a:latin typeface="Courier New"/>
                <a:cs typeface="Courier New"/>
              </a:rPr>
              <a:t>c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and setup input</a:t>
            </a:r>
            <a:r>
              <a:rPr sz="1800" b="1" i="1" spc="-1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50231" y="5006526"/>
          <a:ext cx="5934709" cy="920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072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*)malloc(size);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random_ints(a,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04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*)malloc(size);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random_ints(b,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*)malloc(size);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01161" y="2848542"/>
          <a:ext cx="8528050" cy="314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66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add&lt;&lt;&lt;</a:t>
                      </a:r>
                      <a:r>
                        <a:rPr sz="1800" b="1" spc="-10" dirty="0">
                          <a:solidFill>
                            <a:srgbClr val="FF9933"/>
                          </a:solidFill>
                          <a:latin typeface="Courier New"/>
                          <a:cs typeface="Courier New"/>
                        </a:rPr>
                        <a:t>N/THREADS_PER_BLOCK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b="1" spc="-10" dirty="0">
                          <a:solidFill>
                            <a:srgbClr val="FF9933"/>
                          </a:solidFill>
                          <a:latin typeface="Courier New"/>
                          <a:cs typeface="Courier New"/>
                        </a:rPr>
                        <a:t>THREADS_PER_BLOCK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&gt;&gt;&gt;(d_a,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d_b,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d_c);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//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Copy result back </a:t>
                      </a: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1800" b="1" i="1" spc="-5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host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cudaMemcpy(c, d_c, size,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cudaMemcpyDeviceToHost);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00" b="1" i="1" spc="-2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Cleanup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731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free(a); free(b);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free(c);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 marR="1016635">
                        <a:lnSpc>
                          <a:spcPct val="12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cudaFree(d_a); cudaFree(d_b); cudaFree(d_c);  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800" b="1" spc="-20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755"/>
                        </a:lnSpc>
                        <a:spcBef>
                          <a:spcPts val="520"/>
                        </a:spcBef>
                      </a:pPr>
                      <a:r>
                        <a:rPr sz="700" spc="-5" dirty="0">
                          <a:solidFill>
                            <a:srgbClr val="8C8C8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20211" y="1099819"/>
            <a:ext cx="6715125" cy="16808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Copy inputs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to</a:t>
            </a:r>
            <a:r>
              <a:rPr sz="1800" b="1" i="1" spc="-5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device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spcBef>
                <a:spcPts val="25"/>
              </a:spcBef>
            </a:pPr>
            <a:r>
              <a:rPr sz="1800" b="1" spc="-10" dirty="0">
                <a:latin typeface="Courier New"/>
                <a:cs typeface="Courier New"/>
              </a:rPr>
              <a:t>cudaMemcpy(d_a, </a:t>
            </a:r>
            <a:r>
              <a:rPr sz="1800" b="1" spc="-5" dirty="0">
                <a:latin typeface="Courier New"/>
                <a:cs typeface="Courier New"/>
              </a:rPr>
              <a:t>a, </a:t>
            </a:r>
            <a:r>
              <a:rPr sz="1800" b="1" spc="-10" dirty="0">
                <a:latin typeface="Courier New"/>
                <a:cs typeface="Courier New"/>
              </a:rPr>
              <a:t>size, cudaMemcpyHostToDevice);  cudaMemcpy(d_b, </a:t>
            </a:r>
            <a:r>
              <a:rPr sz="1800" b="1" spc="-5" dirty="0">
                <a:latin typeface="Courier New"/>
                <a:cs typeface="Courier New"/>
              </a:rPr>
              <a:t>b, </a:t>
            </a:r>
            <a:r>
              <a:rPr sz="1800" b="1" spc="-10" dirty="0">
                <a:latin typeface="Courier New"/>
                <a:cs typeface="Courier New"/>
              </a:rPr>
              <a:t>size,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cudaMemcpyHostToDevice);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Launch add() kernel </a:t>
            </a: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on</a:t>
            </a:r>
            <a:r>
              <a:rPr sz="1800" b="1" i="1" spc="-5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GPU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110" y="576935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BF7BA62-A55B-453E-857F-16AB41DE5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4518" y="417131"/>
            <a:ext cx="72437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WITH BLOCKS AND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840" y="534849"/>
            <a:ext cx="6779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ARBITRARY VECTOR</a:t>
            </a:r>
            <a:r>
              <a:rPr sz="3600" b="1" spc="-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SIZES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A3ADB1BB-4A1B-4437-9E89-3D3138E270D5}"/>
              </a:ext>
            </a:extLst>
          </p:cNvPr>
          <p:cNvSpPr/>
          <p:nvPr/>
        </p:nvSpPr>
        <p:spPr>
          <a:xfrm>
            <a:off x="1419456" y="300482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CFA719A3-2337-4434-A041-C4DCAF26CF89}"/>
              </a:ext>
            </a:extLst>
          </p:cNvPr>
          <p:cNvGraphicFramePr>
            <a:graphicFrameLocks noGrp="1"/>
          </p:cNvGraphicFramePr>
          <p:nvPr/>
        </p:nvGraphicFramePr>
        <p:xfrm>
          <a:off x="1997306" y="3004820"/>
          <a:ext cx="7683500" cy="1107005"/>
        </p:xfrm>
        <a:graphic>
          <a:graphicData uri="http://schemas.openxmlformats.org/drawingml/2006/table">
            <a:tbl>
              <a:tblPr firstRow="1" bandRow="1"/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927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index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threadIdx.x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679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6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blockIdx.x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2000" b="1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blockDim.x;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31750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if (index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20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n)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1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564515" algn="ctr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c[index] </a:t>
                      </a:r>
                      <a:r>
                        <a:rPr sz="20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a[index]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R="68580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75565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b[index];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7">
            <a:extLst>
              <a:ext uri="{FF2B5EF4-FFF2-40B4-BE49-F238E27FC236}">
                <a16:creationId xmlns:a16="http://schemas.microsoft.com/office/drawing/2014/main" id="{A9C4DB59-D7E9-4CEA-B60B-A518EB839FC9}"/>
              </a:ext>
            </a:extLst>
          </p:cNvPr>
          <p:cNvSpPr txBox="1">
            <a:spLocks/>
          </p:cNvSpPr>
          <p:nvPr/>
        </p:nvSpPr>
        <p:spPr>
          <a:xfrm>
            <a:off x="842158" y="1534393"/>
            <a:ext cx="8531225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400" b="0" i="0">
                <a:solidFill>
                  <a:srgbClr val="5E5E5E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Typical </a:t>
            </a:r>
            <a:r>
              <a:rPr lang="en-US"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not friendly multiples of</a:t>
            </a:r>
            <a:r>
              <a:rPr kumimoji="0" lang="en-US" sz="1800" b="0" i="0" u="none" strike="noStrike" kern="0" cap="none" spc="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1" i="0" u="none" strike="noStrike" kern="0" cap="none" spc="-5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ourier New"/>
                <a:cs typeface="Courier New"/>
              </a:rPr>
              <a:t>blockDim.x</a:t>
            </a:r>
            <a:endParaRPr kumimoji="0" lang="en-US" sz="1800" b="1" i="0" u="none" strike="noStrike" kern="0" cap="none" spc="-5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ourier New"/>
              <a:cs typeface="Courier New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Avoid accessing beyond the end of the arrays: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/>
              <a:ea typeface="+mn-ea"/>
            </a:endParaRPr>
          </a:p>
          <a:p>
            <a:pPr marL="897890" marR="0" lvl="0" indent="0" defTabSz="91440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69490" algn="l"/>
                <a:tab pos="4860290" algn="l"/>
                <a:tab pos="6079490" algn="l"/>
                <a:tab pos="7298690" algn="l"/>
              </a:tabLst>
              <a:defRPr/>
            </a:pP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global	void</a:t>
            </a:r>
            <a:r>
              <a:rPr kumimoji="0" lang="en-US" sz="2000" b="1" i="0" u="none" strike="noStrike" kern="0" cap="none" spc="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add(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*a,	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*b,	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*c,	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int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n)</a:t>
            </a:r>
            <a:r>
              <a:rPr kumimoji="0" lang="en-US" sz="2000" b="1" i="0" u="none" strike="noStrike" kern="0" cap="none" spc="-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{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85FE82B9-CF45-4961-BA23-C7F4AE33B85F}"/>
              </a:ext>
            </a:extLst>
          </p:cNvPr>
          <p:cNvSpPr txBox="1"/>
          <p:nvPr/>
        </p:nvSpPr>
        <p:spPr>
          <a:xfrm>
            <a:off x="807593" y="4137661"/>
            <a:ext cx="7683500" cy="170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>
              <a:spcBef>
                <a:spcPts val="100"/>
              </a:spcBef>
            </a:pPr>
            <a:r>
              <a:rPr sz="2000" b="1" dirty="0">
                <a:solidFill>
                  <a:prstClr val="black"/>
                </a:solidFill>
                <a:latin typeface="Courier New"/>
                <a:cs typeface="Courier New"/>
              </a:rPr>
              <a:t>}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3100" dirty="0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launch:</a:t>
            </a:r>
            <a:endParaRPr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5"/>
              </a:spcBef>
            </a:pPr>
            <a:endParaRPr dirty="0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1128395"/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add&lt;&lt;&lt;</a:t>
            </a:r>
            <a:r>
              <a:rPr sz="2000" b="1" spc="-10" dirty="0">
                <a:solidFill>
                  <a:srgbClr val="FF9933"/>
                </a:solidFill>
                <a:latin typeface="Courier New"/>
                <a:cs typeface="Courier New"/>
              </a:rPr>
              <a:t>(N </a:t>
            </a:r>
            <a:r>
              <a:rPr sz="2000" b="1" dirty="0">
                <a:solidFill>
                  <a:srgbClr val="FF9933"/>
                </a:solidFill>
                <a:latin typeface="Courier New"/>
                <a:cs typeface="Courier New"/>
              </a:rPr>
              <a:t>+ </a:t>
            </a:r>
            <a:r>
              <a:rPr sz="2000" b="1" spc="-10" dirty="0">
                <a:solidFill>
                  <a:srgbClr val="FF9933"/>
                </a:solidFill>
                <a:latin typeface="Courier New"/>
                <a:cs typeface="Courier New"/>
              </a:rPr>
              <a:t>M-1) </a:t>
            </a:r>
            <a:r>
              <a:rPr sz="2000" b="1" dirty="0">
                <a:solidFill>
                  <a:srgbClr val="FF9933"/>
                </a:solidFill>
                <a:latin typeface="Courier New"/>
                <a:cs typeface="Courier New"/>
              </a:rPr>
              <a:t>/ </a:t>
            </a:r>
            <a:r>
              <a:rPr sz="2000" b="1" spc="-10" dirty="0">
                <a:solidFill>
                  <a:srgbClr val="FF9933"/>
                </a:solidFill>
                <a:latin typeface="Courier New"/>
                <a:cs typeface="Courier New"/>
              </a:rPr>
              <a:t>M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,M&gt;&gt;&gt;(d_a, d_b, d_c,</a:t>
            </a:r>
            <a:r>
              <a:rPr sz="2000" b="1" spc="-9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9933"/>
                </a:solidFill>
                <a:latin typeface="Courier New"/>
                <a:cs typeface="Courier New"/>
              </a:rPr>
              <a:t>N</a:t>
            </a:r>
            <a:r>
              <a:rPr sz="2000" b="1" spc="-10" dirty="0">
                <a:solidFill>
                  <a:prstClr val="black"/>
                </a:solidFill>
                <a:latin typeface="Courier New"/>
                <a:cs typeface="Courier New"/>
              </a:rPr>
              <a:t>);</a:t>
            </a:r>
            <a:endParaRPr sz="2000" dirty="0">
              <a:solidFill>
                <a:prstClr val="black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33400" y="110973"/>
            <a:ext cx="8534400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1109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Mu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ti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altLang="zh-CN"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imensional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3871" y="759075"/>
            <a:ext cx="8972430" cy="1564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0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vi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spcBef>
                <a:spcPts val="995"/>
              </a:spcBef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thr_per_blk =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  <a:p>
            <a:pPr marL="11430" marR="4572">
              <a:lnSpc>
                <a:spcPct val="163200"/>
              </a:lnSpc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blk_in_grid =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/ thr_per_blk );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 marR="4572">
              <a:lnSpc>
                <a:spcPct val="163200"/>
              </a:lnSpc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vec_add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&lt;&lt;&lt;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blk_in_grid, thr_per_blk &gt;&gt;&gt;(d_a, d_b, d_c);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9370" y="2606223"/>
            <a:ext cx="1885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gene</a:t>
            </a:r>
            <a:r>
              <a:rPr u="heavy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400" y="2563966"/>
            <a:ext cx="2072640" cy="7313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724" marR="93155">
              <a:lnSpc>
                <a:spcPct val="88000"/>
              </a:lnSpc>
            </a:pPr>
            <a:r>
              <a:rPr b="1" spc="-14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 v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x,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2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z.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604410"/>
              </p:ext>
            </p:extLst>
          </p:nvPr>
        </p:nvGraphicFramePr>
        <p:xfrm>
          <a:off x="838200" y="3065468"/>
          <a:ext cx="7467600" cy="1436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7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dim3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threads_per_block(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threads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per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block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x-dim,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2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threads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per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block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y-dim,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29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threads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per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block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z-dim);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28872"/>
              </p:ext>
            </p:extLst>
          </p:nvPr>
        </p:nvGraphicFramePr>
        <p:xfrm>
          <a:off x="838200" y="4457699"/>
          <a:ext cx="6307668" cy="1740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0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dim3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blocks_in_grid(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grid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blocks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x-dim,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062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grid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blocks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y-dim,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062">
                <a:tc>
                  <a:txBody>
                    <a:bodyPr/>
                    <a:lstStyle/>
                    <a:p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grid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blocks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in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z-dim</a:t>
                      </a:r>
                      <a:r>
                        <a:rPr sz="180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);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2673A86C-19B0-4276-8353-EF78370A3CE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19370" y="804092"/>
            <a:ext cx="6762630" cy="1750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vi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spcBef>
                <a:spcPts val="995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thr_per_blk =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  <a:p>
            <a:pPr marL="11430" marR="4572">
              <a:lnSpc>
                <a:spcPct val="163200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blk_in_grid =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 thr_per_blk );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 marR="4572">
              <a:lnSpc>
                <a:spcPct val="163200"/>
              </a:lnSpc>
            </a:pPr>
            <a:r>
              <a:rPr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vec_add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blk_in_grid, thr_per_blk &gt;&gt;&gt;(d_a, d_b, d_c);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9370" y="2606223"/>
            <a:ext cx="478143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400" u="heavy" spc="-1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spcBef>
                <a:spcPts val="995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threads_per_block( 128,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1" y="3728215"/>
            <a:ext cx="77375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blocks_in_grid(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threads_per_block.x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4693" y="4444438"/>
            <a:ext cx="868458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vec_add&lt;&lt;&lt;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blocks_in_grid, threads_per_block &gt;&gt;&gt;(d_a, d_b, d_c);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04405" y="2606223"/>
            <a:ext cx="2159150" cy="8125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724" marR="93155">
              <a:lnSpc>
                <a:spcPct val="88000"/>
              </a:lnSpc>
            </a:pPr>
            <a:r>
              <a:rPr sz="20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 v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x,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2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z.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9E5AFFB-0B9C-484E-87B8-8C81ED434BD9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93F9114-75C7-490A-A166-B8919BED9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33400" y="110973"/>
            <a:ext cx="696007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1109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Mu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ti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E73EF38-B521-4A31-B693-70F05765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zh-CN" sz="2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altLang="zh-CN" sz="2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learn </a:t>
            </a:r>
            <a:r>
              <a:rPr lang="en-US" altLang="zh-CN" sz="2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</a:t>
            </a:r>
            <a:r>
              <a:rPr lang="en-US" altLang="zh-CN" sz="28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session?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590"/>
              </a:spcBef>
            </a:pP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vector</a:t>
            </a:r>
            <a:r>
              <a:rPr lang="en-US" altLang="zh-CN"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 marR="1989455">
              <a:lnSpc>
                <a:spcPts val="3310"/>
              </a:lnSpc>
              <a:spcBef>
                <a:spcPts val="360"/>
              </a:spcBef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and launch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C++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 </a:t>
            </a:r>
          </a:p>
          <a:p>
            <a:pPr marL="582295" marR="1989455">
              <a:lnSpc>
                <a:spcPts val="3310"/>
              </a:lnSpc>
              <a:spcBef>
                <a:spcPts val="360"/>
              </a:spcBef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GPU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325"/>
              </a:spcBef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(Manage communication and synchronization)-&gt; next</a:t>
            </a:r>
            <a:r>
              <a:rPr lang="en-US" altLang="zh-CN" sz="24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(Some knowledge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 or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programming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zh-CN" sz="2400" spc="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assumed.)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41706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</a:t>
            </a:r>
            <a:r>
              <a:rPr sz="3600" b="1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C++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139208" y="117224"/>
            <a:ext cx="6819252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119" algn="ctr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3600" b="1" spc="32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ead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2D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9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36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219200" y="4129885"/>
            <a:ext cx="9144000" cy="177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 marR="4572">
              <a:lnSpc>
                <a:spcPct val="164600"/>
              </a:lnSpc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threads_per_block(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4,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4,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11430" marR="4572">
              <a:lnSpc>
                <a:spcPct val="164600"/>
              </a:lnSpc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blocks_in_grid(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threads_per_block.x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), float(M)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threads_per_block.y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11430" marR="4572">
              <a:lnSpc>
                <a:spcPct val="1646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eil( mat_add&lt;&lt;&lt;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blocks_in_grid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&gt;&gt;&gt;(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d_a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d_b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d_c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11430" marR="4572" indent="2310003">
              <a:lnSpc>
                <a:spcPct val="163100"/>
              </a:lnSpc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84340" y="877490"/>
            <a:ext cx="2100834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147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11430">
              <a:lnSpc>
                <a:spcPts val="2147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</a:p>
          <a:p>
            <a:pPr marL="11430" marR="5715">
              <a:lnSpc>
                <a:spcPts val="1863"/>
              </a:lnSpc>
              <a:spcBef>
                <a:spcPts val="1323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Assu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4x4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ead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per block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1430" marR="4572">
              <a:lnSpc>
                <a:spcPct val="89200"/>
              </a:lnSpc>
              <a:spcBef>
                <a:spcPts val="1458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cover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 e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 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3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3 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2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77334"/>
              </p:ext>
            </p:extLst>
          </p:nvPr>
        </p:nvGraphicFramePr>
        <p:xfrm>
          <a:off x="2388460" y="708167"/>
          <a:ext cx="4651959" cy="309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5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058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058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459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459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" name="object 10">
            <a:extLst>
              <a:ext uri="{FF2B5EF4-FFF2-40B4-BE49-F238E27FC236}">
                <a16:creationId xmlns:a16="http://schemas.microsoft.com/office/drawing/2014/main" id="{0D1B5504-9553-47E8-8379-02BEFEB5BE1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8846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5252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2043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8834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9235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26027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12818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99609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73191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8846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75252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62043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48834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39235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326027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12818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99609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8640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73191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8846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775252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162043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48834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39235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26027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712818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099609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48640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73191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38846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775252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162043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48834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939235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326027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12818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099609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48640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873191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388460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775252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162043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548834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93743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324221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711012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097804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490009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87680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388460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775252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3162043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548834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93743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324221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711012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097804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490009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87680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2388460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2775252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162043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3548834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93743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4324221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4711012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097804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490009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87680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990600" y="129046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5839" y="4353271"/>
            <a:ext cx="1600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976925"/>
              </p:ext>
            </p:extLst>
          </p:nvPr>
        </p:nvGraphicFramePr>
        <p:xfrm>
          <a:off x="1914525" y="1251583"/>
          <a:ext cx="3495675" cy="2336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731542"/>
              </p:ext>
            </p:extLst>
          </p:nvPr>
        </p:nvGraphicFramePr>
        <p:xfrm>
          <a:off x="1585340" y="4246245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10">
            <a:extLst>
              <a:ext uri="{FF2B5EF4-FFF2-40B4-BE49-F238E27FC236}">
                <a16:creationId xmlns:a16="http://schemas.microsoft.com/office/drawing/2014/main" id="{D836251E-C79F-46EF-8C0B-FE0CE8E64F0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28033"/>
              </p:ext>
            </p:extLst>
          </p:nvPr>
        </p:nvGraphicFramePr>
        <p:xfrm>
          <a:off x="1907381" y="1251584"/>
          <a:ext cx="3045620" cy="2063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7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26329"/>
              </p:ext>
            </p:extLst>
          </p:nvPr>
        </p:nvGraphicFramePr>
        <p:xfrm>
          <a:off x="1578197" y="4236562"/>
          <a:ext cx="7968760" cy="906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5346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6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10">
            <a:extLst>
              <a:ext uri="{FF2B5EF4-FFF2-40B4-BE49-F238E27FC236}">
                <a16:creationId xmlns:a16="http://schemas.microsoft.com/office/drawing/2014/main" id="{1EF0F18F-D342-49DF-83F8-4A92922DF10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99C6280E-8E1D-4A6D-B822-95B9B18232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0600" y="129046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668794"/>
              </p:ext>
            </p:extLst>
          </p:nvPr>
        </p:nvGraphicFramePr>
        <p:xfrm>
          <a:off x="1907381" y="1251584"/>
          <a:ext cx="2588420" cy="183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7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2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86023"/>
              </p:ext>
            </p:extLst>
          </p:nvPr>
        </p:nvGraphicFramePr>
        <p:xfrm>
          <a:off x="1585340" y="4239101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323AC373-2098-4614-A71E-29CCA30FD5B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339A10D4-578F-4204-A5B8-4A8D5914E4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0600" y="129046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08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889496"/>
              </p:ext>
            </p:extLst>
          </p:nvPr>
        </p:nvGraphicFramePr>
        <p:xfrm>
          <a:off x="1907381" y="1251584"/>
          <a:ext cx="2821895" cy="191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6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8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7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29779"/>
              </p:ext>
            </p:extLst>
          </p:nvPr>
        </p:nvGraphicFramePr>
        <p:xfrm>
          <a:off x="1585340" y="4239101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83517B4D-6B24-447F-9C52-D68A509B9A4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A272DB7E-6933-4C2E-AFD4-945D5086B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0600" y="129046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10536"/>
              </p:ext>
            </p:extLst>
          </p:nvPr>
        </p:nvGraphicFramePr>
        <p:xfrm>
          <a:off x="1907381" y="1251585"/>
          <a:ext cx="2359820" cy="2063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7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6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49690"/>
              </p:ext>
            </p:extLst>
          </p:nvPr>
        </p:nvGraphicFramePr>
        <p:xfrm>
          <a:off x="1585340" y="4239101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2626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0">
            <a:extLst>
              <a:ext uri="{FF2B5EF4-FFF2-40B4-BE49-F238E27FC236}">
                <a16:creationId xmlns:a16="http://schemas.microsoft.com/office/drawing/2014/main" id="{29134AA4-74CF-4C5C-AE22-49A7EA0722B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58779A78-0E2B-4EF3-B97F-524390470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90600" y="129046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-1" y="64942"/>
            <a:ext cx="7021063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119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3600" b="1" spc="32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ead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2D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9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36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7271766" y="822938"/>
            <a:ext cx="2024634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147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11430">
              <a:lnSpc>
                <a:spcPts val="2147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</a:p>
          <a:p>
            <a:pPr marL="11430" marR="4572">
              <a:lnSpc>
                <a:spcPts val="1863"/>
              </a:lnSpc>
              <a:spcBef>
                <a:spcPts val="1323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Assu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4x4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ead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1430" marR="17145">
              <a:lnSpc>
                <a:spcPct val="89200"/>
              </a:lnSpc>
              <a:spcBef>
                <a:spcPts val="1458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cover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 e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 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3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3 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2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0B40548-7368-4B3C-AC5B-CD3E465313D6}"/>
              </a:ext>
            </a:extLst>
          </p:cNvPr>
          <p:cNvSpPr txBox="1"/>
          <p:nvPr/>
        </p:nvSpPr>
        <p:spPr>
          <a:xfrm>
            <a:off x="1132883" y="3881474"/>
            <a:ext cx="81635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pc="9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pc="5" dirty="0">
                <a:solidFill>
                  <a:srgbClr val="00E600"/>
                </a:solidFill>
                <a:latin typeface="Courier New"/>
                <a:cs typeface="Courier New"/>
              </a:rPr>
              <a:t>glo</a:t>
            </a:r>
            <a:r>
              <a:rPr lang="en-US" dirty="0">
                <a:solidFill>
                  <a:srgbClr val="00E600"/>
                </a:solidFill>
                <a:latin typeface="Courier New"/>
                <a:cs typeface="Courier New"/>
              </a:rPr>
              <a:t>bal</a:t>
            </a:r>
            <a:r>
              <a:rPr lang="en-US" u="sng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u="sng" spc="5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pc="5" dirty="0">
                <a:solidFill>
                  <a:srgbClr val="00E600"/>
                </a:solidFill>
                <a:latin typeface="Courier New"/>
                <a:cs typeface="Courier New"/>
              </a:rPr>
              <a:t> voi</a:t>
            </a:r>
            <a:r>
              <a:rPr lang="en-US" dirty="0">
                <a:solidFill>
                  <a:srgbClr val="00E600"/>
                </a:solidFill>
                <a:latin typeface="Courier New"/>
                <a:cs typeface="Courier New"/>
              </a:rPr>
              <a:t>d</a:t>
            </a:r>
            <a:r>
              <a:rPr lang="en-US" spc="5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pc="5" dirty="0" err="1">
                <a:latin typeface="Courier New"/>
                <a:cs typeface="Courier New"/>
              </a:rPr>
              <a:t>add_matrice</a:t>
            </a:r>
            <a:r>
              <a:rPr lang="en-US" dirty="0" err="1">
                <a:latin typeface="Courier New"/>
                <a:cs typeface="Courier New"/>
              </a:rPr>
              <a:t>s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spc="5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*a,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spc="5" dirty="0">
                <a:latin typeface="Courier New"/>
                <a:cs typeface="Courier New"/>
              </a:rPr>
              <a:t>in</a:t>
            </a:r>
            <a:r>
              <a:rPr lang="en-US" dirty="0">
                <a:latin typeface="Courier New"/>
                <a:cs typeface="Courier New"/>
              </a:rPr>
              <a:t>t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*b,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spc="5" dirty="0">
                <a:latin typeface="Courier New"/>
                <a:cs typeface="Courier New"/>
              </a:rPr>
              <a:t>int *c){</a:t>
            </a:r>
          </a:p>
          <a:p>
            <a:r>
              <a:rPr lang="en-US" spc="5" dirty="0">
                <a:solidFill>
                  <a:srgbClr val="0FEB1B"/>
                </a:solidFill>
                <a:latin typeface="Courier New"/>
                <a:cs typeface="Courier New"/>
              </a:rPr>
              <a:t>	in</a:t>
            </a:r>
            <a:r>
              <a:rPr lang="en-US" dirty="0">
                <a:solidFill>
                  <a:srgbClr val="0FEB1B"/>
                </a:solidFill>
                <a:latin typeface="Courier New"/>
                <a:cs typeface="Courier New"/>
              </a:rPr>
              <a:t>t</a:t>
            </a:r>
            <a:r>
              <a:rPr lang="en-US" spc="5" dirty="0">
                <a:solidFill>
                  <a:srgbClr val="0FEB1B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column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spc="5" dirty="0" err="1">
                <a:solidFill>
                  <a:srgbClr val="3CB2FF"/>
                </a:solidFill>
                <a:latin typeface="Courier New"/>
                <a:cs typeface="Courier New"/>
              </a:rPr>
              <a:t>blockDi</a:t>
            </a:r>
            <a:r>
              <a:rPr lang="en-US" dirty="0" err="1">
                <a:solidFill>
                  <a:srgbClr val="3CB2FF"/>
                </a:solidFill>
                <a:latin typeface="Courier New"/>
                <a:cs typeface="Courier New"/>
              </a:rPr>
              <a:t>m</a:t>
            </a:r>
            <a:r>
              <a:rPr lang="en-US" spc="5" dirty="0" err="1">
                <a:latin typeface="Courier New"/>
                <a:cs typeface="Courier New"/>
              </a:rPr>
              <a:t>.x</a:t>
            </a:r>
            <a:r>
              <a:rPr lang="en-US" spc="5" dirty="0">
                <a:latin typeface="Courier New"/>
                <a:cs typeface="Courier New"/>
              </a:rPr>
              <a:t> * </a:t>
            </a:r>
            <a:r>
              <a:rPr lang="en-US" spc="5" dirty="0" err="1">
                <a:solidFill>
                  <a:srgbClr val="3CB2FF"/>
                </a:solidFill>
                <a:latin typeface="Courier New"/>
                <a:cs typeface="Courier New"/>
              </a:rPr>
              <a:t>blockId</a:t>
            </a:r>
            <a:r>
              <a:rPr lang="en-US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pc="5" dirty="0" err="1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</a:t>
            </a:r>
            <a:r>
              <a:rPr lang="en-US" spc="5" dirty="0" err="1">
                <a:solidFill>
                  <a:srgbClr val="3CB2FF"/>
                </a:solidFill>
                <a:latin typeface="Courier New"/>
                <a:cs typeface="Courier New"/>
              </a:rPr>
              <a:t>threadId</a:t>
            </a:r>
            <a:r>
              <a:rPr lang="en-US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pc="5" dirty="0" err="1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x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spc="5" dirty="0">
                <a:solidFill>
                  <a:srgbClr val="0FEB1B"/>
                </a:solidFill>
                <a:latin typeface="Courier New"/>
                <a:cs typeface="Courier New"/>
              </a:rPr>
              <a:t>	in</a:t>
            </a:r>
            <a:r>
              <a:rPr lang="en-US" dirty="0">
                <a:solidFill>
                  <a:srgbClr val="0FEB1B"/>
                </a:solidFill>
                <a:latin typeface="Courier New"/>
                <a:cs typeface="Courier New"/>
              </a:rPr>
              <a:t>t</a:t>
            </a:r>
            <a:r>
              <a:rPr lang="en-US" spc="5" dirty="0">
                <a:solidFill>
                  <a:srgbClr val="0FEB1B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row   </a:t>
            </a:r>
            <a:r>
              <a:rPr lang="en-US" spc="23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spc="5" dirty="0" err="1">
                <a:solidFill>
                  <a:srgbClr val="3CB2FF"/>
                </a:solidFill>
                <a:latin typeface="Courier New"/>
                <a:cs typeface="Courier New"/>
              </a:rPr>
              <a:t>blockDi</a:t>
            </a:r>
            <a:r>
              <a:rPr lang="en-US" dirty="0" err="1">
                <a:solidFill>
                  <a:srgbClr val="3CB2FF"/>
                </a:solidFill>
                <a:latin typeface="Courier New"/>
                <a:cs typeface="Courier New"/>
              </a:rPr>
              <a:t>m</a:t>
            </a:r>
            <a:r>
              <a:rPr lang="en-US" spc="5" dirty="0" err="1">
                <a:latin typeface="Courier New"/>
                <a:cs typeface="Courier New"/>
              </a:rPr>
              <a:t>.y</a:t>
            </a:r>
            <a:r>
              <a:rPr lang="en-US" spc="5" dirty="0">
                <a:latin typeface="Courier New"/>
                <a:cs typeface="Courier New"/>
              </a:rPr>
              <a:t> * </a:t>
            </a:r>
            <a:r>
              <a:rPr lang="en-US" spc="5" dirty="0" err="1">
                <a:solidFill>
                  <a:srgbClr val="3CB2FF"/>
                </a:solidFill>
                <a:latin typeface="Courier New"/>
                <a:cs typeface="Courier New"/>
              </a:rPr>
              <a:t>blockId</a:t>
            </a:r>
            <a:r>
              <a:rPr lang="en-US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pc="5" dirty="0" err="1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y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 </a:t>
            </a:r>
            <a:r>
              <a:rPr lang="en-US" spc="5" dirty="0" err="1">
                <a:solidFill>
                  <a:srgbClr val="3CB2FF"/>
                </a:solidFill>
                <a:latin typeface="Courier New"/>
                <a:cs typeface="Courier New"/>
              </a:rPr>
              <a:t>threadId</a:t>
            </a:r>
            <a:r>
              <a:rPr lang="en-US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pc="5" dirty="0" err="1">
                <a:latin typeface="Courier New"/>
                <a:cs typeface="Courier New"/>
              </a:rPr>
              <a:t>.</a:t>
            </a:r>
            <a:r>
              <a:rPr lang="en-US" dirty="0" err="1">
                <a:latin typeface="Courier New"/>
                <a:cs typeface="Courier New"/>
              </a:rPr>
              <a:t>y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r>
              <a:rPr lang="en-US" spc="5" dirty="0">
                <a:solidFill>
                  <a:srgbClr val="FD8E20"/>
                </a:solidFill>
                <a:latin typeface="Courier New"/>
                <a:cs typeface="Courier New"/>
              </a:rPr>
              <a:t>	i</a:t>
            </a:r>
            <a:r>
              <a:rPr lang="en-US" dirty="0">
                <a:solidFill>
                  <a:srgbClr val="FD8E20"/>
                </a:solidFill>
                <a:latin typeface="Courier New"/>
                <a:cs typeface="Courier New"/>
              </a:rPr>
              <a:t>f</a:t>
            </a:r>
            <a:r>
              <a:rPr lang="en-US" spc="5" dirty="0">
                <a:solidFill>
                  <a:srgbClr val="FD8E20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(row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M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&amp;&amp;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column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&lt; </a:t>
            </a:r>
            <a:r>
              <a:rPr lang="en-US" spc="5" dirty="0">
                <a:latin typeface="Courier New"/>
                <a:cs typeface="Courier New"/>
              </a:rPr>
              <a:t>N){</a:t>
            </a:r>
          </a:p>
          <a:p>
            <a:r>
              <a:rPr lang="en-US" spc="5" dirty="0">
                <a:solidFill>
                  <a:srgbClr val="00E600"/>
                </a:solidFill>
                <a:latin typeface="Courier New"/>
                <a:cs typeface="Courier New"/>
              </a:rPr>
              <a:t>		in</a:t>
            </a:r>
            <a:r>
              <a:rPr lang="en-US" dirty="0">
                <a:solidFill>
                  <a:srgbClr val="00E600"/>
                </a:solidFill>
                <a:latin typeface="Courier New"/>
                <a:cs typeface="Courier New"/>
              </a:rPr>
              <a:t>t</a:t>
            </a:r>
            <a:r>
              <a:rPr lang="en-US" spc="5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pc="5" dirty="0" err="1">
                <a:latin typeface="Courier New"/>
                <a:cs typeface="Courier New"/>
              </a:rPr>
              <a:t>thread_id</a:t>
            </a:r>
            <a:r>
              <a:rPr lang="en-US" spc="5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row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*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spc="5" dirty="0">
                <a:latin typeface="Courier New"/>
                <a:cs typeface="Courier New"/>
              </a:rPr>
              <a:t>column;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spc="5" dirty="0">
                <a:latin typeface="Courier New"/>
                <a:cs typeface="Courier New"/>
              </a:rPr>
              <a:t>		c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spc="5" dirty="0" err="1">
                <a:latin typeface="Courier New"/>
                <a:cs typeface="Courier New"/>
              </a:rPr>
              <a:t>thread_i</a:t>
            </a:r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=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spc="5" dirty="0">
                <a:latin typeface="Courier New"/>
                <a:cs typeface="Courier New"/>
              </a:rPr>
              <a:t>a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spc="5" dirty="0" err="1">
                <a:latin typeface="Courier New"/>
                <a:cs typeface="Courier New"/>
              </a:rPr>
              <a:t>thread_i</a:t>
            </a:r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dirty="0">
                <a:latin typeface="Courier New"/>
                <a:cs typeface="Courier New"/>
              </a:rPr>
              <a:t>]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+</a:t>
            </a:r>
            <a:r>
              <a:rPr lang="en-US" spc="9" dirty="0">
                <a:latin typeface="Courier New"/>
                <a:cs typeface="Courier New"/>
              </a:rPr>
              <a:t> </a:t>
            </a:r>
            <a:r>
              <a:rPr lang="en-US" spc="5" dirty="0">
                <a:latin typeface="Courier New"/>
                <a:cs typeface="Courier New"/>
              </a:rPr>
              <a:t>b</a:t>
            </a:r>
            <a:r>
              <a:rPr lang="en-US" dirty="0">
                <a:latin typeface="Courier New"/>
                <a:cs typeface="Courier New"/>
              </a:rPr>
              <a:t>[</a:t>
            </a:r>
            <a:r>
              <a:rPr lang="en-US" spc="5" dirty="0" err="1">
                <a:latin typeface="Courier New"/>
                <a:cs typeface="Courier New"/>
              </a:rPr>
              <a:t>thread_i</a:t>
            </a:r>
            <a:r>
              <a:rPr lang="en-US" dirty="0" err="1">
                <a:latin typeface="Courier New"/>
                <a:cs typeface="Courier New"/>
              </a:rPr>
              <a:t>d</a:t>
            </a:r>
            <a:r>
              <a:rPr lang="en-US" spc="5" dirty="0">
                <a:latin typeface="Courier New"/>
                <a:cs typeface="Courier New"/>
              </a:rPr>
              <a:t>];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	}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spc="5" dirty="0">
                <a:latin typeface="Courier New"/>
                <a:cs typeface="Courier New"/>
              </a:rPr>
              <a:t> </a:t>
            </a:r>
            <a:endParaRPr lang="en-US" dirty="0"/>
          </a:p>
        </p:txBody>
      </p:sp>
      <p:sp>
        <p:nvSpPr>
          <p:cNvPr id="77" name="object 10">
            <a:extLst>
              <a:ext uri="{FF2B5EF4-FFF2-40B4-BE49-F238E27FC236}">
                <a16:creationId xmlns:a16="http://schemas.microsoft.com/office/drawing/2014/main" id="{336BF8D4-5CBF-4E6F-81A2-8EA96A03238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graphicFrame>
        <p:nvGraphicFramePr>
          <p:cNvPr id="78" name="object 3">
            <a:extLst>
              <a:ext uri="{FF2B5EF4-FFF2-40B4-BE49-F238E27FC236}">
                <a16:creationId xmlns:a16="http://schemas.microsoft.com/office/drawing/2014/main" id="{8153D4B1-F733-4DDB-BA28-8CCB69C7C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58739"/>
              </p:ext>
            </p:extLst>
          </p:nvPr>
        </p:nvGraphicFramePr>
        <p:xfrm>
          <a:off x="2388460" y="708167"/>
          <a:ext cx="4651959" cy="309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5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058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058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459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459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object 4">
            <a:extLst>
              <a:ext uri="{FF2B5EF4-FFF2-40B4-BE49-F238E27FC236}">
                <a16:creationId xmlns:a16="http://schemas.microsoft.com/office/drawing/2014/main" id="{C568138E-DCAE-4E19-B4A7-7D6E41105982}"/>
              </a:ext>
            </a:extLst>
          </p:cNvPr>
          <p:cNvSpPr txBox="1"/>
          <p:nvPr/>
        </p:nvSpPr>
        <p:spPr>
          <a:xfrm>
            <a:off x="238846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0" name="object 5">
            <a:extLst>
              <a:ext uri="{FF2B5EF4-FFF2-40B4-BE49-F238E27FC236}">
                <a16:creationId xmlns:a16="http://schemas.microsoft.com/office/drawing/2014/main" id="{0588CEA6-6E2A-4EB1-B546-5DA9E3971B2F}"/>
              </a:ext>
            </a:extLst>
          </p:cNvPr>
          <p:cNvSpPr txBox="1"/>
          <p:nvPr/>
        </p:nvSpPr>
        <p:spPr>
          <a:xfrm>
            <a:off x="2775252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1" name="object 6">
            <a:extLst>
              <a:ext uri="{FF2B5EF4-FFF2-40B4-BE49-F238E27FC236}">
                <a16:creationId xmlns:a16="http://schemas.microsoft.com/office/drawing/2014/main" id="{58126E28-FA18-4443-ACDD-8B77DF8F1B02}"/>
              </a:ext>
            </a:extLst>
          </p:cNvPr>
          <p:cNvSpPr txBox="1"/>
          <p:nvPr/>
        </p:nvSpPr>
        <p:spPr>
          <a:xfrm>
            <a:off x="3162043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2" name="object 7">
            <a:extLst>
              <a:ext uri="{FF2B5EF4-FFF2-40B4-BE49-F238E27FC236}">
                <a16:creationId xmlns:a16="http://schemas.microsoft.com/office/drawing/2014/main" id="{DC2590D0-36A2-4DDA-9F78-0E7702A272DC}"/>
              </a:ext>
            </a:extLst>
          </p:cNvPr>
          <p:cNvSpPr txBox="1"/>
          <p:nvPr/>
        </p:nvSpPr>
        <p:spPr>
          <a:xfrm>
            <a:off x="3548834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3" name="object 8">
            <a:extLst>
              <a:ext uri="{FF2B5EF4-FFF2-40B4-BE49-F238E27FC236}">
                <a16:creationId xmlns:a16="http://schemas.microsoft.com/office/drawing/2014/main" id="{AD074419-ACE7-4E68-864C-EA109F8AF1F9}"/>
              </a:ext>
            </a:extLst>
          </p:cNvPr>
          <p:cNvSpPr txBox="1"/>
          <p:nvPr/>
        </p:nvSpPr>
        <p:spPr>
          <a:xfrm>
            <a:off x="3939235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5C37FC73-9DCB-42B5-BC64-328235E4D3E8}"/>
              </a:ext>
            </a:extLst>
          </p:cNvPr>
          <p:cNvSpPr txBox="1"/>
          <p:nvPr/>
        </p:nvSpPr>
        <p:spPr>
          <a:xfrm>
            <a:off x="4326027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4555DD2B-E462-4E58-B171-86C0DAB8A507}"/>
              </a:ext>
            </a:extLst>
          </p:cNvPr>
          <p:cNvSpPr txBox="1"/>
          <p:nvPr/>
        </p:nvSpPr>
        <p:spPr>
          <a:xfrm>
            <a:off x="4712818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7" name="object 11">
            <a:extLst>
              <a:ext uri="{FF2B5EF4-FFF2-40B4-BE49-F238E27FC236}">
                <a16:creationId xmlns:a16="http://schemas.microsoft.com/office/drawing/2014/main" id="{BA0399FC-C0D6-4D04-9BAB-D2AC7E2DE134}"/>
              </a:ext>
            </a:extLst>
          </p:cNvPr>
          <p:cNvSpPr txBox="1"/>
          <p:nvPr/>
        </p:nvSpPr>
        <p:spPr>
          <a:xfrm>
            <a:off x="5099609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88" name="object 12">
            <a:extLst>
              <a:ext uri="{FF2B5EF4-FFF2-40B4-BE49-F238E27FC236}">
                <a16:creationId xmlns:a16="http://schemas.microsoft.com/office/drawing/2014/main" id="{7CB14396-3B88-45E5-BD28-57ADA235C806}"/>
              </a:ext>
            </a:extLst>
          </p:cNvPr>
          <p:cNvSpPr txBox="1"/>
          <p:nvPr/>
        </p:nvSpPr>
        <p:spPr>
          <a:xfrm>
            <a:off x="548640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2ABE0887-B1C1-4AEF-B2C9-A82066DE92DB}"/>
              </a:ext>
            </a:extLst>
          </p:cNvPr>
          <p:cNvSpPr txBox="1"/>
          <p:nvPr/>
        </p:nvSpPr>
        <p:spPr>
          <a:xfrm>
            <a:off x="5873191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90" name="object 14">
            <a:extLst>
              <a:ext uri="{FF2B5EF4-FFF2-40B4-BE49-F238E27FC236}">
                <a16:creationId xmlns:a16="http://schemas.microsoft.com/office/drawing/2014/main" id="{612195BC-D769-4411-AC21-7FFB51880DE7}"/>
              </a:ext>
            </a:extLst>
          </p:cNvPr>
          <p:cNvSpPr txBox="1"/>
          <p:nvPr/>
        </p:nvSpPr>
        <p:spPr>
          <a:xfrm>
            <a:off x="238846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1" name="object 15">
            <a:extLst>
              <a:ext uri="{FF2B5EF4-FFF2-40B4-BE49-F238E27FC236}">
                <a16:creationId xmlns:a16="http://schemas.microsoft.com/office/drawing/2014/main" id="{42816DB9-7D86-4C8E-9592-0C4098F0BD0B}"/>
              </a:ext>
            </a:extLst>
          </p:cNvPr>
          <p:cNvSpPr txBox="1"/>
          <p:nvPr/>
        </p:nvSpPr>
        <p:spPr>
          <a:xfrm>
            <a:off x="2775252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" name="object 16">
            <a:extLst>
              <a:ext uri="{FF2B5EF4-FFF2-40B4-BE49-F238E27FC236}">
                <a16:creationId xmlns:a16="http://schemas.microsoft.com/office/drawing/2014/main" id="{2CD3731B-39AD-4A94-AF72-0EBDA4C3B340}"/>
              </a:ext>
            </a:extLst>
          </p:cNvPr>
          <p:cNvSpPr txBox="1"/>
          <p:nvPr/>
        </p:nvSpPr>
        <p:spPr>
          <a:xfrm>
            <a:off x="3162043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3" name="object 17">
            <a:extLst>
              <a:ext uri="{FF2B5EF4-FFF2-40B4-BE49-F238E27FC236}">
                <a16:creationId xmlns:a16="http://schemas.microsoft.com/office/drawing/2014/main" id="{184668D9-9CD2-4A7D-8DC5-94DAC1DAFD92}"/>
              </a:ext>
            </a:extLst>
          </p:cNvPr>
          <p:cNvSpPr txBox="1"/>
          <p:nvPr/>
        </p:nvSpPr>
        <p:spPr>
          <a:xfrm>
            <a:off x="3548834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4" name="object 18">
            <a:extLst>
              <a:ext uri="{FF2B5EF4-FFF2-40B4-BE49-F238E27FC236}">
                <a16:creationId xmlns:a16="http://schemas.microsoft.com/office/drawing/2014/main" id="{7296BB72-91A5-4BCA-9309-4B2C8265DCAD}"/>
              </a:ext>
            </a:extLst>
          </p:cNvPr>
          <p:cNvSpPr txBox="1"/>
          <p:nvPr/>
        </p:nvSpPr>
        <p:spPr>
          <a:xfrm>
            <a:off x="3939235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5" name="object 19">
            <a:extLst>
              <a:ext uri="{FF2B5EF4-FFF2-40B4-BE49-F238E27FC236}">
                <a16:creationId xmlns:a16="http://schemas.microsoft.com/office/drawing/2014/main" id="{06D39179-23A5-427B-861F-C29F96FFA6E4}"/>
              </a:ext>
            </a:extLst>
          </p:cNvPr>
          <p:cNvSpPr txBox="1"/>
          <p:nvPr/>
        </p:nvSpPr>
        <p:spPr>
          <a:xfrm>
            <a:off x="4326027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6" name="object 20">
            <a:extLst>
              <a:ext uri="{FF2B5EF4-FFF2-40B4-BE49-F238E27FC236}">
                <a16:creationId xmlns:a16="http://schemas.microsoft.com/office/drawing/2014/main" id="{AE8E32D0-7B63-4D37-99E6-8B47BB95ECCC}"/>
              </a:ext>
            </a:extLst>
          </p:cNvPr>
          <p:cNvSpPr txBox="1"/>
          <p:nvPr/>
        </p:nvSpPr>
        <p:spPr>
          <a:xfrm>
            <a:off x="4712818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97" name="object 21">
            <a:extLst>
              <a:ext uri="{FF2B5EF4-FFF2-40B4-BE49-F238E27FC236}">
                <a16:creationId xmlns:a16="http://schemas.microsoft.com/office/drawing/2014/main" id="{2B5F5BD6-EF97-476B-A566-F50AA4CAEA18}"/>
              </a:ext>
            </a:extLst>
          </p:cNvPr>
          <p:cNvSpPr txBox="1"/>
          <p:nvPr/>
        </p:nvSpPr>
        <p:spPr>
          <a:xfrm>
            <a:off x="5099609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98" name="object 22">
            <a:extLst>
              <a:ext uri="{FF2B5EF4-FFF2-40B4-BE49-F238E27FC236}">
                <a16:creationId xmlns:a16="http://schemas.microsoft.com/office/drawing/2014/main" id="{0CE3F04A-A186-495B-8B52-5C4D6A1FF992}"/>
              </a:ext>
            </a:extLst>
          </p:cNvPr>
          <p:cNvSpPr txBox="1"/>
          <p:nvPr/>
        </p:nvSpPr>
        <p:spPr>
          <a:xfrm>
            <a:off x="548640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99" name="object 23">
            <a:extLst>
              <a:ext uri="{FF2B5EF4-FFF2-40B4-BE49-F238E27FC236}">
                <a16:creationId xmlns:a16="http://schemas.microsoft.com/office/drawing/2014/main" id="{68B94A97-58D3-48B4-B966-28C7E9D99678}"/>
              </a:ext>
            </a:extLst>
          </p:cNvPr>
          <p:cNvSpPr txBox="1"/>
          <p:nvPr/>
        </p:nvSpPr>
        <p:spPr>
          <a:xfrm>
            <a:off x="5873191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00" name="object 24">
            <a:extLst>
              <a:ext uri="{FF2B5EF4-FFF2-40B4-BE49-F238E27FC236}">
                <a16:creationId xmlns:a16="http://schemas.microsoft.com/office/drawing/2014/main" id="{150316DD-22AF-4729-8984-11749A14A4D5}"/>
              </a:ext>
            </a:extLst>
          </p:cNvPr>
          <p:cNvSpPr txBox="1"/>
          <p:nvPr/>
        </p:nvSpPr>
        <p:spPr>
          <a:xfrm>
            <a:off x="238846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01" name="object 25">
            <a:extLst>
              <a:ext uri="{FF2B5EF4-FFF2-40B4-BE49-F238E27FC236}">
                <a16:creationId xmlns:a16="http://schemas.microsoft.com/office/drawing/2014/main" id="{3DE9A489-8EF2-48E4-8F33-B813C8AD53D4}"/>
              </a:ext>
            </a:extLst>
          </p:cNvPr>
          <p:cNvSpPr txBox="1"/>
          <p:nvPr/>
        </p:nvSpPr>
        <p:spPr>
          <a:xfrm>
            <a:off x="2775252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2" name="object 26">
            <a:extLst>
              <a:ext uri="{FF2B5EF4-FFF2-40B4-BE49-F238E27FC236}">
                <a16:creationId xmlns:a16="http://schemas.microsoft.com/office/drawing/2014/main" id="{F9C9391B-3C2D-4EA9-AC2D-DF58C745BEB8}"/>
              </a:ext>
            </a:extLst>
          </p:cNvPr>
          <p:cNvSpPr txBox="1"/>
          <p:nvPr/>
        </p:nvSpPr>
        <p:spPr>
          <a:xfrm>
            <a:off x="3162043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3" name="object 27">
            <a:extLst>
              <a:ext uri="{FF2B5EF4-FFF2-40B4-BE49-F238E27FC236}">
                <a16:creationId xmlns:a16="http://schemas.microsoft.com/office/drawing/2014/main" id="{E7A57594-5F68-48D5-B9A6-8ADA4B3EBDA9}"/>
              </a:ext>
            </a:extLst>
          </p:cNvPr>
          <p:cNvSpPr txBox="1"/>
          <p:nvPr/>
        </p:nvSpPr>
        <p:spPr>
          <a:xfrm>
            <a:off x="3548834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4" name="object 28">
            <a:extLst>
              <a:ext uri="{FF2B5EF4-FFF2-40B4-BE49-F238E27FC236}">
                <a16:creationId xmlns:a16="http://schemas.microsoft.com/office/drawing/2014/main" id="{46762FA8-6A26-4248-BB18-446F72CD21BE}"/>
              </a:ext>
            </a:extLst>
          </p:cNvPr>
          <p:cNvSpPr txBox="1"/>
          <p:nvPr/>
        </p:nvSpPr>
        <p:spPr>
          <a:xfrm>
            <a:off x="3939235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5" name="object 29">
            <a:extLst>
              <a:ext uri="{FF2B5EF4-FFF2-40B4-BE49-F238E27FC236}">
                <a16:creationId xmlns:a16="http://schemas.microsoft.com/office/drawing/2014/main" id="{BD8538CF-BB08-4C0B-A4A0-151D5C9E27EC}"/>
              </a:ext>
            </a:extLst>
          </p:cNvPr>
          <p:cNvSpPr txBox="1"/>
          <p:nvPr/>
        </p:nvSpPr>
        <p:spPr>
          <a:xfrm>
            <a:off x="4326027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06" name="object 30">
            <a:extLst>
              <a:ext uri="{FF2B5EF4-FFF2-40B4-BE49-F238E27FC236}">
                <a16:creationId xmlns:a16="http://schemas.microsoft.com/office/drawing/2014/main" id="{D3810F5F-18E0-4DD7-AAE9-55598339FB35}"/>
              </a:ext>
            </a:extLst>
          </p:cNvPr>
          <p:cNvSpPr txBox="1"/>
          <p:nvPr/>
        </p:nvSpPr>
        <p:spPr>
          <a:xfrm>
            <a:off x="4712818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07" name="object 31">
            <a:extLst>
              <a:ext uri="{FF2B5EF4-FFF2-40B4-BE49-F238E27FC236}">
                <a16:creationId xmlns:a16="http://schemas.microsoft.com/office/drawing/2014/main" id="{CDA0C41A-3BB7-47E9-9CEB-B0B66456B5DB}"/>
              </a:ext>
            </a:extLst>
          </p:cNvPr>
          <p:cNvSpPr txBox="1"/>
          <p:nvPr/>
        </p:nvSpPr>
        <p:spPr>
          <a:xfrm>
            <a:off x="5099609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08" name="object 32">
            <a:extLst>
              <a:ext uri="{FF2B5EF4-FFF2-40B4-BE49-F238E27FC236}">
                <a16:creationId xmlns:a16="http://schemas.microsoft.com/office/drawing/2014/main" id="{79C6A163-FA59-4DD9-9CD0-F622BA936624}"/>
              </a:ext>
            </a:extLst>
          </p:cNvPr>
          <p:cNvSpPr txBox="1"/>
          <p:nvPr/>
        </p:nvSpPr>
        <p:spPr>
          <a:xfrm>
            <a:off x="548640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9" name="object 33">
            <a:extLst>
              <a:ext uri="{FF2B5EF4-FFF2-40B4-BE49-F238E27FC236}">
                <a16:creationId xmlns:a16="http://schemas.microsoft.com/office/drawing/2014/main" id="{4BD473CC-5EE6-422F-B052-513027DFA7EB}"/>
              </a:ext>
            </a:extLst>
          </p:cNvPr>
          <p:cNvSpPr txBox="1"/>
          <p:nvPr/>
        </p:nvSpPr>
        <p:spPr>
          <a:xfrm>
            <a:off x="5873191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10" name="object 34">
            <a:extLst>
              <a:ext uri="{FF2B5EF4-FFF2-40B4-BE49-F238E27FC236}">
                <a16:creationId xmlns:a16="http://schemas.microsoft.com/office/drawing/2014/main" id="{3D4B72E4-D28E-4BB4-AB31-E0144EC53AB4}"/>
              </a:ext>
            </a:extLst>
          </p:cNvPr>
          <p:cNvSpPr txBox="1"/>
          <p:nvPr/>
        </p:nvSpPr>
        <p:spPr>
          <a:xfrm>
            <a:off x="238846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1" name="object 35">
            <a:extLst>
              <a:ext uri="{FF2B5EF4-FFF2-40B4-BE49-F238E27FC236}">
                <a16:creationId xmlns:a16="http://schemas.microsoft.com/office/drawing/2014/main" id="{0371DFBE-5DA0-4ADE-B46E-E9418BFA19E1}"/>
              </a:ext>
            </a:extLst>
          </p:cNvPr>
          <p:cNvSpPr txBox="1"/>
          <p:nvPr/>
        </p:nvSpPr>
        <p:spPr>
          <a:xfrm>
            <a:off x="2775252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2" name="object 36">
            <a:extLst>
              <a:ext uri="{FF2B5EF4-FFF2-40B4-BE49-F238E27FC236}">
                <a16:creationId xmlns:a16="http://schemas.microsoft.com/office/drawing/2014/main" id="{4DCC8451-22A5-4FF1-9A37-79EE01081684}"/>
              </a:ext>
            </a:extLst>
          </p:cNvPr>
          <p:cNvSpPr txBox="1"/>
          <p:nvPr/>
        </p:nvSpPr>
        <p:spPr>
          <a:xfrm>
            <a:off x="3162043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3" name="object 37">
            <a:extLst>
              <a:ext uri="{FF2B5EF4-FFF2-40B4-BE49-F238E27FC236}">
                <a16:creationId xmlns:a16="http://schemas.microsoft.com/office/drawing/2014/main" id="{C12F2CFD-D081-42DD-93FA-F3CA4463FD04}"/>
              </a:ext>
            </a:extLst>
          </p:cNvPr>
          <p:cNvSpPr txBox="1"/>
          <p:nvPr/>
        </p:nvSpPr>
        <p:spPr>
          <a:xfrm>
            <a:off x="3548834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4" name="object 38">
            <a:extLst>
              <a:ext uri="{FF2B5EF4-FFF2-40B4-BE49-F238E27FC236}">
                <a16:creationId xmlns:a16="http://schemas.microsoft.com/office/drawing/2014/main" id="{852CF3F2-7E5D-42BA-8525-31E6FBA90F99}"/>
              </a:ext>
            </a:extLst>
          </p:cNvPr>
          <p:cNvSpPr txBox="1"/>
          <p:nvPr/>
        </p:nvSpPr>
        <p:spPr>
          <a:xfrm>
            <a:off x="3939235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5" name="object 39">
            <a:extLst>
              <a:ext uri="{FF2B5EF4-FFF2-40B4-BE49-F238E27FC236}">
                <a16:creationId xmlns:a16="http://schemas.microsoft.com/office/drawing/2014/main" id="{EB16AABA-F330-4808-AF91-4DFAB9563516}"/>
              </a:ext>
            </a:extLst>
          </p:cNvPr>
          <p:cNvSpPr txBox="1"/>
          <p:nvPr/>
        </p:nvSpPr>
        <p:spPr>
          <a:xfrm>
            <a:off x="4326027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16" name="object 40">
            <a:extLst>
              <a:ext uri="{FF2B5EF4-FFF2-40B4-BE49-F238E27FC236}">
                <a16:creationId xmlns:a16="http://schemas.microsoft.com/office/drawing/2014/main" id="{35A87709-D93C-4CA7-BC09-492B28B4EE75}"/>
              </a:ext>
            </a:extLst>
          </p:cNvPr>
          <p:cNvSpPr txBox="1"/>
          <p:nvPr/>
        </p:nvSpPr>
        <p:spPr>
          <a:xfrm>
            <a:off x="4712818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7" name="object 41">
            <a:extLst>
              <a:ext uri="{FF2B5EF4-FFF2-40B4-BE49-F238E27FC236}">
                <a16:creationId xmlns:a16="http://schemas.microsoft.com/office/drawing/2014/main" id="{7B2836A5-DBFE-4DB2-9C04-4813770F8A71}"/>
              </a:ext>
            </a:extLst>
          </p:cNvPr>
          <p:cNvSpPr txBox="1"/>
          <p:nvPr/>
        </p:nvSpPr>
        <p:spPr>
          <a:xfrm>
            <a:off x="5099609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18" name="object 42">
            <a:extLst>
              <a:ext uri="{FF2B5EF4-FFF2-40B4-BE49-F238E27FC236}">
                <a16:creationId xmlns:a16="http://schemas.microsoft.com/office/drawing/2014/main" id="{EFFF350A-4003-4763-B776-896BE41636D7}"/>
              </a:ext>
            </a:extLst>
          </p:cNvPr>
          <p:cNvSpPr txBox="1"/>
          <p:nvPr/>
        </p:nvSpPr>
        <p:spPr>
          <a:xfrm>
            <a:off x="548640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19" name="object 43">
            <a:extLst>
              <a:ext uri="{FF2B5EF4-FFF2-40B4-BE49-F238E27FC236}">
                <a16:creationId xmlns:a16="http://schemas.microsoft.com/office/drawing/2014/main" id="{21C0FAAD-F2D2-42D0-B57F-3FF8CCCFA0D7}"/>
              </a:ext>
            </a:extLst>
          </p:cNvPr>
          <p:cNvSpPr txBox="1"/>
          <p:nvPr/>
        </p:nvSpPr>
        <p:spPr>
          <a:xfrm>
            <a:off x="5873191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20" name="object 44">
            <a:extLst>
              <a:ext uri="{FF2B5EF4-FFF2-40B4-BE49-F238E27FC236}">
                <a16:creationId xmlns:a16="http://schemas.microsoft.com/office/drawing/2014/main" id="{6BB2BCE6-696B-4B71-91EE-1C9628BBD0D4}"/>
              </a:ext>
            </a:extLst>
          </p:cNvPr>
          <p:cNvSpPr txBox="1"/>
          <p:nvPr/>
        </p:nvSpPr>
        <p:spPr>
          <a:xfrm>
            <a:off x="2388460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21" name="object 45">
            <a:extLst>
              <a:ext uri="{FF2B5EF4-FFF2-40B4-BE49-F238E27FC236}">
                <a16:creationId xmlns:a16="http://schemas.microsoft.com/office/drawing/2014/main" id="{1D6BDCD5-575D-4B2A-9618-BF001DDDC882}"/>
              </a:ext>
            </a:extLst>
          </p:cNvPr>
          <p:cNvSpPr txBox="1"/>
          <p:nvPr/>
        </p:nvSpPr>
        <p:spPr>
          <a:xfrm>
            <a:off x="2775252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2" name="object 46">
            <a:extLst>
              <a:ext uri="{FF2B5EF4-FFF2-40B4-BE49-F238E27FC236}">
                <a16:creationId xmlns:a16="http://schemas.microsoft.com/office/drawing/2014/main" id="{98540F41-CC30-463B-BB88-182BF964CF89}"/>
              </a:ext>
            </a:extLst>
          </p:cNvPr>
          <p:cNvSpPr txBox="1"/>
          <p:nvPr/>
        </p:nvSpPr>
        <p:spPr>
          <a:xfrm>
            <a:off x="3162043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3" name="object 47">
            <a:extLst>
              <a:ext uri="{FF2B5EF4-FFF2-40B4-BE49-F238E27FC236}">
                <a16:creationId xmlns:a16="http://schemas.microsoft.com/office/drawing/2014/main" id="{8CA90204-A3BB-4718-BDFE-22200EBA9722}"/>
              </a:ext>
            </a:extLst>
          </p:cNvPr>
          <p:cNvSpPr txBox="1"/>
          <p:nvPr/>
        </p:nvSpPr>
        <p:spPr>
          <a:xfrm>
            <a:off x="3548834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4" name="object 48">
            <a:extLst>
              <a:ext uri="{FF2B5EF4-FFF2-40B4-BE49-F238E27FC236}">
                <a16:creationId xmlns:a16="http://schemas.microsoft.com/office/drawing/2014/main" id="{73E20A5E-BE8C-4848-8233-DE6F7FDFAE8B}"/>
              </a:ext>
            </a:extLst>
          </p:cNvPr>
          <p:cNvSpPr txBox="1"/>
          <p:nvPr/>
        </p:nvSpPr>
        <p:spPr>
          <a:xfrm>
            <a:off x="393743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5" name="object 49">
            <a:extLst>
              <a:ext uri="{FF2B5EF4-FFF2-40B4-BE49-F238E27FC236}">
                <a16:creationId xmlns:a16="http://schemas.microsoft.com/office/drawing/2014/main" id="{8B0CD368-12D7-4BAF-9A56-18DCBD7B9083}"/>
              </a:ext>
            </a:extLst>
          </p:cNvPr>
          <p:cNvSpPr txBox="1"/>
          <p:nvPr/>
        </p:nvSpPr>
        <p:spPr>
          <a:xfrm>
            <a:off x="4324221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6" name="object 50">
            <a:extLst>
              <a:ext uri="{FF2B5EF4-FFF2-40B4-BE49-F238E27FC236}">
                <a16:creationId xmlns:a16="http://schemas.microsoft.com/office/drawing/2014/main" id="{B4940198-C33B-4AC1-B8AD-980E2CAD173B}"/>
              </a:ext>
            </a:extLst>
          </p:cNvPr>
          <p:cNvSpPr txBox="1"/>
          <p:nvPr/>
        </p:nvSpPr>
        <p:spPr>
          <a:xfrm>
            <a:off x="4711012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7" name="object 51">
            <a:extLst>
              <a:ext uri="{FF2B5EF4-FFF2-40B4-BE49-F238E27FC236}">
                <a16:creationId xmlns:a16="http://schemas.microsoft.com/office/drawing/2014/main" id="{BB523099-FC90-461C-8356-F056A004590F}"/>
              </a:ext>
            </a:extLst>
          </p:cNvPr>
          <p:cNvSpPr txBox="1"/>
          <p:nvPr/>
        </p:nvSpPr>
        <p:spPr>
          <a:xfrm>
            <a:off x="5097804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8" name="object 52">
            <a:extLst>
              <a:ext uri="{FF2B5EF4-FFF2-40B4-BE49-F238E27FC236}">
                <a16:creationId xmlns:a16="http://schemas.microsoft.com/office/drawing/2014/main" id="{CB26A6FD-EBA8-4877-9140-284DEC3B78AB}"/>
              </a:ext>
            </a:extLst>
          </p:cNvPr>
          <p:cNvSpPr txBox="1"/>
          <p:nvPr/>
        </p:nvSpPr>
        <p:spPr>
          <a:xfrm>
            <a:off x="5490009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29" name="object 53">
            <a:extLst>
              <a:ext uri="{FF2B5EF4-FFF2-40B4-BE49-F238E27FC236}">
                <a16:creationId xmlns:a16="http://schemas.microsoft.com/office/drawing/2014/main" id="{2342E338-1CCC-40FD-B1D7-44435042BEE6}"/>
              </a:ext>
            </a:extLst>
          </p:cNvPr>
          <p:cNvSpPr txBox="1"/>
          <p:nvPr/>
        </p:nvSpPr>
        <p:spPr>
          <a:xfrm>
            <a:off x="587680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0" name="object 54">
            <a:extLst>
              <a:ext uri="{FF2B5EF4-FFF2-40B4-BE49-F238E27FC236}">
                <a16:creationId xmlns:a16="http://schemas.microsoft.com/office/drawing/2014/main" id="{C8B44C24-193D-4B27-8FCA-881D736B9CCE}"/>
              </a:ext>
            </a:extLst>
          </p:cNvPr>
          <p:cNvSpPr txBox="1"/>
          <p:nvPr/>
        </p:nvSpPr>
        <p:spPr>
          <a:xfrm>
            <a:off x="2388460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31" name="object 55">
            <a:extLst>
              <a:ext uri="{FF2B5EF4-FFF2-40B4-BE49-F238E27FC236}">
                <a16:creationId xmlns:a16="http://schemas.microsoft.com/office/drawing/2014/main" id="{BA262A29-0DE6-4644-8D2E-8BF72E98EB1D}"/>
              </a:ext>
            </a:extLst>
          </p:cNvPr>
          <p:cNvSpPr txBox="1"/>
          <p:nvPr/>
        </p:nvSpPr>
        <p:spPr>
          <a:xfrm>
            <a:off x="2775252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2" name="object 56">
            <a:extLst>
              <a:ext uri="{FF2B5EF4-FFF2-40B4-BE49-F238E27FC236}">
                <a16:creationId xmlns:a16="http://schemas.microsoft.com/office/drawing/2014/main" id="{363CCF06-1683-45AF-9E96-9ADE4BB9B604}"/>
              </a:ext>
            </a:extLst>
          </p:cNvPr>
          <p:cNvSpPr txBox="1"/>
          <p:nvPr/>
        </p:nvSpPr>
        <p:spPr>
          <a:xfrm>
            <a:off x="3162043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3" name="object 57">
            <a:extLst>
              <a:ext uri="{FF2B5EF4-FFF2-40B4-BE49-F238E27FC236}">
                <a16:creationId xmlns:a16="http://schemas.microsoft.com/office/drawing/2014/main" id="{F32974F7-23AA-4A37-AD8A-ACE13AA5F899}"/>
              </a:ext>
            </a:extLst>
          </p:cNvPr>
          <p:cNvSpPr txBox="1"/>
          <p:nvPr/>
        </p:nvSpPr>
        <p:spPr>
          <a:xfrm>
            <a:off x="3548834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4" name="object 58">
            <a:extLst>
              <a:ext uri="{FF2B5EF4-FFF2-40B4-BE49-F238E27FC236}">
                <a16:creationId xmlns:a16="http://schemas.microsoft.com/office/drawing/2014/main" id="{4947D089-6460-40DD-B54A-FB3DD9B3C33D}"/>
              </a:ext>
            </a:extLst>
          </p:cNvPr>
          <p:cNvSpPr txBox="1"/>
          <p:nvPr/>
        </p:nvSpPr>
        <p:spPr>
          <a:xfrm>
            <a:off x="393743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5" name="object 59">
            <a:extLst>
              <a:ext uri="{FF2B5EF4-FFF2-40B4-BE49-F238E27FC236}">
                <a16:creationId xmlns:a16="http://schemas.microsoft.com/office/drawing/2014/main" id="{941F07BB-E5D5-4939-B7D8-4FF3AD2A67A1}"/>
              </a:ext>
            </a:extLst>
          </p:cNvPr>
          <p:cNvSpPr txBox="1"/>
          <p:nvPr/>
        </p:nvSpPr>
        <p:spPr>
          <a:xfrm>
            <a:off x="4324221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6" name="object 60">
            <a:extLst>
              <a:ext uri="{FF2B5EF4-FFF2-40B4-BE49-F238E27FC236}">
                <a16:creationId xmlns:a16="http://schemas.microsoft.com/office/drawing/2014/main" id="{39AA00A9-A477-446B-8482-79B6D50E2AC5}"/>
              </a:ext>
            </a:extLst>
          </p:cNvPr>
          <p:cNvSpPr txBox="1"/>
          <p:nvPr/>
        </p:nvSpPr>
        <p:spPr>
          <a:xfrm>
            <a:off x="4711012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37" name="object 61">
            <a:extLst>
              <a:ext uri="{FF2B5EF4-FFF2-40B4-BE49-F238E27FC236}">
                <a16:creationId xmlns:a16="http://schemas.microsoft.com/office/drawing/2014/main" id="{8E4173BA-18AC-4CD7-9EE9-FFEA25A25C02}"/>
              </a:ext>
            </a:extLst>
          </p:cNvPr>
          <p:cNvSpPr txBox="1"/>
          <p:nvPr/>
        </p:nvSpPr>
        <p:spPr>
          <a:xfrm>
            <a:off x="5097804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38" name="object 62">
            <a:extLst>
              <a:ext uri="{FF2B5EF4-FFF2-40B4-BE49-F238E27FC236}">
                <a16:creationId xmlns:a16="http://schemas.microsoft.com/office/drawing/2014/main" id="{6A3A3F8D-5656-4024-A4F2-1E0FC7297DA5}"/>
              </a:ext>
            </a:extLst>
          </p:cNvPr>
          <p:cNvSpPr txBox="1"/>
          <p:nvPr/>
        </p:nvSpPr>
        <p:spPr>
          <a:xfrm>
            <a:off x="5490009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39" name="object 63">
            <a:extLst>
              <a:ext uri="{FF2B5EF4-FFF2-40B4-BE49-F238E27FC236}">
                <a16:creationId xmlns:a16="http://schemas.microsoft.com/office/drawing/2014/main" id="{7F2DC7F0-9E64-4EC5-A3B8-2AB61EF02E9E}"/>
              </a:ext>
            </a:extLst>
          </p:cNvPr>
          <p:cNvSpPr txBox="1"/>
          <p:nvPr/>
        </p:nvSpPr>
        <p:spPr>
          <a:xfrm>
            <a:off x="587680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40" name="object 64">
            <a:extLst>
              <a:ext uri="{FF2B5EF4-FFF2-40B4-BE49-F238E27FC236}">
                <a16:creationId xmlns:a16="http://schemas.microsoft.com/office/drawing/2014/main" id="{50869649-D06E-47CC-B99E-75F93523FA1B}"/>
              </a:ext>
            </a:extLst>
          </p:cNvPr>
          <p:cNvSpPr txBox="1"/>
          <p:nvPr/>
        </p:nvSpPr>
        <p:spPr>
          <a:xfrm>
            <a:off x="2388460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1" name="object 65">
            <a:extLst>
              <a:ext uri="{FF2B5EF4-FFF2-40B4-BE49-F238E27FC236}">
                <a16:creationId xmlns:a16="http://schemas.microsoft.com/office/drawing/2014/main" id="{FF8316A9-8794-43C9-8858-5FB8A6458200}"/>
              </a:ext>
            </a:extLst>
          </p:cNvPr>
          <p:cNvSpPr txBox="1"/>
          <p:nvPr/>
        </p:nvSpPr>
        <p:spPr>
          <a:xfrm>
            <a:off x="2775252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2" name="object 66">
            <a:extLst>
              <a:ext uri="{FF2B5EF4-FFF2-40B4-BE49-F238E27FC236}">
                <a16:creationId xmlns:a16="http://schemas.microsoft.com/office/drawing/2014/main" id="{17AA2D54-5D95-447A-AD45-EF600D70FC02}"/>
              </a:ext>
            </a:extLst>
          </p:cNvPr>
          <p:cNvSpPr txBox="1"/>
          <p:nvPr/>
        </p:nvSpPr>
        <p:spPr>
          <a:xfrm>
            <a:off x="3162043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3" name="object 67">
            <a:extLst>
              <a:ext uri="{FF2B5EF4-FFF2-40B4-BE49-F238E27FC236}">
                <a16:creationId xmlns:a16="http://schemas.microsoft.com/office/drawing/2014/main" id="{3842632E-F24E-42C5-A42A-682E5E4557C5}"/>
              </a:ext>
            </a:extLst>
          </p:cNvPr>
          <p:cNvSpPr txBox="1"/>
          <p:nvPr/>
        </p:nvSpPr>
        <p:spPr>
          <a:xfrm>
            <a:off x="3548834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44" name="object 68">
            <a:extLst>
              <a:ext uri="{FF2B5EF4-FFF2-40B4-BE49-F238E27FC236}">
                <a16:creationId xmlns:a16="http://schemas.microsoft.com/office/drawing/2014/main" id="{ACEE7E41-2699-4343-8EDD-8EC4E023EF05}"/>
              </a:ext>
            </a:extLst>
          </p:cNvPr>
          <p:cNvSpPr txBox="1"/>
          <p:nvPr/>
        </p:nvSpPr>
        <p:spPr>
          <a:xfrm>
            <a:off x="393743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5" name="object 69">
            <a:extLst>
              <a:ext uri="{FF2B5EF4-FFF2-40B4-BE49-F238E27FC236}">
                <a16:creationId xmlns:a16="http://schemas.microsoft.com/office/drawing/2014/main" id="{5EFFE8AC-FCC3-4042-A59F-E28A67AE90B0}"/>
              </a:ext>
            </a:extLst>
          </p:cNvPr>
          <p:cNvSpPr txBox="1"/>
          <p:nvPr/>
        </p:nvSpPr>
        <p:spPr>
          <a:xfrm>
            <a:off x="4324221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6" name="object 70">
            <a:extLst>
              <a:ext uri="{FF2B5EF4-FFF2-40B4-BE49-F238E27FC236}">
                <a16:creationId xmlns:a16="http://schemas.microsoft.com/office/drawing/2014/main" id="{11D0D89A-104D-4714-B135-97CAB66DBB35}"/>
              </a:ext>
            </a:extLst>
          </p:cNvPr>
          <p:cNvSpPr txBox="1"/>
          <p:nvPr/>
        </p:nvSpPr>
        <p:spPr>
          <a:xfrm>
            <a:off x="4711012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47" name="object 71">
            <a:extLst>
              <a:ext uri="{FF2B5EF4-FFF2-40B4-BE49-F238E27FC236}">
                <a16:creationId xmlns:a16="http://schemas.microsoft.com/office/drawing/2014/main" id="{3221A4CE-5C2E-4EFC-A883-5122B2C37DBA}"/>
              </a:ext>
            </a:extLst>
          </p:cNvPr>
          <p:cNvSpPr txBox="1"/>
          <p:nvPr/>
        </p:nvSpPr>
        <p:spPr>
          <a:xfrm>
            <a:off x="5097804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48" name="object 72">
            <a:extLst>
              <a:ext uri="{FF2B5EF4-FFF2-40B4-BE49-F238E27FC236}">
                <a16:creationId xmlns:a16="http://schemas.microsoft.com/office/drawing/2014/main" id="{96AD7775-34B0-4F27-8671-776A6C009E76}"/>
              </a:ext>
            </a:extLst>
          </p:cNvPr>
          <p:cNvSpPr txBox="1"/>
          <p:nvPr/>
        </p:nvSpPr>
        <p:spPr>
          <a:xfrm>
            <a:off x="5490009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49" name="object 73">
            <a:extLst>
              <a:ext uri="{FF2B5EF4-FFF2-40B4-BE49-F238E27FC236}">
                <a16:creationId xmlns:a16="http://schemas.microsoft.com/office/drawing/2014/main" id="{150035C3-9F87-4AB8-93A4-B7ED74901AF1}"/>
              </a:ext>
            </a:extLst>
          </p:cNvPr>
          <p:cNvSpPr txBox="1"/>
          <p:nvPr/>
        </p:nvSpPr>
        <p:spPr>
          <a:xfrm>
            <a:off x="587680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object 298"/>
          <p:cNvSpPr txBox="1"/>
          <p:nvPr/>
        </p:nvSpPr>
        <p:spPr>
          <a:xfrm>
            <a:off x="7950768" y="537265"/>
            <a:ext cx="1992249" cy="2617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147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11430">
              <a:lnSpc>
                <a:spcPts val="2147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  <a:p>
            <a:pPr marL="11430" marR="4572">
              <a:lnSpc>
                <a:spcPts val="1863"/>
              </a:lnSpc>
              <a:spcBef>
                <a:spcPts val="1323"/>
              </a:spcBef>
            </a:pP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Assu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4x4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ocks 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1430" marR="17145">
              <a:lnSpc>
                <a:spcPct val="89200"/>
              </a:lnSpc>
              <a:spcBef>
                <a:spcPts val="1458"/>
              </a:spcBef>
            </a:pP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 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pc="-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he a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3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 b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ocks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 2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ocks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y-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7696200" y="4457700"/>
            <a:ext cx="7166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1913"/>
              </a:lnSpc>
            </a:pPr>
            <a:r>
              <a:rPr sz="162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sz="1620" spc="-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20" spc="-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spc="-12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20" spc="-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2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6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lnSpc>
                <a:spcPts val="1913"/>
              </a:lnSpc>
            </a:pPr>
            <a:r>
              <a:rPr sz="16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sz="162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2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7)</a:t>
            </a:r>
            <a:endParaRPr sz="16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7696200" y="5142411"/>
            <a:ext cx="731520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620" dirty="0"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sz="162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20" spc="-5" dirty="0">
                <a:latin typeface="Calibri" panose="020F0502020204030204" pitchFamily="34" charset="0"/>
                <a:cs typeface="Calibri" panose="020F0502020204030204" pitchFamily="34" charset="0"/>
              </a:rPr>
              <a:t> 69)</a:t>
            </a:r>
            <a:endParaRPr sz="16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4086E39E-EB48-4282-A74E-B4A1DC92A026}"/>
              </a:ext>
            </a:extLst>
          </p:cNvPr>
          <p:cNvSpPr txBox="1"/>
          <p:nvPr/>
        </p:nvSpPr>
        <p:spPr>
          <a:xfrm>
            <a:off x="99402" y="4146235"/>
            <a:ext cx="870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spc="9" dirty="0">
                <a:solidFill>
                  <a:srgbClr val="00E600"/>
                </a:solidFill>
                <a:latin typeface="Courier New"/>
                <a:cs typeface="Courier New"/>
              </a:rPr>
              <a:t> _</a:t>
            </a:r>
            <a:r>
              <a:rPr lang="en-US" sz="1600" spc="5" dirty="0">
                <a:solidFill>
                  <a:srgbClr val="00E600"/>
                </a:solidFill>
                <a:latin typeface="Courier New"/>
                <a:cs typeface="Courier New"/>
              </a:rPr>
              <a:t>glo</a:t>
            </a:r>
            <a:r>
              <a:rPr lang="en-US" sz="1600" dirty="0">
                <a:solidFill>
                  <a:srgbClr val="00E600"/>
                </a:solidFill>
                <a:latin typeface="Courier New"/>
                <a:cs typeface="Courier New"/>
              </a:rPr>
              <a:t>bal</a:t>
            </a:r>
            <a:r>
              <a:rPr lang="en-US" sz="1600" u="sng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z="1600" u="sng" spc="5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z="1600" spc="5" dirty="0">
                <a:solidFill>
                  <a:srgbClr val="00E600"/>
                </a:solidFill>
                <a:latin typeface="Courier New"/>
                <a:cs typeface="Courier New"/>
              </a:rPr>
              <a:t> voi</a:t>
            </a:r>
            <a:r>
              <a:rPr lang="en-US" sz="1600" dirty="0">
                <a:solidFill>
                  <a:srgbClr val="00E600"/>
                </a:solidFill>
                <a:latin typeface="Courier New"/>
                <a:cs typeface="Courier New"/>
              </a:rPr>
              <a:t>d</a:t>
            </a:r>
            <a:r>
              <a:rPr lang="en-US" sz="1600" spc="5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z="1600" spc="5" dirty="0" err="1">
                <a:latin typeface="Courier New"/>
                <a:cs typeface="Courier New"/>
              </a:rPr>
              <a:t>add_matrice</a:t>
            </a:r>
            <a:r>
              <a:rPr lang="en-US" sz="1600" dirty="0" err="1">
                <a:latin typeface="Courier New"/>
                <a:cs typeface="Courier New"/>
              </a:rPr>
              <a:t>s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spc="5" dirty="0">
                <a:latin typeface="Courier New"/>
                <a:cs typeface="Courier New"/>
              </a:rPr>
              <a:t>int </a:t>
            </a:r>
            <a:r>
              <a:rPr lang="en-US" sz="1600" dirty="0">
                <a:latin typeface="Courier New"/>
                <a:cs typeface="Courier New"/>
              </a:rPr>
              <a:t>*a,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spc="5" dirty="0">
                <a:latin typeface="Courier New"/>
                <a:cs typeface="Courier New"/>
              </a:rPr>
              <a:t>in</a:t>
            </a:r>
            <a:r>
              <a:rPr lang="en-US" sz="1600" dirty="0">
                <a:latin typeface="Courier New"/>
                <a:cs typeface="Courier New"/>
              </a:rPr>
              <a:t>t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*b,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spc="5" dirty="0">
                <a:latin typeface="Courier New"/>
                <a:cs typeface="Courier New"/>
              </a:rPr>
              <a:t>int *c){</a:t>
            </a:r>
          </a:p>
          <a:p>
            <a:r>
              <a:rPr lang="en-US" sz="1600" spc="5" dirty="0">
                <a:solidFill>
                  <a:srgbClr val="0FEB1B"/>
                </a:solidFill>
                <a:latin typeface="Courier New"/>
                <a:cs typeface="Courier New"/>
              </a:rPr>
              <a:t>	in</a:t>
            </a:r>
            <a:r>
              <a:rPr lang="en-US" sz="1600" dirty="0">
                <a:solidFill>
                  <a:srgbClr val="0FEB1B"/>
                </a:solidFill>
                <a:latin typeface="Courier New"/>
                <a:cs typeface="Courier New"/>
              </a:rPr>
              <a:t>t</a:t>
            </a:r>
            <a:r>
              <a:rPr lang="en-US" sz="1600" spc="5" dirty="0">
                <a:solidFill>
                  <a:srgbClr val="0FEB1B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column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spc="5" dirty="0" err="1">
                <a:solidFill>
                  <a:srgbClr val="3CB2FF"/>
                </a:solidFill>
                <a:latin typeface="Courier New"/>
                <a:cs typeface="Courier New"/>
              </a:rPr>
              <a:t>blockDi</a:t>
            </a:r>
            <a:r>
              <a:rPr lang="en-US" sz="1600" dirty="0" err="1">
                <a:solidFill>
                  <a:srgbClr val="3CB2FF"/>
                </a:solidFill>
                <a:latin typeface="Courier New"/>
                <a:cs typeface="Courier New"/>
              </a:rPr>
              <a:t>m</a:t>
            </a:r>
            <a:r>
              <a:rPr lang="en-US" sz="1600" spc="5" dirty="0" err="1">
                <a:latin typeface="Courier New"/>
                <a:cs typeface="Courier New"/>
              </a:rPr>
              <a:t>.x</a:t>
            </a:r>
            <a:r>
              <a:rPr lang="en-US" sz="1600" spc="5" dirty="0">
                <a:latin typeface="Courier New"/>
                <a:cs typeface="Courier New"/>
              </a:rPr>
              <a:t> * </a:t>
            </a:r>
            <a:r>
              <a:rPr lang="en-US" sz="1600" spc="5" dirty="0" err="1">
                <a:solidFill>
                  <a:srgbClr val="3CB2FF"/>
                </a:solidFill>
                <a:latin typeface="Courier New"/>
                <a:cs typeface="Courier New"/>
              </a:rPr>
              <a:t>blockId</a:t>
            </a:r>
            <a:r>
              <a:rPr lang="en-US" sz="1600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z="1600" spc="5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latin typeface="Courier New"/>
                <a:cs typeface="Courier New"/>
              </a:rPr>
              <a:t>x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 </a:t>
            </a:r>
            <a:r>
              <a:rPr lang="en-US" sz="1600" spc="5" dirty="0" err="1">
                <a:solidFill>
                  <a:srgbClr val="3CB2FF"/>
                </a:solidFill>
                <a:latin typeface="Courier New"/>
                <a:cs typeface="Courier New"/>
              </a:rPr>
              <a:t>threadId</a:t>
            </a:r>
            <a:r>
              <a:rPr lang="en-US" sz="1600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z="1600" spc="5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latin typeface="Courier New"/>
                <a:cs typeface="Courier New"/>
              </a:rPr>
              <a:t>x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r>
              <a:rPr lang="en-US" sz="1600" spc="5" dirty="0">
                <a:solidFill>
                  <a:srgbClr val="0FEB1B"/>
                </a:solidFill>
                <a:latin typeface="Courier New"/>
                <a:cs typeface="Courier New"/>
              </a:rPr>
              <a:t>	in</a:t>
            </a:r>
            <a:r>
              <a:rPr lang="en-US" sz="1600" dirty="0">
                <a:solidFill>
                  <a:srgbClr val="0FEB1B"/>
                </a:solidFill>
                <a:latin typeface="Courier New"/>
                <a:cs typeface="Courier New"/>
              </a:rPr>
              <a:t>t</a:t>
            </a:r>
            <a:r>
              <a:rPr lang="en-US" sz="1600" spc="5" dirty="0">
                <a:solidFill>
                  <a:srgbClr val="0FEB1B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row =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spc="5" dirty="0" err="1">
                <a:solidFill>
                  <a:srgbClr val="3CB2FF"/>
                </a:solidFill>
                <a:latin typeface="Courier New"/>
                <a:cs typeface="Courier New"/>
              </a:rPr>
              <a:t>blockDi</a:t>
            </a:r>
            <a:r>
              <a:rPr lang="en-US" sz="1600" dirty="0" err="1">
                <a:solidFill>
                  <a:srgbClr val="3CB2FF"/>
                </a:solidFill>
                <a:latin typeface="Courier New"/>
                <a:cs typeface="Courier New"/>
              </a:rPr>
              <a:t>m</a:t>
            </a:r>
            <a:r>
              <a:rPr lang="en-US" sz="1600" spc="5" dirty="0" err="1">
                <a:latin typeface="Courier New"/>
                <a:cs typeface="Courier New"/>
              </a:rPr>
              <a:t>.y</a:t>
            </a:r>
            <a:r>
              <a:rPr lang="en-US" sz="1600" spc="5" dirty="0">
                <a:latin typeface="Courier New"/>
                <a:cs typeface="Courier New"/>
              </a:rPr>
              <a:t> * </a:t>
            </a:r>
            <a:r>
              <a:rPr lang="en-US" sz="1600" spc="5" dirty="0" err="1">
                <a:solidFill>
                  <a:srgbClr val="3CB2FF"/>
                </a:solidFill>
                <a:latin typeface="Courier New"/>
                <a:cs typeface="Courier New"/>
              </a:rPr>
              <a:t>blockId</a:t>
            </a:r>
            <a:r>
              <a:rPr lang="en-US" sz="1600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z="1600" spc="5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latin typeface="Courier New"/>
                <a:cs typeface="Courier New"/>
              </a:rPr>
              <a:t>y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 </a:t>
            </a:r>
            <a:r>
              <a:rPr lang="en-US" sz="1600" spc="5" dirty="0" err="1">
                <a:solidFill>
                  <a:srgbClr val="3CB2FF"/>
                </a:solidFill>
                <a:latin typeface="Courier New"/>
                <a:cs typeface="Courier New"/>
              </a:rPr>
              <a:t>threadId</a:t>
            </a:r>
            <a:r>
              <a:rPr lang="en-US" sz="1600" dirty="0" err="1">
                <a:solidFill>
                  <a:srgbClr val="3CB2FF"/>
                </a:solidFill>
                <a:latin typeface="Courier New"/>
                <a:cs typeface="Courier New"/>
              </a:rPr>
              <a:t>x</a:t>
            </a:r>
            <a:r>
              <a:rPr lang="en-US" sz="1600" spc="5" dirty="0" err="1">
                <a:latin typeface="Courier New"/>
                <a:cs typeface="Courier New"/>
              </a:rPr>
              <a:t>.</a:t>
            </a:r>
            <a:r>
              <a:rPr lang="en-US" sz="1600" dirty="0" err="1">
                <a:latin typeface="Courier New"/>
                <a:cs typeface="Courier New"/>
              </a:rPr>
              <a:t>y</a:t>
            </a:r>
            <a:r>
              <a:rPr lang="en-US" sz="1600" dirty="0">
                <a:latin typeface="Courier New"/>
                <a:cs typeface="Courier New"/>
              </a:rPr>
              <a:t>;</a:t>
            </a:r>
          </a:p>
          <a:p>
            <a:pPr marL="11430">
              <a:tabLst>
                <a:tab pos="177165" algn="l"/>
              </a:tabLst>
            </a:pPr>
            <a:r>
              <a:rPr lang="en-US" sz="1600" spc="5" dirty="0">
                <a:solidFill>
                  <a:srgbClr val="FD8E20"/>
                </a:solidFill>
                <a:latin typeface="Courier New"/>
                <a:cs typeface="Courier New"/>
              </a:rPr>
              <a:t>		i</a:t>
            </a:r>
            <a:r>
              <a:rPr lang="en-US" sz="1600" dirty="0">
                <a:solidFill>
                  <a:srgbClr val="FD8E20"/>
                </a:solidFill>
                <a:latin typeface="Courier New"/>
                <a:cs typeface="Courier New"/>
              </a:rPr>
              <a:t>f</a:t>
            </a:r>
            <a:r>
              <a:rPr lang="en-US" sz="1600" spc="5" dirty="0">
                <a:solidFill>
                  <a:srgbClr val="FD8E2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(row &lt;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M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&amp;&amp;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column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&lt; </a:t>
            </a:r>
            <a:r>
              <a:rPr lang="en-US" sz="1600" spc="5" dirty="0">
                <a:latin typeface="Courier New"/>
                <a:cs typeface="Courier New"/>
              </a:rPr>
              <a:t>N){</a:t>
            </a:r>
          </a:p>
          <a:p>
            <a:pPr marL="11430">
              <a:tabLst>
                <a:tab pos="177165" algn="l"/>
              </a:tabLst>
            </a:pPr>
            <a:r>
              <a:rPr lang="en-US" sz="1600" spc="5" dirty="0">
                <a:solidFill>
                  <a:srgbClr val="00E600"/>
                </a:solidFill>
                <a:latin typeface="Courier New"/>
                <a:cs typeface="Courier New"/>
              </a:rPr>
              <a:t>			in</a:t>
            </a:r>
            <a:r>
              <a:rPr lang="en-US" sz="1600" dirty="0">
                <a:solidFill>
                  <a:srgbClr val="00E600"/>
                </a:solidFill>
                <a:latin typeface="Courier New"/>
                <a:cs typeface="Courier New"/>
              </a:rPr>
              <a:t>t</a:t>
            </a:r>
            <a:r>
              <a:rPr lang="en-US" sz="1600" spc="5" dirty="0">
                <a:solidFill>
                  <a:srgbClr val="00E600"/>
                </a:solidFill>
                <a:latin typeface="Courier New"/>
                <a:cs typeface="Courier New"/>
              </a:rPr>
              <a:t> </a:t>
            </a:r>
            <a:r>
              <a:rPr lang="en-US" sz="1600" spc="5" dirty="0" err="1">
                <a:latin typeface="Courier New"/>
                <a:cs typeface="Courier New"/>
              </a:rPr>
              <a:t>thread_id</a:t>
            </a:r>
            <a:r>
              <a:rPr lang="en-US" sz="1600" spc="5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row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*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N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spc="5" dirty="0">
                <a:latin typeface="Courier New"/>
                <a:cs typeface="Courier New"/>
              </a:rPr>
              <a:t>column;</a:t>
            </a:r>
            <a:endParaRPr lang="en-US" sz="1600" dirty="0">
              <a:latin typeface="Courier New"/>
              <a:cs typeface="Courier New"/>
            </a:endParaRPr>
          </a:p>
          <a:p>
            <a:pPr marL="468630" lvl="1">
              <a:tabLst>
                <a:tab pos="177165" algn="l"/>
              </a:tabLst>
            </a:pPr>
            <a:r>
              <a:rPr lang="en-US" sz="1600" spc="5" dirty="0">
                <a:latin typeface="Courier New"/>
                <a:cs typeface="Courier New"/>
              </a:rPr>
              <a:t>		c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spc="5" dirty="0" err="1">
                <a:latin typeface="Courier New"/>
                <a:cs typeface="Courier New"/>
              </a:rPr>
              <a:t>thread_i</a:t>
            </a:r>
            <a:r>
              <a:rPr lang="en-US" sz="1600" dirty="0" err="1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=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spc="5" dirty="0">
                <a:latin typeface="Courier New"/>
                <a:cs typeface="Courier New"/>
              </a:rPr>
              <a:t>a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spc="5" dirty="0" err="1">
                <a:latin typeface="Courier New"/>
                <a:cs typeface="Courier New"/>
              </a:rPr>
              <a:t>thread_i</a:t>
            </a:r>
            <a:r>
              <a:rPr lang="en-US" sz="1600" dirty="0" err="1">
                <a:latin typeface="Courier New"/>
                <a:cs typeface="Courier New"/>
              </a:rPr>
              <a:t>d</a:t>
            </a:r>
            <a:r>
              <a:rPr lang="en-US" sz="1600" dirty="0">
                <a:latin typeface="Courier New"/>
                <a:cs typeface="Courier New"/>
              </a:rPr>
              <a:t>]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</a:t>
            </a:r>
            <a:r>
              <a:rPr lang="en-US" sz="1600" spc="9" dirty="0">
                <a:latin typeface="Courier New"/>
                <a:cs typeface="Courier New"/>
              </a:rPr>
              <a:t> </a:t>
            </a:r>
            <a:r>
              <a:rPr lang="en-US" sz="1600" spc="5" dirty="0">
                <a:latin typeface="Courier New"/>
                <a:cs typeface="Courier New"/>
              </a:rPr>
              <a:t>b</a:t>
            </a:r>
            <a:r>
              <a:rPr lang="en-US" sz="1600" dirty="0">
                <a:latin typeface="Courier New"/>
                <a:cs typeface="Courier New"/>
              </a:rPr>
              <a:t>[</a:t>
            </a:r>
            <a:r>
              <a:rPr lang="en-US" sz="1600" spc="5" dirty="0" err="1">
                <a:latin typeface="Courier New"/>
                <a:cs typeface="Courier New"/>
              </a:rPr>
              <a:t>thread_i</a:t>
            </a:r>
            <a:r>
              <a:rPr lang="en-US" sz="1600" dirty="0" err="1">
                <a:latin typeface="Courier New"/>
                <a:cs typeface="Courier New"/>
              </a:rPr>
              <a:t>d</a:t>
            </a:r>
            <a:r>
              <a:rPr lang="en-US" sz="1600" spc="5" dirty="0">
                <a:latin typeface="Courier New"/>
                <a:cs typeface="Courier New"/>
              </a:rPr>
              <a:t>];</a:t>
            </a:r>
          </a:p>
          <a:p>
            <a:pPr marL="468630" lvl="1">
              <a:tabLst>
                <a:tab pos="177165" algn="l"/>
              </a:tabLst>
            </a:pPr>
            <a:r>
              <a:rPr lang="en-US" sz="1600" spc="5" dirty="0">
                <a:latin typeface="Courier New"/>
                <a:cs typeface="Courier New"/>
              </a:rPr>
              <a:t>	}</a:t>
            </a:r>
          </a:p>
          <a:p>
            <a:pPr marL="468630" lvl="1">
              <a:tabLst>
                <a:tab pos="177165" algn="l"/>
              </a:tabLst>
            </a:pPr>
            <a:r>
              <a:rPr lang="en-US" sz="1600" spc="5" dirty="0"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878D82E5-10B3-4B70-BC56-2F7A150E77BA}"/>
              </a:ext>
            </a:extLst>
          </p:cNvPr>
          <p:cNvSpPr txBox="1"/>
          <p:nvPr/>
        </p:nvSpPr>
        <p:spPr>
          <a:xfrm>
            <a:off x="7874568" y="3080626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Ex: What element of the array does the highlighted thread correspond to?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row * N + column</a:t>
            </a:r>
          </a:p>
        </p:txBody>
      </p:sp>
      <p:sp>
        <p:nvSpPr>
          <p:cNvPr id="635" name="object 299">
            <a:extLst>
              <a:ext uri="{FF2B5EF4-FFF2-40B4-BE49-F238E27FC236}">
                <a16:creationId xmlns:a16="http://schemas.microsoft.com/office/drawing/2014/main" id="{EDEEC37A-271C-42A3-9EB1-88DB94C2436E}"/>
              </a:ext>
            </a:extLst>
          </p:cNvPr>
          <p:cNvSpPr txBox="1"/>
          <p:nvPr/>
        </p:nvSpPr>
        <p:spPr>
          <a:xfrm>
            <a:off x="1752600" y="3474177"/>
            <a:ext cx="765515" cy="450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911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endParaRPr sz="1260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1125" dirty="0">
              <a:latin typeface="Times New Roman"/>
              <a:cs typeface="Times New Roman"/>
            </a:endParaRPr>
          </a:p>
        </p:txBody>
      </p:sp>
      <p:sp>
        <p:nvSpPr>
          <p:cNvPr id="636" name="object 311">
            <a:extLst>
              <a:ext uri="{FF2B5EF4-FFF2-40B4-BE49-F238E27FC236}">
                <a16:creationId xmlns:a16="http://schemas.microsoft.com/office/drawing/2014/main" id="{D0186C7A-134A-412D-92E4-B000217B1BA8}"/>
              </a:ext>
            </a:extLst>
          </p:cNvPr>
          <p:cNvSpPr txBox="1"/>
          <p:nvPr/>
        </p:nvSpPr>
        <p:spPr>
          <a:xfrm>
            <a:off x="2518115" y="368861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0</a:t>
            </a:r>
            <a:endParaRPr dirty="0">
              <a:latin typeface="Arial"/>
              <a:cs typeface="Arial"/>
            </a:endParaRPr>
          </a:p>
        </p:txBody>
      </p:sp>
      <p:sp>
        <p:nvSpPr>
          <p:cNvPr id="637" name="object 312">
            <a:extLst>
              <a:ext uri="{FF2B5EF4-FFF2-40B4-BE49-F238E27FC236}">
                <a16:creationId xmlns:a16="http://schemas.microsoft.com/office/drawing/2014/main" id="{B797E50A-52CE-4CDD-8EBB-C6DEBC0CB475}"/>
              </a:ext>
            </a:extLst>
          </p:cNvPr>
          <p:cNvSpPr txBox="1"/>
          <p:nvPr/>
        </p:nvSpPr>
        <p:spPr>
          <a:xfrm>
            <a:off x="2915765" y="365534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</p:txBody>
      </p:sp>
      <p:sp>
        <p:nvSpPr>
          <p:cNvPr id="638" name="object 313">
            <a:extLst>
              <a:ext uri="{FF2B5EF4-FFF2-40B4-BE49-F238E27FC236}">
                <a16:creationId xmlns:a16="http://schemas.microsoft.com/office/drawing/2014/main" id="{3990E970-EFC5-42DF-9BFF-C178F7BE47EF}"/>
              </a:ext>
            </a:extLst>
          </p:cNvPr>
          <p:cNvSpPr txBox="1"/>
          <p:nvPr/>
        </p:nvSpPr>
        <p:spPr>
          <a:xfrm>
            <a:off x="3307608" y="365470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39" name="object 314">
            <a:extLst>
              <a:ext uri="{FF2B5EF4-FFF2-40B4-BE49-F238E27FC236}">
                <a16:creationId xmlns:a16="http://schemas.microsoft.com/office/drawing/2014/main" id="{5B2C5B1F-0418-4903-8D6E-274F740B7C76}"/>
              </a:ext>
            </a:extLst>
          </p:cNvPr>
          <p:cNvSpPr txBox="1"/>
          <p:nvPr/>
        </p:nvSpPr>
        <p:spPr>
          <a:xfrm>
            <a:off x="3684892" y="370701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40" name="object 315">
            <a:extLst>
              <a:ext uri="{FF2B5EF4-FFF2-40B4-BE49-F238E27FC236}">
                <a16:creationId xmlns:a16="http://schemas.microsoft.com/office/drawing/2014/main" id="{9DA863A0-9936-4BAC-92C5-B3C15B223B90}"/>
              </a:ext>
            </a:extLst>
          </p:cNvPr>
          <p:cNvSpPr txBox="1"/>
          <p:nvPr/>
        </p:nvSpPr>
        <p:spPr>
          <a:xfrm>
            <a:off x="4082542" y="365534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41" name="object 316">
            <a:extLst>
              <a:ext uri="{FF2B5EF4-FFF2-40B4-BE49-F238E27FC236}">
                <a16:creationId xmlns:a16="http://schemas.microsoft.com/office/drawing/2014/main" id="{C3896CF6-A276-4A46-B92B-47B1BFDF417E}"/>
              </a:ext>
            </a:extLst>
          </p:cNvPr>
          <p:cNvSpPr txBox="1"/>
          <p:nvPr/>
        </p:nvSpPr>
        <p:spPr>
          <a:xfrm>
            <a:off x="4480192" y="362207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5</a:t>
            </a:r>
            <a:endParaRPr>
              <a:latin typeface="Arial"/>
              <a:cs typeface="Arial"/>
            </a:endParaRPr>
          </a:p>
        </p:txBody>
      </p:sp>
      <p:sp>
        <p:nvSpPr>
          <p:cNvPr id="642" name="object 317">
            <a:extLst>
              <a:ext uri="{FF2B5EF4-FFF2-40B4-BE49-F238E27FC236}">
                <a16:creationId xmlns:a16="http://schemas.microsoft.com/office/drawing/2014/main" id="{6BD5802E-DF78-49B4-8708-FE5A8211F5FB}"/>
              </a:ext>
            </a:extLst>
          </p:cNvPr>
          <p:cNvSpPr txBox="1"/>
          <p:nvPr/>
        </p:nvSpPr>
        <p:spPr>
          <a:xfrm>
            <a:off x="4872036" y="362143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6</a:t>
            </a:r>
            <a:endParaRPr>
              <a:latin typeface="Arial"/>
              <a:cs typeface="Arial"/>
            </a:endParaRPr>
          </a:p>
        </p:txBody>
      </p:sp>
      <p:sp>
        <p:nvSpPr>
          <p:cNvPr id="643" name="object 318">
            <a:extLst>
              <a:ext uri="{FF2B5EF4-FFF2-40B4-BE49-F238E27FC236}">
                <a16:creationId xmlns:a16="http://schemas.microsoft.com/office/drawing/2014/main" id="{D7A79CDC-9D59-4FE8-8F27-160530B928FC}"/>
              </a:ext>
            </a:extLst>
          </p:cNvPr>
          <p:cNvSpPr txBox="1"/>
          <p:nvPr/>
        </p:nvSpPr>
        <p:spPr>
          <a:xfrm>
            <a:off x="5249321" y="367374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7</a:t>
            </a:r>
            <a:endParaRPr>
              <a:latin typeface="Arial"/>
              <a:cs typeface="Arial"/>
            </a:endParaRPr>
          </a:p>
        </p:txBody>
      </p:sp>
      <p:sp>
        <p:nvSpPr>
          <p:cNvPr id="644" name="object 319">
            <a:extLst>
              <a:ext uri="{FF2B5EF4-FFF2-40B4-BE49-F238E27FC236}">
                <a16:creationId xmlns:a16="http://schemas.microsoft.com/office/drawing/2014/main" id="{5DB96ACF-05DE-4498-A3CC-02D5E92230A1}"/>
              </a:ext>
            </a:extLst>
          </p:cNvPr>
          <p:cNvSpPr txBox="1"/>
          <p:nvPr/>
        </p:nvSpPr>
        <p:spPr>
          <a:xfrm>
            <a:off x="5629709" y="362143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/>
                <a:cs typeface="Arial"/>
              </a:rPr>
              <a:t>8</a:t>
            </a:r>
            <a:endParaRPr dirty="0">
              <a:latin typeface="Arial"/>
              <a:cs typeface="Arial"/>
            </a:endParaRPr>
          </a:p>
        </p:txBody>
      </p:sp>
      <p:sp>
        <p:nvSpPr>
          <p:cNvPr id="645" name="object 320">
            <a:extLst>
              <a:ext uri="{FF2B5EF4-FFF2-40B4-BE49-F238E27FC236}">
                <a16:creationId xmlns:a16="http://schemas.microsoft.com/office/drawing/2014/main" id="{8F041AB0-EE40-49A9-802B-891C9073ED44}"/>
              </a:ext>
            </a:extLst>
          </p:cNvPr>
          <p:cNvSpPr txBox="1"/>
          <p:nvPr/>
        </p:nvSpPr>
        <p:spPr>
          <a:xfrm>
            <a:off x="6027359" y="358752"/>
            <a:ext cx="6071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tabLst>
                <a:tab pos="358902" algn="l"/>
              </a:tabLst>
            </a:pPr>
            <a:r>
              <a:rPr sz="1600" dirty="0">
                <a:solidFill>
                  <a:srgbClr val="0070C0"/>
                </a:solidFill>
                <a:latin typeface="Arial"/>
                <a:cs typeface="Arial"/>
              </a:rPr>
              <a:t>9	</a:t>
            </a:r>
            <a:r>
              <a:rPr sz="1600" spc="-5" dirty="0">
                <a:solidFill>
                  <a:srgbClr val="0070C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6" name="object 321">
            <a:extLst>
              <a:ext uri="{FF2B5EF4-FFF2-40B4-BE49-F238E27FC236}">
                <a16:creationId xmlns:a16="http://schemas.microsoft.com/office/drawing/2014/main" id="{16BCDA21-9297-414A-9073-158117DB8576}"/>
              </a:ext>
            </a:extLst>
          </p:cNvPr>
          <p:cNvSpPr txBox="1"/>
          <p:nvPr/>
        </p:nvSpPr>
        <p:spPr>
          <a:xfrm>
            <a:off x="6758109" y="363982"/>
            <a:ext cx="3284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600" spc="-99" dirty="0">
                <a:solidFill>
                  <a:srgbClr val="0070C0"/>
                </a:solidFill>
                <a:latin typeface="Arial"/>
                <a:cs typeface="Arial"/>
              </a:rPr>
              <a:t>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7" name="object 322">
            <a:extLst>
              <a:ext uri="{FF2B5EF4-FFF2-40B4-BE49-F238E27FC236}">
                <a16:creationId xmlns:a16="http://schemas.microsoft.com/office/drawing/2014/main" id="{93BB2BF6-31C9-4F26-8AEB-A00B7E7548E8}"/>
              </a:ext>
            </a:extLst>
          </p:cNvPr>
          <p:cNvSpPr txBox="1"/>
          <p:nvPr/>
        </p:nvSpPr>
        <p:spPr>
          <a:xfrm>
            <a:off x="2208836" y="723900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dirty="0">
              <a:latin typeface="Arial"/>
              <a:cs typeface="Arial"/>
            </a:endParaRPr>
          </a:p>
        </p:txBody>
      </p:sp>
      <p:sp>
        <p:nvSpPr>
          <p:cNvPr id="648" name="object 323">
            <a:extLst>
              <a:ext uri="{FF2B5EF4-FFF2-40B4-BE49-F238E27FC236}">
                <a16:creationId xmlns:a16="http://schemas.microsoft.com/office/drawing/2014/main" id="{FB5FB159-B1D5-40FB-84FE-12CE65A11772}"/>
              </a:ext>
            </a:extLst>
          </p:cNvPr>
          <p:cNvSpPr txBox="1"/>
          <p:nvPr/>
        </p:nvSpPr>
        <p:spPr>
          <a:xfrm>
            <a:off x="2205477" y="1116797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dirty="0">
              <a:latin typeface="Arial"/>
              <a:cs typeface="Arial"/>
            </a:endParaRPr>
          </a:p>
        </p:txBody>
      </p:sp>
      <p:sp>
        <p:nvSpPr>
          <p:cNvPr id="649" name="object 324">
            <a:extLst>
              <a:ext uri="{FF2B5EF4-FFF2-40B4-BE49-F238E27FC236}">
                <a16:creationId xmlns:a16="http://schemas.microsoft.com/office/drawing/2014/main" id="{9CFC71DE-E776-4E78-AC5B-A1B654D4F3B3}"/>
              </a:ext>
            </a:extLst>
          </p:cNvPr>
          <p:cNvSpPr txBox="1"/>
          <p:nvPr/>
        </p:nvSpPr>
        <p:spPr>
          <a:xfrm>
            <a:off x="2205477" y="1509694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>
              <a:latin typeface="Arial"/>
              <a:cs typeface="Arial"/>
            </a:endParaRPr>
          </a:p>
        </p:txBody>
      </p:sp>
      <p:sp>
        <p:nvSpPr>
          <p:cNvPr id="650" name="object 325">
            <a:extLst>
              <a:ext uri="{FF2B5EF4-FFF2-40B4-BE49-F238E27FC236}">
                <a16:creationId xmlns:a16="http://schemas.microsoft.com/office/drawing/2014/main" id="{7CF15A5E-63A8-4940-A250-0B46C9C987D9}"/>
              </a:ext>
            </a:extLst>
          </p:cNvPr>
          <p:cNvSpPr txBox="1"/>
          <p:nvPr/>
        </p:nvSpPr>
        <p:spPr>
          <a:xfrm>
            <a:off x="2205477" y="1902591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>
              <a:latin typeface="Arial"/>
              <a:cs typeface="Arial"/>
            </a:endParaRPr>
          </a:p>
        </p:txBody>
      </p:sp>
      <p:sp>
        <p:nvSpPr>
          <p:cNvPr id="651" name="object 326">
            <a:extLst>
              <a:ext uri="{FF2B5EF4-FFF2-40B4-BE49-F238E27FC236}">
                <a16:creationId xmlns:a16="http://schemas.microsoft.com/office/drawing/2014/main" id="{AD8720D3-9897-4152-957A-417A78783680}"/>
              </a:ext>
            </a:extLst>
          </p:cNvPr>
          <p:cNvSpPr txBox="1"/>
          <p:nvPr/>
        </p:nvSpPr>
        <p:spPr>
          <a:xfrm>
            <a:off x="2202412" y="2295488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endParaRPr>
              <a:latin typeface="Arial"/>
              <a:cs typeface="Arial"/>
            </a:endParaRPr>
          </a:p>
        </p:txBody>
      </p:sp>
      <p:sp>
        <p:nvSpPr>
          <p:cNvPr id="652" name="object 327">
            <a:extLst>
              <a:ext uri="{FF2B5EF4-FFF2-40B4-BE49-F238E27FC236}">
                <a16:creationId xmlns:a16="http://schemas.microsoft.com/office/drawing/2014/main" id="{F89F4A65-964D-4ACB-9AB5-37EEDE1B7734}"/>
              </a:ext>
            </a:extLst>
          </p:cNvPr>
          <p:cNvSpPr txBox="1"/>
          <p:nvPr/>
        </p:nvSpPr>
        <p:spPr>
          <a:xfrm>
            <a:off x="2202412" y="2688385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dirty="0">
              <a:latin typeface="Arial"/>
              <a:cs typeface="Arial"/>
            </a:endParaRPr>
          </a:p>
        </p:txBody>
      </p:sp>
      <p:sp>
        <p:nvSpPr>
          <p:cNvPr id="653" name="object 328">
            <a:extLst>
              <a:ext uri="{FF2B5EF4-FFF2-40B4-BE49-F238E27FC236}">
                <a16:creationId xmlns:a16="http://schemas.microsoft.com/office/drawing/2014/main" id="{37B5523A-B1EB-413B-B46D-DC4AB729D90D}"/>
              </a:ext>
            </a:extLst>
          </p:cNvPr>
          <p:cNvSpPr txBox="1"/>
          <p:nvPr/>
        </p:nvSpPr>
        <p:spPr>
          <a:xfrm>
            <a:off x="2196810" y="3081282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726" name="object 3">
            <a:extLst>
              <a:ext uri="{FF2B5EF4-FFF2-40B4-BE49-F238E27FC236}">
                <a16:creationId xmlns:a16="http://schemas.microsoft.com/office/drawing/2014/main" id="{0F8DA748-F149-4361-9627-6A9A3F994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58739"/>
              </p:ext>
            </p:extLst>
          </p:nvPr>
        </p:nvGraphicFramePr>
        <p:xfrm>
          <a:off x="2388460" y="708167"/>
          <a:ext cx="4651959" cy="309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5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058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058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459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459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7" name="object 4">
            <a:extLst>
              <a:ext uri="{FF2B5EF4-FFF2-40B4-BE49-F238E27FC236}">
                <a16:creationId xmlns:a16="http://schemas.microsoft.com/office/drawing/2014/main" id="{23AC6F60-A12A-4E8D-95D9-9CFE5B08C51B}"/>
              </a:ext>
            </a:extLst>
          </p:cNvPr>
          <p:cNvSpPr txBox="1"/>
          <p:nvPr/>
        </p:nvSpPr>
        <p:spPr>
          <a:xfrm>
            <a:off x="238846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28" name="object 5">
            <a:extLst>
              <a:ext uri="{FF2B5EF4-FFF2-40B4-BE49-F238E27FC236}">
                <a16:creationId xmlns:a16="http://schemas.microsoft.com/office/drawing/2014/main" id="{9790CE85-FB04-4D62-987C-D24D70472B7A}"/>
              </a:ext>
            </a:extLst>
          </p:cNvPr>
          <p:cNvSpPr txBox="1"/>
          <p:nvPr/>
        </p:nvSpPr>
        <p:spPr>
          <a:xfrm>
            <a:off x="2775252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29" name="object 6">
            <a:extLst>
              <a:ext uri="{FF2B5EF4-FFF2-40B4-BE49-F238E27FC236}">
                <a16:creationId xmlns:a16="http://schemas.microsoft.com/office/drawing/2014/main" id="{5ECE4844-343A-4B77-9FC1-945A64D342C7}"/>
              </a:ext>
            </a:extLst>
          </p:cNvPr>
          <p:cNvSpPr txBox="1"/>
          <p:nvPr/>
        </p:nvSpPr>
        <p:spPr>
          <a:xfrm>
            <a:off x="3162043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30" name="object 7">
            <a:extLst>
              <a:ext uri="{FF2B5EF4-FFF2-40B4-BE49-F238E27FC236}">
                <a16:creationId xmlns:a16="http://schemas.microsoft.com/office/drawing/2014/main" id="{AC721913-E4E3-4F2A-8B58-E1F77701F610}"/>
              </a:ext>
            </a:extLst>
          </p:cNvPr>
          <p:cNvSpPr txBox="1"/>
          <p:nvPr/>
        </p:nvSpPr>
        <p:spPr>
          <a:xfrm>
            <a:off x="3548834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31" name="object 8">
            <a:extLst>
              <a:ext uri="{FF2B5EF4-FFF2-40B4-BE49-F238E27FC236}">
                <a16:creationId xmlns:a16="http://schemas.microsoft.com/office/drawing/2014/main" id="{66C8D2AC-BC6B-4C2B-90D5-63AEE77E285C}"/>
              </a:ext>
            </a:extLst>
          </p:cNvPr>
          <p:cNvSpPr txBox="1"/>
          <p:nvPr/>
        </p:nvSpPr>
        <p:spPr>
          <a:xfrm>
            <a:off x="3939235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32" name="object 9">
            <a:extLst>
              <a:ext uri="{FF2B5EF4-FFF2-40B4-BE49-F238E27FC236}">
                <a16:creationId xmlns:a16="http://schemas.microsoft.com/office/drawing/2014/main" id="{0156A2E3-898F-4877-A079-DA1CF5622EB7}"/>
              </a:ext>
            </a:extLst>
          </p:cNvPr>
          <p:cNvSpPr txBox="1"/>
          <p:nvPr/>
        </p:nvSpPr>
        <p:spPr>
          <a:xfrm>
            <a:off x="4326027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33" name="object 10">
            <a:extLst>
              <a:ext uri="{FF2B5EF4-FFF2-40B4-BE49-F238E27FC236}">
                <a16:creationId xmlns:a16="http://schemas.microsoft.com/office/drawing/2014/main" id="{B3035A78-5934-4993-8D22-28E8C3179066}"/>
              </a:ext>
            </a:extLst>
          </p:cNvPr>
          <p:cNvSpPr txBox="1"/>
          <p:nvPr/>
        </p:nvSpPr>
        <p:spPr>
          <a:xfrm>
            <a:off x="4712818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34" name="object 11">
            <a:extLst>
              <a:ext uri="{FF2B5EF4-FFF2-40B4-BE49-F238E27FC236}">
                <a16:creationId xmlns:a16="http://schemas.microsoft.com/office/drawing/2014/main" id="{BA6BD1DE-D31A-49D9-9D91-78BE0C7F2405}"/>
              </a:ext>
            </a:extLst>
          </p:cNvPr>
          <p:cNvSpPr txBox="1"/>
          <p:nvPr/>
        </p:nvSpPr>
        <p:spPr>
          <a:xfrm>
            <a:off x="5099609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35" name="object 12">
            <a:extLst>
              <a:ext uri="{FF2B5EF4-FFF2-40B4-BE49-F238E27FC236}">
                <a16:creationId xmlns:a16="http://schemas.microsoft.com/office/drawing/2014/main" id="{BFD37B16-101E-4465-852B-9E537C58FBD4}"/>
              </a:ext>
            </a:extLst>
          </p:cNvPr>
          <p:cNvSpPr txBox="1"/>
          <p:nvPr/>
        </p:nvSpPr>
        <p:spPr>
          <a:xfrm>
            <a:off x="548640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36" name="object 13">
            <a:extLst>
              <a:ext uri="{FF2B5EF4-FFF2-40B4-BE49-F238E27FC236}">
                <a16:creationId xmlns:a16="http://schemas.microsoft.com/office/drawing/2014/main" id="{63222F9C-FF93-45C2-9C60-8CD20958623C}"/>
              </a:ext>
            </a:extLst>
          </p:cNvPr>
          <p:cNvSpPr txBox="1"/>
          <p:nvPr/>
        </p:nvSpPr>
        <p:spPr>
          <a:xfrm>
            <a:off x="5873191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37" name="object 14">
            <a:extLst>
              <a:ext uri="{FF2B5EF4-FFF2-40B4-BE49-F238E27FC236}">
                <a16:creationId xmlns:a16="http://schemas.microsoft.com/office/drawing/2014/main" id="{16F05282-598D-44AE-9C80-3E53901D7D0E}"/>
              </a:ext>
            </a:extLst>
          </p:cNvPr>
          <p:cNvSpPr txBox="1"/>
          <p:nvPr/>
        </p:nvSpPr>
        <p:spPr>
          <a:xfrm>
            <a:off x="238846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38" name="object 15">
            <a:extLst>
              <a:ext uri="{FF2B5EF4-FFF2-40B4-BE49-F238E27FC236}">
                <a16:creationId xmlns:a16="http://schemas.microsoft.com/office/drawing/2014/main" id="{EA8DE22C-BC11-42ED-B07D-74DCDAC52EFD}"/>
              </a:ext>
            </a:extLst>
          </p:cNvPr>
          <p:cNvSpPr txBox="1"/>
          <p:nvPr/>
        </p:nvSpPr>
        <p:spPr>
          <a:xfrm>
            <a:off x="2775252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39" name="object 16">
            <a:extLst>
              <a:ext uri="{FF2B5EF4-FFF2-40B4-BE49-F238E27FC236}">
                <a16:creationId xmlns:a16="http://schemas.microsoft.com/office/drawing/2014/main" id="{2323AE3A-040B-4A87-AC10-8ED138551849}"/>
              </a:ext>
            </a:extLst>
          </p:cNvPr>
          <p:cNvSpPr txBox="1"/>
          <p:nvPr/>
        </p:nvSpPr>
        <p:spPr>
          <a:xfrm>
            <a:off x="3162043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40" name="object 17">
            <a:extLst>
              <a:ext uri="{FF2B5EF4-FFF2-40B4-BE49-F238E27FC236}">
                <a16:creationId xmlns:a16="http://schemas.microsoft.com/office/drawing/2014/main" id="{7E4FBFCD-C47A-4F64-8EF9-DE1B2300D709}"/>
              </a:ext>
            </a:extLst>
          </p:cNvPr>
          <p:cNvSpPr txBox="1"/>
          <p:nvPr/>
        </p:nvSpPr>
        <p:spPr>
          <a:xfrm>
            <a:off x="3548834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41" name="object 18">
            <a:extLst>
              <a:ext uri="{FF2B5EF4-FFF2-40B4-BE49-F238E27FC236}">
                <a16:creationId xmlns:a16="http://schemas.microsoft.com/office/drawing/2014/main" id="{8B3769D4-6F81-4176-8225-820C255696C9}"/>
              </a:ext>
            </a:extLst>
          </p:cNvPr>
          <p:cNvSpPr txBox="1"/>
          <p:nvPr/>
        </p:nvSpPr>
        <p:spPr>
          <a:xfrm>
            <a:off x="3939235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42" name="object 19">
            <a:extLst>
              <a:ext uri="{FF2B5EF4-FFF2-40B4-BE49-F238E27FC236}">
                <a16:creationId xmlns:a16="http://schemas.microsoft.com/office/drawing/2014/main" id="{B8BD0510-6B40-48D4-89FD-A7052E0D295E}"/>
              </a:ext>
            </a:extLst>
          </p:cNvPr>
          <p:cNvSpPr txBox="1"/>
          <p:nvPr/>
        </p:nvSpPr>
        <p:spPr>
          <a:xfrm>
            <a:off x="4326027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43" name="object 20">
            <a:extLst>
              <a:ext uri="{FF2B5EF4-FFF2-40B4-BE49-F238E27FC236}">
                <a16:creationId xmlns:a16="http://schemas.microsoft.com/office/drawing/2014/main" id="{B7DA9B69-3905-4902-B8D8-AA98F12A704B}"/>
              </a:ext>
            </a:extLst>
          </p:cNvPr>
          <p:cNvSpPr txBox="1"/>
          <p:nvPr/>
        </p:nvSpPr>
        <p:spPr>
          <a:xfrm>
            <a:off x="4712818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44" name="object 21">
            <a:extLst>
              <a:ext uri="{FF2B5EF4-FFF2-40B4-BE49-F238E27FC236}">
                <a16:creationId xmlns:a16="http://schemas.microsoft.com/office/drawing/2014/main" id="{4FDDD645-101A-4025-B0A6-42688D68A68C}"/>
              </a:ext>
            </a:extLst>
          </p:cNvPr>
          <p:cNvSpPr txBox="1"/>
          <p:nvPr/>
        </p:nvSpPr>
        <p:spPr>
          <a:xfrm>
            <a:off x="5099609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45" name="object 22">
            <a:extLst>
              <a:ext uri="{FF2B5EF4-FFF2-40B4-BE49-F238E27FC236}">
                <a16:creationId xmlns:a16="http://schemas.microsoft.com/office/drawing/2014/main" id="{0EFF6F41-EAE8-47D0-AA34-049EA2D9F998}"/>
              </a:ext>
            </a:extLst>
          </p:cNvPr>
          <p:cNvSpPr txBox="1"/>
          <p:nvPr/>
        </p:nvSpPr>
        <p:spPr>
          <a:xfrm>
            <a:off x="548640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46" name="object 23">
            <a:extLst>
              <a:ext uri="{FF2B5EF4-FFF2-40B4-BE49-F238E27FC236}">
                <a16:creationId xmlns:a16="http://schemas.microsoft.com/office/drawing/2014/main" id="{BC5872BF-560F-4E79-B744-520AB97EEFE3}"/>
              </a:ext>
            </a:extLst>
          </p:cNvPr>
          <p:cNvSpPr txBox="1"/>
          <p:nvPr/>
        </p:nvSpPr>
        <p:spPr>
          <a:xfrm>
            <a:off x="5873191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47" name="object 24">
            <a:extLst>
              <a:ext uri="{FF2B5EF4-FFF2-40B4-BE49-F238E27FC236}">
                <a16:creationId xmlns:a16="http://schemas.microsoft.com/office/drawing/2014/main" id="{0B64AD56-CADD-4E2C-9369-ECE71E1BBDC2}"/>
              </a:ext>
            </a:extLst>
          </p:cNvPr>
          <p:cNvSpPr txBox="1"/>
          <p:nvPr/>
        </p:nvSpPr>
        <p:spPr>
          <a:xfrm>
            <a:off x="238846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48" name="object 25">
            <a:extLst>
              <a:ext uri="{FF2B5EF4-FFF2-40B4-BE49-F238E27FC236}">
                <a16:creationId xmlns:a16="http://schemas.microsoft.com/office/drawing/2014/main" id="{A375D8F0-3B6B-4586-A322-BC4EC9C6C64A}"/>
              </a:ext>
            </a:extLst>
          </p:cNvPr>
          <p:cNvSpPr txBox="1"/>
          <p:nvPr/>
        </p:nvSpPr>
        <p:spPr>
          <a:xfrm>
            <a:off x="2775252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49" name="object 26">
            <a:extLst>
              <a:ext uri="{FF2B5EF4-FFF2-40B4-BE49-F238E27FC236}">
                <a16:creationId xmlns:a16="http://schemas.microsoft.com/office/drawing/2014/main" id="{C14AC750-DAA8-4523-AC16-658D0605D41B}"/>
              </a:ext>
            </a:extLst>
          </p:cNvPr>
          <p:cNvSpPr txBox="1"/>
          <p:nvPr/>
        </p:nvSpPr>
        <p:spPr>
          <a:xfrm>
            <a:off x="3162043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50" name="object 27">
            <a:extLst>
              <a:ext uri="{FF2B5EF4-FFF2-40B4-BE49-F238E27FC236}">
                <a16:creationId xmlns:a16="http://schemas.microsoft.com/office/drawing/2014/main" id="{7D8185D7-7CB1-41B7-A5C7-212B00222D7E}"/>
              </a:ext>
            </a:extLst>
          </p:cNvPr>
          <p:cNvSpPr txBox="1"/>
          <p:nvPr/>
        </p:nvSpPr>
        <p:spPr>
          <a:xfrm>
            <a:off x="3548834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51" name="object 28">
            <a:extLst>
              <a:ext uri="{FF2B5EF4-FFF2-40B4-BE49-F238E27FC236}">
                <a16:creationId xmlns:a16="http://schemas.microsoft.com/office/drawing/2014/main" id="{3F2C62F3-5E9D-4145-B8CA-00CEC8D7E278}"/>
              </a:ext>
            </a:extLst>
          </p:cNvPr>
          <p:cNvSpPr txBox="1"/>
          <p:nvPr/>
        </p:nvSpPr>
        <p:spPr>
          <a:xfrm>
            <a:off x="3939235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52" name="object 29">
            <a:extLst>
              <a:ext uri="{FF2B5EF4-FFF2-40B4-BE49-F238E27FC236}">
                <a16:creationId xmlns:a16="http://schemas.microsoft.com/office/drawing/2014/main" id="{840D9948-5E2C-4907-BE68-395B4A3C5E9C}"/>
              </a:ext>
            </a:extLst>
          </p:cNvPr>
          <p:cNvSpPr txBox="1"/>
          <p:nvPr/>
        </p:nvSpPr>
        <p:spPr>
          <a:xfrm>
            <a:off x="4326027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53" name="object 30">
            <a:extLst>
              <a:ext uri="{FF2B5EF4-FFF2-40B4-BE49-F238E27FC236}">
                <a16:creationId xmlns:a16="http://schemas.microsoft.com/office/drawing/2014/main" id="{EAC5CA9B-303E-40CB-8959-D454552D9F1C}"/>
              </a:ext>
            </a:extLst>
          </p:cNvPr>
          <p:cNvSpPr txBox="1"/>
          <p:nvPr/>
        </p:nvSpPr>
        <p:spPr>
          <a:xfrm>
            <a:off x="4712818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54" name="object 31">
            <a:extLst>
              <a:ext uri="{FF2B5EF4-FFF2-40B4-BE49-F238E27FC236}">
                <a16:creationId xmlns:a16="http://schemas.microsoft.com/office/drawing/2014/main" id="{EEECA99C-FDCF-410B-A30F-0FA0D680E39A}"/>
              </a:ext>
            </a:extLst>
          </p:cNvPr>
          <p:cNvSpPr txBox="1"/>
          <p:nvPr/>
        </p:nvSpPr>
        <p:spPr>
          <a:xfrm>
            <a:off x="5099609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55" name="object 32">
            <a:extLst>
              <a:ext uri="{FF2B5EF4-FFF2-40B4-BE49-F238E27FC236}">
                <a16:creationId xmlns:a16="http://schemas.microsoft.com/office/drawing/2014/main" id="{DD3E761A-3B3D-43C2-BCFE-A2D66994963F}"/>
              </a:ext>
            </a:extLst>
          </p:cNvPr>
          <p:cNvSpPr txBox="1"/>
          <p:nvPr/>
        </p:nvSpPr>
        <p:spPr>
          <a:xfrm>
            <a:off x="548640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56" name="object 33">
            <a:extLst>
              <a:ext uri="{FF2B5EF4-FFF2-40B4-BE49-F238E27FC236}">
                <a16:creationId xmlns:a16="http://schemas.microsoft.com/office/drawing/2014/main" id="{CF2AF9A9-93A9-470E-BADA-DFFFE64B0C40}"/>
              </a:ext>
            </a:extLst>
          </p:cNvPr>
          <p:cNvSpPr txBox="1"/>
          <p:nvPr/>
        </p:nvSpPr>
        <p:spPr>
          <a:xfrm>
            <a:off x="5873191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57" name="object 34">
            <a:extLst>
              <a:ext uri="{FF2B5EF4-FFF2-40B4-BE49-F238E27FC236}">
                <a16:creationId xmlns:a16="http://schemas.microsoft.com/office/drawing/2014/main" id="{2269634A-BB2F-4B9B-A2B5-6D0BB361CB37}"/>
              </a:ext>
            </a:extLst>
          </p:cNvPr>
          <p:cNvSpPr txBox="1"/>
          <p:nvPr/>
        </p:nvSpPr>
        <p:spPr>
          <a:xfrm>
            <a:off x="238846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58" name="object 35">
            <a:extLst>
              <a:ext uri="{FF2B5EF4-FFF2-40B4-BE49-F238E27FC236}">
                <a16:creationId xmlns:a16="http://schemas.microsoft.com/office/drawing/2014/main" id="{69B3E2EE-B033-492B-8C35-AEE09F20F8A6}"/>
              </a:ext>
            </a:extLst>
          </p:cNvPr>
          <p:cNvSpPr txBox="1"/>
          <p:nvPr/>
        </p:nvSpPr>
        <p:spPr>
          <a:xfrm>
            <a:off x="2775252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59" name="object 36">
            <a:extLst>
              <a:ext uri="{FF2B5EF4-FFF2-40B4-BE49-F238E27FC236}">
                <a16:creationId xmlns:a16="http://schemas.microsoft.com/office/drawing/2014/main" id="{6DD1D50F-E714-4BFA-A9B6-807D813E029B}"/>
              </a:ext>
            </a:extLst>
          </p:cNvPr>
          <p:cNvSpPr txBox="1"/>
          <p:nvPr/>
        </p:nvSpPr>
        <p:spPr>
          <a:xfrm>
            <a:off x="3162043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60" name="object 37">
            <a:extLst>
              <a:ext uri="{FF2B5EF4-FFF2-40B4-BE49-F238E27FC236}">
                <a16:creationId xmlns:a16="http://schemas.microsoft.com/office/drawing/2014/main" id="{D7313091-17F0-4FEB-A92B-58F7DA64DA49}"/>
              </a:ext>
            </a:extLst>
          </p:cNvPr>
          <p:cNvSpPr txBox="1"/>
          <p:nvPr/>
        </p:nvSpPr>
        <p:spPr>
          <a:xfrm>
            <a:off x="3548834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61" name="object 38">
            <a:extLst>
              <a:ext uri="{FF2B5EF4-FFF2-40B4-BE49-F238E27FC236}">
                <a16:creationId xmlns:a16="http://schemas.microsoft.com/office/drawing/2014/main" id="{E8F18402-4D89-4BC2-8B74-F529A1954D30}"/>
              </a:ext>
            </a:extLst>
          </p:cNvPr>
          <p:cNvSpPr txBox="1"/>
          <p:nvPr/>
        </p:nvSpPr>
        <p:spPr>
          <a:xfrm>
            <a:off x="3939235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62" name="object 39">
            <a:extLst>
              <a:ext uri="{FF2B5EF4-FFF2-40B4-BE49-F238E27FC236}">
                <a16:creationId xmlns:a16="http://schemas.microsoft.com/office/drawing/2014/main" id="{937E296C-A274-49F5-B885-60463776ACC7}"/>
              </a:ext>
            </a:extLst>
          </p:cNvPr>
          <p:cNvSpPr txBox="1"/>
          <p:nvPr/>
        </p:nvSpPr>
        <p:spPr>
          <a:xfrm>
            <a:off x="4326027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63" name="object 40">
            <a:extLst>
              <a:ext uri="{FF2B5EF4-FFF2-40B4-BE49-F238E27FC236}">
                <a16:creationId xmlns:a16="http://schemas.microsoft.com/office/drawing/2014/main" id="{F2825915-0442-4FA5-9ED0-54112E75E1BA}"/>
              </a:ext>
            </a:extLst>
          </p:cNvPr>
          <p:cNvSpPr txBox="1"/>
          <p:nvPr/>
        </p:nvSpPr>
        <p:spPr>
          <a:xfrm>
            <a:off x="4712818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64" name="object 41">
            <a:extLst>
              <a:ext uri="{FF2B5EF4-FFF2-40B4-BE49-F238E27FC236}">
                <a16:creationId xmlns:a16="http://schemas.microsoft.com/office/drawing/2014/main" id="{C51E0875-6139-450B-9225-4FCEE3AD7C8A}"/>
              </a:ext>
            </a:extLst>
          </p:cNvPr>
          <p:cNvSpPr txBox="1"/>
          <p:nvPr/>
        </p:nvSpPr>
        <p:spPr>
          <a:xfrm>
            <a:off x="5099609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65" name="object 42">
            <a:extLst>
              <a:ext uri="{FF2B5EF4-FFF2-40B4-BE49-F238E27FC236}">
                <a16:creationId xmlns:a16="http://schemas.microsoft.com/office/drawing/2014/main" id="{22B66FA4-465B-4B48-8B2B-5FE4AFF5EEFC}"/>
              </a:ext>
            </a:extLst>
          </p:cNvPr>
          <p:cNvSpPr txBox="1"/>
          <p:nvPr/>
        </p:nvSpPr>
        <p:spPr>
          <a:xfrm>
            <a:off x="548640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66" name="object 43">
            <a:extLst>
              <a:ext uri="{FF2B5EF4-FFF2-40B4-BE49-F238E27FC236}">
                <a16:creationId xmlns:a16="http://schemas.microsoft.com/office/drawing/2014/main" id="{E3F1322D-3A86-4D60-BF8C-9B986CFDF322}"/>
              </a:ext>
            </a:extLst>
          </p:cNvPr>
          <p:cNvSpPr txBox="1"/>
          <p:nvPr/>
        </p:nvSpPr>
        <p:spPr>
          <a:xfrm>
            <a:off x="5873191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009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67" name="object 44">
            <a:extLst>
              <a:ext uri="{FF2B5EF4-FFF2-40B4-BE49-F238E27FC236}">
                <a16:creationId xmlns:a16="http://schemas.microsoft.com/office/drawing/2014/main" id="{D06AFD1A-8319-4361-AE23-6ED3AADEF155}"/>
              </a:ext>
            </a:extLst>
          </p:cNvPr>
          <p:cNvSpPr txBox="1"/>
          <p:nvPr/>
        </p:nvSpPr>
        <p:spPr>
          <a:xfrm>
            <a:off x="2388460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68" name="object 45">
            <a:extLst>
              <a:ext uri="{FF2B5EF4-FFF2-40B4-BE49-F238E27FC236}">
                <a16:creationId xmlns:a16="http://schemas.microsoft.com/office/drawing/2014/main" id="{12903524-9CA1-48A0-A6EA-81483ED403FE}"/>
              </a:ext>
            </a:extLst>
          </p:cNvPr>
          <p:cNvSpPr txBox="1"/>
          <p:nvPr/>
        </p:nvSpPr>
        <p:spPr>
          <a:xfrm>
            <a:off x="2775252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69" name="object 46">
            <a:extLst>
              <a:ext uri="{FF2B5EF4-FFF2-40B4-BE49-F238E27FC236}">
                <a16:creationId xmlns:a16="http://schemas.microsoft.com/office/drawing/2014/main" id="{CB8F2C0A-14D9-40E2-817B-CF47D96C98E0}"/>
              </a:ext>
            </a:extLst>
          </p:cNvPr>
          <p:cNvSpPr txBox="1"/>
          <p:nvPr/>
        </p:nvSpPr>
        <p:spPr>
          <a:xfrm>
            <a:off x="3162043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70" name="object 47">
            <a:extLst>
              <a:ext uri="{FF2B5EF4-FFF2-40B4-BE49-F238E27FC236}">
                <a16:creationId xmlns:a16="http://schemas.microsoft.com/office/drawing/2014/main" id="{78ECFDB2-5A4B-498D-83FA-26C02C241D5D}"/>
              </a:ext>
            </a:extLst>
          </p:cNvPr>
          <p:cNvSpPr txBox="1"/>
          <p:nvPr/>
        </p:nvSpPr>
        <p:spPr>
          <a:xfrm>
            <a:off x="3548834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71" name="object 48">
            <a:extLst>
              <a:ext uri="{FF2B5EF4-FFF2-40B4-BE49-F238E27FC236}">
                <a16:creationId xmlns:a16="http://schemas.microsoft.com/office/drawing/2014/main" id="{2838D737-4474-43E3-8F76-907A930477E1}"/>
              </a:ext>
            </a:extLst>
          </p:cNvPr>
          <p:cNvSpPr txBox="1"/>
          <p:nvPr/>
        </p:nvSpPr>
        <p:spPr>
          <a:xfrm>
            <a:off x="393743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72" name="object 49">
            <a:extLst>
              <a:ext uri="{FF2B5EF4-FFF2-40B4-BE49-F238E27FC236}">
                <a16:creationId xmlns:a16="http://schemas.microsoft.com/office/drawing/2014/main" id="{169A4DB4-74FD-45A6-AF6A-DDAC95FCCC74}"/>
              </a:ext>
            </a:extLst>
          </p:cNvPr>
          <p:cNvSpPr txBox="1"/>
          <p:nvPr/>
        </p:nvSpPr>
        <p:spPr>
          <a:xfrm>
            <a:off x="4324221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73" name="object 50">
            <a:extLst>
              <a:ext uri="{FF2B5EF4-FFF2-40B4-BE49-F238E27FC236}">
                <a16:creationId xmlns:a16="http://schemas.microsoft.com/office/drawing/2014/main" id="{4A8E960F-9E05-4C31-A14C-8B8DAF7DA9B9}"/>
              </a:ext>
            </a:extLst>
          </p:cNvPr>
          <p:cNvSpPr txBox="1"/>
          <p:nvPr/>
        </p:nvSpPr>
        <p:spPr>
          <a:xfrm>
            <a:off x="4711012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74" name="object 51">
            <a:extLst>
              <a:ext uri="{FF2B5EF4-FFF2-40B4-BE49-F238E27FC236}">
                <a16:creationId xmlns:a16="http://schemas.microsoft.com/office/drawing/2014/main" id="{1D113987-637F-4EFF-B5FF-46F08764373E}"/>
              </a:ext>
            </a:extLst>
          </p:cNvPr>
          <p:cNvSpPr txBox="1"/>
          <p:nvPr/>
        </p:nvSpPr>
        <p:spPr>
          <a:xfrm>
            <a:off x="5097804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75" name="object 52">
            <a:extLst>
              <a:ext uri="{FF2B5EF4-FFF2-40B4-BE49-F238E27FC236}">
                <a16:creationId xmlns:a16="http://schemas.microsoft.com/office/drawing/2014/main" id="{FC5B4B86-D12C-4C97-925E-9C1FB62ED9F9}"/>
              </a:ext>
            </a:extLst>
          </p:cNvPr>
          <p:cNvSpPr txBox="1"/>
          <p:nvPr/>
        </p:nvSpPr>
        <p:spPr>
          <a:xfrm>
            <a:off x="5490009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76" name="object 53">
            <a:extLst>
              <a:ext uri="{FF2B5EF4-FFF2-40B4-BE49-F238E27FC236}">
                <a16:creationId xmlns:a16="http://schemas.microsoft.com/office/drawing/2014/main" id="{67B0CA0D-E273-4766-8676-0DFCC8E210FB}"/>
              </a:ext>
            </a:extLst>
          </p:cNvPr>
          <p:cNvSpPr txBox="1"/>
          <p:nvPr/>
        </p:nvSpPr>
        <p:spPr>
          <a:xfrm>
            <a:off x="587680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77" name="object 54">
            <a:extLst>
              <a:ext uri="{FF2B5EF4-FFF2-40B4-BE49-F238E27FC236}">
                <a16:creationId xmlns:a16="http://schemas.microsoft.com/office/drawing/2014/main" id="{48E97A99-3E65-44BA-A859-D0958FC89B43}"/>
              </a:ext>
            </a:extLst>
          </p:cNvPr>
          <p:cNvSpPr txBox="1"/>
          <p:nvPr/>
        </p:nvSpPr>
        <p:spPr>
          <a:xfrm>
            <a:off x="2388460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78" name="object 55">
            <a:extLst>
              <a:ext uri="{FF2B5EF4-FFF2-40B4-BE49-F238E27FC236}">
                <a16:creationId xmlns:a16="http://schemas.microsoft.com/office/drawing/2014/main" id="{B7087602-F8D1-40FB-82A4-13D88829EA74}"/>
              </a:ext>
            </a:extLst>
          </p:cNvPr>
          <p:cNvSpPr txBox="1"/>
          <p:nvPr/>
        </p:nvSpPr>
        <p:spPr>
          <a:xfrm>
            <a:off x="2775252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79" name="object 56">
            <a:extLst>
              <a:ext uri="{FF2B5EF4-FFF2-40B4-BE49-F238E27FC236}">
                <a16:creationId xmlns:a16="http://schemas.microsoft.com/office/drawing/2014/main" id="{B3A36DFB-1B13-4A8C-834C-A54B6CDBD532}"/>
              </a:ext>
            </a:extLst>
          </p:cNvPr>
          <p:cNvSpPr txBox="1"/>
          <p:nvPr/>
        </p:nvSpPr>
        <p:spPr>
          <a:xfrm>
            <a:off x="3162043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80" name="object 57">
            <a:extLst>
              <a:ext uri="{FF2B5EF4-FFF2-40B4-BE49-F238E27FC236}">
                <a16:creationId xmlns:a16="http://schemas.microsoft.com/office/drawing/2014/main" id="{9880AEA3-11E7-443E-9ACE-757F1842E983}"/>
              </a:ext>
            </a:extLst>
          </p:cNvPr>
          <p:cNvSpPr txBox="1"/>
          <p:nvPr/>
        </p:nvSpPr>
        <p:spPr>
          <a:xfrm>
            <a:off x="3548834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81" name="object 58">
            <a:extLst>
              <a:ext uri="{FF2B5EF4-FFF2-40B4-BE49-F238E27FC236}">
                <a16:creationId xmlns:a16="http://schemas.microsoft.com/office/drawing/2014/main" id="{BE98CC5F-CD24-40FA-B626-C9E86DFAE776}"/>
              </a:ext>
            </a:extLst>
          </p:cNvPr>
          <p:cNvSpPr txBox="1"/>
          <p:nvPr/>
        </p:nvSpPr>
        <p:spPr>
          <a:xfrm>
            <a:off x="393743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82" name="object 59">
            <a:extLst>
              <a:ext uri="{FF2B5EF4-FFF2-40B4-BE49-F238E27FC236}">
                <a16:creationId xmlns:a16="http://schemas.microsoft.com/office/drawing/2014/main" id="{CA3F11F4-C038-4C86-8106-9041B0C998FC}"/>
              </a:ext>
            </a:extLst>
          </p:cNvPr>
          <p:cNvSpPr txBox="1"/>
          <p:nvPr/>
        </p:nvSpPr>
        <p:spPr>
          <a:xfrm>
            <a:off x="4324221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83" name="object 60">
            <a:extLst>
              <a:ext uri="{FF2B5EF4-FFF2-40B4-BE49-F238E27FC236}">
                <a16:creationId xmlns:a16="http://schemas.microsoft.com/office/drawing/2014/main" id="{AB0076C7-78EB-4BB4-9DA3-FF39FBC44E39}"/>
              </a:ext>
            </a:extLst>
          </p:cNvPr>
          <p:cNvSpPr txBox="1"/>
          <p:nvPr/>
        </p:nvSpPr>
        <p:spPr>
          <a:xfrm>
            <a:off x="4711012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84" name="object 61">
            <a:extLst>
              <a:ext uri="{FF2B5EF4-FFF2-40B4-BE49-F238E27FC236}">
                <a16:creationId xmlns:a16="http://schemas.microsoft.com/office/drawing/2014/main" id="{0164D998-0BDB-40F0-A1F1-189421E650FF}"/>
              </a:ext>
            </a:extLst>
          </p:cNvPr>
          <p:cNvSpPr txBox="1"/>
          <p:nvPr/>
        </p:nvSpPr>
        <p:spPr>
          <a:xfrm>
            <a:off x="5097804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85" name="object 62">
            <a:extLst>
              <a:ext uri="{FF2B5EF4-FFF2-40B4-BE49-F238E27FC236}">
                <a16:creationId xmlns:a16="http://schemas.microsoft.com/office/drawing/2014/main" id="{5DD233F7-8876-4D02-90D2-F42C391275BA}"/>
              </a:ext>
            </a:extLst>
          </p:cNvPr>
          <p:cNvSpPr txBox="1"/>
          <p:nvPr/>
        </p:nvSpPr>
        <p:spPr>
          <a:xfrm>
            <a:off x="5490009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86" name="object 63">
            <a:extLst>
              <a:ext uri="{FF2B5EF4-FFF2-40B4-BE49-F238E27FC236}">
                <a16:creationId xmlns:a16="http://schemas.microsoft.com/office/drawing/2014/main" id="{CEAD3A20-355C-4A44-9896-82180F4E02A2}"/>
              </a:ext>
            </a:extLst>
          </p:cNvPr>
          <p:cNvSpPr txBox="1"/>
          <p:nvPr/>
        </p:nvSpPr>
        <p:spPr>
          <a:xfrm>
            <a:off x="587680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87" name="object 64">
            <a:extLst>
              <a:ext uri="{FF2B5EF4-FFF2-40B4-BE49-F238E27FC236}">
                <a16:creationId xmlns:a16="http://schemas.microsoft.com/office/drawing/2014/main" id="{E74E5533-08BF-4A25-B5CE-B8A06F32B331}"/>
              </a:ext>
            </a:extLst>
          </p:cNvPr>
          <p:cNvSpPr txBox="1"/>
          <p:nvPr/>
        </p:nvSpPr>
        <p:spPr>
          <a:xfrm>
            <a:off x="2388460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88" name="object 65">
            <a:extLst>
              <a:ext uri="{FF2B5EF4-FFF2-40B4-BE49-F238E27FC236}">
                <a16:creationId xmlns:a16="http://schemas.microsoft.com/office/drawing/2014/main" id="{B36EC845-E5BD-4DC9-9724-E5867C072843}"/>
              </a:ext>
            </a:extLst>
          </p:cNvPr>
          <p:cNvSpPr txBox="1"/>
          <p:nvPr/>
        </p:nvSpPr>
        <p:spPr>
          <a:xfrm>
            <a:off x="2775252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89" name="object 66">
            <a:extLst>
              <a:ext uri="{FF2B5EF4-FFF2-40B4-BE49-F238E27FC236}">
                <a16:creationId xmlns:a16="http://schemas.microsoft.com/office/drawing/2014/main" id="{8EB91E79-5AB1-4B14-93C2-29429876C8F9}"/>
              </a:ext>
            </a:extLst>
          </p:cNvPr>
          <p:cNvSpPr txBox="1"/>
          <p:nvPr/>
        </p:nvSpPr>
        <p:spPr>
          <a:xfrm>
            <a:off x="3162043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90" name="object 67">
            <a:extLst>
              <a:ext uri="{FF2B5EF4-FFF2-40B4-BE49-F238E27FC236}">
                <a16:creationId xmlns:a16="http://schemas.microsoft.com/office/drawing/2014/main" id="{A51AE60F-F839-4C06-A07E-2140B84CB87F}"/>
              </a:ext>
            </a:extLst>
          </p:cNvPr>
          <p:cNvSpPr txBox="1"/>
          <p:nvPr/>
        </p:nvSpPr>
        <p:spPr>
          <a:xfrm>
            <a:off x="3548834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438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91" name="object 68">
            <a:extLst>
              <a:ext uri="{FF2B5EF4-FFF2-40B4-BE49-F238E27FC236}">
                <a16:creationId xmlns:a16="http://schemas.microsoft.com/office/drawing/2014/main" id="{B6EF93CC-CEF6-4F86-B72A-1D9BEEEA0129}"/>
              </a:ext>
            </a:extLst>
          </p:cNvPr>
          <p:cNvSpPr txBox="1"/>
          <p:nvPr/>
        </p:nvSpPr>
        <p:spPr>
          <a:xfrm>
            <a:off x="393743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92" name="object 69">
            <a:extLst>
              <a:ext uri="{FF2B5EF4-FFF2-40B4-BE49-F238E27FC236}">
                <a16:creationId xmlns:a16="http://schemas.microsoft.com/office/drawing/2014/main" id="{CD1172E0-3323-4FC1-9E09-7831D5C9D3D0}"/>
              </a:ext>
            </a:extLst>
          </p:cNvPr>
          <p:cNvSpPr txBox="1"/>
          <p:nvPr/>
        </p:nvSpPr>
        <p:spPr>
          <a:xfrm>
            <a:off x="4324221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93" name="object 70">
            <a:extLst>
              <a:ext uri="{FF2B5EF4-FFF2-40B4-BE49-F238E27FC236}">
                <a16:creationId xmlns:a16="http://schemas.microsoft.com/office/drawing/2014/main" id="{8021A871-22D8-4890-87F9-FA26EC84F77C}"/>
              </a:ext>
            </a:extLst>
          </p:cNvPr>
          <p:cNvSpPr txBox="1"/>
          <p:nvPr/>
        </p:nvSpPr>
        <p:spPr>
          <a:xfrm>
            <a:off x="4711012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94" name="object 71">
            <a:extLst>
              <a:ext uri="{FF2B5EF4-FFF2-40B4-BE49-F238E27FC236}">
                <a16:creationId xmlns:a16="http://schemas.microsoft.com/office/drawing/2014/main" id="{87108E43-D4BB-478D-8BC4-63EB7248D8A4}"/>
              </a:ext>
            </a:extLst>
          </p:cNvPr>
          <p:cNvSpPr txBox="1"/>
          <p:nvPr/>
        </p:nvSpPr>
        <p:spPr>
          <a:xfrm>
            <a:off x="5097804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724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95" name="object 72">
            <a:extLst>
              <a:ext uri="{FF2B5EF4-FFF2-40B4-BE49-F238E27FC236}">
                <a16:creationId xmlns:a16="http://schemas.microsoft.com/office/drawing/2014/main" id="{9B1AD0A2-2129-4D90-9568-C49929782B64}"/>
              </a:ext>
            </a:extLst>
          </p:cNvPr>
          <p:cNvSpPr txBox="1"/>
          <p:nvPr/>
        </p:nvSpPr>
        <p:spPr>
          <a:xfrm>
            <a:off x="5490009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96" name="object 73">
            <a:extLst>
              <a:ext uri="{FF2B5EF4-FFF2-40B4-BE49-F238E27FC236}">
                <a16:creationId xmlns:a16="http://schemas.microsoft.com/office/drawing/2014/main" id="{F09CB616-4C42-4BB4-B0E6-D8C5EA0E9DD0}"/>
              </a:ext>
            </a:extLst>
          </p:cNvPr>
          <p:cNvSpPr txBox="1"/>
          <p:nvPr/>
        </p:nvSpPr>
        <p:spPr>
          <a:xfrm>
            <a:off x="587680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34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674" y="298769"/>
            <a:ext cx="8514735" cy="391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7799" marR="4572" indent="-2266569" algn="ctr">
              <a:lnSpc>
                <a:spcPts val="2763"/>
              </a:lnSpc>
            </a:pP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3600" b="1" spc="-54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77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81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_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3600" b="1" spc="32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27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sz="3600" b="1" spc="36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121667"/>
            <a:ext cx="6762630" cy="2187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2900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4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he ma</a:t>
            </a:r>
            <a:r>
              <a:rPr sz="2400" spc="-14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rix_addi</a:t>
            </a:r>
            <a:r>
              <a:rPr sz="2400" spc="-14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ion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>
              <a:spcBef>
                <a:spcPts val="12"/>
              </a:spcBef>
            </a:pPr>
            <a:endParaRPr dirty="0">
              <a:latin typeface="Times New Roman"/>
              <a:cs typeface="Times New Roman"/>
            </a:endParaRPr>
          </a:p>
          <a:p>
            <a:pPr marL="676084" lvl="1" indent="-207454">
              <a:buClr>
                <a:schemeClr val="tx1"/>
              </a:buClr>
              <a:buFont typeface="Arial"/>
              <a:buChar char="•"/>
              <a:tabLst>
                <a:tab pos="218884" algn="l"/>
              </a:tabLst>
            </a:pP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hange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execu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con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gu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1065276" lvl="1" indent="-285750">
              <a:spcBef>
                <a:spcPts val="477"/>
              </a:spcBef>
              <a:buFont typeface="Arial" panose="020B0604020202020204" pitchFamily="34" charset="0"/>
              <a:buChar char="•"/>
              <a:tabLst>
                <a:tab pos="573786" algn="l"/>
              </a:tabLst>
            </a:pPr>
            <a:r>
              <a:rPr sz="1600" dirty="0" err="1">
                <a:latin typeface="Courier New"/>
                <a:cs typeface="Courier New"/>
              </a:rPr>
              <a:t>threads_per_block</a:t>
            </a:r>
            <a:r>
              <a:rPr sz="1600" dirty="0">
                <a:latin typeface="Courier New"/>
                <a:cs typeface="Courier New"/>
              </a:rPr>
              <a:t>(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16,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16,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);</a:t>
            </a:r>
          </a:p>
          <a:p>
            <a:pPr lvl="1">
              <a:spcBef>
                <a:spcPts val="3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817245" lvl="1" indent="-342900">
              <a:buFont typeface="Arial" panose="020B0604020202020204" pitchFamily="34" charset="0"/>
              <a:buChar char="•"/>
              <a:tabLst>
                <a:tab pos="224599" algn="l"/>
              </a:tabLst>
            </a:pP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27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TE: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canno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exceed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1024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eads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5120" y="3467100"/>
            <a:ext cx="2798921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sz="1600" dirty="0">
                <a:latin typeface="Courier New"/>
                <a:cs typeface="Courier New"/>
              </a:rPr>
              <a:t>threads_per_block(</a:t>
            </a:r>
          </a:p>
          <a:p>
            <a:pPr marL="297180" indent="-285750">
              <a:spcBef>
                <a:spcPts val="549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sz="1600" dirty="0">
                <a:latin typeface="Courier New"/>
                <a:cs typeface="Courier New"/>
              </a:rPr>
              <a:t>threads_per_block(</a:t>
            </a:r>
          </a:p>
          <a:p>
            <a:pPr marL="297180" indent="-285750">
              <a:spcBef>
                <a:spcPts val="522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sz="1600" dirty="0">
                <a:latin typeface="Courier New"/>
                <a:cs typeface="Courier New"/>
              </a:rPr>
              <a:t>threads_per_block(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20" y="3430255"/>
            <a:ext cx="3230555" cy="93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435"/>
              </a:lnSpc>
              <a:tabLst>
                <a:tab pos="1632776" algn="l"/>
                <a:tab pos="2455736" algn="l"/>
              </a:tabLst>
            </a:pPr>
            <a:r>
              <a:rPr sz="1600" dirty="0">
                <a:latin typeface="Courier New"/>
                <a:cs typeface="Courier New"/>
              </a:rPr>
              <a:t>16,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16,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1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);	</a:t>
            </a:r>
            <a:r>
              <a:rPr sz="2400" spc="-6" baseline="-19097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sz="2400" baseline="-19097" dirty="0">
                <a:latin typeface="Calibri" panose="020F0502020204030204" pitchFamily="34" charset="0"/>
                <a:cs typeface="Calibri" panose="020F0502020204030204" pitchFamily="34" charset="0"/>
              </a:rPr>
              <a:t>6	</a:t>
            </a:r>
            <a:r>
              <a:rPr sz="3600" baseline="-12731" dirty="0">
                <a:solidFill>
                  <a:srgbClr val="0FEB1B"/>
                </a:solidFill>
                <a:latin typeface="MS Gothic"/>
                <a:cs typeface="MS Gothic"/>
              </a:rPr>
              <a:t>✔</a:t>
            </a:r>
            <a:endParaRPr sz="3600" baseline="-12731" dirty="0">
              <a:latin typeface="MS Gothic"/>
              <a:cs typeface="MS Gothic"/>
            </a:endParaRPr>
          </a:p>
          <a:p>
            <a:pPr marL="11430">
              <a:lnSpc>
                <a:spcPts val="1904"/>
              </a:lnSpc>
              <a:tabLst>
                <a:tab pos="1632776" algn="l"/>
                <a:tab pos="2455736" algn="l"/>
              </a:tabLst>
            </a:pPr>
            <a:r>
              <a:rPr sz="1600" dirty="0">
                <a:latin typeface="Courier New"/>
                <a:cs typeface="Courier New"/>
              </a:rPr>
              <a:t>32,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32, 1 );	</a:t>
            </a:r>
            <a:r>
              <a:rPr sz="2400" spc="-6" baseline="-6944" dirty="0">
                <a:latin typeface="Calibri" panose="020F0502020204030204" pitchFamily="34" charset="0"/>
                <a:cs typeface="Calibri" panose="020F0502020204030204" pitchFamily="34" charset="0"/>
              </a:rPr>
              <a:t>102</a:t>
            </a:r>
            <a:r>
              <a:rPr sz="2400" baseline="-6944" dirty="0">
                <a:latin typeface="Calibri" panose="020F0502020204030204" pitchFamily="34" charset="0"/>
                <a:cs typeface="Calibri" panose="020F0502020204030204" pitchFamily="34" charset="0"/>
              </a:rPr>
              <a:t>4	</a:t>
            </a:r>
            <a:r>
              <a:rPr sz="3600" baseline="-4629" dirty="0">
                <a:solidFill>
                  <a:srgbClr val="0FEB1B"/>
                </a:solidFill>
                <a:latin typeface="MS Gothic"/>
                <a:cs typeface="MS Gothic"/>
              </a:rPr>
              <a:t>✔</a:t>
            </a:r>
            <a:endParaRPr sz="3600" baseline="-4629" dirty="0">
              <a:latin typeface="MS Gothic"/>
              <a:cs typeface="MS Gothic"/>
            </a:endParaRPr>
          </a:p>
          <a:p>
            <a:pPr marL="11430">
              <a:lnSpc>
                <a:spcPts val="2925"/>
              </a:lnSpc>
              <a:tabLst>
                <a:tab pos="1632776" algn="l"/>
                <a:tab pos="2503170" algn="l"/>
              </a:tabLst>
            </a:pPr>
            <a:r>
              <a:rPr sz="1600" dirty="0">
                <a:latin typeface="Courier New"/>
                <a:cs typeface="Courier New"/>
              </a:rPr>
              <a:t>64,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64, 1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);	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4096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3200" b="1" spc="-18" dirty="0">
                <a:solidFill>
                  <a:srgbClr val="FF0000"/>
                </a:solidFill>
                <a:latin typeface="Minion Pro"/>
                <a:cs typeface="Minion Pro"/>
              </a:rPr>
              <a:t>x</a:t>
            </a:r>
            <a:endParaRPr sz="3200" dirty="0">
              <a:latin typeface="Minion Pro"/>
              <a:cs typeface="Minion Pro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D105BFA7-8511-4AAE-AC4E-1227E4BDBF0A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3987" y="478779"/>
            <a:ext cx="5584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BOTHER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sz="3600" b="1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03504" y="5039894"/>
            <a:ext cx="73212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closer, we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a new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example… (next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F214B1F-14DF-41F6-991C-9180D5D02F07}"/>
              </a:ext>
            </a:extLst>
          </p:cNvPr>
          <p:cNvSpPr txBox="1"/>
          <p:nvPr/>
        </p:nvSpPr>
        <p:spPr>
          <a:xfrm>
            <a:off x="603504" y="1399934"/>
            <a:ext cx="6201792" cy="128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seem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unnecessary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4560" marR="5080" indent="-342900">
              <a:lnSpc>
                <a:spcPts val="3290"/>
              </a:lnSpc>
              <a:spcBef>
                <a:spcPts val="359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add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 of complexity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4560" marR="5080" indent="-342900">
              <a:lnSpc>
                <a:spcPts val="3290"/>
              </a:lnSpc>
              <a:spcBef>
                <a:spcPts val="359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we gain?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ED8FC0-61C4-488D-B4E3-4CB249B9E476}"/>
              </a:ext>
            </a:extLst>
          </p:cNvPr>
          <p:cNvSpPr txBox="1"/>
          <p:nvPr/>
        </p:nvSpPr>
        <p:spPr>
          <a:xfrm>
            <a:off x="516118" y="3026770"/>
            <a:ext cx="7216140" cy="1616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blocks, threads have mechanisms</a:t>
            </a:r>
            <a:r>
              <a:rPr lang="en-US" altLang="zh-CN" sz="2400" spc="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marR="3113405" indent="-285750">
              <a:lnSpc>
                <a:spcPct val="1957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</a:t>
            </a:r>
          </a:p>
          <a:p>
            <a:pPr marL="867410" marR="3113405" indent="-285750">
              <a:lnSpc>
                <a:spcPct val="1957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134" y="512193"/>
            <a:ext cx="60368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HETEROGENEOUS</a:t>
            </a:r>
            <a:r>
              <a:rPr sz="4000" b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COMPUTING</a:t>
            </a:r>
            <a:endParaRPr sz="4000" b="1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03823"/>
            <a:ext cx="6413005" cy="956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960" algn="l"/>
              </a:tabLst>
            </a:pPr>
            <a:r>
              <a:rPr sz="2400" i="1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	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(host</a:t>
            </a:r>
            <a:r>
              <a:rPr sz="24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i="1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(device</a:t>
            </a:r>
            <a:r>
              <a:rPr sz="2400" spc="-2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1164" y="3303952"/>
            <a:ext cx="2687921" cy="2016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037" y="3330469"/>
            <a:ext cx="2494445" cy="2007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85702" y="5877905"/>
            <a:ext cx="123189" cy="1147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7009" y="414090"/>
            <a:ext cx="16787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295400" y="4648740"/>
            <a:ext cx="779119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AAD00"/>
                </a:solidFill>
                <a:latin typeface="Courier New"/>
                <a:cs typeface="Courier New"/>
              </a:rPr>
              <a:t>int </a:t>
            </a:r>
            <a:r>
              <a:rPr sz="2000" dirty="0">
                <a:solidFill>
                  <a:srgbClr val="5E5E5E"/>
                </a:solidFill>
                <a:latin typeface="Courier New"/>
                <a:cs typeface="Courier New"/>
              </a:rPr>
              <a:t>index = threadIdx.x + blockIdx.x *</a:t>
            </a:r>
            <a:r>
              <a:rPr sz="2000" spc="-9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9933"/>
                </a:solidFill>
                <a:latin typeface="Courier New"/>
                <a:cs typeface="Courier New"/>
              </a:rPr>
              <a:t>blockDim.x</a:t>
            </a:r>
            <a:r>
              <a:rPr sz="2000" dirty="0">
                <a:solidFill>
                  <a:srgbClr val="5E5E5E"/>
                </a:solidFill>
                <a:latin typeface="Courier New"/>
                <a:cs typeface="Courier New"/>
              </a:rPr>
              <a:t>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FFC2D470-3094-4304-94BA-48545D2A9423}"/>
              </a:ext>
            </a:extLst>
          </p:cNvPr>
          <p:cNvSpPr txBox="1"/>
          <p:nvPr/>
        </p:nvSpPr>
        <p:spPr>
          <a:xfrm>
            <a:off x="575224" y="1175757"/>
            <a:ext cx="8627492" cy="2215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5E5E5E"/>
                </a:solidFill>
                <a:latin typeface="Courier New"/>
                <a:cs typeface="Courier New"/>
              </a:rPr>
              <a:t>N</a:t>
            </a:r>
            <a:r>
              <a:rPr sz="2800" spc="-73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E5E5E"/>
                </a:solidFill>
                <a:latin typeface="Courier New"/>
                <a:cs typeface="Courier New"/>
              </a:rPr>
              <a:t>add()</a:t>
            </a:r>
            <a:r>
              <a:rPr sz="2800" spc="-73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E5E5E"/>
                </a:solidFill>
                <a:latin typeface="Courier New"/>
                <a:cs typeface="Courier New"/>
              </a:rPr>
              <a:t>add</a:t>
            </a:r>
            <a:r>
              <a:rPr sz="2800" spc="-10" dirty="0">
                <a:solidFill>
                  <a:srgbClr val="FFC000"/>
                </a:solidFill>
                <a:latin typeface="Courier New"/>
                <a:cs typeface="Courier New"/>
              </a:rPr>
              <a:t>&lt;&lt;&lt;</a:t>
            </a:r>
            <a:r>
              <a:rPr sz="2800" spc="-10" dirty="0">
                <a:solidFill>
                  <a:srgbClr val="5E5E5E"/>
                </a:solidFill>
                <a:latin typeface="Courier New"/>
                <a:cs typeface="Courier New"/>
              </a:rPr>
              <a:t>N/M,M</a:t>
            </a:r>
            <a:r>
              <a:rPr sz="2800" spc="-10" dirty="0">
                <a:solidFill>
                  <a:srgbClr val="FFC000"/>
                </a:solidFill>
                <a:latin typeface="Courier New"/>
                <a:cs typeface="Courier New"/>
              </a:rPr>
              <a:t>&gt;&gt;&gt;</a:t>
            </a:r>
            <a:r>
              <a:rPr sz="2800" spc="-10" dirty="0">
                <a:solidFill>
                  <a:srgbClr val="5E5E5E"/>
                </a:solidFill>
                <a:latin typeface="Courier New"/>
                <a:cs typeface="Courier New"/>
              </a:rPr>
              <a:t>(…);</a:t>
            </a:r>
            <a:endParaRPr sz="2800" dirty="0">
              <a:latin typeface="Courier New"/>
              <a:cs typeface="Courier New"/>
            </a:endParaRPr>
          </a:p>
          <a:p>
            <a:pPr marL="867410" indent="-285750">
              <a:lnSpc>
                <a:spcPct val="100000"/>
              </a:lnSpc>
              <a:spcBef>
                <a:spcPts val="163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800" b="1" spc="-10" dirty="0">
                <a:solidFill>
                  <a:srgbClr val="FFC000"/>
                </a:solidFill>
                <a:latin typeface="Courier New"/>
                <a:cs typeface="Courier New"/>
              </a:rPr>
              <a:t>blockIdx.x</a:t>
            </a:r>
            <a:r>
              <a:rPr sz="2800" b="1" spc="-54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800" b="1" spc="-10" dirty="0">
                <a:solidFill>
                  <a:srgbClr val="FFC000"/>
                </a:solidFill>
                <a:latin typeface="Courier New"/>
                <a:cs typeface="Courier New"/>
              </a:rPr>
              <a:t>threadIdx.x</a:t>
            </a:r>
            <a:r>
              <a:rPr sz="2800" b="1" spc="-520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index within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2FFC448-CAB2-48A3-B3DC-A1E81AB04F1F}"/>
              </a:ext>
            </a:extLst>
          </p:cNvPr>
          <p:cNvSpPr txBox="1"/>
          <p:nvPr/>
        </p:nvSpPr>
        <p:spPr>
          <a:xfrm>
            <a:off x="578366" y="3852825"/>
            <a:ext cx="47539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elements to</a:t>
            </a:r>
            <a:r>
              <a:rPr sz="20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8018" y="495300"/>
            <a:ext cx="33167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sz="3600" b="1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SESSIONS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2970ACE-B92A-46E5-B2B6-15A065342469}"/>
              </a:ext>
            </a:extLst>
          </p:cNvPr>
          <p:cNvSpPr txBox="1"/>
          <p:nvPr/>
        </p:nvSpPr>
        <p:spPr>
          <a:xfrm>
            <a:off x="762000" y="1431251"/>
            <a:ext cx="8001000" cy="4245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Shared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988694" indent="-342900">
              <a:lnSpc>
                <a:spcPct val="1825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architecture and basic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optimizations </a:t>
            </a:r>
            <a:endParaRPr lang="en-US" sz="24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988694" indent="-342900">
              <a:lnSpc>
                <a:spcPct val="1825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Warp</a:t>
            </a:r>
            <a:r>
              <a:rPr sz="24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 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813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(streams, copy/compute overlap, multi-GPU)  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813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Driven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 Groups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538" y="401511"/>
            <a:ext cx="33677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FURTHER</a:t>
            </a:r>
            <a:r>
              <a:rPr sz="3600" b="1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STUDY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749699" y="5744959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CF08E6C8-147C-4255-895B-E68BD7FF6489}"/>
              </a:ext>
            </a:extLst>
          </p:cNvPr>
          <p:cNvSpPr txBox="1"/>
          <p:nvPr/>
        </p:nvSpPr>
        <p:spPr>
          <a:xfrm>
            <a:off x="754539" y="1296946"/>
            <a:ext cx="8246492" cy="4448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https://devblogs.nvidia.com/easy-introduction-cuda-c-and-c/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https://devblogs.nvidia.com/even-easier-introduction-cuda/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https://docs.nvidia.com/cuda/cuda-c-programming-guide/index.html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marR="5080" indent="-285750">
              <a:lnSpc>
                <a:spcPts val="3379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https://docs.nvidia.com/cuda/cuda-runtime-api/index.html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(runtime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1102" y="5872479"/>
            <a:ext cx="723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61469" y="286027"/>
            <a:ext cx="36187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PORTING TO</a:t>
            </a:r>
            <a:r>
              <a:rPr sz="3600" b="1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</a:t>
            </a:r>
          </a:p>
        </p:txBody>
      </p:sp>
      <p:sp>
        <p:nvSpPr>
          <p:cNvPr id="5" name="object 5"/>
          <p:cNvSpPr/>
          <p:nvPr/>
        </p:nvSpPr>
        <p:spPr>
          <a:xfrm>
            <a:off x="4462271" y="1612391"/>
            <a:ext cx="2103120" cy="346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8019" y="1196340"/>
            <a:ext cx="24523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sz="2400" b="1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3511295"/>
            <a:ext cx="1975104" cy="187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708" y="3706009"/>
            <a:ext cx="1388957" cy="1285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59" y="3755135"/>
            <a:ext cx="606552" cy="70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759" y="3834384"/>
            <a:ext cx="606552" cy="70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759" y="3913632"/>
            <a:ext cx="606552" cy="70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59" y="3992879"/>
            <a:ext cx="606552" cy="70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759" y="4072128"/>
            <a:ext cx="606552" cy="70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759" y="4151376"/>
            <a:ext cx="606552" cy="731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59" y="4230623"/>
            <a:ext cx="606552" cy="73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759" y="4309871"/>
            <a:ext cx="606552" cy="73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759" y="4389120"/>
            <a:ext cx="606552" cy="73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759" y="4468367"/>
            <a:ext cx="606552" cy="731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759" y="4547615"/>
            <a:ext cx="606552" cy="731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759" y="4626864"/>
            <a:ext cx="606552" cy="731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6759" y="4706111"/>
            <a:ext cx="606552" cy="731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759" y="4785359"/>
            <a:ext cx="606552" cy="731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6759" y="4864607"/>
            <a:ext cx="606552" cy="731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2936" y="3755135"/>
            <a:ext cx="606551" cy="70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2936" y="3834384"/>
            <a:ext cx="606551" cy="70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2936" y="3913632"/>
            <a:ext cx="606551" cy="70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2936" y="3992879"/>
            <a:ext cx="606551" cy="70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2936" y="4072128"/>
            <a:ext cx="606551" cy="70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2936" y="4151376"/>
            <a:ext cx="606551" cy="731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92936" y="4230623"/>
            <a:ext cx="606551" cy="731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2936" y="4309871"/>
            <a:ext cx="606551" cy="731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92936" y="4389120"/>
            <a:ext cx="606551" cy="731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92936" y="4468367"/>
            <a:ext cx="606551" cy="731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2936" y="4547615"/>
            <a:ext cx="606551" cy="7315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936" y="4626864"/>
            <a:ext cx="606551" cy="731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2936" y="4706111"/>
            <a:ext cx="606551" cy="731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2936" y="4785359"/>
            <a:ext cx="606551" cy="731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2936" y="4864607"/>
            <a:ext cx="606551" cy="731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97695" y="3508247"/>
            <a:ext cx="1688592" cy="187756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91485" y="3704542"/>
            <a:ext cx="1103536" cy="12886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4207" y="4404359"/>
            <a:ext cx="929640" cy="5151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13392" y="3858767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18192" y="3858767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05543" y="3858767"/>
            <a:ext cx="256031" cy="2225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13392" y="4136135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18192" y="4136135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05543" y="4136135"/>
            <a:ext cx="256031" cy="2225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6360" y="5068823"/>
            <a:ext cx="8482584" cy="55168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93794" y="5093086"/>
            <a:ext cx="8354059" cy="437515"/>
          </a:xfrm>
          <a:custGeom>
            <a:avLst/>
            <a:gdLst/>
            <a:ahLst/>
            <a:cxnLst/>
            <a:rect l="l" t="t" r="r" b="b"/>
            <a:pathLst>
              <a:path w="8354059" h="437514">
                <a:moveTo>
                  <a:pt x="8353891" y="0"/>
                </a:moveTo>
                <a:lnTo>
                  <a:pt x="8348343" y="50136"/>
                </a:lnTo>
                <a:lnTo>
                  <a:pt x="8332541" y="96161"/>
                </a:lnTo>
                <a:lnTo>
                  <a:pt x="8307746" y="136761"/>
                </a:lnTo>
                <a:lnTo>
                  <a:pt x="8275218" y="170623"/>
                </a:lnTo>
                <a:lnTo>
                  <a:pt x="8236219" y="196435"/>
                </a:lnTo>
                <a:lnTo>
                  <a:pt x="8192008" y="212885"/>
                </a:lnTo>
                <a:lnTo>
                  <a:pt x="8143847" y="218660"/>
                </a:lnTo>
                <a:lnTo>
                  <a:pt x="4319238" y="218660"/>
                </a:lnTo>
                <a:lnTo>
                  <a:pt x="4271076" y="224435"/>
                </a:lnTo>
                <a:lnTo>
                  <a:pt x="4226865" y="240885"/>
                </a:lnTo>
                <a:lnTo>
                  <a:pt x="4187865" y="266697"/>
                </a:lnTo>
                <a:lnTo>
                  <a:pt x="4155337" y="300559"/>
                </a:lnTo>
                <a:lnTo>
                  <a:pt x="4130542" y="341159"/>
                </a:lnTo>
                <a:lnTo>
                  <a:pt x="4114740" y="387184"/>
                </a:lnTo>
                <a:lnTo>
                  <a:pt x="4109193" y="437321"/>
                </a:lnTo>
                <a:lnTo>
                  <a:pt x="4103645" y="387184"/>
                </a:lnTo>
                <a:lnTo>
                  <a:pt x="4087844" y="341159"/>
                </a:lnTo>
                <a:lnTo>
                  <a:pt x="4063049" y="300559"/>
                </a:lnTo>
                <a:lnTo>
                  <a:pt x="4030521" y="266697"/>
                </a:lnTo>
                <a:lnTo>
                  <a:pt x="3991521" y="240885"/>
                </a:lnTo>
                <a:lnTo>
                  <a:pt x="3947310" y="224435"/>
                </a:lnTo>
                <a:lnTo>
                  <a:pt x="3899149" y="218660"/>
                </a:lnTo>
                <a:lnTo>
                  <a:pt x="210044" y="218660"/>
                </a:lnTo>
                <a:lnTo>
                  <a:pt x="161882" y="212885"/>
                </a:lnTo>
                <a:lnTo>
                  <a:pt x="117672" y="196435"/>
                </a:lnTo>
                <a:lnTo>
                  <a:pt x="78672" y="170623"/>
                </a:lnTo>
                <a:lnTo>
                  <a:pt x="46144" y="136761"/>
                </a:lnTo>
                <a:lnTo>
                  <a:pt x="21349" y="96161"/>
                </a:lnTo>
                <a:lnTo>
                  <a:pt x="5547" y="50136"/>
                </a:lnTo>
                <a:lnTo>
                  <a:pt x="0" y="0"/>
                </a:lnTo>
              </a:path>
            </a:pathLst>
          </a:custGeom>
          <a:ln w="2222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40998" y="5444235"/>
            <a:ext cx="323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0123" y="3194811"/>
            <a:ext cx="712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800" b="1" spc="-10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92847" y="3194812"/>
            <a:ext cx="10162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99F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800" b="1" spc="-10" dirty="0">
                <a:solidFill>
                  <a:srgbClr val="299F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dirty="0">
                <a:solidFill>
                  <a:srgbClr val="299F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89966" y="2539014"/>
            <a:ext cx="2193290" cy="799465"/>
          </a:xfrm>
          <a:custGeom>
            <a:avLst/>
            <a:gdLst/>
            <a:ahLst/>
            <a:cxnLst/>
            <a:rect l="l" t="t" r="r" b="b"/>
            <a:pathLst>
              <a:path w="2193290" h="799464">
                <a:moveTo>
                  <a:pt x="0" y="73028"/>
                </a:moveTo>
                <a:lnTo>
                  <a:pt x="5738" y="44602"/>
                </a:lnTo>
                <a:lnTo>
                  <a:pt x="21389" y="21389"/>
                </a:lnTo>
                <a:lnTo>
                  <a:pt x="44602" y="5738"/>
                </a:lnTo>
                <a:lnTo>
                  <a:pt x="73028" y="0"/>
                </a:lnTo>
                <a:lnTo>
                  <a:pt x="2119839" y="0"/>
                </a:lnTo>
                <a:lnTo>
                  <a:pt x="2148264" y="5738"/>
                </a:lnTo>
                <a:lnTo>
                  <a:pt x="2171477" y="21389"/>
                </a:lnTo>
                <a:lnTo>
                  <a:pt x="2187128" y="44602"/>
                </a:lnTo>
                <a:lnTo>
                  <a:pt x="2192867" y="73028"/>
                </a:lnTo>
                <a:lnTo>
                  <a:pt x="2192867" y="725961"/>
                </a:lnTo>
                <a:lnTo>
                  <a:pt x="2187128" y="754387"/>
                </a:lnTo>
                <a:lnTo>
                  <a:pt x="2171477" y="777600"/>
                </a:lnTo>
                <a:lnTo>
                  <a:pt x="2148264" y="793251"/>
                </a:lnTo>
                <a:lnTo>
                  <a:pt x="2119839" y="798990"/>
                </a:lnTo>
                <a:lnTo>
                  <a:pt x="73028" y="798990"/>
                </a:lnTo>
                <a:lnTo>
                  <a:pt x="44602" y="793251"/>
                </a:lnTo>
                <a:lnTo>
                  <a:pt x="21389" y="777600"/>
                </a:lnTo>
                <a:lnTo>
                  <a:pt x="5738" y="754387"/>
                </a:lnTo>
                <a:lnTo>
                  <a:pt x="0" y="725961"/>
                </a:lnTo>
                <a:lnTo>
                  <a:pt x="0" y="73028"/>
                </a:lnTo>
                <a:close/>
              </a:path>
            </a:pathLst>
          </a:custGeom>
          <a:ln w="1905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96439" y="2825495"/>
            <a:ext cx="2563367" cy="2133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898901" y="3021363"/>
            <a:ext cx="2657858" cy="68159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Compute-Intensive</a:t>
            </a:r>
            <a:r>
              <a:rPr sz="160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GPU to</a:t>
            </a:r>
            <a:r>
              <a:rPr sz="2000" spc="-60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Parallelize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4469" y="2882817"/>
            <a:ext cx="2497017" cy="578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      CPU</a:t>
            </a:r>
            <a:r>
              <a:rPr lang="en-US" sz="2400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56759" y="1773935"/>
            <a:ext cx="1914143" cy="31729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88608" y="2045207"/>
            <a:ext cx="2563367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88608" y="4023359"/>
            <a:ext cx="2563367" cy="2164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665" y="464523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PROCESSING</a:t>
            </a:r>
            <a:r>
              <a:rPr sz="36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5917" y="3760723"/>
            <a:ext cx="4737735" cy="5794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210"/>
              </a:spcBef>
              <a:tabLst>
                <a:tab pos="35496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	Copy input data from CPU memory to GPU  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2162" y="871522"/>
            <a:ext cx="4169818" cy="5118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14434" y="1264086"/>
            <a:ext cx="2643205" cy="203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6136" y="2443157"/>
            <a:ext cx="4358005" cy="2858135"/>
          </a:xfrm>
          <a:custGeom>
            <a:avLst/>
            <a:gdLst/>
            <a:ahLst/>
            <a:cxnLst/>
            <a:rect l="l" t="t" r="r" b="b"/>
            <a:pathLst>
              <a:path w="4358005" h="2858135">
                <a:moveTo>
                  <a:pt x="2919713" y="0"/>
                </a:moveTo>
                <a:lnTo>
                  <a:pt x="0" y="0"/>
                </a:lnTo>
                <a:lnTo>
                  <a:pt x="0" y="409571"/>
                </a:lnTo>
                <a:lnTo>
                  <a:pt x="2919713" y="409571"/>
                </a:lnTo>
                <a:lnTo>
                  <a:pt x="2967413" y="410901"/>
                </a:lnTo>
                <a:lnTo>
                  <a:pt x="3014416" y="414846"/>
                </a:lnTo>
                <a:lnTo>
                  <a:pt x="3060649" y="421334"/>
                </a:lnTo>
                <a:lnTo>
                  <a:pt x="3106042" y="430294"/>
                </a:lnTo>
                <a:lnTo>
                  <a:pt x="3150524" y="441655"/>
                </a:lnTo>
                <a:lnTo>
                  <a:pt x="3194024" y="455346"/>
                </a:lnTo>
                <a:lnTo>
                  <a:pt x="3236472" y="471297"/>
                </a:lnTo>
                <a:lnTo>
                  <a:pt x="3277795" y="489435"/>
                </a:lnTo>
                <a:lnTo>
                  <a:pt x="3317924" y="509691"/>
                </a:lnTo>
                <a:lnTo>
                  <a:pt x="3356787" y="531994"/>
                </a:lnTo>
                <a:lnTo>
                  <a:pt x="3394313" y="556272"/>
                </a:lnTo>
                <a:lnTo>
                  <a:pt x="3430432" y="582454"/>
                </a:lnTo>
                <a:lnTo>
                  <a:pt x="3465072" y="610470"/>
                </a:lnTo>
                <a:lnTo>
                  <a:pt x="3498162" y="640248"/>
                </a:lnTo>
                <a:lnTo>
                  <a:pt x="3529632" y="671718"/>
                </a:lnTo>
                <a:lnTo>
                  <a:pt x="3559410" y="704808"/>
                </a:lnTo>
                <a:lnTo>
                  <a:pt x="3587425" y="739448"/>
                </a:lnTo>
                <a:lnTo>
                  <a:pt x="3613608" y="775566"/>
                </a:lnTo>
                <a:lnTo>
                  <a:pt x="3637885" y="813093"/>
                </a:lnTo>
                <a:lnTo>
                  <a:pt x="3660188" y="851956"/>
                </a:lnTo>
                <a:lnTo>
                  <a:pt x="3680444" y="892085"/>
                </a:lnTo>
                <a:lnTo>
                  <a:pt x="3698582" y="933408"/>
                </a:lnTo>
                <a:lnTo>
                  <a:pt x="3714533" y="975856"/>
                </a:lnTo>
                <a:lnTo>
                  <a:pt x="3728224" y="1019356"/>
                </a:lnTo>
                <a:lnTo>
                  <a:pt x="3739585" y="1063838"/>
                </a:lnTo>
                <a:lnTo>
                  <a:pt x="3748545" y="1109231"/>
                </a:lnTo>
                <a:lnTo>
                  <a:pt x="3755033" y="1155465"/>
                </a:lnTo>
                <a:lnTo>
                  <a:pt x="3758978" y="1202467"/>
                </a:lnTo>
                <a:lnTo>
                  <a:pt x="3760308" y="1250167"/>
                </a:lnTo>
                <a:lnTo>
                  <a:pt x="3760308" y="2278616"/>
                </a:lnTo>
                <a:lnTo>
                  <a:pt x="3572470" y="2278616"/>
                </a:lnTo>
                <a:lnTo>
                  <a:pt x="3965093" y="2857520"/>
                </a:lnTo>
                <a:lnTo>
                  <a:pt x="4357717" y="2278616"/>
                </a:lnTo>
                <a:lnTo>
                  <a:pt x="4169878" y="2278616"/>
                </a:lnTo>
                <a:lnTo>
                  <a:pt x="4169878" y="1250167"/>
                </a:lnTo>
                <a:lnTo>
                  <a:pt x="4168975" y="1202214"/>
                </a:lnTo>
                <a:lnTo>
                  <a:pt x="4166289" y="1154717"/>
                </a:lnTo>
                <a:lnTo>
                  <a:pt x="4161851" y="1107709"/>
                </a:lnTo>
                <a:lnTo>
                  <a:pt x="4155693" y="1061223"/>
                </a:lnTo>
                <a:lnTo>
                  <a:pt x="4147849" y="1015290"/>
                </a:lnTo>
                <a:lnTo>
                  <a:pt x="4138350" y="969944"/>
                </a:lnTo>
                <a:lnTo>
                  <a:pt x="4127230" y="925216"/>
                </a:lnTo>
                <a:lnTo>
                  <a:pt x="4114520" y="881138"/>
                </a:lnTo>
                <a:lnTo>
                  <a:pt x="4100252" y="837744"/>
                </a:lnTo>
                <a:lnTo>
                  <a:pt x="4084460" y="795065"/>
                </a:lnTo>
                <a:lnTo>
                  <a:pt x="4067175" y="753135"/>
                </a:lnTo>
                <a:lnTo>
                  <a:pt x="4048429" y="711985"/>
                </a:lnTo>
                <a:lnTo>
                  <a:pt x="4028256" y="671647"/>
                </a:lnTo>
                <a:lnTo>
                  <a:pt x="4006688" y="632155"/>
                </a:lnTo>
                <a:lnTo>
                  <a:pt x="3983756" y="593539"/>
                </a:lnTo>
                <a:lnTo>
                  <a:pt x="3959494" y="555834"/>
                </a:lnTo>
                <a:lnTo>
                  <a:pt x="3933934" y="519071"/>
                </a:lnTo>
                <a:lnTo>
                  <a:pt x="3907107" y="483283"/>
                </a:lnTo>
                <a:lnTo>
                  <a:pt x="3879047" y="448501"/>
                </a:lnTo>
                <a:lnTo>
                  <a:pt x="3849786" y="414759"/>
                </a:lnTo>
                <a:lnTo>
                  <a:pt x="3819356" y="382089"/>
                </a:lnTo>
                <a:lnTo>
                  <a:pt x="3787790" y="350522"/>
                </a:lnTo>
                <a:lnTo>
                  <a:pt x="3755119" y="320092"/>
                </a:lnTo>
                <a:lnTo>
                  <a:pt x="3721377" y="290831"/>
                </a:lnTo>
                <a:lnTo>
                  <a:pt x="3686596" y="262771"/>
                </a:lnTo>
                <a:lnTo>
                  <a:pt x="3650808" y="235944"/>
                </a:lnTo>
                <a:lnTo>
                  <a:pt x="3614045" y="210384"/>
                </a:lnTo>
                <a:lnTo>
                  <a:pt x="3576339" y="186122"/>
                </a:lnTo>
                <a:lnTo>
                  <a:pt x="3537724" y="163190"/>
                </a:lnTo>
                <a:lnTo>
                  <a:pt x="3498232" y="141622"/>
                </a:lnTo>
                <a:lnTo>
                  <a:pt x="3457895" y="121449"/>
                </a:lnTo>
                <a:lnTo>
                  <a:pt x="3416744" y="102703"/>
                </a:lnTo>
                <a:lnTo>
                  <a:pt x="3374814" y="85418"/>
                </a:lnTo>
                <a:lnTo>
                  <a:pt x="3332135" y="69626"/>
                </a:lnTo>
                <a:lnTo>
                  <a:pt x="3288741" y="55358"/>
                </a:lnTo>
                <a:lnTo>
                  <a:pt x="3244664" y="42648"/>
                </a:lnTo>
                <a:lnTo>
                  <a:pt x="3199936" y="31527"/>
                </a:lnTo>
                <a:lnTo>
                  <a:pt x="3154589" y="22029"/>
                </a:lnTo>
                <a:lnTo>
                  <a:pt x="3108657" y="14184"/>
                </a:lnTo>
                <a:lnTo>
                  <a:pt x="3062170" y="8027"/>
                </a:lnTo>
                <a:lnTo>
                  <a:pt x="3015163" y="3589"/>
                </a:lnTo>
                <a:lnTo>
                  <a:pt x="2967666" y="902"/>
                </a:lnTo>
                <a:lnTo>
                  <a:pt x="2919713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36" y="2443157"/>
            <a:ext cx="4358005" cy="2858135"/>
          </a:xfrm>
          <a:custGeom>
            <a:avLst/>
            <a:gdLst/>
            <a:ahLst/>
            <a:cxnLst/>
            <a:rect l="l" t="t" r="r" b="b"/>
            <a:pathLst>
              <a:path w="4358005" h="2858135">
                <a:moveTo>
                  <a:pt x="0" y="0"/>
                </a:moveTo>
                <a:lnTo>
                  <a:pt x="2919714" y="0"/>
                </a:lnTo>
                <a:lnTo>
                  <a:pt x="2967667" y="902"/>
                </a:lnTo>
                <a:lnTo>
                  <a:pt x="3015163" y="3589"/>
                </a:lnTo>
                <a:lnTo>
                  <a:pt x="3062171" y="8027"/>
                </a:lnTo>
                <a:lnTo>
                  <a:pt x="3108657" y="14184"/>
                </a:lnTo>
                <a:lnTo>
                  <a:pt x="3154590" y="22029"/>
                </a:lnTo>
                <a:lnTo>
                  <a:pt x="3199937" y="31527"/>
                </a:lnTo>
                <a:lnTo>
                  <a:pt x="3244665" y="42648"/>
                </a:lnTo>
                <a:lnTo>
                  <a:pt x="3288742" y="55358"/>
                </a:lnTo>
                <a:lnTo>
                  <a:pt x="3332136" y="69626"/>
                </a:lnTo>
                <a:lnTo>
                  <a:pt x="3374815" y="85418"/>
                </a:lnTo>
                <a:lnTo>
                  <a:pt x="3416745" y="102703"/>
                </a:lnTo>
                <a:lnTo>
                  <a:pt x="3457895" y="121448"/>
                </a:lnTo>
                <a:lnTo>
                  <a:pt x="3498233" y="141621"/>
                </a:lnTo>
                <a:lnTo>
                  <a:pt x="3537725" y="163190"/>
                </a:lnTo>
                <a:lnTo>
                  <a:pt x="3576340" y="186121"/>
                </a:lnTo>
                <a:lnTo>
                  <a:pt x="3614045" y="210384"/>
                </a:lnTo>
                <a:lnTo>
                  <a:pt x="3650808" y="235944"/>
                </a:lnTo>
                <a:lnTo>
                  <a:pt x="3686597" y="262771"/>
                </a:lnTo>
                <a:lnTo>
                  <a:pt x="3721378" y="290831"/>
                </a:lnTo>
                <a:lnTo>
                  <a:pt x="3755120" y="320092"/>
                </a:lnTo>
                <a:lnTo>
                  <a:pt x="3787791" y="350522"/>
                </a:lnTo>
                <a:lnTo>
                  <a:pt x="3819357" y="382088"/>
                </a:lnTo>
                <a:lnTo>
                  <a:pt x="3849787" y="414759"/>
                </a:lnTo>
                <a:lnTo>
                  <a:pt x="3879048" y="448501"/>
                </a:lnTo>
                <a:lnTo>
                  <a:pt x="3907108" y="483282"/>
                </a:lnTo>
                <a:lnTo>
                  <a:pt x="3933935" y="519071"/>
                </a:lnTo>
                <a:lnTo>
                  <a:pt x="3959495" y="555834"/>
                </a:lnTo>
                <a:lnTo>
                  <a:pt x="3983757" y="593539"/>
                </a:lnTo>
                <a:lnTo>
                  <a:pt x="4006689" y="632154"/>
                </a:lnTo>
                <a:lnTo>
                  <a:pt x="4028257" y="671646"/>
                </a:lnTo>
                <a:lnTo>
                  <a:pt x="4048430" y="711984"/>
                </a:lnTo>
                <a:lnTo>
                  <a:pt x="4067176" y="753134"/>
                </a:lnTo>
                <a:lnTo>
                  <a:pt x="4084461" y="795065"/>
                </a:lnTo>
                <a:lnTo>
                  <a:pt x="4100253" y="837743"/>
                </a:lnTo>
                <a:lnTo>
                  <a:pt x="4114521" y="881138"/>
                </a:lnTo>
                <a:lnTo>
                  <a:pt x="4127231" y="925215"/>
                </a:lnTo>
                <a:lnTo>
                  <a:pt x="4138351" y="969943"/>
                </a:lnTo>
                <a:lnTo>
                  <a:pt x="4147850" y="1015290"/>
                </a:lnTo>
                <a:lnTo>
                  <a:pt x="4155694" y="1061222"/>
                </a:lnTo>
                <a:lnTo>
                  <a:pt x="4161852" y="1107709"/>
                </a:lnTo>
                <a:lnTo>
                  <a:pt x="4166290" y="1154716"/>
                </a:lnTo>
                <a:lnTo>
                  <a:pt x="4168976" y="1202213"/>
                </a:lnTo>
                <a:lnTo>
                  <a:pt x="4169879" y="1250167"/>
                </a:lnTo>
                <a:lnTo>
                  <a:pt x="4169879" y="2278616"/>
                </a:lnTo>
                <a:lnTo>
                  <a:pt x="4357718" y="2278616"/>
                </a:lnTo>
                <a:lnTo>
                  <a:pt x="3965094" y="2857520"/>
                </a:lnTo>
                <a:lnTo>
                  <a:pt x="3572470" y="2278616"/>
                </a:lnTo>
                <a:lnTo>
                  <a:pt x="3760309" y="2278616"/>
                </a:lnTo>
                <a:lnTo>
                  <a:pt x="3760309" y="1250167"/>
                </a:lnTo>
                <a:lnTo>
                  <a:pt x="3758978" y="1202466"/>
                </a:lnTo>
                <a:lnTo>
                  <a:pt x="3755034" y="1155464"/>
                </a:lnTo>
                <a:lnTo>
                  <a:pt x="3748546" y="1109231"/>
                </a:lnTo>
                <a:lnTo>
                  <a:pt x="3739586" y="1063837"/>
                </a:lnTo>
                <a:lnTo>
                  <a:pt x="3728225" y="1019355"/>
                </a:lnTo>
                <a:lnTo>
                  <a:pt x="3714534" y="975855"/>
                </a:lnTo>
                <a:lnTo>
                  <a:pt x="3698583" y="933407"/>
                </a:lnTo>
                <a:lnTo>
                  <a:pt x="3680444" y="892084"/>
                </a:lnTo>
                <a:lnTo>
                  <a:pt x="3660188" y="851955"/>
                </a:lnTo>
                <a:lnTo>
                  <a:pt x="3637886" y="813092"/>
                </a:lnTo>
                <a:lnTo>
                  <a:pt x="3613608" y="775566"/>
                </a:lnTo>
                <a:lnTo>
                  <a:pt x="3587426" y="739447"/>
                </a:lnTo>
                <a:lnTo>
                  <a:pt x="3559410" y="704807"/>
                </a:lnTo>
                <a:lnTo>
                  <a:pt x="3529632" y="671717"/>
                </a:lnTo>
                <a:lnTo>
                  <a:pt x="3498162" y="640247"/>
                </a:lnTo>
                <a:lnTo>
                  <a:pt x="3465072" y="610469"/>
                </a:lnTo>
                <a:lnTo>
                  <a:pt x="3430432" y="582453"/>
                </a:lnTo>
                <a:lnTo>
                  <a:pt x="3394314" y="556271"/>
                </a:lnTo>
                <a:lnTo>
                  <a:pt x="3356787" y="531993"/>
                </a:lnTo>
                <a:lnTo>
                  <a:pt x="3317924" y="509691"/>
                </a:lnTo>
                <a:lnTo>
                  <a:pt x="3277796" y="489435"/>
                </a:lnTo>
                <a:lnTo>
                  <a:pt x="3236472" y="471296"/>
                </a:lnTo>
                <a:lnTo>
                  <a:pt x="3194025" y="455346"/>
                </a:lnTo>
                <a:lnTo>
                  <a:pt x="3150525" y="441654"/>
                </a:lnTo>
                <a:lnTo>
                  <a:pt x="3106042" y="430293"/>
                </a:lnTo>
                <a:lnTo>
                  <a:pt x="3060649" y="421333"/>
                </a:lnTo>
                <a:lnTo>
                  <a:pt x="3014416" y="414845"/>
                </a:lnTo>
                <a:lnTo>
                  <a:pt x="2967414" y="410901"/>
                </a:lnTo>
                <a:lnTo>
                  <a:pt x="2919714" y="409570"/>
                </a:lnTo>
                <a:lnTo>
                  <a:pt x="0" y="4095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4763" y="1871653"/>
            <a:ext cx="2000885" cy="571500"/>
          </a:xfrm>
          <a:custGeom>
            <a:avLst/>
            <a:gdLst/>
            <a:ahLst/>
            <a:cxnLst/>
            <a:rect l="l" t="t" r="r" b="b"/>
            <a:pathLst>
              <a:path w="2000885" h="571500">
                <a:moveTo>
                  <a:pt x="0" y="285753"/>
                </a:moveTo>
                <a:lnTo>
                  <a:pt x="285752" y="0"/>
                </a:lnTo>
                <a:lnTo>
                  <a:pt x="285752" y="142875"/>
                </a:lnTo>
                <a:lnTo>
                  <a:pt x="1714513" y="142875"/>
                </a:lnTo>
                <a:lnTo>
                  <a:pt x="1714513" y="0"/>
                </a:lnTo>
                <a:lnTo>
                  <a:pt x="2000264" y="285753"/>
                </a:lnTo>
                <a:lnTo>
                  <a:pt x="1714513" y="571504"/>
                </a:lnTo>
                <a:lnTo>
                  <a:pt x="1714513" y="428628"/>
                </a:lnTo>
                <a:lnTo>
                  <a:pt x="285752" y="428628"/>
                </a:lnTo>
                <a:lnTo>
                  <a:pt x="285752" y="571504"/>
                </a:lnTo>
                <a:lnTo>
                  <a:pt x="0" y="285753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8055" y="2027880"/>
            <a:ext cx="17587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PCIe or NVLink</a:t>
            </a:r>
            <a:r>
              <a:rPr sz="16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5917" y="3760722"/>
            <a:ext cx="4926683" cy="169514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Copy input data from CPU memory to GPU  memory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01345" indent="-342900">
              <a:lnSpc>
                <a:spcPts val="2090"/>
              </a:lnSpc>
              <a:spcBef>
                <a:spcPts val="11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Load GPU program and execute,  caching data on chip for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2162" y="871522"/>
            <a:ext cx="4169818" cy="5118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434" y="1264086"/>
            <a:ext cx="2643205" cy="203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4763" y="1871653"/>
            <a:ext cx="2000885" cy="571500"/>
          </a:xfrm>
          <a:custGeom>
            <a:avLst/>
            <a:gdLst/>
            <a:ahLst/>
            <a:cxnLst/>
            <a:rect l="l" t="t" r="r" b="b"/>
            <a:pathLst>
              <a:path w="2000885" h="571500">
                <a:moveTo>
                  <a:pt x="0" y="285753"/>
                </a:moveTo>
                <a:lnTo>
                  <a:pt x="285752" y="0"/>
                </a:lnTo>
                <a:lnTo>
                  <a:pt x="285752" y="142875"/>
                </a:lnTo>
                <a:lnTo>
                  <a:pt x="1714513" y="142875"/>
                </a:lnTo>
                <a:lnTo>
                  <a:pt x="1714513" y="0"/>
                </a:lnTo>
                <a:lnTo>
                  <a:pt x="2000264" y="285753"/>
                </a:lnTo>
                <a:lnTo>
                  <a:pt x="1714513" y="571504"/>
                </a:lnTo>
                <a:lnTo>
                  <a:pt x="1714513" y="428628"/>
                </a:lnTo>
                <a:lnTo>
                  <a:pt x="285752" y="428628"/>
                </a:lnTo>
                <a:lnTo>
                  <a:pt x="285752" y="571504"/>
                </a:lnTo>
                <a:lnTo>
                  <a:pt x="0" y="285753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36" y="1228712"/>
            <a:ext cx="3786504" cy="500380"/>
          </a:xfrm>
          <a:custGeom>
            <a:avLst/>
            <a:gdLst/>
            <a:ahLst/>
            <a:cxnLst/>
            <a:rect l="l" t="t" r="r" b="b"/>
            <a:pathLst>
              <a:path w="3786504" h="500380">
                <a:moveTo>
                  <a:pt x="3560875" y="0"/>
                </a:moveTo>
                <a:lnTo>
                  <a:pt x="3335536" y="184288"/>
                </a:lnTo>
                <a:lnTo>
                  <a:pt x="3459342" y="184288"/>
                </a:lnTo>
                <a:lnTo>
                  <a:pt x="3459342" y="296998"/>
                </a:lnTo>
                <a:lnTo>
                  <a:pt x="0" y="296998"/>
                </a:lnTo>
                <a:lnTo>
                  <a:pt x="0" y="500065"/>
                </a:lnTo>
                <a:lnTo>
                  <a:pt x="3463387" y="500065"/>
                </a:lnTo>
                <a:lnTo>
                  <a:pt x="3509021" y="494808"/>
                </a:lnTo>
                <a:lnTo>
                  <a:pt x="3550911" y="479836"/>
                </a:lnTo>
                <a:lnTo>
                  <a:pt x="3587864" y="456342"/>
                </a:lnTo>
                <a:lnTo>
                  <a:pt x="3618685" y="425521"/>
                </a:lnTo>
                <a:lnTo>
                  <a:pt x="3642179" y="388568"/>
                </a:lnTo>
                <a:lnTo>
                  <a:pt x="3657151" y="346677"/>
                </a:lnTo>
                <a:lnTo>
                  <a:pt x="3662408" y="301043"/>
                </a:lnTo>
                <a:lnTo>
                  <a:pt x="3662408" y="184288"/>
                </a:lnTo>
                <a:lnTo>
                  <a:pt x="3786214" y="184288"/>
                </a:lnTo>
                <a:lnTo>
                  <a:pt x="356087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6136" y="1228711"/>
            <a:ext cx="3786504" cy="500380"/>
          </a:xfrm>
          <a:custGeom>
            <a:avLst/>
            <a:gdLst/>
            <a:ahLst/>
            <a:cxnLst/>
            <a:rect l="l" t="t" r="r" b="b"/>
            <a:pathLst>
              <a:path w="3786504" h="500380">
                <a:moveTo>
                  <a:pt x="0" y="500066"/>
                </a:moveTo>
                <a:lnTo>
                  <a:pt x="3463387" y="500066"/>
                </a:lnTo>
                <a:lnTo>
                  <a:pt x="3509021" y="494809"/>
                </a:lnTo>
                <a:lnTo>
                  <a:pt x="3550912" y="479837"/>
                </a:lnTo>
                <a:lnTo>
                  <a:pt x="3587865" y="456343"/>
                </a:lnTo>
                <a:lnTo>
                  <a:pt x="3618685" y="425522"/>
                </a:lnTo>
                <a:lnTo>
                  <a:pt x="3642179" y="388568"/>
                </a:lnTo>
                <a:lnTo>
                  <a:pt x="3657152" y="346678"/>
                </a:lnTo>
                <a:lnTo>
                  <a:pt x="3662408" y="301044"/>
                </a:lnTo>
                <a:lnTo>
                  <a:pt x="3662408" y="184289"/>
                </a:lnTo>
                <a:lnTo>
                  <a:pt x="3786214" y="184289"/>
                </a:lnTo>
                <a:lnTo>
                  <a:pt x="3560875" y="0"/>
                </a:lnTo>
                <a:lnTo>
                  <a:pt x="3335536" y="184289"/>
                </a:lnTo>
                <a:lnTo>
                  <a:pt x="3459342" y="184289"/>
                </a:lnTo>
                <a:lnTo>
                  <a:pt x="3459342" y="296998"/>
                </a:lnTo>
                <a:lnTo>
                  <a:pt x="0" y="296998"/>
                </a:lnTo>
                <a:lnTo>
                  <a:pt x="0" y="500066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7221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321471" y="0"/>
                </a:moveTo>
                <a:lnTo>
                  <a:pt x="0" y="321471"/>
                </a:lnTo>
                <a:lnTo>
                  <a:pt x="160735" y="321471"/>
                </a:lnTo>
                <a:lnTo>
                  <a:pt x="160735" y="1178728"/>
                </a:lnTo>
                <a:lnTo>
                  <a:pt x="0" y="1178728"/>
                </a:lnTo>
                <a:lnTo>
                  <a:pt x="321471" y="1500197"/>
                </a:lnTo>
                <a:lnTo>
                  <a:pt x="642942" y="1178728"/>
                </a:lnTo>
                <a:lnTo>
                  <a:pt x="482206" y="1178728"/>
                </a:lnTo>
                <a:lnTo>
                  <a:pt x="482206" y="321471"/>
                </a:lnTo>
                <a:lnTo>
                  <a:pt x="642942" y="321471"/>
                </a:lnTo>
                <a:lnTo>
                  <a:pt x="32147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221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0" y="321471"/>
                </a:moveTo>
                <a:lnTo>
                  <a:pt x="321471" y="0"/>
                </a:lnTo>
                <a:lnTo>
                  <a:pt x="642942" y="321471"/>
                </a:lnTo>
                <a:lnTo>
                  <a:pt x="482206" y="321471"/>
                </a:lnTo>
                <a:lnTo>
                  <a:pt x="482206" y="1178728"/>
                </a:lnTo>
                <a:lnTo>
                  <a:pt x="642942" y="1178728"/>
                </a:lnTo>
                <a:lnTo>
                  <a:pt x="321471" y="1500198"/>
                </a:lnTo>
                <a:lnTo>
                  <a:pt x="0" y="1178728"/>
                </a:lnTo>
                <a:lnTo>
                  <a:pt x="160735" y="1178728"/>
                </a:lnTo>
                <a:lnTo>
                  <a:pt x="160735" y="321471"/>
                </a:lnTo>
                <a:lnTo>
                  <a:pt x="0" y="321471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378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321471" y="0"/>
                </a:moveTo>
                <a:lnTo>
                  <a:pt x="0" y="321471"/>
                </a:lnTo>
                <a:lnTo>
                  <a:pt x="160735" y="321471"/>
                </a:lnTo>
                <a:lnTo>
                  <a:pt x="160735" y="1178728"/>
                </a:lnTo>
                <a:lnTo>
                  <a:pt x="0" y="1178728"/>
                </a:lnTo>
                <a:lnTo>
                  <a:pt x="321471" y="1500197"/>
                </a:lnTo>
                <a:lnTo>
                  <a:pt x="642941" y="1178728"/>
                </a:lnTo>
                <a:lnTo>
                  <a:pt x="482206" y="1178728"/>
                </a:lnTo>
                <a:lnTo>
                  <a:pt x="482206" y="321471"/>
                </a:lnTo>
                <a:lnTo>
                  <a:pt x="642941" y="321471"/>
                </a:lnTo>
                <a:lnTo>
                  <a:pt x="32147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378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0" y="321471"/>
                </a:moveTo>
                <a:lnTo>
                  <a:pt x="321471" y="0"/>
                </a:lnTo>
                <a:lnTo>
                  <a:pt x="642942" y="321471"/>
                </a:lnTo>
                <a:lnTo>
                  <a:pt x="482206" y="321471"/>
                </a:lnTo>
                <a:lnTo>
                  <a:pt x="482206" y="1178728"/>
                </a:lnTo>
                <a:lnTo>
                  <a:pt x="642942" y="1178728"/>
                </a:lnTo>
                <a:lnTo>
                  <a:pt x="321471" y="1500198"/>
                </a:lnTo>
                <a:lnTo>
                  <a:pt x="0" y="1178728"/>
                </a:lnTo>
                <a:lnTo>
                  <a:pt x="160735" y="1178728"/>
                </a:lnTo>
                <a:lnTo>
                  <a:pt x="160735" y="321471"/>
                </a:lnTo>
                <a:lnTo>
                  <a:pt x="0" y="321471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254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321471" y="0"/>
                </a:moveTo>
                <a:lnTo>
                  <a:pt x="0" y="321471"/>
                </a:lnTo>
                <a:lnTo>
                  <a:pt x="160735" y="321471"/>
                </a:lnTo>
                <a:lnTo>
                  <a:pt x="160735" y="1178728"/>
                </a:lnTo>
                <a:lnTo>
                  <a:pt x="0" y="1178728"/>
                </a:lnTo>
                <a:lnTo>
                  <a:pt x="321471" y="1500197"/>
                </a:lnTo>
                <a:lnTo>
                  <a:pt x="642942" y="1178728"/>
                </a:lnTo>
                <a:lnTo>
                  <a:pt x="482206" y="1178728"/>
                </a:lnTo>
                <a:lnTo>
                  <a:pt x="482206" y="321471"/>
                </a:lnTo>
                <a:lnTo>
                  <a:pt x="642942" y="321471"/>
                </a:lnTo>
                <a:lnTo>
                  <a:pt x="32147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254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0" y="321471"/>
                </a:moveTo>
                <a:lnTo>
                  <a:pt x="321471" y="0"/>
                </a:lnTo>
                <a:lnTo>
                  <a:pt x="642942" y="321471"/>
                </a:lnTo>
                <a:lnTo>
                  <a:pt x="482206" y="321471"/>
                </a:lnTo>
                <a:lnTo>
                  <a:pt x="482206" y="1178728"/>
                </a:lnTo>
                <a:lnTo>
                  <a:pt x="642942" y="1178728"/>
                </a:lnTo>
                <a:lnTo>
                  <a:pt x="321471" y="1500198"/>
                </a:lnTo>
                <a:lnTo>
                  <a:pt x="0" y="1178728"/>
                </a:lnTo>
                <a:lnTo>
                  <a:pt x="160735" y="1178728"/>
                </a:lnTo>
                <a:lnTo>
                  <a:pt x="160735" y="321471"/>
                </a:lnTo>
                <a:lnTo>
                  <a:pt x="0" y="321471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F5E10378-FA36-4B70-BA32-334B0DD5610F}"/>
              </a:ext>
            </a:extLst>
          </p:cNvPr>
          <p:cNvSpPr txBox="1"/>
          <p:nvPr/>
        </p:nvSpPr>
        <p:spPr>
          <a:xfrm>
            <a:off x="4098055" y="2027880"/>
            <a:ext cx="17587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PCIe or NVLink</a:t>
            </a:r>
            <a:r>
              <a:rPr sz="16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778AD86A-0AD7-4AAD-AF78-5602D328E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665" y="464523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PROCESSING</a:t>
            </a:r>
            <a:r>
              <a:rPr sz="36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72162" y="871522"/>
            <a:ext cx="4169818" cy="5118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434" y="1264086"/>
            <a:ext cx="2643205" cy="203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4763" y="1871653"/>
            <a:ext cx="2000885" cy="571500"/>
          </a:xfrm>
          <a:custGeom>
            <a:avLst/>
            <a:gdLst/>
            <a:ahLst/>
            <a:cxnLst/>
            <a:rect l="l" t="t" r="r" b="b"/>
            <a:pathLst>
              <a:path w="2000885" h="571500">
                <a:moveTo>
                  <a:pt x="0" y="285753"/>
                </a:moveTo>
                <a:lnTo>
                  <a:pt x="285752" y="0"/>
                </a:lnTo>
                <a:lnTo>
                  <a:pt x="285752" y="142875"/>
                </a:lnTo>
                <a:lnTo>
                  <a:pt x="1714513" y="142875"/>
                </a:lnTo>
                <a:lnTo>
                  <a:pt x="1714513" y="0"/>
                </a:lnTo>
                <a:lnTo>
                  <a:pt x="2000264" y="285753"/>
                </a:lnTo>
                <a:lnTo>
                  <a:pt x="1714513" y="571504"/>
                </a:lnTo>
                <a:lnTo>
                  <a:pt x="1714513" y="428628"/>
                </a:lnTo>
                <a:lnTo>
                  <a:pt x="285752" y="428628"/>
                </a:lnTo>
                <a:lnTo>
                  <a:pt x="285752" y="571504"/>
                </a:lnTo>
                <a:lnTo>
                  <a:pt x="0" y="285753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918" y="3453153"/>
            <a:ext cx="5136244" cy="253832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Copy input data from CPU memory to GPU  memory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01345" indent="-342900">
              <a:lnSpc>
                <a:spcPts val="2090"/>
              </a:lnSpc>
              <a:spcBef>
                <a:spcPts val="114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Load GPU program and execute,  caching data on chip for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01345" indent="-342900">
              <a:lnSpc>
                <a:spcPts val="2090"/>
              </a:lnSpc>
              <a:spcBef>
                <a:spcPts val="114"/>
              </a:spcBef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335280" indent="-342900">
              <a:lnSpc>
                <a:spcPts val="2180"/>
              </a:lnSpc>
              <a:spcBef>
                <a:spcPts val="4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Copy results from GPU memory to CPU  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4633" y="2274086"/>
            <a:ext cx="4741545" cy="2884170"/>
          </a:xfrm>
          <a:custGeom>
            <a:avLst/>
            <a:gdLst/>
            <a:ahLst/>
            <a:cxnLst/>
            <a:rect l="l" t="t" r="r" b="b"/>
            <a:pathLst>
              <a:path w="4741545" h="2884170">
                <a:moveTo>
                  <a:pt x="584211" y="0"/>
                </a:moveTo>
                <a:lnTo>
                  <a:pt x="0" y="396222"/>
                </a:lnTo>
                <a:lnTo>
                  <a:pt x="584211" y="792444"/>
                </a:lnTo>
                <a:lnTo>
                  <a:pt x="584211" y="602882"/>
                </a:lnTo>
                <a:lnTo>
                  <a:pt x="3479478" y="602882"/>
                </a:lnTo>
                <a:lnTo>
                  <a:pt x="3527616" y="604225"/>
                </a:lnTo>
                <a:lnTo>
                  <a:pt x="3575049" y="608206"/>
                </a:lnTo>
                <a:lnTo>
                  <a:pt x="3621706" y="614753"/>
                </a:lnTo>
                <a:lnTo>
                  <a:pt x="3667515" y="623796"/>
                </a:lnTo>
                <a:lnTo>
                  <a:pt x="3712405" y="635261"/>
                </a:lnTo>
                <a:lnTo>
                  <a:pt x="3756304" y="649077"/>
                </a:lnTo>
                <a:lnTo>
                  <a:pt x="3799141" y="665174"/>
                </a:lnTo>
                <a:lnTo>
                  <a:pt x="3840843" y="683479"/>
                </a:lnTo>
                <a:lnTo>
                  <a:pt x="3881340" y="703921"/>
                </a:lnTo>
                <a:lnTo>
                  <a:pt x="3920559" y="726428"/>
                </a:lnTo>
                <a:lnTo>
                  <a:pt x="3958429" y="750928"/>
                </a:lnTo>
                <a:lnTo>
                  <a:pt x="3994879" y="777350"/>
                </a:lnTo>
                <a:lnTo>
                  <a:pt x="4029836" y="805623"/>
                </a:lnTo>
                <a:lnTo>
                  <a:pt x="4063230" y="835674"/>
                </a:lnTo>
                <a:lnTo>
                  <a:pt x="4094988" y="867432"/>
                </a:lnTo>
                <a:lnTo>
                  <a:pt x="4125039" y="900826"/>
                </a:lnTo>
                <a:lnTo>
                  <a:pt x="4153312" y="935783"/>
                </a:lnTo>
                <a:lnTo>
                  <a:pt x="4179734" y="972233"/>
                </a:lnTo>
                <a:lnTo>
                  <a:pt x="4204234" y="1010103"/>
                </a:lnTo>
                <a:lnTo>
                  <a:pt x="4226741" y="1049322"/>
                </a:lnTo>
                <a:lnTo>
                  <a:pt x="4247183" y="1089819"/>
                </a:lnTo>
                <a:lnTo>
                  <a:pt x="4265488" y="1131521"/>
                </a:lnTo>
                <a:lnTo>
                  <a:pt x="4281585" y="1174358"/>
                </a:lnTo>
                <a:lnTo>
                  <a:pt x="4295402" y="1218257"/>
                </a:lnTo>
                <a:lnTo>
                  <a:pt x="4306867" y="1263147"/>
                </a:lnTo>
                <a:lnTo>
                  <a:pt x="4315909" y="1308956"/>
                </a:lnTo>
                <a:lnTo>
                  <a:pt x="4322456" y="1355613"/>
                </a:lnTo>
                <a:lnTo>
                  <a:pt x="4326437" y="1403046"/>
                </a:lnTo>
                <a:lnTo>
                  <a:pt x="4327780" y="1451184"/>
                </a:lnTo>
                <a:lnTo>
                  <a:pt x="4327780" y="2883714"/>
                </a:lnTo>
                <a:lnTo>
                  <a:pt x="4741101" y="2883714"/>
                </a:lnTo>
                <a:lnTo>
                  <a:pt x="4741101" y="1451184"/>
                </a:lnTo>
                <a:lnTo>
                  <a:pt x="4740190" y="1402791"/>
                </a:lnTo>
                <a:lnTo>
                  <a:pt x="4737479" y="1354859"/>
                </a:lnTo>
                <a:lnTo>
                  <a:pt x="4733000" y="1307421"/>
                </a:lnTo>
                <a:lnTo>
                  <a:pt x="4726786" y="1260508"/>
                </a:lnTo>
                <a:lnTo>
                  <a:pt x="4718870" y="1214155"/>
                </a:lnTo>
                <a:lnTo>
                  <a:pt x="4709285" y="1168393"/>
                </a:lnTo>
                <a:lnTo>
                  <a:pt x="4698062" y="1123255"/>
                </a:lnTo>
                <a:lnTo>
                  <a:pt x="4685235" y="1078773"/>
                </a:lnTo>
                <a:lnTo>
                  <a:pt x="4670837" y="1034982"/>
                </a:lnTo>
                <a:lnTo>
                  <a:pt x="4654900" y="991912"/>
                </a:lnTo>
                <a:lnTo>
                  <a:pt x="4637456" y="949597"/>
                </a:lnTo>
                <a:lnTo>
                  <a:pt x="4618539" y="908070"/>
                </a:lnTo>
                <a:lnTo>
                  <a:pt x="4598182" y="867363"/>
                </a:lnTo>
                <a:lnTo>
                  <a:pt x="4576415" y="827508"/>
                </a:lnTo>
                <a:lnTo>
                  <a:pt x="4553274" y="788539"/>
                </a:lnTo>
                <a:lnTo>
                  <a:pt x="4528789" y="750489"/>
                </a:lnTo>
                <a:lnTo>
                  <a:pt x="4502995" y="713389"/>
                </a:lnTo>
                <a:lnTo>
                  <a:pt x="4475922" y="677272"/>
                </a:lnTo>
                <a:lnTo>
                  <a:pt x="4447605" y="642172"/>
                </a:lnTo>
                <a:lnTo>
                  <a:pt x="4418076" y="608121"/>
                </a:lnTo>
                <a:lnTo>
                  <a:pt x="4387367" y="575151"/>
                </a:lnTo>
                <a:lnTo>
                  <a:pt x="4355511" y="543295"/>
                </a:lnTo>
                <a:lnTo>
                  <a:pt x="4322541" y="512586"/>
                </a:lnTo>
                <a:lnTo>
                  <a:pt x="4288490" y="483057"/>
                </a:lnTo>
                <a:lnTo>
                  <a:pt x="4253390" y="454740"/>
                </a:lnTo>
                <a:lnTo>
                  <a:pt x="4217273" y="427668"/>
                </a:lnTo>
                <a:lnTo>
                  <a:pt x="4180174" y="401873"/>
                </a:lnTo>
                <a:lnTo>
                  <a:pt x="4142123" y="377388"/>
                </a:lnTo>
                <a:lnTo>
                  <a:pt x="4103154" y="354247"/>
                </a:lnTo>
                <a:lnTo>
                  <a:pt x="4063300" y="332481"/>
                </a:lnTo>
                <a:lnTo>
                  <a:pt x="4022592" y="312123"/>
                </a:lnTo>
                <a:lnTo>
                  <a:pt x="3981065" y="293206"/>
                </a:lnTo>
                <a:lnTo>
                  <a:pt x="3938750" y="275762"/>
                </a:lnTo>
                <a:lnTo>
                  <a:pt x="3895681" y="259825"/>
                </a:lnTo>
                <a:lnTo>
                  <a:pt x="3851889" y="245427"/>
                </a:lnTo>
                <a:lnTo>
                  <a:pt x="3807408" y="232600"/>
                </a:lnTo>
                <a:lnTo>
                  <a:pt x="3762270" y="221378"/>
                </a:lnTo>
                <a:lnTo>
                  <a:pt x="3716507" y="211792"/>
                </a:lnTo>
                <a:lnTo>
                  <a:pt x="3670154" y="203876"/>
                </a:lnTo>
                <a:lnTo>
                  <a:pt x="3623241" y="197662"/>
                </a:lnTo>
                <a:lnTo>
                  <a:pt x="3575803" y="193183"/>
                </a:lnTo>
                <a:lnTo>
                  <a:pt x="3527871" y="190472"/>
                </a:lnTo>
                <a:lnTo>
                  <a:pt x="3479478" y="189561"/>
                </a:lnTo>
                <a:lnTo>
                  <a:pt x="584211" y="189561"/>
                </a:lnTo>
                <a:lnTo>
                  <a:pt x="58421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32" y="2274086"/>
            <a:ext cx="4741545" cy="2884170"/>
          </a:xfrm>
          <a:custGeom>
            <a:avLst/>
            <a:gdLst/>
            <a:ahLst/>
            <a:cxnLst/>
            <a:rect l="l" t="t" r="r" b="b"/>
            <a:pathLst>
              <a:path w="4741545" h="2884170">
                <a:moveTo>
                  <a:pt x="4741103" y="2883715"/>
                </a:moveTo>
                <a:lnTo>
                  <a:pt x="4741103" y="1451185"/>
                </a:lnTo>
                <a:lnTo>
                  <a:pt x="4740192" y="1402792"/>
                </a:lnTo>
                <a:lnTo>
                  <a:pt x="4737480" y="1354860"/>
                </a:lnTo>
                <a:lnTo>
                  <a:pt x="4733001" y="1307421"/>
                </a:lnTo>
                <a:lnTo>
                  <a:pt x="4726788" y="1260509"/>
                </a:lnTo>
                <a:lnTo>
                  <a:pt x="4718872" y="1214155"/>
                </a:lnTo>
                <a:lnTo>
                  <a:pt x="4709286" y="1168393"/>
                </a:lnTo>
                <a:lnTo>
                  <a:pt x="4698063" y="1123255"/>
                </a:lnTo>
                <a:lnTo>
                  <a:pt x="4685237" y="1078774"/>
                </a:lnTo>
                <a:lnTo>
                  <a:pt x="4670838" y="1034982"/>
                </a:lnTo>
                <a:lnTo>
                  <a:pt x="4654901" y="991912"/>
                </a:lnTo>
                <a:lnTo>
                  <a:pt x="4637458" y="949597"/>
                </a:lnTo>
                <a:lnTo>
                  <a:pt x="4618541" y="908070"/>
                </a:lnTo>
                <a:lnTo>
                  <a:pt x="4598183" y="867363"/>
                </a:lnTo>
                <a:lnTo>
                  <a:pt x="4576417" y="827508"/>
                </a:lnTo>
                <a:lnTo>
                  <a:pt x="4553275" y="788540"/>
                </a:lnTo>
                <a:lnTo>
                  <a:pt x="4528790" y="750489"/>
                </a:lnTo>
                <a:lnTo>
                  <a:pt x="4502996" y="713389"/>
                </a:lnTo>
                <a:lnTo>
                  <a:pt x="4475923" y="677273"/>
                </a:lnTo>
                <a:lnTo>
                  <a:pt x="4447606" y="642172"/>
                </a:lnTo>
                <a:lnTo>
                  <a:pt x="4418077" y="608121"/>
                </a:lnTo>
                <a:lnTo>
                  <a:pt x="4387368" y="575151"/>
                </a:lnTo>
                <a:lnTo>
                  <a:pt x="4355512" y="543295"/>
                </a:lnTo>
                <a:lnTo>
                  <a:pt x="4322542" y="512586"/>
                </a:lnTo>
                <a:lnTo>
                  <a:pt x="4288491" y="483057"/>
                </a:lnTo>
                <a:lnTo>
                  <a:pt x="4253391" y="454740"/>
                </a:lnTo>
                <a:lnTo>
                  <a:pt x="4217274" y="427668"/>
                </a:lnTo>
                <a:lnTo>
                  <a:pt x="4180174" y="401873"/>
                </a:lnTo>
                <a:lnTo>
                  <a:pt x="4142124" y="377388"/>
                </a:lnTo>
                <a:lnTo>
                  <a:pt x="4103155" y="354247"/>
                </a:lnTo>
                <a:lnTo>
                  <a:pt x="4063300" y="332481"/>
                </a:lnTo>
                <a:lnTo>
                  <a:pt x="4022593" y="312123"/>
                </a:lnTo>
                <a:lnTo>
                  <a:pt x="3981066" y="293206"/>
                </a:lnTo>
                <a:lnTo>
                  <a:pt x="3938751" y="275762"/>
                </a:lnTo>
                <a:lnTo>
                  <a:pt x="3895681" y="259825"/>
                </a:lnTo>
                <a:lnTo>
                  <a:pt x="3851889" y="245427"/>
                </a:lnTo>
                <a:lnTo>
                  <a:pt x="3807408" y="232600"/>
                </a:lnTo>
                <a:lnTo>
                  <a:pt x="3762270" y="221377"/>
                </a:lnTo>
                <a:lnTo>
                  <a:pt x="3716508" y="211792"/>
                </a:lnTo>
                <a:lnTo>
                  <a:pt x="3670154" y="203876"/>
                </a:lnTo>
                <a:lnTo>
                  <a:pt x="3623242" y="197662"/>
                </a:lnTo>
                <a:lnTo>
                  <a:pt x="3575803" y="193183"/>
                </a:lnTo>
                <a:lnTo>
                  <a:pt x="3527871" y="190472"/>
                </a:lnTo>
                <a:lnTo>
                  <a:pt x="3479479" y="189561"/>
                </a:lnTo>
                <a:lnTo>
                  <a:pt x="584212" y="189561"/>
                </a:lnTo>
                <a:lnTo>
                  <a:pt x="584212" y="0"/>
                </a:lnTo>
                <a:lnTo>
                  <a:pt x="0" y="396222"/>
                </a:lnTo>
                <a:lnTo>
                  <a:pt x="584212" y="792444"/>
                </a:lnTo>
                <a:lnTo>
                  <a:pt x="584212" y="602883"/>
                </a:lnTo>
                <a:lnTo>
                  <a:pt x="3479479" y="602883"/>
                </a:lnTo>
                <a:lnTo>
                  <a:pt x="3527616" y="604226"/>
                </a:lnTo>
                <a:lnTo>
                  <a:pt x="3575049" y="608207"/>
                </a:lnTo>
                <a:lnTo>
                  <a:pt x="3621706" y="614754"/>
                </a:lnTo>
                <a:lnTo>
                  <a:pt x="3667516" y="623796"/>
                </a:lnTo>
                <a:lnTo>
                  <a:pt x="3712406" y="635261"/>
                </a:lnTo>
                <a:lnTo>
                  <a:pt x="3756305" y="649078"/>
                </a:lnTo>
                <a:lnTo>
                  <a:pt x="3799141" y="665175"/>
                </a:lnTo>
                <a:lnTo>
                  <a:pt x="3840844" y="683480"/>
                </a:lnTo>
                <a:lnTo>
                  <a:pt x="3881340" y="703921"/>
                </a:lnTo>
                <a:lnTo>
                  <a:pt x="3920560" y="726428"/>
                </a:lnTo>
                <a:lnTo>
                  <a:pt x="3958430" y="750929"/>
                </a:lnTo>
                <a:lnTo>
                  <a:pt x="3994879" y="777351"/>
                </a:lnTo>
                <a:lnTo>
                  <a:pt x="4029837" y="805623"/>
                </a:lnTo>
                <a:lnTo>
                  <a:pt x="4063231" y="835674"/>
                </a:lnTo>
                <a:lnTo>
                  <a:pt x="4094989" y="867433"/>
                </a:lnTo>
                <a:lnTo>
                  <a:pt x="4125040" y="900826"/>
                </a:lnTo>
                <a:lnTo>
                  <a:pt x="4153312" y="935784"/>
                </a:lnTo>
                <a:lnTo>
                  <a:pt x="4179735" y="972233"/>
                </a:lnTo>
                <a:lnTo>
                  <a:pt x="4204235" y="1010104"/>
                </a:lnTo>
                <a:lnTo>
                  <a:pt x="4226742" y="1049323"/>
                </a:lnTo>
                <a:lnTo>
                  <a:pt x="4247184" y="1089820"/>
                </a:lnTo>
                <a:lnTo>
                  <a:pt x="4265489" y="1131522"/>
                </a:lnTo>
                <a:lnTo>
                  <a:pt x="4281585" y="1174359"/>
                </a:lnTo>
                <a:lnTo>
                  <a:pt x="4295402" y="1218258"/>
                </a:lnTo>
                <a:lnTo>
                  <a:pt x="4306867" y="1263148"/>
                </a:lnTo>
                <a:lnTo>
                  <a:pt x="4315909" y="1308957"/>
                </a:lnTo>
                <a:lnTo>
                  <a:pt x="4322457" y="1355614"/>
                </a:lnTo>
                <a:lnTo>
                  <a:pt x="4326438" y="1403047"/>
                </a:lnTo>
                <a:lnTo>
                  <a:pt x="4327780" y="1451185"/>
                </a:lnTo>
                <a:lnTo>
                  <a:pt x="4327780" y="2883715"/>
                </a:lnTo>
                <a:lnTo>
                  <a:pt x="4741103" y="2883715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5D295039-FF65-4577-9661-B3CC129995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665" y="464523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PROCESSING</a:t>
            </a:r>
            <a:r>
              <a:rPr sz="36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6E25AFF5-8521-43CB-B04E-946F7C49F7D8}"/>
              </a:ext>
            </a:extLst>
          </p:cNvPr>
          <p:cNvSpPr txBox="1"/>
          <p:nvPr/>
        </p:nvSpPr>
        <p:spPr>
          <a:xfrm>
            <a:off x="4098055" y="2027880"/>
            <a:ext cx="17587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PCIe or NVLink</a:t>
            </a:r>
            <a:r>
              <a:rPr sz="16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672483"/>
            <a:ext cx="94640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 PROGRAMMING IN CUDA</a:t>
            </a:r>
            <a:r>
              <a:rPr sz="3200" b="1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C++</a:t>
            </a:r>
          </a:p>
        </p:txBody>
      </p:sp>
      <p:sp>
        <p:nvSpPr>
          <p:cNvPr id="50" name="内容占位符 49">
            <a:extLst>
              <a:ext uri="{FF2B5EF4-FFF2-40B4-BE49-F238E27FC236}">
                <a16:creationId xmlns:a16="http://schemas.microsoft.com/office/drawing/2014/main" id="{00B32338-0C71-4839-83C0-9D18D539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21" y="1625280"/>
            <a:ext cx="9464040" cy="3916204"/>
          </a:xfrm>
        </p:spPr>
        <p:txBody>
          <a:bodyPr/>
          <a:lstStyle/>
          <a:p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GPU computing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about massive</a:t>
            </a:r>
            <a:r>
              <a:rPr lang="en-US" altLang="zh-CN" sz="2400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parallelism!</a:t>
            </a: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We need an interesting example…</a:t>
            </a:r>
          </a:p>
          <a:p>
            <a:pPr marL="0" indent="0">
              <a:buNone/>
            </a:pPr>
            <a:endParaRPr lang="en-US" altLang="zh-C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We’ll start with vector addition</a:t>
            </a:r>
          </a:p>
          <a:p>
            <a:endParaRPr lang="zh-CN" altLang="en-US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851647" y="2228087"/>
            <a:ext cx="490727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8667" y="2254214"/>
            <a:ext cx="396044" cy="2880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8667" y="2254214"/>
            <a:ext cx="396240" cy="2880360"/>
          </a:xfrm>
          <a:custGeom>
            <a:avLst/>
            <a:gdLst/>
            <a:ahLst/>
            <a:cxnLst/>
            <a:rect l="l" t="t" r="r" b="b"/>
            <a:pathLst>
              <a:path w="396240" h="2880360">
                <a:moveTo>
                  <a:pt x="0" y="66007"/>
                </a:moveTo>
                <a:lnTo>
                  <a:pt x="5187" y="40314"/>
                </a:lnTo>
                <a:lnTo>
                  <a:pt x="19333" y="19333"/>
                </a:lnTo>
                <a:lnTo>
                  <a:pt x="40314" y="5187"/>
                </a:lnTo>
                <a:lnTo>
                  <a:pt x="66007" y="0"/>
                </a:lnTo>
                <a:lnTo>
                  <a:pt x="330036" y="0"/>
                </a:lnTo>
                <a:lnTo>
                  <a:pt x="355729" y="5187"/>
                </a:lnTo>
                <a:lnTo>
                  <a:pt x="376710" y="19333"/>
                </a:lnTo>
                <a:lnTo>
                  <a:pt x="390856" y="40314"/>
                </a:lnTo>
                <a:lnTo>
                  <a:pt x="396044" y="66007"/>
                </a:lnTo>
                <a:lnTo>
                  <a:pt x="396044" y="2814313"/>
                </a:lnTo>
                <a:lnTo>
                  <a:pt x="390856" y="2840005"/>
                </a:lnTo>
                <a:lnTo>
                  <a:pt x="376710" y="2860986"/>
                </a:lnTo>
                <a:lnTo>
                  <a:pt x="355729" y="2875132"/>
                </a:lnTo>
                <a:lnTo>
                  <a:pt x="330036" y="2880320"/>
                </a:lnTo>
                <a:lnTo>
                  <a:pt x="66007" y="2880320"/>
                </a:lnTo>
                <a:lnTo>
                  <a:pt x="40314" y="2875132"/>
                </a:lnTo>
                <a:lnTo>
                  <a:pt x="19333" y="2860986"/>
                </a:lnTo>
                <a:lnTo>
                  <a:pt x="5187" y="2840005"/>
                </a:lnTo>
                <a:lnTo>
                  <a:pt x="0" y="2814313"/>
                </a:lnTo>
                <a:lnTo>
                  <a:pt x="0" y="6600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8667" y="2974294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8667" y="261425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8667" y="333433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8667" y="369816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8667" y="4054414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8667" y="441445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8667" y="477828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7280" y="2234183"/>
            <a:ext cx="487679" cy="297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2764" y="2261804"/>
            <a:ext cx="396044" cy="2880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2763" y="2261803"/>
            <a:ext cx="396240" cy="2880360"/>
          </a:xfrm>
          <a:custGeom>
            <a:avLst/>
            <a:gdLst/>
            <a:ahLst/>
            <a:cxnLst/>
            <a:rect l="l" t="t" r="r" b="b"/>
            <a:pathLst>
              <a:path w="396240" h="2880360">
                <a:moveTo>
                  <a:pt x="0" y="66007"/>
                </a:moveTo>
                <a:lnTo>
                  <a:pt x="5187" y="40314"/>
                </a:lnTo>
                <a:lnTo>
                  <a:pt x="19333" y="19333"/>
                </a:lnTo>
                <a:lnTo>
                  <a:pt x="40314" y="5187"/>
                </a:lnTo>
                <a:lnTo>
                  <a:pt x="66007" y="0"/>
                </a:lnTo>
                <a:lnTo>
                  <a:pt x="330036" y="0"/>
                </a:lnTo>
                <a:lnTo>
                  <a:pt x="355729" y="5187"/>
                </a:lnTo>
                <a:lnTo>
                  <a:pt x="376710" y="19333"/>
                </a:lnTo>
                <a:lnTo>
                  <a:pt x="390856" y="40314"/>
                </a:lnTo>
                <a:lnTo>
                  <a:pt x="396044" y="66007"/>
                </a:lnTo>
                <a:lnTo>
                  <a:pt x="396044" y="2814313"/>
                </a:lnTo>
                <a:lnTo>
                  <a:pt x="390856" y="2840005"/>
                </a:lnTo>
                <a:lnTo>
                  <a:pt x="376710" y="2860986"/>
                </a:lnTo>
                <a:lnTo>
                  <a:pt x="355729" y="2875132"/>
                </a:lnTo>
                <a:lnTo>
                  <a:pt x="330036" y="2880320"/>
                </a:lnTo>
                <a:lnTo>
                  <a:pt x="66007" y="2880320"/>
                </a:lnTo>
                <a:lnTo>
                  <a:pt x="40314" y="2875132"/>
                </a:lnTo>
                <a:lnTo>
                  <a:pt x="19333" y="2860986"/>
                </a:lnTo>
                <a:lnTo>
                  <a:pt x="5187" y="2840005"/>
                </a:lnTo>
                <a:lnTo>
                  <a:pt x="0" y="2814313"/>
                </a:lnTo>
                <a:lnTo>
                  <a:pt x="0" y="6600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2763" y="29818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2763" y="262184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2763" y="334192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2763" y="370575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2763" y="406200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2763" y="442204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2763" y="478587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76104" y="2231135"/>
            <a:ext cx="487679" cy="2974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22905" y="2258008"/>
            <a:ext cx="396044" cy="2880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22904" y="2258007"/>
            <a:ext cx="396240" cy="2880360"/>
          </a:xfrm>
          <a:custGeom>
            <a:avLst/>
            <a:gdLst/>
            <a:ahLst/>
            <a:cxnLst/>
            <a:rect l="l" t="t" r="r" b="b"/>
            <a:pathLst>
              <a:path w="396240" h="2880360">
                <a:moveTo>
                  <a:pt x="0" y="66007"/>
                </a:moveTo>
                <a:lnTo>
                  <a:pt x="5187" y="40314"/>
                </a:lnTo>
                <a:lnTo>
                  <a:pt x="19333" y="19333"/>
                </a:lnTo>
                <a:lnTo>
                  <a:pt x="40314" y="5187"/>
                </a:lnTo>
                <a:lnTo>
                  <a:pt x="66007" y="0"/>
                </a:lnTo>
                <a:lnTo>
                  <a:pt x="330036" y="0"/>
                </a:lnTo>
                <a:lnTo>
                  <a:pt x="355729" y="5187"/>
                </a:lnTo>
                <a:lnTo>
                  <a:pt x="376710" y="19333"/>
                </a:lnTo>
                <a:lnTo>
                  <a:pt x="390856" y="40314"/>
                </a:lnTo>
                <a:lnTo>
                  <a:pt x="396044" y="66007"/>
                </a:lnTo>
                <a:lnTo>
                  <a:pt x="396044" y="2814313"/>
                </a:lnTo>
                <a:lnTo>
                  <a:pt x="390856" y="2840005"/>
                </a:lnTo>
                <a:lnTo>
                  <a:pt x="376710" y="2860986"/>
                </a:lnTo>
                <a:lnTo>
                  <a:pt x="355729" y="2875132"/>
                </a:lnTo>
                <a:lnTo>
                  <a:pt x="330036" y="2880320"/>
                </a:lnTo>
                <a:lnTo>
                  <a:pt x="66007" y="2880320"/>
                </a:lnTo>
                <a:lnTo>
                  <a:pt x="40314" y="2875132"/>
                </a:lnTo>
                <a:lnTo>
                  <a:pt x="19333" y="2860986"/>
                </a:lnTo>
                <a:lnTo>
                  <a:pt x="5187" y="2840005"/>
                </a:lnTo>
                <a:lnTo>
                  <a:pt x="0" y="2814313"/>
                </a:lnTo>
                <a:lnTo>
                  <a:pt x="0" y="6600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22904" y="297808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22904" y="261804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22904" y="333812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22904" y="370196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22904" y="405820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22904" y="441824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22904" y="47820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60664" y="3535679"/>
            <a:ext cx="356616" cy="356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05870" y="3562077"/>
            <a:ext cx="264593" cy="2645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05870" y="3562077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89956"/>
                </a:moveTo>
                <a:lnTo>
                  <a:pt x="89956" y="89956"/>
                </a:lnTo>
                <a:lnTo>
                  <a:pt x="89956" y="0"/>
                </a:lnTo>
                <a:lnTo>
                  <a:pt x="174637" y="0"/>
                </a:lnTo>
                <a:lnTo>
                  <a:pt x="174637" y="89956"/>
                </a:lnTo>
                <a:lnTo>
                  <a:pt x="264593" y="89956"/>
                </a:lnTo>
                <a:lnTo>
                  <a:pt x="264593" y="174637"/>
                </a:lnTo>
                <a:lnTo>
                  <a:pt x="174637" y="174637"/>
                </a:lnTo>
                <a:lnTo>
                  <a:pt x="174637" y="264593"/>
                </a:lnTo>
                <a:lnTo>
                  <a:pt x="89956" y="264593"/>
                </a:lnTo>
                <a:lnTo>
                  <a:pt x="89956" y="174637"/>
                </a:lnTo>
                <a:lnTo>
                  <a:pt x="0" y="174637"/>
                </a:lnTo>
                <a:lnTo>
                  <a:pt x="0" y="89956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2223" y="3557015"/>
            <a:ext cx="429768" cy="3627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58862" y="3583382"/>
            <a:ext cx="335996" cy="2688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58862" y="3583382"/>
            <a:ext cx="336550" cy="107950"/>
          </a:xfrm>
          <a:custGeom>
            <a:avLst/>
            <a:gdLst/>
            <a:ahLst/>
            <a:cxnLst/>
            <a:rect l="l" t="t" r="r" b="b"/>
            <a:pathLst>
              <a:path w="336550" h="107950">
                <a:moveTo>
                  <a:pt x="0" y="0"/>
                </a:moveTo>
                <a:lnTo>
                  <a:pt x="335996" y="0"/>
                </a:lnTo>
                <a:lnTo>
                  <a:pt x="335996" y="107533"/>
                </a:lnTo>
                <a:lnTo>
                  <a:pt x="0" y="1075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458862" y="3744682"/>
            <a:ext cx="336550" cy="107950"/>
          </a:xfrm>
          <a:custGeom>
            <a:avLst/>
            <a:gdLst/>
            <a:ahLst/>
            <a:cxnLst/>
            <a:rect l="l" t="t" r="r" b="b"/>
            <a:pathLst>
              <a:path w="336550" h="107950">
                <a:moveTo>
                  <a:pt x="0" y="0"/>
                </a:moveTo>
                <a:lnTo>
                  <a:pt x="335996" y="0"/>
                </a:lnTo>
                <a:lnTo>
                  <a:pt x="335996" y="107533"/>
                </a:lnTo>
                <a:lnTo>
                  <a:pt x="0" y="1075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021380" y="519023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885476" y="5190235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0145617" y="5190235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3224</Words>
  <Application>Microsoft Office PowerPoint</Application>
  <PresentationFormat>自定义</PresentationFormat>
  <Paragraphs>1059</Paragraphs>
  <Slides>42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Minion Pro</vt:lpstr>
      <vt:lpstr>MS Gothic</vt:lpstr>
      <vt:lpstr>等线</vt:lpstr>
      <vt:lpstr>等线 Light</vt:lpstr>
      <vt:lpstr>Arial</vt:lpstr>
      <vt:lpstr>Calibri</vt:lpstr>
      <vt:lpstr>Calibri Light</vt:lpstr>
      <vt:lpstr>Courier New</vt:lpstr>
      <vt:lpstr>Times New Roman</vt:lpstr>
      <vt:lpstr>Trebuchet MS</vt:lpstr>
      <vt:lpstr>Office 主题​​</vt:lpstr>
      <vt:lpstr>CUDA C++ BASICS</vt:lpstr>
      <vt:lpstr>WHAT IS CUDA?</vt:lpstr>
      <vt:lpstr>INTRODUCTION TO CUDA C++</vt:lpstr>
      <vt:lpstr>HETEROGENEOUS COMPUTING</vt:lpstr>
      <vt:lpstr>PORTING TO CUDA</vt:lpstr>
      <vt:lpstr>SIMPLE PROCESSING FLOW</vt:lpstr>
      <vt:lpstr>SIMPLE PROCESSING FLOW</vt:lpstr>
      <vt:lpstr>SIMPLE PROCESSING FLOW</vt:lpstr>
      <vt:lpstr>PARALLEL PROGRAMMING IN CUDA C++</vt:lpstr>
      <vt:lpstr>GPU KERNELS: DEVICE CODE</vt:lpstr>
      <vt:lpstr>GPU KERNELS: DEVICE CODE</vt:lpstr>
      <vt:lpstr>MEMORY MANAGEMENT</vt:lpstr>
      <vt:lpstr>RUNNING CODE IN PARALLEL</vt:lpstr>
      <vt:lpstr>VECTOR ADDITION ON THE DEVICE</vt:lpstr>
      <vt:lpstr>VECTOR ADDITION ON THE DEVICE</vt:lpstr>
      <vt:lpstr>VECTOR ADDITION ON THE DEVICE</vt:lpstr>
      <vt:lpstr>REVIEW (1 OF 2)</vt:lpstr>
      <vt:lpstr>PowerPoint 演示文稿</vt:lpstr>
      <vt:lpstr>REVIEW (2 OF 2)</vt:lpstr>
      <vt:lpstr>CUDA THREADS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</vt:lpstr>
      <vt:lpstr>ADDITION WITH BLOCKS AND THREADS</vt:lpstr>
      <vt:lpstr>HANDLING ARBITRARY VECTOR SIZES</vt:lpstr>
      <vt:lpstr>Multi-Dimensional CUDA Grids</vt:lpstr>
      <vt:lpstr>Multi-D CUDA Grids</vt:lpstr>
      <vt:lpstr>Map CUDA threads to 2D array</vt:lpstr>
      <vt:lpstr>Row-Major Order</vt:lpstr>
      <vt:lpstr>Row-Major Order</vt:lpstr>
      <vt:lpstr>Row-Major Order</vt:lpstr>
      <vt:lpstr>Row-Major Order</vt:lpstr>
      <vt:lpstr>Row-Major Order</vt:lpstr>
      <vt:lpstr>Map CUDA threads to 2D array</vt:lpstr>
      <vt:lpstr>PowerPoint 演示文稿</vt:lpstr>
      <vt:lpstr>Now let’s run the matrix_addition program.</vt:lpstr>
      <vt:lpstr>WHY BOTHER WITH THREADS?</vt:lpstr>
      <vt:lpstr>REVIEW</vt:lpstr>
      <vt:lpstr>FUTURE SESSIONS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HuangDan</cp:lastModifiedBy>
  <cp:revision>118</cp:revision>
  <dcterms:created xsi:type="dcterms:W3CDTF">2020-11-24T11:28:55Z</dcterms:created>
  <dcterms:modified xsi:type="dcterms:W3CDTF">2021-12-21T01:31:03Z</dcterms:modified>
</cp:coreProperties>
</file>