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313" r:id="rId2"/>
    <p:sldId id="257" r:id="rId3"/>
    <p:sldId id="258" r:id="rId4"/>
    <p:sldId id="315" r:id="rId5"/>
    <p:sldId id="259" r:id="rId6"/>
    <p:sldId id="260" r:id="rId7"/>
    <p:sldId id="261" r:id="rId8"/>
    <p:sldId id="31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</p:sldIdLst>
  <p:sldSz cx="10972800" cy="6172200"/>
  <p:notesSz cx="10972800" cy="61722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>
      <p:cViewPr varScale="1">
        <p:scale>
          <a:sx n="119" d="100"/>
          <a:sy n="119" d="100"/>
        </p:scale>
        <p:origin x="69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BC74B-7DAB-4FF1-BA70-5C24B9B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10127"/>
            <a:ext cx="82296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181C90-9710-42BE-B9FF-8B4B1E30A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41834"/>
            <a:ext cx="82296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085A5-9EDA-431A-BCDB-E50CC0AE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BEEA8-66AE-410D-951F-82972F6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F6187-AE39-4999-B7F4-3E6D4174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4583-AAAF-42E3-99AC-CD08D7DE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828DD6-C843-4636-8A72-5B851EEF5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0A70E-EB2A-4D3A-A75B-155CDE0B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965E0-0F11-4948-86E7-9B61DB92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FC1E7-F287-45A0-B8AF-FDC1CC19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0EFF87-273B-49CE-87F7-962AA7732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52410" y="328613"/>
            <a:ext cx="2366010" cy="52306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2D094-5EB0-4078-8A94-869CCB397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4380" y="328613"/>
            <a:ext cx="6960870" cy="523065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F1209-2108-4A01-870E-FD84E368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5B673-7F36-4A8C-AFC8-0FBBAED3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865E7-78A6-45AB-99E6-22BA969A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1853E-5089-429E-A907-904E9649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54430-3006-474D-9AFD-5C6E69AB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6B0C4-DE71-463F-B5F4-E23A2B68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CF267-D497-4C85-835F-77427163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3A17E-0DF8-484A-8128-92E9352E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FAE9E-362A-41A5-9288-5D70AFF7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5" y="1538765"/>
            <a:ext cx="946404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16BD2-4583-4F25-9CFA-6A2105714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665" y="4130517"/>
            <a:ext cx="946404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53455-564F-46E5-B10E-D2691D82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DDA28-784F-4726-8D48-5927913A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A1C25-5B4C-4F09-8A8A-C6C471F7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1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B5BDF-0B6F-4FA8-8FD8-19780039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EB651-9BCE-4410-9746-9BC754D03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380" y="1643063"/>
            <a:ext cx="4663440" cy="39162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7DF81-2E1D-4EF1-AFBD-1929315BE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4980" y="1643063"/>
            <a:ext cx="4663440" cy="39162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92200-09A6-4FD3-B6EE-74041D91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F9DFF-906F-45D7-A359-DBB20B92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E6BF56-0CD1-4C7B-8836-8F59B8B9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30902-B862-4D01-887E-5071BB07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09" y="328613"/>
            <a:ext cx="9464040" cy="119300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35593-7B47-4E68-8B63-AC2D5FBC5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810" y="1513047"/>
            <a:ext cx="464200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76C61D-C2B0-4483-A560-6A424769B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810" y="2254568"/>
            <a:ext cx="4642008" cy="33161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20A68F-DDE8-449D-8C17-1E1974D6A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54980" y="1513047"/>
            <a:ext cx="4664869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06917-699A-4C59-9B39-7E54713C7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54980" y="2254568"/>
            <a:ext cx="4664869" cy="33161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B89457-A515-4E40-BDB1-F858DE13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CF0987-F222-46A7-9ABA-7EB26DE5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CBA0F1-062D-45DF-A944-117C4DDF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D5C30-F357-4D39-85C4-F5CA954D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9EF872-C904-45ED-8EC3-B7142E53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259B8B-CEB4-4C5B-96FD-D7F0A588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64EAB6-73C3-41A1-876A-B08A1BF6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BF2D64-4CA7-4C51-9007-09E872B6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DFC4C7-35DF-43E9-87F0-570BEDED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6882E-38FA-4007-B503-5B3611B8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528AF-F713-4F22-8213-13C1D93C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ED5B1-00F6-4A6A-B71A-EB77EB0EF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E24AD-00CF-43B1-AD9B-140C9D20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AF551-C4F0-4B78-8680-D082BEF7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E71AD-9118-4FD6-BA79-0B903B70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4DA67-B83F-4EA9-BB12-F5E65573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2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49869-D55A-4E4E-A5EA-970A11A9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46E930-3BF1-4B39-B125-EB2A828C5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A279A-0F93-4E76-9ECD-A68FE855A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627B9-8369-43FD-B57E-9EC85B6D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  <a:t>2021/12/21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9AF80-4CF7-4900-A434-8D472017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9E91A-1033-4AB4-8379-3D21C639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7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D5DEB2-90A2-452B-9133-EE2669AD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328613"/>
            <a:ext cx="946404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3D6EA-185A-4A03-BB47-501CF584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80" y="1643063"/>
            <a:ext cx="946404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B9673-01B8-4CD4-A016-F6BB2DCD3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438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7979-38B8-4A6F-9953-AD3CF3812170}" type="datetimeFigureOut">
              <a:rPr lang="en-US" smtClean="0"/>
              <a:t>2021/12/21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E80E6-B845-42DA-98F4-C684234D8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4740" y="5720715"/>
            <a:ext cx="370332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3E572-CB24-457A-80D5-BAA764294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DA29-0973-4646-98BE-9D245EA6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3.png"/><Relationship Id="rId21" Type="http://schemas.openxmlformats.org/officeDocument/2006/relationships/image" Target="../media/image138.png"/><Relationship Id="rId42" Type="http://schemas.openxmlformats.org/officeDocument/2006/relationships/image" Target="../media/image159.png"/><Relationship Id="rId47" Type="http://schemas.openxmlformats.org/officeDocument/2006/relationships/image" Target="../media/image164.png"/><Relationship Id="rId63" Type="http://schemas.openxmlformats.org/officeDocument/2006/relationships/image" Target="../media/image180.png"/><Relationship Id="rId68" Type="http://schemas.openxmlformats.org/officeDocument/2006/relationships/image" Target="../media/image185.png"/><Relationship Id="rId84" Type="http://schemas.openxmlformats.org/officeDocument/2006/relationships/image" Target="../media/image201.png"/><Relationship Id="rId89" Type="http://schemas.openxmlformats.org/officeDocument/2006/relationships/image" Target="../media/image206.png"/><Relationship Id="rId16" Type="http://schemas.openxmlformats.org/officeDocument/2006/relationships/image" Target="../media/image133.png"/><Relationship Id="rId107" Type="http://schemas.openxmlformats.org/officeDocument/2006/relationships/image" Target="../media/image224.png"/><Relationship Id="rId11" Type="http://schemas.openxmlformats.org/officeDocument/2006/relationships/image" Target="../media/image128.png"/><Relationship Id="rId32" Type="http://schemas.openxmlformats.org/officeDocument/2006/relationships/image" Target="../media/image149.png"/><Relationship Id="rId37" Type="http://schemas.openxmlformats.org/officeDocument/2006/relationships/image" Target="../media/image154.png"/><Relationship Id="rId53" Type="http://schemas.openxmlformats.org/officeDocument/2006/relationships/image" Target="../media/image170.png"/><Relationship Id="rId58" Type="http://schemas.openxmlformats.org/officeDocument/2006/relationships/image" Target="../media/image175.png"/><Relationship Id="rId74" Type="http://schemas.openxmlformats.org/officeDocument/2006/relationships/image" Target="../media/image191.png"/><Relationship Id="rId79" Type="http://schemas.openxmlformats.org/officeDocument/2006/relationships/image" Target="../media/image196.png"/><Relationship Id="rId102" Type="http://schemas.openxmlformats.org/officeDocument/2006/relationships/image" Target="../media/image219.png"/><Relationship Id="rId5" Type="http://schemas.openxmlformats.org/officeDocument/2006/relationships/image" Target="../media/image122.png"/><Relationship Id="rId90" Type="http://schemas.openxmlformats.org/officeDocument/2006/relationships/image" Target="../media/image207.png"/><Relationship Id="rId95" Type="http://schemas.openxmlformats.org/officeDocument/2006/relationships/image" Target="../media/image212.png"/><Relationship Id="rId22" Type="http://schemas.openxmlformats.org/officeDocument/2006/relationships/image" Target="../media/image139.png"/><Relationship Id="rId27" Type="http://schemas.openxmlformats.org/officeDocument/2006/relationships/image" Target="../media/image144.png"/><Relationship Id="rId43" Type="http://schemas.openxmlformats.org/officeDocument/2006/relationships/image" Target="../media/image160.png"/><Relationship Id="rId48" Type="http://schemas.openxmlformats.org/officeDocument/2006/relationships/image" Target="../media/image165.png"/><Relationship Id="rId64" Type="http://schemas.openxmlformats.org/officeDocument/2006/relationships/image" Target="../media/image181.png"/><Relationship Id="rId69" Type="http://schemas.openxmlformats.org/officeDocument/2006/relationships/image" Target="../media/image186.png"/><Relationship Id="rId80" Type="http://schemas.openxmlformats.org/officeDocument/2006/relationships/image" Target="../media/image197.png"/><Relationship Id="rId85" Type="http://schemas.openxmlformats.org/officeDocument/2006/relationships/image" Target="../media/image202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33" Type="http://schemas.openxmlformats.org/officeDocument/2006/relationships/image" Target="../media/image150.png"/><Relationship Id="rId38" Type="http://schemas.openxmlformats.org/officeDocument/2006/relationships/image" Target="../media/image155.png"/><Relationship Id="rId59" Type="http://schemas.openxmlformats.org/officeDocument/2006/relationships/image" Target="../media/image176.png"/><Relationship Id="rId103" Type="http://schemas.openxmlformats.org/officeDocument/2006/relationships/image" Target="../media/image220.png"/><Relationship Id="rId108" Type="http://schemas.openxmlformats.org/officeDocument/2006/relationships/image" Target="../media/image225.png"/><Relationship Id="rId20" Type="http://schemas.openxmlformats.org/officeDocument/2006/relationships/image" Target="../media/image137.png"/><Relationship Id="rId41" Type="http://schemas.openxmlformats.org/officeDocument/2006/relationships/image" Target="../media/image158.png"/><Relationship Id="rId54" Type="http://schemas.openxmlformats.org/officeDocument/2006/relationships/image" Target="../media/image171.png"/><Relationship Id="rId62" Type="http://schemas.openxmlformats.org/officeDocument/2006/relationships/image" Target="../media/image179.png"/><Relationship Id="rId70" Type="http://schemas.openxmlformats.org/officeDocument/2006/relationships/image" Target="../media/image187.png"/><Relationship Id="rId75" Type="http://schemas.openxmlformats.org/officeDocument/2006/relationships/image" Target="../media/image192.png"/><Relationship Id="rId83" Type="http://schemas.openxmlformats.org/officeDocument/2006/relationships/image" Target="../media/image200.png"/><Relationship Id="rId88" Type="http://schemas.openxmlformats.org/officeDocument/2006/relationships/image" Target="../media/image205.png"/><Relationship Id="rId91" Type="http://schemas.openxmlformats.org/officeDocument/2006/relationships/image" Target="../media/image208.png"/><Relationship Id="rId96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28" Type="http://schemas.openxmlformats.org/officeDocument/2006/relationships/image" Target="../media/image145.png"/><Relationship Id="rId36" Type="http://schemas.openxmlformats.org/officeDocument/2006/relationships/image" Target="../media/image153.png"/><Relationship Id="rId49" Type="http://schemas.openxmlformats.org/officeDocument/2006/relationships/image" Target="../media/image166.png"/><Relationship Id="rId57" Type="http://schemas.openxmlformats.org/officeDocument/2006/relationships/image" Target="../media/image174.png"/><Relationship Id="rId106" Type="http://schemas.openxmlformats.org/officeDocument/2006/relationships/image" Target="../media/image223.png"/><Relationship Id="rId10" Type="http://schemas.openxmlformats.org/officeDocument/2006/relationships/image" Target="../media/image127.png"/><Relationship Id="rId31" Type="http://schemas.openxmlformats.org/officeDocument/2006/relationships/image" Target="../media/image148.png"/><Relationship Id="rId44" Type="http://schemas.openxmlformats.org/officeDocument/2006/relationships/image" Target="../media/image161.png"/><Relationship Id="rId52" Type="http://schemas.openxmlformats.org/officeDocument/2006/relationships/image" Target="../media/image169.png"/><Relationship Id="rId60" Type="http://schemas.openxmlformats.org/officeDocument/2006/relationships/image" Target="../media/image177.png"/><Relationship Id="rId65" Type="http://schemas.openxmlformats.org/officeDocument/2006/relationships/image" Target="../media/image182.png"/><Relationship Id="rId73" Type="http://schemas.openxmlformats.org/officeDocument/2006/relationships/image" Target="../media/image190.png"/><Relationship Id="rId78" Type="http://schemas.openxmlformats.org/officeDocument/2006/relationships/image" Target="../media/image195.png"/><Relationship Id="rId81" Type="http://schemas.openxmlformats.org/officeDocument/2006/relationships/image" Target="../media/image198.png"/><Relationship Id="rId86" Type="http://schemas.openxmlformats.org/officeDocument/2006/relationships/image" Target="../media/image203.png"/><Relationship Id="rId94" Type="http://schemas.openxmlformats.org/officeDocument/2006/relationships/image" Target="../media/image211.png"/><Relationship Id="rId99" Type="http://schemas.openxmlformats.org/officeDocument/2006/relationships/image" Target="../media/image216.png"/><Relationship Id="rId101" Type="http://schemas.openxmlformats.org/officeDocument/2006/relationships/image" Target="../media/image218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39" Type="http://schemas.openxmlformats.org/officeDocument/2006/relationships/image" Target="../media/image156.png"/><Relationship Id="rId34" Type="http://schemas.openxmlformats.org/officeDocument/2006/relationships/image" Target="../media/image151.png"/><Relationship Id="rId50" Type="http://schemas.openxmlformats.org/officeDocument/2006/relationships/image" Target="../media/image167.png"/><Relationship Id="rId55" Type="http://schemas.openxmlformats.org/officeDocument/2006/relationships/image" Target="../media/image172.png"/><Relationship Id="rId76" Type="http://schemas.openxmlformats.org/officeDocument/2006/relationships/image" Target="../media/image193.png"/><Relationship Id="rId97" Type="http://schemas.openxmlformats.org/officeDocument/2006/relationships/image" Target="../media/image214.png"/><Relationship Id="rId104" Type="http://schemas.openxmlformats.org/officeDocument/2006/relationships/image" Target="../media/image221.png"/><Relationship Id="rId7" Type="http://schemas.openxmlformats.org/officeDocument/2006/relationships/image" Target="../media/image124.png"/><Relationship Id="rId71" Type="http://schemas.openxmlformats.org/officeDocument/2006/relationships/image" Target="../media/image188.png"/><Relationship Id="rId92" Type="http://schemas.openxmlformats.org/officeDocument/2006/relationships/image" Target="../media/image209.png"/><Relationship Id="rId2" Type="http://schemas.openxmlformats.org/officeDocument/2006/relationships/image" Target="../media/image119.png"/><Relationship Id="rId29" Type="http://schemas.openxmlformats.org/officeDocument/2006/relationships/image" Target="../media/image146.png"/><Relationship Id="rId24" Type="http://schemas.openxmlformats.org/officeDocument/2006/relationships/image" Target="../media/image141.png"/><Relationship Id="rId40" Type="http://schemas.openxmlformats.org/officeDocument/2006/relationships/image" Target="../media/image157.png"/><Relationship Id="rId45" Type="http://schemas.openxmlformats.org/officeDocument/2006/relationships/image" Target="../media/image162.png"/><Relationship Id="rId66" Type="http://schemas.openxmlformats.org/officeDocument/2006/relationships/image" Target="../media/image183.png"/><Relationship Id="rId87" Type="http://schemas.openxmlformats.org/officeDocument/2006/relationships/image" Target="../media/image204.png"/><Relationship Id="rId61" Type="http://schemas.openxmlformats.org/officeDocument/2006/relationships/image" Target="../media/image178.png"/><Relationship Id="rId82" Type="http://schemas.openxmlformats.org/officeDocument/2006/relationships/image" Target="../media/image199.png"/><Relationship Id="rId19" Type="http://schemas.openxmlformats.org/officeDocument/2006/relationships/image" Target="../media/image136.png"/><Relationship Id="rId14" Type="http://schemas.openxmlformats.org/officeDocument/2006/relationships/image" Target="../media/image131.png"/><Relationship Id="rId30" Type="http://schemas.openxmlformats.org/officeDocument/2006/relationships/image" Target="../media/image147.png"/><Relationship Id="rId35" Type="http://schemas.openxmlformats.org/officeDocument/2006/relationships/image" Target="../media/image152.png"/><Relationship Id="rId56" Type="http://schemas.openxmlformats.org/officeDocument/2006/relationships/image" Target="../media/image173.png"/><Relationship Id="rId77" Type="http://schemas.openxmlformats.org/officeDocument/2006/relationships/image" Target="../media/image194.png"/><Relationship Id="rId100" Type="http://schemas.openxmlformats.org/officeDocument/2006/relationships/image" Target="../media/image217.png"/><Relationship Id="rId105" Type="http://schemas.openxmlformats.org/officeDocument/2006/relationships/image" Target="../media/image222.png"/><Relationship Id="rId8" Type="http://schemas.openxmlformats.org/officeDocument/2006/relationships/image" Target="../media/image125.png"/><Relationship Id="rId51" Type="http://schemas.openxmlformats.org/officeDocument/2006/relationships/image" Target="../media/image168.png"/><Relationship Id="rId72" Type="http://schemas.openxmlformats.org/officeDocument/2006/relationships/image" Target="../media/image189.png"/><Relationship Id="rId93" Type="http://schemas.openxmlformats.org/officeDocument/2006/relationships/image" Target="../media/image210.png"/><Relationship Id="rId98" Type="http://schemas.openxmlformats.org/officeDocument/2006/relationships/image" Target="../media/image215.png"/><Relationship Id="rId3" Type="http://schemas.openxmlformats.org/officeDocument/2006/relationships/image" Target="../media/image120.png"/><Relationship Id="rId25" Type="http://schemas.openxmlformats.org/officeDocument/2006/relationships/image" Target="../media/image142.png"/><Relationship Id="rId46" Type="http://schemas.openxmlformats.org/officeDocument/2006/relationships/image" Target="../media/image163.png"/><Relationship Id="rId67" Type="http://schemas.openxmlformats.org/officeDocument/2006/relationships/image" Target="../media/image18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7.png"/><Relationship Id="rId18" Type="http://schemas.openxmlformats.org/officeDocument/2006/relationships/image" Target="../media/image242.png"/><Relationship Id="rId26" Type="http://schemas.openxmlformats.org/officeDocument/2006/relationships/image" Target="../media/image250.png"/><Relationship Id="rId39" Type="http://schemas.openxmlformats.org/officeDocument/2006/relationships/image" Target="../media/image263.png"/><Relationship Id="rId21" Type="http://schemas.openxmlformats.org/officeDocument/2006/relationships/image" Target="../media/image245.png"/><Relationship Id="rId34" Type="http://schemas.openxmlformats.org/officeDocument/2006/relationships/image" Target="../media/image258.png"/><Relationship Id="rId42" Type="http://schemas.openxmlformats.org/officeDocument/2006/relationships/image" Target="../media/image266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6" Type="http://schemas.openxmlformats.org/officeDocument/2006/relationships/image" Target="../media/image240.png"/><Relationship Id="rId29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35.png"/><Relationship Id="rId24" Type="http://schemas.openxmlformats.org/officeDocument/2006/relationships/image" Target="../media/image248.png"/><Relationship Id="rId32" Type="http://schemas.openxmlformats.org/officeDocument/2006/relationships/image" Target="../media/image256.png"/><Relationship Id="rId37" Type="http://schemas.openxmlformats.org/officeDocument/2006/relationships/image" Target="../media/image261.png"/><Relationship Id="rId40" Type="http://schemas.openxmlformats.org/officeDocument/2006/relationships/image" Target="../media/image264.png"/><Relationship Id="rId45" Type="http://schemas.openxmlformats.org/officeDocument/2006/relationships/image" Target="../media/image269.png"/><Relationship Id="rId5" Type="http://schemas.openxmlformats.org/officeDocument/2006/relationships/image" Target="../media/image229.png"/><Relationship Id="rId15" Type="http://schemas.openxmlformats.org/officeDocument/2006/relationships/image" Target="../media/image239.png"/><Relationship Id="rId23" Type="http://schemas.openxmlformats.org/officeDocument/2006/relationships/image" Target="../media/image247.png"/><Relationship Id="rId28" Type="http://schemas.openxmlformats.org/officeDocument/2006/relationships/image" Target="../media/image252.png"/><Relationship Id="rId36" Type="http://schemas.openxmlformats.org/officeDocument/2006/relationships/image" Target="../media/image260.png"/><Relationship Id="rId10" Type="http://schemas.openxmlformats.org/officeDocument/2006/relationships/image" Target="../media/image234.png"/><Relationship Id="rId19" Type="http://schemas.openxmlformats.org/officeDocument/2006/relationships/image" Target="../media/image243.png"/><Relationship Id="rId31" Type="http://schemas.openxmlformats.org/officeDocument/2006/relationships/image" Target="../media/image255.png"/><Relationship Id="rId44" Type="http://schemas.openxmlformats.org/officeDocument/2006/relationships/image" Target="../media/image268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Relationship Id="rId14" Type="http://schemas.openxmlformats.org/officeDocument/2006/relationships/image" Target="../media/image238.png"/><Relationship Id="rId22" Type="http://schemas.openxmlformats.org/officeDocument/2006/relationships/image" Target="../media/image246.png"/><Relationship Id="rId27" Type="http://schemas.openxmlformats.org/officeDocument/2006/relationships/image" Target="../media/image251.png"/><Relationship Id="rId30" Type="http://schemas.openxmlformats.org/officeDocument/2006/relationships/image" Target="../media/image254.png"/><Relationship Id="rId35" Type="http://schemas.openxmlformats.org/officeDocument/2006/relationships/image" Target="../media/image259.png"/><Relationship Id="rId43" Type="http://schemas.openxmlformats.org/officeDocument/2006/relationships/image" Target="../media/image267.png"/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12" Type="http://schemas.openxmlformats.org/officeDocument/2006/relationships/image" Target="../media/image236.png"/><Relationship Id="rId17" Type="http://schemas.openxmlformats.org/officeDocument/2006/relationships/image" Target="../media/image241.png"/><Relationship Id="rId25" Type="http://schemas.openxmlformats.org/officeDocument/2006/relationships/image" Target="../media/image249.png"/><Relationship Id="rId33" Type="http://schemas.openxmlformats.org/officeDocument/2006/relationships/image" Target="../media/image257.png"/><Relationship Id="rId38" Type="http://schemas.openxmlformats.org/officeDocument/2006/relationships/image" Target="../media/image262.png"/><Relationship Id="rId46" Type="http://schemas.openxmlformats.org/officeDocument/2006/relationships/image" Target="../media/image270.png"/><Relationship Id="rId20" Type="http://schemas.openxmlformats.org/officeDocument/2006/relationships/image" Target="../media/image244.png"/><Relationship Id="rId41" Type="http://schemas.openxmlformats.org/officeDocument/2006/relationships/image" Target="../media/image26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60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8" Type="http://schemas.openxmlformats.org/officeDocument/2006/relationships/image" Target="../media/image18.png"/><Relationship Id="rId51" Type="http://schemas.openxmlformats.org/officeDocument/2006/relationships/image" Target="../media/image61.png"/><Relationship Id="rId3" Type="http://schemas.openxmlformats.org/officeDocument/2006/relationships/image" Target="../media/image13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20" Type="http://schemas.openxmlformats.org/officeDocument/2006/relationships/image" Target="../media/image30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9" Type="http://schemas.openxmlformats.org/officeDocument/2006/relationships/image" Target="../media/image98.png"/><Relationship Id="rId21" Type="http://schemas.openxmlformats.org/officeDocument/2006/relationships/image" Target="../media/image81.png"/><Relationship Id="rId34" Type="http://schemas.openxmlformats.org/officeDocument/2006/relationships/image" Target="../media/image28.png"/><Relationship Id="rId42" Type="http://schemas.openxmlformats.org/officeDocument/2006/relationships/image" Target="../media/image101.png"/><Relationship Id="rId47" Type="http://schemas.openxmlformats.org/officeDocument/2006/relationships/image" Target="../media/image106.png"/><Relationship Id="rId50" Type="http://schemas.openxmlformats.org/officeDocument/2006/relationships/image" Target="../media/image109.png"/><Relationship Id="rId55" Type="http://schemas.openxmlformats.org/officeDocument/2006/relationships/image" Target="../media/image114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9" Type="http://schemas.openxmlformats.org/officeDocument/2006/relationships/image" Target="../media/image89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32" Type="http://schemas.openxmlformats.org/officeDocument/2006/relationships/image" Target="../media/image92.png"/><Relationship Id="rId37" Type="http://schemas.openxmlformats.org/officeDocument/2006/relationships/image" Target="../media/image96.png"/><Relationship Id="rId40" Type="http://schemas.openxmlformats.org/officeDocument/2006/relationships/image" Target="../media/image99.png"/><Relationship Id="rId45" Type="http://schemas.openxmlformats.org/officeDocument/2006/relationships/image" Target="../media/image104.png"/><Relationship Id="rId53" Type="http://schemas.openxmlformats.org/officeDocument/2006/relationships/image" Target="../media/image112.png"/><Relationship Id="rId58" Type="http://schemas.openxmlformats.org/officeDocument/2006/relationships/image" Target="../media/image117.png"/><Relationship Id="rId5" Type="http://schemas.openxmlformats.org/officeDocument/2006/relationships/image" Target="../media/image65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Relationship Id="rId30" Type="http://schemas.openxmlformats.org/officeDocument/2006/relationships/image" Target="../media/image90.png"/><Relationship Id="rId35" Type="http://schemas.openxmlformats.org/officeDocument/2006/relationships/image" Target="../media/image94.png"/><Relationship Id="rId43" Type="http://schemas.openxmlformats.org/officeDocument/2006/relationships/image" Target="../media/image102.png"/><Relationship Id="rId48" Type="http://schemas.openxmlformats.org/officeDocument/2006/relationships/image" Target="../media/image107.png"/><Relationship Id="rId56" Type="http://schemas.openxmlformats.org/officeDocument/2006/relationships/image" Target="../media/image115.png"/><Relationship Id="rId8" Type="http://schemas.openxmlformats.org/officeDocument/2006/relationships/image" Target="../media/image68.png"/><Relationship Id="rId51" Type="http://schemas.openxmlformats.org/officeDocument/2006/relationships/image" Target="../media/image110.png"/><Relationship Id="rId3" Type="http://schemas.openxmlformats.org/officeDocument/2006/relationships/image" Target="../media/image63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33" Type="http://schemas.openxmlformats.org/officeDocument/2006/relationships/image" Target="../media/image93.png"/><Relationship Id="rId38" Type="http://schemas.openxmlformats.org/officeDocument/2006/relationships/image" Target="../media/image97.png"/><Relationship Id="rId46" Type="http://schemas.openxmlformats.org/officeDocument/2006/relationships/image" Target="../media/image105.png"/><Relationship Id="rId59" Type="http://schemas.openxmlformats.org/officeDocument/2006/relationships/image" Target="../media/image118.png"/><Relationship Id="rId20" Type="http://schemas.openxmlformats.org/officeDocument/2006/relationships/image" Target="../media/image80.png"/><Relationship Id="rId41" Type="http://schemas.openxmlformats.org/officeDocument/2006/relationships/image" Target="../media/image100.png"/><Relationship Id="rId54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36" Type="http://schemas.openxmlformats.org/officeDocument/2006/relationships/image" Target="../media/image95.png"/><Relationship Id="rId49" Type="http://schemas.openxmlformats.org/officeDocument/2006/relationships/image" Target="../media/image108.png"/><Relationship Id="rId57" Type="http://schemas.openxmlformats.org/officeDocument/2006/relationships/image" Target="../media/image116.png"/><Relationship Id="rId10" Type="http://schemas.openxmlformats.org/officeDocument/2006/relationships/image" Target="../media/image70.png"/><Relationship Id="rId31" Type="http://schemas.openxmlformats.org/officeDocument/2006/relationships/image" Target="../media/image91.png"/><Relationship Id="rId44" Type="http://schemas.openxmlformats.org/officeDocument/2006/relationships/image" Target="../media/image103.png"/><Relationship Id="rId52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22367-63D8-4B61-BC05-B62DE7371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 SHARED MEMORY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0ECAD-6440-4312-A3A4-99FD20032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40935"/>
            <a:ext cx="8229600" cy="369332"/>
          </a:xfrm>
        </p:spPr>
        <p:txBody>
          <a:bodyPr>
            <a:normAutofit/>
          </a:bodyPr>
          <a:lstStyle/>
          <a:p>
            <a:r>
              <a:rPr lang="en-US" altLang="zh-CN" sz="2000" b="1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NVIDIA</a:t>
            </a:r>
            <a:r>
              <a:rPr lang="en-US" altLang="zh-CN" sz="2000" b="1" spc="-15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b="1" spc="-5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Corporation</a:t>
            </a:r>
            <a:endParaRPr lang="en-US" altLang="zh-CN" sz="18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0A163ACE-83AF-4B43-A0E1-633CB199B5B0}"/>
              </a:ext>
            </a:extLst>
          </p:cNvPr>
          <p:cNvSpPr txBox="1"/>
          <p:nvPr/>
        </p:nvSpPr>
        <p:spPr>
          <a:xfrm>
            <a:off x="9985702" y="5877905"/>
            <a:ext cx="123189" cy="1147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8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641706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STENCIL</a:t>
            </a:r>
            <a:r>
              <a:rPr sz="3600" b="1" spc="-80" dirty="0"/>
              <a:t> </a:t>
            </a:r>
            <a:r>
              <a:rPr sz="3600" b="1" spc="-5" dirty="0"/>
              <a:t>KERNEL</a:t>
            </a:r>
          </a:p>
        </p:txBody>
      </p:sp>
      <p:sp>
        <p:nvSpPr>
          <p:cNvPr id="506" name="object 50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9549" y="1399540"/>
            <a:ext cx="6504305" cy="35433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u="heavy" dirty="0">
                <a:solidFill>
                  <a:srgbClr val="8AAD00"/>
                </a:solidFill>
                <a:uFill>
                  <a:solidFill>
                    <a:srgbClr val="89AC00"/>
                  </a:solidFill>
                </a:uFill>
                <a:latin typeface="Courier New"/>
                <a:cs typeface="Courier New"/>
              </a:rPr>
              <a:t>  </a:t>
            </a:r>
            <a:r>
              <a:rPr sz="1600" b="1" dirty="0">
                <a:solidFill>
                  <a:srgbClr val="8AAD00"/>
                </a:solidFill>
                <a:latin typeface="Courier New"/>
                <a:cs typeface="Courier New"/>
              </a:rPr>
              <a:t>global</a:t>
            </a:r>
            <a:r>
              <a:rPr sz="1600" b="1" u="heavy" dirty="0">
                <a:solidFill>
                  <a:srgbClr val="8AAD00"/>
                </a:solidFill>
                <a:uFill>
                  <a:solidFill>
                    <a:srgbClr val="89AC00"/>
                  </a:solidFill>
                </a:uFill>
                <a:latin typeface="Courier New"/>
                <a:cs typeface="Courier New"/>
              </a:rPr>
              <a:t>  </a:t>
            </a:r>
            <a:r>
              <a:rPr sz="1600" b="1" dirty="0">
                <a:solidFill>
                  <a:srgbClr val="8AAD00"/>
                </a:solidFill>
                <a:latin typeface="Courier New"/>
                <a:cs typeface="Courier New"/>
              </a:rPr>
              <a:t> void </a:t>
            </a:r>
            <a:r>
              <a:rPr sz="1600" b="1" dirty="0">
                <a:latin typeface="Courier New"/>
                <a:cs typeface="Courier New"/>
              </a:rPr>
              <a:t>stencil_1d(</a:t>
            </a:r>
            <a:r>
              <a:rPr sz="1600" b="1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*in, </a:t>
            </a:r>
            <a:r>
              <a:rPr sz="1600" b="1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*out)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385"/>
              </a:spcBef>
            </a:pPr>
            <a:r>
              <a:rPr sz="1600" b="1" u="heavy" dirty="0">
                <a:solidFill>
                  <a:srgbClr val="FF9933"/>
                </a:solidFill>
                <a:uFill>
                  <a:solidFill>
                    <a:srgbClr val="FE9832"/>
                  </a:solidFill>
                </a:uFill>
                <a:latin typeface="Courier New"/>
                <a:cs typeface="Courier New"/>
              </a:rPr>
              <a:t>  </a:t>
            </a:r>
            <a:r>
              <a:rPr sz="1600" b="1" dirty="0">
                <a:solidFill>
                  <a:srgbClr val="FF9933"/>
                </a:solidFill>
                <a:latin typeface="Courier New"/>
                <a:cs typeface="Courier New"/>
              </a:rPr>
              <a:t>shared</a:t>
            </a:r>
            <a:r>
              <a:rPr sz="1600" b="1" u="heavy" dirty="0">
                <a:solidFill>
                  <a:srgbClr val="FF9933"/>
                </a:solidFill>
                <a:uFill>
                  <a:solidFill>
                    <a:srgbClr val="FE9832"/>
                  </a:solidFill>
                </a:uFill>
                <a:latin typeface="Courier New"/>
                <a:cs typeface="Courier New"/>
              </a:rPr>
              <a:t>  </a:t>
            </a:r>
            <a:r>
              <a:rPr sz="1600" b="1" dirty="0">
                <a:solidFill>
                  <a:srgbClr val="FF9933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temp[BLOCK_SIZE + 2 *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RADIUS];</a:t>
            </a:r>
            <a:endParaRPr sz="1600" dirty="0">
              <a:latin typeface="Courier New"/>
              <a:cs typeface="Courier New"/>
            </a:endParaRPr>
          </a:p>
          <a:p>
            <a:pPr marL="256540" marR="5080">
              <a:lnSpc>
                <a:spcPts val="2300"/>
              </a:lnSpc>
              <a:spcBef>
                <a:spcPts val="120"/>
              </a:spcBef>
            </a:pPr>
            <a:r>
              <a:rPr sz="1600" b="1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gindex = threadIdx.x + blockIdx.x * blockDim.x;  </a:t>
            </a:r>
            <a:r>
              <a:rPr sz="1600" b="1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lindex = threadIdx.x +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RADIUS;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i="1" dirty="0">
                <a:solidFill>
                  <a:srgbClr val="808080"/>
                </a:solidFill>
                <a:latin typeface="Courier New"/>
                <a:cs typeface="Courier New"/>
              </a:rPr>
              <a:t>// Read input elements into shared</a:t>
            </a:r>
            <a:r>
              <a:rPr sz="1600" b="1" i="1" spc="-4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b="1" i="1" dirty="0">
                <a:solidFill>
                  <a:srgbClr val="808080"/>
                </a:solidFill>
                <a:latin typeface="Courier New"/>
                <a:cs typeface="Courier New"/>
              </a:rPr>
              <a:t>memory</a:t>
            </a:r>
            <a:endParaRPr sz="1600" dirty="0">
              <a:latin typeface="Courier New"/>
              <a:cs typeface="Courier New"/>
            </a:endParaRPr>
          </a:p>
          <a:p>
            <a:pPr marL="256540" marR="2938780">
              <a:lnSpc>
                <a:spcPct val="120000"/>
              </a:lnSpc>
            </a:pPr>
            <a:r>
              <a:rPr sz="1600" b="1" dirty="0">
                <a:latin typeface="Courier New"/>
                <a:cs typeface="Courier New"/>
              </a:rPr>
              <a:t>temp[lindex] = in[gindex];  if (threadIdx.x &lt; RADIUS)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501015" marR="615315">
              <a:lnSpc>
                <a:spcPts val="2300"/>
              </a:lnSpc>
              <a:spcBef>
                <a:spcPts val="120"/>
              </a:spcBef>
            </a:pPr>
            <a:r>
              <a:rPr sz="1600" b="1" dirty="0">
                <a:latin typeface="Courier New"/>
                <a:cs typeface="Courier New"/>
              </a:rPr>
              <a:t>temp[lindex - RADIUS] = in[gindex - RADIUS];  temp[lindex + BLOCK_SIZE]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endParaRPr sz="1600" dirty="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345"/>
              </a:spcBef>
            </a:pPr>
            <a:r>
              <a:rPr sz="1600" b="1" dirty="0">
                <a:latin typeface="Courier New"/>
                <a:cs typeface="Courier New"/>
              </a:rPr>
              <a:t>in[gindex +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BLOCK_SIZE];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6495" y="1801367"/>
            <a:ext cx="256031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1574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84236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61574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574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574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4235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7183" y="1801367"/>
            <a:ext cx="256031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4221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6882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4221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34221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4221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56883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60919" y="1801367"/>
            <a:ext cx="256031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06868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29530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0686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06868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0686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29529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4656" y="1801367"/>
            <a:ext cx="256031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79516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02176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79516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79516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79516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02177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05343" y="1801367"/>
            <a:ext cx="256031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52162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74823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52162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52162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52162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823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79080" y="1801367"/>
            <a:ext cx="256031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24808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47470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480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24808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2480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47470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49768" y="1801367"/>
            <a:ext cx="256031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97456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20118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97456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97456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7456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20117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23504" y="1801367"/>
            <a:ext cx="256031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70103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92764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70103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70103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0103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92765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97240" y="1801367"/>
            <a:ext cx="256031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42750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65412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42750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42750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42750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65411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67928" y="1801367"/>
            <a:ext cx="256031" cy="2743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615398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38058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1539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15398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1539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38058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41664" y="1801367"/>
            <a:ext cx="256031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88044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10705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88044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88044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88044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910705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15400" y="1801367"/>
            <a:ext cx="256031" cy="2743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60691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083352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60691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960691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960691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083353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086088" y="1801367"/>
            <a:ext cx="256031" cy="274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133338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256000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13333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33338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333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55999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59823" y="1801367"/>
            <a:ext cx="256031" cy="2743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305986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428646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305986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305986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305986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428646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433559" y="1801367"/>
            <a:ext cx="256031" cy="2743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478633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601293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478633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478633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478633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601294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604247" y="1801367"/>
            <a:ext cx="256031" cy="2743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651279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773940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651279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651279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651279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773940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777983" y="1801367"/>
            <a:ext cx="256031" cy="2743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823927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946588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823927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823927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823927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946588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951719" y="1801367"/>
            <a:ext cx="256031" cy="2743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996573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119234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996573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996573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996573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119235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122407" y="1801367"/>
            <a:ext cx="256031" cy="2743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169221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291881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169221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169221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169221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291882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296143" y="1801367"/>
            <a:ext cx="256031" cy="2743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341867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464527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341867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341867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341867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464528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466831" y="1801367"/>
            <a:ext cx="256031" cy="2743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514515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637175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514515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514515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514515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637176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640568" y="1801367"/>
            <a:ext cx="256031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687167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809828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687167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687167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687167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809829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016495" y="3243072"/>
            <a:ext cx="256031" cy="27127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061574" y="330700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184236" y="326612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061574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061574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061574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184235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187183" y="3243072"/>
            <a:ext cx="256031" cy="2712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234221" y="330700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356882" y="326612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234221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234221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234221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356883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360919" y="3243072"/>
            <a:ext cx="256031" cy="27127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06868" y="330700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529530" y="326612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406868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406868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406868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529529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34656" y="3243072"/>
            <a:ext cx="256031" cy="27127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79516" y="3266119"/>
            <a:ext cx="163546" cy="1800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79516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579516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702177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705343" y="3243072"/>
            <a:ext cx="256031" cy="27127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752162" y="3266119"/>
            <a:ext cx="163548" cy="18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752162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752162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874823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879080" y="3243072"/>
            <a:ext cx="256031" cy="2712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924809" y="3266119"/>
            <a:ext cx="163548" cy="18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924808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924808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047470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049768" y="3243072"/>
            <a:ext cx="256031" cy="27127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097456" y="3266119"/>
            <a:ext cx="163548" cy="1800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097456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097456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220117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223504" y="3243072"/>
            <a:ext cx="256031" cy="27127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270104" y="3266119"/>
            <a:ext cx="163548" cy="18001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270103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270103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92765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397240" y="3243072"/>
            <a:ext cx="256031" cy="27127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442749" y="3266119"/>
            <a:ext cx="163548" cy="18001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442750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442750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565411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567928" y="3243072"/>
            <a:ext cx="256031" cy="27127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615397" y="3266119"/>
            <a:ext cx="163548" cy="18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615398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615398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738058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741664" y="3243072"/>
            <a:ext cx="256031" cy="27127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788044" y="3266119"/>
            <a:ext cx="163548" cy="18001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788044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788044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10705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915400" y="3243072"/>
            <a:ext cx="256031" cy="27127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960691" y="3266119"/>
            <a:ext cx="163548" cy="18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960691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960691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083353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086088" y="3243072"/>
            <a:ext cx="256031" cy="27127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133337" y="3266119"/>
            <a:ext cx="163548" cy="18001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133338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133338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255999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259823" y="3243072"/>
            <a:ext cx="256031" cy="27127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305986" y="3266119"/>
            <a:ext cx="163548" cy="18001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305986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305986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428646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9433559" y="3243072"/>
            <a:ext cx="256031" cy="27127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478633" y="3266119"/>
            <a:ext cx="163548" cy="1800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478633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478633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601294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604247" y="3243072"/>
            <a:ext cx="256031" cy="2712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651279" y="3266119"/>
            <a:ext cx="163548" cy="18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651279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651279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773940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777983" y="3243072"/>
            <a:ext cx="256031" cy="27127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823927" y="3266119"/>
            <a:ext cx="163548" cy="18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823927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823927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946588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951719" y="3243072"/>
            <a:ext cx="256031" cy="27127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996574" y="3266119"/>
            <a:ext cx="163548" cy="18001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9996573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996573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0119235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0122407" y="3243072"/>
            <a:ext cx="256031" cy="27127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169221" y="3266119"/>
            <a:ext cx="163548" cy="1800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0169221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0169221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0291882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0296143" y="3243072"/>
            <a:ext cx="256031" cy="27127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0341867" y="330700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464527" y="326612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341867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341867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0341867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0464528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0466831" y="3243072"/>
            <a:ext cx="256031" cy="27127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0514515" y="330700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0637175" y="326612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0514515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0514515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0514515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0637176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0640568" y="3243072"/>
            <a:ext cx="256031" cy="27127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0687167" y="330700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0809828" y="326612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0687167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0687167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0687167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809829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016495" y="3828288"/>
            <a:ext cx="256031" cy="27127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061574" y="3851184"/>
            <a:ext cx="163548" cy="18001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061574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061574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184235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187183" y="3828288"/>
            <a:ext cx="256031" cy="27127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234221" y="3851184"/>
            <a:ext cx="163548" cy="18001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234221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234221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356883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360919" y="3828288"/>
            <a:ext cx="256031" cy="27127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406868" y="3851184"/>
            <a:ext cx="163548" cy="18001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406868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406868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529529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534656" y="3828288"/>
            <a:ext cx="256031" cy="27127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579516" y="3851184"/>
            <a:ext cx="163546" cy="18001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579516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579516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702177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705343" y="3828288"/>
            <a:ext cx="256031" cy="27127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752162" y="3851184"/>
            <a:ext cx="163548" cy="18001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752162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752162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874823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879080" y="3828288"/>
            <a:ext cx="256031" cy="27127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924809" y="3851184"/>
            <a:ext cx="163548" cy="18001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924808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924808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047470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049768" y="3828288"/>
            <a:ext cx="256031" cy="27127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097456" y="3851184"/>
            <a:ext cx="163548" cy="18001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097456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097456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220117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223504" y="3828288"/>
            <a:ext cx="256031" cy="27127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270104" y="3851184"/>
            <a:ext cx="163548" cy="18001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270103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270103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392765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8397240" y="3828288"/>
            <a:ext cx="256031" cy="27127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442749" y="3851184"/>
            <a:ext cx="163548" cy="18001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442750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442750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565411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567928" y="3828288"/>
            <a:ext cx="256031" cy="27127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615397" y="3851184"/>
            <a:ext cx="163548" cy="18001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615398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615398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738058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741664" y="3828288"/>
            <a:ext cx="256031" cy="27127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788044" y="3851184"/>
            <a:ext cx="163548" cy="18001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788044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88044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910705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915400" y="3828288"/>
            <a:ext cx="256031" cy="27127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960691" y="3851184"/>
            <a:ext cx="163548" cy="18001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960691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960691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9083353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086088" y="3828288"/>
            <a:ext cx="256031" cy="27127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9133337" y="3851184"/>
            <a:ext cx="163548" cy="18001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9133338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9133338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255999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259823" y="3828288"/>
            <a:ext cx="256031" cy="27127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305986" y="3851184"/>
            <a:ext cx="163548" cy="18001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9305986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9305986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9428646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433559" y="3828288"/>
            <a:ext cx="256031" cy="27127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478633" y="3851184"/>
            <a:ext cx="163548" cy="18001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9478633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9478633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9601294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604247" y="3828288"/>
            <a:ext cx="256031" cy="27127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651279" y="3851184"/>
            <a:ext cx="163548" cy="18001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651279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9651279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9773940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777983" y="3828288"/>
            <a:ext cx="256031" cy="27127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23927" y="3851184"/>
            <a:ext cx="163548" cy="18001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823927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823927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946588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9951719" y="3828288"/>
            <a:ext cx="256031" cy="27127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996574" y="3851184"/>
            <a:ext cx="163548" cy="18001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996573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996573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0119235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0122407" y="3828288"/>
            <a:ext cx="256031" cy="27127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0169221" y="3851184"/>
            <a:ext cx="163548" cy="18001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0169221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0169221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0291882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0296143" y="3828288"/>
            <a:ext cx="256031" cy="27127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0341867" y="389207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0464527" y="385118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0341867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0341867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0341867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0464528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0466831" y="3828288"/>
            <a:ext cx="256031" cy="27127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514515" y="389207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637175" y="385118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0514515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514515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514515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0637176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0640568" y="3828288"/>
            <a:ext cx="256031" cy="27127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0687167" y="389207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0809828" y="385118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687167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0687167" y="385118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687167" y="385118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0809829" y="389207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016495" y="4413503"/>
            <a:ext cx="256031" cy="27127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061574" y="4436249"/>
            <a:ext cx="163548" cy="180019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061574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061574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184235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187183" y="4413503"/>
            <a:ext cx="256031" cy="27127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234221" y="4436249"/>
            <a:ext cx="163548" cy="180019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234221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234221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356883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360919" y="4413503"/>
            <a:ext cx="256031" cy="27127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406868" y="4436249"/>
            <a:ext cx="163548" cy="180019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406868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406868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529529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534656" y="4413503"/>
            <a:ext cx="256031" cy="271272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579516" y="4436249"/>
            <a:ext cx="163546" cy="180019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579516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579516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702177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705343" y="4413503"/>
            <a:ext cx="256031" cy="27127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752162" y="4436249"/>
            <a:ext cx="163548" cy="18001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752162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752162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874823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879080" y="4413503"/>
            <a:ext cx="256031" cy="27127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924809" y="4436249"/>
            <a:ext cx="163548" cy="18001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924808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924808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047470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49768" y="4413503"/>
            <a:ext cx="256031" cy="2712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097456" y="4436249"/>
            <a:ext cx="163548" cy="180019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097456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097456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220117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223504" y="4413503"/>
            <a:ext cx="256031" cy="27127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270104" y="4436249"/>
            <a:ext cx="163548" cy="180019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270103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8270103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8392765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397240" y="4413503"/>
            <a:ext cx="256031" cy="27127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8442749" y="4436249"/>
            <a:ext cx="163548" cy="180019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442750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442750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565411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567928" y="4413503"/>
            <a:ext cx="256031" cy="27127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615397" y="4436249"/>
            <a:ext cx="163548" cy="18001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615398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615398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738058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741664" y="4413503"/>
            <a:ext cx="256031" cy="27127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788044" y="4436249"/>
            <a:ext cx="163548" cy="18001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788044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788044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910705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915400" y="4413503"/>
            <a:ext cx="256031" cy="271272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8960691" y="4436249"/>
            <a:ext cx="163548" cy="18001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8960691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960691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9083353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9086088" y="4413503"/>
            <a:ext cx="256031" cy="271272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9133337" y="4436249"/>
            <a:ext cx="163548" cy="180019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9133338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9133338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9255999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9259823" y="4413503"/>
            <a:ext cx="256031" cy="27127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9305986" y="4436249"/>
            <a:ext cx="163548" cy="180019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9305986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305986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428646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433559" y="4413503"/>
            <a:ext cx="256031" cy="271272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478633" y="4436249"/>
            <a:ext cx="163548" cy="180019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9478633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478633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9601294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604247" y="4413503"/>
            <a:ext cx="256031" cy="27127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9651279" y="4436249"/>
            <a:ext cx="163548" cy="18001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9651279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9651279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9773940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9777983" y="4413503"/>
            <a:ext cx="256031" cy="27127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9823927" y="4436249"/>
            <a:ext cx="163548" cy="18001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9823927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9823927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9946588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9951719" y="4413503"/>
            <a:ext cx="256031" cy="271272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9996574" y="4436249"/>
            <a:ext cx="163548" cy="180019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9996573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9996573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0119235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0122407" y="4413503"/>
            <a:ext cx="256031" cy="27127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0169221" y="4436249"/>
            <a:ext cx="163548" cy="180019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0169221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0169221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0291882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0296143" y="4413503"/>
            <a:ext cx="256031" cy="271272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0341867" y="4436249"/>
            <a:ext cx="163548" cy="18001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0341867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0341867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0464528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0466831" y="4413503"/>
            <a:ext cx="256031" cy="271272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0514514" y="4436249"/>
            <a:ext cx="163546" cy="180019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0514515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0514515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0637176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0640568" y="4413503"/>
            <a:ext cx="256031" cy="27127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0687167" y="4436249"/>
            <a:ext cx="163548" cy="180019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0687167" y="443624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0687167" y="443624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0809829" y="447713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08" name="直接箭头连接符 507">
            <a:extLst>
              <a:ext uri="{FF2B5EF4-FFF2-40B4-BE49-F238E27FC236}">
                <a16:creationId xmlns:a16="http://schemas.microsoft.com/office/drawing/2014/main" id="{DBEDCE7E-9086-400A-86D2-3061CC113436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6096000" y="1866846"/>
            <a:ext cx="920495" cy="7168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箭头连接符 508">
            <a:extLst>
              <a:ext uri="{FF2B5EF4-FFF2-40B4-BE49-F238E27FC236}">
                <a16:creationId xmlns:a16="http://schemas.microsoft.com/office/drawing/2014/main" id="{FDB8288B-7B6A-491B-A721-4812993763E6}"/>
              </a:ext>
            </a:extLst>
          </p:cNvPr>
          <p:cNvCxnSpPr>
            <a:cxnSpLocks/>
          </p:cNvCxnSpPr>
          <p:nvPr/>
        </p:nvCxnSpPr>
        <p:spPr>
          <a:xfrm flipH="1" flipV="1">
            <a:off x="3788565" y="3356128"/>
            <a:ext cx="3277248" cy="729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接箭头连接符 510">
            <a:extLst>
              <a:ext uri="{FF2B5EF4-FFF2-40B4-BE49-F238E27FC236}">
                <a16:creationId xmlns:a16="http://schemas.microsoft.com/office/drawing/2014/main" id="{226CB89A-D2E7-48F7-9A45-674321F5B657}"/>
              </a:ext>
            </a:extLst>
          </p:cNvPr>
          <p:cNvCxnSpPr>
            <a:cxnSpLocks/>
            <a:stCxn id="280" idx="1"/>
          </p:cNvCxnSpPr>
          <p:nvPr/>
        </p:nvCxnSpPr>
        <p:spPr>
          <a:xfrm flipH="1" flipV="1">
            <a:off x="6096000" y="3941193"/>
            <a:ext cx="920495" cy="2273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箭头连接符 513">
            <a:extLst>
              <a:ext uri="{FF2B5EF4-FFF2-40B4-BE49-F238E27FC236}">
                <a16:creationId xmlns:a16="http://schemas.microsoft.com/office/drawing/2014/main" id="{ED423FA1-B722-482D-9FF7-EF2A9BFF1529}"/>
              </a:ext>
            </a:extLst>
          </p:cNvPr>
          <p:cNvCxnSpPr>
            <a:cxnSpLocks/>
          </p:cNvCxnSpPr>
          <p:nvPr/>
        </p:nvCxnSpPr>
        <p:spPr>
          <a:xfrm flipH="1" flipV="1">
            <a:off x="4267200" y="4256687"/>
            <a:ext cx="2822525" cy="29245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STENCIL</a:t>
            </a:r>
            <a:r>
              <a:rPr sz="3600" b="1" spc="-80" dirty="0"/>
              <a:t> </a:t>
            </a:r>
            <a:r>
              <a:rPr sz="3600" b="1" spc="-5" dirty="0"/>
              <a:t>KERNEL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8018" y="1392427"/>
            <a:ext cx="9277982" cy="291287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530"/>
              </a:spcBef>
            </a:pPr>
            <a:r>
              <a:rPr sz="2000" b="1" i="1" spc="-5" dirty="0">
                <a:solidFill>
                  <a:srgbClr val="CDCDCD"/>
                </a:solidFill>
                <a:latin typeface="Courier New"/>
                <a:cs typeface="Courier New"/>
              </a:rPr>
              <a:t>// </a:t>
            </a:r>
            <a:r>
              <a:rPr sz="2000" b="1" i="1" spc="-10" dirty="0">
                <a:solidFill>
                  <a:srgbClr val="CDCDCD"/>
                </a:solidFill>
                <a:latin typeface="Courier New"/>
                <a:cs typeface="Courier New"/>
              </a:rPr>
              <a:t>Apply the</a:t>
            </a:r>
            <a:r>
              <a:rPr sz="2000" b="1" i="1" spc="-40" dirty="0">
                <a:solidFill>
                  <a:srgbClr val="CDCDCD"/>
                </a:solidFill>
                <a:latin typeface="Courier New"/>
                <a:cs typeface="Courier New"/>
              </a:rPr>
              <a:t> </a:t>
            </a:r>
            <a:r>
              <a:rPr sz="2000" b="1" i="1" spc="-10" dirty="0">
                <a:solidFill>
                  <a:srgbClr val="CDCDCD"/>
                </a:solidFill>
                <a:latin typeface="Courier New"/>
                <a:cs typeface="Courier New"/>
              </a:rPr>
              <a:t>stencil</a:t>
            </a:r>
            <a:endParaRPr sz="2000" dirty="0">
              <a:latin typeface="Courier New"/>
              <a:cs typeface="Courier New"/>
            </a:endParaRPr>
          </a:p>
          <a:p>
            <a:pPr marL="148590">
              <a:lnSpc>
                <a:spcPct val="100000"/>
              </a:lnSpc>
              <a:spcBef>
                <a:spcPts val="434"/>
              </a:spcBef>
            </a:pPr>
            <a:r>
              <a:rPr sz="20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2000" b="1" spc="-10" dirty="0">
                <a:latin typeface="Courier New"/>
                <a:cs typeface="Courier New"/>
              </a:rPr>
              <a:t>result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0;</a:t>
            </a:r>
            <a:endParaRPr sz="2000" dirty="0">
              <a:latin typeface="Courier New"/>
              <a:cs typeface="Courier New"/>
            </a:endParaRPr>
          </a:p>
          <a:p>
            <a:pPr marL="558165" marR="5080" indent="-273050">
              <a:lnSpc>
                <a:spcPct val="120000"/>
              </a:lnSpc>
              <a:spcBef>
                <a:spcPts val="20"/>
              </a:spcBef>
            </a:pPr>
            <a:r>
              <a:rPr sz="2000" b="1" spc="-10" dirty="0">
                <a:latin typeface="Courier New"/>
                <a:cs typeface="Courier New"/>
              </a:rPr>
              <a:t>for (</a:t>
            </a:r>
            <a:r>
              <a:rPr sz="20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2000" b="1" spc="-10" dirty="0">
                <a:latin typeface="Courier New"/>
                <a:cs typeface="Courier New"/>
              </a:rPr>
              <a:t>offset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10" dirty="0">
                <a:latin typeface="Courier New"/>
                <a:cs typeface="Courier New"/>
              </a:rPr>
              <a:t>-RADIUS </a:t>
            </a:r>
            <a:r>
              <a:rPr sz="2000" b="1" dirty="0">
                <a:latin typeface="Courier New"/>
                <a:cs typeface="Courier New"/>
              </a:rPr>
              <a:t>; </a:t>
            </a:r>
            <a:r>
              <a:rPr sz="2000" b="1" spc="-10" dirty="0">
                <a:latin typeface="Courier New"/>
                <a:cs typeface="Courier New"/>
              </a:rPr>
              <a:t>offset </a:t>
            </a:r>
            <a:r>
              <a:rPr sz="2000" b="1" spc="-5" dirty="0">
                <a:latin typeface="Courier New"/>
                <a:cs typeface="Courier New"/>
              </a:rPr>
              <a:t>&lt;= </a:t>
            </a:r>
            <a:r>
              <a:rPr sz="2000" b="1" spc="-10" dirty="0">
                <a:latin typeface="Courier New"/>
                <a:cs typeface="Courier New"/>
              </a:rPr>
              <a:t>RADIUS </a:t>
            </a:r>
            <a:r>
              <a:rPr sz="2000" b="1" dirty="0">
                <a:latin typeface="Courier New"/>
                <a:cs typeface="Courier New"/>
              </a:rPr>
              <a:t>; </a:t>
            </a:r>
            <a:r>
              <a:rPr sz="2000" b="1" spc="-10" dirty="0">
                <a:latin typeface="Courier New"/>
                <a:cs typeface="Courier New"/>
              </a:rPr>
              <a:t>offset++)  result </a:t>
            </a:r>
            <a:r>
              <a:rPr sz="2000" b="1" spc="-5" dirty="0">
                <a:latin typeface="Courier New"/>
                <a:cs typeface="Courier New"/>
              </a:rPr>
              <a:t>+= </a:t>
            </a:r>
            <a:r>
              <a:rPr sz="2000" b="1" spc="-10" dirty="0">
                <a:latin typeface="Courier New"/>
                <a:cs typeface="Courier New"/>
              </a:rPr>
              <a:t>temp[lindex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offset];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000" b="1" i="1" spc="-5" dirty="0">
                <a:solidFill>
                  <a:srgbClr val="CDCDCD"/>
                </a:solidFill>
                <a:latin typeface="Courier New"/>
                <a:cs typeface="Courier New"/>
              </a:rPr>
              <a:t>// </a:t>
            </a:r>
            <a:r>
              <a:rPr sz="2000" b="1" i="1" spc="-10" dirty="0">
                <a:solidFill>
                  <a:srgbClr val="CDCDCD"/>
                </a:solidFill>
                <a:latin typeface="Courier New"/>
                <a:cs typeface="Courier New"/>
              </a:rPr>
              <a:t>Store the</a:t>
            </a:r>
            <a:r>
              <a:rPr sz="2000" b="1" i="1" spc="-40" dirty="0">
                <a:solidFill>
                  <a:srgbClr val="CDCDCD"/>
                </a:solidFill>
                <a:latin typeface="Courier New"/>
                <a:cs typeface="Courier New"/>
              </a:rPr>
              <a:t> </a:t>
            </a:r>
            <a:r>
              <a:rPr sz="2000" b="1" i="1" spc="-10" dirty="0">
                <a:solidFill>
                  <a:srgbClr val="CDCDCD"/>
                </a:solidFill>
                <a:latin typeface="Courier New"/>
                <a:cs typeface="Courier New"/>
              </a:rPr>
              <a:t>result</a:t>
            </a:r>
            <a:endParaRPr sz="2000" dirty="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  <a:spcBef>
                <a:spcPts val="430"/>
              </a:spcBef>
            </a:pPr>
            <a:r>
              <a:rPr sz="2000" b="1" spc="-10" dirty="0">
                <a:latin typeface="Courier New"/>
                <a:cs typeface="Courier New"/>
              </a:rPr>
              <a:t>out[gindex]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result;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7687" y="512305"/>
            <a:ext cx="22574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DATA</a:t>
            </a:r>
            <a:r>
              <a:rPr sz="3600" b="1" spc="-85" dirty="0"/>
              <a:t> </a:t>
            </a:r>
            <a:r>
              <a:rPr sz="3600" b="1" spc="-5" dirty="0"/>
              <a:t>RACE!</a:t>
            </a:r>
          </a:p>
        </p:txBody>
      </p:sp>
      <p:sp>
        <p:nvSpPr>
          <p:cNvPr id="315" name="object 3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5994" y="1443228"/>
            <a:ext cx="51176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stencil example will not</a:t>
            </a:r>
            <a:r>
              <a:rPr sz="2400" spc="-4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work…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327" y="2146077"/>
            <a:ext cx="85440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Suppose thread 15 reads the halo before thread </a:t>
            </a:r>
            <a:r>
              <a:rPr sz="2000" dirty="0">
                <a:solidFill>
                  <a:srgbClr val="5E5E5E"/>
                </a:solidFill>
                <a:latin typeface="Arial"/>
                <a:cs typeface="Arial"/>
              </a:rPr>
              <a:t>0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has</a:t>
            </a:r>
            <a:r>
              <a:rPr sz="2000" spc="-4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/>
                <a:cs typeface="Arial"/>
              </a:rPr>
              <a:t>fetched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25" y="2828264"/>
            <a:ext cx="3869357" cy="57772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temp[lindex] =</a:t>
            </a:r>
            <a:r>
              <a:rPr sz="1600" b="1" spc="-2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in[gindex];</a:t>
            </a:r>
            <a:endParaRPr sz="1600" dirty="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60"/>
              </a:spcBef>
            </a:pP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if (threadIdx.x &lt; RADIUS)</a:t>
            </a:r>
            <a:r>
              <a:rPr sz="1600" b="1" spc="-7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8727" y="3357638"/>
            <a:ext cx="5925766" cy="92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temp[lindex – RADIUS] = in[gindex – RADIUS];  temp[lindex + BLOCK_SIZE] = in[gindex +</a:t>
            </a:r>
            <a:r>
              <a:rPr sz="1600" b="1" spc="-6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BLOCK_SIZE];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3346" y="4251466"/>
            <a:ext cx="3365037" cy="8752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int result =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result += temp[lindex +</a:t>
            </a:r>
            <a:r>
              <a:rPr sz="1600" b="1" spc="-7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1];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92507" y="4311923"/>
            <a:ext cx="256031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37586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0248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37586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7586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7586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0247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63195" y="4311923"/>
            <a:ext cx="256031" cy="274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10233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32894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10233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10233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10233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32895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36931" y="4311923"/>
            <a:ext cx="256031" cy="274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82880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05542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2880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82880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2880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05541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10668" y="4311923"/>
            <a:ext cx="256031" cy="274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55528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8188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55528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55528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55528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78189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81355" y="4311923"/>
            <a:ext cx="256031" cy="274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28174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50835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28174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28174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28174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50835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55092" y="4311923"/>
            <a:ext cx="256031" cy="274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00820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23482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00820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00820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900820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23482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25780" y="4311923"/>
            <a:ext cx="256031" cy="274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73468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96130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3468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73468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73468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96129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99516" y="4311923"/>
            <a:ext cx="256031" cy="274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46115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68776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46115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46115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46115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68777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73252" y="4311923"/>
            <a:ext cx="256031" cy="274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18762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41424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18762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18762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18762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541423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43940" y="4311923"/>
            <a:ext cx="256031" cy="2743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91410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14070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591410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91410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591410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14070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7676" y="4311923"/>
            <a:ext cx="256031" cy="274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64056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86717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64056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64056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64056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86717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891412" y="4311923"/>
            <a:ext cx="256031" cy="274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936703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059364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36703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936703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936703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59365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62100" y="4311923"/>
            <a:ext cx="256031" cy="2743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09350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232012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09350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109350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09350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232011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235835" y="4311923"/>
            <a:ext cx="256031" cy="2743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281998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404658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281998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281998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281998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404658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409571" y="4311923"/>
            <a:ext cx="256031" cy="2743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454645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577305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454645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454645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454645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577306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580259" y="4311923"/>
            <a:ext cx="256031" cy="2743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627291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749952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627291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627291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627291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749952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753995" y="4311923"/>
            <a:ext cx="256031" cy="2743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799939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922600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799939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799939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799939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922600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927731" y="4311923"/>
            <a:ext cx="256031" cy="2743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972585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095246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972585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972585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972585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095247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098419" y="4311923"/>
            <a:ext cx="256031" cy="2743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145233" y="4335444"/>
            <a:ext cx="163548" cy="1800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145233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145233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267894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272155" y="4311923"/>
            <a:ext cx="256031" cy="2743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317879" y="4335444"/>
            <a:ext cx="163548" cy="1800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317879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2E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317879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2E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440540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2E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442843" y="4311923"/>
            <a:ext cx="256031" cy="2743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490527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613187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490527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490527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490527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613188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616580" y="4311923"/>
            <a:ext cx="256031" cy="274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663179" y="4376332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785840" y="433544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663179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663179" y="433544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663179" y="433544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785841" y="437633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4731816" y="3057389"/>
            <a:ext cx="26001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9933"/>
                </a:solidFill>
                <a:latin typeface="Arial"/>
                <a:cs typeface="Arial"/>
              </a:rPr>
              <a:t>Store at</a:t>
            </a:r>
            <a:r>
              <a:rPr sz="2000" b="1" spc="-60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33"/>
                </a:solidFill>
                <a:latin typeface="Arial"/>
                <a:cs typeface="Arial"/>
              </a:rPr>
              <a:t>temp[18]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410661" y="4418351"/>
            <a:ext cx="292887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9933"/>
                </a:solidFill>
                <a:latin typeface="Arial"/>
                <a:cs typeface="Arial"/>
              </a:rPr>
              <a:t>Load </a:t>
            </a:r>
            <a:r>
              <a:rPr sz="2000" b="1" dirty="0">
                <a:solidFill>
                  <a:srgbClr val="FF9933"/>
                </a:solidFill>
                <a:latin typeface="Arial"/>
                <a:cs typeface="Arial"/>
              </a:rPr>
              <a:t>from</a:t>
            </a:r>
            <a:r>
              <a:rPr sz="2000" b="1" spc="-65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33"/>
                </a:solidFill>
                <a:latin typeface="Arial"/>
                <a:cs typeface="Arial"/>
              </a:rPr>
              <a:t>temp[19]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7094793" y="3895429"/>
            <a:ext cx="394810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9933"/>
                </a:solidFill>
                <a:latin typeface="Arial"/>
                <a:cs typeface="Arial"/>
              </a:rPr>
              <a:t>Skipped, threadIdx </a:t>
            </a:r>
            <a:r>
              <a:rPr sz="2000" b="1" dirty="0">
                <a:solidFill>
                  <a:srgbClr val="FF9933"/>
                </a:solidFill>
                <a:latin typeface="Arial"/>
                <a:cs typeface="Arial"/>
              </a:rPr>
              <a:t>&gt;</a:t>
            </a:r>
            <a:r>
              <a:rPr sz="2000" b="1" spc="-40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33"/>
                </a:solidFill>
                <a:latin typeface="Arial"/>
                <a:cs typeface="Arial"/>
              </a:rPr>
              <a:t>RADIUS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6980316" y="3217690"/>
            <a:ext cx="256031" cy="2743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026432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149092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026432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026432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026432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149093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154052" y="3217690"/>
            <a:ext cx="256031" cy="2743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199078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321740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199078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99078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99078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321739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324740" y="3217690"/>
            <a:ext cx="256031" cy="2743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371726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494386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371726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371726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371726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94387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98476" y="3217690"/>
            <a:ext cx="256031" cy="27432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544372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667034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544372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544372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544372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667033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672212" y="3217690"/>
            <a:ext cx="256031" cy="2743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717020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839680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717020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717020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717020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839680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842900" y="3217690"/>
            <a:ext cx="256031" cy="2743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889666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012328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889666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889666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889666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012327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016635" y="3217690"/>
            <a:ext cx="256031" cy="2743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062313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184974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062313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062313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062313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184975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187323" y="3217690"/>
            <a:ext cx="256031" cy="2743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234960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57622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234960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234960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234960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57621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61059" y="3217690"/>
            <a:ext cx="256031" cy="27432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407608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530268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407608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407608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407608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530268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534795" y="3217690"/>
            <a:ext cx="256031" cy="27432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580254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702915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580254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580254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580254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702915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705483" y="3217690"/>
            <a:ext cx="256031" cy="27432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752901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875562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752901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752901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752901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875563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879219" y="3217690"/>
            <a:ext cx="256031" cy="27432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925548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048210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25548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925548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925548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048209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052955" y="3217690"/>
            <a:ext cx="256031" cy="27432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098196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220856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098196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9098196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098196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9220857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9223643" y="3217690"/>
            <a:ext cx="256031" cy="2743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270843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393503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270843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270843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270843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9393504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397380" y="3217690"/>
            <a:ext cx="256031" cy="27432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443489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9566150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443489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443489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443489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566150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571116" y="3217690"/>
            <a:ext cx="256031" cy="27432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616137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738798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616137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616137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616137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738798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741804" y="3217690"/>
            <a:ext cx="256031" cy="27432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88783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9911444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9788783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788783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9788783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9911445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915540" y="3217690"/>
            <a:ext cx="256031" cy="27432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961431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084091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961431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961431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961431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0084092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089276" y="3217690"/>
            <a:ext cx="256031" cy="27432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134077" y="3241525"/>
            <a:ext cx="163548" cy="18001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134078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134078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256738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0259964" y="3217690"/>
            <a:ext cx="256031" cy="27432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0306725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0429385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0306725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306725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0306725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0429386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433700" y="3217690"/>
            <a:ext cx="256031" cy="27432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0479371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0602032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479371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479371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479371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602032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604388" y="3217690"/>
            <a:ext cx="256031" cy="2743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652024" y="32824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0774686" y="3241525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0652024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0652024" y="3241525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0652024" y="324152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0774685" y="3282412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921" y="495300"/>
            <a:ext cx="35869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383540" algn="l"/>
              </a:tabLst>
            </a:pPr>
            <a:r>
              <a:rPr sz="3600" b="1" u="heavy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z="3600" b="1" spc="-5" dirty="0"/>
              <a:t>SYNCTHREADS()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62200" y="22479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5400">
            <a:solidFill>
              <a:srgbClr val="FE98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7FDBFCE-0552-4941-A1E4-69912F51B37B}"/>
              </a:ext>
            </a:extLst>
          </p:cNvPr>
          <p:cNvSpPr txBox="1"/>
          <p:nvPr/>
        </p:nvSpPr>
        <p:spPr>
          <a:xfrm>
            <a:off x="807593" y="3755644"/>
            <a:ext cx="8044306" cy="802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must reach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barrier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spcBef>
                <a:spcPts val="159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conditional code, the condition must be uniform across the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677A3F11-8631-4D57-A355-62EAFABD6CFB}"/>
              </a:ext>
            </a:extLst>
          </p:cNvPr>
          <p:cNvSpPr txBox="1"/>
          <p:nvPr/>
        </p:nvSpPr>
        <p:spPr>
          <a:xfrm>
            <a:off x="807592" y="1915667"/>
            <a:ext cx="9708008" cy="1523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231265" algn="l"/>
              </a:tabLst>
            </a:pPr>
            <a:r>
              <a:rPr sz="2800" b="1" spc="-5" dirty="0">
                <a:solidFill>
                  <a:srgbClr val="8AAD00"/>
                </a:solidFill>
                <a:latin typeface="Courier New"/>
                <a:cs typeface="Courier New"/>
              </a:rPr>
              <a:t>void	</a:t>
            </a:r>
            <a:r>
              <a:rPr sz="2800" b="1" spc="-5" dirty="0">
                <a:solidFill>
                  <a:srgbClr val="FF9933"/>
                </a:solidFill>
                <a:latin typeface="Courier New"/>
                <a:cs typeface="Courier New"/>
              </a:rPr>
              <a:t>syncthreads()</a:t>
            </a:r>
            <a:r>
              <a:rPr sz="2800" b="1" spc="-5" dirty="0">
                <a:solidFill>
                  <a:srgbClr val="5E5E5E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69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threads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within a</a:t>
            </a:r>
            <a:r>
              <a:rPr sz="2000"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zh-CN" alt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explain in GPU architecture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prevent RAW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WAW</a:t>
            </a:r>
            <a:r>
              <a:rPr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hazards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STENCIL</a:t>
            </a:r>
            <a:r>
              <a:rPr sz="3600" b="1" spc="-80" dirty="0"/>
              <a:t> </a:t>
            </a:r>
            <a:r>
              <a:rPr sz="3600" b="1" spc="-5" dirty="0"/>
              <a:t>KERNEL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7081" y="1276603"/>
            <a:ext cx="8216900" cy="43078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b="1" u="heavy" dirty="0">
                <a:solidFill>
                  <a:srgbClr val="8AAD00"/>
                </a:solidFill>
                <a:uFill>
                  <a:solidFill>
                    <a:srgbClr val="89AC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b="1" u="heavy" spc="-15" dirty="0">
                <a:solidFill>
                  <a:srgbClr val="8AAD00"/>
                </a:solidFill>
                <a:uFill>
                  <a:solidFill>
                    <a:srgbClr val="89AC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global void </a:t>
            </a:r>
            <a:r>
              <a:rPr sz="1800" b="1" spc="-10" dirty="0">
                <a:latin typeface="Courier New"/>
                <a:cs typeface="Courier New"/>
              </a:rPr>
              <a:t>stencil_1d(</a:t>
            </a: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*in, </a:t>
            </a: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*out)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455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shared </a:t>
            </a: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temp[BLOCK_SIZE </a:t>
            </a:r>
            <a:r>
              <a:rPr sz="1800" b="1" dirty="0">
                <a:latin typeface="Courier New"/>
                <a:cs typeface="Courier New"/>
              </a:rPr>
              <a:t>+ 2 *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RADIUS];</a:t>
            </a:r>
            <a:endParaRPr sz="1800">
              <a:latin typeface="Courier New"/>
              <a:cs typeface="Courier New"/>
            </a:endParaRPr>
          </a:p>
          <a:p>
            <a:pPr marL="558165" marR="686435">
              <a:lnSpc>
                <a:spcPct val="120000"/>
              </a:lnSpc>
            </a:pP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gindex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threadIdx.x </a:t>
            </a:r>
            <a:r>
              <a:rPr sz="1800" b="1" dirty="0">
                <a:latin typeface="Courier New"/>
                <a:cs typeface="Courier New"/>
              </a:rPr>
              <a:t>+ </a:t>
            </a:r>
            <a:r>
              <a:rPr sz="1800" b="1" spc="-10" dirty="0">
                <a:latin typeface="Courier New"/>
                <a:cs typeface="Courier New"/>
              </a:rPr>
              <a:t>blockIdx.x </a:t>
            </a:r>
            <a:r>
              <a:rPr sz="1800" b="1" dirty="0">
                <a:latin typeface="Courier New"/>
                <a:cs typeface="Courier New"/>
              </a:rPr>
              <a:t>* </a:t>
            </a:r>
            <a:r>
              <a:rPr sz="1800" b="1" spc="-10" dirty="0">
                <a:latin typeface="Courier New"/>
                <a:cs typeface="Courier New"/>
              </a:rPr>
              <a:t>blockDim.x;  </a:t>
            </a: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lindex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threadIdx.x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radius;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i="1" spc="-5" dirty="0">
                <a:solidFill>
                  <a:srgbClr val="6E6E6E"/>
                </a:solidFill>
                <a:latin typeface="Courier New"/>
                <a:cs typeface="Courier New"/>
              </a:rPr>
              <a:t>// </a:t>
            </a:r>
            <a:r>
              <a:rPr sz="1800" b="1" i="1" spc="-10" dirty="0">
                <a:solidFill>
                  <a:srgbClr val="6E6E6E"/>
                </a:solidFill>
                <a:latin typeface="Courier New"/>
                <a:cs typeface="Courier New"/>
              </a:rPr>
              <a:t>Read input elements into shared</a:t>
            </a:r>
            <a:r>
              <a:rPr sz="1800" b="1" i="1" spc="-60" dirty="0">
                <a:solidFill>
                  <a:srgbClr val="6E6E6E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6E6E6E"/>
                </a:solidFill>
                <a:latin typeface="Courier New"/>
                <a:cs typeface="Courier New"/>
              </a:rPr>
              <a:t>memory</a:t>
            </a:r>
            <a:endParaRPr sz="1800">
              <a:latin typeface="Courier New"/>
              <a:cs typeface="Courier New"/>
            </a:endParaRPr>
          </a:p>
          <a:p>
            <a:pPr marL="558165" marR="3963670">
              <a:lnSpc>
                <a:spcPts val="2620"/>
              </a:lnSpc>
              <a:spcBef>
                <a:spcPts val="140"/>
              </a:spcBef>
            </a:pPr>
            <a:r>
              <a:rPr sz="1800" b="1" spc="-10" dirty="0">
                <a:latin typeface="Courier New"/>
                <a:cs typeface="Courier New"/>
              </a:rPr>
              <a:t>temp[lindex]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in[gindex];  </a:t>
            </a:r>
            <a:r>
              <a:rPr sz="1800" b="1" spc="-5" dirty="0">
                <a:latin typeface="Courier New"/>
                <a:cs typeface="Courier New"/>
              </a:rPr>
              <a:t>if </a:t>
            </a:r>
            <a:r>
              <a:rPr sz="1800" b="1" spc="-10" dirty="0">
                <a:latin typeface="Courier New"/>
                <a:cs typeface="Courier New"/>
              </a:rPr>
              <a:t>(threadIdx.x </a:t>
            </a:r>
            <a:r>
              <a:rPr sz="1800" b="1" dirty="0">
                <a:latin typeface="Courier New"/>
                <a:cs typeface="Courier New"/>
              </a:rPr>
              <a:t>&lt; </a:t>
            </a:r>
            <a:r>
              <a:rPr sz="1800" b="1" spc="-10" dirty="0">
                <a:latin typeface="Courier New"/>
                <a:cs typeface="Courier New"/>
              </a:rPr>
              <a:t>RADIUS)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ct val="100000"/>
              </a:lnSpc>
              <a:spcBef>
                <a:spcPts val="260"/>
              </a:spcBef>
            </a:pPr>
            <a:r>
              <a:rPr sz="1800" b="1" spc="-10" dirty="0">
                <a:latin typeface="Courier New"/>
                <a:cs typeface="Courier New"/>
              </a:rPr>
              <a:t>temp[lindex </a:t>
            </a:r>
            <a:r>
              <a:rPr sz="1800" b="1" dirty="0">
                <a:latin typeface="Courier New"/>
                <a:cs typeface="Courier New"/>
              </a:rPr>
              <a:t>– </a:t>
            </a:r>
            <a:r>
              <a:rPr sz="1800" b="1" spc="-10" dirty="0">
                <a:latin typeface="Courier New"/>
                <a:cs typeface="Courier New"/>
              </a:rPr>
              <a:t>RADIUS]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in[gindex </a:t>
            </a:r>
            <a:r>
              <a:rPr sz="1800" b="1" dirty="0">
                <a:latin typeface="Courier New"/>
                <a:cs typeface="Courier New"/>
              </a:rPr>
              <a:t>–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RADIUS];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ourier New"/>
                <a:cs typeface="Courier New"/>
              </a:rPr>
              <a:t>temp[lindex </a:t>
            </a:r>
            <a:r>
              <a:rPr sz="1800" b="1" dirty="0">
                <a:latin typeface="Courier New"/>
                <a:cs typeface="Courier New"/>
              </a:rPr>
              <a:t>+ </a:t>
            </a:r>
            <a:r>
              <a:rPr sz="1800" b="1" spc="-10" dirty="0">
                <a:latin typeface="Courier New"/>
                <a:cs typeface="Courier New"/>
              </a:rPr>
              <a:t>BLOCK_SIZE]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in[gindex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BLOCK_SIZE];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45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430"/>
              </a:spcBef>
            </a:pPr>
            <a:r>
              <a:rPr sz="1800" b="1" i="1" spc="-5" dirty="0">
                <a:solidFill>
                  <a:srgbClr val="6E6E6E"/>
                </a:solidFill>
                <a:latin typeface="Courier New"/>
                <a:cs typeface="Courier New"/>
              </a:rPr>
              <a:t>// </a:t>
            </a:r>
            <a:r>
              <a:rPr sz="1800" b="1" i="1" spc="-10" dirty="0">
                <a:solidFill>
                  <a:srgbClr val="6E6E6E"/>
                </a:solidFill>
                <a:latin typeface="Courier New"/>
                <a:cs typeface="Courier New"/>
              </a:rPr>
              <a:t>Synchronize (ensure all the data </a:t>
            </a:r>
            <a:r>
              <a:rPr sz="1800" b="1" i="1" spc="-5" dirty="0">
                <a:solidFill>
                  <a:srgbClr val="6E6E6E"/>
                </a:solidFill>
                <a:latin typeface="Courier New"/>
                <a:cs typeface="Courier New"/>
              </a:rPr>
              <a:t>is</a:t>
            </a:r>
            <a:r>
              <a:rPr sz="1800" b="1" i="1" spc="-75" dirty="0">
                <a:solidFill>
                  <a:srgbClr val="6E6E6E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6E6E6E"/>
                </a:solidFill>
                <a:latin typeface="Courier New"/>
                <a:cs typeface="Courier New"/>
              </a:rPr>
              <a:t>available)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434"/>
              </a:spcBef>
            </a:pPr>
            <a:r>
              <a:rPr sz="1800" b="1" u="heavy" dirty="0">
                <a:solidFill>
                  <a:srgbClr val="FF9933"/>
                </a:solidFill>
                <a:uFill>
                  <a:solidFill>
                    <a:srgbClr val="FE9832"/>
                  </a:solidFill>
                </a:uFill>
                <a:latin typeface="Courier New"/>
                <a:cs typeface="Courier New"/>
              </a:rPr>
              <a:t> </a:t>
            </a:r>
            <a:r>
              <a:rPr sz="1800" b="1" u="heavy" spc="-15" dirty="0">
                <a:solidFill>
                  <a:srgbClr val="FF9933"/>
                </a:solidFill>
                <a:uFill>
                  <a:solidFill>
                    <a:srgbClr val="FE9832"/>
                  </a:solidFill>
                </a:u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9933"/>
                </a:solidFill>
                <a:latin typeface="Courier New"/>
                <a:cs typeface="Courier New"/>
              </a:rPr>
              <a:t>syncthreads()</a:t>
            </a:r>
            <a:r>
              <a:rPr sz="1800" b="1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641706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/>
              <a:t>STENCIL</a:t>
            </a:r>
            <a:r>
              <a:rPr lang="en-US" sz="3600" b="1" spc="-80" dirty="0"/>
              <a:t> </a:t>
            </a:r>
            <a:r>
              <a:rPr lang="en-US" sz="3600" b="1" spc="-5" dirty="0"/>
              <a:t>KERNEL</a:t>
            </a:r>
            <a:endParaRPr sz="3600" b="1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13629"/>
              </p:ext>
            </p:extLst>
          </p:nvPr>
        </p:nvGraphicFramePr>
        <p:xfrm>
          <a:off x="1218561" y="1501516"/>
          <a:ext cx="8597265" cy="13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4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887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i="1" spc="-5" dirty="0">
                          <a:latin typeface="Courier New"/>
                          <a:cs typeface="Courier New"/>
                        </a:rPr>
                        <a:t>// Apply the</a:t>
                      </a:r>
                      <a:r>
                        <a:rPr sz="2000" b="1" i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i="1" spc="-5" dirty="0">
                          <a:latin typeface="Courier New"/>
                          <a:cs typeface="Courier New"/>
                        </a:rPr>
                        <a:t>stencil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spc="-5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result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marR="68580" algn="r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for (</a:t>
                      </a:r>
                      <a:r>
                        <a:rPr sz="2000" b="1" spc="-5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offset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-RADIUS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38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offset &lt;= RADIUS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20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offset++)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71">
                <a:tc>
                  <a:txBody>
                    <a:bodyPr/>
                    <a:lstStyle/>
                    <a:p>
                      <a:pPr marR="67945" algn="r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result +=</a:t>
                      </a:r>
                      <a:r>
                        <a:rPr sz="20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temp[lindex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8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offset];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28010" y="3223260"/>
            <a:ext cx="3835400" cy="11074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505"/>
              </a:spcBef>
            </a:pPr>
            <a:r>
              <a:rPr sz="2000" b="1" i="1" spc="-5" dirty="0">
                <a:latin typeface="Courier New"/>
                <a:cs typeface="Courier New"/>
              </a:rPr>
              <a:t>// Store the</a:t>
            </a:r>
            <a:r>
              <a:rPr sz="2000" b="1" i="1" spc="-55" dirty="0">
                <a:latin typeface="Courier New"/>
                <a:cs typeface="Courier New"/>
              </a:rPr>
              <a:t> </a:t>
            </a:r>
            <a:r>
              <a:rPr sz="2000" b="1" i="1" spc="-5" dirty="0">
                <a:latin typeface="Courier New"/>
                <a:cs typeface="Courier New"/>
              </a:rPr>
              <a:t>result</a:t>
            </a:r>
            <a:endParaRPr sz="2000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09"/>
              </a:spcBef>
            </a:pPr>
            <a:r>
              <a:rPr sz="2000" b="1" spc="-5" dirty="0">
                <a:latin typeface="Courier New"/>
                <a:cs typeface="Courier New"/>
              </a:rPr>
              <a:t>out[gindex]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result;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8909" y="553476"/>
            <a:ext cx="17549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RE</a:t>
            </a:r>
            <a:r>
              <a:rPr sz="3600" b="1" spc="5" dirty="0"/>
              <a:t>V</a:t>
            </a:r>
            <a:r>
              <a:rPr sz="3600" b="1" spc="-10" dirty="0"/>
              <a:t>I</a:t>
            </a:r>
            <a:r>
              <a:rPr sz="3600" b="1" spc="-5" dirty="0"/>
              <a:t>E</a:t>
            </a:r>
            <a:r>
              <a:rPr sz="3600" b="1" dirty="0"/>
              <a:t>W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07642" y="2295144"/>
            <a:ext cx="503612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090" y="0"/>
                </a:lnTo>
              </a:path>
            </a:pathLst>
          </a:custGeom>
          <a:ln w="30480">
            <a:solidFill>
              <a:srgbClr val="FEBF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2971800" y="2307389"/>
            <a:ext cx="503612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090" y="0"/>
                </a:lnTo>
              </a:path>
            </a:pathLst>
          </a:custGeom>
          <a:ln w="30480">
            <a:solidFill>
              <a:srgbClr val="FEBF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57200" y="1925232"/>
            <a:ext cx="34596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64540" algn="l"/>
              </a:tabLst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sz="2800" b="1" spc="-5" dirty="0">
                <a:solidFill>
                  <a:srgbClr val="FFC000"/>
                </a:solidFill>
                <a:latin typeface="Courier New"/>
                <a:cs typeface="Courier New"/>
              </a:rPr>
              <a:t>shared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1400" y="2017512"/>
            <a:ext cx="57884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variable/array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sz="20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2388" y="2540377"/>
            <a:ext cx="593801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between threads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</a:t>
            </a:r>
            <a:r>
              <a:rPr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visible to threads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07642" y="4136135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150" y="0"/>
                </a:lnTo>
              </a:path>
            </a:pathLst>
          </a:custGeom>
          <a:ln w="30480">
            <a:solidFill>
              <a:srgbClr val="FE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7200" y="3771900"/>
            <a:ext cx="7739507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64540" algn="l"/>
              </a:tabLst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sz="2800" b="1" spc="-5" dirty="0" err="1">
                <a:solidFill>
                  <a:srgbClr val="FFC000"/>
                </a:solidFill>
                <a:latin typeface="Courier New"/>
                <a:cs typeface="Courier New"/>
              </a:rPr>
              <a:t>syncthreads</a:t>
            </a:r>
            <a:r>
              <a:rPr sz="2800" b="1" spc="-5" dirty="0">
                <a:solidFill>
                  <a:srgbClr val="FFC000"/>
                </a:solidFill>
                <a:latin typeface="Courier New"/>
                <a:cs typeface="Courier New"/>
              </a:rPr>
              <a:t>()</a:t>
            </a:r>
            <a:r>
              <a:rPr sz="2800" b="1" spc="-100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barrier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spcBef>
                <a:spcPts val="1814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to prevent data</a:t>
            </a:r>
            <a:r>
              <a:rPr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hazards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7750" y="486736"/>
            <a:ext cx="60721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FOR </a:t>
            </a:r>
            <a:r>
              <a:rPr sz="3600" b="1" spc="-5" dirty="0"/>
              <a:t>EXAMPLE: THREAD</a:t>
            </a:r>
            <a:r>
              <a:rPr sz="3600" b="1" spc="-65" dirty="0"/>
              <a:t> </a:t>
            </a:r>
            <a:r>
              <a:rPr sz="3600" b="1" spc="-5" dirty="0"/>
              <a:t>BLOCK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54045" y="1693235"/>
            <a:ext cx="6250940" cy="0"/>
          </a:xfrm>
          <a:custGeom>
            <a:avLst/>
            <a:gdLst/>
            <a:ahLst/>
            <a:cxnLst/>
            <a:rect l="l" t="t" r="r" b="b"/>
            <a:pathLst>
              <a:path w="6250940">
                <a:moveTo>
                  <a:pt x="0" y="0"/>
                </a:moveTo>
                <a:lnTo>
                  <a:pt x="6250857" y="1"/>
                </a:lnTo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6429" y="1209769"/>
            <a:ext cx="6826250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5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Implicit group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launched thread</a:t>
            </a:r>
            <a:r>
              <a:rPr spc="1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Implements the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same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interface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thread_group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9129" y="2378344"/>
            <a:ext cx="6848475" cy="26968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  <a:tabLst>
                <a:tab pos="2742565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sync();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Synchronize the threads in the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9129" y="2873644"/>
            <a:ext cx="6844665" cy="26968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  <a:tabLst>
                <a:tab pos="2742565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size();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sz="2000" spc="-50" dirty="0"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of threads in the</a:t>
            </a:r>
            <a:r>
              <a:rPr sz="20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9129" y="3368944"/>
            <a:ext cx="7340600" cy="26968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  <a:tabLst>
                <a:tab pos="2742565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thread_rank();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Rank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of the calling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within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[0,</a:t>
            </a:r>
            <a:r>
              <a:rPr sz="200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size)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9129" y="3864244"/>
            <a:ext cx="7898130" cy="26968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  <a:tabLst>
                <a:tab pos="2742565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is_valid();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Whether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the group violated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sz="2000" spc="-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429" y="4333747"/>
            <a:ext cx="487108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additional </a:t>
            </a:r>
            <a:r>
              <a:rPr sz="2000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thread_block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functions: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9129" y="4854843"/>
            <a:ext cx="7304405" cy="26968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  <a:tabLst>
                <a:tab pos="2742565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dim3</a:t>
            </a:r>
            <a:r>
              <a:rPr sz="20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group_index();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3-dimensional block index within the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9129" y="5337443"/>
            <a:ext cx="7586980" cy="26968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  <a:tabLst>
                <a:tab pos="2742565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dim3</a:t>
            </a:r>
            <a:r>
              <a:rPr sz="20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thread_index();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3-dimensional thread index within the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6508" y="2025789"/>
            <a:ext cx="4090770" cy="3438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5021" y="437826"/>
            <a:ext cx="8082757" cy="1030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3600" b="1" spc="-5" dirty="0"/>
              <a:t>NARROWING </a:t>
            </a:r>
            <a:r>
              <a:rPr sz="3600" b="1" dirty="0"/>
              <a:t>THE </a:t>
            </a:r>
            <a:r>
              <a:rPr sz="3600" b="1" spc="-5" dirty="0"/>
              <a:t>SHARED MEMORY</a:t>
            </a:r>
            <a:r>
              <a:rPr sz="3600" b="1" spc="-90" dirty="0"/>
              <a:t> </a:t>
            </a:r>
            <a:r>
              <a:rPr sz="3600" b="1" spc="-5" dirty="0"/>
              <a:t>GAP</a:t>
            </a: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2400" b="1" spc="-5" dirty="0">
                <a:solidFill>
                  <a:srgbClr val="76B900"/>
                </a:solidFill>
              </a:rPr>
              <a:t>with the </a:t>
            </a:r>
            <a:r>
              <a:rPr sz="2400" b="1" dirty="0">
                <a:solidFill>
                  <a:srgbClr val="76B900"/>
                </a:solidFill>
              </a:rPr>
              <a:t>GV100 L1</a:t>
            </a:r>
            <a:r>
              <a:rPr sz="2400" b="1" spc="-5" dirty="0">
                <a:solidFill>
                  <a:srgbClr val="76B900"/>
                </a:solidFill>
              </a:rPr>
              <a:t> cache</a:t>
            </a:r>
            <a:endParaRPr sz="2400" b="1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255076" y="5339588"/>
            <a:ext cx="677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cal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4039" y="5339588"/>
            <a:ext cx="56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18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489" y="1918714"/>
            <a:ext cx="235310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 panose="020F0502020204030204" pitchFamily="34" charset="0"/>
                <a:cs typeface="Calibri" panose="020F0502020204030204" pitchFamily="34" charset="0"/>
              </a:rPr>
              <a:t>Cache: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sz="2400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489" y="2424684"/>
            <a:ext cx="1965960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CDCDC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Easier to</a:t>
            </a:r>
            <a:r>
              <a:rPr sz="2000" spc="-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1510"/>
              </a:spcBef>
              <a:buClr>
                <a:srgbClr val="CDCDC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90%+ as</a:t>
            </a:r>
            <a:r>
              <a:rPr sz="2000" spc="-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489" y="3430523"/>
            <a:ext cx="2418715" cy="190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 panose="020F0502020204030204" pitchFamily="34" charset="0"/>
                <a:cs typeface="Calibri" panose="020F0502020204030204" pitchFamily="34" charset="0"/>
              </a:rPr>
              <a:t>Shared: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1485"/>
              </a:spcBef>
              <a:buClr>
                <a:srgbClr val="CDCDC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Faster</a:t>
            </a:r>
            <a:r>
              <a:rPr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atomics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1610"/>
              </a:spcBef>
              <a:buClr>
                <a:srgbClr val="CDCDC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banks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Clr>
                <a:srgbClr val="CDCDC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sz="2000" spc="-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predictable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10313" y="2160270"/>
            <a:ext cx="557530" cy="964565"/>
          </a:xfrm>
          <a:custGeom>
            <a:avLst/>
            <a:gdLst/>
            <a:ahLst/>
            <a:cxnLst/>
            <a:rect l="l" t="t" r="r" b="b"/>
            <a:pathLst>
              <a:path w="557529" h="964564">
                <a:moveTo>
                  <a:pt x="557212" y="0"/>
                </a:moveTo>
                <a:lnTo>
                  <a:pt x="0" y="0"/>
                </a:lnTo>
                <a:lnTo>
                  <a:pt x="0" y="964411"/>
                </a:lnTo>
                <a:lnTo>
                  <a:pt x="557212" y="964411"/>
                </a:lnTo>
                <a:lnTo>
                  <a:pt x="557212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2991" y="2160271"/>
            <a:ext cx="557530" cy="242570"/>
          </a:xfrm>
          <a:custGeom>
            <a:avLst/>
            <a:gdLst/>
            <a:ahLst/>
            <a:cxnLst/>
            <a:rect l="l" t="t" r="r" b="b"/>
            <a:pathLst>
              <a:path w="557529" h="242569">
                <a:moveTo>
                  <a:pt x="557211" y="0"/>
                </a:moveTo>
                <a:lnTo>
                  <a:pt x="0" y="0"/>
                </a:lnTo>
                <a:lnTo>
                  <a:pt x="0" y="242453"/>
                </a:lnTo>
                <a:lnTo>
                  <a:pt x="557211" y="242453"/>
                </a:lnTo>
                <a:lnTo>
                  <a:pt x="55721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19493" y="2402724"/>
            <a:ext cx="1119505" cy="730250"/>
          </a:xfrm>
          <a:custGeom>
            <a:avLst/>
            <a:gdLst/>
            <a:ahLst/>
            <a:cxnLst/>
            <a:rect l="l" t="t" r="r" b="b"/>
            <a:pathLst>
              <a:path w="1119504" h="730250">
                <a:moveTo>
                  <a:pt x="1049811" y="33455"/>
                </a:moveTo>
                <a:lnTo>
                  <a:pt x="0" y="713964"/>
                </a:lnTo>
                <a:lnTo>
                  <a:pt x="10361" y="729950"/>
                </a:lnTo>
                <a:lnTo>
                  <a:pt x="1060173" y="49440"/>
                </a:lnTo>
                <a:lnTo>
                  <a:pt x="1049811" y="33455"/>
                </a:lnTo>
                <a:close/>
              </a:path>
              <a:path w="1119504" h="730250">
                <a:moveTo>
                  <a:pt x="1103307" y="26548"/>
                </a:moveTo>
                <a:lnTo>
                  <a:pt x="1060467" y="26548"/>
                </a:lnTo>
                <a:lnTo>
                  <a:pt x="1070829" y="42533"/>
                </a:lnTo>
                <a:lnTo>
                  <a:pt x="1060173" y="49440"/>
                </a:lnTo>
                <a:lnTo>
                  <a:pt x="1075716" y="73418"/>
                </a:lnTo>
                <a:lnTo>
                  <a:pt x="1103307" y="26548"/>
                </a:lnTo>
                <a:close/>
              </a:path>
              <a:path w="1119504" h="730250">
                <a:moveTo>
                  <a:pt x="1060467" y="26548"/>
                </a:moveTo>
                <a:lnTo>
                  <a:pt x="1049811" y="33455"/>
                </a:lnTo>
                <a:lnTo>
                  <a:pt x="1060173" y="49440"/>
                </a:lnTo>
                <a:lnTo>
                  <a:pt x="1070829" y="42533"/>
                </a:lnTo>
                <a:lnTo>
                  <a:pt x="1060467" y="26548"/>
                </a:lnTo>
                <a:close/>
              </a:path>
              <a:path w="1119504" h="730250">
                <a:moveTo>
                  <a:pt x="1118934" y="0"/>
                </a:moveTo>
                <a:lnTo>
                  <a:pt x="1034268" y="9478"/>
                </a:lnTo>
                <a:lnTo>
                  <a:pt x="1049811" y="33455"/>
                </a:lnTo>
                <a:lnTo>
                  <a:pt x="1060467" y="26548"/>
                </a:lnTo>
                <a:lnTo>
                  <a:pt x="1103307" y="26548"/>
                </a:lnTo>
                <a:lnTo>
                  <a:pt x="1118934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08273" y="2202178"/>
            <a:ext cx="207010" cy="935990"/>
          </a:xfrm>
          <a:custGeom>
            <a:avLst/>
            <a:gdLst/>
            <a:ahLst/>
            <a:cxnLst/>
            <a:rect l="l" t="t" r="r" b="b"/>
            <a:pathLst>
              <a:path w="207010" h="935989">
                <a:moveTo>
                  <a:pt x="206771" y="0"/>
                </a:moveTo>
                <a:lnTo>
                  <a:pt x="166528" y="5470"/>
                </a:lnTo>
                <a:lnTo>
                  <a:pt x="133666" y="20390"/>
                </a:lnTo>
                <a:lnTo>
                  <a:pt x="111510" y="42519"/>
                </a:lnTo>
                <a:lnTo>
                  <a:pt x="103385" y="69617"/>
                </a:lnTo>
                <a:lnTo>
                  <a:pt x="103385" y="398300"/>
                </a:lnTo>
                <a:lnTo>
                  <a:pt x="95260" y="425399"/>
                </a:lnTo>
                <a:lnTo>
                  <a:pt x="73104" y="447527"/>
                </a:lnTo>
                <a:lnTo>
                  <a:pt x="40242" y="462447"/>
                </a:lnTo>
                <a:lnTo>
                  <a:pt x="0" y="467918"/>
                </a:lnTo>
                <a:lnTo>
                  <a:pt x="40242" y="473389"/>
                </a:lnTo>
                <a:lnTo>
                  <a:pt x="73104" y="488309"/>
                </a:lnTo>
                <a:lnTo>
                  <a:pt x="95260" y="510437"/>
                </a:lnTo>
                <a:lnTo>
                  <a:pt x="103385" y="537536"/>
                </a:lnTo>
                <a:lnTo>
                  <a:pt x="103385" y="866219"/>
                </a:lnTo>
                <a:lnTo>
                  <a:pt x="111510" y="893317"/>
                </a:lnTo>
                <a:lnTo>
                  <a:pt x="133666" y="915446"/>
                </a:lnTo>
                <a:lnTo>
                  <a:pt x="166528" y="930366"/>
                </a:lnTo>
                <a:lnTo>
                  <a:pt x="206771" y="935837"/>
                </a:lnTo>
              </a:path>
            </a:pathLst>
          </a:custGeom>
          <a:ln w="19050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27815" y="2232183"/>
            <a:ext cx="1448435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5"/>
              </a:lnSpc>
              <a:spcBef>
                <a:spcPts val="100"/>
              </a:spcBef>
            </a:pPr>
            <a:r>
              <a:rPr spc="-15" dirty="0">
                <a:solidFill>
                  <a:srgbClr val="9A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240" marR="5080" indent="40005">
              <a:lnSpc>
                <a:spcPts val="1510"/>
              </a:lnSpc>
              <a:spcBef>
                <a:spcPts val="95"/>
              </a:spcBef>
              <a:tabLst>
                <a:tab pos="788670" algn="l"/>
                <a:tab pos="1435100" algn="l"/>
              </a:tabLst>
            </a:pPr>
            <a:r>
              <a:rPr spc="-5" dirty="0">
                <a:solidFill>
                  <a:srgbClr val="9A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	</a:t>
            </a:r>
            <a:r>
              <a:rPr u="heavy" spc="-5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dirty="0">
                <a:solidFill>
                  <a:srgbClr val="9A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9A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735">
              <a:lnSpc>
                <a:spcPts val="1470"/>
              </a:lnSpc>
            </a:pPr>
            <a:r>
              <a:rPr spc="-5" dirty="0">
                <a:solidFill>
                  <a:srgbClr val="9A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9375" y="3134867"/>
            <a:ext cx="3200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70%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04910" y="2409444"/>
            <a:ext cx="3200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93%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57526" y="1785620"/>
            <a:ext cx="363975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Directed testing: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shared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0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3559" y="571500"/>
            <a:ext cx="35456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FUTURE</a:t>
            </a:r>
            <a:r>
              <a:rPr sz="3600" b="1" spc="-55" dirty="0"/>
              <a:t> </a:t>
            </a:r>
            <a:r>
              <a:rPr sz="3600" b="1" spc="-5" dirty="0"/>
              <a:t>SESSIONS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07593" y="1939035"/>
            <a:ext cx="6812407" cy="2909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architecture and basic</a:t>
            </a:r>
            <a:r>
              <a:rPr sz="20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2170430" indent="-342900">
              <a:lnSpc>
                <a:spcPct val="1825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Atomics, Reductions, Warp</a:t>
            </a:r>
            <a:r>
              <a:rPr lang="zh-CN" alt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Shuffle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2170430" indent="-342900">
              <a:lnSpc>
                <a:spcPct val="1825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Managed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3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Concurrency (streams, copy/compute overlap, multi-GPU)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3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Driven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Cooperative Groups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521" y="555314"/>
            <a:ext cx="31297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REVIEW (1 </a:t>
            </a:r>
            <a:r>
              <a:rPr sz="3600" b="1" dirty="0"/>
              <a:t>OF</a:t>
            </a:r>
            <a:r>
              <a:rPr sz="3600" b="1" spc="-100" dirty="0"/>
              <a:t> </a:t>
            </a:r>
            <a:r>
              <a:rPr sz="3600" b="1" spc="-10" dirty="0"/>
              <a:t>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8189" y="1304470"/>
            <a:ext cx="5574805" cy="151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 between </a:t>
            </a:r>
            <a:r>
              <a:rPr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400" spc="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>
              <a:lnSpc>
                <a:spcPct val="100000"/>
              </a:lnSpc>
              <a:spcBef>
                <a:spcPts val="1565"/>
              </a:spcBef>
              <a:tabLst>
                <a:tab pos="1610360" algn="l"/>
              </a:tabLst>
            </a:pPr>
            <a:r>
              <a:rPr sz="2000" b="1" i="1" spc="-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>
              <a:lnSpc>
                <a:spcPct val="100000"/>
              </a:lnSpc>
              <a:spcBef>
                <a:spcPts val="5"/>
              </a:spcBef>
              <a:tabLst>
                <a:tab pos="1610360" algn="l"/>
              </a:tabLst>
            </a:pPr>
            <a:r>
              <a:rPr sz="20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189" y="3196760"/>
            <a:ext cx="97430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1443" y="346202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150" y="0"/>
                </a:lnTo>
              </a:path>
            </a:pathLst>
          </a:custGeom>
          <a:ln w="30480">
            <a:solidFill>
              <a:srgbClr val="75B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2045" y="346202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150" y="0"/>
                </a:lnTo>
              </a:path>
            </a:pathLst>
          </a:custGeom>
          <a:ln w="30480">
            <a:solidFill>
              <a:srgbClr val="75B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53894" y="3068320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6B900"/>
                </a:solidFill>
                <a:latin typeface="Courier New"/>
                <a:cs typeface="Courier New"/>
              </a:rPr>
              <a:t>global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1634" y="3169073"/>
            <a:ext cx="40095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as device</a:t>
            </a:r>
            <a:r>
              <a:rPr sz="20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85702" y="5877905"/>
            <a:ext cx="123189" cy="1147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EF7914EF-D0D5-4F13-BB4A-081EC9FADDB6}"/>
              </a:ext>
            </a:extLst>
          </p:cNvPr>
          <p:cNvSpPr txBox="1"/>
          <p:nvPr/>
        </p:nvSpPr>
        <p:spPr>
          <a:xfrm>
            <a:off x="608189" y="3665222"/>
            <a:ext cx="7708405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Executes on the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 from the host (or possibly from other device</a:t>
            </a:r>
            <a:r>
              <a:rPr sz="2000" spc="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Passing parameters from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sz="2400" spc="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959" y="571500"/>
            <a:ext cx="29868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FURTHER</a:t>
            </a:r>
            <a:r>
              <a:rPr sz="3600" b="1" spc="-70" dirty="0"/>
              <a:t> </a:t>
            </a:r>
            <a:r>
              <a:rPr sz="3600" b="1" spc="-5" dirty="0"/>
              <a:t>STUDY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62000" y="1714500"/>
            <a:ext cx="9003919" cy="351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memory: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spcBef>
                <a:spcPts val="159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https://devblogs.nvidia.com/using-shared-memory-cuda-cc/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https://docs.nvidia.com/cuda/cuda-c-programming-guide/index.html#shared-memory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marR="976630" indent="-285750">
              <a:lnSpc>
                <a:spcPct val="1957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https://docs.nvidia.com/cuda/index.html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https://docs.nvidia.com/cuda/cuda-runtime-api/index.html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(runtime</a:t>
            </a:r>
            <a:r>
              <a:rPr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9985702" y="5877905"/>
            <a:ext cx="123189" cy="1147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45855A2F-F6B6-4694-B454-3AE2B4B42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521" y="555314"/>
            <a:ext cx="31297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REVIEW (</a:t>
            </a:r>
            <a:r>
              <a:rPr lang="en-US" sz="3600" b="1" spc="-5" dirty="0"/>
              <a:t>2</a:t>
            </a:r>
            <a:r>
              <a:rPr sz="3600" b="1" spc="-5" dirty="0"/>
              <a:t> </a:t>
            </a:r>
            <a:r>
              <a:rPr sz="3600" b="1" dirty="0"/>
              <a:t>OF</a:t>
            </a:r>
            <a:r>
              <a:rPr sz="3600" b="1" spc="-100" dirty="0"/>
              <a:t> </a:t>
            </a:r>
            <a:r>
              <a:rPr sz="3600" b="1" spc="-10" dirty="0"/>
              <a:t>2)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525399CD-8146-46CC-9E30-27C4F2DFBDC1}"/>
              </a:ext>
            </a:extLst>
          </p:cNvPr>
          <p:cNvSpPr txBox="1"/>
          <p:nvPr/>
        </p:nvSpPr>
        <p:spPr>
          <a:xfrm>
            <a:off x="599722" y="1209037"/>
            <a:ext cx="5739904" cy="249311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device memory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9495" indent="-457200">
              <a:lnSpc>
                <a:spcPct val="100000"/>
              </a:lnSpc>
              <a:spcBef>
                <a:spcPts val="1375"/>
              </a:spcBef>
              <a:buFont typeface="Arial" panose="020B0604020202020204" pitchFamily="34" charset="0"/>
              <a:buChar char="•"/>
            </a:pPr>
            <a:r>
              <a:rPr sz="2800" b="1" spc="-5" dirty="0">
                <a:solidFill>
                  <a:srgbClr val="5E5E5E"/>
                </a:solidFill>
                <a:latin typeface="Courier New"/>
                <a:cs typeface="Courier New"/>
              </a:rPr>
              <a:t>cudaMalloc()</a:t>
            </a:r>
            <a:endParaRPr sz="2800" dirty="0">
              <a:latin typeface="Courier New"/>
              <a:cs typeface="Courier New"/>
            </a:endParaRPr>
          </a:p>
          <a:p>
            <a:pPr marL="1039495" marR="760730" indent="-457200">
              <a:lnSpc>
                <a:spcPct val="166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sz="2800" b="1" spc="-5" dirty="0">
                <a:solidFill>
                  <a:srgbClr val="5E5E5E"/>
                </a:solidFill>
                <a:latin typeface="Courier New"/>
                <a:cs typeface="Courier New"/>
              </a:rPr>
              <a:t>cudaMemcpy()  </a:t>
            </a:r>
            <a:endParaRPr lang="en-US" sz="2800" b="1" spc="-5" dirty="0">
              <a:solidFill>
                <a:srgbClr val="5E5E5E"/>
              </a:solidFill>
              <a:latin typeface="Courier New"/>
              <a:cs typeface="Courier New"/>
            </a:endParaRPr>
          </a:p>
          <a:p>
            <a:pPr marL="1039495" marR="760730" indent="-457200">
              <a:lnSpc>
                <a:spcPct val="166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sz="2800" b="1" spc="-5" dirty="0" err="1">
                <a:solidFill>
                  <a:srgbClr val="5E5E5E"/>
                </a:solidFill>
                <a:latin typeface="Courier New"/>
                <a:cs typeface="Courier New"/>
              </a:rPr>
              <a:t>cudaFree</a:t>
            </a:r>
            <a:r>
              <a:rPr sz="2800" b="1" spc="-5" dirty="0">
                <a:solidFill>
                  <a:srgbClr val="5E5E5E"/>
                </a:solidFill>
                <a:latin typeface="Courier New"/>
                <a:cs typeface="Courier New"/>
              </a:rPr>
              <a:t>()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65DF655E-85C6-4469-9DCC-8FF28FCDED3B}"/>
              </a:ext>
            </a:extLst>
          </p:cNvPr>
          <p:cNvSpPr txBox="1"/>
          <p:nvPr/>
        </p:nvSpPr>
        <p:spPr>
          <a:xfrm>
            <a:off x="599722" y="3702156"/>
            <a:ext cx="9385980" cy="1895391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Launching parallel</a:t>
            </a:r>
            <a:r>
              <a:rPr sz="24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dirty="0">
                <a:solidFill>
                  <a:srgbClr val="5E5E5E"/>
                </a:solidFill>
                <a:latin typeface="Courier New"/>
                <a:cs typeface="Courier New"/>
              </a:rPr>
              <a:t>N</a:t>
            </a:r>
            <a:r>
              <a:rPr sz="3200" b="1" spc="-7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copies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-5" dirty="0">
                <a:solidFill>
                  <a:srgbClr val="5E5E5E"/>
                </a:solidFill>
                <a:latin typeface="Courier New"/>
                <a:cs typeface="Courier New"/>
              </a:rPr>
              <a:t>add()</a:t>
            </a:r>
            <a:r>
              <a:rPr sz="3200" b="1" spc="-7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-5" dirty="0">
                <a:solidFill>
                  <a:srgbClr val="5E5E5E"/>
                </a:solidFill>
                <a:latin typeface="Courier New"/>
                <a:cs typeface="Courier New"/>
              </a:rPr>
              <a:t>add</a:t>
            </a:r>
            <a:r>
              <a:rPr sz="3200" b="1" spc="-5" dirty="0">
                <a:solidFill>
                  <a:srgbClr val="FFC000"/>
                </a:solidFill>
                <a:latin typeface="Courier New"/>
                <a:cs typeface="Courier New"/>
              </a:rPr>
              <a:t>&lt;&lt;&lt;</a:t>
            </a:r>
            <a:r>
              <a:rPr sz="3200" b="1" spc="-5" dirty="0">
                <a:solidFill>
                  <a:srgbClr val="5E5E5E"/>
                </a:solidFill>
                <a:latin typeface="Courier New"/>
                <a:cs typeface="Courier New"/>
              </a:rPr>
              <a:t>N,1</a:t>
            </a:r>
            <a:r>
              <a:rPr sz="3200" b="1" spc="-5" dirty="0">
                <a:solidFill>
                  <a:srgbClr val="FFC000"/>
                </a:solidFill>
                <a:latin typeface="Courier New"/>
                <a:cs typeface="Courier New"/>
              </a:rPr>
              <a:t>&gt;&gt;&gt;</a:t>
            </a:r>
            <a:r>
              <a:rPr sz="3200" b="1" spc="-5" dirty="0">
                <a:solidFill>
                  <a:srgbClr val="5E5E5E"/>
                </a:solidFill>
                <a:latin typeface="Courier New"/>
                <a:cs typeface="Courier New"/>
              </a:rPr>
              <a:t>(…);</a:t>
            </a:r>
            <a:endParaRPr sz="3200" dirty="0">
              <a:latin typeface="Courier New"/>
              <a:cs typeface="Courier New"/>
            </a:endParaRPr>
          </a:p>
          <a:p>
            <a:pPr marL="868045" indent="-28575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sz="3200" b="1" spc="-5" dirty="0">
                <a:solidFill>
                  <a:srgbClr val="FFC000"/>
                </a:solidFill>
                <a:latin typeface="Courier New"/>
                <a:cs typeface="Courier New"/>
              </a:rPr>
              <a:t>blockIdx.x</a:t>
            </a:r>
            <a:r>
              <a:rPr sz="3200" b="1" spc="-61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access block index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9985702" y="5877905"/>
            <a:ext cx="123189" cy="1147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45855A2F-F6B6-4694-B454-3AE2B4B42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521" y="555314"/>
            <a:ext cx="31297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/>
              <a:t>Shared Memory</a:t>
            </a:r>
            <a:endParaRPr sz="3600" b="1" spc="-10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525399CD-8146-46CC-9E30-27C4F2DFBDC1}"/>
              </a:ext>
            </a:extLst>
          </p:cNvPr>
          <p:cNvSpPr txBox="1"/>
          <p:nvPr/>
        </p:nvSpPr>
        <p:spPr>
          <a:xfrm>
            <a:off x="599722" y="1209037"/>
            <a:ext cx="9687278" cy="89255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memory is equivalent to a user-managed cache: The application explicitly allocates and accesses it.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65DF655E-85C6-4469-9DCC-8FF28FCDED3B}"/>
              </a:ext>
            </a:extLst>
          </p:cNvPr>
          <p:cNvSpPr txBox="1"/>
          <p:nvPr/>
        </p:nvSpPr>
        <p:spPr>
          <a:xfrm>
            <a:off x="583680" y="3238500"/>
            <a:ext cx="9385980" cy="1895391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Launching parallel</a:t>
            </a:r>
            <a:r>
              <a:rPr sz="24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dirty="0">
                <a:solidFill>
                  <a:srgbClr val="5E5E5E"/>
                </a:solidFill>
                <a:latin typeface="Courier New"/>
                <a:cs typeface="Courier New"/>
              </a:rPr>
              <a:t>N</a:t>
            </a:r>
            <a:r>
              <a:rPr sz="3200" b="1" spc="-7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copies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-5" dirty="0">
                <a:solidFill>
                  <a:srgbClr val="5E5E5E"/>
                </a:solidFill>
                <a:latin typeface="Courier New"/>
                <a:cs typeface="Courier New"/>
              </a:rPr>
              <a:t>add()</a:t>
            </a:r>
            <a:r>
              <a:rPr sz="3200" b="1" spc="-7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-5" dirty="0">
                <a:solidFill>
                  <a:srgbClr val="5E5E5E"/>
                </a:solidFill>
                <a:latin typeface="Courier New"/>
                <a:cs typeface="Courier New"/>
              </a:rPr>
              <a:t>add</a:t>
            </a:r>
            <a:r>
              <a:rPr sz="3200" b="1" spc="-5" dirty="0">
                <a:solidFill>
                  <a:srgbClr val="FFC000"/>
                </a:solidFill>
                <a:latin typeface="Courier New"/>
                <a:cs typeface="Courier New"/>
              </a:rPr>
              <a:t>&lt;&lt;&lt;</a:t>
            </a:r>
            <a:r>
              <a:rPr sz="3200" b="1" spc="-5" dirty="0">
                <a:solidFill>
                  <a:srgbClr val="5E5E5E"/>
                </a:solidFill>
                <a:latin typeface="Courier New"/>
                <a:cs typeface="Courier New"/>
              </a:rPr>
              <a:t>N,1</a:t>
            </a:r>
            <a:r>
              <a:rPr sz="3200" b="1" spc="-5" dirty="0">
                <a:solidFill>
                  <a:srgbClr val="FFC000"/>
                </a:solidFill>
                <a:latin typeface="Courier New"/>
                <a:cs typeface="Courier New"/>
              </a:rPr>
              <a:t>&gt;&gt;&gt;</a:t>
            </a:r>
            <a:r>
              <a:rPr sz="3200" b="1" spc="-5" dirty="0">
                <a:solidFill>
                  <a:srgbClr val="5E5E5E"/>
                </a:solidFill>
                <a:latin typeface="Courier New"/>
                <a:cs typeface="Courier New"/>
              </a:rPr>
              <a:t>(…);</a:t>
            </a:r>
            <a:endParaRPr sz="3200" dirty="0">
              <a:latin typeface="Courier New"/>
              <a:cs typeface="Courier New"/>
            </a:endParaRPr>
          </a:p>
          <a:p>
            <a:pPr marL="868045" indent="-28575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sz="3200" b="1" spc="-5" dirty="0">
                <a:solidFill>
                  <a:srgbClr val="FFC000"/>
                </a:solidFill>
                <a:latin typeface="Courier New"/>
                <a:cs typeface="Courier New"/>
              </a:rPr>
              <a:t>blockIdx.x</a:t>
            </a:r>
            <a:r>
              <a:rPr sz="3200" b="1" spc="-61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access block index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01A5EE77-056A-47E4-8263-A9FB5528033C}"/>
              </a:ext>
            </a:extLst>
          </p:cNvPr>
          <p:cNvSpPr/>
          <p:nvPr/>
        </p:nvSpPr>
        <p:spPr>
          <a:xfrm>
            <a:off x="7391400" y="2171700"/>
            <a:ext cx="2594302" cy="914400"/>
          </a:xfrm>
          <a:prstGeom prst="wedgeRectCallout">
            <a:avLst>
              <a:gd name="adj1" fmla="val -46804"/>
              <a:gd name="adj2" fmla="val -989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Recall how cache works in OS and computer organization courses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0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4640" y="495300"/>
            <a:ext cx="219467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1D</a:t>
            </a:r>
            <a:r>
              <a:rPr sz="3600" b="1" spc="-85" dirty="0"/>
              <a:t> </a:t>
            </a:r>
            <a:r>
              <a:rPr sz="3600" b="1" spc="-5" dirty="0"/>
              <a:t>STENCIL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8189" y="3023509"/>
            <a:ext cx="915970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radius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output element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sum of 7 input</a:t>
            </a:r>
            <a:r>
              <a:rPr sz="2400" spc="114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04488" y="3846576"/>
            <a:ext cx="423672" cy="40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0868" y="3868885"/>
            <a:ext cx="330998" cy="31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0868" y="386888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0868" y="386888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3108" y="394764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6720" y="3846576"/>
            <a:ext cx="423672" cy="405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211" y="3868884"/>
            <a:ext cx="330998" cy="315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2211" y="386888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2211" y="386888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4451" y="394764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5903" y="3846576"/>
            <a:ext cx="423672" cy="405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3554" y="3868885"/>
            <a:ext cx="330998" cy="3150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3554" y="386888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3554" y="386888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65794" y="394764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8135" y="3846576"/>
            <a:ext cx="423672" cy="405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44897" y="3868883"/>
            <a:ext cx="330998" cy="3150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44897" y="386888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44897" y="386888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97137" y="394764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30367" y="3846576"/>
            <a:ext cx="423672" cy="4053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76240" y="3868884"/>
            <a:ext cx="330998" cy="31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76240" y="386888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76240" y="386888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8480" y="394764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62600" y="3846576"/>
            <a:ext cx="423672" cy="405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07583" y="3868883"/>
            <a:ext cx="330998" cy="315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07583" y="386888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07583" y="386888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59823" y="394764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91784" y="3846576"/>
            <a:ext cx="423672" cy="4053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38926" y="3868884"/>
            <a:ext cx="330998" cy="315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38926" y="386888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38926" y="386888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91167" y="394764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50869" y="4233726"/>
            <a:ext cx="979805" cy="202565"/>
          </a:xfrm>
          <a:custGeom>
            <a:avLst/>
            <a:gdLst/>
            <a:ahLst/>
            <a:cxnLst/>
            <a:rect l="l" t="t" r="r" b="b"/>
            <a:pathLst>
              <a:path w="979804" h="202564">
                <a:moveTo>
                  <a:pt x="979508" y="0"/>
                </a:moveTo>
                <a:lnTo>
                  <a:pt x="973191" y="39415"/>
                </a:lnTo>
                <a:lnTo>
                  <a:pt x="955966" y="71602"/>
                </a:lnTo>
                <a:lnTo>
                  <a:pt x="930418" y="93303"/>
                </a:lnTo>
                <a:lnTo>
                  <a:pt x="899133" y="101261"/>
                </a:lnTo>
                <a:lnTo>
                  <a:pt x="570128" y="101261"/>
                </a:lnTo>
                <a:lnTo>
                  <a:pt x="538843" y="109218"/>
                </a:lnTo>
                <a:lnTo>
                  <a:pt x="513295" y="130919"/>
                </a:lnTo>
                <a:lnTo>
                  <a:pt x="496070" y="163106"/>
                </a:lnTo>
                <a:lnTo>
                  <a:pt x="489754" y="202522"/>
                </a:lnTo>
                <a:lnTo>
                  <a:pt x="483437" y="163106"/>
                </a:lnTo>
                <a:lnTo>
                  <a:pt x="466212" y="130919"/>
                </a:lnTo>
                <a:lnTo>
                  <a:pt x="440664" y="109218"/>
                </a:lnTo>
                <a:lnTo>
                  <a:pt x="409379" y="101261"/>
                </a:lnTo>
                <a:lnTo>
                  <a:pt x="80374" y="101261"/>
                </a:lnTo>
                <a:lnTo>
                  <a:pt x="49089" y="93303"/>
                </a:lnTo>
                <a:lnTo>
                  <a:pt x="23541" y="71602"/>
                </a:lnTo>
                <a:lnTo>
                  <a:pt x="6316" y="39415"/>
                </a:lnTo>
                <a:lnTo>
                  <a:pt x="0" y="0"/>
                </a:lnTo>
              </a:path>
            </a:pathLst>
          </a:custGeom>
          <a:ln w="2857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71977" y="4233727"/>
            <a:ext cx="979805" cy="202565"/>
          </a:xfrm>
          <a:custGeom>
            <a:avLst/>
            <a:gdLst/>
            <a:ahLst/>
            <a:cxnLst/>
            <a:rect l="l" t="t" r="r" b="b"/>
            <a:pathLst>
              <a:path w="979804" h="202564">
                <a:moveTo>
                  <a:pt x="979508" y="0"/>
                </a:moveTo>
                <a:lnTo>
                  <a:pt x="973191" y="39415"/>
                </a:lnTo>
                <a:lnTo>
                  <a:pt x="955966" y="71602"/>
                </a:lnTo>
                <a:lnTo>
                  <a:pt x="930418" y="93303"/>
                </a:lnTo>
                <a:lnTo>
                  <a:pt x="899133" y="101261"/>
                </a:lnTo>
                <a:lnTo>
                  <a:pt x="570128" y="101261"/>
                </a:lnTo>
                <a:lnTo>
                  <a:pt x="538843" y="109218"/>
                </a:lnTo>
                <a:lnTo>
                  <a:pt x="513295" y="130919"/>
                </a:lnTo>
                <a:lnTo>
                  <a:pt x="496070" y="163106"/>
                </a:lnTo>
                <a:lnTo>
                  <a:pt x="489754" y="202522"/>
                </a:lnTo>
                <a:lnTo>
                  <a:pt x="483437" y="163106"/>
                </a:lnTo>
                <a:lnTo>
                  <a:pt x="466212" y="130919"/>
                </a:lnTo>
                <a:lnTo>
                  <a:pt x="440664" y="109218"/>
                </a:lnTo>
                <a:lnTo>
                  <a:pt x="409379" y="101261"/>
                </a:lnTo>
                <a:lnTo>
                  <a:pt x="80374" y="101261"/>
                </a:lnTo>
                <a:lnTo>
                  <a:pt x="49089" y="93303"/>
                </a:lnTo>
                <a:lnTo>
                  <a:pt x="23541" y="71602"/>
                </a:lnTo>
                <a:lnTo>
                  <a:pt x="6316" y="39415"/>
                </a:lnTo>
                <a:lnTo>
                  <a:pt x="0" y="0"/>
                </a:lnTo>
              </a:path>
            </a:pathLst>
          </a:custGeom>
          <a:ln w="2857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114800" y="4488179"/>
            <a:ext cx="8626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radius</a:t>
            </a:r>
            <a:endParaRPr sz="1600" b="1" dirty="0">
              <a:solidFill>
                <a:schemeClr val="accent3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985702" y="5877905"/>
            <a:ext cx="123189" cy="1147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41211" y="4488179"/>
            <a:ext cx="8626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radius</a:t>
            </a:r>
            <a:endParaRPr sz="1600" b="1" dirty="0">
              <a:solidFill>
                <a:schemeClr val="accent3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8" name="object 5">
            <a:extLst>
              <a:ext uri="{FF2B5EF4-FFF2-40B4-BE49-F238E27FC236}">
                <a16:creationId xmlns:a16="http://schemas.microsoft.com/office/drawing/2014/main" id="{74EB68C6-B91F-4F21-B047-CB34E2596B0C}"/>
              </a:ext>
            </a:extLst>
          </p:cNvPr>
          <p:cNvSpPr txBox="1"/>
          <p:nvPr/>
        </p:nvSpPr>
        <p:spPr>
          <a:xfrm>
            <a:off x="608189" y="1690796"/>
            <a:ext cx="8775205" cy="895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applying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1D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stencil to 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1D array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400" spc="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6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output element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sum of input elements within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radius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246" y="475866"/>
            <a:ext cx="604030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IMPLEMENTING WITHIN </a:t>
            </a:r>
            <a:r>
              <a:rPr sz="3600" b="1" dirty="0"/>
              <a:t>A</a:t>
            </a:r>
            <a:r>
              <a:rPr sz="3600" b="1" spc="-50" dirty="0"/>
              <a:t> </a:t>
            </a:r>
            <a:r>
              <a:rPr sz="3600" b="1" spc="-5" dirty="0"/>
              <a:t>BLOCK</a:t>
            </a:r>
          </a:p>
        </p:txBody>
      </p:sp>
      <p:sp>
        <p:nvSpPr>
          <p:cNvPr id="9" name="object 9"/>
          <p:cNvSpPr/>
          <p:nvPr/>
        </p:nvSpPr>
        <p:spPr>
          <a:xfrm>
            <a:off x="3029894" y="4308438"/>
            <a:ext cx="423672" cy="40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6345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6345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6345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8586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0430" y="4308438"/>
            <a:ext cx="423671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189" y="4331709"/>
            <a:ext cx="331000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189" y="433170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6189" y="433170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8429" y="441046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6189" y="4308438"/>
            <a:ext cx="423671" cy="40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3355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3355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3355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5595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4998" y="4308438"/>
            <a:ext cx="423672" cy="408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40519" y="4331711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40520" y="4331711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40520" y="4331711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92760" y="4410471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60757" y="4308438"/>
            <a:ext cx="423672" cy="408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7684" y="4331709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7684" y="433170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07684" y="433170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59924" y="441046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29565" y="4308438"/>
            <a:ext cx="423672" cy="408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4850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74850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4850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27090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95325" y="4308438"/>
            <a:ext cx="423672" cy="408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42015" y="4331709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42014" y="433170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42014" y="433170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94255" y="441046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64133" y="4308438"/>
            <a:ext cx="423672" cy="408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9179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09179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09179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61420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98701" y="4308438"/>
            <a:ext cx="420624" cy="408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43510" y="4331709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43510" y="433170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43510" y="433170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95750" y="441046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64462" y="4308438"/>
            <a:ext cx="423672" cy="408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10674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10674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10674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62915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30221" y="4308438"/>
            <a:ext cx="423671" cy="408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77840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77840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77840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30081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99029" y="4308438"/>
            <a:ext cx="423672" cy="408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45005" y="4331709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45005" y="433170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45005" y="433170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97245" y="441046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64790" y="4308438"/>
            <a:ext cx="423672" cy="408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12170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12169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12169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64410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33598" y="4308438"/>
            <a:ext cx="423672" cy="408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79334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79334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79334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31575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99357" y="4308438"/>
            <a:ext cx="423672" cy="408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46499" y="4331709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46500" y="433170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46500" y="433170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98741" y="441046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68166" y="4308438"/>
            <a:ext cx="423672" cy="408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13664" y="4331706"/>
            <a:ext cx="330998" cy="31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13665" y="4331706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13665" y="4331706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65905" y="441046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88772" y="5051785"/>
            <a:ext cx="331000" cy="315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88772" y="505178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88772" y="505178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41012" y="513054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55938" y="5051787"/>
            <a:ext cx="330998" cy="315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755938" y="505178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755938" y="505178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08178" y="513054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23102" y="5051788"/>
            <a:ext cx="330998" cy="315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23103" y="505178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23103" y="505178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75343" y="513054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60757" y="5027765"/>
            <a:ext cx="423672" cy="4084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07684" y="5051793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07684" y="505179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607684" y="505179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859924" y="513055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29565" y="5027765"/>
            <a:ext cx="423672" cy="4084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74850" y="5051795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74850" y="505179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74850" y="505179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7090" y="513055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95325" y="5027765"/>
            <a:ext cx="423672" cy="4084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42015" y="5051793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42014" y="505179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42014" y="505179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94255" y="513055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64133" y="5027765"/>
            <a:ext cx="423672" cy="4084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709179" y="5051795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09179" y="505179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09179" y="505179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961420" y="513055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29894" y="5027765"/>
            <a:ext cx="423672" cy="4084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76345" y="5051795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76345" y="505179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76345" y="505179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328586" y="513055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398701" y="5027765"/>
            <a:ext cx="420624" cy="4084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43510" y="5051793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43510" y="505179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43510" y="505179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95750" y="513055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64462" y="5027765"/>
            <a:ext cx="423672" cy="4084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10674" y="5051795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10674" y="505179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10674" y="505179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062915" y="513055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130221" y="5027765"/>
            <a:ext cx="423671" cy="4084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77840" y="5051795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177840" y="505179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177840" y="505179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430081" y="513055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99029" y="5027765"/>
            <a:ext cx="423672" cy="4084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45005" y="5051793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545005" y="505179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545005" y="505179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797245" y="513055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864790" y="5027765"/>
            <a:ext cx="423672" cy="4084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912170" y="5051795"/>
            <a:ext cx="330998" cy="315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912169" y="505179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912169" y="505179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64410" y="513055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79334" y="5051795"/>
            <a:ext cx="330998" cy="315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79334" y="505179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79334" y="505179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31575" y="513055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46499" y="5051793"/>
            <a:ext cx="330998" cy="315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646500" y="505179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46500" y="505179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898741" y="513055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68166" y="5027765"/>
            <a:ext cx="423672" cy="40843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013664" y="5051790"/>
            <a:ext cx="330998" cy="31503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  <a:ln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013665" y="505179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013665" y="505179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265905" y="513054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607684" y="505178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607684" y="505178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859924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929565" y="5027765"/>
            <a:ext cx="423672" cy="4084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974850" y="5051789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974850" y="505178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974850" y="505178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227090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295325" y="5027765"/>
            <a:ext cx="423672" cy="40843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342015" y="5051788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342014" y="505178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342014" y="505178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594255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664133" y="5027765"/>
            <a:ext cx="423672" cy="4084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709179" y="5051789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709179" y="505178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709179" y="505178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961420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029894" y="5027765"/>
            <a:ext cx="423672" cy="4084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076345" y="5051789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076345" y="505178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076345" y="505178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28586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398701" y="5027765"/>
            <a:ext cx="420624" cy="4084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443510" y="5051788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443510" y="505178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443510" y="505178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695750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764462" y="5027765"/>
            <a:ext cx="423672" cy="40843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10674" y="5051789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810674" y="505178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10674" y="505178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62915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130221" y="5027765"/>
            <a:ext cx="423671" cy="40843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177840" y="5051789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177840" y="505178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177840" y="505178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30081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499029" y="5027765"/>
            <a:ext cx="423672" cy="4084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45005" y="5051788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545005" y="505178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545005" y="505178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797245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60430" y="4308438"/>
            <a:ext cx="423671" cy="40843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06189" y="4331704"/>
            <a:ext cx="331000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06189" y="433170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06189" y="433170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58429" y="441046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26189" y="4308438"/>
            <a:ext cx="423671" cy="4084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73355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73355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73355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25595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194998" y="4308438"/>
            <a:ext cx="423672" cy="40843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240519" y="4331706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240520" y="4331706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240520" y="4331706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492760" y="441046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560757" y="4308438"/>
            <a:ext cx="423672" cy="40843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607684" y="4331704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607684" y="433170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607684" y="433170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859924" y="441046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929565" y="4308438"/>
            <a:ext cx="423672" cy="4084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974850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974850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974850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227090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295325" y="4308438"/>
            <a:ext cx="423672" cy="40843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342015" y="4331704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342014" y="433170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42014" y="433170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594255" y="441046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664133" y="4308438"/>
            <a:ext cx="423672" cy="40843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709179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709179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709179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961420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029894" y="4308438"/>
            <a:ext cx="423672" cy="40843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076345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076345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076345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328586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398701" y="4308438"/>
            <a:ext cx="420624" cy="4084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443510" y="4331704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443510" y="433170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443510" y="433170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695750" y="441046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764462" y="4308438"/>
            <a:ext cx="423672" cy="40843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810674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810674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810674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062915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130221" y="4308438"/>
            <a:ext cx="423671" cy="40843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177840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177840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177840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430081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499029" y="4308438"/>
            <a:ext cx="423672" cy="40843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545005" y="4331704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545005" y="433170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545005" y="433170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797245" y="441046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864790" y="4308438"/>
            <a:ext cx="423672" cy="40843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912170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912169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912169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164410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233598" y="4308438"/>
            <a:ext cx="423672" cy="40843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279334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279334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279334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531575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599357" y="4308438"/>
            <a:ext cx="423672" cy="40843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646499" y="4331704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646500" y="433170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646500" y="433170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898741" y="441046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 txBox="1"/>
          <p:nvPr/>
        </p:nvSpPr>
        <p:spPr>
          <a:xfrm>
            <a:off x="9985702" y="5877905"/>
            <a:ext cx="123189" cy="1147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1" name="object 15"/>
          <p:cNvSpPr/>
          <p:nvPr/>
        </p:nvSpPr>
        <p:spPr>
          <a:xfrm>
            <a:off x="509495" y="5073435"/>
            <a:ext cx="331000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16"/>
          <p:cNvSpPr/>
          <p:nvPr/>
        </p:nvSpPr>
        <p:spPr>
          <a:xfrm>
            <a:off x="509495" y="507343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17"/>
          <p:cNvSpPr/>
          <p:nvPr/>
        </p:nvSpPr>
        <p:spPr>
          <a:xfrm>
            <a:off x="509495" y="507343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18"/>
          <p:cNvSpPr/>
          <p:nvPr/>
        </p:nvSpPr>
        <p:spPr>
          <a:xfrm>
            <a:off x="761735" y="515219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0"/>
          <p:cNvSpPr/>
          <p:nvPr/>
        </p:nvSpPr>
        <p:spPr>
          <a:xfrm>
            <a:off x="876661" y="5073436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1"/>
          <p:cNvSpPr/>
          <p:nvPr/>
        </p:nvSpPr>
        <p:spPr>
          <a:xfrm>
            <a:off x="876661" y="5073436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2"/>
          <p:cNvSpPr/>
          <p:nvPr/>
        </p:nvSpPr>
        <p:spPr>
          <a:xfrm>
            <a:off x="876661" y="5073436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3"/>
          <p:cNvSpPr/>
          <p:nvPr/>
        </p:nvSpPr>
        <p:spPr>
          <a:xfrm>
            <a:off x="1128901" y="515219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25"/>
          <p:cNvSpPr/>
          <p:nvPr/>
        </p:nvSpPr>
        <p:spPr>
          <a:xfrm>
            <a:off x="1243825" y="5073437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26"/>
          <p:cNvSpPr/>
          <p:nvPr/>
        </p:nvSpPr>
        <p:spPr>
          <a:xfrm>
            <a:off x="1243826" y="507343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27"/>
          <p:cNvSpPr/>
          <p:nvPr/>
        </p:nvSpPr>
        <p:spPr>
          <a:xfrm>
            <a:off x="1243826" y="507343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28"/>
          <p:cNvSpPr/>
          <p:nvPr/>
        </p:nvSpPr>
        <p:spPr>
          <a:xfrm>
            <a:off x="1496066" y="515219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215"/>
          <p:cNvSpPr/>
          <p:nvPr/>
        </p:nvSpPr>
        <p:spPr>
          <a:xfrm>
            <a:off x="509495" y="5073430"/>
            <a:ext cx="331000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216"/>
          <p:cNvSpPr/>
          <p:nvPr/>
        </p:nvSpPr>
        <p:spPr>
          <a:xfrm>
            <a:off x="509495" y="507343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217"/>
          <p:cNvSpPr/>
          <p:nvPr/>
        </p:nvSpPr>
        <p:spPr>
          <a:xfrm>
            <a:off x="509495" y="507343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218"/>
          <p:cNvSpPr/>
          <p:nvPr/>
        </p:nvSpPr>
        <p:spPr>
          <a:xfrm>
            <a:off x="761735" y="515218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220"/>
          <p:cNvSpPr/>
          <p:nvPr/>
        </p:nvSpPr>
        <p:spPr>
          <a:xfrm>
            <a:off x="876661" y="5073431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221"/>
          <p:cNvSpPr/>
          <p:nvPr/>
        </p:nvSpPr>
        <p:spPr>
          <a:xfrm>
            <a:off x="876661" y="5073431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222"/>
          <p:cNvSpPr/>
          <p:nvPr/>
        </p:nvSpPr>
        <p:spPr>
          <a:xfrm>
            <a:off x="876661" y="5073431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223"/>
          <p:cNvSpPr/>
          <p:nvPr/>
        </p:nvSpPr>
        <p:spPr>
          <a:xfrm>
            <a:off x="1128901" y="5152190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225"/>
          <p:cNvSpPr/>
          <p:nvPr/>
        </p:nvSpPr>
        <p:spPr>
          <a:xfrm>
            <a:off x="1243825" y="5073432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226"/>
          <p:cNvSpPr/>
          <p:nvPr/>
        </p:nvSpPr>
        <p:spPr>
          <a:xfrm>
            <a:off x="1243826" y="5073432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227"/>
          <p:cNvSpPr/>
          <p:nvPr/>
        </p:nvSpPr>
        <p:spPr>
          <a:xfrm>
            <a:off x="1243826" y="5073432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228"/>
          <p:cNvSpPr/>
          <p:nvPr/>
        </p:nvSpPr>
        <p:spPr>
          <a:xfrm>
            <a:off x="1496066" y="515219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15"/>
          <p:cNvSpPr/>
          <p:nvPr/>
        </p:nvSpPr>
        <p:spPr>
          <a:xfrm>
            <a:off x="7498202" y="5027762"/>
            <a:ext cx="331000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16"/>
          <p:cNvSpPr/>
          <p:nvPr/>
        </p:nvSpPr>
        <p:spPr>
          <a:xfrm>
            <a:off x="7498202" y="5027762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17"/>
          <p:cNvSpPr/>
          <p:nvPr/>
        </p:nvSpPr>
        <p:spPr>
          <a:xfrm>
            <a:off x="7498202" y="5027762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18"/>
          <p:cNvSpPr/>
          <p:nvPr/>
        </p:nvSpPr>
        <p:spPr>
          <a:xfrm>
            <a:off x="7750442" y="5106521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20"/>
          <p:cNvSpPr/>
          <p:nvPr/>
        </p:nvSpPr>
        <p:spPr>
          <a:xfrm>
            <a:off x="7865368" y="5027763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21"/>
          <p:cNvSpPr/>
          <p:nvPr/>
        </p:nvSpPr>
        <p:spPr>
          <a:xfrm>
            <a:off x="7865368" y="502776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22"/>
          <p:cNvSpPr/>
          <p:nvPr/>
        </p:nvSpPr>
        <p:spPr>
          <a:xfrm>
            <a:off x="7865368" y="502776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23"/>
          <p:cNvSpPr/>
          <p:nvPr/>
        </p:nvSpPr>
        <p:spPr>
          <a:xfrm>
            <a:off x="8117608" y="510652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25"/>
          <p:cNvSpPr/>
          <p:nvPr/>
        </p:nvSpPr>
        <p:spPr>
          <a:xfrm>
            <a:off x="8232532" y="5027764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26"/>
          <p:cNvSpPr/>
          <p:nvPr/>
        </p:nvSpPr>
        <p:spPr>
          <a:xfrm>
            <a:off x="8232533" y="502776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27"/>
          <p:cNvSpPr/>
          <p:nvPr/>
        </p:nvSpPr>
        <p:spPr>
          <a:xfrm>
            <a:off x="8232533" y="502776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28"/>
          <p:cNvSpPr/>
          <p:nvPr/>
        </p:nvSpPr>
        <p:spPr>
          <a:xfrm>
            <a:off x="8484773" y="510652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0"/>
          <p:cNvSpPr/>
          <p:nvPr/>
        </p:nvSpPr>
        <p:spPr>
          <a:xfrm>
            <a:off x="8599697" y="5027762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1"/>
          <p:cNvSpPr/>
          <p:nvPr/>
        </p:nvSpPr>
        <p:spPr>
          <a:xfrm>
            <a:off x="8599697" y="5027762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2"/>
          <p:cNvSpPr/>
          <p:nvPr/>
        </p:nvSpPr>
        <p:spPr>
          <a:xfrm>
            <a:off x="8599697" y="5027762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3"/>
          <p:cNvSpPr/>
          <p:nvPr/>
        </p:nvSpPr>
        <p:spPr>
          <a:xfrm>
            <a:off x="8851937" y="5106521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5"/>
          <p:cNvSpPr/>
          <p:nvPr/>
        </p:nvSpPr>
        <p:spPr>
          <a:xfrm>
            <a:off x="8966863" y="5027763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6"/>
          <p:cNvSpPr/>
          <p:nvPr/>
        </p:nvSpPr>
        <p:spPr>
          <a:xfrm>
            <a:off x="8966863" y="502776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7"/>
          <p:cNvSpPr/>
          <p:nvPr/>
        </p:nvSpPr>
        <p:spPr>
          <a:xfrm>
            <a:off x="8966863" y="502776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215"/>
          <p:cNvSpPr/>
          <p:nvPr/>
        </p:nvSpPr>
        <p:spPr>
          <a:xfrm>
            <a:off x="7498202" y="5027757"/>
            <a:ext cx="331000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216"/>
          <p:cNvSpPr/>
          <p:nvPr/>
        </p:nvSpPr>
        <p:spPr>
          <a:xfrm>
            <a:off x="7498202" y="502775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217"/>
          <p:cNvSpPr/>
          <p:nvPr/>
        </p:nvSpPr>
        <p:spPr>
          <a:xfrm>
            <a:off x="7498202" y="502775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218"/>
          <p:cNvSpPr/>
          <p:nvPr/>
        </p:nvSpPr>
        <p:spPr>
          <a:xfrm>
            <a:off x="7750442" y="510651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220"/>
          <p:cNvSpPr/>
          <p:nvPr/>
        </p:nvSpPr>
        <p:spPr>
          <a:xfrm>
            <a:off x="7865368" y="5027758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221"/>
          <p:cNvSpPr/>
          <p:nvPr/>
        </p:nvSpPr>
        <p:spPr>
          <a:xfrm>
            <a:off x="7865368" y="502775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222"/>
          <p:cNvSpPr/>
          <p:nvPr/>
        </p:nvSpPr>
        <p:spPr>
          <a:xfrm>
            <a:off x="7865368" y="502775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223"/>
          <p:cNvSpPr/>
          <p:nvPr/>
        </p:nvSpPr>
        <p:spPr>
          <a:xfrm>
            <a:off x="8117608" y="510651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225"/>
          <p:cNvSpPr/>
          <p:nvPr/>
        </p:nvSpPr>
        <p:spPr>
          <a:xfrm>
            <a:off x="8232532" y="5027759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226"/>
          <p:cNvSpPr/>
          <p:nvPr/>
        </p:nvSpPr>
        <p:spPr>
          <a:xfrm>
            <a:off x="8232533" y="502775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227"/>
          <p:cNvSpPr/>
          <p:nvPr/>
        </p:nvSpPr>
        <p:spPr>
          <a:xfrm>
            <a:off x="8232533" y="502775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228"/>
          <p:cNvSpPr/>
          <p:nvPr/>
        </p:nvSpPr>
        <p:spPr>
          <a:xfrm>
            <a:off x="8484773" y="510651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230"/>
          <p:cNvSpPr/>
          <p:nvPr/>
        </p:nvSpPr>
        <p:spPr>
          <a:xfrm>
            <a:off x="8599697" y="5027757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231"/>
          <p:cNvSpPr/>
          <p:nvPr/>
        </p:nvSpPr>
        <p:spPr>
          <a:xfrm>
            <a:off x="8599697" y="502775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232"/>
          <p:cNvSpPr/>
          <p:nvPr/>
        </p:nvSpPr>
        <p:spPr>
          <a:xfrm>
            <a:off x="8599697" y="502775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233"/>
          <p:cNvSpPr/>
          <p:nvPr/>
        </p:nvSpPr>
        <p:spPr>
          <a:xfrm>
            <a:off x="8851937" y="510651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235"/>
          <p:cNvSpPr/>
          <p:nvPr/>
        </p:nvSpPr>
        <p:spPr>
          <a:xfrm>
            <a:off x="8966863" y="5027758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236"/>
          <p:cNvSpPr/>
          <p:nvPr/>
        </p:nvSpPr>
        <p:spPr>
          <a:xfrm>
            <a:off x="8966863" y="502775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237"/>
          <p:cNvSpPr/>
          <p:nvPr/>
        </p:nvSpPr>
        <p:spPr>
          <a:xfrm>
            <a:off x="8966863" y="502775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文本框 447"/>
          <p:cNvSpPr txBox="1"/>
          <p:nvPr/>
        </p:nvSpPr>
        <p:spPr>
          <a:xfrm>
            <a:off x="9324076" y="4828148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……</a:t>
            </a:r>
          </a:p>
        </p:txBody>
      </p:sp>
      <p:cxnSp>
        <p:nvCxnSpPr>
          <p:cNvPr id="450" name="直接连接符 449"/>
          <p:cNvCxnSpPr/>
          <p:nvPr/>
        </p:nvCxnSpPr>
        <p:spPr>
          <a:xfrm flipH="1">
            <a:off x="6343013" y="4076700"/>
            <a:ext cx="45759" cy="19301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3778839" y="5547036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1</a:t>
            </a:r>
          </a:p>
        </p:txBody>
      </p:sp>
      <p:sp>
        <p:nvSpPr>
          <p:cNvPr id="452" name="文本框 451"/>
          <p:cNvSpPr txBox="1"/>
          <p:nvPr/>
        </p:nvSpPr>
        <p:spPr>
          <a:xfrm>
            <a:off x="7288601" y="5537094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2</a:t>
            </a:r>
          </a:p>
        </p:txBody>
      </p:sp>
      <p:sp>
        <p:nvSpPr>
          <p:cNvPr id="370" name="object 5">
            <a:extLst>
              <a:ext uri="{FF2B5EF4-FFF2-40B4-BE49-F238E27FC236}">
                <a16:creationId xmlns:a16="http://schemas.microsoft.com/office/drawing/2014/main" id="{373F9984-B3F0-4D0F-816C-B2DD0CD65FD0}"/>
              </a:ext>
            </a:extLst>
          </p:cNvPr>
          <p:cNvSpPr txBox="1"/>
          <p:nvPr/>
        </p:nvSpPr>
        <p:spPr>
          <a:xfrm>
            <a:off x="521278" y="1263566"/>
            <a:ext cx="8089405" cy="119519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thread processes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sz="2400" spc="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95655" indent="-457200">
              <a:lnSpc>
                <a:spcPct val="100000"/>
              </a:lnSpc>
              <a:spcBef>
                <a:spcPts val="1375"/>
              </a:spcBef>
              <a:buFont typeface="Arial" panose="020B0604020202020204" pitchFamily="34" charset="0"/>
              <a:buChar char="•"/>
            </a:pPr>
            <a:r>
              <a:rPr sz="3200" b="1" spc="-5" dirty="0">
                <a:solidFill>
                  <a:srgbClr val="5E5E5E"/>
                </a:solidFill>
                <a:latin typeface="Courier New"/>
                <a:cs typeface="Courier New"/>
              </a:rPr>
              <a:t>blockDim.x</a:t>
            </a:r>
            <a:r>
              <a:rPr sz="3200" b="1" spc="-80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 per block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1" name="object 8">
            <a:extLst>
              <a:ext uri="{FF2B5EF4-FFF2-40B4-BE49-F238E27FC236}">
                <a16:creationId xmlns:a16="http://schemas.microsoft.com/office/drawing/2014/main" id="{98623473-2BC3-461D-ADDB-ECE8A086388B}"/>
              </a:ext>
            </a:extLst>
          </p:cNvPr>
          <p:cNvSpPr txBox="1"/>
          <p:nvPr/>
        </p:nvSpPr>
        <p:spPr>
          <a:xfrm>
            <a:off x="521278" y="2906410"/>
            <a:ext cx="7618557" cy="895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elements are read several</a:t>
            </a:r>
            <a:r>
              <a:rPr sz="2400" spc="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9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radius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input element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read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seven</a:t>
            </a:r>
            <a:r>
              <a:rPr sz="2000" spc="-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9462" y="218096"/>
            <a:ext cx="68738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/>
              <a:t>Shared Memory: </a:t>
            </a:r>
            <a:r>
              <a:rPr sz="3600" b="1" spc="-5" dirty="0"/>
              <a:t>SHARING DATA BETWEEN</a:t>
            </a:r>
            <a:r>
              <a:rPr sz="3600" b="1" spc="-70" dirty="0"/>
              <a:t> </a:t>
            </a:r>
            <a:r>
              <a:rPr sz="3600" b="1" spc="-5" dirty="0"/>
              <a:t>THREADS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7814" y="1338916"/>
            <a:ext cx="9080005" cy="4283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Terminology: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within 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block, threads share data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 </a:t>
            </a:r>
            <a:r>
              <a:rPr sz="2400" spc="-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sz="2400" spc="114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sz="2400" spc="-5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memory is equivalent to a user-managed cache: </a:t>
            </a:r>
          </a:p>
          <a:p>
            <a:pPr marL="812800" lvl="1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application explicitly allocates and accesses it.</a:t>
            </a:r>
          </a:p>
          <a:p>
            <a:pPr marL="355600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Extremely fast </a:t>
            </a: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on-chip </a:t>
            </a: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memory,</a:t>
            </a:r>
            <a:r>
              <a:rPr lang="en-US" sz="2400"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user-managed</a:t>
            </a:r>
          </a:p>
          <a:p>
            <a:pPr marL="355600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</a:t>
            </a:r>
            <a:r>
              <a:rPr lang="en-US" sz="24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 </a:t>
            </a:r>
            <a:r>
              <a:rPr lang="en-US" sz="2400" u="heavy" dirty="0">
                <a:solidFill>
                  <a:srgbClr val="5E5E5E"/>
                </a:solidFill>
                <a:uFill>
                  <a:solidFill>
                    <a:srgbClr val="FE983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b="1" dirty="0">
                <a:solidFill>
                  <a:srgbClr val="FF9933"/>
                </a:solidFill>
                <a:latin typeface="Courier New"/>
                <a:cs typeface="Courier New"/>
              </a:rPr>
              <a:t>shared</a:t>
            </a:r>
            <a:r>
              <a:rPr lang="en-US" altLang="zh-CN" sz="2000" u="heavy" dirty="0">
                <a:solidFill>
                  <a:srgbClr val="5E5E5E"/>
                </a:solidFill>
                <a:uFill>
                  <a:solidFill>
                    <a:srgbClr val="FE983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allocated </a:t>
            </a: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variable </a:t>
            </a: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lang="en-US" sz="24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 </a:t>
            </a: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that: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Resides in the shared memory space of a thread block,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the lifetime of the block,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 distinct object per block,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only accessible from all the threads within the block,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have a constant address.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85702" y="5877905"/>
            <a:ext cx="123189" cy="1147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9462" y="218096"/>
            <a:ext cx="68738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/>
              <a:t>Shared Memory: </a:t>
            </a:r>
            <a:r>
              <a:rPr sz="3600" b="1" spc="-5" dirty="0"/>
              <a:t>SHARING DATA BETWEEN</a:t>
            </a:r>
            <a:r>
              <a:rPr sz="3600" b="1" spc="-70" dirty="0"/>
              <a:t> </a:t>
            </a:r>
            <a:r>
              <a:rPr sz="3600" b="1" spc="-5" dirty="0"/>
              <a:t>THREADS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1338916"/>
            <a:ext cx="9080005" cy="4672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 Programming pattern:</a:t>
            </a:r>
          </a:p>
          <a:p>
            <a:pPr marL="812800" lvl="1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Load data from device memory to shared memory</a:t>
            </a:r>
          </a:p>
          <a:p>
            <a:pPr marL="812800" lvl="1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Synchronize with all the other threads of the block so that each thread can safely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readshared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memory locations that were populated by different threads,</a:t>
            </a:r>
          </a:p>
          <a:p>
            <a:pPr marL="812800" lvl="1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Process the data in shared memory</a:t>
            </a:r>
          </a:p>
          <a:p>
            <a:pPr marL="812800" lvl="1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Synchronize again if necessary to make sure that shared memory has been updated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withthe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results,</a:t>
            </a:r>
          </a:p>
          <a:p>
            <a:pPr marL="812800" lvl="1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Write the results back to device memory.</a:t>
            </a:r>
          </a:p>
          <a:p>
            <a:pPr marL="355600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5702" y="5877905"/>
            <a:ext cx="123189" cy="1147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11102" y="5872479"/>
            <a:ext cx="7239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9610" y="5888983"/>
            <a:ext cx="473022" cy="87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6400" y="354348"/>
            <a:ext cx="7619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IMPLEMENTING WITH SHARED</a:t>
            </a:r>
            <a:r>
              <a:rPr sz="3600" b="1" spc="-25" dirty="0"/>
              <a:t> </a:t>
            </a:r>
            <a:r>
              <a:rPr sz="3600" b="1" spc="-5" dirty="0"/>
              <a:t>MEMORY</a:t>
            </a:r>
          </a:p>
        </p:txBody>
      </p:sp>
      <p:sp>
        <p:nvSpPr>
          <p:cNvPr id="11" name="object 11"/>
          <p:cNvSpPr/>
          <p:nvPr/>
        </p:nvSpPr>
        <p:spPr>
          <a:xfrm>
            <a:off x="2560320" y="5087111"/>
            <a:ext cx="423671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6079" y="5111327"/>
            <a:ext cx="331000" cy="315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6079" y="5111326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6079" y="5111326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8319" y="519008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26079" y="5087111"/>
            <a:ext cx="423671" cy="408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3245" y="5111328"/>
            <a:ext cx="330998" cy="3150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3245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3245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25485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4888" y="5087111"/>
            <a:ext cx="423672" cy="408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0409" y="5111329"/>
            <a:ext cx="330998" cy="315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0410" y="511132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40410" y="511132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2650" y="519008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0647" y="5087111"/>
            <a:ext cx="423672" cy="408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07574" y="5111327"/>
            <a:ext cx="330998" cy="3150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07574" y="511132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07574" y="511132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59814" y="519008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29455" y="5087111"/>
            <a:ext cx="423672" cy="408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74740" y="5111328"/>
            <a:ext cx="330998" cy="3150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74740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4740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26980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95215" y="5087111"/>
            <a:ext cx="423672" cy="408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41905" y="5111327"/>
            <a:ext cx="330998" cy="3150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904" y="511132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904" y="511132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94145" y="519008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64023" y="5087111"/>
            <a:ext cx="423672" cy="408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09069" y="5111328"/>
            <a:ext cx="330998" cy="3150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09069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09069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1310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29784" y="5087111"/>
            <a:ext cx="423672" cy="408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76235" y="5111328"/>
            <a:ext cx="330998" cy="3150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76235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76235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28476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98591" y="5087111"/>
            <a:ext cx="420624" cy="408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43400" y="5111327"/>
            <a:ext cx="330998" cy="3150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43400" y="511132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43400" y="511132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95640" y="519008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64352" y="5087111"/>
            <a:ext cx="423672" cy="408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10564" y="5111328"/>
            <a:ext cx="330998" cy="3150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10564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10564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62805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30111" y="5087111"/>
            <a:ext cx="423671" cy="408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77730" y="5111328"/>
            <a:ext cx="330998" cy="3150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77730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77730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29971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98919" y="5087111"/>
            <a:ext cx="423672" cy="408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44895" y="5111327"/>
            <a:ext cx="330998" cy="315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44895" y="511132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44895" y="511132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97135" y="519008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64680" y="5087111"/>
            <a:ext cx="423672" cy="4084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12060" y="5111328"/>
            <a:ext cx="330998" cy="31503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12059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12059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64300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33488" y="5087111"/>
            <a:ext cx="423672" cy="408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79224" y="5111328"/>
            <a:ext cx="330998" cy="3150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79224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79224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31465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99247" y="5087111"/>
            <a:ext cx="423672" cy="4084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46389" y="5111327"/>
            <a:ext cx="330998" cy="3150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46390" y="511132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46390" y="511132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98631" y="519008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68056" y="5087111"/>
            <a:ext cx="423672" cy="4084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13554" y="5111324"/>
            <a:ext cx="330998" cy="31503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13555" y="511132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13555" y="511132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65795" y="519008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60320" y="4233671"/>
            <a:ext cx="423671" cy="4053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06079" y="4256227"/>
            <a:ext cx="331000" cy="31503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06079" y="425622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06079" y="425622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858319" y="433498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26079" y="4233671"/>
            <a:ext cx="423671" cy="40538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973245" y="4256228"/>
            <a:ext cx="330998" cy="31503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973245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973245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25485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94888" y="4233671"/>
            <a:ext cx="423672" cy="40538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40409" y="4256229"/>
            <a:ext cx="330998" cy="31503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40410" y="425622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40410" y="425622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92650" y="433498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60647" y="4233671"/>
            <a:ext cx="423672" cy="40538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07574" y="4256228"/>
            <a:ext cx="330998" cy="31503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07574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07574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59814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29455" y="4233671"/>
            <a:ext cx="423672" cy="40538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74740" y="4256228"/>
            <a:ext cx="330998" cy="31503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74740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74740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326980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395215" y="4233671"/>
            <a:ext cx="423672" cy="40538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441905" y="4256228"/>
            <a:ext cx="330998" cy="31503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441904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441904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94145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764023" y="4233671"/>
            <a:ext cx="423672" cy="40538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09069" y="4256228"/>
            <a:ext cx="330998" cy="31503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09069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809069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61310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129784" y="4233671"/>
            <a:ext cx="423672" cy="40538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176235" y="4256228"/>
            <a:ext cx="330998" cy="31503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76235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176235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28476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498591" y="4233671"/>
            <a:ext cx="420624" cy="40538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43400" y="4256228"/>
            <a:ext cx="330998" cy="31503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543400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543400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95640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64352" y="4233671"/>
            <a:ext cx="423672" cy="40538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10564" y="4256228"/>
            <a:ext cx="330998" cy="31503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10564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10564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162805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30111" y="4233671"/>
            <a:ext cx="423671" cy="40538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277730" y="4256228"/>
            <a:ext cx="330998" cy="31503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277730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277730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29971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98919" y="4233671"/>
            <a:ext cx="423672" cy="40538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44895" y="4256228"/>
            <a:ext cx="330998" cy="31503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44895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44895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897135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964680" y="4233671"/>
            <a:ext cx="423672" cy="40538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12060" y="4256228"/>
            <a:ext cx="330998" cy="31503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012059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012059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264300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333488" y="4233671"/>
            <a:ext cx="423672" cy="40538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79224" y="4256228"/>
            <a:ext cx="330998" cy="31503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379224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379224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631465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699247" y="4233671"/>
            <a:ext cx="423672" cy="40538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46389" y="4256228"/>
            <a:ext cx="330998" cy="31503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46390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46390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998631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68056" y="4233671"/>
            <a:ext cx="423672" cy="40538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13554" y="4256224"/>
            <a:ext cx="330998" cy="31503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113555" y="425622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13555" y="425622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365795" y="433498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430768" y="4233671"/>
            <a:ext cx="420624" cy="40538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475532" y="4256228"/>
            <a:ext cx="330998" cy="31503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475533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475533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727773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796528" y="4233671"/>
            <a:ext cx="423672" cy="40538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842697" y="4256228"/>
            <a:ext cx="330998" cy="31503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842697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842697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094937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162288" y="4233671"/>
            <a:ext cx="423672" cy="40538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209863" y="4256228"/>
            <a:ext cx="330998" cy="31503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209863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209863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462103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466088" y="4233671"/>
            <a:ext cx="423672" cy="40538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511915" y="4256229"/>
            <a:ext cx="330998" cy="31503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511915" y="425622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511915" y="425622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64156" y="433498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831848" y="4233671"/>
            <a:ext cx="423672" cy="40538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879080" y="4256228"/>
            <a:ext cx="330998" cy="31503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879080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879080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131321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200655" y="4233671"/>
            <a:ext cx="423671" cy="40538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246246" y="4256225"/>
            <a:ext cx="330998" cy="31503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246246" y="425622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246246" y="425622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498487" y="433498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196840" y="4724400"/>
            <a:ext cx="670560" cy="32004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61375" y="4751284"/>
            <a:ext cx="540059" cy="22502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61374" y="4751284"/>
            <a:ext cx="540385" cy="225425"/>
          </a:xfrm>
          <a:custGeom>
            <a:avLst/>
            <a:gdLst/>
            <a:ahLst/>
            <a:cxnLst/>
            <a:rect l="l" t="t" r="r" b="b"/>
            <a:pathLst>
              <a:path w="540385" h="225425">
                <a:moveTo>
                  <a:pt x="0" y="112512"/>
                </a:moveTo>
                <a:lnTo>
                  <a:pt x="135015" y="112512"/>
                </a:lnTo>
                <a:lnTo>
                  <a:pt x="135015" y="0"/>
                </a:lnTo>
                <a:lnTo>
                  <a:pt x="405045" y="0"/>
                </a:lnTo>
                <a:lnTo>
                  <a:pt x="405045" y="112512"/>
                </a:lnTo>
                <a:lnTo>
                  <a:pt x="540060" y="112512"/>
                </a:lnTo>
                <a:lnTo>
                  <a:pt x="270030" y="225025"/>
                </a:lnTo>
                <a:lnTo>
                  <a:pt x="0" y="11251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606081" y="5471358"/>
            <a:ext cx="5838825" cy="270510"/>
          </a:xfrm>
          <a:custGeom>
            <a:avLst/>
            <a:gdLst/>
            <a:ahLst/>
            <a:cxnLst/>
            <a:rect l="l" t="t" r="r" b="b"/>
            <a:pathLst>
              <a:path w="5838825" h="270510">
                <a:moveTo>
                  <a:pt x="5838475" y="6"/>
                </a:moveTo>
                <a:lnTo>
                  <a:pt x="5830853" y="42682"/>
                </a:lnTo>
                <a:lnTo>
                  <a:pt x="5809630" y="79746"/>
                </a:lnTo>
                <a:lnTo>
                  <a:pt x="5777268" y="108973"/>
                </a:lnTo>
                <a:lnTo>
                  <a:pt x="5736229" y="128141"/>
                </a:lnTo>
                <a:lnTo>
                  <a:pt x="5688976" y="135024"/>
                </a:lnTo>
                <a:lnTo>
                  <a:pt x="3068737" y="135018"/>
                </a:lnTo>
                <a:lnTo>
                  <a:pt x="3021483" y="141901"/>
                </a:lnTo>
                <a:lnTo>
                  <a:pt x="2980444" y="161068"/>
                </a:lnTo>
                <a:lnTo>
                  <a:pt x="2948082" y="190296"/>
                </a:lnTo>
                <a:lnTo>
                  <a:pt x="2926859" y="227360"/>
                </a:lnTo>
                <a:lnTo>
                  <a:pt x="2919238" y="270036"/>
                </a:lnTo>
                <a:lnTo>
                  <a:pt x="2911616" y="227360"/>
                </a:lnTo>
                <a:lnTo>
                  <a:pt x="2890393" y="190296"/>
                </a:lnTo>
                <a:lnTo>
                  <a:pt x="2858030" y="161068"/>
                </a:lnTo>
                <a:lnTo>
                  <a:pt x="2816991" y="141901"/>
                </a:lnTo>
                <a:lnTo>
                  <a:pt x="2769738" y="135018"/>
                </a:lnTo>
                <a:lnTo>
                  <a:pt x="149499" y="135018"/>
                </a:lnTo>
                <a:lnTo>
                  <a:pt x="102245" y="128134"/>
                </a:lnTo>
                <a:lnTo>
                  <a:pt x="61206" y="108967"/>
                </a:lnTo>
                <a:lnTo>
                  <a:pt x="28844" y="79739"/>
                </a:lnTo>
                <a:lnTo>
                  <a:pt x="7621" y="42676"/>
                </a:lnTo>
                <a:lnTo>
                  <a:pt x="0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511918" y="4661273"/>
            <a:ext cx="1065530" cy="135255"/>
          </a:xfrm>
          <a:custGeom>
            <a:avLst/>
            <a:gdLst/>
            <a:ahLst/>
            <a:cxnLst/>
            <a:rect l="l" t="t" r="r" b="b"/>
            <a:pathLst>
              <a:path w="1065530" h="135254">
                <a:moveTo>
                  <a:pt x="1065327" y="1"/>
                </a:moveTo>
                <a:lnTo>
                  <a:pt x="1061781" y="26278"/>
                </a:lnTo>
                <a:lnTo>
                  <a:pt x="1052112" y="47736"/>
                </a:lnTo>
                <a:lnTo>
                  <a:pt x="1037770" y="62204"/>
                </a:lnTo>
                <a:lnTo>
                  <a:pt x="1020209" y="67509"/>
                </a:lnTo>
                <a:lnTo>
                  <a:pt x="577781" y="67508"/>
                </a:lnTo>
                <a:lnTo>
                  <a:pt x="560219" y="72813"/>
                </a:lnTo>
                <a:lnTo>
                  <a:pt x="545878" y="87280"/>
                </a:lnTo>
                <a:lnTo>
                  <a:pt x="536209" y="108739"/>
                </a:lnTo>
                <a:lnTo>
                  <a:pt x="532663" y="135016"/>
                </a:lnTo>
                <a:lnTo>
                  <a:pt x="529117" y="108739"/>
                </a:lnTo>
                <a:lnTo>
                  <a:pt x="519448" y="87280"/>
                </a:lnTo>
                <a:lnTo>
                  <a:pt x="505107" y="72813"/>
                </a:lnTo>
                <a:lnTo>
                  <a:pt x="487545" y="67508"/>
                </a:lnTo>
                <a:lnTo>
                  <a:pt x="45117" y="67508"/>
                </a:lnTo>
                <a:lnTo>
                  <a:pt x="27556" y="62203"/>
                </a:lnTo>
                <a:lnTo>
                  <a:pt x="13214" y="47735"/>
                </a:lnTo>
                <a:lnTo>
                  <a:pt x="3545" y="26277"/>
                </a:lnTo>
                <a:lnTo>
                  <a:pt x="0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471522" y="4661273"/>
            <a:ext cx="1065530" cy="135255"/>
          </a:xfrm>
          <a:custGeom>
            <a:avLst/>
            <a:gdLst/>
            <a:ahLst/>
            <a:cxnLst/>
            <a:rect l="l" t="t" r="r" b="b"/>
            <a:pathLst>
              <a:path w="1065529" h="135254">
                <a:moveTo>
                  <a:pt x="1065327" y="1"/>
                </a:moveTo>
                <a:lnTo>
                  <a:pt x="1061781" y="26278"/>
                </a:lnTo>
                <a:lnTo>
                  <a:pt x="1052112" y="47736"/>
                </a:lnTo>
                <a:lnTo>
                  <a:pt x="1037770" y="62204"/>
                </a:lnTo>
                <a:lnTo>
                  <a:pt x="1020209" y="67509"/>
                </a:lnTo>
                <a:lnTo>
                  <a:pt x="577781" y="67508"/>
                </a:lnTo>
                <a:lnTo>
                  <a:pt x="560219" y="72813"/>
                </a:lnTo>
                <a:lnTo>
                  <a:pt x="545878" y="87280"/>
                </a:lnTo>
                <a:lnTo>
                  <a:pt x="536209" y="108739"/>
                </a:lnTo>
                <a:lnTo>
                  <a:pt x="532663" y="135016"/>
                </a:lnTo>
                <a:lnTo>
                  <a:pt x="529117" y="108739"/>
                </a:lnTo>
                <a:lnTo>
                  <a:pt x="519448" y="87280"/>
                </a:lnTo>
                <a:lnTo>
                  <a:pt x="505107" y="72813"/>
                </a:lnTo>
                <a:lnTo>
                  <a:pt x="487545" y="67508"/>
                </a:lnTo>
                <a:lnTo>
                  <a:pt x="45117" y="67508"/>
                </a:lnTo>
                <a:lnTo>
                  <a:pt x="27556" y="62203"/>
                </a:lnTo>
                <a:lnTo>
                  <a:pt x="13214" y="47735"/>
                </a:lnTo>
                <a:lnTo>
                  <a:pt x="3545" y="26277"/>
                </a:lnTo>
                <a:lnTo>
                  <a:pt x="0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4259696" y="5773420"/>
            <a:ext cx="2521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8AAD00"/>
                </a:solidFill>
                <a:latin typeface="Arial"/>
                <a:cs typeface="Arial"/>
              </a:rPr>
              <a:t>blockDim.x output</a:t>
            </a:r>
            <a:r>
              <a:rPr sz="1600" spc="-30" dirty="0">
                <a:solidFill>
                  <a:srgbClr val="8AAD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8AAD00"/>
                </a:solidFill>
                <a:latin typeface="Arial"/>
                <a:cs typeface="Arial"/>
              </a:rPr>
              <a:t>elements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1534991" y="4807203"/>
            <a:ext cx="1019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8AAD00"/>
                </a:solidFill>
                <a:latin typeface="Arial"/>
                <a:cs typeface="Arial"/>
              </a:rPr>
              <a:t>halo on</a:t>
            </a:r>
            <a:r>
              <a:rPr sz="1600" spc="-70" dirty="0">
                <a:solidFill>
                  <a:srgbClr val="8AAD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8AAD00"/>
                </a:solidFill>
                <a:latin typeface="Arial"/>
                <a:cs typeface="Arial"/>
              </a:rPr>
              <a:t>left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8434298" y="4801108"/>
            <a:ext cx="11423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8AAD00"/>
                </a:solidFill>
                <a:latin typeface="Arial"/>
                <a:cs typeface="Arial"/>
              </a:rPr>
              <a:t>halo on</a:t>
            </a:r>
            <a:r>
              <a:rPr sz="1600" spc="-80" dirty="0">
                <a:solidFill>
                  <a:srgbClr val="8AAD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8AAD00"/>
                </a:solidFill>
                <a:latin typeface="Arial"/>
                <a:cs typeface="Arial"/>
              </a:rPr>
              <a:t>right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0" name="object 10">
            <a:extLst>
              <a:ext uri="{FF2B5EF4-FFF2-40B4-BE49-F238E27FC236}">
                <a16:creationId xmlns:a16="http://schemas.microsoft.com/office/drawing/2014/main" id="{AE7A860F-2699-4065-8EDB-31EB3F52FE70}"/>
              </a:ext>
            </a:extLst>
          </p:cNvPr>
          <p:cNvSpPr txBox="1"/>
          <p:nvPr/>
        </p:nvSpPr>
        <p:spPr>
          <a:xfrm>
            <a:off x="506416" y="1064383"/>
            <a:ext cx="9745814" cy="2521203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data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sz="20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spcBef>
                <a:spcPts val="16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sz="2000" spc="-5" dirty="0">
                <a:solidFill>
                  <a:srgbClr val="5E5E5E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blockDim.x </a:t>
            </a:r>
            <a:r>
              <a:rPr sz="2000" dirty="0">
                <a:solidFill>
                  <a:srgbClr val="5E5E5E"/>
                </a:solidFill>
                <a:latin typeface="Courier New"/>
                <a:cs typeface="Courier New"/>
              </a:rPr>
              <a:t>+ 2 * </a:t>
            </a:r>
            <a:r>
              <a:rPr sz="2000" spc="-5" dirty="0">
                <a:solidFill>
                  <a:srgbClr val="5E5E5E"/>
                </a:solidFill>
                <a:latin typeface="Courier New"/>
                <a:cs typeface="Courier New"/>
              </a:rPr>
              <a:t>radius)</a:t>
            </a:r>
            <a:r>
              <a:rPr sz="2000" spc="-75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elements from global memory to shared memory  </a:t>
            </a:r>
            <a:endParaRPr lang="en-US" sz="16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spcBef>
                <a:spcPts val="16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blockDim.x</a:t>
            </a:r>
            <a:r>
              <a:rPr sz="2000" b="1" spc="-78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elements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blockDim.x</a:t>
            </a:r>
            <a:r>
              <a:rPr sz="2400" b="1" spc="-77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elements to global memory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0210" indent="-285750">
              <a:spcBef>
                <a:spcPts val="161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block needs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halo of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radius</a:t>
            </a:r>
            <a:r>
              <a:rPr sz="2400" b="1" spc="-60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boundary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1160</Words>
  <Application>Microsoft Office PowerPoint</Application>
  <PresentationFormat>自定义</PresentationFormat>
  <Paragraphs>204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Courier New</vt:lpstr>
      <vt:lpstr>Times New Roman</vt:lpstr>
      <vt:lpstr>Office 主题​​</vt:lpstr>
      <vt:lpstr>CUDA SHARED MEMORY</vt:lpstr>
      <vt:lpstr>REVIEW (1 OF 2)</vt:lpstr>
      <vt:lpstr>REVIEW (2 OF 2)</vt:lpstr>
      <vt:lpstr>Shared Memory</vt:lpstr>
      <vt:lpstr>1D STENCIL</vt:lpstr>
      <vt:lpstr>IMPLEMENTING WITHIN A BLOCK</vt:lpstr>
      <vt:lpstr>Shared Memory: SHARING DATA BETWEEN THREADS</vt:lpstr>
      <vt:lpstr>Shared Memory: SHARING DATA BETWEEN THREADS</vt:lpstr>
      <vt:lpstr>IMPLEMENTING WITH SHARED MEMORY</vt:lpstr>
      <vt:lpstr>STENCIL KERNEL</vt:lpstr>
      <vt:lpstr>STENCIL KERNEL</vt:lpstr>
      <vt:lpstr>DATA RACE!</vt:lpstr>
      <vt:lpstr>  SYNCTHREADS()</vt:lpstr>
      <vt:lpstr>STENCIL KERNEL</vt:lpstr>
      <vt:lpstr>STENCIL KERNEL</vt:lpstr>
      <vt:lpstr>REVIEW</vt:lpstr>
      <vt:lpstr>FOR EXAMPLE: THREAD BLOCK</vt:lpstr>
      <vt:lpstr>NARROWING THE SHARED MEMORY GAP with the GV100 L1 cache</vt:lpstr>
      <vt:lpstr>FUTURE SESSIONS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HuangDan</cp:lastModifiedBy>
  <cp:revision>51</cp:revision>
  <dcterms:created xsi:type="dcterms:W3CDTF">2020-11-24T11:29:27Z</dcterms:created>
  <dcterms:modified xsi:type="dcterms:W3CDTF">2021-12-21T01:37:13Z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2020-02-13T00:00:00Z</vt:filetime>
  </property>
  <property fmtid="{D5CDD505-2E9C-101B-9397-08002B2CF9AE}" pid="3" name="LastSaved">
    <vt:filetime>2020-11-24T00:00:00Z</vt:filetime>
  </property>
</Properties>
</file>