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13" r:id="rId2"/>
    <p:sldId id="257" r:id="rId3"/>
    <p:sldId id="258" r:id="rId4"/>
    <p:sldId id="259" r:id="rId5"/>
    <p:sldId id="260" r:id="rId6"/>
    <p:sldId id="261" r:id="rId7"/>
    <p:sldId id="262" r:id="rId8"/>
    <p:sldId id="314" r:id="rId9"/>
    <p:sldId id="264" r:id="rId10"/>
    <p:sldId id="283" r:id="rId11"/>
    <p:sldId id="284" r:id="rId12"/>
    <p:sldId id="28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972800" cy="6172200"/>
  <p:notesSz cx="10972800" cy="61722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聃" initials="黄聃" lastIdx="1" clrIdx="0">
    <p:extLst>
      <p:ext uri="{19B8F6BF-5375-455C-9EA6-DF929625EA0E}">
        <p15:presenceInfo xmlns:p15="http://schemas.microsoft.com/office/powerpoint/2012/main" userId="S::huangd79@ms.sysu.edu.cn::05fd6555-67a9-4797-980c-de46b7ca3e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9" autoAdjust="0"/>
    <p:restoredTop sz="94676"/>
  </p:normalViewPr>
  <p:slideViewPr>
    <p:cSldViewPr>
      <p:cViewPr varScale="1">
        <p:scale>
          <a:sx n="115" d="100"/>
          <a:sy n="115" d="100"/>
        </p:scale>
        <p:origin x="7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C74B-7DAB-4FF1-BA70-5C24B9B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81C90-9710-42BE-B9FF-8B4B1E30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85A5-9EDA-431A-BCDB-E50CC0AE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BEEA8-66AE-410D-951F-82972F6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F6187-AE39-4999-B7F4-3E6D4174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4583-AAAF-42E3-99AC-CD08D7DE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828DD6-C843-4636-8A72-5B851EEF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0A70E-EB2A-4D3A-A75B-155CDE0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965E0-0F11-4948-86E7-9B61DB92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FC1E7-F287-45A0-B8AF-FDC1CC19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0EFF87-273B-49CE-87F7-962AA7732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2D094-5EB0-4078-8A94-869CCB39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F1209-2108-4A01-870E-FD84E36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5B673-7F36-4A8C-AFC8-0FBBAED3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865E7-78A6-45AB-99E6-22BA969A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853E-5089-429E-A907-904E9649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54430-3006-474D-9AFD-5C6E69AB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B0C4-DE71-463F-B5F4-E23A2B68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CF267-D497-4C85-835F-77427163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3A17E-0DF8-484A-8128-92E9352E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FAE9E-362A-41A5-9288-5D70AFF7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16BD2-4583-4F25-9CFA-6A210571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53455-564F-46E5-B10E-D2691D82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DDA28-784F-4726-8D48-5927913A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1C25-5B4C-4F09-8A8A-C6C471F7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B5BDF-0B6F-4FA8-8FD8-19780039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EB651-9BCE-4410-9746-9BC754D03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7DF81-2E1D-4EF1-AFBD-1929315B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92200-09A6-4FD3-B6EE-74041D91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F9DFF-906F-45D7-A359-DBB20B92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6BF56-0CD1-4C7B-8836-8F59B8B9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30902-B862-4D01-887E-5071BB0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35593-7B47-4E68-8B63-AC2D5FBC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76C61D-C2B0-4483-A560-6A424769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0A68F-DDE8-449D-8C17-1E1974D6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06917-699A-4C59-9B39-7E54713C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89457-A515-4E40-BDB1-F858DE13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F0987-F222-46A7-9ABA-7EB26DE5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BA0F1-062D-45DF-A944-117C4DD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5C30-F357-4D39-85C4-F5CA954D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EF872-C904-45ED-8EC3-B7142E53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59B8B-CEB4-4C5B-96FD-D7F0A58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4EAB6-73C3-41A1-876A-B08A1BF6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F2D64-4CA7-4C51-9007-09E872B6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DFC4C7-35DF-43E9-87F0-570BEDE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6882E-38FA-4007-B503-5B3611B8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28AF-F713-4F22-8213-13C1D93C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ED5B1-00F6-4A6A-B71A-EB77EB0E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E24AD-00CF-43B1-AD9B-140C9D20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AF551-C4F0-4B78-8680-D082BEF7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E71AD-9118-4FD6-BA79-0B903B70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4DA67-B83F-4EA9-BB12-F5E6557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9869-D55A-4E4E-A5EA-970A11A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46E930-3BF1-4B39-B125-EB2A828C5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A279A-0F93-4E76-9ECD-A68FE855A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627B9-8369-43FD-B57E-9EC85B6D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9AF80-4CF7-4900-A434-8D472017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9E91A-1033-4AB4-8379-3D21C639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D5DEB2-90A2-452B-9133-EE2669AD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3D6EA-185A-4A03-BB47-501CF584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9673-01B8-4CD4-A016-F6BB2DCD3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979-38B8-4A6F-9953-AD3CF3812170}" type="datetimeFigureOut">
              <a:rPr lang="en-US" smtClean="0"/>
              <a:t>2021/12/28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0E6-B845-42DA-98F4-C684234D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3E572-CB24-457A-80D5-BAA76429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2/presentations/S0514-GTC2012-GPU-Performance-" TargetMode="External"/><Relationship Id="rId2" Type="http://schemas.openxmlformats.org/officeDocument/2006/relationships/hyperlink" Target="http://on-demand.gputechconf.com/gtc/2013/presentations/S3466-Programming-Guidelines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2367-63D8-4B61-BC05-B62DE737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OPTIMIZATION,  PART 1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0ECAD-6440-4312-A3A4-99FD2003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E557ACAD-49FF-46C3-A460-5ED80E331A3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690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188" y="454533"/>
            <a:ext cx="5093412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/>
              <a:t>LATENCY:</a:t>
            </a:r>
            <a:r>
              <a:rPr lang="en-US" sz="3400" b="1" spc="-235" dirty="0"/>
              <a:t> </a:t>
            </a:r>
            <a:r>
              <a:rPr lang="en-US" sz="3400" b="1" spc="-10" dirty="0"/>
              <a:t>ANALYSIS</a:t>
            </a:r>
            <a:endParaRPr lang="en-US" sz="3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181100"/>
            <a:ext cx="9057005" cy="468718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400" b="1" spc="-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Suspect </a:t>
            </a:r>
            <a:r>
              <a:rPr sz="2400" b="1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unhidden latency</a:t>
            </a:r>
            <a:r>
              <a:rPr sz="2400" b="1" spc="-9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Neither memory nor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instruction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throughput is close to HW theoretical</a:t>
            </a:r>
            <a:r>
              <a:rPr sz="20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Poor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overlap between mem and</a:t>
            </a:r>
            <a:r>
              <a:rPr sz="20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Full-kernel time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significantly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larger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max{mem-only,</a:t>
            </a:r>
            <a:r>
              <a:rPr sz="16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math-only}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12265" lvl="3" indent="-22923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1612265" algn="l"/>
                <a:tab pos="1612900" algn="l"/>
              </a:tabLst>
            </a:pPr>
            <a:r>
              <a:rPr sz="1400" spc="-15" dirty="0">
                <a:latin typeface="Calibri" panose="020F0502020204030204" pitchFamily="34" charset="0"/>
                <a:cs typeface="Calibri" panose="020F0502020204030204" pitchFamily="34" charset="0"/>
              </a:rPr>
              <a:t>Refer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to SC10 or GTC10 Analysis-Driven Optimization slides for</a:t>
            </a:r>
            <a:r>
              <a:rPr sz="1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400" b="1" spc="-5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sz="2400" b="1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sz="2400" b="1" spc="10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Insufficient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concurrent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to hide</a:t>
            </a:r>
            <a:r>
              <a:rPr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</a:p>
          <a:p>
            <a:pPr marL="1155065" lvl="2" indent="-22923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Occupancy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sz="16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</a:p>
          <a:p>
            <a:pPr marL="1155065" lvl="2" indent="-22923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600" spc="-65" dirty="0">
                <a:latin typeface="Calibri" panose="020F0502020204030204" pitchFamily="34" charset="0"/>
                <a:cs typeface="Calibri" panose="020F0502020204030204" pitchFamily="34" charset="0"/>
              </a:rPr>
              <a:t>Too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few threads in kernel launch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 load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GPU</a:t>
            </a:r>
          </a:p>
          <a:p>
            <a:pPr marL="1612265" lvl="3" indent="-22923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1612265" algn="l"/>
                <a:tab pos="1612900" algn="l"/>
              </a:tabLst>
            </a:pP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elapsed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time doesn’t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if problem size is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(and with it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the number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400" spc="2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blocks/threads)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  <a:tab pos="6372860" algn="l"/>
              </a:tabLst>
            </a:pPr>
            <a:r>
              <a:rPr sz="2000" spc="-80" dirty="0">
                <a:latin typeface="Calibri" panose="020F0502020204030204" pitchFamily="34" charset="0"/>
                <a:cs typeface="Calibri" panose="020F0502020204030204" pitchFamily="34" charset="0"/>
              </a:rPr>
              <a:t>Too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few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concurrent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threadblocks per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sz="2000" spc="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2000" u="heavy" spc="-5" dirty="0">
                <a:uFill>
                  <a:solidFill>
                    <a:srgbClr val="D8450C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10" dirty="0">
                <a:solidFill>
                  <a:srgbClr val="D9460D"/>
                </a:solidFill>
                <a:latin typeface="Calibri"/>
                <a:cs typeface="Calibri"/>
              </a:rPr>
              <a:t>syncthreads()</a:t>
            </a:r>
            <a:endParaRPr sz="2000" dirty="0">
              <a:latin typeface="Calibri"/>
              <a:cs typeface="Calibri"/>
            </a:endParaRPr>
          </a:p>
          <a:p>
            <a:pPr marL="1155065" lvl="2" indent="-2292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155065" algn="l"/>
                <a:tab pos="1155700" algn="l"/>
                <a:tab pos="1344295" algn="l"/>
              </a:tabLst>
            </a:pPr>
            <a:r>
              <a:rPr sz="1600" u="sng" dirty="0">
                <a:solidFill>
                  <a:srgbClr val="D9460D"/>
                </a:solidFill>
                <a:uFill>
                  <a:solidFill>
                    <a:srgbClr val="D8450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spc="-5" dirty="0">
                <a:solidFill>
                  <a:srgbClr val="D9460D"/>
                </a:solidFill>
                <a:latin typeface="Calibri"/>
                <a:cs typeface="Calibri"/>
              </a:rPr>
              <a:t>syncthreads()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can prevent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overlap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and mem within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 same</a:t>
            </a:r>
            <a:r>
              <a:rPr sz="16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117343DD-C564-499E-9B00-82D0F976C8D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4354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188" y="439144"/>
            <a:ext cx="85224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/>
              <a:t>SIMPLIFIED </a:t>
            </a:r>
            <a:r>
              <a:rPr lang="en-US" sz="3600" b="1" spc="-20" dirty="0"/>
              <a:t>VIEW </a:t>
            </a:r>
            <a:r>
              <a:rPr lang="en-US" sz="3600" b="1" spc="-5" dirty="0"/>
              <a:t>OF LATENCY AND</a:t>
            </a:r>
            <a:r>
              <a:rPr lang="en-US" sz="3600" b="1" spc="50" dirty="0"/>
              <a:t> </a:t>
            </a:r>
            <a:r>
              <a:rPr lang="en-US" sz="3600" b="1" spc="-5" dirty="0"/>
              <a:t>SYNCS</a:t>
            </a:r>
            <a:endParaRPr lang="en-US" sz="3600" b="1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71600" y="3311740"/>
            <a:ext cx="2140585" cy="187325"/>
          </a:xfrm>
          <a:custGeom>
            <a:avLst/>
            <a:gdLst/>
            <a:ahLst/>
            <a:cxnLst/>
            <a:rect l="l" t="t" r="r" b="b"/>
            <a:pathLst>
              <a:path w="2140585" h="187325">
                <a:moveTo>
                  <a:pt x="0" y="186855"/>
                </a:moveTo>
                <a:lnTo>
                  <a:pt x="2140204" y="186855"/>
                </a:lnTo>
                <a:lnTo>
                  <a:pt x="2140204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3311740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1406652" y="0"/>
                </a:moveTo>
                <a:lnTo>
                  <a:pt x="0" y="0"/>
                </a:lnTo>
                <a:lnTo>
                  <a:pt x="0" y="182206"/>
                </a:lnTo>
                <a:lnTo>
                  <a:pt x="1406652" y="182206"/>
                </a:lnTo>
                <a:lnTo>
                  <a:pt x="140665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944" y="3317659"/>
            <a:ext cx="1361440" cy="182245"/>
          </a:xfrm>
          <a:custGeom>
            <a:avLst/>
            <a:gdLst/>
            <a:ahLst/>
            <a:cxnLst/>
            <a:rect l="l" t="t" r="r" b="b"/>
            <a:pathLst>
              <a:path w="1361439" h="182245">
                <a:moveTo>
                  <a:pt x="0" y="182206"/>
                </a:moveTo>
                <a:lnTo>
                  <a:pt x="1360959" y="182206"/>
                </a:lnTo>
                <a:lnTo>
                  <a:pt x="1360959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253" y="3317659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5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2166747" y="0"/>
                </a:moveTo>
                <a:lnTo>
                  <a:pt x="0" y="0"/>
                </a:lnTo>
                <a:lnTo>
                  <a:pt x="0" y="186855"/>
                </a:lnTo>
                <a:lnTo>
                  <a:pt x="2166747" y="186855"/>
                </a:lnTo>
                <a:lnTo>
                  <a:pt x="2166747" y="0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874" y="3244088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9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803" y="3244088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9"/>
                </a:moveTo>
                <a:lnTo>
                  <a:pt x="82141" y="326009"/>
                </a:lnTo>
                <a:lnTo>
                  <a:pt x="82141" y="0"/>
                </a:lnTo>
                <a:lnTo>
                  <a:pt x="0" y="0"/>
                </a:lnTo>
                <a:lnTo>
                  <a:pt x="0" y="326009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91483" y="1891792"/>
            <a:ext cx="2167255" cy="64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Memory-only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  </a:t>
            </a:r>
            <a:r>
              <a:rPr sz="2000" spc="-5" dirty="0">
                <a:latin typeface="Arial"/>
                <a:cs typeface="Arial"/>
              </a:rPr>
              <a:t>Math-only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46520" y="3232150"/>
            <a:ext cx="5276347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Full-kernel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time, </a:t>
            </a:r>
            <a:r>
              <a:rPr sz="1800" spc="-5" dirty="0">
                <a:latin typeface="Arial"/>
                <a:cs typeface="Arial"/>
              </a:rPr>
              <a:t>one large </a:t>
            </a:r>
            <a:r>
              <a:rPr lang="en-US" sz="1800" spc="-5" dirty="0" err="1">
                <a:latin typeface="Arial"/>
                <a:cs typeface="Arial"/>
              </a:rPr>
              <a:t>threadblock</a:t>
            </a:r>
            <a:r>
              <a:rPr sz="1800" spc="-5" dirty="0">
                <a:latin typeface="Arial"/>
                <a:cs typeface="Arial"/>
              </a:rPr>
              <a:t> per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SIMD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processor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1538" y="5747029"/>
            <a:ext cx="3069590" cy="118110"/>
          </a:xfrm>
          <a:custGeom>
            <a:avLst/>
            <a:gdLst/>
            <a:ahLst/>
            <a:cxnLst/>
            <a:rect l="l" t="t" r="r" b="b"/>
            <a:pathLst>
              <a:path w="3069590" h="118110">
                <a:moveTo>
                  <a:pt x="2968116" y="0"/>
                </a:moveTo>
                <a:lnTo>
                  <a:pt x="2960370" y="2044"/>
                </a:lnTo>
                <a:lnTo>
                  <a:pt x="2953258" y="14160"/>
                </a:lnTo>
                <a:lnTo>
                  <a:pt x="2955416" y="21932"/>
                </a:lnTo>
                <a:lnTo>
                  <a:pt x="2996997" y="46267"/>
                </a:lnTo>
                <a:lnTo>
                  <a:pt x="3044063" y="46291"/>
                </a:lnTo>
                <a:lnTo>
                  <a:pt x="3044063" y="71691"/>
                </a:lnTo>
                <a:lnTo>
                  <a:pt x="2996969" y="71691"/>
                </a:lnTo>
                <a:lnTo>
                  <a:pt x="2955290" y="95961"/>
                </a:lnTo>
                <a:lnTo>
                  <a:pt x="2953258" y="103733"/>
                </a:lnTo>
                <a:lnTo>
                  <a:pt x="2960370" y="115862"/>
                </a:lnTo>
                <a:lnTo>
                  <a:pt x="2968116" y="117906"/>
                </a:lnTo>
                <a:lnTo>
                  <a:pt x="3047442" y="71691"/>
                </a:lnTo>
                <a:lnTo>
                  <a:pt x="3044063" y="71691"/>
                </a:lnTo>
                <a:lnTo>
                  <a:pt x="3047484" y="71667"/>
                </a:lnTo>
                <a:lnTo>
                  <a:pt x="3069209" y="59004"/>
                </a:lnTo>
                <a:lnTo>
                  <a:pt x="2968116" y="0"/>
                </a:lnTo>
                <a:close/>
              </a:path>
              <a:path w="3069590" h="118110">
                <a:moveTo>
                  <a:pt x="3018775" y="58982"/>
                </a:moveTo>
                <a:lnTo>
                  <a:pt x="2997011" y="71667"/>
                </a:lnTo>
                <a:lnTo>
                  <a:pt x="3044063" y="71691"/>
                </a:lnTo>
                <a:lnTo>
                  <a:pt x="3044063" y="69964"/>
                </a:lnTo>
                <a:lnTo>
                  <a:pt x="3037586" y="69964"/>
                </a:lnTo>
                <a:lnTo>
                  <a:pt x="3018775" y="58982"/>
                </a:lnTo>
                <a:close/>
              </a:path>
              <a:path w="3069590" h="118110">
                <a:moveTo>
                  <a:pt x="0" y="44716"/>
                </a:moveTo>
                <a:lnTo>
                  <a:pt x="0" y="70116"/>
                </a:lnTo>
                <a:lnTo>
                  <a:pt x="2997011" y="71667"/>
                </a:lnTo>
                <a:lnTo>
                  <a:pt x="3018775" y="58982"/>
                </a:lnTo>
                <a:lnTo>
                  <a:pt x="2996997" y="46267"/>
                </a:lnTo>
                <a:lnTo>
                  <a:pt x="0" y="44716"/>
                </a:lnTo>
                <a:close/>
              </a:path>
              <a:path w="3069590" h="118110">
                <a:moveTo>
                  <a:pt x="3037586" y="48018"/>
                </a:moveTo>
                <a:lnTo>
                  <a:pt x="3018775" y="58982"/>
                </a:lnTo>
                <a:lnTo>
                  <a:pt x="3037586" y="69964"/>
                </a:lnTo>
                <a:lnTo>
                  <a:pt x="3037586" y="48018"/>
                </a:lnTo>
                <a:close/>
              </a:path>
              <a:path w="3069590" h="118110">
                <a:moveTo>
                  <a:pt x="3044063" y="48018"/>
                </a:moveTo>
                <a:lnTo>
                  <a:pt x="3037586" y="48018"/>
                </a:lnTo>
                <a:lnTo>
                  <a:pt x="3037586" y="69964"/>
                </a:lnTo>
                <a:lnTo>
                  <a:pt x="3044063" y="69964"/>
                </a:lnTo>
                <a:lnTo>
                  <a:pt x="3044063" y="48018"/>
                </a:lnTo>
                <a:close/>
              </a:path>
              <a:path w="3069590" h="118110">
                <a:moveTo>
                  <a:pt x="2996997" y="46267"/>
                </a:moveTo>
                <a:lnTo>
                  <a:pt x="3018775" y="58982"/>
                </a:lnTo>
                <a:lnTo>
                  <a:pt x="3037586" y="48018"/>
                </a:lnTo>
                <a:lnTo>
                  <a:pt x="3044063" y="48018"/>
                </a:lnTo>
                <a:lnTo>
                  <a:pt x="3044063" y="46291"/>
                </a:lnTo>
                <a:lnTo>
                  <a:pt x="2996997" y="4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9323" y="5621578"/>
            <a:ext cx="621030" cy="369570"/>
          </a:xfrm>
          <a:custGeom>
            <a:avLst/>
            <a:gdLst/>
            <a:ahLst/>
            <a:cxnLst/>
            <a:rect l="l" t="t" r="r" b="b"/>
            <a:pathLst>
              <a:path w="621029" h="369570">
                <a:moveTo>
                  <a:pt x="620687" y="0"/>
                </a:moveTo>
                <a:lnTo>
                  <a:pt x="0" y="0"/>
                </a:lnTo>
                <a:lnTo>
                  <a:pt x="0" y="369328"/>
                </a:lnTo>
                <a:lnTo>
                  <a:pt x="620687" y="369328"/>
                </a:lnTo>
                <a:lnTo>
                  <a:pt x="620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3300" y="1363959"/>
            <a:ext cx="4099568" cy="101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3011" y="1333500"/>
            <a:ext cx="4239767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40703" y="1368894"/>
            <a:ext cx="400621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109855" algn="just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Kernel </a:t>
            </a:r>
            <a:r>
              <a:rPr sz="1800" b="1" spc="5" dirty="0">
                <a:latin typeface="Arial"/>
                <a:cs typeface="Arial"/>
              </a:rPr>
              <a:t>where </a:t>
            </a:r>
            <a:r>
              <a:rPr sz="1800" b="1" spc="-5" dirty="0">
                <a:latin typeface="Arial"/>
                <a:cs typeface="Arial"/>
              </a:rPr>
              <a:t>most math cannot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  </a:t>
            </a:r>
            <a:r>
              <a:rPr sz="1800" b="1" spc="-5" dirty="0">
                <a:latin typeface="Arial"/>
                <a:cs typeface="Arial"/>
              </a:rPr>
              <a:t>executed </a:t>
            </a:r>
            <a:r>
              <a:rPr sz="1800" b="1" dirty="0">
                <a:latin typeface="Arial"/>
                <a:cs typeface="Arial"/>
              </a:rPr>
              <a:t>until </a:t>
            </a:r>
            <a:r>
              <a:rPr sz="1800" b="1" spc="-5" dirty="0">
                <a:latin typeface="Arial"/>
                <a:cs typeface="Arial"/>
              </a:rPr>
              <a:t>all data is loaded by  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threadblock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8445" y="5671529"/>
            <a:ext cx="71335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10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188" y="439144"/>
            <a:ext cx="85224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/>
              <a:t>SIMPLIFIED </a:t>
            </a:r>
            <a:r>
              <a:rPr lang="en-US" sz="3600" b="1" spc="-20" dirty="0"/>
              <a:t>VIEW </a:t>
            </a:r>
            <a:r>
              <a:rPr lang="en-US" sz="3600" b="1" spc="-5" dirty="0"/>
              <a:t>OF LATENCY AND</a:t>
            </a:r>
            <a:r>
              <a:rPr lang="en-US" sz="3600" b="1" spc="50" dirty="0"/>
              <a:t> </a:t>
            </a:r>
            <a:r>
              <a:rPr lang="en-US" sz="3600" b="1" spc="-5" dirty="0"/>
              <a:t>SYNCS</a:t>
            </a:r>
            <a:endParaRPr lang="en-US" sz="3600" b="1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71600" y="3311740"/>
            <a:ext cx="2140585" cy="187325"/>
          </a:xfrm>
          <a:custGeom>
            <a:avLst/>
            <a:gdLst/>
            <a:ahLst/>
            <a:cxnLst/>
            <a:rect l="l" t="t" r="r" b="b"/>
            <a:pathLst>
              <a:path w="2140585" h="187325">
                <a:moveTo>
                  <a:pt x="0" y="186855"/>
                </a:moveTo>
                <a:lnTo>
                  <a:pt x="2140204" y="186855"/>
                </a:lnTo>
                <a:lnTo>
                  <a:pt x="2140204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3311740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1406652" y="0"/>
                </a:moveTo>
                <a:lnTo>
                  <a:pt x="0" y="0"/>
                </a:lnTo>
                <a:lnTo>
                  <a:pt x="0" y="182206"/>
                </a:lnTo>
                <a:lnTo>
                  <a:pt x="1406652" y="182206"/>
                </a:lnTo>
                <a:lnTo>
                  <a:pt x="140665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944" y="3317659"/>
            <a:ext cx="1361440" cy="182245"/>
          </a:xfrm>
          <a:custGeom>
            <a:avLst/>
            <a:gdLst/>
            <a:ahLst/>
            <a:cxnLst/>
            <a:rect l="l" t="t" r="r" b="b"/>
            <a:pathLst>
              <a:path w="1361439" h="182245">
                <a:moveTo>
                  <a:pt x="0" y="182206"/>
                </a:moveTo>
                <a:lnTo>
                  <a:pt x="1360959" y="182206"/>
                </a:lnTo>
                <a:lnTo>
                  <a:pt x="1360959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253" y="3317659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5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2166747" y="0"/>
                </a:moveTo>
                <a:lnTo>
                  <a:pt x="0" y="0"/>
                </a:lnTo>
                <a:lnTo>
                  <a:pt x="0" y="186855"/>
                </a:lnTo>
                <a:lnTo>
                  <a:pt x="2166747" y="186855"/>
                </a:lnTo>
                <a:lnTo>
                  <a:pt x="2166747" y="0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874" y="3244088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9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803" y="3244088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9"/>
                </a:moveTo>
                <a:lnTo>
                  <a:pt x="82141" y="326009"/>
                </a:lnTo>
                <a:lnTo>
                  <a:pt x="82141" y="0"/>
                </a:lnTo>
                <a:lnTo>
                  <a:pt x="0" y="0"/>
                </a:lnTo>
                <a:lnTo>
                  <a:pt x="0" y="326009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8305" y="4919129"/>
            <a:ext cx="1083945" cy="187325"/>
          </a:xfrm>
          <a:custGeom>
            <a:avLst/>
            <a:gdLst/>
            <a:ahLst/>
            <a:cxnLst/>
            <a:rect l="l" t="t" r="r" b="b"/>
            <a:pathLst>
              <a:path w="1083945" h="187325">
                <a:moveTo>
                  <a:pt x="1083360" y="0"/>
                </a:moveTo>
                <a:lnTo>
                  <a:pt x="0" y="0"/>
                </a:lnTo>
                <a:lnTo>
                  <a:pt x="0" y="186855"/>
                </a:lnTo>
                <a:lnTo>
                  <a:pt x="1083360" y="186855"/>
                </a:lnTo>
                <a:lnTo>
                  <a:pt x="1083360" y="0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8305" y="4919129"/>
            <a:ext cx="1083945" cy="187325"/>
          </a:xfrm>
          <a:custGeom>
            <a:avLst/>
            <a:gdLst/>
            <a:ahLst/>
            <a:cxnLst/>
            <a:rect l="l" t="t" r="r" b="b"/>
            <a:pathLst>
              <a:path w="1083945" h="187325">
                <a:moveTo>
                  <a:pt x="0" y="186855"/>
                </a:moveTo>
                <a:lnTo>
                  <a:pt x="1083360" y="186855"/>
                </a:lnTo>
                <a:lnTo>
                  <a:pt x="1083360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4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8959" y="4925085"/>
            <a:ext cx="703580" cy="182245"/>
          </a:xfrm>
          <a:custGeom>
            <a:avLst/>
            <a:gdLst/>
            <a:ahLst/>
            <a:cxnLst/>
            <a:rect l="l" t="t" r="r" b="b"/>
            <a:pathLst>
              <a:path w="703579" h="182245">
                <a:moveTo>
                  <a:pt x="703351" y="0"/>
                </a:moveTo>
                <a:lnTo>
                  <a:pt x="0" y="0"/>
                </a:lnTo>
                <a:lnTo>
                  <a:pt x="0" y="182206"/>
                </a:lnTo>
                <a:lnTo>
                  <a:pt x="703351" y="182206"/>
                </a:lnTo>
                <a:lnTo>
                  <a:pt x="70335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8959" y="4925085"/>
            <a:ext cx="703580" cy="182245"/>
          </a:xfrm>
          <a:custGeom>
            <a:avLst/>
            <a:gdLst/>
            <a:ahLst/>
            <a:cxnLst/>
            <a:rect l="l" t="t" r="r" b="b"/>
            <a:pathLst>
              <a:path w="703579" h="182245">
                <a:moveTo>
                  <a:pt x="0" y="182206"/>
                </a:moveTo>
                <a:lnTo>
                  <a:pt x="703351" y="182206"/>
                </a:lnTo>
                <a:lnTo>
                  <a:pt x="703351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4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0146" y="4843589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9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9076" y="4843589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9"/>
                </a:moveTo>
                <a:lnTo>
                  <a:pt x="82141" y="326009"/>
                </a:lnTo>
                <a:lnTo>
                  <a:pt x="82141" y="0"/>
                </a:lnTo>
                <a:lnTo>
                  <a:pt x="0" y="0"/>
                </a:lnTo>
                <a:lnTo>
                  <a:pt x="0" y="326009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6299" y="4459313"/>
            <a:ext cx="1064895" cy="187325"/>
          </a:xfrm>
          <a:custGeom>
            <a:avLst/>
            <a:gdLst/>
            <a:ahLst/>
            <a:cxnLst/>
            <a:rect l="l" t="t" r="r" b="b"/>
            <a:pathLst>
              <a:path w="1064895" h="187325">
                <a:moveTo>
                  <a:pt x="0" y="186855"/>
                </a:moveTo>
                <a:lnTo>
                  <a:pt x="1064768" y="186855"/>
                </a:lnTo>
                <a:lnTo>
                  <a:pt x="1064768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6299" y="4459313"/>
            <a:ext cx="1083945" cy="187325"/>
          </a:xfrm>
          <a:custGeom>
            <a:avLst/>
            <a:gdLst/>
            <a:ahLst/>
            <a:cxnLst/>
            <a:rect l="l" t="t" r="r" b="b"/>
            <a:pathLst>
              <a:path w="1083945" h="187325">
                <a:moveTo>
                  <a:pt x="0" y="186855"/>
                </a:moveTo>
                <a:lnTo>
                  <a:pt x="1083360" y="186855"/>
                </a:lnTo>
                <a:lnTo>
                  <a:pt x="1083360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4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208" y="4465230"/>
            <a:ext cx="645795" cy="182245"/>
          </a:xfrm>
          <a:custGeom>
            <a:avLst/>
            <a:gdLst/>
            <a:ahLst/>
            <a:cxnLst/>
            <a:rect l="l" t="t" r="r" b="b"/>
            <a:pathLst>
              <a:path w="645794" h="182245">
                <a:moveTo>
                  <a:pt x="0" y="182206"/>
                </a:moveTo>
                <a:lnTo>
                  <a:pt x="645467" y="182206"/>
                </a:lnTo>
                <a:lnTo>
                  <a:pt x="645467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5323" y="4465230"/>
            <a:ext cx="703580" cy="182245"/>
          </a:xfrm>
          <a:custGeom>
            <a:avLst/>
            <a:gdLst/>
            <a:ahLst/>
            <a:cxnLst/>
            <a:rect l="l" t="t" r="r" b="b"/>
            <a:pathLst>
              <a:path w="703580" h="182245">
                <a:moveTo>
                  <a:pt x="0" y="182206"/>
                </a:moveTo>
                <a:lnTo>
                  <a:pt x="703351" y="182206"/>
                </a:lnTo>
                <a:lnTo>
                  <a:pt x="703351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2137" y="4383785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8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1067" y="4383785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8"/>
                </a:moveTo>
                <a:lnTo>
                  <a:pt x="82141" y="326008"/>
                </a:lnTo>
                <a:lnTo>
                  <a:pt x="82141" y="0"/>
                </a:lnTo>
                <a:lnTo>
                  <a:pt x="0" y="0"/>
                </a:lnTo>
                <a:lnTo>
                  <a:pt x="0" y="326008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1483" y="1891792"/>
            <a:ext cx="2167255" cy="64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Memory-only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  </a:t>
            </a:r>
            <a:r>
              <a:rPr sz="2000" spc="-5" dirty="0">
                <a:latin typeface="Arial"/>
                <a:cs typeface="Arial"/>
              </a:rPr>
              <a:t>Math-only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46520" y="4504435"/>
            <a:ext cx="491667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Full-kernel </a:t>
            </a:r>
            <a:r>
              <a:rPr sz="2000" dirty="0">
                <a:latin typeface="Arial"/>
                <a:cs typeface="Arial"/>
              </a:rPr>
              <a:t>time, </a:t>
            </a:r>
            <a:r>
              <a:rPr sz="2000" spc="-15">
                <a:latin typeface="Arial"/>
                <a:cs typeface="Arial"/>
              </a:rPr>
              <a:t>two </a:t>
            </a:r>
            <a:r>
              <a:rPr lang="en-US" sz="2000" spc="-5">
                <a:latin typeface="Arial"/>
                <a:cs typeface="Arial"/>
              </a:rPr>
              <a:t>warps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 </a:t>
            </a:r>
            <a:r>
              <a:rPr lang="en-US" altLang="zh-CN" sz="2000" dirty="0">
                <a:latin typeface="Arial"/>
                <a:cs typeface="Arial"/>
              </a:rPr>
              <a:t>SIMD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processor</a:t>
            </a:r>
            <a:r>
              <a:rPr sz="2000" dirty="0">
                <a:latin typeface="Arial"/>
                <a:cs typeface="Arial"/>
              </a:rPr>
              <a:t>  </a:t>
            </a:r>
            <a:r>
              <a:rPr sz="2000" spc="-5" dirty="0">
                <a:latin typeface="Arial"/>
                <a:cs typeface="Arial"/>
              </a:rPr>
              <a:t>(each </a:t>
            </a:r>
            <a:r>
              <a:rPr sz="2000" spc="-10" dirty="0">
                <a:latin typeface="Arial"/>
                <a:cs typeface="Arial"/>
              </a:rPr>
              <a:t>half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size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one large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6520" y="3232150"/>
            <a:ext cx="55262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Full-kernel </a:t>
            </a:r>
            <a:r>
              <a:rPr sz="2000" dirty="0">
                <a:latin typeface="Arial"/>
                <a:cs typeface="Arial"/>
              </a:rPr>
              <a:t>time, </a:t>
            </a:r>
            <a:r>
              <a:rPr sz="2000" spc="-5" dirty="0">
                <a:latin typeface="Arial"/>
                <a:cs typeface="Arial"/>
              </a:rPr>
              <a:t>one </a:t>
            </a:r>
            <a:r>
              <a:rPr lang="en-US" sz="2000" spc="-5" dirty="0">
                <a:latin typeface="Arial"/>
                <a:cs typeface="Arial"/>
              </a:rPr>
              <a:t>warp </a:t>
            </a:r>
            <a:r>
              <a:rPr sz="2000" spc="-5" dirty="0">
                <a:latin typeface="Arial"/>
                <a:cs typeface="Arial"/>
              </a:rPr>
              <a:t>per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SIMD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processor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1538" y="5747029"/>
            <a:ext cx="3069590" cy="118110"/>
          </a:xfrm>
          <a:custGeom>
            <a:avLst/>
            <a:gdLst/>
            <a:ahLst/>
            <a:cxnLst/>
            <a:rect l="l" t="t" r="r" b="b"/>
            <a:pathLst>
              <a:path w="3069590" h="118110">
                <a:moveTo>
                  <a:pt x="2968116" y="0"/>
                </a:moveTo>
                <a:lnTo>
                  <a:pt x="2960370" y="2044"/>
                </a:lnTo>
                <a:lnTo>
                  <a:pt x="2953258" y="14160"/>
                </a:lnTo>
                <a:lnTo>
                  <a:pt x="2955416" y="21932"/>
                </a:lnTo>
                <a:lnTo>
                  <a:pt x="2996997" y="46267"/>
                </a:lnTo>
                <a:lnTo>
                  <a:pt x="3044063" y="46291"/>
                </a:lnTo>
                <a:lnTo>
                  <a:pt x="3044063" y="71691"/>
                </a:lnTo>
                <a:lnTo>
                  <a:pt x="2996969" y="71691"/>
                </a:lnTo>
                <a:lnTo>
                  <a:pt x="2955290" y="95961"/>
                </a:lnTo>
                <a:lnTo>
                  <a:pt x="2953258" y="103733"/>
                </a:lnTo>
                <a:lnTo>
                  <a:pt x="2960370" y="115862"/>
                </a:lnTo>
                <a:lnTo>
                  <a:pt x="2968116" y="117906"/>
                </a:lnTo>
                <a:lnTo>
                  <a:pt x="3047442" y="71691"/>
                </a:lnTo>
                <a:lnTo>
                  <a:pt x="3044063" y="71691"/>
                </a:lnTo>
                <a:lnTo>
                  <a:pt x="3047484" y="71667"/>
                </a:lnTo>
                <a:lnTo>
                  <a:pt x="3069209" y="59004"/>
                </a:lnTo>
                <a:lnTo>
                  <a:pt x="2968116" y="0"/>
                </a:lnTo>
                <a:close/>
              </a:path>
              <a:path w="3069590" h="118110">
                <a:moveTo>
                  <a:pt x="3018775" y="58982"/>
                </a:moveTo>
                <a:lnTo>
                  <a:pt x="2997011" y="71667"/>
                </a:lnTo>
                <a:lnTo>
                  <a:pt x="3044063" y="71691"/>
                </a:lnTo>
                <a:lnTo>
                  <a:pt x="3044063" y="69964"/>
                </a:lnTo>
                <a:lnTo>
                  <a:pt x="3037586" y="69964"/>
                </a:lnTo>
                <a:lnTo>
                  <a:pt x="3018775" y="58982"/>
                </a:lnTo>
                <a:close/>
              </a:path>
              <a:path w="3069590" h="118110">
                <a:moveTo>
                  <a:pt x="0" y="44716"/>
                </a:moveTo>
                <a:lnTo>
                  <a:pt x="0" y="70116"/>
                </a:lnTo>
                <a:lnTo>
                  <a:pt x="2997011" y="71667"/>
                </a:lnTo>
                <a:lnTo>
                  <a:pt x="3018775" y="58982"/>
                </a:lnTo>
                <a:lnTo>
                  <a:pt x="2996997" y="46267"/>
                </a:lnTo>
                <a:lnTo>
                  <a:pt x="0" y="44716"/>
                </a:lnTo>
                <a:close/>
              </a:path>
              <a:path w="3069590" h="118110">
                <a:moveTo>
                  <a:pt x="3037586" y="48018"/>
                </a:moveTo>
                <a:lnTo>
                  <a:pt x="3018775" y="58982"/>
                </a:lnTo>
                <a:lnTo>
                  <a:pt x="3037586" y="69964"/>
                </a:lnTo>
                <a:lnTo>
                  <a:pt x="3037586" y="48018"/>
                </a:lnTo>
                <a:close/>
              </a:path>
              <a:path w="3069590" h="118110">
                <a:moveTo>
                  <a:pt x="3044063" y="48018"/>
                </a:moveTo>
                <a:lnTo>
                  <a:pt x="3037586" y="48018"/>
                </a:lnTo>
                <a:lnTo>
                  <a:pt x="3037586" y="69964"/>
                </a:lnTo>
                <a:lnTo>
                  <a:pt x="3044063" y="69964"/>
                </a:lnTo>
                <a:lnTo>
                  <a:pt x="3044063" y="48018"/>
                </a:lnTo>
                <a:close/>
              </a:path>
              <a:path w="3069590" h="118110">
                <a:moveTo>
                  <a:pt x="2996997" y="46267"/>
                </a:moveTo>
                <a:lnTo>
                  <a:pt x="3018775" y="58982"/>
                </a:lnTo>
                <a:lnTo>
                  <a:pt x="3037586" y="48018"/>
                </a:lnTo>
                <a:lnTo>
                  <a:pt x="3044063" y="48018"/>
                </a:lnTo>
                <a:lnTo>
                  <a:pt x="3044063" y="46291"/>
                </a:lnTo>
                <a:lnTo>
                  <a:pt x="2996997" y="4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9323" y="5621578"/>
            <a:ext cx="621030" cy="369570"/>
          </a:xfrm>
          <a:custGeom>
            <a:avLst/>
            <a:gdLst/>
            <a:ahLst/>
            <a:cxnLst/>
            <a:rect l="l" t="t" r="r" b="b"/>
            <a:pathLst>
              <a:path w="621029" h="369570">
                <a:moveTo>
                  <a:pt x="620687" y="0"/>
                </a:moveTo>
                <a:lnTo>
                  <a:pt x="0" y="0"/>
                </a:lnTo>
                <a:lnTo>
                  <a:pt x="0" y="369328"/>
                </a:lnTo>
                <a:lnTo>
                  <a:pt x="620687" y="369328"/>
                </a:lnTo>
                <a:lnTo>
                  <a:pt x="620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3300" y="1363959"/>
            <a:ext cx="4099568" cy="101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3011" y="1333500"/>
            <a:ext cx="4239767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40703" y="1368894"/>
            <a:ext cx="400621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109855" algn="just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Kernel </a:t>
            </a:r>
            <a:r>
              <a:rPr sz="1800" b="1" spc="5" dirty="0">
                <a:latin typeface="Arial"/>
                <a:cs typeface="Arial"/>
              </a:rPr>
              <a:t>where </a:t>
            </a:r>
            <a:r>
              <a:rPr sz="1800" b="1" spc="-5" dirty="0">
                <a:latin typeface="Arial"/>
                <a:cs typeface="Arial"/>
              </a:rPr>
              <a:t>most math cannot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  </a:t>
            </a:r>
            <a:r>
              <a:rPr sz="1800" b="1" spc="-5" dirty="0">
                <a:latin typeface="Arial"/>
                <a:cs typeface="Arial"/>
              </a:rPr>
              <a:t>executed </a:t>
            </a:r>
            <a:r>
              <a:rPr sz="1800" b="1" dirty="0">
                <a:latin typeface="Arial"/>
                <a:cs typeface="Arial"/>
              </a:rPr>
              <a:t>until </a:t>
            </a:r>
            <a:r>
              <a:rPr sz="1800" b="1" spc="-5" dirty="0">
                <a:latin typeface="Arial"/>
                <a:cs typeface="Arial"/>
              </a:rPr>
              <a:t>all data is loaded by  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lang="en-US" sz="1800" b="1" spc="-5" dirty="0" err="1">
                <a:latin typeface="Arial"/>
                <a:cs typeface="Arial"/>
              </a:rPr>
              <a:t>threadblock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98445" y="5671529"/>
            <a:ext cx="621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5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8661" y="472224"/>
            <a:ext cx="443611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/>
              <a:t>GPU </a:t>
            </a:r>
            <a:r>
              <a:rPr b="1" spc="-5" dirty="0"/>
              <a:t>LATENCY</a:t>
            </a:r>
            <a:r>
              <a:rPr b="1" spc="-65" dirty="0"/>
              <a:t> </a:t>
            </a:r>
            <a:r>
              <a:rPr b="1" spc="-5" dirty="0"/>
              <a:t>HIDING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0" y="1485900"/>
            <a:ext cx="5346205" cy="415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CUDA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idx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threadIdx.x+blockDim.x*blockIdx.x;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c[idx]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11145" indent="-285750">
              <a:lnSpc>
                <a:spcPct val="176700"/>
              </a:lnSpc>
              <a:spcBef>
                <a:spcPts val="123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machine</a:t>
            </a:r>
            <a:r>
              <a:rPr sz="20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11145" indent="-285750">
              <a:lnSpc>
                <a:spcPct val="176700"/>
              </a:lnSpc>
              <a:spcBef>
                <a:spcPts val="123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R0,</a:t>
            </a:r>
            <a:r>
              <a:rPr sz="2000" spc="-9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20035" indent="-285750">
              <a:lnSpc>
                <a:spcPct val="1711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LD R1,</a:t>
            </a:r>
            <a:r>
              <a:rPr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20035" indent="-285750">
              <a:lnSpc>
                <a:spcPct val="1711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DFF33532-C721-4D9E-BC54-E8BF6F19471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71925D58-182B-4688-B464-401684D1976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D738C-D2F6-40A7-BE3F-95C82B9B961E}"/>
              </a:ext>
            </a:extLst>
          </p:cNvPr>
          <p:cNvSpPr txBox="1"/>
          <p:nvPr/>
        </p:nvSpPr>
        <p:spPr>
          <a:xfrm>
            <a:off x="581142" y="1440723"/>
            <a:ext cx="649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warps sequentially access data elements without overlapping.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D010252A-8039-43EE-830B-0A5A0A6ED02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9E700F12-3078-4DEC-8B9A-34EE7E1E6AAD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6D80832C-A53B-4584-A3AA-B0DE3E6F77FE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1BF82643-614B-4345-A6E3-7327282ADEFA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9D92F9AF-24DE-4258-83BF-D4660CF4341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B1D5DC0C-F153-4E97-A5E2-2C7AC9F3DA4F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BBE24F1C-87C5-448E-B3C5-CE33B29AB3A9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FF4D9492-3FAA-4DCB-AA4F-A7731B75B406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411" y="329498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411" y="329498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5308" y="3254755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49FABC49-17DB-4230-B2D7-661E2A8022F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8E517151-1BE6-4477-8EAF-1A07FF1165B8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E3D12067-DDEB-4D1A-8612-E3CB2AE925AA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A20D5585-3348-4603-A2E5-2FA502386003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388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388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9784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31004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1004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6902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34">
            <a:extLst>
              <a:ext uri="{FF2B5EF4-FFF2-40B4-BE49-F238E27FC236}">
                <a16:creationId xmlns:a16="http://schemas.microsoft.com/office/drawing/2014/main" id="{5FBA9EEC-E44D-4A16-A05F-2D701E68236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5F8C6D4A-33BD-4D2D-A7D4-B3F7EF659812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FDF0539E-5FF6-40A9-B001-2AB069327D53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1784E012-7110-462F-804E-FC8B6844BA0C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4045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1161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55F90090-74AB-44ED-AD9A-E6A7C48D8ED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1066A078-A251-4DF3-A20D-A1189FE4A307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1E0D01A7-2B52-4D49-A873-8B60C50B84A0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21707D3D-0F1C-43D6-8F57-E4CE38D9796B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1050" y="499924"/>
            <a:ext cx="1791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OUTLINE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400" y="2791967"/>
            <a:ext cx="5631528" cy="92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39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configuration (use 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of</a:t>
            </a:r>
            <a:r>
              <a:rPr sz="2000" spc="4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00" y="3938015"/>
            <a:ext cx="6858000" cy="1334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(next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memory throughput (use memory efficiently)  </a:t>
            </a:r>
            <a:endParaRPr lang="en-US" sz="2000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access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0152" y="1469136"/>
            <a:ext cx="3721607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4640" y="1667255"/>
            <a:ext cx="3654552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3262854" y="0"/>
                </a:moveTo>
                <a:lnTo>
                  <a:pt x="337545" y="0"/>
                </a:lnTo>
                <a:lnTo>
                  <a:pt x="291742" y="3081"/>
                </a:lnTo>
                <a:lnTo>
                  <a:pt x="247812" y="12057"/>
                </a:lnTo>
                <a:lnTo>
                  <a:pt x="206157" y="26525"/>
                </a:lnTo>
                <a:lnTo>
                  <a:pt x="167180" y="46084"/>
                </a:lnTo>
                <a:lnTo>
                  <a:pt x="131281" y="70331"/>
                </a:lnTo>
                <a:lnTo>
                  <a:pt x="98865" y="98864"/>
                </a:lnTo>
                <a:lnTo>
                  <a:pt x="70332" y="131281"/>
                </a:lnTo>
                <a:lnTo>
                  <a:pt x="46085" y="167179"/>
                </a:lnTo>
                <a:lnTo>
                  <a:pt x="26526" y="206156"/>
                </a:lnTo>
                <a:lnTo>
                  <a:pt x="12057" y="247811"/>
                </a:lnTo>
                <a:lnTo>
                  <a:pt x="3081" y="291741"/>
                </a:lnTo>
                <a:lnTo>
                  <a:pt x="0" y="337544"/>
                </a:lnTo>
                <a:lnTo>
                  <a:pt x="0" y="1687678"/>
                </a:lnTo>
                <a:lnTo>
                  <a:pt x="3081" y="1733481"/>
                </a:lnTo>
                <a:lnTo>
                  <a:pt x="12057" y="1777412"/>
                </a:lnTo>
                <a:lnTo>
                  <a:pt x="26526" y="1819067"/>
                </a:lnTo>
                <a:lnTo>
                  <a:pt x="46085" y="1858044"/>
                </a:lnTo>
                <a:lnTo>
                  <a:pt x="70332" y="1893943"/>
                </a:lnTo>
                <a:lnTo>
                  <a:pt x="98865" y="1926359"/>
                </a:lnTo>
                <a:lnTo>
                  <a:pt x="131281" y="1954892"/>
                </a:lnTo>
                <a:lnTo>
                  <a:pt x="167180" y="1979139"/>
                </a:lnTo>
                <a:lnTo>
                  <a:pt x="206157" y="1998698"/>
                </a:lnTo>
                <a:lnTo>
                  <a:pt x="247812" y="2013167"/>
                </a:lnTo>
                <a:lnTo>
                  <a:pt x="291742" y="2022143"/>
                </a:lnTo>
                <a:lnTo>
                  <a:pt x="337545" y="2025224"/>
                </a:lnTo>
                <a:lnTo>
                  <a:pt x="3262854" y="2025224"/>
                </a:lnTo>
                <a:lnTo>
                  <a:pt x="3308657" y="2022143"/>
                </a:lnTo>
                <a:lnTo>
                  <a:pt x="3352587" y="2013167"/>
                </a:lnTo>
                <a:lnTo>
                  <a:pt x="3394242" y="1998698"/>
                </a:lnTo>
                <a:lnTo>
                  <a:pt x="3433220" y="1979139"/>
                </a:lnTo>
                <a:lnTo>
                  <a:pt x="3469118" y="1954892"/>
                </a:lnTo>
                <a:lnTo>
                  <a:pt x="3501535" y="1926359"/>
                </a:lnTo>
                <a:lnTo>
                  <a:pt x="3530068" y="1893943"/>
                </a:lnTo>
                <a:lnTo>
                  <a:pt x="3554315" y="1858044"/>
                </a:lnTo>
                <a:lnTo>
                  <a:pt x="3573874" y="1819067"/>
                </a:lnTo>
                <a:lnTo>
                  <a:pt x="3588342" y="1777412"/>
                </a:lnTo>
                <a:lnTo>
                  <a:pt x="3597319" y="1733481"/>
                </a:lnTo>
                <a:lnTo>
                  <a:pt x="3600400" y="1687678"/>
                </a:lnTo>
                <a:lnTo>
                  <a:pt x="3600400" y="337544"/>
                </a:lnTo>
                <a:lnTo>
                  <a:pt x="3597319" y="291741"/>
                </a:lnTo>
                <a:lnTo>
                  <a:pt x="3588342" y="247811"/>
                </a:lnTo>
                <a:lnTo>
                  <a:pt x="3573874" y="206156"/>
                </a:lnTo>
                <a:lnTo>
                  <a:pt x="3554315" y="167179"/>
                </a:lnTo>
                <a:lnTo>
                  <a:pt x="3530068" y="131281"/>
                </a:lnTo>
                <a:lnTo>
                  <a:pt x="3501535" y="98864"/>
                </a:lnTo>
                <a:lnTo>
                  <a:pt x="3469118" y="70331"/>
                </a:lnTo>
                <a:lnTo>
                  <a:pt x="3433220" y="46084"/>
                </a:lnTo>
                <a:lnTo>
                  <a:pt x="3394242" y="26525"/>
                </a:lnTo>
                <a:lnTo>
                  <a:pt x="3352587" y="12057"/>
                </a:lnTo>
                <a:lnTo>
                  <a:pt x="3308657" y="3081"/>
                </a:lnTo>
                <a:lnTo>
                  <a:pt x="3262854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0" y="337545"/>
                </a:moveTo>
                <a:lnTo>
                  <a:pt x="3081" y="291742"/>
                </a:lnTo>
                <a:lnTo>
                  <a:pt x="12057" y="247812"/>
                </a:lnTo>
                <a:lnTo>
                  <a:pt x="26525" y="206157"/>
                </a:lnTo>
                <a:lnTo>
                  <a:pt x="46084" y="167179"/>
                </a:lnTo>
                <a:lnTo>
                  <a:pt x="70331" y="131281"/>
                </a:lnTo>
                <a:lnTo>
                  <a:pt x="98864" y="98864"/>
                </a:lnTo>
                <a:lnTo>
                  <a:pt x="131281" y="70331"/>
                </a:lnTo>
                <a:lnTo>
                  <a:pt x="167179" y="46084"/>
                </a:lnTo>
                <a:lnTo>
                  <a:pt x="206157" y="26525"/>
                </a:lnTo>
                <a:lnTo>
                  <a:pt x="247812" y="12057"/>
                </a:lnTo>
                <a:lnTo>
                  <a:pt x="291742" y="3081"/>
                </a:lnTo>
                <a:lnTo>
                  <a:pt x="337545" y="0"/>
                </a:lnTo>
                <a:lnTo>
                  <a:pt x="3262855" y="0"/>
                </a:lnTo>
                <a:lnTo>
                  <a:pt x="3308657" y="3081"/>
                </a:lnTo>
                <a:lnTo>
                  <a:pt x="3352587" y="12057"/>
                </a:lnTo>
                <a:lnTo>
                  <a:pt x="3394242" y="26525"/>
                </a:lnTo>
                <a:lnTo>
                  <a:pt x="3433220" y="46084"/>
                </a:lnTo>
                <a:lnTo>
                  <a:pt x="3469118" y="70331"/>
                </a:lnTo>
                <a:lnTo>
                  <a:pt x="3501535" y="98864"/>
                </a:lnTo>
                <a:lnTo>
                  <a:pt x="3530068" y="131281"/>
                </a:lnTo>
                <a:lnTo>
                  <a:pt x="3554315" y="167179"/>
                </a:lnTo>
                <a:lnTo>
                  <a:pt x="3573874" y="206157"/>
                </a:lnTo>
                <a:lnTo>
                  <a:pt x="3588342" y="247812"/>
                </a:lnTo>
                <a:lnTo>
                  <a:pt x="3597318" y="291742"/>
                </a:lnTo>
                <a:lnTo>
                  <a:pt x="3600400" y="337545"/>
                </a:lnTo>
                <a:lnTo>
                  <a:pt x="3600400" y="1687680"/>
                </a:lnTo>
                <a:lnTo>
                  <a:pt x="3597318" y="1733482"/>
                </a:lnTo>
                <a:lnTo>
                  <a:pt x="3588342" y="1777412"/>
                </a:lnTo>
                <a:lnTo>
                  <a:pt x="3573874" y="1819067"/>
                </a:lnTo>
                <a:lnTo>
                  <a:pt x="3554315" y="1858045"/>
                </a:lnTo>
                <a:lnTo>
                  <a:pt x="3530068" y="1893943"/>
                </a:lnTo>
                <a:lnTo>
                  <a:pt x="3501535" y="1926360"/>
                </a:lnTo>
                <a:lnTo>
                  <a:pt x="3469118" y="1954893"/>
                </a:lnTo>
                <a:lnTo>
                  <a:pt x="3433220" y="1979140"/>
                </a:lnTo>
                <a:lnTo>
                  <a:pt x="3394242" y="1998699"/>
                </a:lnTo>
                <a:lnTo>
                  <a:pt x="3352587" y="2013167"/>
                </a:lnTo>
                <a:lnTo>
                  <a:pt x="3308657" y="2022143"/>
                </a:lnTo>
                <a:lnTo>
                  <a:pt x="3262855" y="2025225"/>
                </a:lnTo>
                <a:lnTo>
                  <a:pt x="337545" y="2025225"/>
                </a:lnTo>
                <a:lnTo>
                  <a:pt x="291742" y="2022143"/>
                </a:lnTo>
                <a:lnTo>
                  <a:pt x="247812" y="2013167"/>
                </a:lnTo>
                <a:lnTo>
                  <a:pt x="206157" y="1998699"/>
                </a:lnTo>
                <a:lnTo>
                  <a:pt x="167179" y="1979140"/>
                </a:lnTo>
                <a:lnTo>
                  <a:pt x="131281" y="1954893"/>
                </a:lnTo>
                <a:lnTo>
                  <a:pt x="98864" y="1926360"/>
                </a:lnTo>
                <a:lnTo>
                  <a:pt x="70331" y="1893943"/>
                </a:lnTo>
                <a:lnTo>
                  <a:pt x="46084" y="1858045"/>
                </a:lnTo>
                <a:lnTo>
                  <a:pt x="26525" y="1819067"/>
                </a:lnTo>
                <a:lnTo>
                  <a:pt x="12057" y="1777412"/>
                </a:lnTo>
                <a:lnTo>
                  <a:pt x="3081" y="1733482"/>
                </a:lnTo>
                <a:lnTo>
                  <a:pt x="0" y="1687680"/>
                </a:lnTo>
                <a:lnTo>
                  <a:pt x="0" y="3375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7792" y="1685544"/>
            <a:ext cx="3505200" cy="70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264" y="2054351"/>
            <a:ext cx="3575304" cy="69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2423160"/>
            <a:ext cx="947927" cy="697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1023" y="2423160"/>
            <a:ext cx="2697479" cy="69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20128" y="2791967"/>
            <a:ext cx="2612135" cy="697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67880" y="1767332"/>
            <a:ext cx="3088005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0600"/>
              </a:lnSpc>
              <a:spcBef>
                <a:spcPts val="80"/>
              </a:spcBef>
            </a:pP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Most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concepts in this  presentation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apply</a:t>
            </a:r>
            <a:r>
              <a:rPr sz="2400" b="1" spc="-7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 </a:t>
            </a:r>
            <a:r>
              <a:rPr sz="2400" b="1" i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any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language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or API  on </a:t>
            </a:r>
            <a:r>
              <a:rPr sz="2400" b="1" spc="-10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NVIDIA</a:t>
            </a:r>
            <a:r>
              <a:rPr sz="2400" b="1" spc="-15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GPUs</a:t>
            </a:r>
            <a:endParaRPr sz="24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34">
            <a:extLst>
              <a:ext uri="{FF2B5EF4-FFF2-40B4-BE49-F238E27FC236}">
                <a16:creationId xmlns:a16="http://schemas.microsoft.com/office/drawing/2014/main" id="{53B82CF7-2068-4426-A4C1-21216617062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9F106D4B-52A1-4237-B51B-AFA19DA7BF77}"/>
              </a:ext>
            </a:extLst>
          </p:cNvPr>
          <p:cNvSpPr txBox="1"/>
          <p:nvPr/>
        </p:nvSpPr>
        <p:spPr>
          <a:xfrm>
            <a:off x="533400" y="1641009"/>
            <a:ext cx="3721606" cy="929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0210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Kepler/Maxwell/Pascal/Volta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4045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1161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4800" y="1755187"/>
            <a:ext cx="4289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Warps scheduled by a thread scheduler</a:t>
            </a:r>
          </a:p>
        </p:txBody>
      </p:sp>
      <p:sp>
        <p:nvSpPr>
          <p:cNvPr id="58" name="object 34">
            <a:extLst>
              <a:ext uri="{FF2B5EF4-FFF2-40B4-BE49-F238E27FC236}">
                <a16:creationId xmlns:a16="http://schemas.microsoft.com/office/drawing/2014/main" id="{7A94D86A-089B-41A9-B376-F5930A2F63D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031A6457-0690-4579-A7D8-07D4C797DF3F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1947C7FD-E21A-4D40-BA1B-1AC905052C3B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11">
            <a:extLst>
              <a:ext uri="{FF2B5EF4-FFF2-40B4-BE49-F238E27FC236}">
                <a16:creationId xmlns:a16="http://schemas.microsoft.com/office/drawing/2014/main" id="{B551B4A6-761F-44AC-9B26-17B0926A7542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4045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1161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725104" y="5135371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4">
            <a:extLst>
              <a:ext uri="{FF2B5EF4-FFF2-40B4-BE49-F238E27FC236}">
                <a16:creationId xmlns:a16="http://schemas.microsoft.com/office/drawing/2014/main" id="{12A6BF11-ABEB-4532-B509-4A6D7F5AA38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id="{E404438B-CA98-4E37-B55F-D32FEFDDC19E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D53814F4-1135-43D1-8756-D8E01D072DE7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8B9CE4DB-529A-4D09-9F91-81F49AEC2907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725104" y="5135371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16870" y="2987254"/>
            <a:ext cx="360045" cy="225425"/>
          </a:xfrm>
          <a:prstGeom prst="rect">
            <a:avLst/>
          </a:prstGeom>
          <a:solidFill>
            <a:srgbClr val="76B900"/>
          </a:solidFill>
          <a:ln w="25400">
            <a:solidFill>
              <a:srgbClr val="0085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7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081209" y="3209035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4">
            <a:extLst>
              <a:ext uri="{FF2B5EF4-FFF2-40B4-BE49-F238E27FC236}">
                <a16:creationId xmlns:a16="http://schemas.microsoft.com/office/drawing/2014/main" id="{97D45C19-7C17-47E8-A823-A5D82092FC2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id="{8368C352-49FF-4D49-B5D6-4B0D9EC9A682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6DBE2DB8-833C-4D88-81CC-132ADD2615A4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C3CADA55-8782-464E-A923-C83CE62619E5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GPU </a:t>
            </a:r>
            <a:r>
              <a:rPr sz="3600" b="1" spc="-5" dirty="0"/>
              <a:t>LATENCY HIDING </a:t>
            </a:r>
            <a:r>
              <a:rPr sz="3600" b="1" dirty="0"/>
              <a:t>– INSIDE </a:t>
            </a:r>
            <a:r>
              <a:rPr sz="3600" b="1" spc="-5" dirty="0"/>
              <a:t>THE</a:t>
            </a:r>
            <a:r>
              <a:rPr sz="3600" b="1" spc="-50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5" name="object 5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725104" y="5135371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16870" y="2987254"/>
            <a:ext cx="360045" cy="225425"/>
          </a:xfrm>
          <a:prstGeom prst="rect">
            <a:avLst/>
          </a:prstGeom>
          <a:solidFill>
            <a:srgbClr val="76B900"/>
          </a:solidFill>
          <a:ln w="25400">
            <a:solidFill>
              <a:srgbClr val="0085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7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74184" y="3283600"/>
            <a:ext cx="360045" cy="225425"/>
          </a:xfrm>
          <a:prstGeom prst="rect">
            <a:avLst/>
          </a:prstGeom>
          <a:solidFill>
            <a:srgbClr val="76B900"/>
          </a:solidFill>
          <a:ln w="25400">
            <a:solidFill>
              <a:srgbClr val="0085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7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81209" y="3209035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warps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C0 C1 C2 C3 C4 C5 C6 C7 C8 C9 </a:t>
            </a:r>
            <a:r>
              <a:rPr sz="1800" spc="-5" dirty="0">
                <a:latin typeface="Arial"/>
                <a:cs typeface="Arial"/>
              </a:rPr>
              <a:t>C10 </a:t>
            </a:r>
            <a:r>
              <a:rPr sz="1800" spc="-45" dirty="0">
                <a:latin typeface="Arial"/>
                <a:cs typeface="Arial"/>
              </a:rPr>
              <a:t>C11 </a:t>
            </a:r>
            <a:r>
              <a:rPr sz="1800" spc="-5" dirty="0">
                <a:latin typeface="Arial"/>
                <a:cs typeface="Arial"/>
              </a:rPr>
              <a:t>C12 C13 C14 C15 C16 C17 C18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32056035-5CA9-4E88-9C61-B7071CBF65A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4" name="object 7">
            <a:extLst>
              <a:ext uri="{FF2B5EF4-FFF2-40B4-BE49-F238E27FC236}">
                <a16:creationId xmlns:a16="http://schemas.microsoft.com/office/drawing/2014/main" id="{DEAC8DCE-60BF-4F1A-A434-A52E7016BC18}"/>
              </a:ext>
            </a:extLst>
          </p:cNvPr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13B24662-6A4E-420E-B47B-D74C4B3272FC}"/>
              </a:ext>
            </a:extLst>
          </p:cNvPr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0AD97790-1192-43B3-9F09-BECA64B7840B}"/>
              </a:ext>
            </a:extLst>
          </p:cNvPr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clock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cycles: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6075" y="496315"/>
            <a:ext cx="519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LAUNCH</a:t>
            </a:r>
            <a:r>
              <a:rPr sz="3600" b="1" spc="-50" dirty="0"/>
              <a:t> </a:t>
            </a:r>
            <a:r>
              <a:rPr sz="3600" b="1" spc="-5" dirty="0"/>
              <a:t>CONFIGURATION</a:t>
            </a:r>
          </a:p>
        </p:txBody>
      </p:sp>
      <p:sp>
        <p:nvSpPr>
          <p:cNvPr id="16" name="object 34">
            <a:extLst>
              <a:ext uri="{FF2B5EF4-FFF2-40B4-BE49-F238E27FC236}">
                <a16:creationId xmlns:a16="http://schemas.microsoft.com/office/drawing/2014/main" id="{8F08B675-4800-4A86-A001-0F7DC87BE5B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E7CEB31-424F-450F-9A56-D83BFD215941}"/>
              </a:ext>
            </a:extLst>
          </p:cNvPr>
          <p:cNvSpPr txBox="1">
            <a:spLocks/>
          </p:cNvSpPr>
          <p:nvPr/>
        </p:nvSpPr>
        <p:spPr>
          <a:xfrm>
            <a:off x="314517" y="1181100"/>
            <a:ext cx="10658284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800" b="0" i="0">
                <a:solidFill>
                  <a:srgbClr val="5E5E5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88010" marR="0" lvl="0" indent="-34290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Hiding arithmetic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latency:</a:t>
            </a: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Need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+mn-lt"/>
                <a:ea typeface="+mn-ea"/>
              </a:rPr>
              <a:t>~10’s warps (~320 CUDA threads, or 10 SIMD threads)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per</a:t>
            </a:r>
            <a:r>
              <a:rPr kumimoji="0" lang="en-US" sz="2000" b="0" i="0" u="none" strike="noStrike" kern="0" cap="none" spc="4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SIMD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Or, latency can also be hidden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with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independent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instructions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from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the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same</a:t>
            </a:r>
            <a:r>
              <a:rPr kumimoji="0" lang="en-US" sz="2000" b="0" i="0" u="none" strike="noStrike" kern="0" cap="none" spc="10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warp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559560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-&gt;if instructions never depends on the output of preceding instruction, then only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+mn-lt"/>
                <a:ea typeface="+mn-ea"/>
              </a:rPr>
              <a:t>5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warps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are 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needed,</a:t>
            </a:r>
            <a:r>
              <a:rPr kumimoji="0" lang="en-US" b="0" i="0" u="none" strike="noStrike" kern="0" cap="none" spc="6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etc.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88010" marR="0" lvl="0" indent="-34290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Maximizing global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memory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throughput:</a:t>
            </a: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Depends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on the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access pattern, and word</a:t>
            </a:r>
            <a:r>
              <a:rPr kumimoji="0" lang="en-US" sz="2000" b="0" i="0" u="none" strike="noStrike" kern="0" cap="none" spc="4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size</a:t>
            </a: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spc="-5" dirty="0">
                <a:solidFill>
                  <a:srgbClr val="FF0000"/>
                </a:solidFill>
                <a:latin typeface="+mn-lt"/>
              </a:rPr>
              <a:t>Need enough memory transactions in flight to saturate the bus</a:t>
            </a:r>
          </a:p>
          <a:p>
            <a:pPr marL="1559560" marR="437769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Independent loads and stores from the same thread  </a:t>
            </a:r>
          </a:p>
          <a:p>
            <a:pPr marL="1559560" marR="437769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Loads and stores from different threads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559560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Larger word sizes can also help (float2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is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twice the transactions of float, for</a:t>
            </a:r>
            <a:r>
              <a:rPr kumimoji="0" lang="en-US" b="0" i="0" u="none" strike="noStrike" kern="0" cap="none" spc="6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example)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4591" y="5881461"/>
            <a:ext cx="95250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5"/>
              </a:lnSpc>
            </a:pPr>
            <a:r>
              <a:rPr sz="700" spc="5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9612" y="5888983"/>
            <a:ext cx="473022" cy="8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9118" y="496315"/>
            <a:ext cx="7293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MAXIMIZING MEMORY</a:t>
            </a:r>
            <a:r>
              <a:rPr sz="3600" b="1" spc="-50" dirty="0"/>
              <a:t> </a:t>
            </a:r>
            <a:r>
              <a:rPr sz="3600" b="1" spc="-5" dirty="0"/>
              <a:t>THROUGHPUT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5139" y="1093554"/>
            <a:ext cx="8534473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 of </a:t>
            </a:r>
            <a:r>
              <a:rPr sz="1600" b="1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array </a:t>
            </a: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b="1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64M</a:t>
            </a: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thread (load then store)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dependent, so really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per thread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a</a:t>
            </a:r>
            <a:r>
              <a:rPr sz="1600" spc="9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 bandwidth: </a:t>
            </a:r>
            <a:r>
              <a:rPr sz="1600" b="1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~120</a:t>
            </a:r>
            <a:r>
              <a:rPr sz="1600" b="1" spc="10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GB/s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5890" y="3164839"/>
            <a:ext cx="2727325" cy="141884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59"/>
              </a:spcBef>
            </a:pP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independent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smaller  accesses have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same effect 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as one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larger</a:t>
            </a:r>
            <a:r>
              <a:rPr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Four 32-bit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~= one</a:t>
            </a:r>
            <a:r>
              <a:rPr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128-bit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3174" y="2378761"/>
            <a:ext cx="6129889" cy="363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0E3729BB-EAA6-47DE-8DAE-0DF28EB30BC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5943600" y="5600700"/>
            <a:ext cx="1526539" cy="381000"/>
          </a:xfrm>
          <a:custGeom>
            <a:avLst/>
            <a:gdLst/>
            <a:ahLst/>
            <a:cxnLst/>
            <a:rect l="l" t="t" r="r" b="b"/>
            <a:pathLst>
              <a:path w="10972800" h="6172200">
                <a:moveTo>
                  <a:pt x="10972800" y="0"/>
                </a:moveTo>
                <a:lnTo>
                  <a:pt x="0" y="0"/>
                </a:lnTo>
                <a:lnTo>
                  <a:pt x="0" y="6172199"/>
                </a:lnTo>
                <a:lnTo>
                  <a:pt x="10972800" y="6172199"/>
                </a:lnTo>
                <a:lnTo>
                  <a:pt x="1097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altLang="zh-CN" sz="1600" dirty="0"/>
              <a:t>(SIMD</a:t>
            </a:r>
            <a:r>
              <a:rPr lang="zh-CN" altLang="en-US" sz="1600" dirty="0"/>
              <a:t> </a:t>
            </a:r>
            <a:r>
              <a:rPr lang="en-US" altLang="zh-CN" sz="1600" dirty="0"/>
              <a:t>Processor)</a:t>
            </a: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1806" y="496315"/>
            <a:ext cx="746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LAUNCH CONFIGURATION:</a:t>
            </a:r>
            <a:r>
              <a:rPr sz="3600" b="1" spc="-25" dirty="0"/>
              <a:t> </a:t>
            </a:r>
            <a:r>
              <a:rPr sz="3600" b="1" spc="-5" dirty="0"/>
              <a:t>SUMMARY</a:t>
            </a:r>
          </a:p>
        </p:txBody>
      </p:sp>
      <p:sp>
        <p:nvSpPr>
          <p:cNvPr id="16" name="object 34">
            <a:extLst>
              <a:ext uri="{FF2B5EF4-FFF2-40B4-BE49-F238E27FC236}">
                <a16:creationId xmlns:a16="http://schemas.microsoft.com/office/drawing/2014/main" id="{AEBD2C06-ED92-42AC-B0EB-0BE87A1081B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B7FA80A-B78A-4569-9BA6-5BAE21683EFE}"/>
              </a:ext>
            </a:extLst>
          </p:cNvPr>
          <p:cNvSpPr txBox="1"/>
          <p:nvPr/>
        </p:nvSpPr>
        <p:spPr>
          <a:xfrm>
            <a:off x="152400" y="1149622"/>
            <a:ext cx="10591800" cy="4748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total threads to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Typically, you’d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512+ </a:t>
            </a:r>
            <a:r>
              <a:rPr 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(aim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2048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spc="1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“occupancy”)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one fp32 element per</a:t>
            </a:r>
            <a:r>
              <a:rPr sz="16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course, exceptions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39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per block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spc="6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(32)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concurrently execute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least 16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blocks (Maxwell/Pascal/Volta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/Ampere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pc="1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2172970" indent="-285750">
              <a:lnSpc>
                <a:spcPct val="1957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 small thread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 achieving good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  </a:t>
            </a:r>
            <a:endParaRPr lang="en-US" sz="1600" spc="-1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2172970" indent="-285750">
              <a:lnSpc>
                <a:spcPct val="1957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</a:t>
            </a:r>
            <a:r>
              <a:rPr lang="en-US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thread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sz="16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generally use </a:t>
            </a:r>
            <a:r>
              <a:rPr sz="16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128-256 threads/block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but use whatever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for the</a:t>
            </a:r>
            <a:r>
              <a:rPr sz="1600" spc="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0787" y="499924"/>
            <a:ext cx="5990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ASIDE: WHAT IS</a:t>
            </a:r>
            <a:r>
              <a:rPr sz="3600" b="1" spc="-15" dirty="0"/>
              <a:t> </a:t>
            </a:r>
            <a:r>
              <a:rPr sz="3600" b="1" spc="-5" dirty="0"/>
              <a:t>OCCUPANCY?</a:t>
            </a: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8C83F602-DD4F-46B1-9480-0BE261C3495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747A8C01-1039-42AC-92CA-7991F766D4B6}"/>
              </a:ext>
            </a:extLst>
          </p:cNvPr>
          <p:cNvSpPr txBox="1"/>
          <p:nvPr/>
        </p:nvSpPr>
        <p:spPr>
          <a:xfrm>
            <a:off x="762000" y="1714500"/>
            <a:ext cx="9601200" cy="3664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measure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thread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peak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peak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7945" indent="-285750">
              <a:lnSpc>
                <a:spcPct val="1733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includes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 calculator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spreadsheet  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7945" indent="-285750">
              <a:lnSpc>
                <a:spcPct val="1733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 occupancy is affected by limiters to occupancy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7945" indent="-285750">
              <a:lnSpc>
                <a:spcPct val="1733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limiters: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48640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thread (can be reported by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profiler,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get at compile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time)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48640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per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18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usage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2625" y="499924"/>
            <a:ext cx="3736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5" dirty="0"/>
              <a:t>SU</a:t>
            </a:r>
            <a:r>
              <a:rPr sz="3600" b="1" spc="-5" dirty="0"/>
              <a:t>MM</a:t>
            </a:r>
            <a:r>
              <a:rPr sz="3600" b="1" dirty="0"/>
              <a:t>A</a:t>
            </a:r>
            <a:r>
              <a:rPr sz="3600" b="1" spc="5" dirty="0"/>
              <a:t>RY</a:t>
            </a: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09AFE26B-A169-4630-9749-BCD79F9C5F3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57A607F-E1D1-41FD-84EA-ADF97FF752F6}"/>
              </a:ext>
            </a:extLst>
          </p:cNvPr>
          <p:cNvSpPr txBox="1"/>
          <p:nvPr/>
        </p:nvSpPr>
        <p:spPr>
          <a:xfrm>
            <a:off x="838200" y="1638300"/>
            <a:ext cx="9601200" cy="3497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massively thread-parallel, latency hiding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4164965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threads per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 to hide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4164965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threadblocks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</a:t>
            </a:r>
            <a:r>
              <a:rPr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analysis/profiling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“Analysis-driven Optimization” (future</a:t>
            </a:r>
            <a:r>
              <a:rPr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68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Nsight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can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information about whether you’ve saturated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 subsystem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subsystem.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681" y="499924"/>
            <a:ext cx="3626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FUTURE</a:t>
            </a:r>
            <a:r>
              <a:rPr sz="3600" b="1" spc="-75" dirty="0"/>
              <a:t> </a:t>
            </a:r>
            <a:r>
              <a:rPr sz="3600" b="1" spc="-5" dirty="0"/>
              <a:t>SESSIONS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200" y="1943100"/>
            <a:ext cx="6260605" cy="297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Fundamental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Optimization, Part</a:t>
            </a:r>
            <a:r>
              <a:rPr sz="20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442210" indent="-34290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442210" indent="-34290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  Using Managed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(streams,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copy/compute overlap, multi-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GPU)  Analysis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34">
            <a:extLst>
              <a:ext uri="{FF2B5EF4-FFF2-40B4-BE49-F238E27FC236}">
                <a16:creationId xmlns:a16="http://schemas.microsoft.com/office/drawing/2014/main" id="{86DFA68D-15B5-414B-8286-C4FAAD9F225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2216" y="5881461"/>
            <a:ext cx="46990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5"/>
              </a:lnSpc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0661" y="499924"/>
            <a:ext cx="5454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KEPLER CC 3.5 </a:t>
            </a:r>
            <a:r>
              <a:rPr sz="3600" b="1" dirty="0"/>
              <a:t>SM</a:t>
            </a:r>
            <a:r>
              <a:rPr sz="3600" b="1" spc="-35" dirty="0"/>
              <a:t> </a:t>
            </a:r>
            <a:r>
              <a:rPr sz="3600" b="1" dirty="0"/>
              <a:t>(GK110)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307019"/>
            <a:ext cx="6776226" cy="4677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“SMX”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(enhanced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SM)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497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192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(single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precision)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units</a:t>
            </a:r>
            <a:r>
              <a:rPr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(“cores”)  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98450" marR="20497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(double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precision)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LD/ST units,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64K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warp scheduler is dual-issue capable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K20: 13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SMX’s,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5GB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209800" indent="-28575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K20X: 14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SMX’s,</a:t>
            </a:r>
            <a:r>
              <a:rPr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6GB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209800" indent="-28575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K40: 15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SMX’s,</a:t>
            </a:r>
            <a:r>
              <a:rPr spc="-8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12GB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50221" y="1468338"/>
            <a:ext cx="4077749" cy="4567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3650" y="499924"/>
            <a:ext cx="3366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FURTHER</a:t>
            </a:r>
            <a:r>
              <a:rPr sz="3600" b="1" spc="-70" dirty="0"/>
              <a:t> </a:t>
            </a:r>
            <a:r>
              <a:rPr sz="3600" b="1" dirty="0"/>
              <a:t>STUDY</a:t>
            </a:r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0E779238-6295-4458-A8BA-6C71C12BFC7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B688A1D-0504-434E-BC62-3C067E63C0F0}"/>
              </a:ext>
            </a:extLst>
          </p:cNvPr>
          <p:cNvSpPr txBox="1"/>
          <p:nvPr/>
        </p:nvSpPr>
        <p:spPr>
          <a:xfrm>
            <a:off x="754803" y="1181100"/>
            <a:ext cx="10141797" cy="465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in-depth: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76225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http://on-demand.gputechconf.com/gtc/2013/presentations/S3466-Programming-Guidelines-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GPU-Architecture.pdf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Analysis-Driven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http://on-demand.gputechconf.com/gtc/2012/presentations/S0514-GTC2012-GPU-Performance-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Analysis.pdf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Best Practices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https://docs.nvidia.com/cuda/cuda-c-best-practices-guide/index.html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8810" marR="3065780" indent="-285750">
              <a:lnSpc>
                <a:spcPct val="1812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https://docs.nvidia.com/cuda/index.html#programming-guides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(Kepler/Maxwell/Pascal/Volta)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3725" y="499924"/>
            <a:ext cx="7246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MAXWELL/PASCAL CC5.2, CC6.1</a:t>
            </a:r>
            <a:r>
              <a:rPr sz="3600" b="1" spc="-15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995" y="1294891"/>
            <a:ext cx="6108205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“SMM”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(enhanced</a:t>
            </a:r>
            <a:r>
              <a:rPr sz="18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497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 units</a:t>
            </a:r>
            <a:r>
              <a:rPr sz="1800"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(“cores”)  </a:t>
            </a:r>
            <a:endParaRPr lang="en-US" sz="18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497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3068320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LD/ST units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3068320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6.1:</a:t>
            </a:r>
            <a:r>
              <a:rPr sz="1800"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INT8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sz="18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warp scheduler is dual-issue capable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M40: 24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SMM’s,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12/24GB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348230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P40: 30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9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24GB  </a:t>
            </a:r>
            <a:endParaRPr lang="en-US" sz="18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348230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P4: 20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9434" y="1166291"/>
            <a:ext cx="2632177" cy="4944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4">
            <a:extLst>
              <a:ext uri="{FF2B5EF4-FFF2-40B4-BE49-F238E27FC236}">
                <a16:creationId xmlns:a16="http://schemas.microsoft.com/office/drawing/2014/main" id="{C8BCCB46-6F77-4878-9A07-E847F937203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2216" y="5881461"/>
            <a:ext cx="46990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5"/>
              </a:lnSpc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2256" y="499924"/>
            <a:ext cx="5347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PASCAL/VOLTA</a:t>
            </a:r>
            <a:r>
              <a:rPr sz="3600" b="1" spc="-35" dirty="0"/>
              <a:t> </a:t>
            </a:r>
            <a:r>
              <a:rPr sz="3600" b="1" spc="-5" dirty="0"/>
              <a:t>CC6.0/7.0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994" y="1477771"/>
            <a:ext cx="4431805" cy="4164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 units</a:t>
            </a:r>
            <a:r>
              <a:rPr sz="18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(“cores”)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79625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 units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79625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LD/ST</a:t>
            </a:r>
            <a:r>
              <a:rPr sz="18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403350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FP16 @ 2x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 rate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403350" indent="-285750">
              <a:lnSpc>
                <a:spcPct val="171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cc7.0:</a:t>
            </a:r>
            <a:r>
              <a:rPr sz="1800" spc="-7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TensorCore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P100/V100 2/4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schedulers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 adds separate int32 units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1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P100: 56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V100: 80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16/32GB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17530" y="1130705"/>
            <a:ext cx="3725364" cy="497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9130" y="1041908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4791" y="1801853"/>
            <a:ext cx="316230" cy="168910"/>
          </a:xfrm>
          <a:custGeom>
            <a:avLst/>
            <a:gdLst/>
            <a:ahLst/>
            <a:cxnLst/>
            <a:rect l="l" t="t" r="r" b="b"/>
            <a:pathLst>
              <a:path w="316229" h="168910">
                <a:moveTo>
                  <a:pt x="316229" y="0"/>
                </a:moveTo>
                <a:lnTo>
                  <a:pt x="0" y="0"/>
                </a:lnTo>
                <a:lnTo>
                  <a:pt x="0" y="168592"/>
                </a:lnTo>
                <a:lnTo>
                  <a:pt x="316229" y="168592"/>
                </a:lnTo>
                <a:lnTo>
                  <a:pt x="316229" y="0"/>
                </a:lnTo>
                <a:close/>
              </a:path>
            </a:pathLst>
          </a:custGeom>
          <a:solidFill>
            <a:srgbClr val="FE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4791" y="1801853"/>
            <a:ext cx="316230" cy="168910"/>
          </a:xfrm>
          <a:custGeom>
            <a:avLst/>
            <a:gdLst/>
            <a:ahLst/>
            <a:cxnLst/>
            <a:rect l="l" t="t" r="r" b="b"/>
            <a:pathLst>
              <a:path w="316229" h="168910">
                <a:moveTo>
                  <a:pt x="0" y="0"/>
                </a:moveTo>
                <a:lnTo>
                  <a:pt x="316230" y="0"/>
                </a:lnTo>
                <a:lnTo>
                  <a:pt x="316230" y="168593"/>
                </a:lnTo>
                <a:lnTo>
                  <a:pt x="0" y="1685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1185" y="1038859"/>
            <a:ext cx="141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4930" y="1640404"/>
            <a:ext cx="213360" cy="702945"/>
          </a:xfrm>
          <a:custGeom>
            <a:avLst/>
            <a:gdLst/>
            <a:ahLst/>
            <a:cxnLst/>
            <a:rect l="l" t="t" r="r" b="b"/>
            <a:pathLst>
              <a:path w="213359" h="702944">
                <a:moveTo>
                  <a:pt x="13765" y="0"/>
                </a:moveTo>
                <a:lnTo>
                  <a:pt x="63748" y="35934"/>
                </a:lnTo>
                <a:lnTo>
                  <a:pt x="110865" y="71920"/>
                </a:lnTo>
                <a:lnTo>
                  <a:pt x="152248" y="108012"/>
                </a:lnTo>
                <a:lnTo>
                  <a:pt x="185030" y="144267"/>
                </a:lnTo>
                <a:lnTo>
                  <a:pt x="206343" y="180741"/>
                </a:lnTo>
                <a:lnTo>
                  <a:pt x="213320" y="217489"/>
                </a:lnTo>
                <a:lnTo>
                  <a:pt x="200780" y="248950"/>
                </a:lnTo>
                <a:lnTo>
                  <a:pt x="170025" y="280254"/>
                </a:lnTo>
                <a:lnTo>
                  <a:pt x="128396" y="311638"/>
                </a:lnTo>
                <a:lnTo>
                  <a:pt x="83236" y="343340"/>
                </a:lnTo>
                <a:lnTo>
                  <a:pt x="41889" y="375597"/>
                </a:lnTo>
                <a:lnTo>
                  <a:pt x="11696" y="408646"/>
                </a:lnTo>
                <a:lnTo>
                  <a:pt x="0" y="442725"/>
                </a:lnTo>
                <a:lnTo>
                  <a:pt x="6219" y="477901"/>
                </a:lnTo>
                <a:lnTo>
                  <a:pt x="23633" y="513968"/>
                </a:lnTo>
                <a:lnTo>
                  <a:pt x="50375" y="550790"/>
                </a:lnTo>
                <a:lnTo>
                  <a:pt x="84581" y="588233"/>
                </a:lnTo>
                <a:lnTo>
                  <a:pt x="124384" y="626162"/>
                </a:lnTo>
                <a:lnTo>
                  <a:pt x="167919" y="664444"/>
                </a:lnTo>
                <a:lnTo>
                  <a:pt x="213320" y="7029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7984" y="1718564"/>
            <a:ext cx="47485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CUDA 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hreads are executed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by scalar</a:t>
            </a:r>
            <a:r>
              <a:rPr sz="200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 of SIMD processor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3114874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3114874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0" y="0"/>
                </a:moveTo>
                <a:lnTo>
                  <a:pt x="1036320" y="0"/>
                </a:lnTo>
                <a:lnTo>
                  <a:pt x="1036320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2980" y="3189169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3944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6814" y="3189169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7780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0650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3519" y="3189169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4485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7354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2866" y="2974856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609600" y="0"/>
                </a:moveTo>
                <a:lnTo>
                  <a:pt x="0" y="0"/>
                </a:lnTo>
                <a:lnTo>
                  <a:pt x="0" y="1085850"/>
                </a:lnTo>
                <a:lnTo>
                  <a:pt x="609600" y="108585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2866" y="2974856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0" y="0"/>
                </a:moveTo>
                <a:lnTo>
                  <a:pt x="609600" y="0"/>
                </a:lnTo>
                <a:lnTo>
                  <a:pt x="609600" y="1085850"/>
                </a:lnTo>
                <a:lnTo>
                  <a:pt x="0" y="10858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2716" y="3011369"/>
            <a:ext cx="205105" cy="498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0366" y="3011369"/>
            <a:ext cx="207010" cy="49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9066" y="3560645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441959" y="0"/>
                </a:moveTo>
                <a:lnTo>
                  <a:pt x="0" y="0"/>
                </a:lnTo>
                <a:lnTo>
                  <a:pt x="0" y="100012"/>
                </a:lnTo>
                <a:lnTo>
                  <a:pt x="441959" y="100012"/>
                </a:lnTo>
                <a:lnTo>
                  <a:pt x="441959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49066" y="3560645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0" y="0"/>
                </a:moveTo>
                <a:lnTo>
                  <a:pt x="441960" y="0"/>
                </a:lnTo>
                <a:lnTo>
                  <a:pt x="441960" y="100013"/>
                </a:lnTo>
                <a:lnTo>
                  <a:pt x="0" y="1000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4781" y="3724950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4" y="0"/>
                </a:moveTo>
                <a:lnTo>
                  <a:pt x="0" y="0"/>
                </a:lnTo>
                <a:lnTo>
                  <a:pt x="0" y="271463"/>
                </a:lnTo>
                <a:lnTo>
                  <a:pt x="443864" y="271463"/>
                </a:lnTo>
                <a:lnTo>
                  <a:pt x="44386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4781" y="3724950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5" y="0"/>
                </a:moveTo>
                <a:lnTo>
                  <a:pt x="443865" y="271463"/>
                </a:lnTo>
                <a:lnTo>
                  <a:pt x="0" y="271463"/>
                </a:lnTo>
                <a:lnTo>
                  <a:pt x="0" y="0"/>
                </a:lnTo>
                <a:lnTo>
                  <a:pt x="44386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87425" y="2335276"/>
            <a:ext cx="1306683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hre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736026" y="2009140"/>
            <a:ext cx="882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Scalar  </a:t>
            </a:r>
            <a:r>
              <a:rPr sz="1600" spc="-8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essor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60757" y="3880611"/>
            <a:ext cx="6648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8745" marR="5080" indent="-1066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hre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24200" y="4063492"/>
            <a:ext cx="2133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7984" y="2568955"/>
            <a:ext cx="48539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are split to warps and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executed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) in SIMT.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67984" y="3554702"/>
            <a:ext cx="5288280" cy="1537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concurrent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reside on one 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 processor (when the number of thread blocks greater than multiprocessors)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limited by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 processor r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esources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(shared memory and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sz="20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file)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79446" y="4843661"/>
            <a:ext cx="977265" cy="822960"/>
          </a:xfrm>
          <a:custGeom>
            <a:avLst/>
            <a:gdLst/>
            <a:ahLst/>
            <a:cxnLst/>
            <a:rect l="l" t="t" r="r" b="b"/>
            <a:pathLst>
              <a:path w="977264" h="822960">
                <a:moveTo>
                  <a:pt x="977264" y="0"/>
                </a:moveTo>
                <a:lnTo>
                  <a:pt x="0" y="0"/>
                </a:lnTo>
                <a:lnTo>
                  <a:pt x="0" y="822959"/>
                </a:lnTo>
                <a:lnTo>
                  <a:pt x="977264" y="822959"/>
                </a:lnTo>
                <a:lnTo>
                  <a:pt x="97726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992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4" y="0"/>
                </a:moveTo>
                <a:lnTo>
                  <a:pt x="0" y="0"/>
                </a:lnTo>
                <a:lnTo>
                  <a:pt x="0" y="658654"/>
                </a:lnTo>
                <a:lnTo>
                  <a:pt x="280034" y="658654"/>
                </a:lnTo>
                <a:lnTo>
                  <a:pt x="2800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992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0" y="0"/>
                </a:moveTo>
                <a:lnTo>
                  <a:pt x="280035" y="0"/>
                </a:lnTo>
                <a:lnTo>
                  <a:pt x="280035" y="658654"/>
                </a:lnTo>
                <a:lnTo>
                  <a:pt x="0" y="6586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9771" y="4997331"/>
            <a:ext cx="214630" cy="307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46121" y="536301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6121" y="5332295"/>
            <a:ext cx="201930" cy="61594"/>
          </a:xfrm>
          <a:custGeom>
            <a:avLst/>
            <a:gdLst/>
            <a:ahLst/>
            <a:cxnLst/>
            <a:rect l="l" t="t" r="r" b="b"/>
            <a:pathLst>
              <a:path w="201929" h="61595">
                <a:moveTo>
                  <a:pt x="0" y="0"/>
                </a:moveTo>
                <a:lnTo>
                  <a:pt x="201930" y="0"/>
                </a:lnTo>
                <a:lnTo>
                  <a:pt x="201930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802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8025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8" y="0"/>
                </a:moveTo>
                <a:lnTo>
                  <a:pt x="205758" y="164306"/>
                </a:lnTo>
                <a:lnTo>
                  <a:pt x="0" y="164306"/>
                </a:lnTo>
                <a:lnTo>
                  <a:pt x="0" y="0"/>
                </a:lnTo>
                <a:lnTo>
                  <a:pt x="20575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28061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28061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0" y="0"/>
                </a:moveTo>
                <a:lnTo>
                  <a:pt x="280035" y="0"/>
                </a:lnTo>
                <a:lnTo>
                  <a:pt x="280035" y="658654"/>
                </a:lnTo>
                <a:lnTo>
                  <a:pt x="0" y="6586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6001" y="4997331"/>
            <a:ext cx="216535" cy="307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62351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2351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65217" y="5433021"/>
            <a:ext cx="205740" cy="163195"/>
          </a:xfrm>
          <a:custGeom>
            <a:avLst/>
            <a:gdLst/>
            <a:ahLst/>
            <a:cxnLst/>
            <a:rect l="l" t="t" r="r" b="b"/>
            <a:pathLst>
              <a:path w="205739" h="163195">
                <a:moveTo>
                  <a:pt x="205739" y="0"/>
                </a:moveTo>
                <a:lnTo>
                  <a:pt x="0" y="0"/>
                </a:lnTo>
                <a:lnTo>
                  <a:pt x="0" y="162876"/>
                </a:lnTo>
                <a:lnTo>
                  <a:pt x="205739" y="162876"/>
                </a:lnTo>
                <a:lnTo>
                  <a:pt x="20573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65217" y="5433021"/>
            <a:ext cx="205740" cy="163195"/>
          </a:xfrm>
          <a:custGeom>
            <a:avLst/>
            <a:gdLst/>
            <a:ahLst/>
            <a:cxnLst/>
            <a:rect l="l" t="t" r="r" b="b"/>
            <a:pathLst>
              <a:path w="205739" h="163195">
                <a:moveTo>
                  <a:pt x="205740" y="0"/>
                </a:moveTo>
                <a:lnTo>
                  <a:pt x="205740" y="162877"/>
                </a:lnTo>
                <a:lnTo>
                  <a:pt x="0" y="162877"/>
                </a:lnTo>
                <a:lnTo>
                  <a:pt x="0" y="0"/>
                </a:lnTo>
                <a:lnTo>
                  <a:pt x="20574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619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619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0" y="0"/>
                </a:moveTo>
                <a:lnTo>
                  <a:pt x="280035" y="0"/>
                </a:lnTo>
                <a:lnTo>
                  <a:pt x="280035" y="658654"/>
                </a:lnTo>
                <a:lnTo>
                  <a:pt x="0" y="6586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4136" y="4997331"/>
            <a:ext cx="216535" cy="307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80486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80486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8429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8429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8" y="0"/>
                </a:moveTo>
                <a:lnTo>
                  <a:pt x="205758" y="164306"/>
                </a:lnTo>
                <a:lnTo>
                  <a:pt x="0" y="164306"/>
                </a:lnTo>
                <a:lnTo>
                  <a:pt x="0" y="0"/>
                </a:lnTo>
                <a:lnTo>
                  <a:pt x="20575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6716" y="4843661"/>
            <a:ext cx="979169" cy="822960"/>
          </a:xfrm>
          <a:custGeom>
            <a:avLst/>
            <a:gdLst/>
            <a:ahLst/>
            <a:cxnLst/>
            <a:rect l="l" t="t" r="r" b="b"/>
            <a:pathLst>
              <a:path w="979170" h="822960">
                <a:moveTo>
                  <a:pt x="979169" y="0"/>
                </a:moveTo>
                <a:lnTo>
                  <a:pt x="0" y="0"/>
                </a:lnTo>
                <a:lnTo>
                  <a:pt x="0" y="822959"/>
                </a:lnTo>
                <a:lnTo>
                  <a:pt x="979169" y="822959"/>
                </a:lnTo>
                <a:lnTo>
                  <a:pt x="97916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719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2719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0" y="0"/>
                </a:moveTo>
                <a:lnTo>
                  <a:pt x="280035" y="0"/>
                </a:lnTo>
                <a:lnTo>
                  <a:pt x="280035" y="658654"/>
                </a:lnTo>
                <a:lnTo>
                  <a:pt x="0" y="6586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57041" y="4997331"/>
            <a:ext cx="214630" cy="307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3391" y="536301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3391" y="5332295"/>
            <a:ext cx="201930" cy="61594"/>
          </a:xfrm>
          <a:custGeom>
            <a:avLst/>
            <a:gdLst/>
            <a:ahLst/>
            <a:cxnLst/>
            <a:rect l="l" t="t" r="r" b="b"/>
            <a:pathLst>
              <a:path w="201929" h="61595">
                <a:moveTo>
                  <a:pt x="0" y="0"/>
                </a:moveTo>
                <a:lnTo>
                  <a:pt x="201930" y="0"/>
                </a:lnTo>
                <a:lnTo>
                  <a:pt x="201930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29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529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8" y="0"/>
                </a:moveTo>
                <a:lnTo>
                  <a:pt x="205758" y="164306"/>
                </a:lnTo>
                <a:lnTo>
                  <a:pt x="0" y="164306"/>
                </a:lnTo>
                <a:lnTo>
                  <a:pt x="0" y="0"/>
                </a:lnTo>
                <a:lnTo>
                  <a:pt x="20575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5331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45331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0" y="0"/>
                </a:moveTo>
                <a:lnTo>
                  <a:pt x="280035" y="0"/>
                </a:lnTo>
                <a:lnTo>
                  <a:pt x="280035" y="658654"/>
                </a:lnTo>
                <a:lnTo>
                  <a:pt x="0" y="6586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3271" y="4997331"/>
            <a:ext cx="216535" cy="307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9621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9621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83431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83431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8" y="0"/>
                </a:moveTo>
                <a:lnTo>
                  <a:pt x="205758" y="164306"/>
                </a:lnTo>
                <a:lnTo>
                  <a:pt x="0" y="164306"/>
                </a:lnTo>
                <a:lnTo>
                  <a:pt x="0" y="0"/>
                </a:lnTo>
                <a:lnTo>
                  <a:pt x="20575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6346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4" y="0"/>
                </a:moveTo>
                <a:lnTo>
                  <a:pt x="0" y="0"/>
                </a:lnTo>
                <a:lnTo>
                  <a:pt x="0" y="658654"/>
                </a:lnTo>
                <a:lnTo>
                  <a:pt x="280034" y="658654"/>
                </a:lnTo>
                <a:lnTo>
                  <a:pt x="2800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6346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0" y="0"/>
                </a:moveTo>
                <a:lnTo>
                  <a:pt x="280035" y="0"/>
                </a:lnTo>
                <a:lnTo>
                  <a:pt x="280035" y="658654"/>
                </a:lnTo>
                <a:lnTo>
                  <a:pt x="0" y="6586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91406" y="4997331"/>
            <a:ext cx="216535" cy="307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97756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97756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0156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01565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8" y="0"/>
                </a:moveTo>
                <a:lnTo>
                  <a:pt x="205758" y="164306"/>
                </a:lnTo>
                <a:lnTo>
                  <a:pt x="0" y="164306"/>
                </a:lnTo>
                <a:lnTo>
                  <a:pt x="0" y="0"/>
                </a:lnTo>
                <a:lnTo>
                  <a:pt x="20575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00" y="4886524"/>
            <a:ext cx="2118360" cy="720090"/>
          </a:xfrm>
          <a:custGeom>
            <a:avLst/>
            <a:gdLst/>
            <a:ahLst/>
            <a:cxnLst/>
            <a:rect l="l" t="t" r="r" b="b"/>
            <a:pathLst>
              <a:path w="2118360" h="720089">
                <a:moveTo>
                  <a:pt x="2118360" y="0"/>
                </a:moveTo>
                <a:lnTo>
                  <a:pt x="0" y="0"/>
                </a:lnTo>
                <a:lnTo>
                  <a:pt x="0" y="720089"/>
                </a:lnTo>
                <a:lnTo>
                  <a:pt x="2118360" y="720089"/>
                </a:lnTo>
                <a:lnTo>
                  <a:pt x="211836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155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487680" y="0"/>
                </a:moveTo>
                <a:lnTo>
                  <a:pt x="0" y="0"/>
                </a:lnTo>
                <a:lnTo>
                  <a:pt x="0" y="605789"/>
                </a:lnTo>
                <a:lnTo>
                  <a:pt x="487680" y="605789"/>
                </a:lnTo>
                <a:lnTo>
                  <a:pt x="4876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8155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0" y="0"/>
                </a:moveTo>
                <a:lnTo>
                  <a:pt x="487680" y="0"/>
                </a:lnTo>
                <a:lnTo>
                  <a:pt x="487680" y="605790"/>
                </a:lnTo>
                <a:lnTo>
                  <a:pt x="0" y="605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387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45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103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961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9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42035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487680" y="0"/>
                </a:moveTo>
                <a:lnTo>
                  <a:pt x="0" y="0"/>
                </a:lnTo>
                <a:lnTo>
                  <a:pt x="0" y="605789"/>
                </a:lnTo>
                <a:lnTo>
                  <a:pt x="487680" y="605789"/>
                </a:lnTo>
                <a:lnTo>
                  <a:pt x="4876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42035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0" y="0"/>
                </a:moveTo>
                <a:lnTo>
                  <a:pt x="487680" y="0"/>
                </a:lnTo>
                <a:lnTo>
                  <a:pt x="487680" y="605790"/>
                </a:lnTo>
                <a:lnTo>
                  <a:pt x="0" y="605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775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5633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2491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9349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6207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10714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487680" y="0"/>
                </a:moveTo>
                <a:lnTo>
                  <a:pt x="0" y="0"/>
                </a:lnTo>
                <a:lnTo>
                  <a:pt x="0" y="605789"/>
                </a:lnTo>
                <a:lnTo>
                  <a:pt x="487680" y="605789"/>
                </a:lnTo>
                <a:lnTo>
                  <a:pt x="4876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10714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0" y="0"/>
                </a:moveTo>
                <a:lnTo>
                  <a:pt x="487680" y="0"/>
                </a:lnTo>
                <a:lnTo>
                  <a:pt x="487680" y="605790"/>
                </a:lnTo>
                <a:lnTo>
                  <a:pt x="0" y="605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643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2501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9359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6217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3075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81000" y="4886524"/>
            <a:ext cx="2118360" cy="72009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77190" algn="ctr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45429" y="5617972"/>
            <a:ext cx="415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55631" y="5663691"/>
            <a:ext cx="631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ev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5494655" y="5370425"/>
            <a:ext cx="47485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kernel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is launched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grid of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sz="20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2928937" y="280468"/>
            <a:ext cx="4446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cs typeface="Arial"/>
              </a:rPr>
              <a:t>EXECUTION</a:t>
            </a:r>
            <a:r>
              <a:rPr sz="3600" b="1" spc="-65" dirty="0">
                <a:cs typeface="Arial"/>
              </a:rPr>
              <a:t> </a:t>
            </a:r>
            <a:r>
              <a:rPr sz="3600" b="1" spc="-5" dirty="0">
                <a:cs typeface="Arial"/>
              </a:rPr>
              <a:t>MODEL</a:t>
            </a:r>
          </a:p>
        </p:txBody>
      </p:sp>
      <p:sp>
        <p:nvSpPr>
          <p:cNvPr id="106" name="object 30"/>
          <p:cNvSpPr txBox="1"/>
          <p:nvPr/>
        </p:nvSpPr>
        <p:spPr>
          <a:xfrm>
            <a:off x="2928938" y="2534570"/>
            <a:ext cx="236759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 of SIMD processor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bject 30"/>
          <p:cNvSpPr txBox="1"/>
          <p:nvPr/>
        </p:nvSpPr>
        <p:spPr>
          <a:xfrm>
            <a:off x="3246121" y="4378136"/>
            <a:ext cx="178196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bject 11"/>
          <p:cNvSpPr/>
          <p:nvPr/>
        </p:nvSpPr>
        <p:spPr>
          <a:xfrm>
            <a:off x="2209800" y="3127190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3"/>
          <p:cNvSpPr/>
          <p:nvPr/>
        </p:nvSpPr>
        <p:spPr>
          <a:xfrm>
            <a:off x="2230756" y="3161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4"/>
          <p:cNvSpPr/>
          <p:nvPr/>
        </p:nvSpPr>
        <p:spPr>
          <a:xfrm>
            <a:off x="2331719" y="3161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5"/>
          <p:cNvSpPr/>
          <p:nvPr/>
        </p:nvSpPr>
        <p:spPr>
          <a:xfrm>
            <a:off x="2434590" y="3161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6"/>
          <p:cNvSpPr/>
          <p:nvPr/>
        </p:nvSpPr>
        <p:spPr>
          <a:xfrm>
            <a:off x="2535555" y="3161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"/>
          <p:cNvSpPr/>
          <p:nvPr/>
        </p:nvSpPr>
        <p:spPr>
          <a:xfrm>
            <a:off x="2209800" y="3508190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3"/>
          <p:cNvSpPr/>
          <p:nvPr/>
        </p:nvSpPr>
        <p:spPr>
          <a:xfrm>
            <a:off x="2230756" y="3542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4"/>
          <p:cNvSpPr/>
          <p:nvPr/>
        </p:nvSpPr>
        <p:spPr>
          <a:xfrm>
            <a:off x="2331719" y="3542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5"/>
          <p:cNvSpPr/>
          <p:nvPr/>
        </p:nvSpPr>
        <p:spPr>
          <a:xfrm>
            <a:off x="2434590" y="3542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6"/>
          <p:cNvSpPr/>
          <p:nvPr/>
        </p:nvSpPr>
        <p:spPr>
          <a:xfrm>
            <a:off x="2535555" y="3542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"/>
          <p:cNvSpPr/>
          <p:nvPr/>
        </p:nvSpPr>
        <p:spPr>
          <a:xfrm>
            <a:off x="2203008" y="2720827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3"/>
          <p:cNvSpPr/>
          <p:nvPr/>
        </p:nvSpPr>
        <p:spPr>
          <a:xfrm>
            <a:off x="2223964" y="2754862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4"/>
          <p:cNvSpPr/>
          <p:nvPr/>
        </p:nvSpPr>
        <p:spPr>
          <a:xfrm>
            <a:off x="2324927" y="2754862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5"/>
          <p:cNvSpPr/>
          <p:nvPr/>
        </p:nvSpPr>
        <p:spPr>
          <a:xfrm>
            <a:off x="2427798" y="2754862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6"/>
          <p:cNvSpPr/>
          <p:nvPr/>
        </p:nvSpPr>
        <p:spPr>
          <a:xfrm>
            <a:off x="2528763" y="2754862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1"/>
          <p:cNvSpPr/>
          <p:nvPr/>
        </p:nvSpPr>
        <p:spPr>
          <a:xfrm>
            <a:off x="2209800" y="3915400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3"/>
          <p:cNvSpPr/>
          <p:nvPr/>
        </p:nvSpPr>
        <p:spPr>
          <a:xfrm>
            <a:off x="2230756" y="394943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4"/>
          <p:cNvSpPr/>
          <p:nvPr/>
        </p:nvSpPr>
        <p:spPr>
          <a:xfrm>
            <a:off x="2331719" y="394943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5"/>
          <p:cNvSpPr/>
          <p:nvPr/>
        </p:nvSpPr>
        <p:spPr>
          <a:xfrm>
            <a:off x="2434590" y="394943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6"/>
          <p:cNvSpPr/>
          <p:nvPr/>
        </p:nvSpPr>
        <p:spPr>
          <a:xfrm>
            <a:off x="2535555" y="394943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29"/>
          <p:cNvSpPr txBox="1"/>
          <p:nvPr/>
        </p:nvSpPr>
        <p:spPr>
          <a:xfrm>
            <a:off x="1863792" y="4289372"/>
            <a:ext cx="1183521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thread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1950719" y="2743461"/>
            <a:ext cx="206754" cy="3732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932627" y="3913489"/>
            <a:ext cx="275240" cy="33991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bject 34">
            <a:extLst>
              <a:ext uri="{FF2B5EF4-FFF2-40B4-BE49-F238E27FC236}">
                <a16:creationId xmlns:a16="http://schemas.microsoft.com/office/drawing/2014/main" id="{AFF1E049-E4A9-4EA8-9E9F-6784970CD1D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2216" y="5881461"/>
            <a:ext cx="46990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5"/>
              </a:lnSpc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9612" y="5888983"/>
            <a:ext cx="473022" cy="8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0972800" h="6172200">
                <a:moveTo>
                  <a:pt x="10972800" y="0"/>
                </a:moveTo>
                <a:lnTo>
                  <a:pt x="0" y="0"/>
                </a:lnTo>
                <a:lnTo>
                  <a:pt x="0" y="6172199"/>
                </a:lnTo>
                <a:lnTo>
                  <a:pt x="10972800" y="6172199"/>
                </a:lnTo>
                <a:lnTo>
                  <a:pt x="1097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7826" y="2779378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609600" y="0"/>
                </a:moveTo>
                <a:lnTo>
                  <a:pt x="0" y="0"/>
                </a:lnTo>
                <a:lnTo>
                  <a:pt x="0" y="1085850"/>
                </a:lnTo>
                <a:lnTo>
                  <a:pt x="609600" y="108585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7826" y="2779378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0" y="0"/>
                </a:moveTo>
                <a:lnTo>
                  <a:pt x="609600" y="0"/>
                </a:lnTo>
                <a:lnTo>
                  <a:pt x="609600" y="1085850"/>
                </a:lnTo>
                <a:lnTo>
                  <a:pt x="0" y="10858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7676" y="2815892"/>
            <a:ext cx="205105" cy="498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5326" y="2815892"/>
            <a:ext cx="207010" cy="49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4026" y="3365167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441960" y="0"/>
                </a:moveTo>
                <a:lnTo>
                  <a:pt x="0" y="0"/>
                </a:lnTo>
                <a:lnTo>
                  <a:pt x="0" y="100012"/>
                </a:lnTo>
                <a:lnTo>
                  <a:pt x="441960" y="100012"/>
                </a:lnTo>
                <a:lnTo>
                  <a:pt x="441960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4026" y="3365167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0" y="0"/>
                </a:moveTo>
                <a:lnTo>
                  <a:pt x="441960" y="0"/>
                </a:lnTo>
                <a:lnTo>
                  <a:pt x="441960" y="100013"/>
                </a:lnTo>
                <a:lnTo>
                  <a:pt x="0" y="1000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9741" y="3529473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4" y="0"/>
                </a:moveTo>
                <a:lnTo>
                  <a:pt x="0" y="0"/>
                </a:lnTo>
                <a:lnTo>
                  <a:pt x="0" y="271462"/>
                </a:lnTo>
                <a:lnTo>
                  <a:pt x="443864" y="271462"/>
                </a:lnTo>
                <a:lnTo>
                  <a:pt x="44386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9741" y="3529473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5" y="0"/>
                </a:moveTo>
                <a:lnTo>
                  <a:pt x="443865" y="271463"/>
                </a:lnTo>
                <a:lnTo>
                  <a:pt x="0" y="271463"/>
                </a:lnTo>
                <a:lnTo>
                  <a:pt x="0" y="0"/>
                </a:lnTo>
                <a:lnTo>
                  <a:pt x="44386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3778" y="3749548"/>
            <a:ext cx="6648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8745" marR="5080" indent="-1066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hre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3655" y="3908044"/>
            <a:ext cx="1348105" cy="102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</a:t>
            </a:r>
            <a:endParaRPr lang="en-US" sz="16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7849" y="2543416"/>
            <a:ext cx="1524000" cy="47192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zh-CN" altLang="en-US" sz="1400" spc="-45" dirty="0">
                <a:latin typeface="Arial"/>
                <a:cs typeface="Arial"/>
              </a:rPr>
              <a:t> </a:t>
            </a:r>
            <a:r>
              <a:rPr lang="en-US" altLang="zh-CN" sz="1400" spc="-45" dirty="0">
                <a:latin typeface="Arial"/>
                <a:cs typeface="Arial"/>
              </a:rPr>
              <a:t>CUDA</a:t>
            </a:r>
            <a:r>
              <a:rPr lang="zh-CN" altLang="en-US"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Threads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5560" y="3170857"/>
            <a:ext cx="1524000" cy="47192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en-US" altLang="zh-CN" sz="1400" spc="-45" dirty="0">
                <a:latin typeface="Arial"/>
                <a:cs typeface="Arial"/>
              </a:rPr>
              <a:t>CUDA</a:t>
            </a:r>
            <a:r>
              <a:rPr lang="zh-CN" altLang="en-US"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Threads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6987" y="3794427"/>
            <a:ext cx="1524000" cy="473848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en-US" altLang="zh-CN" sz="1400" spc="-45" dirty="0">
                <a:latin typeface="Arial"/>
                <a:cs typeface="Arial"/>
              </a:rPr>
              <a:t>CUDA</a:t>
            </a:r>
            <a:r>
              <a:rPr lang="zh-CN" altLang="en-US"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Threads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" y="2896537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680" y="2896537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0" y="0"/>
                </a:moveTo>
                <a:lnTo>
                  <a:pt x="1036320" y="0"/>
                </a:lnTo>
                <a:lnTo>
                  <a:pt x="1036320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7260" y="2970832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8225" y="2970832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1094" y="2970832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3964" y="2970832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1635" y="2970832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2330" y="2890187"/>
            <a:ext cx="1049020" cy="7899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93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3397" y="4324530"/>
            <a:ext cx="568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900544" y="2294635"/>
            <a:ext cx="3526154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sz="2400" spc="-1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900544" y="3401059"/>
            <a:ext cx="366839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3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warp is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executed 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physically in parallel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(SIMD)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on a</a:t>
            </a:r>
            <a:r>
              <a:rPr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6240" y="2827957"/>
            <a:ext cx="1097280" cy="262890"/>
          </a:xfrm>
          <a:custGeom>
            <a:avLst/>
            <a:gdLst/>
            <a:ahLst/>
            <a:cxnLst/>
            <a:rect l="l" t="t" r="r" b="b"/>
            <a:pathLst>
              <a:path w="1097279" h="262889">
                <a:moveTo>
                  <a:pt x="788671" y="0"/>
                </a:moveTo>
                <a:lnTo>
                  <a:pt x="788671" y="83017"/>
                </a:lnTo>
                <a:lnTo>
                  <a:pt x="0" y="83017"/>
                </a:lnTo>
                <a:lnTo>
                  <a:pt x="0" y="179872"/>
                </a:lnTo>
                <a:lnTo>
                  <a:pt x="788671" y="179872"/>
                </a:lnTo>
                <a:lnTo>
                  <a:pt x="788671" y="262889"/>
                </a:lnTo>
                <a:lnTo>
                  <a:pt x="1097280" y="131444"/>
                </a:lnTo>
                <a:lnTo>
                  <a:pt x="78867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6240" y="2827957"/>
            <a:ext cx="1097280" cy="262890"/>
          </a:xfrm>
          <a:custGeom>
            <a:avLst/>
            <a:gdLst/>
            <a:ahLst/>
            <a:cxnLst/>
            <a:rect l="l" t="t" r="r" b="b"/>
            <a:pathLst>
              <a:path w="1097279" h="262889">
                <a:moveTo>
                  <a:pt x="0" y="83017"/>
                </a:moveTo>
                <a:lnTo>
                  <a:pt x="788671" y="83017"/>
                </a:lnTo>
                <a:lnTo>
                  <a:pt x="788671" y="0"/>
                </a:lnTo>
                <a:lnTo>
                  <a:pt x="1097280" y="131445"/>
                </a:lnTo>
                <a:lnTo>
                  <a:pt x="788671" y="262890"/>
                </a:lnTo>
                <a:lnTo>
                  <a:pt x="788671" y="179872"/>
                </a:lnTo>
                <a:lnTo>
                  <a:pt x="0" y="179872"/>
                </a:lnTo>
                <a:lnTo>
                  <a:pt x="0" y="8301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84704" y="309930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C8C8C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772818" y="499924"/>
            <a:ext cx="1426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W</a:t>
            </a:r>
            <a:r>
              <a:rPr sz="3600" b="1" dirty="0"/>
              <a:t>A</a:t>
            </a:r>
            <a:r>
              <a:rPr sz="3600" b="1" spc="5" dirty="0"/>
              <a:t>R</a:t>
            </a:r>
            <a:r>
              <a:rPr sz="3600" b="1" dirty="0"/>
              <a:t>PS</a:t>
            </a: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DD73DEAB-3CE1-432C-9BD1-BEC57DA5373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2367-63D8-4B61-BC05-B62DE737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LAUNCH CONFIGURATION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8EFD4CA2-28F9-4863-91B4-C5706C2D961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269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6EA176A2-8611-4569-973E-0F13C275A5A6}"/>
              </a:ext>
            </a:extLst>
          </p:cNvPr>
          <p:cNvSpPr/>
          <p:nvPr/>
        </p:nvSpPr>
        <p:spPr>
          <a:xfrm>
            <a:off x="8084820" y="824432"/>
            <a:ext cx="2691638" cy="484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6075" y="499924"/>
            <a:ext cx="5198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LAUNCH</a:t>
            </a:r>
            <a:r>
              <a:rPr sz="3600" b="1" spc="-50" dirty="0"/>
              <a:t> </a:t>
            </a:r>
            <a:r>
              <a:rPr sz="3600" b="1" spc="-5" dirty="0"/>
              <a:t>CONFIGURATION</a:t>
            </a:r>
          </a:p>
        </p:txBody>
      </p:sp>
      <p:sp>
        <p:nvSpPr>
          <p:cNvPr id="16" name="object 34">
            <a:extLst>
              <a:ext uri="{FF2B5EF4-FFF2-40B4-BE49-F238E27FC236}">
                <a16:creationId xmlns:a16="http://schemas.microsoft.com/office/drawing/2014/main" id="{890108D8-3B17-4C76-8109-9C1B6E3E469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A8CD68D-C211-4BD6-A3E4-E7251004FD31}"/>
              </a:ext>
            </a:extLst>
          </p:cNvPr>
          <p:cNvSpPr txBox="1"/>
          <p:nvPr/>
        </p:nvSpPr>
        <p:spPr>
          <a:xfrm>
            <a:off x="609600" y="1323495"/>
            <a:ext cx="9296400" cy="4426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in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stalls when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operands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isn’t</a:t>
            </a:r>
            <a:r>
              <a:rPr sz="20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itself doesn’t stall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by switching</a:t>
            </a:r>
            <a:r>
              <a:rPr sz="20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ts val="329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latency: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en-US"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e.g. 100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(varies by architecture/design)  </a:t>
            </a:r>
            <a:endParaRPr lang="en-US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ts val="329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latency: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en-US"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e.g. 10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(varies by</a:t>
            </a:r>
            <a:r>
              <a:rPr spc="4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architecture/design)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89100" indent="-285750">
              <a:lnSpc>
                <a:spcPts val="3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threads/threadblocks to launch?  Conclusion: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2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hide</a:t>
            </a:r>
            <a:r>
              <a:rPr sz="20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2154</Words>
  <Application>Microsoft Office PowerPoint</Application>
  <PresentationFormat>自定义</PresentationFormat>
  <Paragraphs>477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Calibri Light</vt:lpstr>
      <vt:lpstr>Times New Roman</vt:lpstr>
      <vt:lpstr>Trebuchet MS</vt:lpstr>
      <vt:lpstr>Office 主题​​</vt:lpstr>
      <vt:lpstr>CUDA OPTIMIZATION,  PART 1</vt:lpstr>
      <vt:lpstr>OUTLINE</vt:lpstr>
      <vt:lpstr>KEPLER CC 3.5 SM (GK110)</vt:lpstr>
      <vt:lpstr>MAXWELL/PASCAL CC5.2, CC6.1 SM</vt:lpstr>
      <vt:lpstr>PASCAL/VOLTA CC6.0/7.0</vt:lpstr>
      <vt:lpstr>EXECUTION MODEL</vt:lpstr>
      <vt:lpstr>WARPS</vt:lpstr>
      <vt:lpstr>LAUNCH CONFIGURATION</vt:lpstr>
      <vt:lpstr>LAUNCH CONFIGURATION</vt:lpstr>
      <vt:lpstr>LATENCY: ANALYSIS</vt:lpstr>
      <vt:lpstr>SIMPLIFIED VIEW OF LATENCY AND SYNCS</vt:lpstr>
      <vt:lpstr>SIMPLIFIED VIEW OF LATENCY AND SYNCS</vt:lpstr>
      <vt:lpstr>GPU LATENCY HIDING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LAUNCH CONFIGURATION</vt:lpstr>
      <vt:lpstr>MAXIMIZING MEMORY THROUGHPUT</vt:lpstr>
      <vt:lpstr>LAUNCH CONFIGURATION: SUMMARY</vt:lpstr>
      <vt:lpstr>ASIDE: WHAT IS OCCUPANCY?</vt:lpstr>
      <vt:lpstr>SUMMARY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OPTIMIZATION,  PART 1 NVIDIA Corporation</dc:title>
  <cp:lastModifiedBy>HuangDan</cp:lastModifiedBy>
  <cp:revision>73</cp:revision>
  <dcterms:created xsi:type="dcterms:W3CDTF">2020-11-24T11:29:52Z</dcterms:created>
  <dcterms:modified xsi:type="dcterms:W3CDTF">2021-12-28T01:33:51Z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LastSaved">
    <vt:filetime>2020-11-24T00:00:00Z</vt:filetime>
  </property>
</Properties>
</file>