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8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05329-6B42-4FD2-8738-D9586E9FC4D5}" type="datetimeFigureOut">
              <a:rPr lang="en-US" smtClean="0"/>
              <a:t>2021/09/02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80DC9-D634-4BAB-8AC5-A97A1948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5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30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fld id="{C3C8980D-0F68-4973-8274-DF45F339165F}" type="datetime3">
              <a:rPr lang="en-US" altLang="en-US" sz="1300">
                <a:latin typeface="Times New Roman" panose="02020603050405020304" pitchFamily="18" charset="0"/>
              </a:rPr>
              <a:pPr/>
              <a:t>2 September 2021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30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fld id="{8847C665-AA36-437F-94A8-5F45F2C53082}" type="slidenum">
              <a:rPr lang="en-US" altLang="en-US" sz="130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90342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E7E7-C8CC-4506-A802-6D8844E9E697}" type="datetimeFigureOut">
              <a:rPr lang="en-US" smtClean="0"/>
              <a:t>2021/09/02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98E9-1D69-4447-B0EB-BAB8437BF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E7E7-C8CC-4506-A802-6D8844E9E697}" type="datetimeFigureOut">
              <a:rPr lang="en-US" smtClean="0"/>
              <a:t>2021/09/02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98E9-1D69-4447-B0EB-BAB8437BF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7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E7E7-C8CC-4506-A802-6D8844E9E697}" type="datetimeFigureOut">
              <a:rPr lang="en-US" smtClean="0"/>
              <a:t>2021/09/02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98E9-1D69-4447-B0EB-BAB8437BF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0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E7E7-C8CC-4506-A802-6D8844E9E697}" type="datetimeFigureOut">
              <a:rPr lang="en-US" smtClean="0"/>
              <a:t>2021/09/02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98E9-1D69-4447-B0EB-BAB8437BF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6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E7E7-C8CC-4506-A802-6D8844E9E697}" type="datetimeFigureOut">
              <a:rPr lang="en-US" smtClean="0"/>
              <a:t>2021/09/02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98E9-1D69-4447-B0EB-BAB8437BF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E7E7-C8CC-4506-A802-6D8844E9E697}" type="datetimeFigureOut">
              <a:rPr lang="en-US" smtClean="0"/>
              <a:t>2021/09/02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98E9-1D69-4447-B0EB-BAB8437BF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1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E7E7-C8CC-4506-A802-6D8844E9E697}" type="datetimeFigureOut">
              <a:rPr lang="en-US" smtClean="0"/>
              <a:t>2021/09/02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98E9-1D69-4447-B0EB-BAB8437BF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8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E7E7-C8CC-4506-A802-6D8844E9E697}" type="datetimeFigureOut">
              <a:rPr lang="en-US" smtClean="0"/>
              <a:t>2021/09/02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98E9-1D69-4447-B0EB-BAB8437BF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0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E7E7-C8CC-4506-A802-6D8844E9E697}" type="datetimeFigureOut">
              <a:rPr lang="en-US" smtClean="0"/>
              <a:t>2021/09/02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98E9-1D69-4447-B0EB-BAB8437BF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7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E7E7-C8CC-4506-A802-6D8844E9E697}" type="datetimeFigureOut">
              <a:rPr lang="en-US" smtClean="0"/>
              <a:t>2021/09/02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98E9-1D69-4447-B0EB-BAB8437BF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6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E7E7-C8CC-4506-A802-6D8844E9E697}" type="datetimeFigureOut">
              <a:rPr lang="en-US" smtClean="0"/>
              <a:t>2021/09/02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98E9-1D69-4447-B0EB-BAB8437BF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2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5094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88757"/>
            <a:ext cx="7886700" cy="4488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3E7E7-C8CC-4506-A802-6D8844E9E697}" type="datetimeFigureOut">
              <a:rPr lang="en-US" smtClean="0"/>
              <a:t>2021/09/02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C98E9-1D69-4447-B0EB-BAB8437BF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5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ea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681596"/>
            <a:ext cx="6858000" cy="1392491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高性能计算程序设计基础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任课教师：</a:t>
            </a:r>
            <a:endParaRPr lang="en-US" altLang="zh-CN" dirty="0"/>
          </a:p>
          <a:p>
            <a:r>
              <a:rPr lang="zh-CN" altLang="en-US" dirty="0"/>
              <a:t>卢宇彤（</a:t>
            </a:r>
            <a:r>
              <a:rPr lang="en-US" altLang="zh-CN" dirty="0"/>
              <a:t>Lu</a:t>
            </a:r>
            <a:r>
              <a:rPr lang="en-US" altLang="zh-CN"/>
              <a:t>, Yutong</a:t>
            </a:r>
            <a:r>
              <a:rPr lang="zh-CN" altLang="en-US"/>
              <a:t>）</a:t>
            </a:r>
            <a:endParaRPr lang="en-US" altLang="zh-CN" dirty="0"/>
          </a:p>
          <a:p>
            <a:r>
              <a:rPr lang="zh-CN" altLang="en-US" dirty="0"/>
              <a:t>黄聃（</a:t>
            </a:r>
            <a:r>
              <a:rPr lang="en-US" altLang="zh-CN" dirty="0"/>
              <a:t>Huang</a:t>
            </a:r>
            <a:r>
              <a:rPr lang="zh-CN" altLang="en-US" dirty="0"/>
              <a:t>，</a:t>
            </a:r>
            <a:r>
              <a:rPr lang="en-US" altLang="zh-CN" dirty="0"/>
              <a:t>Dan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1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Energy research</a:t>
            </a:r>
          </a:p>
        </p:txBody>
      </p:sp>
      <p:sp>
        <p:nvSpPr>
          <p:cNvPr id="2867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 dirty="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8675" name="Picture 5" descr="C:\Documents and Settings\liszka\Local Settings\Temporary Internet Files\Content.IE5\5W39ONER\MP90043718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987425"/>
            <a:ext cx="3168650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11" descr="C:\Documents and Settings\liszka\Local Settings\Temporary Internet Files\Content.IE5\Q7HGDQRM\MP900437387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981075"/>
            <a:ext cx="3132137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5698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analysis</a:t>
            </a:r>
          </a:p>
        </p:txBody>
      </p:sp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 dirty="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9699" name="Picture 2" descr="C:\Documents and Settings\liszka\Local Settings\Temporary Internet Files\Content.IE5\5W39ONER\MP90030927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692150"/>
            <a:ext cx="242728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6" descr="C:\Documents and Settings\liszka\Local Settings\Temporary Internet Files\Content.IE5\3X5GU20H\MP900399836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52513"/>
            <a:ext cx="3121025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 descr="C:\Documents and Settings\liszka\Local Settings\Temporary Internet Files\Content.IE5\1G3WK4XC\MP900400426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154238"/>
            <a:ext cx="3744912" cy="37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7563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611188" y="0"/>
            <a:ext cx="8281987" cy="1323975"/>
          </a:xfrm>
        </p:spPr>
        <p:txBody>
          <a:bodyPr/>
          <a:lstStyle/>
          <a:p>
            <a:r>
              <a:rPr lang="en-US" altLang="en-US"/>
              <a:t>Why we</a:t>
            </a:r>
            <a:r>
              <a:rPr lang="ja-JP" altLang="en-US"/>
              <a:t>’</a:t>
            </a:r>
            <a:r>
              <a:rPr lang="en-US" altLang="ja-JP"/>
              <a:t>re building parallel systems</a:t>
            </a:r>
            <a:endParaRPr lang="en-US" altLang="en-US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684213" y="1628775"/>
            <a:ext cx="8270875" cy="4608513"/>
          </a:xfrm>
        </p:spPr>
        <p:txBody>
          <a:bodyPr/>
          <a:lstStyle/>
          <a:p>
            <a:r>
              <a:rPr lang="en-US" altLang="en-US"/>
              <a:t>Up to now, performance increases have been attributable to increasing density of transistors.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But there are</a:t>
            </a:r>
            <a:br>
              <a:rPr lang="en-US" altLang="en-US"/>
            </a:br>
            <a:r>
              <a:rPr lang="en-US" altLang="en-US"/>
              <a:t>inherent </a:t>
            </a:r>
            <a:br>
              <a:rPr lang="en-US" altLang="en-US"/>
            </a:br>
            <a:r>
              <a:rPr lang="en-US" altLang="en-US"/>
              <a:t>problems.</a:t>
            </a: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 dirty="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997200"/>
            <a:ext cx="3781425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8391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little physics lesson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611188" y="1196975"/>
            <a:ext cx="8270875" cy="4968875"/>
          </a:xfrm>
        </p:spPr>
        <p:txBody>
          <a:bodyPr/>
          <a:lstStyle/>
          <a:p>
            <a:r>
              <a:rPr lang="en-US" altLang="en-US"/>
              <a:t>Smaller transistors = faster processors.</a:t>
            </a:r>
          </a:p>
          <a:p>
            <a:r>
              <a:rPr lang="en-US" altLang="en-US"/>
              <a:t>Faster processors = increased power consumption.</a:t>
            </a:r>
          </a:p>
          <a:p>
            <a:r>
              <a:rPr lang="en-US" altLang="en-US"/>
              <a:t>Increased power consumption = increased heat.</a:t>
            </a:r>
          </a:p>
          <a:p>
            <a:r>
              <a:rPr lang="en-US" altLang="en-US"/>
              <a:t>Increased heat = unreliable processors.</a:t>
            </a:r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 dirty="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31748" name="Picture 2" descr="C:\Documents and Settings\liszka\Local Settings\Temporary Internet Files\Content.IE5\1G3WK4XC\MC900241091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912813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541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 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2951162"/>
          </a:xfrm>
        </p:spPr>
        <p:txBody>
          <a:bodyPr/>
          <a:lstStyle/>
          <a:p>
            <a:r>
              <a:rPr lang="en-US" altLang="en-US"/>
              <a:t>Move away from single-core systems to multicore processors.</a:t>
            </a:r>
          </a:p>
          <a:p>
            <a:r>
              <a:rPr lang="ja-JP" altLang="en-US"/>
              <a:t>“</a:t>
            </a:r>
            <a:r>
              <a:rPr lang="en-US" altLang="ja-JP"/>
              <a:t>core</a:t>
            </a:r>
            <a:r>
              <a:rPr lang="ja-JP" altLang="en-US"/>
              <a:t>”</a:t>
            </a:r>
            <a:r>
              <a:rPr lang="en-US" altLang="ja-JP"/>
              <a:t> = central processing unit (CPU)</a:t>
            </a:r>
            <a:br>
              <a:rPr lang="en-US" altLang="ja-JP"/>
            </a:br>
            <a:endParaRPr lang="en-US" altLang="en-US"/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 dirty="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32772" name="Picture 3" descr="C:\Documents and Settings\liszka\Local Settings\Temporary Internet Files\Content.IE5\3X5GU20H\MP90040097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924175"/>
            <a:ext cx="2541588" cy="317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635375" y="4005263"/>
            <a:ext cx="5184775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>
                <a:solidFill>
                  <a:srgbClr val="003399"/>
                </a:solidFill>
                <a:latin typeface="+mn-lt"/>
                <a:ea typeface="+mn-ea"/>
              </a:rPr>
              <a:t>Introducing parallelism!!!</a:t>
            </a:r>
          </a:p>
        </p:txBody>
      </p:sp>
    </p:spTree>
    <p:extLst>
      <p:ext uri="{BB962C8B-B14F-4D97-AF65-F5344CB8AC3E}">
        <p14:creationId xmlns:p14="http://schemas.microsoft.com/office/powerpoint/2010/main" val="1616936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611188" y="0"/>
            <a:ext cx="8281987" cy="1323975"/>
          </a:xfrm>
        </p:spPr>
        <p:txBody>
          <a:bodyPr/>
          <a:lstStyle/>
          <a:p>
            <a:r>
              <a:rPr lang="en-US" altLang="en-US"/>
              <a:t>Why we need to write parallel programs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684213" y="1700213"/>
            <a:ext cx="8270875" cy="4537075"/>
          </a:xfrm>
        </p:spPr>
        <p:txBody>
          <a:bodyPr/>
          <a:lstStyle/>
          <a:p>
            <a:r>
              <a:rPr lang="en-US" altLang="en-US"/>
              <a:t>Running multiple instances of a serial program often isn</a:t>
            </a:r>
            <a:r>
              <a:rPr lang="ja-JP" altLang="en-US"/>
              <a:t>’</a:t>
            </a:r>
            <a:r>
              <a:rPr lang="en-US" altLang="ja-JP"/>
              <a:t>t very useful.</a:t>
            </a:r>
          </a:p>
          <a:p>
            <a:r>
              <a:rPr lang="en-US" altLang="en-US"/>
              <a:t>Think of running multiple instances of your favorite game.</a:t>
            </a:r>
          </a:p>
          <a:p>
            <a:endParaRPr lang="en-US" altLang="en-US"/>
          </a:p>
          <a:p>
            <a:r>
              <a:rPr lang="en-US" altLang="en-US"/>
              <a:t>What you really want is for</a:t>
            </a:r>
            <a:br>
              <a:rPr lang="en-US" altLang="en-US"/>
            </a:br>
            <a:r>
              <a:rPr lang="en-US" altLang="en-US"/>
              <a:t>it to run faster.</a:t>
            </a:r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 dirty="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33796" name="Picture 2" descr="C:\Documents and Settings\liszka\Local Settings\Temporary Internet Files\Content.IE5\5W39ONER\MC900434783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573463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5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Approaches to the serial problem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Rewrite serial programs so that they</a:t>
            </a:r>
            <a:r>
              <a:rPr lang="ja-JP" altLang="en-US"/>
              <a:t>’</a:t>
            </a:r>
            <a:r>
              <a:rPr lang="en-US" altLang="ja-JP"/>
              <a:t>re parallel.</a:t>
            </a:r>
            <a:br>
              <a:rPr lang="en-US" altLang="ja-JP"/>
            </a:br>
            <a:endParaRPr lang="en-US" altLang="ja-JP"/>
          </a:p>
          <a:p>
            <a:r>
              <a:rPr lang="en-US" altLang="en-US"/>
              <a:t>Write translation programs that automatically convert serial programs into parallel programs.</a:t>
            </a:r>
          </a:p>
          <a:p>
            <a:pPr lvl="1"/>
            <a:r>
              <a:rPr lang="en-US" altLang="en-US"/>
              <a:t>This is very difficult to do.</a:t>
            </a:r>
          </a:p>
          <a:p>
            <a:pPr lvl="1"/>
            <a:r>
              <a:rPr lang="en-US" altLang="en-US"/>
              <a:t>Success has been limited.</a:t>
            </a: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3505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problems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Some coding constructs can be recognized by an automatic program generator, and converted to a parallel construct.</a:t>
            </a:r>
          </a:p>
          <a:p>
            <a:r>
              <a:rPr lang="en-US" altLang="en-US" dirty="0"/>
              <a:t>However, it</a:t>
            </a:r>
            <a:r>
              <a:rPr lang="ja-JP" altLang="en-US" dirty="0"/>
              <a:t>’</a:t>
            </a:r>
            <a:r>
              <a:rPr lang="en-US" altLang="ja-JP" dirty="0"/>
              <a:t>s likely that the result will be a very </a:t>
            </a:r>
            <a:r>
              <a:rPr lang="en-US" altLang="ja-JP" dirty="0">
                <a:solidFill>
                  <a:srgbClr val="FF0000"/>
                </a:solidFill>
              </a:rPr>
              <a:t>inefficient</a:t>
            </a:r>
            <a:r>
              <a:rPr lang="en-US" altLang="ja-JP" dirty="0"/>
              <a:t> program.</a:t>
            </a:r>
          </a:p>
          <a:p>
            <a:r>
              <a:rPr lang="en-US" altLang="en-US" dirty="0"/>
              <a:t>Sometimes the best parallel solution is to step back and devise an entirely new algorithm.</a:t>
            </a:r>
          </a:p>
        </p:txBody>
      </p:sp>
      <p:sp>
        <p:nvSpPr>
          <p:cNvPr id="3584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1785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1439862"/>
          </a:xfrm>
        </p:spPr>
        <p:txBody>
          <a:bodyPr/>
          <a:lstStyle/>
          <a:p>
            <a:r>
              <a:rPr lang="en-US" altLang="en-US"/>
              <a:t>Compute n values and add them together.</a:t>
            </a:r>
          </a:p>
          <a:p>
            <a:r>
              <a:rPr lang="en-US" altLang="en-US"/>
              <a:t>Serial solution:</a:t>
            </a: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 dirty="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708275"/>
            <a:ext cx="6040438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691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(cont.)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2016125"/>
          </a:xfrm>
        </p:spPr>
        <p:txBody>
          <a:bodyPr/>
          <a:lstStyle/>
          <a:p>
            <a:r>
              <a:rPr lang="en-US" altLang="en-US"/>
              <a:t>We have p cores, p much smaller than n.</a:t>
            </a:r>
          </a:p>
          <a:p>
            <a:r>
              <a:rPr lang="en-US" altLang="en-US"/>
              <a:t>Each core performs a partial sum of approximately n/p values.</a:t>
            </a:r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 dirty="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141663"/>
            <a:ext cx="7489825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Box 5"/>
          <p:cNvSpPr txBox="1">
            <a:spLocks noChangeArrowheads="1"/>
          </p:cNvSpPr>
          <p:nvPr/>
        </p:nvSpPr>
        <p:spPr bwMode="auto">
          <a:xfrm>
            <a:off x="4211638" y="4941888"/>
            <a:ext cx="4348162" cy="977900"/>
          </a:xfrm>
          <a:prstGeom prst="rect">
            <a:avLst/>
          </a:prstGeom>
          <a:noFill/>
          <a:ln w="9525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800">
                <a:latin typeface="Arial" panose="020B0604020202020204" pitchFamily="34" charset="0"/>
              </a:rPr>
              <a:t>Each core uses it</a:t>
            </a:r>
            <a:r>
              <a:rPr lang="ja-JP" altLang="en-US" sz="1800">
                <a:latin typeface="Arial" panose="020B0604020202020204" pitchFamily="34" charset="0"/>
              </a:rPr>
              <a:t>’</a:t>
            </a:r>
            <a:r>
              <a:rPr lang="en-US" altLang="ja-JP" sz="1800">
                <a:latin typeface="Arial" panose="020B0604020202020204" pitchFamily="34" charset="0"/>
              </a:rPr>
              <a:t>s own private variables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800">
                <a:latin typeface="Arial" panose="020B0604020202020204" pitchFamily="34" charset="0"/>
              </a:rPr>
              <a:t>and executes this block of code</a:t>
            </a:r>
            <a:br>
              <a:rPr lang="en-US" altLang="en-US" sz="1800">
                <a:latin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</a:rPr>
              <a:t>independently of the other cores.</a:t>
            </a:r>
          </a:p>
        </p:txBody>
      </p:sp>
      <p:sp>
        <p:nvSpPr>
          <p:cNvPr id="37894" name="Freeform 7"/>
          <p:cNvSpPr>
            <a:spLocks noChangeArrowheads="1"/>
          </p:cNvSpPr>
          <p:nvPr/>
        </p:nvSpPr>
        <p:spPr bwMode="auto">
          <a:xfrm>
            <a:off x="1549400" y="4835525"/>
            <a:ext cx="2681288" cy="682625"/>
          </a:xfrm>
          <a:custGeom>
            <a:avLst/>
            <a:gdLst>
              <a:gd name="T0" fmla="*/ 77493 w 2681206"/>
              <a:gd name="T1" fmla="*/ 0 h 681926"/>
              <a:gd name="T2" fmla="*/ 108491 w 2681206"/>
              <a:gd name="T3" fmla="*/ 356826 h 681926"/>
              <a:gd name="T4" fmla="*/ 728442 w 2681206"/>
              <a:gd name="T5" fmla="*/ 139628 h 681926"/>
              <a:gd name="T6" fmla="*/ 619951 w 2681206"/>
              <a:gd name="T7" fmla="*/ 558511 h 681926"/>
              <a:gd name="T8" fmla="*/ 1611872 w 2681206"/>
              <a:gd name="T9" fmla="*/ 186171 h 681926"/>
              <a:gd name="T10" fmla="*/ 1441386 w 2681206"/>
              <a:gd name="T11" fmla="*/ 651596 h 681926"/>
              <a:gd name="T12" fmla="*/ 2681288 w 2681206"/>
              <a:gd name="T13" fmla="*/ 372341 h 68192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81206"/>
              <a:gd name="T22" fmla="*/ 0 h 681926"/>
              <a:gd name="T23" fmla="*/ 2681206 w 2681206"/>
              <a:gd name="T24" fmla="*/ 681926 h 68192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81206" h="681926">
                <a:moveTo>
                  <a:pt x="77491" y="0"/>
                </a:moveTo>
                <a:cubicBezTo>
                  <a:pt x="38745" y="166607"/>
                  <a:pt x="0" y="333214"/>
                  <a:pt x="108488" y="356461"/>
                </a:cubicBezTo>
                <a:cubicBezTo>
                  <a:pt x="216976" y="379708"/>
                  <a:pt x="643179" y="105905"/>
                  <a:pt x="728420" y="139485"/>
                </a:cubicBezTo>
                <a:cubicBezTo>
                  <a:pt x="813661" y="173065"/>
                  <a:pt x="472698" y="550190"/>
                  <a:pt x="619932" y="557939"/>
                </a:cubicBezTo>
                <a:cubicBezTo>
                  <a:pt x="767166" y="565688"/>
                  <a:pt x="1474921" y="170482"/>
                  <a:pt x="1611823" y="185980"/>
                </a:cubicBezTo>
                <a:cubicBezTo>
                  <a:pt x="1748725" y="201478"/>
                  <a:pt x="1263112" y="619932"/>
                  <a:pt x="1441342" y="650929"/>
                </a:cubicBezTo>
                <a:cubicBezTo>
                  <a:pt x="1619572" y="681926"/>
                  <a:pt x="2150389" y="526943"/>
                  <a:pt x="2681206" y="371960"/>
                </a:cubicBezTo>
              </a:path>
            </a:pathLst>
          </a:custGeom>
          <a:noFill/>
          <a:ln w="9525">
            <a:solidFill>
              <a:srgbClr val="3399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895" name="Freeform 8"/>
          <p:cNvSpPr>
            <a:spLocks noChangeArrowheads="1"/>
          </p:cNvSpPr>
          <p:nvPr/>
        </p:nvSpPr>
        <p:spPr bwMode="auto">
          <a:xfrm>
            <a:off x="684213" y="2924175"/>
            <a:ext cx="396875" cy="368300"/>
          </a:xfrm>
          <a:custGeom>
            <a:avLst/>
            <a:gdLst>
              <a:gd name="T0" fmla="*/ 103084 w 397790"/>
              <a:gd name="T1" fmla="*/ 0 h 366793"/>
              <a:gd name="T2" fmla="*/ 25772 w 397790"/>
              <a:gd name="T3" fmla="*/ 124496 h 366793"/>
              <a:gd name="T4" fmla="*/ 257712 w 397790"/>
              <a:gd name="T5" fmla="*/ 171182 h 366793"/>
              <a:gd name="T6" fmla="*/ 87622 w 397790"/>
              <a:gd name="T7" fmla="*/ 342364 h 366793"/>
              <a:gd name="T8" fmla="*/ 396875 w 397790"/>
              <a:gd name="T9" fmla="*/ 326802 h 3667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7790"/>
              <a:gd name="T16" fmla="*/ 0 h 366793"/>
              <a:gd name="T17" fmla="*/ 397790 w 397790"/>
              <a:gd name="T18" fmla="*/ 366793 h 3667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7790" h="366793">
                <a:moveTo>
                  <a:pt x="103322" y="0"/>
                </a:moveTo>
                <a:cubicBezTo>
                  <a:pt x="51661" y="47786"/>
                  <a:pt x="0" y="95573"/>
                  <a:pt x="25831" y="123987"/>
                </a:cubicBezTo>
                <a:cubicBezTo>
                  <a:pt x="51662" y="152401"/>
                  <a:pt x="247974" y="134319"/>
                  <a:pt x="258306" y="170482"/>
                </a:cubicBezTo>
                <a:cubicBezTo>
                  <a:pt x="268638" y="206645"/>
                  <a:pt x="64577" y="315133"/>
                  <a:pt x="87824" y="340963"/>
                </a:cubicBezTo>
                <a:cubicBezTo>
                  <a:pt x="111071" y="366793"/>
                  <a:pt x="254430" y="346129"/>
                  <a:pt x="397790" y="325465"/>
                </a:cubicBezTo>
              </a:path>
            </a:pathLst>
          </a:custGeom>
          <a:noFill/>
          <a:ln w="9525">
            <a:solidFill>
              <a:srgbClr val="3399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5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Roadmap</a:t>
            </a:r>
            <a:endParaRPr lang="en-AU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Why we need ever-increasing performance.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Why we</a:t>
            </a:r>
            <a:r>
              <a:rPr lang="ja-JP" altLang="en-US" sz="2800"/>
              <a:t>’</a:t>
            </a:r>
            <a:r>
              <a:rPr lang="en-US" altLang="ja-JP" sz="2800"/>
              <a:t>re building parallel systems.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Why we need to write parallel programs.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How do we write parallel programs?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What we</a:t>
            </a:r>
            <a:r>
              <a:rPr lang="ja-JP" altLang="en-US" sz="2800"/>
              <a:t>’</a:t>
            </a:r>
            <a:r>
              <a:rPr lang="en-US" altLang="ja-JP" sz="2800"/>
              <a:t>ll be doing.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Concurrent, parallel, distributed!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 rot="5400000">
            <a:off x="7954169" y="823119"/>
            <a:ext cx="2012950" cy="36671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66FF"/>
                </a:solidFill>
                <a:latin typeface="Arial" panose="020B0604020202020204" pitchFamily="34" charset="0"/>
              </a:rPr>
              <a:t># Chapter Subtitle</a:t>
            </a:r>
          </a:p>
        </p:txBody>
      </p:sp>
    </p:spTree>
    <p:extLst>
      <p:ext uri="{BB962C8B-B14F-4D97-AF65-F5344CB8AC3E}">
        <p14:creationId xmlns:p14="http://schemas.microsoft.com/office/powerpoint/2010/main" val="350309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(cont.)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3887787"/>
          </a:xfrm>
        </p:spPr>
        <p:txBody>
          <a:bodyPr/>
          <a:lstStyle/>
          <a:p>
            <a:r>
              <a:rPr lang="en-US" altLang="en-US"/>
              <a:t>After each core completes execution of the code, is a private variable </a:t>
            </a:r>
            <a:r>
              <a:rPr lang="en-US" altLang="en-US">
                <a:solidFill>
                  <a:srgbClr val="3399FF"/>
                </a:solidFill>
              </a:rPr>
              <a:t>my_sum</a:t>
            </a:r>
            <a:r>
              <a:rPr lang="en-US" altLang="en-US"/>
              <a:t> contains the sum of the values computed by its calls to </a:t>
            </a:r>
            <a:r>
              <a:rPr lang="en-US" altLang="en-US">
                <a:solidFill>
                  <a:srgbClr val="3399FF"/>
                </a:solidFill>
              </a:rPr>
              <a:t>Compute_next_value</a:t>
            </a:r>
            <a:r>
              <a:rPr lang="en-US" altLang="en-US"/>
              <a:t>.</a:t>
            </a:r>
          </a:p>
          <a:p>
            <a:endParaRPr lang="en-US" altLang="en-US"/>
          </a:p>
          <a:p>
            <a:r>
              <a:rPr lang="en-US" altLang="en-US"/>
              <a:t>Ex., 8 cores, n = 24, then the calls to </a:t>
            </a:r>
            <a:r>
              <a:rPr lang="en-US" altLang="en-US">
                <a:solidFill>
                  <a:srgbClr val="3399FF"/>
                </a:solidFill>
              </a:rPr>
              <a:t>Compute_next_value</a:t>
            </a:r>
            <a:r>
              <a:rPr lang="en-US" altLang="en-US"/>
              <a:t> return:</a:t>
            </a:r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8313" y="5084763"/>
            <a:ext cx="81232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latin typeface="+mj-lt"/>
                <a:ea typeface="+mn-ea"/>
              </a:rPr>
              <a:t>1,4,3,   9,2,8,    5,1,1,   5,2,7,   2,5,0,   4,1,8,   6,5,1,   2,3,9</a:t>
            </a:r>
          </a:p>
        </p:txBody>
      </p:sp>
    </p:spTree>
    <p:extLst>
      <p:ext uri="{BB962C8B-B14F-4D97-AF65-F5344CB8AC3E}">
        <p14:creationId xmlns:p14="http://schemas.microsoft.com/office/powerpoint/2010/main" val="3911090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(cont.)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2303462"/>
          </a:xfrm>
        </p:spPr>
        <p:txBody>
          <a:bodyPr/>
          <a:lstStyle/>
          <a:p>
            <a:r>
              <a:rPr lang="en-US" altLang="en-US"/>
              <a:t>Once all the cores are done computing their private </a:t>
            </a:r>
            <a:r>
              <a:rPr lang="en-US" altLang="en-US">
                <a:solidFill>
                  <a:srgbClr val="3399FF"/>
                </a:solidFill>
              </a:rPr>
              <a:t>my_sum</a:t>
            </a:r>
            <a:r>
              <a:rPr lang="en-US" altLang="en-US"/>
              <a:t>, they form a global sum by sending results to a designated </a:t>
            </a:r>
            <a:r>
              <a:rPr lang="ja-JP" altLang="en-US"/>
              <a:t>“</a:t>
            </a:r>
            <a:r>
              <a:rPr lang="en-US" altLang="ja-JP"/>
              <a:t>master</a:t>
            </a:r>
            <a:r>
              <a:rPr lang="ja-JP" altLang="en-US"/>
              <a:t>”</a:t>
            </a:r>
            <a:r>
              <a:rPr lang="en-US" altLang="ja-JP"/>
              <a:t> core which adds the final result.</a:t>
            </a:r>
            <a:endParaRPr lang="en-US" altLang="en-US"/>
          </a:p>
        </p:txBody>
      </p:sp>
      <p:sp>
        <p:nvSpPr>
          <p:cNvPr id="3993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2857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(cont.)</a:t>
            </a:r>
          </a:p>
        </p:txBody>
      </p:sp>
      <p:sp>
        <p:nvSpPr>
          <p:cNvPr id="4096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 dirty="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25538"/>
            <a:ext cx="75057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142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(cont.)</a:t>
            </a:r>
          </a:p>
        </p:txBody>
      </p:sp>
      <p:sp>
        <p:nvSpPr>
          <p:cNvPr id="4198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 dirty="0"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4213" y="1412875"/>
          <a:ext cx="7272335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Core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34" marR="91434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 err="1"/>
                        <a:t>my_sum</a:t>
                      </a:r>
                      <a:endParaRPr lang="en-US" sz="1800" dirty="0"/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19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13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14</a:t>
                      </a:r>
                    </a:p>
                  </a:txBody>
                  <a:tcPr marL="91434" marR="91434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4213" y="2708275"/>
            <a:ext cx="7343775" cy="11763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u="sng" dirty="0">
                <a:latin typeface="+mj-lt"/>
                <a:ea typeface="+mn-ea"/>
              </a:rPr>
              <a:t>Global sum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j-lt"/>
                <a:ea typeface="+mn-ea"/>
              </a:rPr>
              <a:t>8 + 19 + 7 + 15 + 7 + 13 + 12 + 14 = 95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84213" y="4581525"/>
          <a:ext cx="7272335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Core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34" marR="91434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 err="1"/>
                        <a:t>my_sum</a:t>
                      </a:r>
                      <a:endParaRPr lang="en-US" sz="1800" dirty="0"/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95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19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13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14</a:t>
                      </a:r>
                    </a:p>
                  </a:txBody>
                  <a:tcPr marL="91434" marR="91434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668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 dirty="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43010" name="Picture 6" descr="C:\Documents and Settings\liszka\Local Settings\Temporary Internet Files\Content.IE5\Q7HGDQRM\MP900442237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628775"/>
            <a:ext cx="3535363" cy="465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TextBox 7"/>
          <p:cNvSpPr txBox="1">
            <a:spLocks noChangeArrowheads="1"/>
          </p:cNvSpPr>
          <p:nvPr/>
        </p:nvSpPr>
        <p:spPr bwMode="auto">
          <a:xfrm>
            <a:off x="611188" y="1052513"/>
            <a:ext cx="5103812" cy="166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But wait!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There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>
                <a:latin typeface="Arial" panose="020B0604020202020204" pitchFamily="34" charset="0"/>
              </a:rPr>
              <a:t>s a much better way</a:t>
            </a:r>
            <a:br>
              <a:rPr lang="en-US" altLang="ja-JP">
                <a:latin typeface="Arial" panose="020B0604020202020204" pitchFamily="34" charset="0"/>
              </a:rPr>
            </a:br>
            <a:r>
              <a:rPr lang="en-US" altLang="ja-JP">
                <a:latin typeface="Arial" panose="020B0604020202020204" pitchFamily="34" charset="0"/>
              </a:rPr>
              <a:t>to compute the global sum.</a:t>
            </a: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676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Better parallel algorithm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Don</a:t>
            </a:r>
            <a:r>
              <a:rPr lang="ja-JP" altLang="en-US"/>
              <a:t>’</a:t>
            </a:r>
            <a:r>
              <a:rPr lang="en-US" altLang="ja-JP"/>
              <a:t>t make the master core do all the work.</a:t>
            </a:r>
          </a:p>
          <a:p>
            <a:r>
              <a:rPr lang="en-US" altLang="en-US"/>
              <a:t>Share it among the other cores.</a:t>
            </a:r>
          </a:p>
          <a:p>
            <a:r>
              <a:rPr lang="en-US" altLang="en-US"/>
              <a:t>Pair the cores so that core 0 adds its result with core 1</a:t>
            </a:r>
            <a:r>
              <a:rPr lang="ja-JP" altLang="en-US"/>
              <a:t>’</a:t>
            </a:r>
            <a:r>
              <a:rPr lang="en-US" altLang="ja-JP"/>
              <a:t>s result.</a:t>
            </a:r>
          </a:p>
          <a:p>
            <a:r>
              <a:rPr lang="en-US" altLang="en-US"/>
              <a:t>Core 2 adds its result with core 3</a:t>
            </a:r>
            <a:r>
              <a:rPr lang="ja-JP" altLang="en-US"/>
              <a:t>’</a:t>
            </a:r>
            <a:r>
              <a:rPr lang="en-US" altLang="ja-JP"/>
              <a:t>s result, etc.</a:t>
            </a:r>
          </a:p>
          <a:p>
            <a:r>
              <a:rPr lang="en-US" altLang="en-US"/>
              <a:t>Work with odd and even numbered pairs of cores.</a:t>
            </a:r>
          </a:p>
        </p:txBody>
      </p:sp>
      <p:sp>
        <p:nvSpPr>
          <p:cNvPr id="4403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8070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Better parallel algorithm (cont.)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Repeat the process now with only the evenly ranked cores.</a:t>
            </a:r>
          </a:p>
          <a:p>
            <a:r>
              <a:rPr lang="en-US" altLang="en-US"/>
              <a:t>Core 0 adds result from core 2.</a:t>
            </a:r>
          </a:p>
          <a:p>
            <a:r>
              <a:rPr lang="en-US" altLang="en-US"/>
              <a:t>Core 4 adds the result from core 6, etc.</a:t>
            </a:r>
          </a:p>
          <a:p>
            <a:endParaRPr lang="en-US" altLang="en-US"/>
          </a:p>
          <a:p>
            <a:r>
              <a:rPr lang="en-US" altLang="en-US"/>
              <a:t>Now cores divisible by 4 repeat the process, and so forth, until core 0 has the final result.</a:t>
            </a:r>
          </a:p>
        </p:txBody>
      </p:sp>
      <p:sp>
        <p:nvSpPr>
          <p:cNvPr id="4505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3764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3"/>
          <p:cNvSpPr>
            <a:spLocks noGrp="1"/>
          </p:cNvSpPr>
          <p:nvPr>
            <p:ph type="title"/>
          </p:nvPr>
        </p:nvSpPr>
        <p:spPr>
          <a:xfrm>
            <a:off x="611188" y="0"/>
            <a:ext cx="8281987" cy="1323975"/>
          </a:xfrm>
        </p:spPr>
        <p:txBody>
          <a:bodyPr/>
          <a:lstStyle/>
          <a:p>
            <a:r>
              <a:rPr lang="en-US" altLang="en-US"/>
              <a:t>Multiple cores forming a global sum</a:t>
            </a:r>
          </a:p>
        </p:txBody>
      </p:sp>
      <p:sp>
        <p:nvSpPr>
          <p:cNvPr id="4608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 dirty="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268413"/>
            <a:ext cx="7200900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4799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539750" y="1125538"/>
            <a:ext cx="8415338" cy="5111750"/>
          </a:xfrm>
        </p:spPr>
        <p:txBody>
          <a:bodyPr/>
          <a:lstStyle/>
          <a:p>
            <a:r>
              <a:rPr lang="en-US" altLang="en-US"/>
              <a:t>In the first example, the master core performs 7 receives and 7 additions.</a:t>
            </a:r>
          </a:p>
          <a:p>
            <a:endParaRPr lang="en-US" altLang="en-US"/>
          </a:p>
          <a:p>
            <a:r>
              <a:rPr lang="en-US" altLang="en-US"/>
              <a:t>In the second example, the master core performs 3 receives and 3 additions.</a:t>
            </a:r>
          </a:p>
          <a:p>
            <a:endParaRPr lang="en-US" altLang="en-US"/>
          </a:p>
          <a:p>
            <a:r>
              <a:rPr lang="en-US" altLang="en-US"/>
              <a:t>The improvement is more than a factor of 2!</a:t>
            </a:r>
          </a:p>
        </p:txBody>
      </p:sp>
      <p:sp>
        <p:nvSpPr>
          <p:cNvPr id="4710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1554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 (cont.)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difference is more dramatic with a larger number of cores.</a:t>
            </a:r>
          </a:p>
          <a:p>
            <a:r>
              <a:rPr lang="en-US" altLang="en-US"/>
              <a:t>If we have 1000 cores:</a:t>
            </a:r>
          </a:p>
          <a:p>
            <a:pPr lvl="1"/>
            <a:r>
              <a:rPr lang="en-US" altLang="en-US"/>
              <a:t>The first example would require the master to perform 999 receives and 999 additions.</a:t>
            </a:r>
          </a:p>
          <a:p>
            <a:pPr lvl="1"/>
            <a:r>
              <a:rPr lang="en-US" altLang="en-US"/>
              <a:t>The second example would only require 10 receives and 10 additions.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That</a:t>
            </a:r>
            <a:r>
              <a:rPr lang="ja-JP" altLang="en-US"/>
              <a:t>’</a:t>
            </a:r>
            <a:r>
              <a:rPr lang="en-US" altLang="ja-JP"/>
              <a:t>s an improvement of almost a factor of 100!</a:t>
            </a:r>
            <a:endParaRPr lang="en-US" altLang="en-US"/>
          </a:p>
        </p:txBody>
      </p:sp>
      <p:sp>
        <p:nvSpPr>
          <p:cNvPr id="4813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230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Changing times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 dirty="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1507" name="Picture 4" descr="C:\Documents and Settings\liszka\Local Settings\Temporary Internet Files\Content.IE5\EGYLQZJJ\MC900281085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789363"/>
            <a:ext cx="2168525" cy="236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Content Placeholder 8"/>
          <p:cNvSpPr>
            <a:spLocks noGrp="1"/>
          </p:cNvSpPr>
          <p:nvPr>
            <p:ph idx="1"/>
          </p:nvPr>
        </p:nvSpPr>
        <p:spPr>
          <a:xfrm>
            <a:off x="539750" y="1244601"/>
            <a:ext cx="8270875" cy="5111750"/>
          </a:xfrm>
        </p:spPr>
        <p:txBody>
          <a:bodyPr/>
          <a:lstStyle/>
          <a:p>
            <a:r>
              <a:rPr lang="en-US" altLang="en-US" dirty="0"/>
              <a:t>From 1986 – 2002, microprocessors were speeding like a rocket, increasing in performance an average of 50% per year.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Since then, it</a:t>
            </a:r>
            <a:r>
              <a:rPr lang="ja-JP" altLang="en-US" dirty="0"/>
              <a:t>’</a:t>
            </a:r>
            <a:r>
              <a:rPr lang="en-US" altLang="ja-JP" dirty="0"/>
              <a:t>s dropped to about 20% increase per year.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0355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611188" y="0"/>
            <a:ext cx="8281987" cy="1323975"/>
          </a:xfrm>
        </p:spPr>
        <p:txBody>
          <a:bodyPr/>
          <a:lstStyle/>
          <a:p>
            <a:r>
              <a:rPr lang="en-US" altLang="en-US"/>
              <a:t>How do we write parallel programs?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684213" y="1628775"/>
            <a:ext cx="8270875" cy="4608513"/>
          </a:xfrm>
        </p:spPr>
        <p:txBody>
          <a:bodyPr/>
          <a:lstStyle/>
          <a:p>
            <a:r>
              <a:rPr lang="en-US" altLang="en-US" dirty="0"/>
              <a:t>Task parallelism </a:t>
            </a:r>
          </a:p>
          <a:p>
            <a:pPr lvl="1"/>
            <a:r>
              <a:rPr lang="en-US" altLang="en-US" dirty="0"/>
              <a:t>Partition various tasks carried out solving the problem among the cores.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Data parallelism</a:t>
            </a:r>
          </a:p>
          <a:p>
            <a:pPr lvl="1"/>
            <a:r>
              <a:rPr lang="en-US" altLang="en-US" dirty="0"/>
              <a:t>Partition the data used in solving the problem among the cores.</a:t>
            </a:r>
          </a:p>
          <a:p>
            <a:pPr lvl="1"/>
            <a:r>
              <a:rPr lang="en-US" altLang="en-US" dirty="0"/>
              <a:t>Each core carries out similar operations on it</a:t>
            </a:r>
            <a:r>
              <a:rPr lang="ja-JP" altLang="en-US" dirty="0"/>
              <a:t>’</a:t>
            </a:r>
            <a:r>
              <a:rPr lang="en-US" altLang="ja-JP" dirty="0"/>
              <a:t>s part of the data.</a:t>
            </a:r>
            <a:endParaRPr lang="en-US" altLang="en-US" dirty="0"/>
          </a:p>
        </p:txBody>
      </p:sp>
      <p:sp>
        <p:nvSpPr>
          <p:cNvPr id="4915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6979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Professor P</a:t>
            </a:r>
          </a:p>
        </p:txBody>
      </p:sp>
      <p:sp>
        <p:nvSpPr>
          <p:cNvPr id="5017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 dirty="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50179" name="Picture 2" descr="C:\Documents and Settings\liszka\Local Settings\Temporary Internet Files\Content.IE5\1G3WK4XC\MP90042259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1125538"/>
            <a:ext cx="3248025" cy="48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3" descr="C:\Documents and Settings\liszka\Local Settings\Temporary Internet Files\Content.IE5\Q7HGDQRM\MC900024275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292600"/>
            <a:ext cx="1946275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95513" y="2565400"/>
            <a:ext cx="2508250" cy="1174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j-lt"/>
                <a:ea typeface="+mn-ea"/>
              </a:rPr>
              <a:t>15 questions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j-lt"/>
                <a:ea typeface="+mn-ea"/>
              </a:rPr>
              <a:t>300 exams</a:t>
            </a:r>
          </a:p>
        </p:txBody>
      </p:sp>
    </p:spTree>
    <p:extLst>
      <p:ext uri="{BB962C8B-B14F-4D97-AF65-F5344CB8AC3E}">
        <p14:creationId xmlns:p14="http://schemas.microsoft.com/office/powerpoint/2010/main" val="3322713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Professor P</a:t>
            </a:r>
            <a:r>
              <a:rPr lang="ja-JP" altLang="en-US"/>
              <a:t>’</a:t>
            </a:r>
            <a:r>
              <a:rPr lang="en-US" altLang="ja-JP"/>
              <a:t>s grading assistants</a:t>
            </a:r>
            <a:endParaRPr lang="en-US" altLang="en-US"/>
          </a:p>
        </p:txBody>
      </p:sp>
      <p:sp>
        <p:nvSpPr>
          <p:cNvPr id="5120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 dirty="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51203" name="Picture 4" descr="C:\Documents and Settings\liszka\Local Settings\Temporary Internet Files\Content.IE5\1G3WK4XC\MP90043956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2225"/>
            <a:ext cx="6400800" cy="427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79613" y="4652963"/>
            <a:ext cx="113347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66FF"/>
                </a:solidFill>
                <a:latin typeface="+mj-lt"/>
                <a:ea typeface="+mn-ea"/>
              </a:rPr>
              <a:t>TA#1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738" y="4868863"/>
            <a:ext cx="1133475" cy="585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66FF"/>
                </a:solidFill>
                <a:latin typeface="+mj-lt"/>
                <a:ea typeface="+mn-ea"/>
              </a:rPr>
              <a:t>TA#2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4797425"/>
            <a:ext cx="113506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66FF"/>
                </a:solidFill>
                <a:latin typeface="+mj-lt"/>
                <a:ea typeface="+mn-ea"/>
              </a:rPr>
              <a:t>TA#3</a:t>
            </a:r>
          </a:p>
        </p:txBody>
      </p:sp>
    </p:spTree>
    <p:extLst>
      <p:ext uri="{BB962C8B-B14F-4D97-AF65-F5344CB8AC3E}">
        <p14:creationId xmlns:p14="http://schemas.microsoft.com/office/powerpoint/2010/main" val="1874334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611188" y="0"/>
            <a:ext cx="8281987" cy="1323975"/>
          </a:xfrm>
        </p:spPr>
        <p:txBody>
          <a:bodyPr/>
          <a:lstStyle/>
          <a:p>
            <a:r>
              <a:rPr lang="en-US" altLang="en-US"/>
              <a:t>Division of work – </a:t>
            </a:r>
            <a:br>
              <a:rPr lang="en-US" altLang="en-US"/>
            </a:br>
            <a:r>
              <a:rPr lang="en-US" altLang="en-US"/>
              <a:t>data parallelism</a:t>
            </a:r>
          </a:p>
        </p:txBody>
      </p:sp>
      <p:sp>
        <p:nvSpPr>
          <p:cNvPr id="5222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 dirty="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52227" name="Picture 2" descr="C:\Documents and Settings\liszka\Local Settings\Temporary Internet Files\Content.IE5\Q7HGDQRM\MC900024275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349500"/>
            <a:ext cx="1947863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0113" y="1989138"/>
            <a:ext cx="113347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66FF"/>
                </a:solidFill>
                <a:latin typeface="+mj-lt"/>
                <a:ea typeface="+mn-ea"/>
              </a:rPr>
              <a:t>TA#1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5600" y="4581525"/>
            <a:ext cx="113347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66FF"/>
                </a:solidFill>
                <a:latin typeface="+mj-lt"/>
                <a:ea typeface="+mn-ea"/>
              </a:rPr>
              <a:t>TA#2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5825" y="2420938"/>
            <a:ext cx="113347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66FF"/>
                </a:solidFill>
                <a:latin typeface="+mj-lt"/>
                <a:ea typeface="+mn-ea"/>
              </a:rPr>
              <a:t>TA#3</a:t>
            </a:r>
          </a:p>
        </p:txBody>
      </p:sp>
      <p:pic>
        <p:nvPicPr>
          <p:cNvPr id="52231" name="Picture 2" descr="C:\Documents and Settings\liszka\Local Settings\Temporary Internet Files\Content.IE5\Q7HGDQRM\MC900024275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3860800"/>
            <a:ext cx="1947863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2" name="Picture 2" descr="C:\Documents and Settings\liszka\Local Settings\Temporary Internet Files\Content.IE5\Q7HGDQRM\MC900024275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628775"/>
            <a:ext cx="1947863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87450" y="3429000"/>
            <a:ext cx="14382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j-lt"/>
                <a:ea typeface="+mn-ea"/>
              </a:rPr>
              <a:t>100 exams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48263" y="2708275"/>
            <a:ext cx="14382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j-lt"/>
                <a:ea typeface="+mn-ea"/>
              </a:rPr>
              <a:t>100 exams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87675" y="4868863"/>
            <a:ext cx="14382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j-lt"/>
                <a:ea typeface="+mn-ea"/>
              </a:rPr>
              <a:t>100 exams</a:t>
            </a:r>
          </a:p>
        </p:txBody>
      </p:sp>
    </p:spTree>
    <p:extLst>
      <p:ext uri="{BB962C8B-B14F-4D97-AF65-F5344CB8AC3E}">
        <p14:creationId xmlns:p14="http://schemas.microsoft.com/office/powerpoint/2010/main" val="1457295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611188" y="0"/>
            <a:ext cx="8281987" cy="1323975"/>
          </a:xfrm>
        </p:spPr>
        <p:txBody>
          <a:bodyPr/>
          <a:lstStyle/>
          <a:p>
            <a:r>
              <a:rPr lang="en-US" altLang="en-US"/>
              <a:t>Division of work – </a:t>
            </a:r>
            <a:br>
              <a:rPr lang="en-US" altLang="en-US"/>
            </a:br>
            <a:r>
              <a:rPr lang="en-US" altLang="en-US"/>
              <a:t>task parallelism</a:t>
            </a:r>
          </a:p>
        </p:txBody>
      </p:sp>
      <p:sp>
        <p:nvSpPr>
          <p:cNvPr id="5325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0113" y="1989138"/>
            <a:ext cx="113347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66FF"/>
                </a:solidFill>
                <a:latin typeface="+mj-lt"/>
                <a:ea typeface="+mn-ea"/>
              </a:rPr>
              <a:t>TA#1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5600" y="4581525"/>
            <a:ext cx="113347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66FF"/>
                </a:solidFill>
                <a:latin typeface="+mj-lt"/>
                <a:ea typeface="+mn-ea"/>
              </a:rPr>
              <a:t>TA#2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5825" y="2420938"/>
            <a:ext cx="113347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66FF"/>
                </a:solidFill>
                <a:latin typeface="+mj-lt"/>
                <a:ea typeface="+mn-ea"/>
              </a:rPr>
              <a:t>TA#3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7450" y="3429000"/>
            <a:ext cx="19208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j-lt"/>
                <a:ea typeface="+mn-ea"/>
              </a:rPr>
              <a:t>Questions 1 - 5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32138" y="4941888"/>
            <a:ext cx="20637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j-lt"/>
                <a:ea typeface="+mn-ea"/>
              </a:rPr>
              <a:t>Questions 6 - 10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76825" y="2997200"/>
            <a:ext cx="21859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j-lt"/>
                <a:ea typeface="+mn-ea"/>
              </a:rPr>
              <a:t>Questions 11 - 15</a:t>
            </a:r>
          </a:p>
        </p:txBody>
      </p:sp>
      <p:pic>
        <p:nvPicPr>
          <p:cNvPr id="53257" name="Picture 2" descr="C:\Documents and Settings\liszka\Local Settings\Temporary Internet Files\Content.IE5\1G3WK4XC\MC900310998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916113"/>
            <a:ext cx="1306512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8" name="Picture 2" descr="C:\Documents and Settings\liszka\Local Settings\Temporary Internet Files\Content.IE5\1G3WK4XC\MC900310998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3573463"/>
            <a:ext cx="1306512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9" name="Picture 2" descr="C:\Documents and Settings\liszka\Local Settings\Temporary Internet Files\Content.IE5\1G3WK4XC\MC900310998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628775"/>
            <a:ext cx="1306513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6704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611188" y="0"/>
            <a:ext cx="8281987" cy="1323975"/>
          </a:xfrm>
        </p:spPr>
        <p:txBody>
          <a:bodyPr/>
          <a:lstStyle/>
          <a:p>
            <a:r>
              <a:rPr lang="en-US" altLang="en-US"/>
              <a:t>Division of work – </a:t>
            </a:r>
            <a:br>
              <a:rPr lang="en-US" altLang="en-US"/>
            </a:br>
            <a:r>
              <a:rPr lang="en-US" altLang="en-US"/>
              <a:t>data parallelism</a:t>
            </a:r>
          </a:p>
        </p:txBody>
      </p:sp>
      <p:sp>
        <p:nvSpPr>
          <p:cNvPr id="5427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 dirty="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542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060575"/>
            <a:ext cx="6040438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8598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611188" y="0"/>
            <a:ext cx="8281987" cy="1323975"/>
          </a:xfrm>
        </p:spPr>
        <p:txBody>
          <a:bodyPr/>
          <a:lstStyle/>
          <a:p>
            <a:r>
              <a:rPr lang="en-US" altLang="en-US"/>
              <a:t>Division of work – </a:t>
            </a:r>
            <a:br>
              <a:rPr lang="en-US" altLang="en-US"/>
            </a:br>
            <a:r>
              <a:rPr lang="en-US" altLang="en-US"/>
              <a:t>task parallelism</a:t>
            </a:r>
          </a:p>
        </p:txBody>
      </p:sp>
      <p:sp>
        <p:nvSpPr>
          <p:cNvPr id="5529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 dirty="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628775"/>
            <a:ext cx="7505700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227763" y="3933825"/>
            <a:ext cx="2066015" cy="20744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u="sng" dirty="0">
                <a:solidFill>
                  <a:srgbClr val="0066FF"/>
                </a:solidFill>
                <a:latin typeface="+mj-lt"/>
                <a:ea typeface="+mn-ea"/>
              </a:rPr>
              <a:t>Tasks</a:t>
            </a:r>
          </a:p>
          <a:p>
            <a:pPr marL="514350" indent="-5143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AutoNum type="arabicParenR"/>
              <a:defRPr/>
            </a:pPr>
            <a:r>
              <a:rPr lang="en-US" sz="2800" dirty="0">
                <a:solidFill>
                  <a:srgbClr val="0066FF"/>
                </a:solidFill>
                <a:latin typeface="+mj-lt"/>
                <a:ea typeface="+mn-ea"/>
              </a:rPr>
              <a:t>Receiving</a:t>
            </a:r>
          </a:p>
          <a:p>
            <a:pPr marL="514350" indent="-5143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AutoNum type="arabicParenR"/>
              <a:defRPr/>
            </a:pPr>
            <a:r>
              <a:rPr lang="en-US" sz="2800" dirty="0">
                <a:solidFill>
                  <a:srgbClr val="0066FF"/>
                </a:solidFill>
                <a:latin typeface="+mj-lt"/>
                <a:ea typeface="+mn-ea"/>
              </a:rPr>
              <a:t>Addition </a:t>
            </a:r>
          </a:p>
          <a:p>
            <a:pPr marL="514350" indent="-5143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AutoNum type="arabicParenR"/>
              <a:defRPr/>
            </a:pPr>
            <a:r>
              <a:rPr lang="en-US" sz="2800" dirty="0">
                <a:solidFill>
                  <a:srgbClr val="0066FF"/>
                </a:solidFill>
                <a:latin typeface="+mj-lt"/>
              </a:rPr>
              <a:t>Sending</a:t>
            </a:r>
            <a:endParaRPr lang="en-US" sz="2800" dirty="0">
              <a:solidFill>
                <a:srgbClr val="0066FF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5253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Coordination and enhancement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395288" y="981075"/>
            <a:ext cx="8559800" cy="5111750"/>
          </a:xfrm>
        </p:spPr>
        <p:txBody>
          <a:bodyPr/>
          <a:lstStyle/>
          <a:p>
            <a:r>
              <a:rPr lang="en-US" altLang="en-US"/>
              <a:t>Cores usually need to coordinate their work.</a:t>
            </a:r>
          </a:p>
          <a:p>
            <a:r>
              <a:rPr lang="en-US" altLang="en-US">
                <a:solidFill>
                  <a:srgbClr val="3399FF"/>
                </a:solidFill>
              </a:rPr>
              <a:t>Communication</a:t>
            </a:r>
            <a:r>
              <a:rPr lang="en-US" altLang="en-US"/>
              <a:t> – one or more cores send their current partial sums to another core.</a:t>
            </a:r>
          </a:p>
          <a:p>
            <a:r>
              <a:rPr lang="en-US" altLang="en-US">
                <a:solidFill>
                  <a:srgbClr val="3399FF"/>
                </a:solidFill>
              </a:rPr>
              <a:t>Load balancing </a:t>
            </a:r>
            <a:r>
              <a:rPr lang="en-US" altLang="en-US"/>
              <a:t>– share the work evenly among the cores so that one is not heavily loaded.</a:t>
            </a:r>
          </a:p>
          <a:p>
            <a:r>
              <a:rPr lang="en-US" altLang="en-US">
                <a:solidFill>
                  <a:srgbClr val="3399FF"/>
                </a:solidFill>
              </a:rPr>
              <a:t>Synchronization</a:t>
            </a:r>
            <a:r>
              <a:rPr lang="en-US" altLang="en-US"/>
              <a:t> – because each core works at its own pace, make sure cores do not get too far ahead of the rest.</a:t>
            </a:r>
          </a:p>
        </p:txBody>
      </p:sp>
      <p:sp>
        <p:nvSpPr>
          <p:cNvPr id="5632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2052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we</a:t>
            </a:r>
            <a:r>
              <a:rPr lang="ja-JP" altLang="en-US" dirty="0"/>
              <a:t>’</a:t>
            </a:r>
            <a:r>
              <a:rPr lang="en-US" altLang="ja-JP" dirty="0" err="1"/>
              <a:t>ll</a:t>
            </a:r>
            <a:r>
              <a:rPr lang="en-US" altLang="ja-JP" dirty="0"/>
              <a:t> be doing</a:t>
            </a:r>
            <a:endParaRPr lang="en-US" altLang="en-US" dirty="0"/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Learning to write programs that are explicitly parallel.</a:t>
            </a:r>
          </a:p>
          <a:p>
            <a:r>
              <a:rPr lang="en-US" altLang="en-US"/>
              <a:t>Using the C language.</a:t>
            </a:r>
          </a:p>
          <a:p>
            <a:r>
              <a:rPr lang="en-US" altLang="en-US"/>
              <a:t>Using three different extensions to C.</a:t>
            </a:r>
          </a:p>
          <a:p>
            <a:pPr lvl="1"/>
            <a:r>
              <a:rPr lang="en-US" altLang="en-US"/>
              <a:t>Message-Passing Interface (MPI)</a:t>
            </a:r>
          </a:p>
          <a:p>
            <a:pPr lvl="1"/>
            <a:r>
              <a:rPr lang="en-US" altLang="en-US"/>
              <a:t>Posix Threads (Pthreads)</a:t>
            </a:r>
          </a:p>
          <a:p>
            <a:pPr lvl="1"/>
            <a:r>
              <a:rPr lang="en-US" altLang="en-US"/>
              <a:t>OpenMP</a:t>
            </a:r>
          </a:p>
        </p:txBody>
      </p:sp>
      <p:sp>
        <p:nvSpPr>
          <p:cNvPr id="5734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7456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of parallel systems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Shared-memory</a:t>
            </a:r>
          </a:p>
          <a:p>
            <a:pPr lvl="1"/>
            <a:r>
              <a:rPr lang="en-US" altLang="en-US"/>
              <a:t>The cores can share access to the computer</a:t>
            </a:r>
            <a:r>
              <a:rPr lang="ja-JP" altLang="en-US"/>
              <a:t>’</a:t>
            </a:r>
            <a:r>
              <a:rPr lang="en-US" altLang="ja-JP"/>
              <a:t>s memory.</a:t>
            </a:r>
          </a:p>
          <a:p>
            <a:pPr lvl="1"/>
            <a:r>
              <a:rPr lang="en-US" altLang="en-US"/>
              <a:t>Coordinate the cores by having them examine and update shared memory locations.</a:t>
            </a:r>
          </a:p>
          <a:p>
            <a:r>
              <a:rPr lang="en-US" altLang="en-US"/>
              <a:t>Distributed-memory</a:t>
            </a:r>
          </a:p>
          <a:p>
            <a:pPr lvl="1"/>
            <a:r>
              <a:rPr lang="en-US" altLang="en-US"/>
              <a:t>Each core has its own, private memory.</a:t>
            </a:r>
          </a:p>
          <a:p>
            <a:pPr lvl="1"/>
            <a:r>
              <a:rPr lang="en-US" altLang="en-US"/>
              <a:t>The cores must communicate explicitly by sending messages across a network.</a:t>
            </a:r>
          </a:p>
        </p:txBody>
      </p:sp>
      <p:sp>
        <p:nvSpPr>
          <p:cNvPr id="5837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59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intelligent solution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253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Instead of designing and building faster microprocessors, put </a:t>
            </a:r>
            <a:r>
              <a:rPr lang="en-US" altLang="en-US" u="sng" dirty="0">
                <a:solidFill>
                  <a:srgbClr val="FF0000"/>
                </a:solidFill>
              </a:rPr>
              <a:t>multiple</a:t>
            </a:r>
            <a:r>
              <a:rPr lang="en-US" altLang="en-US" u="sng" dirty="0"/>
              <a:t> </a:t>
            </a:r>
            <a:r>
              <a:rPr lang="en-US" altLang="en-US" dirty="0"/>
              <a:t>processors on a single integrated circuit.</a:t>
            </a:r>
            <a:br>
              <a:rPr lang="en-US" altLang="en-US" dirty="0"/>
            </a:br>
            <a:endParaRPr lang="en-US" altLang="en-US" dirty="0"/>
          </a:p>
          <a:p>
            <a:endParaRPr lang="en-US" altLang="en-US" dirty="0"/>
          </a:p>
        </p:txBody>
      </p:sp>
      <p:pic>
        <p:nvPicPr>
          <p:cNvPr id="22532" name="Picture 4" descr="C:\Documents and Settings\liszka\Local Settings\Temporary Internet Files\Content.IE5\60RV4HYO\MC900250279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508500"/>
            <a:ext cx="1533525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4" descr="C:\Documents and Settings\liszka\Local Settings\Temporary Internet Files\Content.IE5\60RV4HYO\MC900250279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005263"/>
            <a:ext cx="1533525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4" descr="C:\Documents and Settings\liszka\Local Settings\Temporary Internet Files\Content.IE5\60RV4HYO\MC900250279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5013325"/>
            <a:ext cx="1533525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4" descr="C:\Documents and Settings\liszka\Local Settings\Temporary Internet Files\Content.IE5\60RV4HYO\MC900250279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4005263"/>
            <a:ext cx="1533525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4" descr="C:\Documents and Settings\liszka\Local Settings\Temporary Internet Files\Content.IE5\60RV4HYO\MC900250279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4868863"/>
            <a:ext cx="1533525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64575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of parallel systems</a:t>
            </a:r>
          </a:p>
        </p:txBody>
      </p:sp>
      <p:sp>
        <p:nvSpPr>
          <p:cNvPr id="5939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 dirty="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593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69" y="1423988"/>
            <a:ext cx="7993062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313" y="5229225"/>
            <a:ext cx="312102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j-lt"/>
                <a:ea typeface="+mn-ea"/>
              </a:rPr>
              <a:t>Shared-memory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7175" y="5229225"/>
            <a:ext cx="457200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j-lt"/>
                <a:ea typeface="+mn-ea"/>
              </a:rPr>
              <a:t>Distributed-memory</a:t>
            </a:r>
          </a:p>
        </p:txBody>
      </p:sp>
    </p:spTree>
    <p:extLst>
      <p:ext uri="{BB962C8B-B14F-4D97-AF65-F5344CB8AC3E}">
        <p14:creationId xmlns:p14="http://schemas.microsoft.com/office/powerpoint/2010/main" val="2438306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Terminology 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6FF"/>
                </a:solidFill>
              </a:rPr>
              <a:t>Concurrent computing </a:t>
            </a:r>
            <a:r>
              <a:rPr lang="en-US" altLang="en-US" dirty="0"/>
              <a:t>– a program is one in which multiple tasks can be </a:t>
            </a:r>
            <a:r>
              <a:rPr lang="en-US" altLang="en-US" u="sng" dirty="0"/>
              <a:t>in progress </a:t>
            </a:r>
            <a:r>
              <a:rPr lang="en-US" altLang="en-US" dirty="0"/>
              <a:t>at any instant.</a:t>
            </a:r>
          </a:p>
          <a:p>
            <a:pPr lvl="1"/>
            <a:r>
              <a:rPr lang="en-US" altLang="en-US" dirty="0"/>
              <a:t>E.g. E-business website</a:t>
            </a:r>
          </a:p>
          <a:p>
            <a:r>
              <a:rPr lang="en-US" altLang="en-US" dirty="0">
                <a:solidFill>
                  <a:srgbClr val="0066FF"/>
                </a:solidFill>
              </a:rPr>
              <a:t>Parallel computing </a:t>
            </a:r>
            <a:r>
              <a:rPr lang="en-US" altLang="en-US" dirty="0"/>
              <a:t>– a program is one in which multiple tasks </a:t>
            </a:r>
            <a:r>
              <a:rPr lang="en-US" altLang="en-US" u="sng" dirty="0"/>
              <a:t>cooperate closely </a:t>
            </a:r>
            <a:r>
              <a:rPr lang="en-US" altLang="en-US" dirty="0"/>
              <a:t>to solve a problem</a:t>
            </a:r>
          </a:p>
          <a:p>
            <a:pPr lvl="1"/>
            <a:r>
              <a:rPr lang="en-US" altLang="en-US" dirty="0"/>
              <a:t>Parallel matrix multiplication solver</a:t>
            </a:r>
          </a:p>
          <a:p>
            <a:r>
              <a:rPr lang="en-US" altLang="en-US" dirty="0">
                <a:solidFill>
                  <a:srgbClr val="0066FF"/>
                </a:solidFill>
              </a:rPr>
              <a:t>Distributed computing </a:t>
            </a:r>
            <a:r>
              <a:rPr lang="en-US" altLang="en-US" dirty="0"/>
              <a:t>– a program may need to cooperate with other programs to solve a problem.</a:t>
            </a:r>
          </a:p>
        </p:txBody>
      </p:sp>
      <p:sp>
        <p:nvSpPr>
          <p:cNvPr id="6041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42084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Concluding Remarks (1)</a:t>
            </a: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laws of physics have brought us to the doorstep of multicore technology.</a:t>
            </a:r>
          </a:p>
          <a:p>
            <a:r>
              <a:rPr lang="en-US" altLang="en-US"/>
              <a:t>Serial programs typically don</a:t>
            </a:r>
            <a:r>
              <a:rPr lang="ja-JP" altLang="en-US"/>
              <a:t>’</a:t>
            </a:r>
            <a:r>
              <a:rPr lang="en-US" altLang="ja-JP"/>
              <a:t>t benefit from multiple cores.</a:t>
            </a:r>
          </a:p>
          <a:p>
            <a:r>
              <a:rPr lang="en-US" altLang="en-US"/>
              <a:t>Automatic parallel program generation from serial program code isn</a:t>
            </a:r>
            <a:r>
              <a:rPr lang="ja-JP" altLang="en-US"/>
              <a:t>’</a:t>
            </a:r>
            <a:r>
              <a:rPr lang="en-US" altLang="ja-JP"/>
              <a:t>t the most efficient approach to get high performance from multicore computers.</a:t>
            </a:r>
            <a:endParaRPr lang="en-US" altLang="en-US"/>
          </a:p>
        </p:txBody>
      </p:sp>
      <p:sp>
        <p:nvSpPr>
          <p:cNvPr id="6144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26958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Concluding Remarks (2)</a:t>
            </a: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Learning to write parallel programs involves learning how to coordinate the cores.</a:t>
            </a:r>
          </a:p>
          <a:p>
            <a:r>
              <a:rPr lang="en-US" altLang="en-US"/>
              <a:t>Parallel programs are usually very complex and therefore, require sound program techniques and development.</a:t>
            </a:r>
          </a:p>
        </p:txBody>
      </p:sp>
      <p:sp>
        <p:nvSpPr>
          <p:cNvPr id="6246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647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Now it</a:t>
            </a:r>
            <a:r>
              <a:rPr lang="ja-JP" altLang="en-US"/>
              <a:t>’</a:t>
            </a:r>
            <a:r>
              <a:rPr lang="en-US" altLang="ja-JP"/>
              <a:t>s up to the programmers</a:t>
            </a:r>
            <a:endParaRPr lang="en-US" altLang="en-US"/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36562" y="1427163"/>
            <a:ext cx="8270875" cy="5111750"/>
          </a:xfrm>
        </p:spPr>
        <p:txBody>
          <a:bodyPr/>
          <a:lstStyle/>
          <a:p>
            <a:r>
              <a:rPr lang="en-US" altLang="en-US" dirty="0"/>
              <a:t>Adding more processors </a:t>
            </a:r>
            <a:r>
              <a:rPr lang="en-US" altLang="en-US" dirty="0" err="1"/>
              <a:t>doesn</a:t>
            </a:r>
            <a:r>
              <a:rPr lang="ja-JP" altLang="en-US" dirty="0"/>
              <a:t>’</a:t>
            </a:r>
            <a:r>
              <a:rPr lang="en-US" altLang="ja-JP" dirty="0"/>
              <a:t>t help much if programmers </a:t>
            </a:r>
            <a:r>
              <a:rPr lang="en-US" altLang="ja-JP" dirty="0" err="1"/>
              <a:t>aren</a:t>
            </a:r>
            <a:r>
              <a:rPr lang="ja-JP" altLang="en-US" dirty="0"/>
              <a:t>’</a:t>
            </a:r>
            <a:r>
              <a:rPr lang="en-US" altLang="ja-JP" dirty="0"/>
              <a:t>t aware of them…</a:t>
            </a:r>
          </a:p>
          <a:p>
            <a:r>
              <a:rPr lang="en-US" altLang="en-US" dirty="0"/>
              <a:t>… or don</a:t>
            </a:r>
            <a:r>
              <a:rPr lang="ja-JP" altLang="en-US" dirty="0"/>
              <a:t>’</a:t>
            </a:r>
            <a:r>
              <a:rPr lang="en-US" altLang="ja-JP" dirty="0"/>
              <a:t>t know how to use them.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en-US" dirty="0"/>
              <a:t>Serial programs don</a:t>
            </a:r>
            <a:r>
              <a:rPr lang="ja-JP" altLang="en-US" dirty="0"/>
              <a:t>’</a:t>
            </a:r>
            <a:r>
              <a:rPr lang="en-US" altLang="ja-JP" dirty="0"/>
              <a:t>t benefit from this approach (in most cases).</a:t>
            </a:r>
            <a:endParaRPr lang="en-US" altLang="en-US" dirty="0"/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 dirty="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355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4365625"/>
            <a:ext cx="1795462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4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611188" y="0"/>
            <a:ext cx="8281987" cy="1323975"/>
          </a:xfrm>
        </p:spPr>
        <p:txBody>
          <a:bodyPr/>
          <a:lstStyle/>
          <a:p>
            <a:r>
              <a:rPr lang="en-US" altLang="en-US"/>
              <a:t>Why we need ever-increasing performance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684213" y="1557338"/>
            <a:ext cx="8270875" cy="4679950"/>
          </a:xfrm>
        </p:spPr>
        <p:txBody>
          <a:bodyPr/>
          <a:lstStyle/>
          <a:p>
            <a:r>
              <a:rPr lang="en-US" altLang="en-US"/>
              <a:t>Computational power is increasing, but so are our computation problems and needs.</a:t>
            </a:r>
          </a:p>
          <a:p>
            <a:r>
              <a:rPr lang="en-US" altLang="en-US"/>
              <a:t>Problems we never dreamed of have been solved because of past increases, such as decoding the human genome.</a:t>
            </a:r>
          </a:p>
          <a:p>
            <a:r>
              <a:rPr lang="en-US" altLang="en-US"/>
              <a:t>More complex problems are still waiting to be solved.</a:t>
            </a:r>
          </a:p>
        </p:txBody>
      </p:sp>
      <p:sp>
        <p:nvSpPr>
          <p:cNvPr id="2457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668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Climate modeling</a:t>
            </a:r>
          </a:p>
        </p:txBody>
      </p:sp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 dirty="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5603" name="Picture 4" descr="C:\Documents and Settings\liszka\Local Settings\Temporary Internet Files\Content.IE5\0AVCOKV0\MP910218826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2225"/>
            <a:ext cx="6400800" cy="427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2463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Protein folding</a:t>
            </a:r>
          </a:p>
        </p:txBody>
      </p:sp>
      <p:sp>
        <p:nvSpPr>
          <p:cNvPr id="2662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 dirty="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662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6872288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37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Drug discovery</a:t>
            </a:r>
          </a:p>
        </p:txBody>
      </p:sp>
      <p:sp>
        <p:nvSpPr>
          <p:cNvPr id="2765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 dirty="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7651" name="Picture 2" descr="C:\Documents and Settings\liszka\Local Settings\Temporary Internet Files\Content.IE5\Q7HGDQRM\MP91022105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1014413"/>
            <a:ext cx="3168650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5" descr="C:\Documents and Settings\liszka\Local Settings\Temporary Internet Files\Content.IE5\5W39ONER\MP900178842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060575"/>
            <a:ext cx="4086225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409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1314</Words>
  <Application>Microsoft Office PowerPoint</Application>
  <PresentationFormat>全屏显示(4:3)</PresentationFormat>
  <Paragraphs>252</Paragraphs>
  <Slides>43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MS PGothic</vt:lpstr>
      <vt:lpstr>游ゴシック</vt:lpstr>
      <vt:lpstr>游ゴシック Light</vt:lpstr>
      <vt:lpstr>微软雅黑</vt:lpstr>
      <vt:lpstr>等线</vt:lpstr>
      <vt:lpstr>等线 Light</vt:lpstr>
      <vt:lpstr>黑体</vt:lpstr>
      <vt:lpstr>Arial</vt:lpstr>
      <vt:lpstr>Calibri</vt:lpstr>
      <vt:lpstr>Calibri Light</vt:lpstr>
      <vt:lpstr>Times New Roman</vt:lpstr>
      <vt:lpstr>Wingdings</vt:lpstr>
      <vt:lpstr>Office 主题​​</vt:lpstr>
      <vt:lpstr>高性能计算程序设计基础</vt:lpstr>
      <vt:lpstr>Roadmap</vt:lpstr>
      <vt:lpstr>Changing times</vt:lpstr>
      <vt:lpstr>An intelligent solution</vt:lpstr>
      <vt:lpstr>Now it’s up to the programmers</vt:lpstr>
      <vt:lpstr>Why we need ever-increasing performance</vt:lpstr>
      <vt:lpstr>Climate modeling</vt:lpstr>
      <vt:lpstr>Protein folding</vt:lpstr>
      <vt:lpstr>Drug discovery</vt:lpstr>
      <vt:lpstr>Energy research</vt:lpstr>
      <vt:lpstr>Data analysis</vt:lpstr>
      <vt:lpstr>Why we’re building parallel systems</vt:lpstr>
      <vt:lpstr>A little physics lesson</vt:lpstr>
      <vt:lpstr>Solution </vt:lpstr>
      <vt:lpstr>Why we need to write parallel programs</vt:lpstr>
      <vt:lpstr>Approaches to the serial problem</vt:lpstr>
      <vt:lpstr>More problems</vt:lpstr>
      <vt:lpstr>Example</vt:lpstr>
      <vt:lpstr>Example (cont.)</vt:lpstr>
      <vt:lpstr>Example (cont.)</vt:lpstr>
      <vt:lpstr>Example (cont.)</vt:lpstr>
      <vt:lpstr>Example (cont.)</vt:lpstr>
      <vt:lpstr>Example (cont.)</vt:lpstr>
      <vt:lpstr>PowerPoint 演示文稿</vt:lpstr>
      <vt:lpstr>Better parallel algorithm</vt:lpstr>
      <vt:lpstr>Better parallel algorithm (cont.)</vt:lpstr>
      <vt:lpstr>Multiple cores forming a global sum</vt:lpstr>
      <vt:lpstr>Analysis</vt:lpstr>
      <vt:lpstr>Analysis (cont.)</vt:lpstr>
      <vt:lpstr>How do we write parallel programs?</vt:lpstr>
      <vt:lpstr>Professor P</vt:lpstr>
      <vt:lpstr>Professor P’s grading assistants</vt:lpstr>
      <vt:lpstr>Division of work –  data parallelism</vt:lpstr>
      <vt:lpstr>Division of work –  task parallelism</vt:lpstr>
      <vt:lpstr>Division of work –  data parallelism</vt:lpstr>
      <vt:lpstr>Division of work –  task parallelism</vt:lpstr>
      <vt:lpstr>Coordination and enhancement</vt:lpstr>
      <vt:lpstr>What we’ll be doing</vt:lpstr>
      <vt:lpstr>Type of parallel systems</vt:lpstr>
      <vt:lpstr>Type of parallel systems</vt:lpstr>
      <vt:lpstr>Terminology </vt:lpstr>
      <vt:lpstr>Concluding Remarks (1)</vt:lpstr>
      <vt:lpstr>Concluding Remarks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HuangDan</dc:creator>
  <cp:lastModifiedBy>HuangDan</cp:lastModifiedBy>
  <cp:revision>18</cp:revision>
  <dcterms:created xsi:type="dcterms:W3CDTF">2020-08-28T06:03:22Z</dcterms:created>
  <dcterms:modified xsi:type="dcterms:W3CDTF">2021-09-02T00:48:25Z</dcterms:modified>
</cp:coreProperties>
</file>