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5"/>
  </p:notesMasterIdLst>
  <p:sldIdLst>
    <p:sldId id="256" r:id="rId2"/>
    <p:sldId id="257" r:id="rId3"/>
    <p:sldId id="258" r:id="rId4"/>
    <p:sldId id="259" r:id="rId5"/>
    <p:sldId id="260" r:id="rId6"/>
    <p:sldId id="261" r:id="rId7"/>
    <p:sldId id="36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67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68" r:id="rId90"/>
    <p:sldId id="369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05329-6B42-4FD2-8738-D9586E9FC4D5}" type="datetimeFigureOut">
              <a:rPr lang="en-US" smtClean="0"/>
              <a:t>2020/10/07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80DC9-D634-4BAB-8AC5-A97A1948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5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2020/10/07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2020/10/07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2020/10/07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0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2020/10/07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8891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2020/10/07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76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2020/10/07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2020/10/07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2020/10/07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2020/10/07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8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2020/10/07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2020/10/07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2020/10/07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6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E7E7-C8CC-4506-A802-6D8844E9E697}" type="datetimeFigureOut">
              <a:rPr lang="en-US" smtClean="0"/>
              <a:t>2020/10/07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09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88757"/>
            <a:ext cx="7886700" cy="448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3E7E7-C8CC-4506-A802-6D8844E9E697}" type="datetimeFigureOut">
              <a:rPr lang="en-US" smtClean="0"/>
              <a:t>2020/10/07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98E9-1D69-4447-B0EB-BAB8437B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ea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woboq.org/userspace/glibc/string/strtok_r.c.html" TargetMode="External"/><Relationship Id="rId2" Type="http://schemas.openxmlformats.org/officeDocument/2006/relationships/hyperlink" Target="https://code.woboq.org/userspace/glibc/string/strtok.c.html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3/localtime" TargetMode="External"/><Relationship Id="rId2" Type="http://schemas.openxmlformats.org/officeDocument/2006/relationships/hyperlink" Target="https://linux.die.net/man/3/rand_r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hyperlink" Target="https://code.woboq.org/userspace/glibc/string/strtok_r.c.html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7/pthreads.7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3/pthread_attr_init.3.html" TargetMode="External"/><Relationship Id="rId2" Type="http://schemas.openxmlformats.org/officeDocument/2006/relationships/hyperlink" Target="https://man7.org/linux/man-pages/man3/pthread_create.3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3/pthread_join.3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hyperlink" Target="https://pubs.opengroup.org/onlinepubs/007908799/xsh/pthread_mutex_ini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7.org/linux/man-pages/man3/sem_init.3.html" TargetMode="Externa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681596"/>
            <a:ext cx="6858000" cy="139249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高性能计算程序设计基础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任课教师：黄聃（</a:t>
            </a:r>
            <a:r>
              <a:rPr lang="en-US" altLang="zh-CN" dirty="0"/>
              <a:t>Huang</a:t>
            </a:r>
            <a:r>
              <a:rPr lang="zh-CN" altLang="en-US" dirty="0"/>
              <a:t>，</a:t>
            </a:r>
            <a:r>
              <a:rPr lang="en-US" altLang="zh-CN" dirty="0"/>
              <a:t>Dan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728" y="485343"/>
            <a:ext cx="454477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Hello </a:t>
            </a:r>
            <a:r>
              <a:rPr sz="4400" spc="-35" dirty="0"/>
              <a:t>World!</a:t>
            </a:r>
            <a:r>
              <a:rPr sz="4400" spc="-65" dirty="0"/>
              <a:t> </a:t>
            </a:r>
            <a:r>
              <a:rPr sz="4400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723335" y="1761006"/>
            <a:ext cx="7604421" cy="4104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43500" y="863117"/>
            <a:ext cx="3923029" cy="153375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declares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various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Pthreads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functions,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constants,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types,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etc</a:t>
            </a:r>
            <a:r>
              <a:rPr sz="2400" spc="-1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lang="en-US" sz="2400" spc="-1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dirty="0">
                <a:solidFill>
                  <a:srgbClr val="FF0000"/>
                </a:solidFill>
                <a:cs typeface="Calibri"/>
              </a:rPr>
              <a:t>https://pubs.opengroup.org/onlinepubs/7908799/xsh/pthread.h.html</a:t>
            </a:r>
            <a:endParaRPr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97351" y="1714245"/>
            <a:ext cx="1783080" cy="682625"/>
          </a:xfrm>
          <a:custGeom>
            <a:avLst/>
            <a:gdLst/>
            <a:ahLst/>
            <a:cxnLst/>
            <a:rect l="l" t="t" r="r" b="b"/>
            <a:pathLst>
              <a:path w="1783079" h="682625">
                <a:moveTo>
                  <a:pt x="36438" y="612456"/>
                </a:moveTo>
                <a:lnTo>
                  <a:pt x="25052" y="617947"/>
                </a:lnTo>
                <a:lnTo>
                  <a:pt x="35449" y="625158"/>
                </a:lnTo>
                <a:lnTo>
                  <a:pt x="574421" y="664717"/>
                </a:lnTo>
                <a:lnTo>
                  <a:pt x="788035" y="676148"/>
                </a:lnTo>
                <a:lnTo>
                  <a:pt x="937768" y="681227"/>
                </a:lnTo>
                <a:lnTo>
                  <a:pt x="1031494" y="682625"/>
                </a:lnTo>
                <a:lnTo>
                  <a:pt x="1076325" y="682625"/>
                </a:lnTo>
                <a:lnTo>
                  <a:pt x="1119632" y="682116"/>
                </a:lnTo>
                <a:lnTo>
                  <a:pt x="1161542" y="681101"/>
                </a:lnTo>
                <a:lnTo>
                  <a:pt x="1201801" y="679576"/>
                </a:lnTo>
                <a:lnTo>
                  <a:pt x="1240282" y="677417"/>
                </a:lnTo>
                <a:lnTo>
                  <a:pt x="1312164" y="671576"/>
                </a:lnTo>
                <a:lnTo>
                  <a:pt x="1325629" y="669925"/>
                </a:lnTo>
                <a:lnTo>
                  <a:pt x="1031621" y="669925"/>
                </a:lnTo>
                <a:lnTo>
                  <a:pt x="938149" y="668527"/>
                </a:lnTo>
                <a:lnTo>
                  <a:pt x="788543" y="663448"/>
                </a:lnTo>
                <a:lnTo>
                  <a:pt x="575183" y="652017"/>
                </a:lnTo>
                <a:lnTo>
                  <a:pt x="36438" y="612456"/>
                </a:lnTo>
                <a:close/>
              </a:path>
              <a:path w="1783079" h="682625">
                <a:moveTo>
                  <a:pt x="92328" y="571373"/>
                </a:moveTo>
                <a:lnTo>
                  <a:pt x="89281" y="572896"/>
                </a:lnTo>
                <a:lnTo>
                  <a:pt x="0" y="615950"/>
                </a:lnTo>
                <a:lnTo>
                  <a:pt x="84327" y="674496"/>
                </a:lnTo>
                <a:lnTo>
                  <a:pt x="88264" y="673734"/>
                </a:lnTo>
                <a:lnTo>
                  <a:pt x="90170" y="670813"/>
                </a:lnTo>
                <a:lnTo>
                  <a:pt x="92201" y="668019"/>
                </a:lnTo>
                <a:lnTo>
                  <a:pt x="91567" y="663955"/>
                </a:lnTo>
                <a:lnTo>
                  <a:pt x="88646" y="662051"/>
                </a:lnTo>
                <a:lnTo>
                  <a:pt x="35449" y="625158"/>
                </a:lnTo>
                <a:lnTo>
                  <a:pt x="12065" y="623315"/>
                </a:lnTo>
                <a:lnTo>
                  <a:pt x="13081" y="610615"/>
                </a:lnTo>
                <a:lnTo>
                  <a:pt x="40253" y="610615"/>
                </a:lnTo>
                <a:lnTo>
                  <a:pt x="97917" y="582802"/>
                </a:lnTo>
                <a:lnTo>
                  <a:pt x="99187" y="578992"/>
                </a:lnTo>
                <a:lnTo>
                  <a:pt x="96138" y="572642"/>
                </a:lnTo>
                <a:lnTo>
                  <a:pt x="92328" y="571373"/>
                </a:lnTo>
                <a:close/>
              </a:path>
              <a:path w="1783079" h="682625">
                <a:moveTo>
                  <a:pt x="1783080" y="0"/>
                </a:moveTo>
                <a:lnTo>
                  <a:pt x="1712722" y="634"/>
                </a:lnTo>
                <a:lnTo>
                  <a:pt x="1644014" y="2539"/>
                </a:lnTo>
                <a:lnTo>
                  <a:pt x="1578102" y="6857"/>
                </a:lnTo>
                <a:lnTo>
                  <a:pt x="1517014" y="14858"/>
                </a:lnTo>
                <a:lnTo>
                  <a:pt x="1462024" y="27939"/>
                </a:lnTo>
                <a:lnTo>
                  <a:pt x="1425956" y="41655"/>
                </a:lnTo>
                <a:lnTo>
                  <a:pt x="1385443" y="66675"/>
                </a:lnTo>
                <a:lnTo>
                  <a:pt x="1355978" y="100456"/>
                </a:lnTo>
                <a:lnTo>
                  <a:pt x="1348232" y="115696"/>
                </a:lnTo>
                <a:lnTo>
                  <a:pt x="1347977" y="116204"/>
                </a:lnTo>
                <a:lnTo>
                  <a:pt x="1346581" y="122174"/>
                </a:lnTo>
                <a:lnTo>
                  <a:pt x="1345692" y="128650"/>
                </a:lnTo>
                <a:lnTo>
                  <a:pt x="1345438" y="135381"/>
                </a:lnTo>
                <a:lnTo>
                  <a:pt x="1346581" y="148208"/>
                </a:lnTo>
                <a:lnTo>
                  <a:pt x="1362328" y="194944"/>
                </a:lnTo>
                <a:lnTo>
                  <a:pt x="1380363" y="229234"/>
                </a:lnTo>
                <a:lnTo>
                  <a:pt x="1402334" y="265811"/>
                </a:lnTo>
                <a:lnTo>
                  <a:pt x="1426845" y="304038"/>
                </a:lnTo>
                <a:lnTo>
                  <a:pt x="1452499" y="343280"/>
                </a:lnTo>
                <a:lnTo>
                  <a:pt x="1477645" y="383031"/>
                </a:lnTo>
                <a:lnTo>
                  <a:pt x="1500632" y="422275"/>
                </a:lnTo>
                <a:lnTo>
                  <a:pt x="1519809" y="460248"/>
                </a:lnTo>
                <a:lnTo>
                  <a:pt x="1533906" y="496569"/>
                </a:lnTo>
                <a:lnTo>
                  <a:pt x="1541907" y="545338"/>
                </a:lnTo>
                <a:lnTo>
                  <a:pt x="1541399" y="552703"/>
                </a:lnTo>
                <a:lnTo>
                  <a:pt x="1526667" y="591312"/>
                </a:lnTo>
                <a:lnTo>
                  <a:pt x="1494917" y="616965"/>
                </a:lnTo>
                <a:lnTo>
                  <a:pt x="1454150" y="632459"/>
                </a:lnTo>
                <a:lnTo>
                  <a:pt x="1403350" y="645159"/>
                </a:lnTo>
                <a:lnTo>
                  <a:pt x="1343787" y="654938"/>
                </a:lnTo>
                <a:lnTo>
                  <a:pt x="1276223" y="662051"/>
                </a:lnTo>
                <a:lnTo>
                  <a:pt x="1201165" y="666876"/>
                </a:lnTo>
                <a:lnTo>
                  <a:pt x="1161288" y="668527"/>
                </a:lnTo>
                <a:lnTo>
                  <a:pt x="1076325" y="669925"/>
                </a:lnTo>
                <a:lnTo>
                  <a:pt x="1325629" y="669925"/>
                </a:lnTo>
                <a:lnTo>
                  <a:pt x="1376426" y="662939"/>
                </a:lnTo>
                <a:lnTo>
                  <a:pt x="1432687" y="651637"/>
                </a:lnTo>
                <a:lnTo>
                  <a:pt x="1480439" y="637158"/>
                </a:lnTo>
                <a:lnTo>
                  <a:pt x="1517185" y="617947"/>
                </a:lnTo>
                <a:lnTo>
                  <a:pt x="1545209" y="585596"/>
                </a:lnTo>
                <a:lnTo>
                  <a:pt x="1554480" y="546100"/>
                </a:lnTo>
                <a:lnTo>
                  <a:pt x="1553845" y="529336"/>
                </a:lnTo>
                <a:lnTo>
                  <a:pt x="1539621" y="474471"/>
                </a:lnTo>
                <a:lnTo>
                  <a:pt x="1522222" y="435990"/>
                </a:lnTo>
                <a:lnTo>
                  <a:pt x="1500505" y="396366"/>
                </a:lnTo>
                <a:lnTo>
                  <a:pt x="1463294" y="336550"/>
                </a:lnTo>
                <a:lnTo>
                  <a:pt x="1425067" y="277875"/>
                </a:lnTo>
                <a:lnTo>
                  <a:pt x="1413002" y="258952"/>
                </a:lnTo>
                <a:lnTo>
                  <a:pt x="1391285" y="222757"/>
                </a:lnTo>
                <a:lnTo>
                  <a:pt x="1367155" y="173989"/>
                </a:lnTo>
                <a:lnTo>
                  <a:pt x="1359395" y="147192"/>
                </a:lnTo>
                <a:lnTo>
                  <a:pt x="1359185" y="146426"/>
                </a:lnTo>
                <a:lnTo>
                  <a:pt x="1359191" y="146176"/>
                </a:lnTo>
                <a:lnTo>
                  <a:pt x="1358238" y="135381"/>
                </a:lnTo>
                <a:lnTo>
                  <a:pt x="1358333" y="128650"/>
                </a:lnTo>
                <a:lnTo>
                  <a:pt x="1359153" y="124078"/>
                </a:lnTo>
                <a:lnTo>
                  <a:pt x="1360080" y="120268"/>
                </a:lnTo>
                <a:lnTo>
                  <a:pt x="1360297" y="119379"/>
                </a:lnTo>
                <a:lnTo>
                  <a:pt x="1362075" y="115188"/>
                </a:lnTo>
                <a:lnTo>
                  <a:pt x="1386205" y="83057"/>
                </a:lnTo>
                <a:lnTo>
                  <a:pt x="1421257" y="58165"/>
                </a:lnTo>
                <a:lnTo>
                  <a:pt x="1466342" y="39877"/>
                </a:lnTo>
                <a:lnTo>
                  <a:pt x="1519555" y="27304"/>
                </a:lnTo>
                <a:lnTo>
                  <a:pt x="1579499" y="19557"/>
                </a:lnTo>
                <a:lnTo>
                  <a:pt x="1644650" y="15239"/>
                </a:lnTo>
                <a:lnTo>
                  <a:pt x="1712976" y="13334"/>
                </a:lnTo>
                <a:lnTo>
                  <a:pt x="1783080" y="12700"/>
                </a:lnTo>
                <a:lnTo>
                  <a:pt x="1783080" y="0"/>
                </a:lnTo>
                <a:close/>
              </a:path>
              <a:path w="1783079" h="682625">
                <a:moveTo>
                  <a:pt x="13081" y="610615"/>
                </a:moveTo>
                <a:lnTo>
                  <a:pt x="12065" y="623315"/>
                </a:lnTo>
                <a:lnTo>
                  <a:pt x="35449" y="625158"/>
                </a:lnTo>
                <a:lnTo>
                  <a:pt x="31877" y="622680"/>
                </a:lnTo>
                <a:lnTo>
                  <a:pt x="15240" y="622680"/>
                </a:lnTo>
                <a:lnTo>
                  <a:pt x="16129" y="611758"/>
                </a:lnTo>
                <a:lnTo>
                  <a:pt x="27588" y="611758"/>
                </a:lnTo>
                <a:lnTo>
                  <a:pt x="13081" y="610615"/>
                </a:lnTo>
                <a:close/>
              </a:path>
              <a:path w="1783079" h="682625">
                <a:moveTo>
                  <a:pt x="16129" y="611758"/>
                </a:moveTo>
                <a:lnTo>
                  <a:pt x="15240" y="622680"/>
                </a:lnTo>
                <a:lnTo>
                  <a:pt x="25052" y="617947"/>
                </a:lnTo>
                <a:lnTo>
                  <a:pt x="16129" y="611758"/>
                </a:lnTo>
                <a:close/>
              </a:path>
              <a:path w="1783079" h="682625">
                <a:moveTo>
                  <a:pt x="25052" y="617947"/>
                </a:moveTo>
                <a:lnTo>
                  <a:pt x="15240" y="622680"/>
                </a:lnTo>
                <a:lnTo>
                  <a:pt x="31877" y="622680"/>
                </a:lnTo>
                <a:lnTo>
                  <a:pt x="25052" y="617947"/>
                </a:lnTo>
                <a:close/>
              </a:path>
              <a:path w="1783079" h="682625">
                <a:moveTo>
                  <a:pt x="27588" y="611758"/>
                </a:moveTo>
                <a:lnTo>
                  <a:pt x="16129" y="611758"/>
                </a:lnTo>
                <a:lnTo>
                  <a:pt x="25052" y="617947"/>
                </a:lnTo>
                <a:lnTo>
                  <a:pt x="36438" y="612456"/>
                </a:lnTo>
                <a:lnTo>
                  <a:pt x="27588" y="611758"/>
                </a:lnTo>
                <a:close/>
              </a:path>
              <a:path w="1783079" h="682625">
                <a:moveTo>
                  <a:pt x="40253" y="610615"/>
                </a:moveTo>
                <a:lnTo>
                  <a:pt x="13081" y="610615"/>
                </a:lnTo>
                <a:lnTo>
                  <a:pt x="36438" y="612456"/>
                </a:lnTo>
                <a:lnTo>
                  <a:pt x="40253" y="610615"/>
                </a:lnTo>
                <a:close/>
              </a:path>
              <a:path w="1783079" h="682625">
                <a:moveTo>
                  <a:pt x="1359153" y="146176"/>
                </a:moveTo>
                <a:lnTo>
                  <a:pt x="1359281" y="147192"/>
                </a:lnTo>
                <a:lnTo>
                  <a:pt x="1359213" y="146426"/>
                </a:lnTo>
                <a:lnTo>
                  <a:pt x="1359153" y="146176"/>
                </a:lnTo>
                <a:close/>
              </a:path>
              <a:path w="1783079" h="682625">
                <a:moveTo>
                  <a:pt x="1359213" y="146426"/>
                </a:moveTo>
                <a:lnTo>
                  <a:pt x="1359281" y="147192"/>
                </a:lnTo>
                <a:lnTo>
                  <a:pt x="1359213" y="146426"/>
                </a:lnTo>
                <a:close/>
              </a:path>
              <a:path w="1783079" h="682625">
                <a:moveTo>
                  <a:pt x="1359191" y="146176"/>
                </a:moveTo>
                <a:lnTo>
                  <a:pt x="1359213" y="146426"/>
                </a:lnTo>
                <a:lnTo>
                  <a:pt x="1359191" y="146176"/>
                </a:lnTo>
                <a:close/>
              </a:path>
              <a:path w="1783079" h="682625">
                <a:moveTo>
                  <a:pt x="1360297" y="119379"/>
                </a:moveTo>
                <a:lnTo>
                  <a:pt x="1360043" y="120268"/>
                </a:lnTo>
                <a:lnTo>
                  <a:pt x="1360139" y="120028"/>
                </a:lnTo>
                <a:lnTo>
                  <a:pt x="1360297" y="119379"/>
                </a:lnTo>
                <a:close/>
              </a:path>
              <a:path w="1783079" h="682625">
                <a:moveTo>
                  <a:pt x="1360139" y="120028"/>
                </a:moveTo>
                <a:lnTo>
                  <a:pt x="1360043" y="120268"/>
                </a:lnTo>
                <a:lnTo>
                  <a:pt x="1360139" y="120028"/>
                </a:lnTo>
                <a:close/>
              </a:path>
              <a:path w="1783079" h="682625">
                <a:moveTo>
                  <a:pt x="1360398" y="119379"/>
                </a:moveTo>
                <a:lnTo>
                  <a:pt x="1360139" y="120028"/>
                </a:lnTo>
                <a:lnTo>
                  <a:pt x="1360398" y="1193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25" y="4697729"/>
            <a:ext cx="2907030" cy="0"/>
          </a:xfrm>
          <a:custGeom>
            <a:avLst/>
            <a:gdLst/>
            <a:ahLst/>
            <a:cxnLst/>
            <a:rect l="l" t="t" r="r" b="b"/>
            <a:pathLst>
              <a:path w="2907029">
                <a:moveTo>
                  <a:pt x="0" y="0"/>
                </a:moveTo>
                <a:lnTo>
                  <a:pt x="2906522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2873" y="5912358"/>
            <a:ext cx="4540885" cy="38100"/>
          </a:xfrm>
          <a:custGeom>
            <a:avLst/>
            <a:gdLst/>
            <a:ahLst/>
            <a:cxnLst/>
            <a:rect l="l" t="t" r="r" b="b"/>
            <a:pathLst>
              <a:path w="4540884" h="38100">
                <a:moveTo>
                  <a:pt x="0" y="0"/>
                </a:moveTo>
                <a:lnTo>
                  <a:pt x="4540884" y="38099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469" y="2498598"/>
            <a:ext cx="2331085" cy="0"/>
          </a:xfrm>
          <a:custGeom>
            <a:avLst/>
            <a:gdLst/>
            <a:ahLst/>
            <a:cxnLst/>
            <a:rect l="l" t="t" r="r" b="b"/>
            <a:pathLst>
              <a:path w="2331085">
                <a:moveTo>
                  <a:pt x="0" y="0"/>
                </a:moveTo>
                <a:lnTo>
                  <a:pt x="2331085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8978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Running </a:t>
            </a:r>
            <a:r>
              <a:rPr sz="4400" dirty="0"/>
              <a:t>with </a:t>
            </a:r>
            <a:r>
              <a:rPr sz="4400" spc="-5" dirty="0"/>
              <a:t>one</a:t>
            </a:r>
            <a:r>
              <a:rPr sz="4400" spc="-65" dirty="0"/>
              <a:t> </a:t>
            </a:r>
            <a:r>
              <a:rPr sz="4400" spc="-10" dirty="0"/>
              <a:t>thread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63016" y="1533220"/>
            <a:ext cx="5815330" cy="311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correctly </a:t>
            </a:r>
            <a:r>
              <a:rPr sz="2800" spc="-25" dirty="0">
                <a:latin typeface="Calibri"/>
                <a:cs typeface="Calibri"/>
              </a:rPr>
              <a:t>tokenizes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input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stream.</a:t>
            </a:r>
            <a:endParaRPr sz="2800">
              <a:latin typeface="Calibri"/>
              <a:cs typeface="Calibri"/>
            </a:endParaRPr>
          </a:p>
          <a:p>
            <a:pPr marL="791210" marR="854710">
              <a:lnSpc>
                <a:spcPct val="120000"/>
              </a:lnSpc>
              <a:spcBef>
                <a:spcPts val="2510"/>
              </a:spcBef>
            </a:pPr>
            <a:r>
              <a:rPr sz="3200" spc="-15" dirty="0">
                <a:solidFill>
                  <a:srgbClr val="0066FF"/>
                </a:solidFill>
                <a:latin typeface="Calibri"/>
                <a:cs typeface="Calibri"/>
              </a:rPr>
              <a:t>Pease </a:t>
            </a:r>
            <a:r>
              <a:rPr sz="3200" spc="-10" dirty="0">
                <a:solidFill>
                  <a:srgbClr val="0066FF"/>
                </a:solidFill>
                <a:latin typeface="Calibri"/>
                <a:cs typeface="Calibri"/>
              </a:rPr>
              <a:t>porridge </a:t>
            </a:r>
            <a:r>
              <a:rPr sz="3200" dirty="0">
                <a:solidFill>
                  <a:srgbClr val="0066FF"/>
                </a:solidFill>
                <a:latin typeface="Calibri"/>
                <a:cs typeface="Calibri"/>
              </a:rPr>
              <a:t>hot.  </a:t>
            </a:r>
            <a:r>
              <a:rPr sz="3200" spc="-10" dirty="0">
                <a:solidFill>
                  <a:srgbClr val="0066FF"/>
                </a:solidFill>
                <a:latin typeface="Calibri"/>
                <a:cs typeface="Calibri"/>
              </a:rPr>
              <a:t>Pease porridge cold.  </a:t>
            </a:r>
            <a:r>
              <a:rPr sz="3200" spc="-15" dirty="0">
                <a:solidFill>
                  <a:srgbClr val="0066FF"/>
                </a:solidFill>
                <a:latin typeface="Calibri"/>
                <a:cs typeface="Calibri"/>
              </a:rPr>
              <a:t>Pease </a:t>
            </a:r>
            <a:r>
              <a:rPr sz="3200" spc="-10" dirty="0">
                <a:solidFill>
                  <a:srgbClr val="0066FF"/>
                </a:solidFill>
                <a:latin typeface="Calibri"/>
                <a:cs typeface="Calibri"/>
              </a:rPr>
              <a:t>porridge </a:t>
            </a:r>
            <a:r>
              <a:rPr sz="3200" dirty="0">
                <a:solidFill>
                  <a:srgbClr val="0066FF"/>
                </a:solidFill>
                <a:latin typeface="Calibri"/>
                <a:cs typeface="Calibri"/>
              </a:rPr>
              <a:t>in the </a:t>
            </a:r>
            <a:r>
              <a:rPr sz="3200" spc="-5" dirty="0">
                <a:solidFill>
                  <a:srgbClr val="0066FF"/>
                </a:solidFill>
                <a:latin typeface="Calibri"/>
                <a:cs typeface="Calibri"/>
              </a:rPr>
              <a:t>pot  Nine </a:t>
            </a:r>
            <a:r>
              <a:rPr sz="3200" spc="-25" dirty="0">
                <a:solidFill>
                  <a:srgbClr val="0066FF"/>
                </a:solidFill>
                <a:latin typeface="Calibri"/>
                <a:cs typeface="Calibri"/>
              </a:rPr>
              <a:t>days</a:t>
            </a:r>
            <a:r>
              <a:rPr sz="3200" spc="-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6FF"/>
                </a:solidFill>
                <a:latin typeface="Calibri"/>
                <a:cs typeface="Calibri"/>
              </a:rPr>
              <a:t>old.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41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001" y="374534"/>
            <a:ext cx="7108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Running </a:t>
            </a:r>
            <a:r>
              <a:rPr sz="4400" dirty="0"/>
              <a:t>with </a:t>
            </a:r>
            <a:r>
              <a:rPr sz="4400" spc="-20" dirty="0"/>
              <a:t>two</a:t>
            </a:r>
            <a:r>
              <a:rPr sz="4400" spc="-45" dirty="0"/>
              <a:t> </a:t>
            </a:r>
            <a:r>
              <a:rPr sz="4400" spc="-10" dirty="0"/>
              <a:t>threads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770001" y="1468381"/>
            <a:ext cx="6105525" cy="4943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28433" y="3603523"/>
            <a:ext cx="1366520" cy="10502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Oops!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Missing…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3959605"/>
            <a:ext cx="2306320" cy="1026160"/>
          </a:xfrm>
          <a:custGeom>
            <a:avLst/>
            <a:gdLst/>
            <a:ahLst/>
            <a:cxnLst/>
            <a:rect l="l" t="t" r="r" b="b"/>
            <a:pathLst>
              <a:path w="2306320" h="1026160">
                <a:moveTo>
                  <a:pt x="64388" y="930402"/>
                </a:moveTo>
                <a:lnTo>
                  <a:pt x="60451" y="931037"/>
                </a:lnTo>
                <a:lnTo>
                  <a:pt x="0" y="1013968"/>
                </a:lnTo>
                <a:lnTo>
                  <a:pt x="101853" y="1025779"/>
                </a:lnTo>
                <a:lnTo>
                  <a:pt x="105028" y="1023239"/>
                </a:lnTo>
                <a:lnTo>
                  <a:pt x="105410" y="1019810"/>
                </a:lnTo>
                <a:lnTo>
                  <a:pt x="105917" y="1016254"/>
                </a:lnTo>
                <a:lnTo>
                  <a:pt x="104698" y="1014730"/>
                </a:lnTo>
                <a:lnTo>
                  <a:pt x="13970" y="1014730"/>
                </a:lnTo>
                <a:lnTo>
                  <a:pt x="8889" y="1003046"/>
                </a:lnTo>
                <a:lnTo>
                  <a:pt x="30464" y="993604"/>
                </a:lnTo>
                <a:lnTo>
                  <a:pt x="68579" y="941324"/>
                </a:lnTo>
                <a:lnTo>
                  <a:pt x="70738" y="938530"/>
                </a:lnTo>
                <a:lnTo>
                  <a:pt x="70103" y="934466"/>
                </a:lnTo>
                <a:lnTo>
                  <a:pt x="67310" y="932434"/>
                </a:lnTo>
                <a:lnTo>
                  <a:pt x="64388" y="930402"/>
                </a:lnTo>
                <a:close/>
              </a:path>
              <a:path w="2306320" h="1026160">
                <a:moveTo>
                  <a:pt x="30464" y="993604"/>
                </a:moveTo>
                <a:lnTo>
                  <a:pt x="8889" y="1003046"/>
                </a:lnTo>
                <a:lnTo>
                  <a:pt x="13970" y="1014730"/>
                </a:lnTo>
                <a:lnTo>
                  <a:pt x="18903" y="1012571"/>
                </a:lnTo>
                <a:lnTo>
                  <a:pt x="16637" y="1012571"/>
                </a:lnTo>
                <a:lnTo>
                  <a:pt x="12191" y="1002538"/>
                </a:lnTo>
                <a:lnTo>
                  <a:pt x="23951" y="1002538"/>
                </a:lnTo>
                <a:lnTo>
                  <a:pt x="30464" y="993604"/>
                </a:lnTo>
                <a:close/>
              </a:path>
              <a:path w="2306320" h="1026160">
                <a:moveTo>
                  <a:pt x="35622" y="1005254"/>
                </a:moveTo>
                <a:lnTo>
                  <a:pt x="13970" y="1014730"/>
                </a:lnTo>
                <a:lnTo>
                  <a:pt x="104698" y="1014730"/>
                </a:lnTo>
                <a:lnTo>
                  <a:pt x="103377" y="1013079"/>
                </a:lnTo>
                <a:lnTo>
                  <a:pt x="35622" y="1005254"/>
                </a:lnTo>
                <a:close/>
              </a:path>
              <a:path w="2306320" h="1026160">
                <a:moveTo>
                  <a:pt x="12191" y="1002538"/>
                </a:moveTo>
                <a:lnTo>
                  <a:pt x="16637" y="1012571"/>
                </a:lnTo>
                <a:lnTo>
                  <a:pt x="23035" y="1003795"/>
                </a:lnTo>
                <a:lnTo>
                  <a:pt x="12191" y="1002538"/>
                </a:lnTo>
                <a:close/>
              </a:path>
              <a:path w="2306320" h="1026160">
                <a:moveTo>
                  <a:pt x="23035" y="1003795"/>
                </a:moveTo>
                <a:lnTo>
                  <a:pt x="16637" y="1012571"/>
                </a:lnTo>
                <a:lnTo>
                  <a:pt x="18903" y="1012571"/>
                </a:lnTo>
                <a:lnTo>
                  <a:pt x="35622" y="1005254"/>
                </a:lnTo>
                <a:lnTo>
                  <a:pt x="23035" y="1003795"/>
                </a:lnTo>
                <a:close/>
              </a:path>
              <a:path w="2306320" h="1026160">
                <a:moveTo>
                  <a:pt x="2300858" y="0"/>
                </a:moveTo>
                <a:lnTo>
                  <a:pt x="30464" y="993604"/>
                </a:lnTo>
                <a:lnTo>
                  <a:pt x="23035" y="1003795"/>
                </a:lnTo>
                <a:lnTo>
                  <a:pt x="35622" y="1005254"/>
                </a:lnTo>
                <a:lnTo>
                  <a:pt x="2306066" y="11684"/>
                </a:lnTo>
                <a:lnTo>
                  <a:pt x="2300858" y="0"/>
                </a:lnTo>
                <a:close/>
              </a:path>
              <a:path w="2306320" h="1026160">
                <a:moveTo>
                  <a:pt x="23951" y="1002538"/>
                </a:moveTo>
                <a:lnTo>
                  <a:pt x="12191" y="1002538"/>
                </a:lnTo>
                <a:lnTo>
                  <a:pt x="23035" y="1003795"/>
                </a:lnTo>
                <a:lnTo>
                  <a:pt x="23951" y="10025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7400" y="2958083"/>
            <a:ext cx="1085215" cy="797560"/>
          </a:xfrm>
          <a:custGeom>
            <a:avLst/>
            <a:gdLst/>
            <a:ahLst/>
            <a:cxnLst/>
            <a:rect l="l" t="t" r="r" b="b"/>
            <a:pathLst>
              <a:path w="1085215" h="797560">
                <a:moveTo>
                  <a:pt x="20307" y="14855"/>
                </a:moveTo>
                <a:lnTo>
                  <a:pt x="25378" y="26515"/>
                </a:lnTo>
                <a:lnTo>
                  <a:pt x="1077341" y="797305"/>
                </a:lnTo>
                <a:lnTo>
                  <a:pt x="1084833" y="787018"/>
                </a:lnTo>
                <a:lnTo>
                  <a:pt x="32798" y="16174"/>
                </a:lnTo>
                <a:lnTo>
                  <a:pt x="20307" y="14855"/>
                </a:lnTo>
                <a:close/>
              </a:path>
              <a:path w="1085215" h="797560">
                <a:moveTo>
                  <a:pt x="0" y="0"/>
                </a:moveTo>
                <a:lnTo>
                  <a:pt x="39497" y="90804"/>
                </a:lnTo>
                <a:lnTo>
                  <a:pt x="40894" y="94106"/>
                </a:lnTo>
                <a:lnTo>
                  <a:pt x="44703" y="95503"/>
                </a:lnTo>
                <a:lnTo>
                  <a:pt x="51053" y="92710"/>
                </a:lnTo>
                <a:lnTo>
                  <a:pt x="52577" y="89026"/>
                </a:lnTo>
                <a:lnTo>
                  <a:pt x="51180" y="85851"/>
                </a:lnTo>
                <a:lnTo>
                  <a:pt x="25378" y="26515"/>
                </a:lnTo>
                <a:lnTo>
                  <a:pt x="6350" y="12573"/>
                </a:lnTo>
                <a:lnTo>
                  <a:pt x="13842" y="2286"/>
                </a:lnTo>
                <a:lnTo>
                  <a:pt x="21900" y="2286"/>
                </a:lnTo>
                <a:lnTo>
                  <a:pt x="0" y="0"/>
                </a:lnTo>
                <a:close/>
              </a:path>
              <a:path w="1085215" h="797560">
                <a:moveTo>
                  <a:pt x="13842" y="2286"/>
                </a:moveTo>
                <a:lnTo>
                  <a:pt x="6350" y="12573"/>
                </a:lnTo>
                <a:lnTo>
                  <a:pt x="25378" y="26515"/>
                </a:lnTo>
                <a:lnTo>
                  <a:pt x="20307" y="14855"/>
                </a:lnTo>
                <a:lnTo>
                  <a:pt x="9525" y="13715"/>
                </a:lnTo>
                <a:lnTo>
                  <a:pt x="16001" y="4952"/>
                </a:lnTo>
                <a:lnTo>
                  <a:pt x="17482" y="4952"/>
                </a:lnTo>
                <a:lnTo>
                  <a:pt x="13842" y="2286"/>
                </a:lnTo>
                <a:close/>
              </a:path>
              <a:path w="1085215" h="797560">
                <a:moveTo>
                  <a:pt x="21900" y="2286"/>
                </a:moveTo>
                <a:lnTo>
                  <a:pt x="13842" y="2286"/>
                </a:lnTo>
                <a:lnTo>
                  <a:pt x="32798" y="16174"/>
                </a:lnTo>
                <a:lnTo>
                  <a:pt x="97282" y="22987"/>
                </a:lnTo>
                <a:lnTo>
                  <a:pt x="100711" y="23240"/>
                </a:lnTo>
                <a:lnTo>
                  <a:pt x="103886" y="20700"/>
                </a:lnTo>
                <a:lnTo>
                  <a:pt x="104139" y="17271"/>
                </a:lnTo>
                <a:lnTo>
                  <a:pt x="104408" y="14855"/>
                </a:lnTo>
                <a:lnTo>
                  <a:pt x="104419" y="13715"/>
                </a:lnTo>
                <a:lnTo>
                  <a:pt x="101980" y="10667"/>
                </a:lnTo>
                <a:lnTo>
                  <a:pt x="21900" y="2286"/>
                </a:lnTo>
                <a:close/>
              </a:path>
              <a:path w="1085215" h="797560">
                <a:moveTo>
                  <a:pt x="17482" y="4952"/>
                </a:moveTo>
                <a:lnTo>
                  <a:pt x="16001" y="4952"/>
                </a:lnTo>
                <a:lnTo>
                  <a:pt x="20307" y="14855"/>
                </a:lnTo>
                <a:lnTo>
                  <a:pt x="32798" y="16174"/>
                </a:lnTo>
                <a:lnTo>
                  <a:pt x="17482" y="4952"/>
                </a:lnTo>
                <a:close/>
              </a:path>
              <a:path w="1085215" h="797560">
                <a:moveTo>
                  <a:pt x="16001" y="4952"/>
                </a:moveTo>
                <a:lnTo>
                  <a:pt x="9525" y="13715"/>
                </a:lnTo>
                <a:lnTo>
                  <a:pt x="20307" y="14855"/>
                </a:lnTo>
                <a:lnTo>
                  <a:pt x="16001" y="49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7502" y="2958845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043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101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6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1" y="609676"/>
            <a:ext cx="6291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What</a:t>
            </a:r>
            <a:r>
              <a:rPr sz="4400" spc="-50" dirty="0"/>
              <a:t> </a:t>
            </a:r>
            <a:r>
              <a:rPr sz="4400" dirty="0"/>
              <a:t>happened?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465695" cy="428322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6FF"/>
                </a:solidFill>
                <a:latin typeface="Calibri"/>
                <a:cs typeface="Calibri"/>
              </a:rPr>
              <a:t>strtok </a:t>
            </a:r>
            <a:r>
              <a:rPr sz="2800" spc="-10" dirty="0">
                <a:latin typeface="Calibri"/>
                <a:cs typeface="Calibri"/>
              </a:rPr>
              <a:t>caches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input line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declaring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variable 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static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storage</a:t>
            </a:r>
            <a:r>
              <a:rPr sz="280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-5" dirty="0" smtClean="0">
                <a:latin typeface="Calibri"/>
                <a:cs typeface="Calibri"/>
              </a:rPr>
              <a:t>.</a:t>
            </a:r>
            <a:endParaRPr lang="en-US" sz="2800" spc="-5" dirty="0" smtClean="0">
              <a:latin typeface="Calibri"/>
              <a:cs typeface="Calibri"/>
            </a:endParaRPr>
          </a:p>
          <a:p>
            <a:pPr marL="698500" marR="5080" lvl="1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cs typeface="Calibri"/>
                <a:hlinkClick r:id="rId2"/>
              </a:rPr>
              <a:t>https://</a:t>
            </a:r>
            <a:r>
              <a:rPr lang="en-US" sz="2000" dirty="0" smtClean="0">
                <a:cs typeface="Calibri"/>
                <a:hlinkClick r:id="rId2"/>
              </a:rPr>
              <a:t>code.woboq.org/userspace/glibc/string/strtok.c.html</a:t>
            </a:r>
            <a:endParaRPr lang="en-US" sz="2000" dirty="0" smtClean="0">
              <a:cs typeface="Calibri"/>
            </a:endParaRPr>
          </a:p>
          <a:p>
            <a:pPr marL="698500" marR="5080" lvl="1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cs typeface="Calibri"/>
                <a:hlinkClick r:id="rId3"/>
              </a:rPr>
              <a:t>https://</a:t>
            </a:r>
            <a:r>
              <a:rPr lang="en-US" sz="2000" dirty="0" smtClean="0">
                <a:cs typeface="Calibri"/>
                <a:hlinkClick r:id="rId3"/>
              </a:rPr>
              <a:t>code.woboq.org/userspace/glibc/string/strtok_r.c.html</a:t>
            </a:r>
            <a:endParaRPr lang="en-US" sz="2000" dirty="0" smtClean="0">
              <a:cs typeface="Calibri"/>
            </a:endParaRPr>
          </a:p>
          <a:p>
            <a:pPr marL="241300" marR="61341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spc="-10" dirty="0" smtClean="0">
              <a:latin typeface="Calibri"/>
              <a:cs typeface="Calibri"/>
            </a:endParaRPr>
          </a:p>
          <a:p>
            <a:pPr marL="241300" marR="61341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 smtClean="0">
                <a:latin typeface="Calibri"/>
                <a:cs typeface="Calibri"/>
              </a:rPr>
              <a:t>This </a:t>
            </a:r>
            <a:r>
              <a:rPr sz="2800" spc="-10" dirty="0">
                <a:latin typeface="Calibri"/>
                <a:cs typeface="Calibri"/>
              </a:rPr>
              <a:t>causes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25" dirty="0">
                <a:latin typeface="Calibri"/>
                <a:cs typeface="Calibri"/>
              </a:rPr>
              <a:t>stored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this variable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persist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one </a:t>
            </a:r>
            <a:r>
              <a:rPr sz="2800" spc="-10" dirty="0">
                <a:latin typeface="Calibri"/>
                <a:cs typeface="Calibri"/>
              </a:rPr>
              <a:t>call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next.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4100" dirty="0">
              <a:latin typeface="Calibri"/>
              <a:cs typeface="Calibri"/>
            </a:endParaRPr>
          </a:p>
          <a:p>
            <a:pPr marL="241300" marR="154305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Unfortunately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us, </a:t>
            </a:r>
            <a:r>
              <a:rPr sz="2800" spc="-10" dirty="0">
                <a:latin typeface="Calibri"/>
                <a:cs typeface="Calibri"/>
              </a:rPr>
              <a:t>this cached string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shared,  not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private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91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12175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What</a:t>
            </a:r>
            <a:r>
              <a:rPr sz="4400" spc="-50" dirty="0"/>
              <a:t> </a:t>
            </a:r>
            <a:r>
              <a:rPr sz="4400" dirty="0"/>
              <a:t>happened?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570100"/>
            <a:ext cx="7466965" cy="43738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5080" indent="-228600" algn="just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Thus,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thread </a:t>
            </a:r>
            <a:r>
              <a:rPr sz="2800" spc="-60" dirty="0">
                <a:solidFill>
                  <a:srgbClr val="FF0000"/>
                </a:solidFill>
                <a:latin typeface="Calibri"/>
                <a:cs typeface="Calibri"/>
              </a:rPr>
              <a:t>0’s </a:t>
            </a:r>
            <a:r>
              <a:rPr sz="2800" spc="-10" dirty="0">
                <a:latin typeface="Calibri"/>
                <a:cs typeface="Calibri"/>
              </a:rPr>
              <a:t>call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0066FF"/>
                </a:solidFill>
                <a:latin typeface="Calibri"/>
                <a:cs typeface="Calibri"/>
              </a:rPr>
              <a:t>strtok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15" dirty="0">
                <a:latin typeface="Calibri"/>
                <a:cs typeface="Calibri"/>
              </a:rPr>
              <a:t>third </a:t>
            </a:r>
            <a:r>
              <a:rPr sz="2800" spc="-10" dirty="0">
                <a:latin typeface="Calibri"/>
                <a:cs typeface="Calibri"/>
              </a:rPr>
              <a:t>line of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input has apparently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overwritten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contents 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thread </a:t>
            </a:r>
            <a:r>
              <a:rPr sz="2800" spc="-60" dirty="0">
                <a:solidFill>
                  <a:srgbClr val="FF0000"/>
                </a:solidFill>
                <a:latin typeface="Calibri"/>
                <a:cs typeface="Calibri"/>
              </a:rPr>
              <a:t>1’s </a:t>
            </a:r>
            <a:r>
              <a:rPr sz="2800" spc="-10" dirty="0">
                <a:latin typeface="Calibri"/>
                <a:cs typeface="Calibri"/>
              </a:rPr>
              <a:t>call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10" dirty="0">
                <a:latin typeface="Calibri"/>
                <a:cs typeface="Calibri"/>
              </a:rPr>
              <a:t>second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marR="4091940" indent="-228600">
              <a:lnSpc>
                <a:spcPts val="269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So the </a:t>
            </a:r>
            <a:r>
              <a:rPr sz="2800" spc="-15" dirty="0">
                <a:solidFill>
                  <a:srgbClr val="0066FF"/>
                </a:solidFill>
                <a:latin typeface="Calibri"/>
                <a:cs typeface="Calibri"/>
              </a:rPr>
              <a:t>strtok </a:t>
            </a:r>
            <a:r>
              <a:rPr sz="2800" spc="-5" dirty="0">
                <a:latin typeface="Calibri"/>
                <a:cs typeface="Calibri"/>
              </a:rPr>
              <a:t>function  is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thread-safe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marR="3999865" indent="-228600">
              <a:lnSpc>
                <a:spcPts val="269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multiple threads call 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25" dirty="0">
                <a:latin typeface="Calibri"/>
                <a:cs typeface="Calibri"/>
              </a:rPr>
              <a:t>simultaneously,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10" dirty="0">
                <a:latin typeface="Calibri"/>
                <a:cs typeface="Calibri"/>
              </a:rPr>
              <a:t>not be  </a:t>
            </a:r>
            <a:r>
              <a:rPr sz="2800" spc="-15" dirty="0">
                <a:latin typeface="Calibri"/>
                <a:cs typeface="Calibri"/>
              </a:rPr>
              <a:t>correct.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9968" y="3171444"/>
            <a:ext cx="2143916" cy="3095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103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6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47" y="613004"/>
            <a:ext cx="887143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Other </a:t>
            </a:r>
            <a:r>
              <a:rPr sz="4400" spc="-25" dirty="0"/>
              <a:t>unsafe </a:t>
            </a:r>
            <a:r>
              <a:rPr sz="4400" dirty="0"/>
              <a:t>C </a:t>
            </a:r>
            <a:r>
              <a:rPr sz="4400" spc="-10" dirty="0"/>
              <a:t>library</a:t>
            </a:r>
            <a:r>
              <a:rPr sz="4400" spc="-60" dirty="0"/>
              <a:t> </a:t>
            </a:r>
            <a:r>
              <a:rPr sz="440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518400" cy="424218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98361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Regrettably, </a:t>
            </a:r>
            <a:r>
              <a:rPr sz="2800" spc="-25" dirty="0">
                <a:latin typeface="Calibri"/>
                <a:cs typeface="Calibri"/>
              </a:rPr>
              <a:t>it’s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not uncommon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C </a:t>
            </a:r>
            <a:r>
              <a:rPr sz="2800" spc="-15" dirty="0">
                <a:latin typeface="Calibri"/>
                <a:cs typeface="Calibri"/>
              </a:rPr>
              <a:t>library  </a:t>
            </a:r>
            <a:r>
              <a:rPr sz="2800" spc="-5" dirty="0">
                <a:latin typeface="Calibri"/>
                <a:cs typeface="Calibri"/>
              </a:rPr>
              <a:t>functions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fail to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8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thread-safe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random </a:t>
            </a:r>
            <a:r>
              <a:rPr sz="2800" spc="-10" dirty="0">
                <a:latin typeface="Calibri"/>
                <a:cs typeface="Calibri"/>
              </a:rPr>
              <a:t>number </a:t>
            </a:r>
            <a:r>
              <a:rPr sz="2800" spc="-20" dirty="0">
                <a:latin typeface="Calibri"/>
                <a:cs typeface="Calibri"/>
              </a:rPr>
              <a:t>generator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random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5" dirty="0" err="1">
                <a:solidFill>
                  <a:srgbClr val="0066FF"/>
                </a:solidFill>
                <a:latin typeface="Calibri"/>
                <a:cs typeface="Calibri"/>
              </a:rPr>
              <a:t>stdlib.h</a:t>
            </a:r>
            <a:r>
              <a:rPr sz="2800" spc="-15" dirty="0" smtClean="0">
                <a:latin typeface="Calibri"/>
                <a:cs typeface="Calibri"/>
              </a:rPr>
              <a:t>.</a:t>
            </a:r>
            <a:endParaRPr lang="en-US" sz="2800" spc="-15" dirty="0" smtClean="0">
              <a:latin typeface="Calibri"/>
              <a:cs typeface="Calibri"/>
            </a:endParaRPr>
          </a:p>
          <a:p>
            <a:pPr marL="698500" lvl="1" indent="-228600">
              <a:buFont typeface="Arial"/>
              <a:buChar char="•"/>
              <a:tabLst>
                <a:tab pos="241300" algn="l"/>
              </a:tabLst>
            </a:pPr>
            <a:r>
              <a:rPr lang="en-US" spc="-15" dirty="0">
                <a:latin typeface="Calibri"/>
                <a:cs typeface="Calibri"/>
              </a:rPr>
              <a:t>r</a:t>
            </a:r>
            <a:r>
              <a:rPr lang="en-US" spc="-15" dirty="0" smtClean="0">
                <a:latin typeface="Calibri"/>
                <a:cs typeface="Calibri"/>
              </a:rPr>
              <a:t>and()</a:t>
            </a:r>
          </a:p>
          <a:p>
            <a:pPr marL="698500" lvl="1" indent="-228600">
              <a:buFont typeface="Arial"/>
              <a:buChar char="•"/>
              <a:tabLst>
                <a:tab pos="241300" algn="l"/>
              </a:tabLst>
            </a:pPr>
            <a:r>
              <a:rPr lang="en-US" spc="-15" dirty="0" err="1">
                <a:latin typeface="Calibri"/>
                <a:cs typeface="Calibri"/>
              </a:rPr>
              <a:t>s</a:t>
            </a:r>
            <a:r>
              <a:rPr lang="en-US" spc="-15" dirty="0" err="1" smtClean="0">
                <a:latin typeface="Calibri"/>
                <a:cs typeface="Calibri"/>
              </a:rPr>
              <a:t>rand</a:t>
            </a:r>
            <a:r>
              <a:rPr lang="en-US" spc="-15" dirty="0" smtClean="0">
                <a:latin typeface="Calibri"/>
                <a:cs typeface="Calibri"/>
              </a:rPr>
              <a:t>()</a:t>
            </a:r>
          </a:p>
          <a:p>
            <a:pPr marL="698500" lvl="1" indent="-228600">
              <a:buFont typeface="Arial"/>
              <a:buChar char="•"/>
              <a:tabLst>
                <a:tab pos="241300" algn="l"/>
              </a:tabLst>
            </a:pPr>
            <a:r>
              <a:rPr lang="en-US" spc="-15" dirty="0" err="1">
                <a:latin typeface="Calibri"/>
                <a:cs typeface="Calibri"/>
              </a:rPr>
              <a:t>r</a:t>
            </a:r>
            <a:r>
              <a:rPr lang="en-US" spc="-15" dirty="0" err="1" smtClean="0">
                <a:latin typeface="Calibri"/>
                <a:cs typeface="Calibri"/>
              </a:rPr>
              <a:t>and_r</a:t>
            </a:r>
            <a:r>
              <a:rPr lang="en-US" spc="-15" dirty="0" smtClean="0">
                <a:latin typeface="Calibri"/>
                <a:cs typeface="Calibri"/>
              </a:rPr>
              <a:t>()</a:t>
            </a:r>
            <a:endParaRPr dirty="0">
              <a:latin typeface="Calibri"/>
              <a:cs typeface="Calibri"/>
            </a:endParaRPr>
          </a:p>
          <a:p>
            <a:pPr lvl="1">
              <a:spcBef>
                <a:spcPts val="55"/>
              </a:spcBef>
              <a:buFont typeface="Arial"/>
              <a:buChar char="•"/>
            </a:pPr>
            <a:r>
              <a:rPr lang="en-US" spc="-15" dirty="0">
                <a:latin typeface="Calibri"/>
                <a:cs typeface="Calibri"/>
                <a:hlinkClick r:id="rId2"/>
              </a:rPr>
              <a:t>https://</a:t>
            </a:r>
            <a:r>
              <a:rPr lang="en-US" spc="-15" dirty="0" smtClean="0">
                <a:latin typeface="Calibri"/>
                <a:cs typeface="Calibri"/>
                <a:hlinkClick r:id="rId2"/>
              </a:rPr>
              <a:t>linux.die.net/man/3/rand_r</a:t>
            </a:r>
            <a:endParaRPr lang="en-US" spc="-15" dirty="0" smtClean="0">
              <a:latin typeface="Calibri"/>
              <a:cs typeface="Calibri"/>
            </a:endParaRPr>
          </a:p>
          <a:p>
            <a:pPr lvl="1">
              <a:spcBef>
                <a:spcPts val="55"/>
              </a:spcBef>
              <a:buFont typeface="Arial"/>
              <a:buChar char="•"/>
            </a:pPr>
            <a:endParaRPr spc="-15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-20" dirty="0">
                <a:latin typeface="Calibri"/>
                <a:cs typeface="Calibri"/>
              </a:rPr>
              <a:t>conversion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localtime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5" dirty="0" err="1">
                <a:solidFill>
                  <a:srgbClr val="0066FF"/>
                </a:solidFill>
                <a:latin typeface="Calibri"/>
                <a:cs typeface="Calibri"/>
              </a:rPr>
              <a:t>time.h</a:t>
            </a:r>
            <a:r>
              <a:rPr sz="2800" spc="-5" dirty="0" smtClean="0">
                <a:latin typeface="Calibri"/>
                <a:cs typeface="Calibri"/>
              </a:rPr>
              <a:t>.</a:t>
            </a:r>
            <a:endParaRPr lang="en-US" sz="2800" spc="-5" dirty="0" smtClean="0">
              <a:latin typeface="Calibri"/>
              <a:cs typeface="Calibri"/>
            </a:endParaRPr>
          </a:p>
          <a:p>
            <a:pPr marL="698500" lvl="1" indent="-228600">
              <a:buFont typeface="Arial"/>
              <a:buChar char="•"/>
              <a:tabLst>
                <a:tab pos="241300" algn="l"/>
              </a:tabLst>
            </a:pPr>
            <a:r>
              <a:rPr lang="en-US" dirty="0">
                <a:cs typeface="Calibri"/>
                <a:hlinkClick r:id="rId3"/>
              </a:rPr>
              <a:t>https</a:t>
            </a:r>
            <a:r>
              <a:rPr lang="en-US">
                <a:cs typeface="Calibri"/>
                <a:hlinkClick r:id="rId3"/>
              </a:rPr>
              <a:t>://</a:t>
            </a:r>
            <a:r>
              <a:rPr lang="en-US" smtClean="0">
                <a:cs typeface="Calibri"/>
                <a:hlinkClick r:id="rId3"/>
              </a:rPr>
              <a:t>linux.die.net/man/3/localtime</a:t>
            </a:r>
            <a:endParaRPr lang="en-US" smtClean="0">
              <a:cs typeface="Calibri"/>
            </a:endParaRPr>
          </a:p>
          <a:p>
            <a:pPr marL="698500" lvl="1" indent="-228600">
              <a:buFont typeface="Arial"/>
              <a:buChar char="•"/>
              <a:tabLst>
                <a:tab pos="241300" algn="l"/>
              </a:tabLst>
            </a:pP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84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150" y="491744"/>
            <a:ext cx="7994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“re-entrant” </a:t>
            </a:r>
            <a:r>
              <a:rPr sz="4400" spc="-10" dirty="0"/>
              <a:t>(thread </a:t>
            </a:r>
            <a:r>
              <a:rPr sz="4400" spc="-35" dirty="0"/>
              <a:t>safe)</a:t>
            </a:r>
            <a:r>
              <a:rPr sz="4400" spc="-75" dirty="0"/>
              <a:t> </a:t>
            </a:r>
            <a:r>
              <a:rPr sz="4400" dirty="0"/>
              <a:t>functions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476883"/>
            <a:ext cx="7765415" cy="217751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some </a:t>
            </a:r>
            <a:r>
              <a:rPr sz="2800" spc="-5" dirty="0">
                <a:latin typeface="Calibri"/>
                <a:cs typeface="Calibri"/>
              </a:rPr>
              <a:t>cases, the C </a:t>
            </a:r>
            <a:r>
              <a:rPr sz="2800" spc="-20" dirty="0">
                <a:latin typeface="Calibri"/>
                <a:cs typeface="Calibri"/>
              </a:rPr>
              <a:t>standard </a:t>
            </a:r>
            <a:r>
              <a:rPr sz="2800" spc="-10" dirty="0">
                <a:latin typeface="Calibri"/>
                <a:cs typeface="Calibri"/>
              </a:rPr>
              <a:t>specifies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alternate,  thread-safe, </a:t>
            </a:r>
            <a:r>
              <a:rPr sz="2800" spc="-20" dirty="0">
                <a:latin typeface="Calibri"/>
                <a:cs typeface="Calibri"/>
              </a:rPr>
              <a:t>version </a:t>
            </a:r>
            <a:r>
              <a:rPr sz="2800" spc="-5" dirty="0">
                <a:latin typeface="Calibri"/>
                <a:cs typeface="Calibri"/>
              </a:rPr>
              <a:t>of a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</a:t>
            </a:r>
            <a:r>
              <a:rPr sz="2800" spc="-10" dirty="0" smtClean="0">
                <a:latin typeface="Calibri"/>
                <a:cs typeface="Calibri"/>
              </a:rPr>
              <a:t>.</a:t>
            </a:r>
            <a:endParaRPr lang="en-US" sz="2800" spc="-10" dirty="0" smtClean="0">
              <a:latin typeface="Calibri"/>
              <a:cs typeface="Calibri"/>
            </a:endParaRPr>
          </a:p>
          <a:p>
            <a:pPr marL="698500" marR="5080" lvl="1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cs typeface="Calibri"/>
                <a:hlinkClick r:id="rId2"/>
              </a:rPr>
              <a:t>https://</a:t>
            </a:r>
            <a:r>
              <a:rPr lang="en-US" sz="2000" dirty="0" smtClean="0">
                <a:cs typeface="Calibri"/>
                <a:hlinkClick r:id="rId2"/>
              </a:rPr>
              <a:t>code.woboq.org/userspace/glibc/string/strtok_r.c.html</a:t>
            </a:r>
            <a:endParaRPr lang="en-US" sz="2000" dirty="0" smtClean="0">
              <a:cs typeface="Calibri"/>
            </a:endParaRPr>
          </a:p>
          <a:p>
            <a:pPr marL="698500" marR="5080" lvl="1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endParaRPr lang="en-US" sz="2000" dirty="0"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2318" y="2925098"/>
            <a:ext cx="6494947" cy="1095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42948" y="5532831"/>
            <a:ext cx="49657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0000FF"/>
                </a:solidFill>
                <a:latin typeface="Calibri Light"/>
                <a:cs typeface="Calibri Light"/>
              </a:rPr>
              <a:t>my_string </a:t>
            </a:r>
            <a:r>
              <a:rPr sz="2000" b="0" dirty="0">
                <a:solidFill>
                  <a:srgbClr val="0000FF"/>
                </a:solidFill>
                <a:latin typeface="Calibri Light"/>
                <a:cs typeface="Calibri Light"/>
              </a:rPr>
              <a:t>= </a:t>
            </a:r>
            <a:r>
              <a:rPr sz="2000" b="0" spc="-5" dirty="0">
                <a:solidFill>
                  <a:srgbClr val="0000FF"/>
                </a:solidFill>
                <a:latin typeface="Calibri Light"/>
                <a:cs typeface="Calibri Light"/>
              </a:rPr>
              <a:t>strtok_r(my_line, </a:t>
            </a:r>
            <a:r>
              <a:rPr sz="2000" b="0" spc="-30" dirty="0">
                <a:solidFill>
                  <a:srgbClr val="0000FF"/>
                </a:solidFill>
                <a:latin typeface="Calibri Light"/>
                <a:cs typeface="Calibri Light"/>
              </a:rPr>
              <a:t>“\t\n”,</a:t>
            </a:r>
            <a:r>
              <a:rPr sz="2000" b="0" spc="37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0000FF"/>
                </a:solidFill>
                <a:latin typeface="Calibri Light"/>
                <a:cs typeface="Calibri Light"/>
              </a:rPr>
              <a:t>&amp;saveptr);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000" b="0" spc="-10" dirty="0">
                <a:solidFill>
                  <a:srgbClr val="0000FF"/>
                </a:solidFill>
                <a:latin typeface="Calibri Light"/>
                <a:cs typeface="Calibri Light"/>
              </a:rPr>
              <a:t>……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000" b="0" spc="-5" dirty="0">
                <a:solidFill>
                  <a:srgbClr val="0000FF"/>
                </a:solidFill>
                <a:latin typeface="Calibri Light"/>
                <a:cs typeface="Calibri Light"/>
              </a:rPr>
              <a:t>my_string </a:t>
            </a:r>
            <a:r>
              <a:rPr sz="2000" b="0" dirty="0">
                <a:solidFill>
                  <a:srgbClr val="0000FF"/>
                </a:solidFill>
                <a:latin typeface="Calibri Light"/>
                <a:cs typeface="Calibri Light"/>
              </a:rPr>
              <a:t>= </a:t>
            </a:r>
            <a:r>
              <a:rPr sz="2000" b="0" spc="-5" dirty="0">
                <a:solidFill>
                  <a:srgbClr val="0000FF"/>
                </a:solidFill>
                <a:latin typeface="Calibri Light"/>
                <a:cs typeface="Calibri Light"/>
              </a:rPr>
              <a:t>strtok_r(NULL, </a:t>
            </a:r>
            <a:r>
              <a:rPr sz="2000" b="0" spc="-25" dirty="0">
                <a:solidFill>
                  <a:srgbClr val="0000FF"/>
                </a:solidFill>
                <a:latin typeface="Calibri Light"/>
                <a:cs typeface="Calibri Light"/>
              </a:rPr>
              <a:t>“\t\n”,</a:t>
            </a:r>
            <a:r>
              <a:rPr sz="2000" b="0" spc="36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000" b="0" spc="-10" dirty="0">
                <a:solidFill>
                  <a:srgbClr val="0000FF"/>
                </a:solidFill>
                <a:latin typeface="Calibri Light"/>
                <a:cs typeface="Calibri Light"/>
              </a:rPr>
              <a:t>&amp;saveptr);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0679" y="4091685"/>
            <a:ext cx="368109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C00000"/>
                </a:solidFill>
                <a:latin typeface="Calibri Light"/>
                <a:cs typeface="Calibri Light"/>
              </a:rPr>
              <a:t>my_string </a:t>
            </a:r>
            <a:r>
              <a:rPr sz="2000" b="0" dirty="0">
                <a:solidFill>
                  <a:srgbClr val="C00000"/>
                </a:solidFill>
                <a:latin typeface="Calibri Light"/>
                <a:cs typeface="Calibri Light"/>
              </a:rPr>
              <a:t>= </a:t>
            </a:r>
            <a:r>
              <a:rPr sz="2000" b="0" spc="-5" dirty="0">
                <a:solidFill>
                  <a:srgbClr val="C00000"/>
                </a:solidFill>
                <a:latin typeface="Calibri Light"/>
                <a:cs typeface="Calibri Light"/>
              </a:rPr>
              <a:t>strtok(my_line,</a:t>
            </a:r>
            <a:r>
              <a:rPr sz="2000" b="0" spc="35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b="0" dirty="0">
                <a:solidFill>
                  <a:srgbClr val="C00000"/>
                </a:solidFill>
                <a:latin typeface="Calibri Light"/>
                <a:cs typeface="Calibri Light"/>
              </a:rPr>
              <a:t>“\t\n”);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000" b="0" spc="-10" dirty="0">
                <a:solidFill>
                  <a:srgbClr val="C00000"/>
                </a:solidFill>
                <a:latin typeface="Calibri Light"/>
                <a:cs typeface="Calibri Light"/>
              </a:rPr>
              <a:t>……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000" b="0" spc="-5" dirty="0">
                <a:solidFill>
                  <a:srgbClr val="C00000"/>
                </a:solidFill>
                <a:latin typeface="Calibri Light"/>
                <a:cs typeface="Calibri Light"/>
              </a:rPr>
              <a:t>my_string </a:t>
            </a:r>
            <a:r>
              <a:rPr sz="2000" b="0" dirty="0">
                <a:solidFill>
                  <a:srgbClr val="C00000"/>
                </a:solidFill>
                <a:latin typeface="Calibri Light"/>
                <a:cs typeface="Calibri Light"/>
              </a:rPr>
              <a:t>= </a:t>
            </a:r>
            <a:r>
              <a:rPr sz="2000" b="0" spc="-5" dirty="0">
                <a:solidFill>
                  <a:srgbClr val="C00000"/>
                </a:solidFill>
                <a:latin typeface="Calibri Light"/>
                <a:cs typeface="Calibri Light"/>
              </a:rPr>
              <a:t>strtok(NULL,</a:t>
            </a:r>
            <a:r>
              <a:rPr sz="2000" b="0" spc="39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b="0" dirty="0">
                <a:solidFill>
                  <a:srgbClr val="C00000"/>
                </a:solidFill>
                <a:latin typeface="Calibri Light"/>
                <a:cs typeface="Calibri Light"/>
              </a:rPr>
              <a:t>“\t\n”);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9208" y="5181600"/>
            <a:ext cx="658495" cy="299085"/>
          </a:xfrm>
          <a:custGeom>
            <a:avLst/>
            <a:gdLst/>
            <a:ahLst/>
            <a:cxnLst/>
            <a:rect l="l" t="t" r="r" b="b"/>
            <a:pathLst>
              <a:path w="658495" h="299085">
                <a:moveTo>
                  <a:pt x="493775" y="0"/>
                </a:moveTo>
                <a:lnTo>
                  <a:pt x="164591" y="0"/>
                </a:lnTo>
                <a:lnTo>
                  <a:pt x="164591" y="149352"/>
                </a:lnTo>
                <a:lnTo>
                  <a:pt x="0" y="149352"/>
                </a:lnTo>
                <a:lnTo>
                  <a:pt x="329183" y="298703"/>
                </a:lnTo>
                <a:lnTo>
                  <a:pt x="658367" y="149352"/>
                </a:lnTo>
                <a:lnTo>
                  <a:pt x="493775" y="149352"/>
                </a:lnTo>
                <a:lnTo>
                  <a:pt x="49377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9208" y="5181600"/>
            <a:ext cx="658495" cy="299085"/>
          </a:xfrm>
          <a:custGeom>
            <a:avLst/>
            <a:gdLst/>
            <a:ahLst/>
            <a:cxnLst/>
            <a:rect l="l" t="t" r="r" b="b"/>
            <a:pathLst>
              <a:path w="658495" h="299085">
                <a:moveTo>
                  <a:pt x="0" y="149352"/>
                </a:moveTo>
                <a:lnTo>
                  <a:pt x="164591" y="149352"/>
                </a:lnTo>
                <a:lnTo>
                  <a:pt x="164591" y="0"/>
                </a:lnTo>
                <a:lnTo>
                  <a:pt x="493775" y="0"/>
                </a:lnTo>
                <a:lnTo>
                  <a:pt x="493775" y="149352"/>
                </a:lnTo>
                <a:lnTo>
                  <a:pt x="658367" y="149352"/>
                </a:lnTo>
                <a:lnTo>
                  <a:pt x="329183" y="298703"/>
                </a:lnTo>
                <a:lnTo>
                  <a:pt x="0" y="14935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9323" y="3650741"/>
            <a:ext cx="1626870" cy="668655"/>
          </a:xfrm>
          <a:custGeom>
            <a:avLst/>
            <a:gdLst/>
            <a:ahLst/>
            <a:cxnLst/>
            <a:rect l="l" t="t" r="r" b="b"/>
            <a:pathLst>
              <a:path w="1626870" h="668654">
                <a:moveTo>
                  <a:pt x="73546" y="28262"/>
                </a:moveTo>
                <a:lnTo>
                  <a:pt x="67805" y="42475"/>
                </a:lnTo>
                <a:lnTo>
                  <a:pt x="1621154" y="668654"/>
                </a:lnTo>
                <a:lnTo>
                  <a:pt x="1626870" y="654557"/>
                </a:lnTo>
                <a:lnTo>
                  <a:pt x="73546" y="28262"/>
                </a:lnTo>
                <a:close/>
              </a:path>
              <a:path w="1626870" h="668654">
                <a:moveTo>
                  <a:pt x="84962" y="0"/>
                </a:moveTo>
                <a:lnTo>
                  <a:pt x="0" y="6857"/>
                </a:lnTo>
                <a:lnTo>
                  <a:pt x="56387" y="70738"/>
                </a:lnTo>
                <a:lnTo>
                  <a:pt x="67805" y="42475"/>
                </a:lnTo>
                <a:lnTo>
                  <a:pt x="56006" y="37718"/>
                </a:lnTo>
                <a:lnTo>
                  <a:pt x="61722" y="23494"/>
                </a:lnTo>
                <a:lnTo>
                  <a:pt x="75472" y="23494"/>
                </a:lnTo>
                <a:lnTo>
                  <a:pt x="84962" y="0"/>
                </a:lnTo>
                <a:close/>
              </a:path>
              <a:path w="1626870" h="668654">
                <a:moveTo>
                  <a:pt x="61722" y="23494"/>
                </a:moveTo>
                <a:lnTo>
                  <a:pt x="56006" y="37718"/>
                </a:lnTo>
                <a:lnTo>
                  <a:pt x="67805" y="42475"/>
                </a:lnTo>
                <a:lnTo>
                  <a:pt x="73546" y="28262"/>
                </a:lnTo>
                <a:lnTo>
                  <a:pt x="61722" y="23494"/>
                </a:lnTo>
                <a:close/>
              </a:path>
              <a:path w="1626870" h="668654">
                <a:moveTo>
                  <a:pt x="75472" y="23494"/>
                </a:moveTo>
                <a:lnTo>
                  <a:pt x="61722" y="23494"/>
                </a:lnTo>
                <a:lnTo>
                  <a:pt x="73546" y="28262"/>
                </a:lnTo>
                <a:lnTo>
                  <a:pt x="75472" y="234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36689" y="3954017"/>
            <a:ext cx="171831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Saveptr_p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keeps 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track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 where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func is in  the input</a:t>
            </a:r>
            <a:r>
              <a:rPr sz="20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string.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105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1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1" y="613004"/>
            <a:ext cx="690659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Concluding </a:t>
            </a:r>
            <a:r>
              <a:rPr sz="4400" spc="-25" dirty="0"/>
              <a:t>Remarks</a:t>
            </a:r>
            <a:r>
              <a:rPr sz="4400" spc="-65" dirty="0"/>
              <a:t> </a:t>
            </a:r>
            <a:r>
              <a:rPr sz="440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543558"/>
            <a:ext cx="7573009" cy="44183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725805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thread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shared-memory </a:t>
            </a:r>
            <a:r>
              <a:rPr sz="2800" spc="-20" dirty="0">
                <a:latin typeface="Calibri"/>
                <a:cs typeface="Calibri"/>
              </a:rPr>
              <a:t>programming </a:t>
            </a:r>
            <a:r>
              <a:rPr sz="2800" spc="-5" dirty="0">
                <a:latin typeface="Calibri"/>
                <a:cs typeface="Calibri"/>
              </a:rPr>
              <a:t>is  </a:t>
            </a:r>
            <a:r>
              <a:rPr sz="2800" spc="-10" dirty="0">
                <a:latin typeface="Calibri"/>
                <a:cs typeface="Calibri"/>
              </a:rPr>
              <a:t>analogous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distributed </a:t>
            </a:r>
            <a:r>
              <a:rPr sz="2800" spc="-5" dirty="0">
                <a:latin typeface="Calibri"/>
                <a:cs typeface="Calibri"/>
              </a:rPr>
              <a:t>memory  </a:t>
            </a:r>
            <a:r>
              <a:rPr sz="2800" spc="-15" dirty="0">
                <a:latin typeface="Calibri"/>
                <a:cs typeface="Calibri"/>
              </a:rPr>
              <a:t>programming.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434975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However,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thread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often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lighter-weight </a:t>
            </a:r>
            <a:r>
              <a:rPr sz="2800" spc="-5" dirty="0">
                <a:latin typeface="Calibri"/>
                <a:cs typeface="Calibri"/>
              </a:rPr>
              <a:t>than a  </a:t>
            </a:r>
            <a:r>
              <a:rPr sz="2800" spc="-10" dirty="0">
                <a:latin typeface="Calibri"/>
                <a:cs typeface="Calibri"/>
              </a:rPr>
              <a:t>full-fledged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Pthreads </a:t>
            </a:r>
            <a:r>
              <a:rPr sz="2800" spc="-20" dirty="0">
                <a:latin typeface="Calibri"/>
                <a:cs typeface="Calibri"/>
              </a:rPr>
              <a:t>programs, </a:t>
            </a:r>
            <a:r>
              <a:rPr sz="2800" spc="-5" dirty="0">
                <a:latin typeface="Calibri"/>
                <a:cs typeface="Calibri"/>
              </a:rPr>
              <a:t>all the </a:t>
            </a:r>
            <a:r>
              <a:rPr sz="2800" spc="-10" dirty="0">
                <a:latin typeface="Calibri"/>
                <a:cs typeface="Calibri"/>
              </a:rPr>
              <a:t>threads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access 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global </a:t>
            </a:r>
            <a:r>
              <a:rPr sz="2800" spc="-10" dirty="0">
                <a:latin typeface="Calibri"/>
                <a:cs typeface="Calibri"/>
              </a:rPr>
              <a:t>variables, </a:t>
            </a:r>
            <a:r>
              <a:rPr sz="2800" spc="-5" dirty="0">
                <a:latin typeface="Calibri"/>
                <a:cs typeface="Calibri"/>
              </a:rPr>
              <a:t>while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local variables </a:t>
            </a:r>
            <a:r>
              <a:rPr sz="2800" spc="-10" dirty="0">
                <a:latin typeface="Calibri"/>
                <a:cs typeface="Calibri"/>
              </a:rPr>
              <a:t>usually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private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thread running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8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71316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Concluding </a:t>
            </a:r>
            <a:r>
              <a:rPr sz="4400" spc="-25" dirty="0"/>
              <a:t>Remarks</a:t>
            </a:r>
            <a:r>
              <a:rPr sz="4400" spc="-65" dirty="0"/>
              <a:t> </a:t>
            </a:r>
            <a:r>
              <a:rPr sz="440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555865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latin typeface="Calibri"/>
                <a:cs typeface="Calibri"/>
              </a:rPr>
              <a:t>indeterminacy results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multiple threads  </a:t>
            </a:r>
            <a:r>
              <a:rPr sz="2800" spc="-15" dirty="0">
                <a:latin typeface="Calibri"/>
                <a:cs typeface="Calibri"/>
              </a:rPr>
              <a:t>attempting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access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shared resource</a:t>
            </a:r>
            <a:r>
              <a:rPr sz="2800" spc="-15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the  accesses </a:t>
            </a:r>
            <a:r>
              <a:rPr sz="2800" spc="-10" dirty="0">
                <a:latin typeface="Calibri"/>
                <a:cs typeface="Calibri"/>
              </a:rPr>
              <a:t>can result </a:t>
            </a:r>
            <a:r>
              <a:rPr sz="2800" spc="-5" dirty="0">
                <a:latin typeface="Calibri"/>
                <a:cs typeface="Calibri"/>
              </a:rPr>
              <a:t>in an </a:t>
            </a:r>
            <a:r>
              <a:rPr sz="2800" spc="-55" dirty="0">
                <a:latin typeface="Calibri"/>
                <a:cs typeface="Calibri"/>
              </a:rPr>
              <a:t>error,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race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condition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8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90659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Concluding </a:t>
            </a:r>
            <a:r>
              <a:rPr sz="4400" spc="-25" dirty="0"/>
              <a:t>Remarks</a:t>
            </a:r>
            <a:r>
              <a:rPr sz="4400" spc="-65" dirty="0"/>
              <a:t> </a:t>
            </a:r>
            <a:r>
              <a:rPr sz="440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698740" cy="26269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362585" indent="-228600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critical section </a:t>
            </a:r>
            <a:r>
              <a:rPr sz="2800" spc="-5" dirty="0">
                <a:latin typeface="Calibri"/>
                <a:cs typeface="Calibri"/>
              </a:rPr>
              <a:t>is 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block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code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updates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5" dirty="0">
                <a:latin typeface="Calibri"/>
                <a:cs typeface="Calibri"/>
              </a:rPr>
              <a:t>shared resource </a:t>
            </a:r>
            <a:r>
              <a:rPr sz="2800" spc="-10" dirty="0">
                <a:latin typeface="Calibri"/>
                <a:cs typeface="Calibri"/>
              </a:rPr>
              <a:t>that can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only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updated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one  </a:t>
            </a:r>
            <a:r>
              <a:rPr sz="2800" spc="-10" dirty="0">
                <a:latin typeface="Calibri"/>
                <a:cs typeface="Calibri"/>
              </a:rPr>
              <a:t>thread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So the </a:t>
            </a:r>
            <a:r>
              <a:rPr sz="2800" spc="-20" dirty="0">
                <a:latin typeface="Calibri"/>
                <a:cs typeface="Calibri"/>
              </a:rPr>
              <a:t>execution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code in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critical section should,  </a:t>
            </a:r>
            <a:r>
              <a:rPr sz="2800" spc="-35" dirty="0">
                <a:latin typeface="Calibri"/>
                <a:cs typeface="Calibri"/>
              </a:rPr>
              <a:t>effectively,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25" dirty="0">
                <a:latin typeface="Calibri"/>
                <a:cs typeface="Calibri"/>
              </a:rPr>
              <a:t>executed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serial</a:t>
            </a:r>
            <a:r>
              <a:rPr sz="280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3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1" y="609676"/>
            <a:ext cx="70296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Concluding </a:t>
            </a:r>
            <a:r>
              <a:rPr sz="4400" spc="-25" dirty="0"/>
              <a:t>Remarks</a:t>
            </a:r>
            <a:r>
              <a:rPr sz="4400" spc="-65" dirty="0"/>
              <a:t> </a:t>
            </a:r>
            <a:r>
              <a:rPr sz="4400"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717790" cy="364997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Busy-waiting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to avoid </a:t>
            </a:r>
            <a:r>
              <a:rPr sz="2800" spc="-10" dirty="0">
                <a:latin typeface="Calibri"/>
                <a:cs typeface="Calibri"/>
              </a:rPr>
              <a:t>conflicting </a:t>
            </a:r>
            <a:r>
              <a:rPr sz="2800" spc="-5" dirty="0">
                <a:latin typeface="Calibri"/>
                <a:cs typeface="Calibri"/>
              </a:rPr>
              <a:t>access 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critical sections </a:t>
            </a:r>
            <a:r>
              <a:rPr sz="2800" spc="-5" dirty="0">
                <a:latin typeface="Calibri"/>
                <a:cs typeface="Calibri"/>
              </a:rPr>
              <a:t>with a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flag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variable </a:t>
            </a:r>
            <a:r>
              <a:rPr sz="2800" spc="-5" dirty="0">
                <a:latin typeface="Calibri"/>
                <a:cs typeface="Calibri"/>
              </a:rPr>
              <a:t>and a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while-  loop </a:t>
            </a:r>
            <a:r>
              <a:rPr sz="2800" spc="-5" dirty="0">
                <a:latin typeface="Calibri"/>
                <a:cs typeface="Calibri"/>
              </a:rPr>
              <a:t>with an empty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body.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very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wasteful </a:t>
            </a:r>
            <a:r>
              <a:rPr sz="2800" spc="-5" dirty="0">
                <a:latin typeface="Calibri"/>
                <a:cs typeface="Calibri"/>
              </a:rPr>
              <a:t>of CPU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cycles.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22606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also be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unreliable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compiler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optimization </a:t>
            </a:r>
            <a:r>
              <a:rPr sz="2800" spc="-5" dirty="0">
                <a:latin typeface="Calibri"/>
                <a:cs typeface="Calibri"/>
              </a:rPr>
              <a:t>is  turned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197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560654"/>
            <a:ext cx="3604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Hello </a:t>
            </a:r>
            <a:r>
              <a:rPr sz="4400" spc="-35" dirty="0"/>
              <a:t>World!</a:t>
            </a:r>
            <a:r>
              <a:rPr sz="4400" spc="-65" dirty="0"/>
              <a:t> </a:t>
            </a:r>
            <a:r>
              <a:rPr sz="4400" dirty="0"/>
              <a:t>(2)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70861" y="2063501"/>
            <a:ext cx="7308858" cy="34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1525" y="2591561"/>
            <a:ext cx="6210300" cy="0"/>
          </a:xfrm>
          <a:custGeom>
            <a:avLst/>
            <a:gdLst/>
            <a:ahLst/>
            <a:cxnLst/>
            <a:rect l="l" t="t" r="r" b="b"/>
            <a:pathLst>
              <a:path w="6210300">
                <a:moveTo>
                  <a:pt x="0" y="0"/>
                </a:moveTo>
                <a:lnTo>
                  <a:pt x="621030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8374" y="4376165"/>
            <a:ext cx="6210300" cy="0"/>
          </a:xfrm>
          <a:custGeom>
            <a:avLst/>
            <a:gdLst/>
            <a:ahLst/>
            <a:cxnLst/>
            <a:rect l="l" t="t" r="r" b="b"/>
            <a:pathLst>
              <a:path w="6210300">
                <a:moveTo>
                  <a:pt x="0" y="0"/>
                </a:moveTo>
                <a:lnTo>
                  <a:pt x="621030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1" y="609676"/>
            <a:ext cx="761877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Concluding </a:t>
            </a:r>
            <a:r>
              <a:rPr sz="4400" spc="-25" dirty="0"/>
              <a:t>Remarks</a:t>
            </a:r>
            <a:r>
              <a:rPr sz="4400" spc="-65" dirty="0"/>
              <a:t> </a:t>
            </a:r>
            <a:r>
              <a:rPr sz="4400" dirty="0"/>
              <a:t>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51776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905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mutex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to avoid </a:t>
            </a:r>
            <a:r>
              <a:rPr sz="2800" spc="-10" dirty="0">
                <a:latin typeface="Calibri"/>
                <a:cs typeface="Calibri"/>
              </a:rPr>
              <a:t>conflicting </a:t>
            </a: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spc="-20" dirty="0">
                <a:latin typeface="Calibri"/>
                <a:cs typeface="Calibri"/>
              </a:rPr>
              <a:t>to  </a:t>
            </a:r>
            <a:r>
              <a:rPr sz="2800" spc="-10" dirty="0">
                <a:latin typeface="Calibri"/>
                <a:cs typeface="Calibri"/>
              </a:rPr>
              <a:t>critical sections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Think </a:t>
            </a:r>
            <a:r>
              <a:rPr sz="2800" spc="-5" dirty="0">
                <a:latin typeface="Calibri"/>
                <a:cs typeface="Calibri"/>
              </a:rPr>
              <a:t>of it as a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lock on 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critical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section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since  </a:t>
            </a:r>
            <a:r>
              <a:rPr sz="2800" spc="-25" dirty="0">
                <a:latin typeface="Calibri"/>
                <a:cs typeface="Calibri"/>
              </a:rPr>
              <a:t>mutexes </a:t>
            </a:r>
            <a:r>
              <a:rPr sz="2800" spc="-15" dirty="0">
                <a:latin typeface="Calibri"/>
                <a:cs typeface="Calibri"/>
              </a:rPr>
              <a:t>arrange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mutually </a:t>
            </a:r>
            <a:r>
              <a:rPr sz="2800" spc="-20" dirty="0">
                <a:latin typeface="Calibri"/>
                <a:cs typeface="Calibri"/>
              </a:rPr>
              <a:t>exclusive </a:t>
            </a:r>
            <a:r>
              <a:rPr sz="2800" dirty="0">
                <a:latin typeface="Calibri"/>
                <a:cs typeface="Calibri"/>
              </a:rPr>
              <a:t>access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critical section.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22410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1" y="609676"/>
            <a:ext cx="6757127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Concluding </a:t>
            </a:r>
            <a:r>
              <a:rPr sz="4400" spc="-25" dirty="0"/>
              <a:t>Remarks</a:t>
            </a:r>
            <a:r>
              <a:rPr sz="4400" spc="-65" dirty="0"/>
              <a:t> </a:t>
            </a:r>
            <a:r>
              <a:rPr sz="4400" dirty="0"/>
              <a:t>(6)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677150" cy="36499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0259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semaphore </a:t>
            </a:r>
            <a:r>
              <a:rPr sz="2800" spc="-5" dirty="0">
                <a:latin typeface="Calibri"/>
                <a:cs typeface="Calibri"/>
              </a:rPr>
              <a:t>is the </a:t>
            </a:r>
            <a:r>
              <a:rPr sz="2800" spc="-15" dirty="0">
                <a:latin typeface="Calibri"/>
                <a:cs typeface="Calibri"/>
              </a:rPr>
              <a:t>third </a:t>
            </a:r>
            <a:r>
              <a:rPr sz="2800" spc="-30" dirty="0">
                <a:latin typeface="Calibri"/>
                <a:cs typeface="Calibri"/>
              </a:rPr>
              <a:t>way </a:t>
            </a:r>
            <a:r>
              <a:rPr sz="2800" spc="-20" dirty="0">
                <a:latin typeface="Calibri"/>
                <a:cs typeface="Calibri"/>
              </a:rPr>
              <a:t>to avoid </a:t>
            </a:r>
            <a:r>
              <a:rPr sz="2800" spc="-10" dirty="0">
                <a:latin typeface="Calibri"/>
                <a:cs typeface="Calibri"/>
              </a:rPr>
              <a:t>conflicting  </a:t>
            </a:r>
            <a:r>
              <a:rPr sz="2800" dirty="0">
                <a:latin typeface="Calibri"/>
                <a:cs typeface="Calibri"/>
              </a:rPr>
              <a:t>access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critical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sections.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211454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 is an unsigned </a:t>
            </a:r>
            <a:r>
              <a:rPr sz="2800" spc="-15" dirty="0">
                <a:latin typeface="Calibri"/>
                <a:cs typeface="Calibri"/>
              </a:rPr>
              <a:t>int together </a:t>
            </a:r>
            <a:r>
              <a:rPr sz="2800" spc="-10" dirty="0">
                <a:latin typeface="Calibri"/>
                <a:cs typeface="Calibri"/>
              </a:rPr>
              <a:t>with two </a:t>
            </a:r>
            <a:r>
              <a:rPr sz="2800" spc="-15" dirty="0">
                <a:latin typeface="Calibri"/>
                <a:cs typeface="Calibri"/>
              </a:rPr>
              <a:t>operations: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sem_wait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sem_post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Semaphores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10" dirty="0">
                <a:latin typeface="Calibri"/>
                <a:cs typeface="Calibri"/>
              </a:rPr>
              <a:t>powerful </a:t>
            </a:r>
            <a:r>
              <a:rPr sz="2800" spc="-5" dirty="0">
                <a:latin typeface="Calibri"/>
                <a:cs typeface="Calibri"/>
              </a:rPr>
              <a:t>than </a:t>
            </a:r>
            <a:r>
              <a:rPr sz="2800" spc="-25" dirty="0">
                <a:latin typeface="Calibri"/>
                <a:cs typeface="Calibri"/>
              </a:rPr>
              <a:t>mutexes </a:t>
            </a:r>
            <a:r>
              <a:rPr sz="2800" spc="-10" dirty="0">
                <a:latin typeface="Calibri"/>
                <a:cs typeface="Calibri"/>
              </a:rPr>
              <a:t>since  they </a:t>
            </a:r>
            <a:r>
              <a:rPr sz="2800" spc="-15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initialized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to any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nonnegative</a:t>
            </a:r>
            <a:r>
              <a:rPr sz="28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2528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1" y="609676"/>
            <a:ext cx="70296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Concluding </a:t>
            </a:r>
            <a:r>
              <a:rPr sz="4400" spc="-25" dirty="0"/>
              <a:t>Remarks</a:t>
            </a:r>
            <a:r>
              <a:rPr sz="4400" spc="-65" dirty="0"/>
              <a:t> </a:t>
            </a:r>
            <a:r>
              <a:rPr sz="4400" dirty="0"/>
              <a:t>(7)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853045" cy="40341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barrier </a:t>
            </a:r>
            <a:r>
              <a:rPr sz="2800" spc="-5" dirty="0">
                <a:latin typeface="Calibri"/>
                <a:cs typeface="Calibri"/>
              </a:rPr>
              <a:t>is a </a:t>
            </a:r>
            <a:r>
              <a:rPr sz="2800" spc="-15" dirty="0">
                <a:latin typeface="Calibri"/>
                <a:cs typeface="Calibri"/>
              </a:rPr>
              <a:t>point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25" dirty="0">
                <a:latin typeface="Calibri"/>
                <a:cs typeface="Calibri"/>
              </a:rPr>
              <a:t>program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which the  </a:t>
            </a:r>
            <a:r>
              <a:rPr sz="2800" spc="-10" dirty="0">
                <a:latin typeface="Calibri"/>
                <a:cs typeface="Calibri"/>
              </a:rPr>
              <a:t>threads block </a:t>
            </a:r>
            <a:r>
              <a:rPr sz="2800" spc="-15" dirty="0">
                <a:latin typeface="Calibri"/>
                <a:cs typeface="Calibri"/>
              </a:rPr>
              <a:t>until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all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0" dirty="0">
                <a:latin typeface="Calibri"/>
                <a:cs typeface="Calibri"/>
              </a:rPr>
              <a:t>threads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reached</a:t>
            </a:r>
            <a:r>
              <a:rPr sz="2800" spc="1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249554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read-write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lock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25" dirty="0">
                <a:latin typeface="Calibri"/>
                <a:cs typeface="Calibri"/>
              </a:rPr>
              <a:t>it’s safe for </a:t>
            </a:r>
            <a:r>
              <a:rPr sz="2800" spc="-10" dirty="0">
                <a:latin typeface="Calibri"/>
                <a:cs typeface="Calibri"/>
              </a:rPr>
              <a:t>multiple  threads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simultaneously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read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structure,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235585" indent="-228600" algn="just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but </a:t>
            </a:r>
            <a:r>
              <a:rPr sz="2800" spc="-5" dirty="0">
                <a:latin typeface="Calibri"/>
                <a:cs typeface="Calibri"/>
              </a:rPr>
              <a:t>if a </a:t>
            </a:r>
            <a:r>
              <a:rPr sz="2800" spc="-10" dirty="0">
                <a:latin typeface="Calibri"/>
                <a:cs typeface="Calibri"/>
              </a:rPr>
              <a:t>thread needs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write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structure, 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10" dirty="0">
                <a:latin typeface="Calibri"/>
                <a:cs typeface="Calibri"/>
              </a:rPr>
              <a:t>only that thread can </a:t>
            </a:r>
            <a:r>
              <a:rPr sz="2800" spc="-5" dirty="0">
                <a:latin typeface="Calibri"/>
                <a:cs typeface="Calibri"/>
              </a:rPr>
              <a:t>access the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structure  </a:t>
            </a:r>
            <a:r>
              <a:rPr sz="2800" spc="-10" dirty="0">
                <a:latin typeface="Calibri"/>
                <a:cs typeface="Calibri"/>
              </a:rPr>
              <a:t>during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modification.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43352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845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Concluding </a:t>
            </a:r>
            <a:r>
              <a:rPr sz="4400" spc="-25" dirty="0"/>
              <a:t>Remarks</a:t>
            </a:r>
            <a:r>
              <a:rPr sz="4400" spc="-65" dirty="0"/>
              <a:t> </a:t>
            </a:r>
            <a:r>
              <a:rPr sz="4400" dirty="0"/>
              <a:t>(8)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699375" cy="22428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Some </a:t>
            </a:r>
            <a:r>
              <a:rPr sz="2800" spc="-5" dirty="0">
                <a:latin typeface="Calibri"/>
                <a:cs typeface="Calibri"/>
              </a:rPr>
              <a:t>C </a:t>
            </a:r>
            <a:r>
              <a:rPr sz="2800" spc="-10" dirty="0">
                <a:latin typeface="Calibri"/>
                <a:cs typeface="Calibri"/>
              </a:rPr>
              <a:t>functions cache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between calls </a:t>
            </a:r>
            <a:r>
              <a:rPr sz="2800" spc="-15" dirty="0">
                <a:latin typeface="Calibri"/>
                <a:cs typeface="Calibri"/>
              </a:rPr>
              <a:t>by  </a:t>
            </a:r>
            <a:r>
              <a:rPr sz="2800" spc="-10" dirty="0">
                <a:latin typeface="Calibri"/>
                <a:cs typeface="Calibri"/>
              </a:rPr>
              <a:t>declaring variables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static</a:t>
            </a:r>
            <a:r>
              <a:rPr sz="2800" spc="-20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causing </a:t>
            </a:r>
            <a:r>
              <a:rPr sz="2800" spc="-20" dirty="0">
                <a:latin typeface="Calibri"/>
                <a:cs typeface="Calibri"/>
              </a:rPr>
              <a:t>errors </a:t>
            </a:r>
            <a:r>
              <a:rPr sz="2800" spc="-5" dirty="0">
                <a:latin typeface="Calibri"/>
                <a:cs typeface="Calibri"/>
              </a:rPr>
              <a:t>when  </a:t>
            </a:r>
            <a:r>
              <a:rPr sz="2800" spc="-10" dirty="0">
                <a:latin typeface="Calibri"/>
                <a:cs typeface="Calibri"/>
              </a:rPr>
              <a:t>multiple threads call the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This type of function is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8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thread-safe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161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604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Hello </a:t>
            </a:r>
            <a:r>
              <a:rPr sz="4400" spc="-35" dirty="0"/>
              <a:t>World!</a:t>
            </a:r>
            <a:r>
              <a:rPr sz="4400" spc="-65" dirty="0"/>
              <a:t> </a:t>
            </a:r>
            <a:r>
              <a:rPr sz="4400" dirty="0"/>
              <a:t>(3)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53780" y="2031492"/>
            <a:ext cx="8239957" cy="2152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42026" y="3260597"/>
            <a:ext cx="2468880" cy="0"/>
          </a:xfrm>
          <a:custGeom>
            <a:avLst/>
            <a:gdLst/>
            <a:ahLst/>
            <a:cxnLst/>
            <a:rect l="l" t="t" r="r" b="b"/>
            <a:pathLst>
              <a:path w="2468879">
                <a:moveTo>
                  <a:pt x="0" y="0"/>
                </a:moveTo>
                <a:lnTo>
                  <a:pt x="2468372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7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13004"/>
            <a:ext cx="803201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Compiling a </a:t>
            </a:r>
            <a:r>
              <a:rPr sz="4400" spc="-5" dirty="0"/>
              <a:t>Pthread</a:t>
            </a:r>
            <a:r>
              <a:rPr sz="4400" spc="-100" dirty="0"/>
              <a:t> </a:t>
            </a:r>
            <a:r>
              <a:rPr sz="4400" spc="-25" dirty="0"/>
              <a:t>program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802944" y="2108073"/>
            <a:ext cx="7070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gcc </a:t>
            </a:r>
            <a:r>
              <a:rPr sz="2800" spc="-5" dirty="0">
                <a:latin typeface="Calibri"/>
                <a:cs typeface="Calibri"/>
              </a:rPr>
              <a:t>−g </a:t>
            </a:r>
            <a:r>
              <a:rPr sz="2800" spc="-25" dirty="0">
                <a:latin typeface="Calibri"/>
                <a:cs typeface="Calibri"/>
              </a:rPr>
              <a:t>−Wall </a:t>
            </a:r>
            <a:r>
              <a:rPr sz="2800" spc="-5" dirty="0">
                <a:latin typeface="Calibri"/>
                <a:cs typeface="Calibri"/>
              </a:rPr>
              <a:t>−o pth_hello </a:t>
            </a:r>
            <a:r>
              <a:rPr sz="2800" spc="-10" dirty="0">
                <a:latin typeface="Calibri"/>
                <a:cs typeface="Calibri"/>
              </a:rPr>
              <a:t>pth_hello </a:t>
            </a:r>
            <a:r>
              <a:rPr sz="2800" spc="-5" dirty="0">
                <a:latin typeface="Calibri"/>
                <a:cs typeface="Calibri"/>
              </a:rPr>
              <a:t>. c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−lpthread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7463" y="3680586"/>
            <a:ext cx="3816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link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in the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Pthreads</a:t>
            </a:r>
            <a:r>
              <a:rPr sz="2800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library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1778" y="2677032"/>
            <a:ext cx="1579880" cy="1235710"/>
          </a:xfrm>
          <a:custGeom>
            <a:avLst/>
            <a:gdLst/>
            <a:ahLst/>
            <a:cxnLst/>
            <a:rect l="l" t="t" r="r" b="b"/>
            <a:pathLst>
              <a:path w="1579879" h="1235710">
                <a:moveTo>
                  <a:pt x="508" y="1196339"/>
                </a:moveTo>
                <a:lnTo>
                  <a:pt x="0" y="1209039"/>
                </a:lnTo>
                <a:lnTo>
                  <a:pt x="281940" y="1219199"/>
                </a:lnTo>
                <a:lnTo>
                  <a:pt x="933196" y="1235709"/>
                </a:lnTo>
                <a:lnTo>
                  <a:pt x="1200023" y="1235709"/>
                </a:lnTo>
                <a:lnTo>
                  <a:pt x="1370965" y="1230629"/>
                </a:lnTo>
                <a:lnTo>
                  <a:pt x="1439672" y="1225549"/>
                </a:lnTo>
                <a:lnTo>
                  <a:pt x="1469136" y="1223009"/>
                </a:lnTo>
                <a:lnTo>
                  <a:pt x="933323" y="1223009"/>
                </a:lnTo>
                <a:lnTo>
                  <a:pt x="282321" y="1206499"/>
                </a:lnTo>
                <a:lnTo>
                  <a:pt x="508" y="1196339"/>
                </a:lnTo>
                <a:close/>
              </a:path>
              <a:path w="1579879" h="1235710">
                <a:moveTo>
                  <a:pt x="1561083" y="1187449"/>
                </a:moveTo>
                <a:lnTo>
                  <a:pt x="1550162" y="1193799"/>
                </a:lnTo>
                <a:lnTo>
                  <a:pt x="1535176" y="1197609"/>
                </a:lnTo>
                <a:lnTo>
                  <a:pt x="1516379" y="1202689"/>
                </a:lnTo>
                <a:lnTo>
                  <a:pt x="1467866" y="1210309"/>
                </a:lnTo>
                <a:lnTo>
                  <a:pt x="1370456" y="1217929"/>
                </a:lnTo>
                <a:lnTo>
                  <a:pt x="1200023" y="1223009"/>
                </a:lnTo>
                <a:lnTo>
                  <a:pt x="1469136" y="1223009"/>
                </a:lnTo>
                <a:lnTo>
                  <a:pt x="1518412" y="1215389"/>
                </a:lnTo>
                <a:lnTo>
                  <a:pt x="1566418" y="1200149"/>
                </a:lnTo>
                <a:lnTo>
                  <a:pt x="1566926" y="1198879"/>
                </a:lnTo>
                <a:lnTo>
                  <a:pt x="1567688" y="1198879"/>
                </a:lnTo>
                <a:lnTo>
                  <a:pt x="1575307" y="1192529"/>
                </a:lnTo>
                <a:lnTo>
                  <a:pt x="1576070" y="1192529"/>
                </a:lnTo>
                <a:lnTo>
                  <a:pt x="1576577" y="1191259"/>
                </a:lnTo>
                <a:lnTo>
                  <a:pt x="1578440" y="1188720"/>
                </a:lnTo>
                <a:lnTo>
                  <a:pt x="1559941" y="1188720"/>
                </a:lnTo>
                <a:lnTo>
                  <a:pt x="1561083" y="1187449"/>
                </a:lnTo>
                <a:close/>
              </a:path>
              <a:path w="1579879" h="1235710">
                <a:moveTo>
                  <a:pt x="1567042" y="1182899"/>
                </a:moveTo>
                <a:lnTo>
                  <a:pt x="1559941" y="1188720"/>
                </a:lnTo>
                <a:lnTo>
                  <a:pt x="1578440" y="1188720"/>
                </a:lnTo>
                <a:lnTo>
                  <a:pt x="1579372" y="1187449"/>
                </a:lnTo>
                <a:lnTo>
                  <a:pt x="1579752" y="1186179"/>
                </a:lnTo>
                <a:lnTo>
                  <a:pt x="1579752" y="1184909"/>
                </a:lnTo>
                <a:lnTo>
                  <a:pt x="1566037" y="1184909"/>
                </a:lnTo>
                <a:lnTo>
                  <a:pt x="1567042" y="1182899"/>
                </a:lnTo>
                <a:close/>
              </a:path>
              <a:path w="1579879" h="1235710">
                <a:moveTo>
                  <a:pt x="1567122" y="1182833"/>
                </a:moveTo>
                <a:lnTo>
                  <a:pt x="1566037" y="1184909"/>
                </a:lnTo>
                <a:lnTo>
                  <a:pt x="1567107" y="1183262"/>
                </a:lnTo>
                <a:lnTo>
                  <a:pt x="1567122" y="1182833"/>
                </a:lnTo>
                <a:close/>
              </a:path>
              <a:path w="1579879" h="1235710">
                <a:moveTo>
                  <a:pt x="1567107" y="1183262"/>
                </a:moveTo>
                <a:lnTo>
                  <a:pt x="1566037" y="1184909"/>
                </a:lnTo>
                <a:lnTo>
                  <a:pt x="1567052" y="1184909"/>
                </a:lnTo>
                <a:lnTo>
                  <a:pt x="1567107" y="1183262"/>
                </a:lnTo>
                <a:close/>
              </a:path>
              <a:path w="1579879" h="1235710">
                <a:moveTo>
                  <a:pt x="1567357" y="1182877"/>
                </a:moveTo>
                <a:lnTo>
                  <a:pt x="1567107" y="1183262"/>
                </a:lnTo>
                <a:lnTo>
                  <a:pt x="1567052" y="1184909"/>
                </a:lnTo>
                <a:lnTo>
                  <a:pt x="1567349" y="1183639"/>
                </a:lnTo>
                <a:lnTo>
                  <a:pt x="1567357" y="1182877"/>
                </a:lnTo>
                <a:close/>
              </a:path>
              <a:path w="1579879" h="1235710">
                <a:moveTo>
                  <a:pt x="1567467" y="1183131"/>
                </a:moveTo>
                <a:lnTo>
                  <a:pt x="1567052" y="1184909"/>
                </a:lnTo>
                <a:lnTo>
                  <a:pt x="1579752" y="1184909"/>
                </a:lnTo>
                <a:lnTo>
                  <a:pt x="1579795" y="1183639"/>
                </a:lnTo>
                <a:lnTo>
                  <a:pt x="1567688" y="1183639"/>
                </a:lnTo>
                <a:lnTo>
                  <a:pt x="1567467" y="1183131"/>
                </a:lnTo>
                <a:close/>
              </a:path>
              <a:path w="1579879" h="1235710">
                <a:moveTo>
                  <a:pt x="1567531" y="1182858"/>
                </a:moveTo>
                <a:lnTo>
                  <a:pt x="1567524" y="1183262"/>
                </a:lnTo>
                <a:lnTo>
                  <a:pt x="1567688" y="1183639"/>
                </a:lnTo>
                <a:lnTo>
                  <a:pt x="1567531" y="1182858"/>
                </a:lnTo>
                <a:close/>
              </a:path>
              <a:path w="1579879" h="1235710">
                <a:moveTo>
                  <a:pt x="1579837" y="1182370"/>
                </a:moveTo>
                <a:lnTo>
                  <a:pt x="1567688" y="1182370"/>
                </a:lnTo>
                <a:lnTo>
                  <a:pt x="1567586" y="1183131"/>
                </a:lnTo>
                <a:lnTo>
                  <a:pt x="1567688" y="1183639"/>
                </a:lnTo>
                <a:lnTo>
                  <a:pt x="1579795" y="1183639"/>
                </a:lnTo>
                <a:lnTo>
                  <a:pt x="1579837" y="1182370"/>
                </a:lnTo>
                <a:close/>
              </a:path>
              <a:path w="1579879" h="1235710">
                <a:moveTo>
                  <a:pt x="1567281" y="1182702"/>
                </a:moveTo>
                <a:lnTo>
                  <a:pt x="1567122" y="1182833"/>
                </a:lnTo>
                <a:lnTo>
                  <a:pt x="1567107" y="1183262"/>
                </a:lnTo>
                <a:lnTo>
                  <a:pt x="1567344" y="1182899"/>
                </a:lnTo>
                <a:lnTo>
                  <a:pt x="1567281" y="1182702"/>
                </a:lnTo>
                <a:close/>
              </a:path>
              <a:path w="1579879" h="1235710">
                <a:moveTo>
                  <a:pt x="1567469" y="1182548"/>
                </a:moveTo>
                <a:lnTo>
                  <a:pt x="1567357" y="1182877"/>
                </a:lnTo>
                <a:lnTo>
                  <a:pt x="1567471" y="1182702"/>
                </a:lnTo>
                <a:lnTo>
                  <a:pt x="1567469" y="1182548"/>
                </a:lnTo>
                <a:close/>
              </a:path>
              <a:path w="1579879" h="1235710">
                <a:moveTo>
                  <a:pt x="1567216" y="1182551"/>
                </a:moveTo>
                <a:lnTo>
                  <a:pt x="1567122" y="1182833"/>
                </a:lnTo>
                <a:lnTo>
                  <a:pt x="1567216" y="1182551"/>
                </a:lnTo>
                <a:close/>
              </a:path>
              <a:path w="1579879" h="1235710">
                <a:moveTo>
                  <a:pt x="1567397" y="1182188"/>
                </a:moveTo>
                <a:lnTo>
                  <a:pt x="1567281" y="1182702"/>
                </a:lnTo>
                <a:lnTo>
                  <a:pt x="1567466" y="1182551"/>
                </a:lnTo>
                <a:lnTo>
                  <a:pt x="1567397" y="1182188"/>
                </a:lnTo>
                <a:close/>
              </a:path>
              <a:path w="1579879" h="1235710">
                <a:moveTo>
                  <a:pt x="1567635" y="1182412"/>
                </a:moveTo>
                <a:lnTo>
                  <a:pt x="1567493" y="1182668"/>
                </a:lnTo>
                <a:lnTo>
                  <a:pt x="1567635" y="1182412"/>
                </a:lnTo>
                <a:close/>
              </a:path>
              <a:path w="1579879" h="1235710">
                <a:moveTo>
                  <a:pt x="1567179" y="1181099"/>
                </a:moveTo>
                <a:lnTo>
                  <a:pt x="1567216" y="1182551"/>
                </a:lnTo>
                <a:lnTo>
                  <a:pt x="1567397" y="1182188"/>
                </a:lnTo>
                <a:lnTo>
                  <a:pt x="1567179" y="1181099"/>
                </a:lnTo>
                <a:close/>
              </a:path>
              <a:path w="1579879" h="1235710">
                <a:moveTo>
                  <a:pt x="1567942" y="1181099"/>
                </a:moveTo>
                <a:lnTo>
                  <a:pt x="1567397" y="1182188"/>
                </a:lnTo>
                <a:lnTo>
                  <a:pt x="1567469" y="1182548"/>
                </a:lnTo>
                <a:lnTo>
                  <a:pt x="1567687" y="1182188"/>
                </a:lnTo>
                <a:lnTo>
                  <a:pt x="1567942" y="1181099"/>
                </a:lnTo>
                <a:close/>
              </a:path>
              <a:path w="1579879" h="1235710">
                <a:moveTo>
                  <a:pt x="1579879" y="1181099"/>
                </a:moveTo>
                <a:lnTo>
                  <a:pt x="1567942" y="1181099"/>
                </a:lnTo>
                <a:lnTo>
                  <a:pt x="1567635" y="1182412"/>
                </a:lnTo>
                <a:lnTo>
                  <a:pt x="1579837" y="1182370"/>
                </a:lnTo>
                <a:lnTo>
                  <a:pt x="1579879" y="1181099"/>
                </a:lnTo>
                <a:close/>
              </a:path>
              <a:path w="1579879" h="1235710">
                <a:moveTo>
                  <a:pt x="371982" y="802639"/>
                </a:moveTo>
                <a:lnTo>
                  <a:pt x="359282" y="802639"/>
                </a:lnTo>
                <a:lnTo>
                  <a:pt x="359409" y="804926"/>
                </a:lnTo>
                <a:lnTo>
                  <a:pt x="359918" y="808989"/>
                </a:lnTo>
                <a:lnTo>
                  <a:pt x="360172" y="808989"/>
                </a:lnTo>
                <a:lnTo>
                  <a:pt x="360679" y="810260"/>
                </a:lnTo>
                <a:lnTo>
                  <a:pt x="363093" y="814069"/>
                </a:lnTo>
                <a:lnTo>
                  <a:pt x="363600" y="815339"/>
                </a:lnTo>
                <a:lnTo>
                  <a:pt x="363854" y="815339"/>
                </a:lnTo>
                <a:lnTo>
                  <a:pt x="367792" y="819150"/>
                </a:lnTo>
                <a:lnTo>
                  <a:pt x="368046" y="820419"/>
                </a:lnTo>
                <a:lnTo>
                  <a:pt x="368553" y="820419"/>
                </a:lnTo>
                <a:lnTo>
                  <a:pt x="374776" y="825500"/>
                </a:lnTo>
                <a:lnTo>
                  <a:pt x="382397" y="829310"/>
                </a:lnTo>
                <a:lnTo>
                  <a:pt x="391414" y="834389"/>
                </a:lnTo>
                <a:lnTo>
                  <a:pt x="401954" y="839469"/>
                </a:lnTo>
                <a:lnTo>
                  <a:pt x="413766" y="845819"/>
                </a:lnTo>
                <a:lnTo>
                  <a:pt x="426974" y="850900"/>
                </a:lnTo>
                <a:lnTo>
                  <a:pt x="441451" y="855979"/>
                </a:lnTo>
                <a:lnTo>
                  <a:pt x="457200" y="862329"/>
                </a:lnTo>
                <a:lnTo>
                  <a:pt x="474091" y="867410"/>
                </a:lnTo>
                <a:lnTo>
                  <a:pt x="511175" y="880110"/>
                </a:lnTo>
                <a:lnTo>
                  <a:pt x="574294" y="899160"/>
                </a:lnTo>
                <a:lnTo>
                  <a:pt x="644905" y="918210"/>
                </a:lnTo>
                <a:lnTo>
                  <a:pt x="669925" y="925829"/>
                </a:lnTo>
                <a:lnTo>
                  <a:pt x="721741" y="938529"/>
                </a:lnTo>
                <a:lnTo>
                  <a:pt x="775589" y="952499"/>
                </a:lnTo>
                <a:lnTo>
                  <a:pt x="830833" y="967739"/>
                </a:lnTo>
                <a:lnTo>
                  <a:pt x="944372" y="995679"/>
                </a:lnTo>
                <a:lnTo>
                  <a:pt x="1001649" y="1010919"/>
                </a:lnTo>
                <a:lnTo>
                  <a:pt x="1223391" y="1066799"/>
                </a:lnTo>
                <a:lnTo>
                  <a:pt x="1249426" y="1073149"/>
                </a:lnTo>
                <a:lnTo>
                  <a:pt x="1299464" y="1087120"/>
                </a:lnTo>
                <a:lnTo>
                  <a:pt x="1323467" y="1093470"/>
                </a:lnTo>
                <a:lnTo>
                  <a:pt x="1369187" y="1106170"/>
                </a:lnTo>
                <a:lnTo>
                  <a:pt x="1390777" y="1112520"/>
                </a:lnTo>
                <a:lnTo>
                  <a:pt x="1411351" y="1118870"/>
                </a:lnTo>
                <a:lnTo>
                  <a:pt x="1431036" y="1123949"/>
                </a:lnTo>
                <a:lnTo>
                  <a:pt x="1449577" y="1130299"/>
                </a:lnTo>
                <a:lnTo>
                  <a:pt x="1467103" y="1135379"/>
                </a:lnTo>
                <a:lnTo>
                  <a:pt x="1483360" y="1141729"/>
                </a:lnTo>
                <a:lnTo>
                  <a:pt x="1498473" y="1146809"/>
                </a:lnTo>
                <a:lnTo>
                  <a:pt x="1512316" y="1151889"/>
                </a:lnTo>
                <a:lnTo>
                  <a:pt x="1524635" y="1156970"/>
                </a:lnTo>
                <a:lnTo>
                  <a:pt x="1535683" y="1162049"/>
                </a:lnTo>
                <a:lnTo>
                  <a:pt x="1545208" y="1165859"/>
                </a:lnTo>
                <a:lnTo>
                  <a:pt x="1553082" y="1170939"/>
                </a:lnTo>
                <a:lnTo>
                  <a:pt x="1559178" y="1174749"/>
                </a:lnTo>
                <a:lnTo>
                  <a:pt x="1564386" y="1178559"/>
                </a:lnTo>
                <a:lnTo>
                  <a:pt x="1563624" y="1178559"/>
                </a:lnTo>
                <a:lnTo>
                  <a:pt x="1567052" y="1182370"/>
                </a:lnTo>
                <a:lnTo>
                  <a:pt x="1566037" y="1179829"/>
                </a:lnTo>
                <a:lnTo>
                  <a:pt x="1579626" y="1179829"/>
                </a:lnTo>
                <a:lnTo>
                  <a:pt x="1579245" y="1178559"/>
                </a:lnTo>
                <a:lnTo>
                  <a:pt x="1577594" y="1174749"/>
                </a:lnTo>
                <a:lnTo>
                  <a:pt x="1577340" y="1174749"/>
                </a:lnTo>
                <a:lnTo>
                  <a:pt x="1576958" y="1173479"/>
                </a:lnTo>
                <a:lnTo>
                  <a:pt x="1576451" y="1173479"/>
                </a:lnTo>
                <a:lnTo>
                  <a:pt x="1573022" y="1169670"/>
                </a:lnTo>
                <a:lnTo>
                  <a:pt x="1572641" y="1168399"/>
                </a:lnTo>
                <a:lnTo>
                  <a:pt x="1572387" y="1168399"/>
                </a:lnTo>
                <a:lnTo>
                  <a:pt x="1567179" y="1164589"/>
                </a:lnTo>
                <a:lnTo>
                  <a:pt x="1559941" y="1159509"/>
                </a:lnTo>
                <a:lnTo>
                  <a:pt x="1551304" y="1155699"/>
                </a:lnTo>
                <a:lnTo>
                  <a:pt x="1541272" y="1150620"/>
                </a:lnTo>
                <a:lnTo>
                  <a:pt x="1529715" y="1145539"/>
                </a:lnTo>
                <a:lnTo>
                  <a:pt x="1517015" y="1140459"/>
                </a:lnTo>
                <a:lnTo>
                  <a:pt x="1502918" y="1135379"/>
                </a:lnTo>
                <a:lnTo>
                  <a:pt x="1487677" y="1129029"/>
                </a:lnTo>
                <a:lnTo>
                  <a:pt x="1471168" y="1123949"/>
                </a:lnTo>
                <a:lnTo>
                  <a:pt x="1453515" y="1117599"/>
                </a:lnTo>
                <a:lnTo>
                  <a:pt x="1434846" y="1112520"/>
                </a:lnTo>
                <a:lnTo>
                  <a:pt x="1394332" y="1099820"/>
                </a:lnTo>
                <a:lnTo>
                  <a:pt x="1350137" y="1087120"/>
                </a:lnTo>
                <a:lnTo>
                  <a:pt x="1326896" y="1080770"/>
                </a:lnTo>
                <a:lnTo>
                  <a:pt x="1252601" y="1061720"/>
                </a:lnTo>
                <a:lnTo>
                  <a:pt x="1226566" y="1054099"/>
                </a:lnTo>
                <a:lnTo>
                  <a:pt x="947420" y="984249"/>
                </a:lnTo>
                <a:lnTo>
                  <a:pt x="890397" y="969009"/>
                </a:lnTo>
                <a:lnTo>
                  <a:pt x="778637" y="941069"/>
                </a:lnTo>
                <a:lnTo>
                  <a:pt x="724916" y="927100"/>
                </a:lnTo>
                <a:lnTo>
                  <a:pt x="698753" y="919479"/>
                </a:lnTo>
                <a:lnTo>
                  <a:pt x="648335" y="906779"/>
                </a:lnTo>
                <a:lnTo>
                  <a:pt x="624077" y="899160"/>
                </a:lnTo>
                <a:lnTo>
                  <a:pt x="600455" y="892810"/>
                </a:lnTo>
                <a:lnTo>
                  <a:pt x="577723" y="886460"/>
                </a:lnTo>
                <a:lnTo>
                  <a:pt x="534924" y="873760"/>
                </a:lnTo>
                <a:lnTo>
                  <a:pt x="514985" y="867410"/>
                </a:lnTo>
                <a:lnTo>
                  <a:pt x="495935" y="861060"/>
                </a:lnTo>
                <a:lnTo>
                  <a:pt x="478027" y="855979"/>
                </a:lnTo>
                <a:lnTo>
                  <a:pt x="461391" y="849629"/>
                </a:lnTo>
                <a:lnTo>
                  <a:pt x="445770" y="844550"/>
                </a:lnTo>
                <a:lnTo>
                  <a:pt x="431546" y="839469"/>
                </a:lnTo>
                <a:lnTo>
                  <a:pt x="418592" y="833119"/>
                </a:lnTo>
                <a:lnTo>
                  <a:pt x="407035" y="828039"/>
                </a:lnTo>
                <a:lnTo>
                  <a:pt x="397001" y="822960"/>
                </a:lnTo>
                <a:lnTo>
                  <a:pt x="388493" y="819150"/>
                </a:lnTo>
                <a:lnTo>
                  <a:pt x="381507" y="814069"/>
                </a:lnTo>
                <a:lnTo>
                  <a:pt x="376427" y="810260"/>
                </a:lnTo>
                <a:lnTo>
                  <a:pt x="377190" y="810260"/>
                </a:lnTo>
                <a:lnTo>
                  <a:pt x="374480" y="807719"/>
                </a:lnTo>
                <a:lnTo>
                  <a:pt x="373888" y="807719"/>
                </a:lnTo>
                <a:lnTo>
                  <a:pt x="373126" y="806450"/>
                </a:lnTo>
                <a:lnTo>
                  <a:pt x="372364" y="806450"/>
                </a:lnTo>
                <a:lnTo>
                  <a:pt x="371601" y="803910"/>
                </a:lnTo>
                <a:lnTo>
                  <a:pt x="371855" y="803910"/>
                </a:lnTo>
                <a:lnTo>
                  <a:pt x="371982" y="802639"/>
                </a:lnTo>
                <a:close/>
              </a:path>
              <a:path w="1579879" h="1235710">
                <a:moveTo>
                  <a:pt x="1579879" y="1179829"/>
                </a:moveTo>
                <a:lnTo>
                  <a:pt x="1566037" y="1179829"/>
                </a:lnTo>
                <a:lnTo>
                  <a:pt x="1567137" y="1182370"/>
                </a:lnTo>
                <a:lnTo>
                  <a:pt x="1567179" y="1181099"/>
                </a:lnTo>
                <a:lnTo>
                  <a:pt x="1579879" y="1181099"/>
                </a:lnTo>
                <a:lnTo>
                  <a:pt x="1579879" y="1179829"/>
                </a:lnTo>
                <a:close/>
              </a:path>
              <a:path w="1579879" h="1235710">
                <a:moveTo>
                  <a:pt x="1567942" y="1181099"/>
                </a:moveTo>
                <a:lnTo>
                  <a:pt x="1567179" y="1181099"/>
                </a:lnTo>
                <a:lnTo>
                  <a:pt x="1567397" y="1182188"/>
                </a:lnTo>
                <a:lnTo>
                  <a:pt x="1567942" y="1181099"/>
                </a:lnTo>
                <a:close/>
              </a:path>
              <a:path w="1579879" h="1235710">
                <a:moveTo>
                  <a:pt x="373126" y="806450"/>
                </a:moveTo>
                <a:lnTo>
                  <a:pt x="373888" y="807719"/>
                </a:lnTo>
                <a:lnTo>
                  <a:pt x="374480" y="807719"/>
                </a:lnTo>
                <a:lnTo>
                  <a:pt x="373126" y="806450"/>
                </a:lnTo>
                <a:close/>
              </a:path>
              <a:path w="1579879" h="1235710">
                <a:moveTo>
                  <a:pt x="371601" y="803910"/>
                </a:moveTo>
                <a:lnTo>
                  <a:pt x="372364" y="806450"/>
                </a:lnTo>
                <a:lnTo>
                  <a:pt x="372211" y="804926"/>
                </a:lnTo>
                <a:lnTo>
                  <a:pt x="371601" y="803910"/>
                </a:lnTo>
                <a:close/>
              </a:path>
              <a:path w="1579879" h="1235710">
                <a:moveTo>
                  <a:pt x="372211" y="804926"/>
                </a:moveTo>
                <a:lnTo>
                  <a:pt x="372364" y="806450"/>
                </a:lnTo>
                <a:lnTo>
                  <a:pt x="373126" y="806450"/>
                </a:lnTo>
                <a:lnTo>
                  <a:pt x="372211" y="804926"/>
                </a:lnTo>
                <a:close/>
              </a:path>
              <a:path w="1579879" h="1235710">
                <a:moveTo>
                  <a:pt x="372037" y="803184"/>
                </a:moveTo>
                <a:lnTo>
                  <a:pt x="371855" y="803910"/>
                </a:lnTo>
                <a:lnTo>
                  <a:pt x="371601" y="803910"/>
                </a:lnTo>
                <a:lnTo>
                  <a:pt x="372211" y="804926"/>
                </a:lnTo>
                <a:lnTo>
                  <a:pt x="372037" y="803184"/>
                </a:lnTo>
                <a:close/>
              </a:path>
              <a:path w="1579879" h="1235710">
                <a:moveTo>
                  <a:pt x="372395" y="801750"/>
                </a:moveTo>
                <a:lnTo>
                  <a:pt x="371728" y="802639"/>
                </a:lnTo>
                <a:lnTo>
                  <a:pt x="371982" y="802639"/>
                </a:lnTo>
                <a:lnTo>
                  <a:pt x="372037" y="803184"/>
                </a:lnTo>
                <a:lnTo>
                  <a:pt x="372395" y="801750"/>
                </a:lnTo>
                <a:close/>
              </a:path>
              <a:path w="1579879" h="1235710">
                <a:moveTo>
                  <a:pt x="375539" y="797560"/>
                </a:moveTo>
                <a:lnTo>
                  <a:pt x="360045" y="797560"/>
                </a:lnTo>
                <a:lnTo>
                  <a:pt x="359918" y="798829"/>
                </a:lnTo>
                <a:lnTo>
                  <a:pt x="359410" y="802639"/>
                </a:lnTo>
                <a:lnTo>
                  <a:pt x="371728" y="802639"/>
                </a:lnTo>
                <a:lnTo>
                  <a:pt x="372491" y="801369"/>
                </a:lnTo>
                <a:lnTo>
                  <a:pt x="375539" y="797560"/>
                </a:lnTo>
                <a:close/>
              </a:path>
              <a:path w="1579879" h="1235710">
                <a:moveTo>
                  <a:pt x="372491" y="801369"/>
                </a:moveTo>
                <a:lnTo>
                  <a:pt x="371728" y="802639"/>
                </a:lnTo>
                <a:lnTo>
                  <a:pt x="372395" y="801750"/>
                </a:lnTo>
                <a:lnTo>
                  <a:pt x="372491" y="801369"/>
                </a:lnTo>
                <a:close/>
              </a:path>
              <a:path w="1579879" h="1235710">
                <a:moveTo>
                  <a:pt x="373633" y="800100"/>
                </a:moveTo>
                <a:lnTo>
                  <a:pt x="372491" y="801369"/>
                </a:lnTo>
                <a:lnTo>
                  <a:pt x="372395" y="801750"/>
                </a:lnTo>
                <a:lnTo>
                  <a:pt x="373633" y="800100"/>
                </a:lnTo>
                <a:close/>
              </a:path>
              <a:path w="1579879" h="1235710">
                <a:moveTo>
                  <a:pt x="1307127" y="22755"/>
                </a:moveTo>
                <a:lnTo>
                  <a:pt x="1305786" y="35130"/>
                </a:lnTo>
                <a:lnTo>
                  <a:pt x="1314069" y="53339"/>
                </a:lnTo>
                <a:lnTo>
                  <a:pt x="1336802" y="105410"/>
                </a:lnTo>
                <a:lnTo>
                  <a:pt x="1358519" y="156210"/>
                </a:lnTo>
                <a:lnTo>
                  <a:pt x="1379093" y="205739"/>
                </a:lnTo>
                <a:lnTo>
                  <a:pt x="1398016" y="255269"/>
                </a:lnTo>
                <a:lnTo>
                  <a:pt x="1406652" y="280669"/>
                </a:lnTo>
                <a:lnTo>
                  <a:pt x="1414906" y="303529"/>
                </a:lnTo>
                <a:lnTo>
                  <a:pt x="1429257" y="351789"/>
                </a:lnTo>
                <a:lnTo>
                  <a:pt x="1440942" y="396239"/>
                </a:lnTo>
                <a:lnTo>
                  <a:pt x="1449070" y="440689"/>
                </a:lnTo>
                <a:lnTo>
                  <a:pt x="1453769" y="482600"/>
                </a:lnTo>
                <a:lnTo>
                  <a:pt x="1454657" y="502919"/>
                </a:lnTo>
                <a:lnTo>
                  <a:pt x="1454403" y="521969"/>
                </a:lnTo>
                <a:lnTo>
                  <a:pt x="1447038" y="576579"/>
                </a:lnTo>
                <a:lnTo>
                  <a:pt x="1428623" y="624839"/>
                </a:lnTo>
                <a:lnTo>
                  <a:pt x="1397762" y="668019"/>
                </a:lnTo>
                <a:lnTo>
                  <a:pt x="1377188" y="685800"/>
                </a:lnTo>
                <a:lnTo>
                  <a:pt x="1368678" y="692150"/>
                </a:lnTo>
                <a:lnTo>
                  <a:pt x="1359027" y="697229"/>
                </a:lnTo>
                <a:lnTo>
                  <a:pt x="1348613" y="702310"/>
                </a:lnTo>
                <a:lnTo>
                  <a:pt x="1337182" y="706119"/>
                </a:lnTo>
                <a:lnTo>
                  <a:pt x="1324610" y="711200"/>
                </a:lnTo>
                <a:lnTo>
                  <a:pt x="1282319" y="722629"/>
                </a:lnTo>
                <a:lnTo>
                  <a:pt x="1232916" y="732789"/>
                </a:lnTo>
                <a:lnTo>
                  <a:pt x="1158494" y="742950"/>
                </a:lnTo>
                <a:lnTo>
                  <a:pt x="1076198" y="750569"/>
                </a:lnTo>
                <a:lnTo>
                  <a:pt x="1032891" y="753110"/>
                </a:lnTo>
                <a:lnTo>
                  <a:pt x="807847" y="759460"/>
                </a:lnTo>
                <a:lnTo>
                  <a:pt x="763143" y="759460"/>
                </a:lnTo>
                <a:lnTo>
                  <a:pt x="676655" y="760729"/>
                </a:lnTo>
                <a:lnTo>
                  <a:pt x="635380" y="760729"/>
                </a:lnTo>
                <a:lnTo>
                  <a:pt x="595883" y="762000"/>
                </a:lnTo>
                <a:lnTo>
                  <a:pt x="558546" y="762000"/>
                </a:lnTo>
                <a:lnTo>
                  <a:pt x="540639" y="763269"/>
                </a:lnTo>
                <a:lnTo>
                  <a:pt x="506856" y="764539"/>
                </a:lnTo>
                <a:lnTo>
                  <a:pt x="490981" y="765810"/>
                </a:lnTo>
                <a:lnTo>
                  <a:pt x="475996" y="765810"/>
                </a:lnTo>
                <a:lnTo>
                  <a:pt x="435355" y="769619"/>
                </a:lnTo>
                <a:lnTo>
                  <a:pt x="423418" y="772160"/>
                </a:lnTo>
                <a:lnTo>
                  <a:pt x="402463" y="774700"/>
                </a:lnTo>
                <a:lnTo>
                  <a:pt x="393319" y="777239"/>
                </a:lnTo>
                <a:lnTo>
                  <a:pt x="385445" y="779779"/>
                </a:lnTo>
                <a:lnTo>
                  <a:pt x="378205" y="782319"/>
                </a:lnTo>
                <a:lnTo>
                  <a:pt x="372745" y="784860"/>
                </a:lnTo>
                <a:lnTo>
                  <a:pt x="371982" y="784860"/>
                </a:lnTo>
                <a:lnTo>
                  <a:pt x="367283" y="788669"/>
                </a:lnTo>
                <a:lnTo>
                  <a:pt x="363600" y="792479"/>
                </a:lnTo>
                <a:lnTo>
                  <a:pt x="362712" y="792479"/>
                </a:lnTo>
                <a:lnTo>
                  <a:pt x="362457" y="793750"/>
                </a:lnTo>
                <a:lnTo>
                  <a:pt x="360679" y="796289"/>
                </a:lnTo>
                <a:lnTo>
                  <a:pt x="360299" y="797560"/>
                </a:lnTo>
                <a:lnTo>
                  <a:pt x="375539" y="797560"/>
                </a:lnTo>
                <a:lnTo>
                  <a:pt x="374650" y="798829"/>
                </a:lnTo>
                <a:lnTo>
                  <a:pt x="378968" y="796289"/>
                </a:lnTo>
                <a:lnTo>
                  <a:pt x="378205" y="796289"/>
                </a:lnTo>
                <a:lnTo>
                  <a:pt x="383540" y="793750"/>
                </a:lnTo>
                <a:lnTo>
                  <a:pt x="389636" y="791210"/>
                </a:lnTo>
                <a:lnTo>
                  <a:pt x="397001" y="789939"/>
                </a:lnTo>
                <a:lnTo>
                  <a:pt x="405383" y="787400"/>
                </a:lnTo>
                <a:lnTo>
                  <a:pt x="414908" y="786129"/>
                </a:lnTo>
                <a:lnTo>
                  <a:pt x="425450" y="783589"/>
                </a:lnTo>
                <a:lnTo>
                  <a:pt x="449325" y="781050"/>
                </a:lnTo>
                <a:lnTo>
                  <a:pt x="476885" y="778510"/>
                </a:lnTo>
                <a:lnTo>
                  <a:pt x="491871" y="778510"/>
                </a:lnTo>
                <a:lnTo>
                  <a:pt x="524001" y="775969"/>
                </a:lnTo>
                <a:lnTo>
                  <a:pt x="558926" y="774700"/>
                </a:lnTo>
                <a:lnTo>
                  <a:pt x="577215" y="774700"/>
                </a:lnTo>
                <a:lnTo>
                  <a:pt x="635635" y="773429"/>
                </a:lnTo>
                <a:lnTo>
                  <a:pt x="676782" y="773429"/>
                </a:lnTo>
                <a:lnTo>
                  <a:pt x="763270" y="772160"/>
                </a:lnTo>
                <a:lnTo>
                  <a:pt x="807974" y="772160"/>
                </a:lnTo>
                <a:lnTo>
                  <a:pt x="1033526" y="765810"/>
                </a:lnTo>
                <a:lnTo>
                  <a:pt x="1076960" y="762000"/>
                </a:lnTo>
                <a:lnTo>
                  <a:pt x="1118997" y="759460"/>
                </a:lnTo>
                <a:lnTo>
                  <a:pt x="1159637" y="755650"/>
                </a:lnTo>
                <a:lnTo>
                  <a:pt x="1234948" y="745489"/>
                </a:lnTo>
                <a:lnTo>
                  <a:pt x="1284986" y="735329"/>
                </a:lnTo>
                <a:lnTo>
                  <a:pt x="1328547" y="722629"/>
                </a:lnTo>
                <a:lnTo>
                  <a:pt x="1341374" y="718819"/>
                </a:lnTo>
                <a:lnTo>
                  <a:pt x="1353566" y="713739"/>
                </a:lnTo>
                <a:lnTo>
                  <a:pt x="1364615" y="708660"/>
                </a:lnTo>
                <a:lnTo>
                  <a:pt x="1374775" y="702310"/>
                </a:lnTo>
                <a:lnTo>
                  <a:pt x="1384046" y="697229"/>
                </a:lnTo>
                <a:lnTo>
                  <a:pt x="1419098" y="662939"/>
                </a:lnTo>
                <a:lnTo>
                  <a:pt x="1447546" y="614679"/>
                </a:lnTo>
                <a:lnTo>
                  <a:pt x="1463167" y="561339"/>
                </a:lnTo>
                <a:lnTo>
                  <a:pt x="1467103" y="521969"/>
                </a:lnTo>
                <a:lnTo>
                  <a:pt x="1467357" y="502919"/>
                </a:lnTo>
                <a:lnTo>
                  <a:pt x="1466469" y="481329"/>
                </a:lnTo>
                <a:lnTo>
                  <a:pt x="1461643" y="439419"/>
                </a:lnTo>
                <a:lnTo>
                  <a:pt x="1453261" y="393700"/>
                </a:lnTo>
                <a:lnTo>
                  <a:pt x="1441450" y="347979"/>
                </a:lnTo>
                <a:lnTo>
                  <a:pt x="1426972" y="299719"/>
                </a:lnTo>
                <a:lnTo>
                  <a:pt x="1410080" y="251460"/>
                </a:lnTo>
                <a:lnTo>
                  <a:pt x="1390903" y="201929"/>
                </a:lnTo>
                <a:lnTo>
                  <a:pt x="1370329" y="151129"/>
                </a:lnTo>
                <a:lnTo>
                  <a:pt x="1348486" y="100329"/>
                </a:lnTo>
                <a:lnTo>
                  <a:pt x="1325752" y="48260"/>
                </a:lnTo>
                <a:lnTo>
                  <a:pt x="1317498" y="30110"/>
                </a:lnTo>
                <a:lnTo>
                  <a:pt x="1307127" y="22755"/>
                </a:lnTo>
                <a:close/>
              </a:path>
              <a:path w="1579879" h="1235710">
                <a:moveTo>
                  <a:pt x="1296924" y="0"/>
                </a:moveTo>
                <a:lnTo>
                  <a:pt x="1286128" y="97789"/>
                </a:lnTo>
                <a:lnTo>
                  <a:pt x="1285748" y="101600"/>
                </a:lnTo>
                <a:lnTo>
                  <a:pt x="1288288" y="105410"/>
                </a:lnTo>
                <a:lnTo>
                  <a:pt x="1295273" y="105410"/>
                </a:lnTo>
                <a:lnTo>
                  <a:pt x="1298448" y="102869"/>
                </a:lnTo>
                <a:lnTo>
                  <a:pt x="1305786" y="35130"/>
                </a:lnTo>
                <a:lnTo>
                  <a:pt x="1296162" y="13969"/>
                </a:lnTo>
                <a:lnTo>
                  <a:pt x="1307846" y="8889"/>
                </a:lnTo>
                <a:lnTo>
                  <a:pt x="1309429" y="8889"/>
                </a:lnTo>
                <a:lnTo>
                  <a:pt x="1296924" y="0"/>
                </a:lnTo>
                <a:close/>
              </a:path>
              <a:path w="1579879" h="1235710">
                <a:moveTo>
                  <a:pt x="1309429" y="8889"/>
                </a:moveTo>
                <a:lnTo>
                  <a:pt x="1307846" y="8889"/>
                </a:lnTo>
                <a:lnTo>
                  <a:pt x="1317498" y="30110"/>
                </a:lnTo>
                <a:lnTo>
                  <a:pt x="1369949" y="67310"/>
                </a:lnTo>
                <a:lnTo>
                  <a:pt x="1372870" y="69850"/>
                </a:lnTo>
                <a:lnTo>
                  <a:pt x="1376806" y="68579"/>
                </a:lnTo>
                <a:lnTo>
                  <a:pt x="1380871" y="63500"/>
                </a:lnTo>
                <a:lnTo>
                  <a:pt x="1380236" y="59689"/>
                </a:lnTo>
                <a:lnTo>
                  <a:pt x="1377315" y="57150"/>
                </a:lnTo>
                <a:lnTo>
                  <a:pt x="1309429" y="8889"/>
                </a:lnTo>
                <a:close/>
              </a:path>
              <a:path w="1579879" h="1235710">
                <a:moveTo>
                  <a:pt x="1307846" y="8889"/>
                </a:moveTo>
                <a:lnTo>
                  <a:pt x="1296162" y="13969"/>
                </a:lnTo>
                <a:lnTo>
                  <a:pt x="1305786" y="35130"/>
                </a:lnTo>
                <a:lnTo>
                  <a:pt x="1307127" y="22755"/>
                </a:lnTo>
                <a:lnTo>
                  <a:pt x="1298321" y="16510"/>
                </a:lnTo>
                <a:lnTo>
                  <a:pt x="1308353" y="11429"/>
                </a:lnTo>
                <a:lnTo>
                  <a:pt x="1309001" y="11429"/>
                </a:lnTo>
                <a:lnTo>
                  <a:pt x="1307846" y="8889"/>
                </a:lnTo>
                <a:close/>
              </a:path>
              <a:path w="1579879" h="1235710">
                <a:moveTo>
                  <a:pt x="1309001" y="11429"/>
                </a:moveTo>
                <a:lnTo>
                  <a:pt x="1308353" y="11429"/>
                </a:lnTo>
                <a:lnTo>
                  <a:pt x="1307127" y="22755"/>
                </a:lnTo>
                <a:lnTo>
                  <a:pt x="1317498" y="30110"/>
                </a:lnTo>
                <a:lnTo>
                  <a:pt x="1309001" y="11429"/>
                </a:lnTo>
                <a:close/>
              </a:path>
              <a:path w="1579879" h="1235710">
                <a:moveTo>
                  <a:pt x="1308353" y="11429"/>
                </a:moveTo>
                <a:lnTo>
                  <a:pt x="1298321" y="16510"/>
                </a:lnTo>
                <a:lnTo>
                  <a:pt x="1307127" y="22755"/>
                </a:lnTo>
                <a:lnTo>
                  <a:pt x="1308353" y="114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38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98094"/>
            <a:ext cx="8366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Running </a:t>
            </a:r>
            <a:r>
              <a:rPr sz="4400" dirty="0"/>
              <a:t>a </a:t>
            </a:r>
            <a:r>
              <a:rPr sz="4400" spc="-10" dirty="0"/>
              <a:t>Pthreads</a:t>
            </a:r>
            <a:r>
              <a:rPr sz="4400" spc="-20" dirty="0"/>
              <a:t> </a:t>
            </a:r>
            <a:r>
              <a:rPr sz="4400" spc="-25" dirty="0"/>
              <a:t>program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98677" y="1592326"/>
            <a:ext cx="4645660" cy="482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6075" algn="l"/>
              </a:tabLst>
            </a:pPr>
            <a:r>
              <a:rPr sz="2400" b="0" dirty="0">
                <a:solidFill>
                  <a:srgbClr val="FF0000"/>
                </a:solidFill>
                <a:latin typeface="Calibri Light"/>
                <a:cs typeface="Calibri Light"/>
              </a:rPr>
              <a:t>. </a:t>
            </a:r>
            <a:r>
              <a:rPr sz="2400" b="0" spc="-20" dirty="0">
                <a:solidFill>
                  <a:srgbClr val="FF0000"/>
                </a:solidFill>
                <a:latin typeface="Calibri Light"/>
                <a:cs typeface="Calibri Light"/>
              </a:rPr>
              <a:t>/pth_hello	&lt;number </a:t>
            </a:r>
            <a:r>
              <a:rPr sz="2400" b="0" spc="-5" dirty="0">
                <a:solidFill>
                  <a:srgbClr val="FF0000"/>
                </a:solidFill>
                <a:latin typeface="Calibri Light"/>
                <a:cs typeface="Calibri Light"/>
              </a:rPr>
              <a:t>of</a:t>
            </a:r>
            <a:r>
              <a:rPr sz="2400" b="0" spc="-1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b="0" spc="-20" dirty="0">
                <a:solidFill>
                  <a:srgbClr val="FF0000"/>
                </a:solidFill>
                <a:latin typeface="Calibri Light"/>
                <a:cs typeface="Calibri Light"/>
              </a:rPr>
              <a:t>threads&gt;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tabLst>
                <a:tab pos="1572895" algn="l"/>
              </a:tabLst>
            </a:pPr>
            <a:r>
              <a:rPr sz="2400" b="0" dirty="0">
                <a:latin typeface="Calibri Light"/>
                <a:cs typeface="Calibri Light"/>
              </a:rPr>
              <a:t>.</a:t>
            </a:r>
            <a:r>
              <a:rPr sz="2400" b="0" spc="10" dirty="0">
                <a:latin typeface="Calibri Light"/>
                <a:cs typeface="Calibri Light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/pth_hello	</a:t>
            </a:r>
            <a:r>
              <a:rPr sz="2400" b="0" dirty="0">
                <a:latin typeface="Calibri Light"/>
                <a:cs typeface="Calibri Light"/>
              </a:rPr>
              <a:t>1</a:t>
            </a:r>
            <a:endParaRPr sz="2400">
              <a:latin typeface="Calibri Light"/>
              <a:cs typeface="Calibri Light"/>
            </a:endParaRPr>
          </a:p>
          <a:p>
            <a:pPr marL="1308100" marR="5080">
              <a:lnSpc>
                <a:spcPct val="120000"/>
              </a:lnSpc>
              <a:spcBef>
                <a:spcPts val="229"/>
              </a:spcBef>
            </a:pPr>
            <a:r>
              <a:rPr sz="2400" b="0" spc="-5" dirty="0">
                <a:solidFill>
                  <a:srgbClr val="3399FF"/>
                </a:solidFill>
                <a:latin typeface="Calibri Light"/>
                <a:cs typeface="Calibri Light"/>
              </a:rPr>
              <a:t>Hello </a:t>
            </a:r>
            <a:r>
              <a:rPr sz="2400" b="0" spc="-15" dirty="0">
                <a:solidFill>
                  <a:srgbClr val="3399FF"/>
                </a:solidFill>
                <a:latin typeface="Calibri Light"/>
                <a:cs typeface="Calibri Light"/>
              </a:rPr>
              <a:t>from </a:t>
            </a:r>
            <a:r>
              <a:rPr sz="2400" b="0" dirty="0">
                <a:solidFill>
                  <a:srgbClr val="3399FF"/>
                </a:solidFill>
                <a:latin typeface="Calibri Light"/>
                <a:cs typeface="Calibri Light"/>
              </a:rPr>
              <a:t>the </a:t>
            </a:r>
            <a:r>
              <a:rPr sz="2400" b="0" spc="-5" dirty="0">
                <a:solidFill>
                  <a:srgbClr val="3399FF"/>
                </a:solidFill>
                <a:latin typeface="Calibri Light"/>
                <a:cs typeface="Calibri Light"/>
              </a:rPr>
              <a:t>main</a:t>
            </a:r>
            <a:r>
              <a:rPr sz="2400" b="0" spc="-105" dirty="0">
                <a:solidFill>
                  <a:srgbClr val="3399FF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3399FF"/>
                </a:solidFill>
                <a:latin typeface="Calibri Light"/>
                <a:cs typeface="Calibri Light"/>
              </a:rPr>
              <a:t>thread  </a:t>
            </a:r>
            <a:r>
              <a:rPr sz="2400" b="0" spc="-5" dirty="0">
                <a:solidFill>
                  <a:srgbClr val="3399FF"/>
                </a:solidFill>
                <a:latin typeface="Calibri Light"/>
                <a:cs typeface="Calibri Light"/>
              </a:rPr>
              <a:t>Hello </a:t>
            </a:r>
            <a:r>
              <a:rPr sz="2400" b="0" spc="-15" dirty="0">
                <a:solidFill>
                  <a:srgbClr val="3399FF"/>
                </a:solidFill>
                <a:latin typeface="Calibri Light"/>
                <a:cs typeface="Calibri Light"/>
              </a:rPr>
              <a:t>from </a:t>
            </a:r>
            <a:r>
              <a:rPr sz="2400" b="0" spc="-10" dirty="0">
                <a:solidFill>
                  <a:srgbClr val="3399FF"/>
                </a:solidFill>
                <a:latin typeface="Calibri Light"/>
                <a:cs typeface="Calibri Light"/>
              </a:rPr>
              <a:t>thread </a:t>
            </a:r>
            <a:r>
              <a:rPr sz="2400" b="0" dirty="0">
                <a:solidFill>
                  <a:srgbClr val="3399FF"/>
                </a:solidFill>
                <a:latin typeface="Calibri Light"/>
                <a:cs typeface="Calibri Light"/>
              </a:rPr>
              <a:t>0 </a:t>
            </a:r>
            <a:r>
              <a:rPr sz="2400" b="0" spc="-5" dirty="0">
                <a:solidFill>
                  <a:srgbClr val="3399FF"/>
                </a:solidFill>
                <a:latin typeface="Calibri Light"/>
                <a:cs typeface="Calibri Light"/>
              </a:rPr>
              <a:t>of</a:t>
            </a:r>
            <a:r>
              <a:rPr sz="2400" b="0" spc="-85" dirty="0">
                <a:solidFill>
                  <a:srgbClr val="3399FF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399FF"/>
                </a:solidFill>
                <a:latin typeface="Calibri Light"/>
                <a:cs typeface="Calibri Light"/>
              </a:rPr>
              <a:t>1</a:t>
            </a:r>
            <a:endParaRPr sz="2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2400" b="0" dirty="0">
                <a:latin typeface="Calibri Light"/>
                <a:cs typeface="Calibri Light"/>
              </a:rPr>
              <a:t>. </a:t>
            </a:r>
            <a:r>
              <a:rPr sz="2400" b="0" spc="-5" dirty="0">
                <a:latin typeface="Calibri Light"/>
                <a:cs typeface="Calibri Light"/>
              </a:rPr>
              <a:t>/pth_hello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4</a:t>
            </a:r>
            <a:endParaRPr sz="2400">
              <a:latin typeface="Calibri Light"/>
              <a:cs typeface="Calibri Light"/>
            </a:endParaRPr>
          </a:p>
          <a:p>
            <a:pPr marL="1308100" marR="5080">
              <a:lnSpc>
                <a:spcPct val="120000"/>
              </a:lnSpc>
              <a:spcBef>
                <a:spcPts val="360"/>
              </a:spcBef>
            </a:pPr>
            <a:r>
              <a:rPr sz="2400" b="0" spc="-5" dirty="0">
                <a:solidFill>
                  <a:srgbClr val="3399FF"/>
                </a:solidFill>
                <a:latin typeface="Calibri Light"/>
                <a:cs typeface="Calibri Light"/>
              </a:rPr>
              <a:t>Hello </a:t>
            </a:r>
            <a:r>
              <a:rPr sz="2400" b="0" spc="-15" dirty="0">
                <a:solidFill>
                  <a:srgbClr val="3399FF"/>
                </a:solidFill>
                <a:latin typeface="Calibri Light"/>
                <a:cs typeface="Calibri Light"/>
              </a:rPr>
              <a:t>from </a:t>
            </a:r>
            <a:r>
              <a:rPr sz="2400" b="0" dirty="0">
                <a:solidFill>
                  <a:srgbClr val="3399FF"/>
                </a:solidFill>
                <a:latin typeface="Calibri Light"/>
                <a:cs typeface="Calibri Light"/>
              </a:rPr>
              <a:t>the </a:t>
            </a:r>
            <a:r>
              <a:rPr sz="2400" b="0" spc="-5" dirty="0">
                <a:solidFill>
                  <a:srgbClr val="3399FF"/>
                </a:solidFill>
                <a:latin typeface="Calibri Light"/>
                <a:cs typeface="Calibri Light"/>
              </a:rPr>
              <a:t>main</a:t>
            </a:r>
            <a:r>
              <a:rPr sz="2400" b="0" spc="-105" dirty="0">
                <a:solidFill>
                  <a:srgbClr val="3399FF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3399FF"/>
                </a:solidFill>
                <a:latin typeface="Calibri Light"/>
                <a:cs typeface="Calibri Light"/>
              </a:rPr>
              <a:t>thread  </a:t>
            </a:r>
            <a:r>
              <a:rPr sz="2400" b="0" spc="-5" dirty="0">
                <a:solidFill>
                  <a:srgbClr val="3399FF"/>
                </a:solidFill>
                <a:latin typeface="Calibri Light"/>
                <a:cs typeface="Calibri Light"/>
              </a:rPr>
              <a:t>Hello </a:t>
            </a:r>
            <a:r>
              <a:rPr sz="2400" b="0" spc="-15" dirty="0">
                <a:solidFill>
                  <a:srgbClr val="3399FF"/>
                </a:solidFill>
                <a:latin typeface="Calibri Light"/>
                <a:cs typeface="Calibri Light"/>
              </a:rPr>
              <a:t>from </a:t>
            </a:r>
            <a:r>
              <a:rPr sz="2400" b="0" spc="-10" dirty="0">
                <a:solidFill>
                  <a:srgbClr val="3399FF"/>
                </a:solidFill>
                <a:latin typeface="Calibri Light"/>
                <a:cs typeface="Calibri Light"/>
              </a:rPr>
              <a:t>thread </a:t>
            </a:r>
            <a:r>
              <a:rPr sz="2400" b="0" dirty="0">
                <a:solidFill>
                  <a:srgbClr val="3399FF"/>
                </a:solidFill>
                <a:latin typeface="Calibri Light"/>
                <a:cs typeface="Calibri Light"/>
              </a:rPr>
              <a:t>0 </a:t>
            </a:r>
            <a:r>
              <a:rPr sz="2400" b="0" spc="-5" dirty="0">
                <a:solidFill>
                  <a:srgbClr val="3399FF"/>
                </a:solidFill>
                <a:latin typeface="Calibri Light"/>
                <a:cs typeface="Calibri Light"/>
              </a:rPr>
              <a:t>of</a:t>
            </a:r>
            <a:r>
              <a:rPr sz="2400" b="0" spc="-85" dirty="0">
                <a:solidFill>
                  <a:srgbClr val="3399FF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399FF"/>
                </a:solidFill>
                <a:latin typeface="Calibri Light"/>
                <a:cs typeface="Calibri Light"/>
              </a:rPr>
              <a:t>4</a:t>
            </a:r>
            <a:endParaRPr sz="2400">
              <a:latin typeface="Calibri Light"/>
              <a:cs typeface="Calibri Light"/>
            </a:endParaRPr>
          </a:p>
          <a:p>
            <a:pPr marL="1308100">
              <a:lnSpc>
                <a:spcPct val="100000"/>
              </a:lnSpc>
              <a:spcBef>
                <a:spcPts val="580"/>
              </a:spcBef>
            </a:pPr>
            <a:r>
              <a:rPr sz="2400" b="0" spc="-5" dirty="0">
                <a:solidFill>
                  <a:srgbClr val="3399FF"/>
                </a:solidFill>
                <a:latin typeface="Calibri Light"/>
                <a:cs typeface="Calibri Light"/>
              </a:rPr>
              <a:t>Hello </a:t>
            </a:r>
            <a:r>
              <a:rPr sz="2400" b="0" spc="-15" dirty="0">
                <a:solidFill>
                  <a:srgbClr val="3399FF"/>
                </a:solidFill>
                <a:latin typeface="Calibri Light"/>
                <a:cs typeface="Calibri Light"/>
              </a:rPr>
              <a:t>from </a:t>
            </a:r>
            <a:r>
              <a:rPr sz="2400" b="0" spc="-10" dirty="0">
                <a:solidFill>
                  <a:srgbClr val="3399FF"/>
                </a:solidFill>
                <a:latin typeface="Calibri Light"/>
                <a:cs typeface="Calibri Light"/>
              </a:rPr>
              <a:t>thread </a:t>
            </a:r>
            <a:r>
              <a:rPr sz="2400" b="0" dirty="0">
                <a:solidFill>
                  <a:srgbClr val="3399FF"/>
                </a:solidFill>
                <a:latin typeface="Calibri Light"/>
                <a:cs typeface="Calibri Light"/>
              </a:rPr>
              <a:t>1 </a:t>
            </a:r>
            <a:r>
              <a:rPr sz="2400" b="0" spc="-5" dirty="0">
                <a:solidFill>
                  <a:srgbClr val="3399FF"/>
                </a:solidFill>
                <a:latin typeface="Calibri Light"/>
                <a:cs typeface="Calibri Light"/>
              </a:rPr>
              <a:t>of</a:t>
            </a:r>
            <a:r>
              <a:rPr sz="2400" b="0" spc="-120" dirty="0">
                <a:solidFill>
                  <a:srgbClr val="3399FF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399FF"/>
                </a:solidFill>
                <a:latin typeface="Calibri Light"/>
                <a:cs typeface="Calibri Light"/>
              </a:rPr>
              <a:t>4</a:t>
            </a:r>
            <a:endParaRPr sz="2400">
              <a:latin typeface="Calibri Light"/>
              <a:cs typeface="Calibri Light"/>
            </a:endParaRPr>
          </a:p>
          <a:p>
            <a:pPr marL="1308100">
              <a:lnSpc>
                <a:spcPct val="100000"/>
              </a:lnSpc>
              <a:spcBef>
                <a:spcPts val="575"/>
              </a:spcBef>
            </a:pPr>
            <a:r>
              <a:rPr sz="2400" b="0" spc="-5" dirty="0">
                <a:solidFill>
                  <a:srgbClr val="3399FF"/>
                </a:solidFill>
                <a:latin typeface="Calibri Light"/>
                <a:cs typeface="Calibri Light"/>
              </a:rPr>
              <a:t>Hello </a:t>
            </a:r>
            <a:r>
              <a:rPr sz="2400" b="0" spc="-15" dirty="0">
                <a:solidFill>
                  <a:srgbClr val="3399FF"/>
                </a:solidFill>
                <a:latin typeface="Calibri Light"/>
                <a:cs typeface="Calibri Light"/>
              </a:rPr>
              <a:t>from </a:t>
            </a:r>
            <a:r>
              <a:rPr sz="2400" b="0" spc="-10" dirty="0">
                <a:solidFill>
                  <a:srgbClr val="3399FF"/>
                </a:solidFill>
                <a:latin typeface="Calibri Light"/>
                <a:cs typeface="Calibri Light"/>
              </a:rPr>
              <a:t>thread </a:t>
            </a:r>
            <a:r>
              <a:rPr sz="2400" b="0" dirty="0">
                <a:solidFill>
                  <a:srgbClr val="3399FF"/>
                </a:solidFill>
                <a:latin typeface="Calibri Light"/>
                <a:cs typeface="Calibri Light"/>
              </a:rPr>
              <a:t>2 </a:t>
            </a:r>
            <a:r>
              <a:rPr sz="2400" b="0" spc="-5" dirty="0">
                <a:solidFill>
                  <a:srgbClr val="3399FF"/>
                </a:solidFill>
                <a:latin typeface="Calibri Light"/>
                <a:cs typeface="Calibri Light"/>
              </a:rPr>
              <a:t>of</a:t>
            </a:r>
            <a:r>
              <a:rPr sz="2400" b="0" spc="-120" dirty="0">
                <a:solidFill>
                  <a:srgbClr val="3399FF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399FF"/>
                </a:solidFill>
                <a:latin typeface="Calibri Light"/>
                <a:cs typeface="Calibri Light"/>
              </a:rPr>
              <a:t>4</a:t>
            </a:r>
            <a:endParaRPr sz="2400">
              <a:latin typeface="Calibri Light"/>
              <a:cs typeface="Calibri Light"/>
            </a:endParaRPr>
          </a:p>
          <a:p>
            <a:pPr marL="1308100">
              <a:lnSpc>
                <a:spcPct val="100000"/>
              </a:lnSpc>
              <a:spcBef>
                <a:spcPts val="575"/>
              </a:spcBef>
            </a:pPr>
            <a:r>
              <a:rPr sz="2400" b="0" spc="-5" dirty="0">
                <a:solidFill>
                  <a:srgbClr val="3399FF"/>
                </a:solidFill>
                <a:latin typeface="Calibri Light"/>
                <a:cs typeface="Calibri Light"/>
              </a:rPr>
              <a:t>Hello </a:t>
            </a:r>
            <a:r>
              <a:rPr sz="2400" b="0" spc="-15" dirty="0">
                <a:solidFill>
                  <a:srgbClr val="3399FF"/>
                </a:solidFill>
                <a:latin typeface="Calibri Light"/>
                <a:cs typeface="Calibri Light"/>
              </a:rPr>
              <a:t>from </a:t>
            </a:r>
            <a:r>
              <a:rPr sz="2400" b="0" spc="-10" dirty="0">
                <a:solidFill>
                  <a:srgbClr val="3399FF"/>
                </a:solidFill>
                <a:latin typeface="Calibri Light"/>
                <a:cs typeface="Calibri Light"/>
              </a:rPr>
              <a:t>thread </a:t>
            </a:r>
            <a:r>
              <a:rPr sz="2400" b="0" dirty="0">
                <a:solidFill>
                  <a:srgbClr val="3399FF"/>
                </a:solidFill>
                <a:latin typeface="Calibri Light"/>
                <a:cs typeface="Calibri Light"/>
              </a:rPr>
              <a:t>3 </a:t>
            </a:r>
            <a:r>
              <a:rPr sz="2400" b="0" spc="-5" dirty="0">
                <a:solidFill>
                  <a:srgbClr val="3399FF"/>
                </a:solidFill>
                <a:latin typeface="Calibri Light"/>
                <a:cs typeface="Calibri Light"/>
              </a:rPr>
              <a:t>of</a:t>
            </a:r>
            <a:r>
              <a:rPr sz="2400" b="0" spc="-120" dirty="0">
                <a:solidFill>
                  <a:srgbClr val="3399FF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399FF"/>
                </a:solidFill>
                <a:latin typeface="Calibri Light"/>
                <a:cs typeface="Calibri Light"/>
              </a:rPr>
              <a:t>4</a:t>
            </a:r>
            <a:endParaRPr sz="24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12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1" y="528015"/>
            <a:ext cx="46293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Global</a:t>
            </a:r>
            <a:r>
              <a:rPr sz="4400" spc="-75" dirty="0"/>
              <a:t> </a:t>
            </a:r>
            <a:r>
              <a:rPr sz="4400" spc="-5" dirty="0"/>
              <a:t>variables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76527"/>
            <a:ext cx="7407275" cy="225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introduce </a:t>
            </a:r>
            <a:r>
              <a:rPr sz="2800" spc="-10" dirty="0">
                <a:latin typeface="Calibri"/>
                <a:cs typeface="Calibri"/>
              </a:rPr>
              <a:t>subtle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confusing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bugs</a:t>
            </a:r>
            <a:r>
              <a:rPr sz="2800" spc="-5" dirty="0">
                <a:latin typeface="Calibri"/>
                <a:cs typeface="Calibri"/>
              </a:rPr>
              <a:t>!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Limit use </a:t>
            </a:r>
            <a:r>
              <a:rPr sz="2800" spc="-5" dirty="0">
                <a:latin typeface="Calibri"/>
                <a:cs typeface="Calibri"/>
              </a:rPr>
              <a:t>of global </a:t>
            </a:r>
            <a:r>
              <a:rPr sz="2800" spc="-10" dirty="0">
                <a:latin typeface="Calibri"/>
                <a:cs typeface="Calibri"/>
              </a:rPr>
              <a:t>variables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situations </a:t>
            </a:r>
            <a:r>
              <a:rPr sz="2800" spc="-5" dirty="0">
                <a:latin typeface="Calibri"/>
                <a:cs typeface="Calibri"/>
              </a:rPr>
              <a:t>in which  </a:t>
            </a:r>
            <a:r>
              <a:rPr sz="2800" spc="-10" dirty="0">
                <a:latin typeface="Calibri"/>
                <a:cs typeface="Calibri"/>
              </a:rPr>
              <a:t>they’re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really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needed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Shared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41435" y="4076700"/>
            <a:ext cx="1508769" cy="1655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46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608" y="609676"/>
            <a:ext cx="6046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Starting </a:t>
            </a:r>
            <a:r>
              <a:rPr sz="4400" dirty="0"/>
              <a:t>the</a:t>
            </a:r>
            <a:r>
              <a:rPr sz="4400" spc="-35" dirty="0"/>
              <a:t> </a:t>
            </a:r>
            <a:r>
              <a:rPr sz="4400" spc="-15" dirty="0"/>
              <a:t>Threads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588884" cy="185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Processes </a:t>
            </a:r>
            <a:r>
              <a:rPr sz="2800" spc="-5" dirty="0">
                <a:latin typeface="Calibri"/>
                <a:cs typeface="Calibri"/>
              </a:rPr>
              <a:t>in MPI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usually </a:t>
            </a:r>
            <a:r>
              <a:rPr sz="2800" spc="-20" dirty="0">
                <a:latin typeface="Calibri"/>
                <a:cs typeface="Calibri"/>
              </a:rPr>
              <a:t>started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script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Pthreads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threads </a:t>
            </a:r>
            <a:r>
              <a:rPr sz="2800" spc="-20" dirty="0">
                <a:latin typeface="Calibri"/>
                <a:cs typeface="Calibri"/>
              </a:rPr>
              <a:t>are started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program 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executable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03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495" y="479297"/>
            <a:ext cx="6403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Starting </a:t>
            </a:r>
            <a:r>
              <a:rPr sz="4400" dirty="0"/>
              <a:t>the</a:t>
            </a:r>
            <a:r>
              <a:rPr sz="4400" spc="-85" dirty="0"/>
              <a:t> </a:t>
            </a:r>
            <a:r>
              <a:rPr sz="4400" spc="-10" dirty="0"/>
              <a:t>Threads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394205" y="1700860"/>
            <a:ext cx="1426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5" dirty="0">
                <a:latin typeface="Calibri Light"/>
                <a:cs typeface="Calibri Light"/>
              </a:rPr>
              <a:t>pthread.h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0750" y="2376042"/>
            <a:ext cx="1447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5" dirty="0">
                <a:latin typeface="Calibri Light"/>
                <a:cs typeface="Calibri Light"/>
              </a:rPr>
              <a:t>pthread_t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130" y="3443246"/>
            <a:ext cx="5125085" cy="15614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0" spc="-15" dirty="0">
                <a:latin typeface="Calibri Light"/>
                <a:cs typeface="Calibri Light"/>
              </a:rPr>
              <a:t>int pthread_create</a:t>
            </a:r>
            <a:r>
              <a:rPr sz="2800" b="0" spc="1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(</a:t>
            </a:r>
            <a:endParaRPr sz="2800">
              <a:latin typeface="Calibri Light"/>
              <a:cs typeface="Calibri Light"/>
            </a:endParaRPr>
          </a:p>
          <a:p>
            <a:pPr marL="926465">
              <a:lnSpc>
                <a:spcPct val="100000"/>
              </a:lnSpc>
              <a:spcBef>
                <a:spcPts val="670"/>
              </a:spcBef>
              <a:tabLst>
                <a:tab pos="2690495" algn="l"/>
              </a:tabLst>
            </a:pPr>
            <a:r>
              <a:rPr sz="2800" b="0" spc="-10" dirty="0">
                <a:latin typeface="Calibri Light"/>
                <a:cs typeface="Calibri Light"/>
              </a:rPr>
              <a:t>pthread_t*	thread_p</a:t>
            </a:r>
            <a:endParaRPr sz="2800">
              <a:latin typeface="Calibri Light"/>
              <a:cs typeface="Calibri Light"/>
            </a:endParaRPr>
          </a:p>
          <a:p>
            <a:pPr marL="926465">
              <a:lnSpc>
                <a:spcPct val="100000"/>
              </a:lnSpc>
              <a:spcBef>
                <a:spcPts val="675"/>
              </a:spcBef>
              <a:tabLst>
                <a:tab pos="4232910" algn="l"/>
              </a:tabLst>
            </a:pPr>
            <a:r>
              <a:rPr sz="2800" b="0" spc="-35" dirty="0">
                <a:latin typeface="Calibri Light"/>
                <a:cs typeface="Calibri Light"/>
              </a:rPr>
              <a:t>c</a:t>
            </a:r>
            <a:r>
              <a:rPr sz="2800" b="0" spc="-10" dirty="0">
                <a:latin typeface="Calibri Light"/>
                <a:cs typeface="Calibri Light"/>
              </a:rPr>
              <a:t>on</a:t>
            </a:r>
            <a:r>
              <a:rPr sz="2800" b="0" spc="-40" dirty="0">
                <a:latin typeface="Calibri Light"/>
                <a:cs typeface="Calibri Light"/>
              </a:rPr>
              <a:t>s</a:t>
            </a:r>
            <a:r>
              <a:rPr sz="2800" b="0" spc="-5" dirty="0">
                <a:latin typeface="Calibri Light"/>
                <a:cs typeface="Calibri Light"/>
              </a:rPr>
              <a:t>t</a:t>
            </a:r>
            <a:r>
              <a:rPr sz="2800" b="0" spc="10" dirty="0">
                <a:latin typeface="Calibri Light"/>
                <a:cs typeface="Calibri Light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p</a:t>
            </a:r>
            <a:r>
              <a:rPr sz="2800" b="0" spc="-5" dirty="0">
                <a:latin typeface="Calibri Light"/>
                <a:cs typeface="Calibri Light"/>
              </a:rPr>
              <a:t>th</a:t>
            </a:r>
            <a:r>
              <a:rPr sz="2800" b="0" spc="-35" dirty="0">
                <a:latin typeface="Calibri Light"/>
                <a:cs typeface="Calibri Light"/>
              </a:rPr>
              <a:t>r</a:t>
            </a:r>
            <a:r>
              <a:rPr sz="2800" b="0" spc="-10" dirty="0">
                <a:latin typeface="Calibri Light"/>
                <a:cs typeface="Calibri Light"/>
              </a:rPr>
              <a:t>ead</a:t>
            </a:r>
            <a:r>
              <a:rPr sz="2800" b="0" dirty="0">
                <a:latin typeface="Calibri Light"/>
                <a:cs typeface="Calibri Light"/>
              </a:rPr>
              <a:t>_</a:t>
            </a:r>
            <a:r>
              <a:rPr sz="2800" b="0" spc="-25" dirty="0">
                <a:latin typeface="Calibri Light"/>
                <a:cs typeface="Calibri Light"/>
              </a:rPr>
              <a:t>a</a:t>
            </a:r>
            <a:r>
              <a:rPr sz="2800" b="0" spc="-35" dirty="0">
                <a:latin typeface="Calibri Light"/>
                <a:cs typeface="Calibri Light"/>
              </a:rPr>
              <a:t>t</a:t>
            </a:r>
            <a:r>
              <a:rPr sz="2800" b="0" spc="-5" dirty="0">
                <a:latin typeface="Calibri Light"/>
                <a:cs typeface="Calibri Light"/>
              </a:rPr>
              <a:t>tr_</a:t>
            </a:r>
            <a:r>
              <a:rPr sz="2800" b="0" spc="-15" dirty="0">
                <a:latin typeface="Calibri Light"/>
                <a:cs typeface="Calibri Light"/>
              </a:rPr>
              <a:t>t</a:t>
            </a:r>
            <a:r>
              <a:rPr sz="2800" b="0" spc="-5" dirty="0">
                <a:latin typeface="Calibri Light"/>
                <a:cs typeface="Calibri Light"/>
              </a:rPr>
              <a:t>*</a:t>
            </a:r>
            <a:r>
              <a:rPr sz="2800" b="0" dirty="0">
                <a:latin typeface="Calibri Light"/>
                <a:cs typeface="Calibri Light"/>
              </a:rPr>
              <a:t>	</a:t>
            </a:r>
            <a:r>
              <a:rPr sz="2800" b="0" spc="-25" dirty="0">
                <a:latin typeface="Calibri Light"/>
                <a:cs typeface="Calibri Light"/>
              </a:rPr>
              <a:t>a</a:t>
            </a:r>
            <a:r>
              <a:rPr sz="2800" b="0" spc="-35" dirty="0">
                <a:latin typeface="Calibri Light"/>
                <a:cs typeface="Calibri Light"/>
              </a:rPr>
              <a:t>t</a:t>
            </a:r>
            <a:r>
              <a:rPr sz="2800" b="0" spc="-5" dirty="0">
                <a:latin typeface="Calibri Light"/>
                <a:cs typeface="Calibri Light"/>
              </a:rPr>
              <a:t>tr_p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7140" y="3954360"/>
            <a:ext cx="1457325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b="0" spc="-5" dirty="0">
                <a:latin typeface="Calibri Light"/>
                <a:cs typeface="Calibri Light"/>
              </a:rPr>
              <a:t>/* out */</a:t>
            </a:r>
            <a:r>
              <a:rPr sz="2800" b="0" spc="-35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,</a:t>
            </a:r>
            <a:endParaRPr sz="2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0" spc="-5" dirty="0">
                <a:latin typeface="Calibri Light"/>
                <a:cs typeface="Calibri Light"/>
              </a:rPr>
              <a:t>/* in */</a:t>
            </a:r>
            <a:r>
              <a:rPr sz="2800" b="0" spc="-10" dirty="0">
                <a:latin typeface="Calibri Light"/>
                <a:cs typeface="Calibri Light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,</a:t>
            </a:r>
            <a:endParaRPr sz="2800">
              <a:latin typeface="Calibri Light"/>
              <a:cs typeface="Calibri Ligh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35454" y="5166740"/>
          <a:ext cx="6036309" cy="867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463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800" b="0" spc="-10" dirty="0">
                          <a:latin typeface="Calibri Light"/>
                          <a:cs typeface="Calibri Light"/>
                        </a:rPr>
                        <a:t>void*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655"/>
                        </a:lnSpc>
                      </a:pPr>
                      <a:r>
                        <a:rPr sz="2800" b="0" spc="-25" dirty="0">
                          <a:latin typeface="Calibri Light"/>
                          <a:cs typeface="Calibri Light"/>
                        </a:rPr>
                        <a:t>(*</a:t>
                      </a:r>
                      <a:r>
                        <a:rPr sz="2800" b="0" spc="-25" dirty="0">
                          <a:solidFill>
                            <a:srgbClr val="FF0000"/>
                          </a:solidFill>
                          <a:latin typeface="Calibri Light"/>
                          <a:cs typeface="Calibri Light"/>
                        </a:rPr>
                        <a:t>start_routine </a:t>
                      </a:r>
                      <a:r>
                        <a:rPr sz="2800" b="0" spc="-5" dirty="0">
                          <a:latin typeface="Calibri Light"/>
                          <a:cs typeface="Calibri Light"/>
                        </a:rPr>
                        <a:t>) ( </a:t>
                      </a:r>
                      <a:r>
                        <a:rPr sz="2800" b="0" spc="-10" dirty="0">
                          <a:latin typeface="Calibri Light"/>
                          <a:cs typeface="Calibri Light"/>
                        </a:rPr>
                        <a:t>void</a:t>
                      </a:r>
                      <a:r>
                        <a:rPr sz="2800" b="0" spc="-8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800" b="0" spc="-5" dirty="0">
                          <a:latin typeface="Calibri Light"/>
                          <a:cs typeface="Calibri Light"/>
                        </a:rPr>
                        <a:t>)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2655"/>
                        </a:lnSpc>
                      </a:pPr>
                      <a:r>
                        <a:rPr sz="2800" b="0" spc="-5" dirty="0">
                          <a:latin typeface="Calibri Light"/>
                          <a:cs typeface="Calibri Light"/>
                        </a:rPr>
                        <a:t>/* in */</a:t>
                      </a:r>
                      <a:r>
                        <a:rPr sz="2800" b="0" spc="-1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800" b="0" spc="-5" dirty="0">
                          <a:latin typeface="Calibri Light"/>
                          <a:cs typeface="Calibri Light"/>
                        </a:rPr>
                        <a:t>,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68">
                <a:tc>
                  <a:txBody>
                    <a:bodyPr/>
                    <a:lstStyle/>
                    <a:p>
                      <a:pPr marL="31750">
                        <a:lnSpc>
                          <a:spcPts val="3275"/>
                        </a:lnSpc>
                      </a:pPr>
                      <a:r>
                        <a:rPr sz="2800" b="0" spc="-10" dirty="0">
                          <a:latin typeface="Calibri Light"/>
                          <a:cs typeface="Calibri Light"/>
                        </a:rPr>
                        <a:t>void*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3275"/>
                        </a:lnSpc>
                      </a:pPr>
                      <a:r>
                        <a:rPr sz="2800" b="0" spc="-10" dirty="0">
                          <a:latin typeface="Calibri Light"/>
                          <a:cs typeface="Calibri Light"/>
                        </a:rPr>
                        <a:t>arg_p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3275"/>
                        </a:lnSpc>
                      </a:pPr>
                      <a:r>
                        <a:rPr sz="2800" b="0" spc="-5" dirty="0">
                          <a:latin typeface="Calibri Light"/>
                          <a:cs typeface="Calibri Light"/>
                        </a:rPr>
                        <a:t>/* in */ )</a:t>
                      </a:r>
                      <a:r>
                        <a:rPr sz="2800" b="0" spc="-3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800" b="0" spc="-5" dirty="0">
                          <a:latin typeface="Calibri Light"/>
                          <a:cs typeface="Calibri Light"/>
                        </a:rPr>
                        <a:t>;</a:t>
                      </a:r>
                      <a:endParaRPr sz="2800">
                        <a:latin typeface="Calibri Light"/>
                        <a:cs typeface="Calibri Ligh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111882" y="2208276"/>
            <a:ext cx="1269365" cy="441325"/>
          </a:xfrm>
          <a:custGeom>
            <a:avLst/>
            <a:gdLst/>
            <a:ahLst/>
            <a:cxnLst/>
            <a:rect l="l" t="t" r="r" b="b"/>
            <a:pathLst>
              <a:path w="1269364" h="441325">
                <a:moveTo>
                  <a:pt x="1232808" y="413939"/>
                </a:moveTo>
                <a:lnTo>
                  <a:pt x="1166241" y="428371"/>
                </a:lnTo>
                <a:lnTo>
                  <a:pt x="1164082" y="431673"/>
                </a:lnTo>
                <a:lnTo>
                  <a:pt x="1164844" y="435101"/>
                </a:lnTo>
                <a:lnTo>
                  <a:pt x="1165479" y="438531"/>
                </a:lnTo>
                <a:lnTo>
                  <a:pt x="1168908" y="440816"/>
                </a:lnTo>
                <a:lnTo>
                  <a:pt x="1259254" y="421259"/>
                </a:lnTo>
                <a:lnTo>
                  <a:pt x="1255268" y="421259"/>
                </a:lnTo>
                <a:lnTo>
                  <a:pt x="1232808" y="413939"/>
                </a:lnTo>
                <a:close/>
              </a:path>
              <a:path w="1269364" h="441325">
                <a:moveTo>
                  <a:pt x="1245243" y="411247"/>
                </a:moveTo>
                <a:lnTo>
                  <a:pt x="1232808" y="413939"/>
                </a:lnTo>
                <a:lnTo>
                  <a:pt x="1255268" y="421259"/>
                </a:lnTo>
                <a:lnTo>
                  <a:pt x="1255889" y="419353"/>
                </a:lnTo>
                <a:lnTo>
                  <a:pt x="1252474" y="419353"/>
                </a:lnTo>
                <a:lnTo>
                  <a:pt x="1245243" y="411247"/>
                </a:lnTo>
                <a:close/>
              </a:path>
              <a:path w="1269364" h="441325">
                <a:moveTo>
                  <a:pt x="1196975" y="342264"/>
                </a:moveTo>
                <a:lnTo>
                  <a:pt x="1191641" y="346837"/>
                </a:lnTo>
                <a:lnTo>
                  <a:pt x="1191514" y="350900"/>
                </a:lnTo>
                <a:lnTo>
                  <a:pt x="1193800" y="353568"/>
                </a:lnTo>
                <a:lnTo>
                  <a:pt x="1236939" y="401936"/>
                </a:lnTo>
                <a:lnTo>
                  <a:pt x="1259205" y="409194"/>
                </a:lnTo>
                <a:lnTo>
                  <a:pt x="1255268" y="421259"/>
                </a:lnTo>
                <a:lnTo>
                  <a:pt x="1259254" y="421259"/>
                </a:lnTo>
                <a:lnTo>
                  <a:pt x="1269238" y="419100"/>
                </a:lnTo>
                <a:lnTo>
                  <a:pt x="1203325" y="345059"/>
                </a:lnTo>
                <a:lnTo>
                  <a:pt x="1200912" y="342391"/>
                </a:lnTo>
                <a:lnTo>
                  <a:pt x="1196975" y="342264"/>
                </a:lnTo>
                <a:close/>
              </a:path>
              <a:path w="1269364" h="441325">
                <a:moveTo>
                  <a:pt x="1255903" y="408939"/>
                </a:moveTo>
                <a:lnTo>
                  <a:pt x="1245243" y="411247"/>
                </a:lnTo>
                <a:lnTo>
                  <a:pt x="1252474" y="419353"/>
                </a:lnTo>
                <a:lnTo>
                  <a:pt x="1255903" y="408939"/>
                </a:lnTo>
                <a:close/>
              </a:path>
              <a:path w="1269364" h="441325">
                <a:moveTo>
                  <a:pt x="1258425" y="408939"/>
                </a:moveTo>
                <a:lnTo>
                  <a:pt x="1255903" y="408939"/>
                </a:lnTo>
                <a:lnTo>
                  <a:pt x="1252474" y="419353"/>
                </a:lnTo>
                <a:lnTo>
                  <a:pt x="1255889" y="419353"/>
                </a:lnTo>
                <a:lnTo>
                  <a:pt x="1259205" y="409194"/>
                </a:lnTo>
                <a:lnTo>
                  <a:pt x="1258425" y="408939"/>
                </a:lnTo>
                <a:close/>
              </a:path>
              <a:path w="1269364" h="441325">
                <a:moveTo>
                  <a:pt x="3810" y="0"/>
                </a:moveTo>
                <a:lnTo>
                  <a:pt x="0" y="12191"/>
                </a:lnTo>
                <a:lnTo>
                  <a:pt x="1232808" y="413939"/>
                </a:lnTo>
                <a:lnTo>
                  <a:pt x="1245243" y="411247"/>
                </a:lnTo>
                <a:lnTo>
                  <a:pt x="1236939" y="401936"/>
                </a:lnTo>
                <a:lnTo>
                  <a:pt x="3810" y="0"/>
                </a:lnTo>
                <a:close/>
              </a:path>
              <a:path w="1269364" h="441325">
                <a:moveTo>
                  <a:pt x="1236939" y="401936"/>
                </a:moveTo>
                <a:lnTo>
                  <a:pt x="1245243" y="411247"/>
                </a:lnTo>
                <a:lnTo>
                  <a:pt x="1255903" y="408939"/>
                </a:lnTo>
                <a:lnTo>
                  <a:pt x="1258425" y="408939"/>
                </a:lnTo>
                <a:lnTo>
                  <a:pt x="1236939" y="401936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9276" y="2882264"/>
            <a:ext cx="1605915" cy="788035"/>
          </a:xfrm>
          <a:custGeom>
            <a:avLst/>
            <a:gdLst/>
            <a:ahLst/>
            <a:cxnLst/>
            <a:rect l="l" t="t" r="r" b="b"/>
            <a:pathLst>
              <a:path w="1605914" h="788035">
                <a:moveTo>
                  <a:pt x="61213" y="693674"/>
                </a:moveTo>
                <a:lnTo>
                  <a:pt x="57276" y="694436"/>
                </a:lnTo>
                <a:lnTo>
                  <a:pt x="55372" y="697357"/>
                </a:lnTo>
                <a:lnTo>
                  <a:pt x="0" y="779526"/>
                </a:lnTo>
                <a:lnTo>
                  <a:pt x="102235" y="787527"/>
                </a:lnTo>
                <a:lnTo>
                  <a:pt x="105282" y="784860"/>
                </a:lnTo>
                <a:lnTo>
                  <a:pt x="105537" y="781431"/>
                </a:lnTo>
                <a:lnTo>
                  <a:pt x="105713" y="779780"/>
                </a:lnTo>
                <a:lnTo>
                  <a:pt x="14097" y="779780"/>
                </a:lnTo>
                <a:lnTo>
                  <a:pt x="8509" y="768350"/>
                </a:lnTo>
                <a:lnTo>
                  <a:pt x="29806" y="758069"/>
                </a:lnTo>
                <a:lnTo>
                  <a:pt x="65912" y="704469"/>
                </a:lnTo>
                <a:lnTo>
                  <a:pt x="67818" y="701548"/>
                </a:lnTo>
                <a:lnTo>
                  <a:pt x="67056" y="697611"/>
                </a:lnTo>
                <a:lnTo>
                  <a:pt x="64135" y="695579"/>
                </a:lnTo>
                <a:lnTo>
                  <a:pt x="61213" y="693674"/>
                </a:lnTo>
                <a:close/>
              </a:path>
              <a:path w="1605914" h="788035">
                <a:moveTo>
                  <a:pt x="29806" y="758069"/>
                </a:moveTo>
                <a:lnTo>
                  <a:pt x="8509" y="768350"/>
                </a:lnTo>
                <a:lnTo>
                  <a:pt x="14097" y="779780"/>
                </a:lnTo>
                <a:lnTo>
                  <a:pt x="18569" y="777621"/>
                </a:lnTo>
                <a:lnTo>
                  <a:pt x="16637" y="777621"/>
                </a:lnTo>
                <a:lnTo>
                  <a:pt x="11811" y="767715"/>
                </a:lnTo>
                <a:lnTo>
                  <a:pt x="23309" y="767715"/>
                </a:lnTo>
                <a:lnTo>
                  <a:pt x="29806" y="758069"/>
                </a:lnTo>
                <a:close/>
              </a:path>
              <a:path w="1605914" h="788035">
                <a:moveTo>
                  <a:pt x="35306" y="769542"/>
                </a:moveTo>
                <a:lnTo>
                  <a:pt x="14097" y="779780"/>
                </a:lnTo>
                <a:lnTo>
                  <a:pt x="105713" y="779780"/>
                </a:lnTo>
                <a:lnTo>
                  <a:pt x="105918" y="777875"/>
                </a:lnTo>
                <a:lnTo>
                  <a:pt x="103250" y="774827"/>
                </a:lnTo>
                <a:lnTo>
                  <a:pt x="35306" y="769542"/>
                </a:lnTo>
                <a:close/>
              </a:path>
              <a:path w="1605914" h="788035">
                <a:moveTo>
                  <a:pt x="11811" y="767715"/>
                </a:moveTo>
                <a:lnTo>
                  <a:pt x="16637" y="777621"/>
                </a:lnTo>
                <a:lnTo>
                  <a:pt x="22737" y="768564"/>
                </a:lnTo>
                <a:lnTo>
                  <a:pt x="11811" y="767715"/>
                </a:lnTo>
                <a:close/>
              </a:path>
              <a:path w="1605914" h="788035">
                <a:moveTo>
                  <a:pt x="22737" y="768564"/>
                </a:moveTo>
                <a:lnTo>
                  <a:pt x="16637" y="777621"/>
                </a:lnTo>
                <a:lnTo>
                  <a:pt x="18569" y="777621"/>
                </a:lnTo>
                <a:lnTo>
                  <a:pt x="35306" y="769542"/>
                </a:lnTo>
                <a:lnTo>
                  <a:pt x="22737" y="768564"/>
                </a:lnTo>
                <a:close/>
              </a:path>
              <a:path w="1605914" h="788035">
                <a:moveTo>
                  <a:pt x="1600327" y="0"/>
                </a:moveTo>
                <a:lnTo>
                  <a:pt x="29806" y="758069"/>
                </a:lnTo>
                <a:lnTo>
                  <a:pt x="22737" y="768564"/>
                </a:lnTo>
                <a:lnTo>
                  <a:pt x="35306" y="769542"/>
                </a:lnTo>
                <a:lnTo>
                  <a:pt x="1605914" y="11430"/>
                </a:lnTo>
                <a:lnTo>
                  <a:pt x="1600327" y="0"/>
                </a:lnTo>
                <a:close/>
              </a:path>
              <a:path w="1605914" h="788035">
                <a:moveTo>
                  <a:pt x="23309" y="767715"/>
                </a:moveTo>
                <a:lnTo>
                  <a:pt x="11811" y="767715"/>
                </a:lnTo>
                <a:lnTo>
                  <a:pt x="22737" y="768564"/>
                </a:lnTo>
                <a:lnTo>
                  <a:pt x="23309" y="767715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86476" y="2094992"/>
            <a:ext cx="205041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0" spc="-15" dirty="0">
                <a:solidFill>
                  <a:srgbClr val="FF0000"/>
                </a:solidFill>
                <a:latin typeface="Calibri Light"/>
                <a:cs typeface="Calibri Light"/>
              </a:rPr>
              <a:t>One object</a:t>
            </a:r>
            <a:r>
              <a:rPr sz="2800" b="0" spc="-16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800" b="0" spc="-40" dirty="0">
                <a:solidFill>
                  <a:srgbClr val="FF0000"/>
                </a:solidFill>
                <a:latin typeface="Calibri Light"/>
                <a:cs typeface="Calibri Light"/>
              </a:rPr>
              <a:t>for  </a:t>
            </a:r>
            <a:r>
              <a:rPr sz="2800" b="0" spc="-15" dirty="0">
                <a:solidFill>
                  <a:srgbClr val="FF0000"/>
                </a:solidFill>
                <a:latin typeface="Calibri Light"/>
                <a:cs typeface="Calibri Light"/>
              </a:rPr>
              <a:t>each</a:t>
            </a:r>
            <a:r>
              <a:rPr sz="2800" b="0" spc="-8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800" b="0" spc="-25" dirty="0">
                <a:solidFill>
                  <a:srgbClr val="FF0000"/>
                </a:solidFill>
                <a:latin typeface="Calibri Light"/>
                <a:cs typeface="Calibri Light"/>
              </a:rPr>
              <a:t>thread.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60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409" y="365201"/>
            <a:ext cx="628100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pthread_t</a:t>
            </a:r>
            <a:r>
              <a:rPr sz="4400" spc="-100" dirty="0"/>
              <a:t> </a:t>
            </a:r>
            <a:r>
              <a:rPr sz="4400" spc="-5" dirty="0"/>
              <a:t>objects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09727" y="1336928"/>
            <a:ext cx="8383905" cy="5401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Opaque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actual </a:t>
            </a: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spc="-5" dirty="0">
                <a:latin typeface="Calibri"/>
                <a:cs typeface="Calibri"/>
              </a:rPr>
              <a:t>that </a:t>
            </a:r>
            <a:r>
              <a:rPr sz="3000" spc="-10" dirty="0">
                <a:latin typeface="Calibri"/>
                <a:cs typeface="Calibri"/>
              </a:rPr>
              <a:t>they </a:t>
            </a:r>
            <a:r>
              <a:rPr sz="3000" spc="-20" dirty="0">
                <a:latin typeface="Calibri"/>
                <a:cs typeface="Calibri"/>
              </a:rPr>
              <a:t>store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system-specific.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550" dirty="0">
              <a:latin typeface="Calibri"/>
              <a:cs typeface="Calibri"/>
            </a:endParaRPr>
          </a:p>
          <a:p>
            <a:pPr marL="241300" marR="722630" indent="-228600">
              <a:lnSpc>
                <a:spcPts val="324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Their </a:t>
            </a: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spc="-10" dirty="0">
                <a:latin typeface="Calibri"/>
                <a:cs typeface="Calibri"/>
              </a:rPr>
              <a:t>members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aren’t directly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accessible </a:t>
            </a:r>
            <a:r>
              <a:rPr sz="3000" spc="-15" dirty="0">
                <a:latin typeface="Calibri"/>
                <a:cs typeface="Calibri"/>
              </a:rPr>
              <a:t>to  </a:t>
            </a:r>
            <a:r>
              <a:rPr sz="3000" spc="-5" dirty="0">
                <a:latin typeface="Calibri"/>
                <a:cs typeface="Calibri"/>
              </a:rPr>
              <a:t>user</a:t>
            </a:r>
            <a:r>
              <a:rPr sz="3000" spc="-10" dirty="0">
                <a:latin typeface="Calibri"/>
                <a:cs typeface="Calibri"/>
              </a:rPr>
              <a:t> code.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3500" dirty="0">
              <a:latin typeface="Calibri"/>
              <a:cs typeface="Calibri"/>
            </a:endParaRPr>
          </a:p>
          <a:p>
            <a:pPr marL="241300" marR="382905" indent="-228600">
              <a:lnSpc>
                <a:spcPts val="324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45" dirty="0">
                <a:latin typeface="Calibri"/>
                <a:cs typeface="Calibri"/>
              </a:rPr>
              <a:t>However,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Pthreads </a:t>
            </a:r>
            <a:r>
              <a:rPr sz="3000" spc="-15" dirty="0">
                <a:latin typeface="Calibri"/>
                <a:cs typeface="Calibri"/>
              </a:rPr>
              <a:t>standard guarantees </a:t>
            </a:r>
            <a:r>
              <a:rPr sz="3000" spc="-5" dirty="0">
                <a:latin typeface="Calibri"/>
                <a:cs typeface="Calibri"/>
              </a:rPr>
              <a:t>that </a:t>
            </a:r>
            <a:r>
              <a:rPr sz="3000" dirty="0">
                <a:latin typeface="Calibri"/>
                <a:cs typeface="Calibri"/>
              </a:rPr>
              <a:t>a  </a:t>
            </a:r>
            <a:r>
              <a:rPr sz="3000" spc="-10" dirty="0">
                <a:latin typeface="Calibri"/>
                <a:cs typeface="Calibri"/>
              </a:rPr>
              <a:t>pthread_t </a:t>
            </a:r>
            <a:r>
              <a:rPr sz="3000" spc="-5" dirty="0">
                <a:latin typeface="Calibri"/>
                <a:cs typeface="Calibri"/>
              </a:rPr>
              <a:t>object does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store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enough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information</a:t>
            </a:r>
            <a:endParaRPr sz="30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699135" algn="l"/>
              </a:tabLst>
            </a:pP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uniquely identify </a:t>
            </a:r>
            <a:r>
              <a:rPr sz="2600" spc="-10" dirty="0">
                <a:latin typeface="Calibri"/>
                <a:cs typeface="Calibri"/>
              </a:rPr>
              <a:t>the thread </a:t>
            </a:r>
            <a:r>
              <a:rPr sz="2600" spc="-5" dirty="0">
                <a:latin typeface="Calibri"/>
                <a:cs typeface="Calibri"/>
              </a:rPr>
              <a:t>with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20" dirty="0">
                <a:latin typeface="Calibri"/>
                <a:cs typeface="Calibri"/>
              </a:rPr>
              <a:t>it’s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associated</a:t>
            </a:r>
            <a:r>
              <a:rPr sz="2600" spc="-10" dirty="0" smtClean="0">
                <a:latin typeface="Calibri"/>
                <a:cs typeface="Calibri"/>
              </a:rPr>
              <a:t>.</a:t>
            </a:r>
            <a:endParaRPr lang="en-US" sz="2600" spc="-10" dirty="0" smtClean="0">
              <a:latin typeface="Calibri"/>
              <a:cs typeface="Calibri"/>
            </a:endParaRPr>
          </a:p>
          <a:p>
            <a:pPr marL="698500" lvl="1" indent="-229235">
              <a:spcBef>
                <a:spcPts val="175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2400" spc="-5" dirty="0">
                <a:solidFill>
                  <a:srgbClr val="FF0000"/>
                </a:solidFill>
                <a:cs typeface="Calibri"/>
                <a:hlinkClick r:id="rId2"/>
              </a:rPr>
              <a:t>https://man7.org/linux/man-pages/man7/pthreads.7.html</a:t>
            </a:r>
            <a:endParaRPr lang="en-US" sz="2400" spc="-5" dirty="0">
              <a:solidFill>
                <a:srgbClr val="FF0000"/>
              </a:solidFill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699135" algn="l"/>
              </a:tabLst>
            </a:pP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14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808" y="365251"/>
            <a:ext cx="512628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 </a:t>
            </a:r>
            <a:r>
              <a:rPr sz="4400" spc="-5" dirty="0"/>
              <a:t>closer </a:t>
            </a:r>
            <a:r>
              <a:rPr sz="4400" dirty="0"/>
              <a:t>look</a:t>
            </a:r>
            <a:r>
              <a:rPr sz="4400" spc="-70" dirty="0"/>
              <a:t> </a:t>
            </a:r>
            <a:r>
              <a:rPr sz="440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809" y="1551393"/>
            <a:ext cx="7693659" cy="366484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775"/>
              </a:spcBef>
            </a:pPr>
            <a:r>
              <a:rPr sz="2800" spc="-15" dirty="0">
                <a:latin typeface="Calibri"/>
                <a:cs typeface="Calibri"/>
              </a:rPr>
              <a:t>int pthread_create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endParaRPr sz="2800" dirty="0">
              <a:latin typeface="Calibri"/>
              <a:cs typeface="Calibri"/>
            </a:endParaRPr>
          </a:p>
          <a:p>
            <a:pPr marL="1000125">
              <a:lnSpc>
                <a:spcPct val="100000"/>
              </a:lnSpc>
              <a:spcBef>
                <a:spcPts val="675"/>
              </a:spcBef>
              <a:tabLst>
                <a:tab pos="2781935" algn="l"/>
              </a:tabLst>
            </a:pPr>
            <a:r>
              <a:rPr sz="2800" spc="-10" dirty="0">
                <a:latin typeface="Calibri"/>
                <a:cs typeface="Calibri"/>
              </a:rPr>
              <a:t>pthread_t*	thread_p </a:t>
            </a:r>
            <a:r>
              <a:rPr sz="2800" spc="-5" dirty="0">
                <a:latin typeface="Calibri"/>
                <a:cs typeface="Calibri"/>
              </a:rPr>
              <a:t>/* </a:t>
            </a:r>
            <a:r>
              <a:rPr sz="2800" spc="-10" dirty="0">
                <a:latin typeface="Calibri"/>
                <a:cs typeface="Calibri"/>
              </a:rPr>
              <a:t>out </a:t>
            </a:r>
            <a:r>
              <a:rPr sz="2800" spc="-5" dirty="0">
                <a:latin typeface="Calibri"/>
                <a:cs typeface="Calibri"/>
              </a:rPr>
              <a:t>*/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,</a:t>
            </a:r>
            <a:endParaRPr sz="2800" dirty="0">
              <a:latin typeface="Calibri"/>
              <a:cs typeface="Calibri"/>
            </a:endParaRPr>
          </a:p>
          <a:p>
            <a:pPr marL="1000125" marR="979805">
              <a:lnSpc>
                <a:spcPct val="120000"/>
              </a:lnSpc>
              <a:tabLst>
                <a:tab pos="1951355" algn="l"/>
                <a:tab pos="4340860" algn="l"/>
              </a:tabLst>
            </a:pPr>
            <a:r>
              <a:rPr sz="2800" spc="-20" dirty="0">
                <a:latin typeface="Calibri"/>
                <a:cs typeface="Calibri"/>
              </a:rPr>
              <a:t>const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pthread_attr_t*	attr_p </a:t>
            </a:r>
            <a:r>
              <a:rPr sz="2800" spc="-5" dirty="0">
                <a:latin typeface="Calibri"/>
                <a:cs typeface="Calibri"/>
              </a:rPr>
              <a:t>/* in */ ,  </a:t>
            </a:r>
            <a:r>
              <a:rPr sz="2800" spc="-15" dirty="0">
                <a:latin typeface="Calibri"/>
                <a:cs typeface="Calibri"/>
              </a:rPr>
              <a:t>void*	(*start_routine </a:t>
            </a:r>
            <a:r>
              <a:rPr sz="2800" spc="-5" dirty="0">
                <a:latin typeface="Calibri"/>
                <a:cs typeface="Calibri"/>
              </a:rPr>
              <a:t>) ( </a:t>
            </a:r>
            <a:r>
              <a:rPr sz="2800" spc="-10" dirty="0">
                <a:latin typeface="Calibri"/>
                <a:cs typeface="Calibri"/>
              </a:rPr>
              <a:t>void </a:t>
            </a:r>
            <a:r>
              <a:rPr sz="2800" spc="-5" dirty="0">
                <a:latin typeface="Calibri"/>
                <a:cs typeface="Calibri"/>
              </a:rPr>
              <a:t>) /* in */ ,  </a:t>
            </a:r>
            <a:r>
              <a:rPr sz="2800" spc="-15" dirty="0">
                <a:latin typeface="Calibri"/>
                <a:cs typeface="Calibri"/>
              </a:rPr>
              <a:t>void*	</a:t>
            </a:r>
            <a:r>
              <a:rPr sz="2800" spc="-10" dirty="0">
                <a:latin typeface="Calibri"/>
                <a:cs typeface="Calibri"/>
              </a:rPr>
              <a:t>arg_p </a:t>
            </a:r>
            <a:r>
              <a:rPr sz="2800" spc="-5" dirty="0">
                <a:latin typeface="Calibri"/>
                <a:cs typeface="Calibri"/>
              </a:rPr>
              <a:t>/* in */ )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;</a:t>
            </a:r>
            <a:endParaRPr sz="2800" dirty="0">
              <a:latin typeface="Calibri"/>
              <a:cs typeface="Calibri"/>
            </a:endParaRPr>
          </a:p>
          <a:p>
            <a:pPr marL="12700" marR="5080" indent="1729105">
              <a:lnSpc>
                <a:spcPct val="202400"/>
              </a:lnSpc>
              <a:spcBef>
                <a:spcPts val="1460"/>
              </a:spcBef>
            </a:pPr>
            <a:endParaRPr lang="en-US" sz="2800" spc="-15" dirty="0" smtClean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249" y="2278888"/>
            <a:ext cx="985519" cy="3278504"/>
          </a:xfrm>
          <a:custGeom>
            <a:avLst/>
            <a:gdLst/>
            <a:ahLst/>
            <a:cxnLst/>
            <a:rect l="l" t="t" r="r" b="b"/>
            <a:pathLst>
              <a:path w="985519" h="3278504">
                <a:moveTo>
                  <a:pt x="448792" y="0"/>
                </a:moveTo>
                <a:lnTo>
                  <a:pt x="385508" y="2921"/>
                </a:lnTo>
                <a:lnTo>
                  <a:pt x="340156" y="10540"/>
                </a:lnTo>
                <a:lnTo>
                  <a:pt x="296875" y="23495"/>
                </a:lnTo>
                <a:lnTo>
                  <a:pt x="255765" y="42163"/>
                </a:lnTo>
                <a:lnTo>
                  <a:pt x="217195" y="66801"/>
                </a:lnTo>
                <a:lnTo>
                  <a:pt x="181241" y="98044"/>
                </a:lnTo>
                <a:lnTo>
                  <a:pt x="148247" y="136144"/>
                </a:lnTo>
                <a:lnTo>
                  <a:pt x="118275" y="181610"/>
                </a:lnTo>
                <a:lnTo>
                  <a:pt x="100126" y="216026"/>
                </a:lnTo>
                <a:lnTo>
                  <a:pt x="83375" y="253873"/>
                </a:lnTo>
                <a:lnTo>
                  <a:pt x="68173" y="295401"/>
                </a:lnTo>
                <a:lnTo>
                  <a:pt x="54546" y="340740"/>
                </a:lnTo>
                <a:lnTo>
                  <a:pt x="37211" y="415798"/>
                </a:lnTo>
                <a:lnTo>
                  <a:pt x="27622" y="470662"/>
                </a:lnTo>
                <a:lnTo>
                  <a:pt x="19494" y="529209"/>
                </a:lnTo>
                <a:lnTo>
                  <a:pt x="12903" y="591312"/>
                </a:lnTo>
                <a:lnTo>
                  <a:pt x="7645" y="656716"/>
                </a:lnTo>
                <a:lnTo>
                  <a:pt x="3822" y="725551"/>
                </a:lnTo>
                <a:lnTo>
                  <a:pt x="1339" y="798067"/>
                </a:lnTo>
                <a:lnTo>
                  <a:pt x="12" y="872744"/>
                </a:lnTo>
                <a:lnTo>
                  <a:pt x="0" y="950849"/>
                </a:lnTo>
                <a:lnTo>
                  <a:pt x="1054" y="1031748"/>
                </a:lnTo>
                <a:lnTo>
                  <a:pt x="3251" y="1115314"/>
                </a:lnTo>
                <a:lnTo>
                  <a:pt x="6578" y="1201547"/>
                </a:lnTo>
                <a:lnTo>
                  <a:pt x="10782" y="1290065"/>
                </a:lnTo>
                <a:lnTo>
                  <a:pt x="16014" y="1381125"/>
                </a:lnTo>
                <a:lnTo>
                  <a:pt x="22212" y="1474343"/>
                </a:lnTo>
                <a:lnTo>
                  <a:pt x="29171" y="1569593"/>
                </a:lnTo>
                <a:lnTo>
                  <a:pt x="36982" y="1666748"/>
                </a:lnTo>
                <a:lnTo>
                  <a:pt x="45466" y="1765935"/>
                </a:lnTo>
                <a:lnTo>
                  <a:pt x="54711" y="1866773"/>
                </a:lnTo>
                <a:lnTo>
                  <a:pt x="64617" y="1969262"/>
                </a:lnTo>
                <a:lnTo>
                  <a:pt x="86245" y="2178304"/>
                </a:lnTo>
                <a:lnTo>
                  <a:pt x="109766" y="2392426"/>
                </a:lnTo>
                <a:lnTo>
                  <a:pt x="134924" y="2610485"/>
                </a:lnTo>
                <a:lnTo>
                  <a:pt x="161315" y="2831465"/>
                </a:lnTo>
                <a:lnTo>
                  <a:pt x="188455" y="3054477"/>
                </a:lnTo>
                <a:lnTo>
                  <a:pt x="216077" y="3278378"/>
                </a:lnTo>
                <a:lnTo>
                  <a:pt x="228688" y="3276854"/>
                </a:lnTo>
                <a:lnTo>
                  <a:pt x="201066" y="3052953"/>
                </a:lnTo>
                <a:lnTo>
                  <a:pt x="173913" y="2829941"/>
                </a:lnTo>
                <a:lnTo>
                  <a:pt x="147535" y="2608961"/>
                </a:lnTo>
                <a:lnTo>
                  <a:pt x="122389" y="2391029"/>
                </a:lnTo>
                <a:lnTo>
                  <a:pt x="98869" y="2177034"/>
                </a:lnTo>
                <a:lnTo>
                  <a:pt x="77254" y="1967992"/>
                </a:lnTo>
                <a:lnTo>
                  <a:pt x="67348" y="1865630"/>
                </a:lnTo>
                <a:lnTo>
                  <a:pt x="58115" y="1764792"/>
                </a:lnTo>
                <a:lnTo>
                  <a:pt x="49644" y="1665732"/>
                </a:lnTo>
                <a:lnTo>
                  <a:pt x="41833" y="1568704"/>
                </a:lnTo>
                <a:lnTo>
                  <a:pt x="34886" y="1473454"/>
                </a:lnTo>
                <a:lnTo>
                  <a:pt x="28702" y="1380363"/>
                </a:lnTo>
                <a:lnTo>
                  <a:pt x="23456" y="1289431"/>
                </a:lnTo>
                <a:lnTo>
                  <a:pt x="19278" y="1201039"/>
                </a:lnTo>
                <a:lnTo>
                  <a:pt x="15938" y="1114933"/>
                </a:lnTo>
                <a:lnTo>
                  <a:pt x="13754" y="1031494"/>
                </a:lnTo>
                <a:lnTo>
                  <a:pt x="12700" y="950849"/>
                </a:lnTo>
                <a:lnTo>
                  <a:pt x="12704" y="872744"/>
                </a:lnTo>
                <a:lnTo>
                  <a:pt x="14046" y="797687"/>
                </a:lnTo>
                <a:lnTo>
                  <a:pt x="16510" y="726313"/>
                </a:lnTo>
                <a:lnTo>
                  <a:pt x="20307" y="657733"/>
                </a:lnTo>
                <a:lnTo>
                  <a:pt x="25527" y="592582"/>
                </a:lnTo>
                <a:lnTo>
                  <a:pt x="32080" y="530860"/>
                </a:lnTo>
                <a:lnTo>
                  <a:pt x="40144" y="472821"/>
                </a:lnTo>
                <a:lnTo>
                  <a:pt x="49606" y="418464"/>
                </a:lnTo>
                <a:lnTo>
                  <a:pt x="60706" y="367919"/>
                </a:lnTo>
                <a:lnTo>
                  <a:pt x="73279" y="321437"/>
                </a:lnTo>
                <a:lnTo>
                  <a:pt x="87439" y="278764"/>
                </a:lnTo>
                <a:lnTo>
                  <a:pt x="103085" y="239775"/>
                </a:lnTo>
                <a:lnTo>
                  <a:pt x="120116" y="204470"/>
                </a:lnTo>
                <a:lnTo>
                  <a:pt x="148183" y="157861"/>
                </a:lnTo>
                <a:lnTo>
                  <a:pt x="179184" y="118745"/>
                </a:lnTo>
                <a:lnTo>
                  <a:pt x="212801" y="86487"/>
                </a:lnTo>
                <a:lnTo>
                  <a:pt x="248958" y="60578"/>
                </a:lnTo>
                <a:lnTo>
                  <a:pt x="287591" y="40766"/>
                </a:lnTo>
                <a:lnTo>
                  <a:pt x="328612" y="26542"/>
                </a:lnTo>
                <a:lnTo>
                  <a:pt x="386524" y="15494"/>
                </a:lnTo>
                <a:lnTo>
                  <a:pt x="448221" y="12700"/>
                </a:lnTo>
                <a:lnTo>
                  <a:pt x="567101" y="12700"/>
                </a:lnTo>
                <a:lnTo>
                  <a:pt x="548792" y="9398"/>
                </a:lnTo>
                <a:lnTo>
                  <a:pt x="514832" y="4572"/>
                </a:lnTo>
                <a:lnTo>
                  <a:pt x="481495" y="1397"/>
                </a:lnTo>
                <a:lnTo>
                  <a:pt x="448792" y="0"/>
                </a:lnTo>
                <a:close/>
              </a:path>
              <a:path w="985519" h="3278504">
                <a:moveTo>
                  <a:pt x="949115" y="146085"/>
                </a:moveTo>
                <a:lnTo>
                  <a:pt x="885228" y="156717"/>
                </a:lnTo>
                <a:lnTo>
                  <a:pt x="881799" y="157225"/>
                </a:lnTo>
                <a:lnTo>
                  <a:pt x="879386" y="160527"/>
                </a:lnTo>
                <a:lnTo>
                  <a:pt x="880021" y="163957"/>
                </a:lnTo>
                <a:lnTo>
                  <a:pt x="880529" y="167512"/>
                </a:lnTo>
                <a:lnTo>
                  <a:pt x="883831" y="169799"/>
                </a:lnTo>
                <a:lnTo>
                  <a:pt x="887260" y="169290"/>
                </a:lnTo>
                <a:lnTo>
                  <a:pt x="976646" y="154432"/>
                </a:lnTo>
                <a:lnTo>
                  <a:pt x="971080" y="154432"/>
                </a:lnTo>
                <a:lnTo>
                  <a:pt x="949115" y="146085"/>
                </a:lnTo>
                <a:close/>
              </a:path>
              <a:path w="985519" h="3278504">
                <a:moveTo>
                  <a:pt x="961539" y="144018"/>
                </a:moveTo>
                <a:lnTo>
                  <a:pt x="949115" y="146085"/>
                </a:lnTo>
                <a:lnTo>
                  <a:pt x="971080" y="154432"/>
                </a:lnTo>
                <a:lnTo>
                  <a:pt x="971797" y="152526"/>
                </a:lnTo>
                <a:lnTo>
                  <a:pt x="968413" y="152526"/>
                </a:lnTo>
                <a:lnTo>
                  <a:pt x="961539" y="144018"/>
                </a:lnTo>
                <a:close/>
              </a:path>
              <a:path w="985519" h="3278504">
                <a:moveTo>
                  <a:pt x="916724" y="72771"/>
                </a:moveTo>
                <a:lnTo>
                  <a:pt x="913930" y="74929"/>
                </a:lnTo>
                <a:lnTo>
                  <a:pt x="911263" y="77088"/>
                </a:lnTo>
                <a:lnTo>
                  <a:pt x="910755" y="81152"/>
                </a:lnTo>
                <a:lnTo>
                  <a:pt x="953715" y="134333"/>
                </a:lnTo>
                <a:lnTo>
                  <a:pt x="975525" y="142621"/>
                </a:lnTo>
                <a:lnTo>
                  <a:pt x="971080" y="154432"/>
                </a:lnTo>
                <a:lnTo>
                  <a:pt x="976646" y="154432"/>
                </a:lnTo>
                <a:lnTo>
                  <a:pt x="985050" y="153035"/>
                </a:lnTo>
                <a:lnTo>
                  <a:pt x="922820" y="75946"/>
                </a:lnTo>
                <a:lnTo>
                  <a:pt x="920661" y="73151"/>
                </a:lnTo>
                <a:lnTo>
                  <a:pt x="916724" y="72771"/>
                </a:lnTo>
                <a:close/>
              </a:path>
              <a:path w="985519" h="3278504">
                <a:moveTo>
                  <a:pt x="972223" y="142239"/>
                </a:moveTo>
                <a:lnTo>
                  <a:pt x="961539" y="144018"/>
                </a:lnTo>
                <a:lnTo>
                  <a:pt x="968413" y="152526"/>
                </a:lnTo>
                <a:lnTo>
                  <a:pt x="972223" y="142239"/>
                </a:lnTo>
                <a:close/>
              </a:path>
              <a:path w="985519" h="3278504">
                <a:moveTo>
                  <a:pt x="974522" y="142239"/>
                </a:moveTo>
                <a:lnTo>
                  <a:pt x="972223" y="142239"/>
                </a:lnTo>
                <a:lnTo>
                  <a:pt x="968413" y="152526"/>
                </a:lnTo>
                <a:lnTo>
                  <a:pt x="971797" y="152526"/>
                </a:lnTo>
                <a:lnTo>
                  <a:pt x="975525" y="142621"/>
                </a:lnTo>
                <a:lnTo>
                  <a:pt x="974522" y="142239"/>
                </a:lnTo>
                <a:close/>
              </a:path>
              <a:path w="985519" h="3278504">
                <a:moveTo>
                  <a:pt x="567101" y="12700"/>
                </a:moveTo>
                <a:lnTo>
                  <a:pt x="448221" y="12700"/>
                </a:lnTo>
                <a:lnTo>
                  <a:pt x="480288" y="14097"/>
                </a:lnTo>
                <a:lnTo>
                  <a:pt x="513054" y="17272"/>
                </a:lnTo>
                <a:lnTo>
                  <a:pt x="580593" y="28066"/>
                </a:lnTo>
                <a:lnTo>
                  <a:pt x="650532" y="44450"/>
                </a:lnTo>
                <a:lnTo>
                  <a:pt x="722414" y="65277"/>
                </a:lnTo>
                <a:lnTo>
                  <a:pt x="758863" y="77088"/>
                </a:lnTo>
                <a:lnTo>
                  <a:pt x="795693" y="89535"/>
                </a:lnTo>
                <a:lnTo>
                  <a:pt x="832777" y="102742"/>
                </a:lnTo>
                <a:lnTo>
                  <a:pt x="907580" y="130301"/>
                </a:lnTo>
                <a:lnTo>
                  <a:pt x="949115" y="146085"/>
                </a:lnTo>
                <a:lnTo>
                  <a:pt x="961539" y="144018"/>
                </a:lnTo>
                <a:lnTo>
                  <a:pt x="912025" y="118490"/>
                </a:lnTo>
                <a:lnTo>
                  <a:pt x="837095" y="90804"/>
                </a:lnTo>
                <a:lnTo>
                  <a:pt x="799884" y="77470"/>
                </a:lnTo>
                <a:lnTo>
                  <a:pt x="762927" y="65024"/>
                </a:lnTo>
                <a:lnTo>
                  <a:pt x="726351" y="53212"/>
                </a:lnTo>
                <a:lnTo>
                  <a:pt x="653961" y="32258"/>
                </a:lnTo>
                <a:lnTo>
                  <a:pt x="583298" y="15621"/>
                </a:lnTo>
                <a:lnTo>
                  <a:pt x="567101" y="12700"/>
                </a:lnTo>
                <a:close/>
              </a:path>
              <a:path w="985519" h="3278504">
                <a:moveTo>
                  <a:pt x="953715" y="134333"/>
                </a:moveTo>
                <a:lnTo>
                  <a:pt x="961539" y="144017"/>
                </a:lnTo>
                <a:lnTo>
                  <a:pt x="972223" y="142239"/>
                </a:lnTo>
                <a:lnTo>
                  <a:pt x="974522" y="142239"/>
                </a:lnTo>
                <a:lnTo>
                  <a:pt x="953715" y="1343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5803" y="2692907"/>
            <a:ext cx="1096010" cy="2334895"/>
          </a:xfrm>
          <a:custGeom>
            <a:avLst/>
            <a:gdLst/>
            <a:ahLst/>
            <a:cxnLst/>
            <a:rect l="l" t="t" r="r" b="b"/>
            <a:pathLst>
              <a:path w="1096010" h="2334895">
                <a:moveTo>
                  <a:pt x="132334" y="0"/>
                </a:moveTo>
                <a:lnTo>
                  <a:pt x="118237" y="0"/>
                </a:lnTo>
                <a:lnTo>
                  <a:pt x="104775" y="1650"/>
                </a:lnTo>
                <a:lnTo>
                  <a:pt x="104521" y="1777"/>
                </a:lnTo>
                <a:lnTo>
                  <a:pt x="104140" y="1777"/>
                </a:lnTo>
                <a:lnTo>
                  <a:pt x="103886" y="1904"/>
                </a:lnTo>
                <a:lnTo>
                  <a:pt x="91693" y="5461"/>
                </a:lnTo>
                <a:lnTo>
                  <a:pt x="91312" y="5461"/>
                </a:lnTo>
                <a:lnTo>
                  <a:pt x="79375" y="11049"/>
                </a:lnTo>
                <a:lnTo>
                  <a:pt x="78993" y="11175"/>
                </a:lnTo>
                <a:lnTo>
                  <a:pt x="78486" y="11429"/>
                </a:lnTo>
                <a:lnTo>
                  <a:pt x="67690" y="18668"/>
                </a:lnTo>
                <a:lnTo>
                  <a:pt x="67437" y="18795"/>
                </a:lnTo>
                <a:lnTo>
                  <a:pt x="66929" y="19303"/>
                </a:lnTo>
                <a:lnTo>
                  <a:pt x="56896" y="28447"/>
                </a:lnTo>
                <a:lnTo>
                  <a:pt x="46990" y="40512"/>
                </a:lnTo>
                <a:lnTo>
                  <a:pt x="26365" y="80009"/>
                </a:lnTo>
                <a:lnTo>
                  <a:pt x="14173" y="121919"/>
                </a:lnTo>
                <a:lnTo>
                  <a:pt x="7594" y="160019"/>
                </a:lnTo>
                <a:lnTo>
                  <a:pt x="2209" y="221361"/>
                </a:lnTo>
                <a:lnTo>
                  <a:pt x="0" y="301497"/>
                </a:lnTo>
                <a:lnTo>
                  <a:pt x="88" y="348361"/>
                </a:lnTo>
                <a:lnTo>
                  <a:pt x="863" y="399288"/>
                </a:lnTo>
                <a:lnTo>
                  <a:pt x="2476" y="453897"/>
                </a:lnTo>
                <a:lnTo>
                  <a:pt x="4673" y="512063"/>
                </a:lnTo>
                <a:lnTo>
                  <a:pt x="7721" y="573277"/>
                </a:lnTo>
                <a:lnTo>
                  <a:pt x="11341" y="637158"/>
                </a:lnTo>
                <a:lnTo>
                  <a:pt x="15735" y="703579"/>
                </a:lnTo>
                <a:lnTo>
                  <a:pt x="20777" y="772032"/>
                </a:lnTo>
                <a:lnTo>
                  <a:pt x="26504" y="842137"/>
                </a:lnTo>
                <a:lnTo>
                  <a:pt x="39941" y="986408"/>
                </a:lnTo>
                <a:lnTo>
                  <a:pt x="55880" y="1133728"/>
                </a:lnTo>
                <a:lnTo>
                  <a:pt x="74295" y="1281175"/>
                </a:lnTo>
                <a:lnTo>
                  <a:pt x="94996" y="1426209"/>
                </a:lnTo>
                <a:lnTo>
                  <a:pt x="106172" y="1497075"/>
                </a:lnTo>
                <a:lnTo>
                  <a:pt x="117983" y="1566164"/>
                </a:lnTo>
                <a:lnTo>
                  <a:pt x="130302" y="1633473"/>
                </a:lnTo>
                <a:lnTo>
                  <a:pt x="143129" y="1698497"/>
                </a:lnTo>
                <a:lnTo>
                  <a:pt x="156590" y="1760854"/>
                </a:lnTo>
                <a:lnTo>
                  <a:pt x="170434" y="1820290"/>
                </a:lnTo>
                <a:lnTo>
                  <a:pt x="184912" y="1876424"/>
                </a:lnTo>
                <a:lnTo>
                  <a:pt x="199898" y="1928875"/>
                </a:lnTo>
                <a:lnTo>
                  <a:pt x="215265" y="1977516"/>
                </a:lnTo>
                <a:lnTo>
                  <a:pt x="231140" y="2021839"/>
                </a:lnTo>
                <a:lnTo>
                  <a:pt x="247523" y="2061590"/>
                </a:lnTo>
                <a:lnTo>
                  <a:pt x="264414" y="2096515"/>
                </a:lnTo>
                <a:lnTo>
                  <a:pt x="290957" y="2141981"/>
                </a:lnTo>
                <a:lnTo>
                  <a:pt x="319405" y="2181860"/>
                </a:lnTo>
                <a:lnTo>
                  <a:pt x="359918" y="2226944"/>
                </a:lnTo>
                <a:lnTo>
                  <a:pt x="403478" y="2263140"/>
                </a:lnTo>
                <a:lnTo>
                  <a:pt x="449579" y="2291206"/>
                </a:lnTo>
                <a:lnTo>
                  <a:pt x="498221" y="2311780"/>
                </a:lnTo>
                <a:lnTo>
                  <a:pt x="549021" y="2325369"/>
                </a:lnTo>
                <a:lnTo>
                  <a:pt x="601598" y="2332609"/>
                </a:lnTo>
                <a:lnTo>
                  <a:pt x="655954" y="2334386"/>
                </a:lnTo>
                <a:lnTo>
                  <a:pt x="683768" y="2333243"/>
                </a:lnTo>
                <a:lnTo>
                  <a:pt x="711708" y="2331211"/>
                </a:lnTo>
                <a:lnTo>
                  <a:pt x="740156" y="2327910"/>
                </a:lnTo>
                <a:lnTo>
                  <a:pt x="768731" y="2323718"/>
                </a:lnTo>
                <a:lnTo>
                  <a:pt x="780313" y="2321686"/>
                </a:lnTo>
                <a:lnTo>
                  <a:pt x="656082" y="2321686"/>
                </a:lnTo>
                <a:lnTo>
                  <a:pt x="629412" y="2321433"/>
                </a:lnTo>
                <a:lnTo>
                  <a:pt x="577215" y="2317115"/>
                </a:lnTo>
                <a:lnTo>
                  <a:pt x="527050" y="2307209"/>
                </a:lnTo>
                <a:lnTo>
                  <a:pt x="479044" y="2290953"/>
                </a:lnTo>
                <a:lnTo>
                  <a:pt x="433197" y="2267585"/>
                </a:lnTo>
                <a:lnTo>
                  <a:pt x="389763" y="2236597"/>
                </a:lnTo>
                <a:lnTo>
                  <a:pt x="348869" y="2197227"/>
                </a:lnTo>
                <a:lnTo>
                  <a:pt x="320167" y="2161793"/>
                </a:lnTo>
                <a:lnTo>
                  <a:pt x="292862" y="2121027"/>
                </a:lnTo>
                <a:lnTo>
                  <a:pt x="259334" y="2056764"/>
                </a:lnTo>
                <a:lnTo>
                  <a:pt x="243078" y="2017521"/>
                </a:lnTo>
                <a:lnTo>
                  <a:pt x="227330" y="1973706"/>
                </a:lnTo>
                <a:lnTo>
                  <a:pt x="212090" y="1925446"/>
                </a:lnTo>
                <a:lnTo>
                  <a:pt x="197231" y="1873249"/>
                </a:lnTo>
                <a:lnTo>
                  <a:pt x="182880" y="1817369"/>
                </a:lnTo>
                <a:lnTo>
                  <a:pt x="169037" y="1758060"/>
                </a:lnTo>
                <a:lnTo>
                  <a:pt x="155702" y="1696084"/>
                </a:lnTo>
                <a:lnTo>
                  <a:pt x="142748" y="1631187"/>
                </a:lnTo>
                <a:lnTo>
                  <a:pt x="130556" y="1564131"/>
                </a:lnTo>
                <a:lnTo>
                  <a:pt x="118745" y="1495043"/>
                </a:lnTo>
                <a:lnTo>
                  <a:pt x="107568" y="1424431"/>
                </a:lnTo>
                <a:lnTo>
                  <a:pt x="86868" y="1279524"/>
                </a:lnTo>
                <a:lnTo>
                  <a:pt x="68453" y="1132331"/>
                </a:lnTo>
                <a:lnTo>
                  <a:pt x="52578" y="985265"/>
                </a:lnTo>
                <a:lnTo>
                  <a:pt x="39154" y="841120"/>
                </a:lnTo>
                <a:lnTo>
                  <a:pt x="33451" y="771016"/>
                </a:lnTo>
                <a:lnTo>
                  <a:pt x="28397" y="702690"/>
                </a:lnTo>
                <a:lnTo>
                  <a:pt x="24028" y="636524"/>
                </a:lnTo>
                <a:lnTo>
                  <a:pt x="20408" y="572642"/>
                </a:lnTo>
                <a:lnTo>
                  <a:pt x="17360" y="511682"/>
                </a:lnTo>
                <a:lnTo>
                  <a:pt x="15176" y="453643"/>
                </a:lnTo>
                <a:lnTo>
                  <a:pt x="13550" y="399033"/>
                </a:lnTo>
                <a:lnTo>
                  <a:pt x="12788" y="348361"/>
                </a:lnTo>
                <a:lnTo>
                  <a:pt x="12703" y="301497"/>
                </a:lnTo>
                <a:lnTo>
                  <a:pt x="13360" y="259587"/>
                </a:lnTo>
                <a:lnTo>
                  <a:pt x="17056" y="189991"/>
                </a:lnTo>
                <a:lnTo>
                  <a:pt x="22034" y="148970"/>
                </a:lnTo>
                <a:lnTo>
                  <a:pt x="31953" y="103631"/>
                </a:lnTo>
                <a:lnTo>
                  <a:pt x="48768" y="61340"/>
                </a:lnTo>
                <a:lnTo>
                  <a:pt x="74877" y="29209"/>
                </a:lnTo>
                <a:lnTo>
                  <a:pt x="74676" y="29209"/>
                </a:lnTo>
                <a:lnTo>
                  <a:pt x="75565" y="28575"/>
                </a:lnTo>
                <a:lnTo>
                  <a:pt x="84892" y="22478"/>
                </a:lnTo>
                <a:lnTo>
                  <a:pt x="84582" y="22478"/>
                </a:lnTo>
                <a:lnTo>
                  <a:pt x="95175" y="17652"/>
                </a:lnTo>
                <a:lnTo>
                  <a:pt x="96012" y="17271"/>
                </a:lnTo>
                <a:lnTo>
                  <a:pt x="96429" y="17271"/>
                </a:lnTo>
                <a:lnTo>
                  <a:pt x="106444" y="14350"/>
                </a:lnTo>
                <a:lnTo>
                  <a:pt x="107315" y="14096"/>
                </a:lnTo>
                <a:lnTo>
                  <a:pt x="108262" y="14096"/>
                </a:lnTo>
                <a:lnTo>
                  <a:pt x="118364" y="12700"/>
                </a:lnTo>
                <a:lnTo>
                  <a:pt x="130937" y="12572"/>
                </a:lnTo>
                <a:lnTo>
                  <a:pt x="185939" y="12572"/>
                </a:lnTo>
                <a:lnTo>
                  <a:pt x="177037" y="9270"/>
                </a:lnTo>
                <a:lnTo>
                  <a:pt x="161798" y="4825"/>
                </a:lnTo>
                <a:lnTo>
                  <a:pt x="146812" y="1650"/>
                </a:lnTo>
                <a:lnTo>
                  <a:pt x="132334" y="0"/>
                </a:lnTo>
                <a:close/>
              </a:path>
              <a:path w="1096010" h="2334895">
                <a:moveTo>
                  <a:pt x="1091565" y="2224531"/>
                </a:moveTo>
                <a:lnTo>
                  <a:pt x="971550" y="2261742"/>
                </a:lnTo>
                <a:lnTo>
                  <a:pt x="912114" y="2278760"/>
                </a:lnTo>
                <a:lnTo>
                  <a:pt x="853313" y="2293747"/>
                </a:lnTo>
                <a:lnTo>
                  <a:pt x="795401" y="2306066"/>
                </a:lnTo>
                <a:lnTo>
                  <a:pt x="738632" y="2315336"/>
                </a:lnTo>
                <a:lnTo>
                  <a:pt x="683260" y="2320671"/>
                </a:lnTo>
                <a:lnTo>
                  <a:pt x="656082" y="2321686"/>
                </a:lnTo>
                <a:lnTo>
                  <a:pt x="780313" y="2321686"/>
                </a:lnTo>
                <a:lnTo>
                  <a:pt x="826770" y="2312669"/>
                </a:lnTo>
                <a:lnTo>
                  <a:pt x="885571" y="2298827"/>
                </a:lnTo>
                <a:lnTo>
                  <a:pt x="975106" y="2273935"/>
                </a:lnTo>
                <a:lnTo>
                  <a:pt x="1035177" y="2255647"/>
                </a:lnTo>
                <a:lnTo>
                  <a:pt x="1095502" y="2236597"/>
                </a:lnTo>
                <a:lnTo>
                  <a:pt x="1091565" y="2224531"/>
                </a:lnTo>
                <a:close/>
              </a:path>
              <a:path w="1096010" h="2334895">
                <a:moveTo>
                  <a:pt x="338074" y="162178"/>
                </a:moveTo>
                <a:lnTo>
                  <a:pt x="334899" y="164591"/>
                </a:lnTo>
                <a:lnTo>
                  <a:pt x="333883" y="171576"/>
                </a:lnTo>
                <a:lnTo>
                  <a:pt x="336296" y="174751"/>
                </a:lnTo>
                <a:lnTo>
                  <a:pt x="437896" y="189356"/>
                </a:lnTo>
                <a:lnTo>
                  <a:pt x="436804" y="186562"/>
                </a:lnTo>
                <a:lnTo>
                  <a:pt x="424053" y="186562"/>
                </a:lnTo>
                <a:lnTo>
                  <a:pt x="405559" y="171904"/>
                </a:lnTo>
                <a:lnTo>
                  <a:pt x="338074" y="162178"/>
                </a:lnTo>
                <a:close/>
              </a:path>
              <a:path w="1096010" h="2334895">
                <a:moveTo>
                  <a:pt x="405559" y="171904"/>
                </a:moveTo>
                <a:lnTo>
                  <a:pt x="424053" y="186562"/>
                </a:lnTo>
                <a:lnTo>
                  <a:pt x="426146" y="183895"/>
                </a:lnTo>
                <a:lnTo>
                  <a:pt x="422021" y="183895"/>
                </a:lnTo>
                <a:lnTo>
                  <a:pt x="418050" y="173701"/>
                </a:lnTo>
                <a:lnTo>
                  <a:pt x="405559" y="171904"/>
                </a:lnTo>
                <a:close/>
              </a:path>
              <a:path w="1096010" h="2334895">
                <a:moveTo>
                  <a:pt x="396875" y="92201"/>
                </a:moveTo>
                <a:lnTo>
                  <a:pt x="393573" y="93471"/>
                </a:lnTo>
                <a:lnTo>
                  <a:pt x="390398" y="94741"/>
                </a:lnTo>
                <a:lnTo>
                  <a:pt x="388747" y="98425"/>
                </a:lnTo>
                <a:lnTo>
                  <a:pt x="390017" y="101726"/>
                </a:lnTo>
                <a:lnTo>
                  <a:pt x="413456" y="161907"/>
                </a:lnTo>
                <a:lnTo>
                  <a:pt x="431927" y="176529"/>
                </a:lnTo>
                <a:lnTo>
                  <a:pt x="424053" y="186562"/>
                </a:lnTo>
                <a:lnTo>
                  <a:pt x="436804" y="186562"/>
                </a:lnTo>
                <a:lnTo>
                  <a:pt x="401828" y="97027"/>
                </a:lnTo>
                <a:lnTo>
                  <a:pt x="400558" y="93725"/>
                </a:lnTo>
                <a:lnTo>
                  <a:pt x="396875" y="92201"/>
                </a:lnTo>
                <a:close/>
              </a:path>
              <a:path w="1096010" h="2334895">
                <a:moveTo>
                  <a:pt x="418050" y="173701"/>
                </a:moveTo>
                <a:lnTo>
                  <a:pt x="422021" y="183895"/>
                </a:lnTo>
                <a:lnTo>
                  <a:pt x="428878" y="175259"/>
                </a:lnTo>
                <a:lnTo>
                  <a:pt x="418050" y="173701"/>
                </a:lnTo>
                <a:close/>
              </a:path>
              <a:path w="1096010" h="2334895">
                <a:moveTo>
                  <a:pt x="413456" y="161907"/>
                </a:moveTo>
                <a:lnTo>
                  <a:pt x="418050" y="173701"/>
                </a:lnTo>
                <a:lnTo>
                  <a:pt x="428878" y="175259"/>
                </a:lnTo>
                <a:lnTo>
                  <a:pt x="422021" y="183895"/>
                </a:lnTo>
                <a:lnTo>
                  <a:pt x="426146" y="183895"/>
                </a:lnTo>
                <a:lnTo>
                  <a:pt x="431927" y="176529"/>
                </a:lnTo>
                <a:lnTo>
                  <a:pt x="413456" y="161907"/>
                </a:lnTo>
                <a:close/>
              </a:path>
              <a:path w="1096010" h="2334895">
                <a:moveTo>
                  <a:pt x="185939" y="12572"/>
                </a:moveTo>
                <a:lnTo>
                  <a:pt x="130937" y="12572"/>
                </a:lnTo>
                <a:lnTo>
                  <a:pt x="144145" y="13969"/>
                </a:lnTo>
                <a:lnTo>
                  <a:pt x="158242" y="16890"/>
                </a:lnTo>
                <a:lnTo>
                  <a:pt x="203327" y="33654"/>
                </a:lnTo>
                <a:lnTo>
                  <a:pt x="252603" y="60451"/>
                </a:lnTo>
                <a:lnTo>
                  <a:pt x="287274" y="83057"/>
                </a:lnTo>
                <a:lnTo>
                  <a:pt x="322834" y="108330"/>
                </a:lnTo>
                <a:lnTo>
                  <a:pt x="359409" y="135762"/>
                </a:lnTo>
                <a:lnTo>
                  <a:pt x="396494" y="164718"/>
                </a:lnTo>
                <a:lnTo>
                  <a:pt x="405559" y="171904"/>
                </a:lnTo>
                <a:lnTo>
                  <a:pt x="418050" y="173701"/>
                </a:lnTo>
                <a:lnTo>
                  <a:pt x="367284" y="125729"/>
                </a:lnTo>
                <a:lnTo>
                  <a:pt x="330454" y="98170"/>
                </a:lnTo>
                <a:lnTo>
                  <a:pt x="294513" y="72643"/>
                </a:lnTo>
                <a:lnTo>
                  <a:pt x="259461" y="49783"/>
                </a:lnTo>
                <a:lnTo>
                  <a:pt x="225425" y="30352"/>
                </a:lnTo>
                <a:lnTo>
                  <a:pt x="192786" y="15112"/>
                </a:lnTo>
                <a:lnTo>
                  <a:pt x="185939" y="12572"/>
                </a:lnTo>
                <a:close/>
              </a:path>
              <a:path w="1096010" h="2334895">
                <a:moveTo>
                  <a:pt x="75565" y="28575"/>
                </a:moveTo>
                <a:lnTo>
                  <a:pt x="74676" y="29209"/>
                </a:lnTo>
                <a:lnTo>
                  <a:pt x="75379" y="28746"/>
                </a:lnTo>
                <a:lnTo>
                  <a:pt x="75565" y="28575"/>
                </a:lnTo>
                <a:close/>
              </a:path>
              <a:path w="1096010" h="2334895">
                <a:moveTo>
                  <a:pt x="75379" y="28746"/>
                </a:moveTo>
                <a:lnTo>
                  <a:pt x="74676" y="29209"/>
                </a:lnTo>
                <a:lnTo>
                  <a:pt x="74877" y="29209"/>
                </a:lnTo>
                <a:lnTo>
                  <a:pt x="75379" y="28746"/>
                </a:lnTo>
                <a:close/>
              </a:path>
              <a:path w="1096010" h="2334895">
                <a:moveTo>
                  <a:pt x="75639" y="28575"/>
                </a:moveTo>
                <a:lnTo>
                  <a:pt x="75379" y="28746"/>
                </a:lnTo>
                <a:lnTo>
                  <a:pt x="75639" y="28575"/>
                </a:lnTo>
                <a:close/>
              </a:path>
              <a:path w="1096010" h="2334895">
                <a:moveTo>
                  <a:pt x="85471" y="22097"/>
                </a:moveTo>
                <a:lnTo>
                  <a:pt x="84582" y="22478"/>
                </a:lnTo>
                <a:lnTo>
                  <a:pt x="84892" y="22478"/>
                </a:lnTo>
                <a:lnTo>
                  <a:pt x="85471" y="22097"/>
                </a:lnTo>
                <a:close/>
              </a:path>
              <a:path w="1096010" h="2334895">
                <a:moveTo>
                  <a:pt x="96012" y="17271"/>
                </a:moveTo>
                <a:lnTo>
                  <a:pt x="95123" y="17652"/>
                </a:lnTo>
                <a:lnTo>
                  <a:pt x="95269" y="17610"/>
                </a:lnTo>
                <a:lnTo>
                  <a:pt x="96012" y="17271"/>
                </a:lnTo>
                <a:close/>
              </a:path>
              <a:path w="1096010" h="2334895">
                <a:moveTo>
                  <a:pt x="95269" y="17610"/>
                </a:moveTo>
                <a:lnTo>
                  <a:pt x="95123" y="17652"/>
                </a:lnTo>
                <a:lnTo>
                  <a:pt x="95269" y="17610"/>
                </a:lnTo>
                <a:close/>
              </a:path>
              <a:path w="1096010" h="2334895">
                <a:moveTo>
                  <a:pt x="96429" y="17271"/>
                </a:moveTo>
                <a:lnTo>
                  <a:pt x="96012" y="17271"/>
                </a:lnTo>
                <a:lnTo>
                  <a:pt x="95269" y="17610"/>
                </a:lnTo>
                <a:lnTo>
                  <a:pt x="96429" y="17271"/>
                </a:lnTo>
                <a:close/>
              </a:path>
              <a:path w="1096010" h="2334895">
                <a:moveTo>
                  <a:pt x="108262" y="14096"/>
                </a:moveTo>
                <a:lnTo>
                  <a:pt x="107315" y="14096"/>
                </a:lnTo>
                <a:lnTo>
                  <a:pt x="106460" y="14346"/>
                </a:lnTo>
                <a:lnTo>
                  <a:pt x="108262" y="140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2260268" y="4546995"/>
            <a:ext cx="71381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-65" dirty="0">
                <a:solidFill>
                  <a:srgbClr val="FF0000"/>
                </a:solidFill>
                <a:cs typeface="Calibri"/>
              </a:rPr>
              <a:t>We </a:t>
            </a:r>
            <a:r>
              <a:rPr lang="en-US" sz="2000" spc="-10" dirty="0">
                <a:solidFill>
                  <a:srgbClr val="FF0000"/>
                </a:solidFill>
                <a:cs typeface="Calibri"/>
              </a:rPr>
              <a:t>won’t </a:t>
            </a:r>
            <a:r>
              <a:rPr lang="en-US" sz="2000" spc="-5" dirty="0">
                <a:solidFill>
                  <a:srgbClr val="FF0000"/>
                </a:solidFill>
                <a:cs typeface="Calibri"/>
              </a:rPr>
              <a:t>be using, so </a:t>
            </a:r>
            <a:r>
              <a:rPr lang="en-US" sz="2000" spc="-15" dirty="0">
                <a:solidFill>
                  <a:srgbClr val="FF0000"/>
                </a:solidFill>
                <a:cs typeface="Calibri"/>
              </a:rPr>
              <a:t>we </a:t>
            </a:r>
            <a:r>
              <a:rPr lang="en-US" sz="2000" spc="-20" dirty="0">
                <a:solidFill>
                  <a:srgbClr val="FF0000"/>
                </a:solidFill>
                <a:cs typeface="Calibri"/>
              </a:rPr>
              <a:t>just </a:t>
            </a:r>
            <a:r>
              <a:rPr lang="en-US" sz="2000" spc="-10" dirty="0">
                <a:solidFill>
                  <a:srgbClr val="FF0000"/>
                </a:solidFill>
                <a:cs typeface="Calibri"/>
              </a:rPr>
              <a:t>pass </a:t>
            </a:r>
            <a:r>
              <a:rPr lang="en-US" sz="2000" spc="-5" dirty="0">
                <a:solidFill>
                  <a:srgbClr val="FF0000"/>
                </a:solidFill>
                <a:cs typeface="Calibri"/>
              </a:rPr>
              <a:t>NULL</a:t>
            </a:r>
            <a:r>
              <a:rPr lang="en-US" sz="2000" spc="-5" dirty="0" smtClean="0">
                <a:solidFill>
                  <a:srgbClr val="FF0000"/>
                </a:solidFill>
                <a:cs typeface="Calibri"/>
              </a:rPr>
              <a:t>.</a:t>
            </a:r>
          </a:p>
          <a:p>
            <a:r>
              <a:rPr lang="en-US" sz="2000" spc="-5" dirty="0" smtClean="0">
                <a:solidFill>
                  <a:srgbClr val="FF0000"/>
                </a:solidFill>
                <a:cs typeface="Calibri"/>
                <a:hlinkClick r:id="rId2"/>
              </a:rPr>
              <a:t>https</a:t>
            </a:r>
            <a:r>
              <a:rPr lang="en-US" sz="2000" spc="-5" dirty="0">
                <a:solidFill>
                  <a:srgbClr val="FF0000"/>
                </a:solidFill>
                <a:cs typeface="Calibri"/>
                <a:hlinkClick r:id="rId2"/>
              </a:rPr>
              <a:t>://</a:t>
            </a:r>
            <a:r>
              <a:rPr lang="en-US" sz="2000" spc="-5" dirty="0" smtClean="0">
                <a:solidFill>
                  <a:srgbClr val="FF0000"/>
                </a:solidFill>
                <a:cs typeface="Calibri"/>
                <a:hlinkClick r:id="rId2"/>
              </a:rPr>
              <a:t>man7.org/linux/man-pages/man3/pthread_create.3.html</a:t>
            </a:r>
            <a:endParaRPr lang="en-US" sz="2000" spc="-5" dirty="0" smtClean="0">
              <a:solidFill>
                <a:srgbClr val="FF0000"/>
              </a:solidFill>
              <a:cs typeface="Calibri"/>
            </a:endParaRPr>
          </a:p>
          <a:p>
            <a:r>
              <a:rPr lang="en-US" sz="2000" spc="-5" dirty="0">
                <a:solidFill>
                  <a:srgbClr val="FF0000"/>
                </a:solidFill>
                <a:cs typeface="Calibri"/>
                <a:hlinkClick r:id="rId3"/>
              </a:rPr>
              <a:t>https://</a:t>
            </a:r>
            <a:r>
              <a:rPr lang="en-US" sz="2000" spc="-5" dirty="0" smtClean="0">
                <a:solidFill>
                  <a:srgbClr val="FF0000"/>
                </a:solidFill>
                <a:cs typeface="Calibri"/>
                <a:hlinkClick r:id="rId3"/>
              </a:rPr>
              <a:t>man7.org/linux/man-pages/man3/pthread_attr_init.3.html</a:t>
            </a:r>
            <a:endParaRPr lang="en-US" sz="2000" spc="-5" dirty="0" smtClean="0">
              <a:solidFill>
                <a:srgbClr val="FF0000"/>
              </a:solidFill>
              <a:cs typeface="Calibri"/>
            </a:endParaRPr>
          </a:p>
          <a:p>
            <a:endParaRPr lang="en-US" sz="2000" spc="-5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920574" y="5330639"/>
            <a:ext cx="4692474" cy="73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indent="1729105">
              <a:lnSpc>
                <a:spcPct val="202400"/>
              </a:lnSpc>
              <a:spcBef>
                <a:spcPts val="1460"/>
              </a:spcBef>
            </a:pPr>
            <a:r>
              <a:rPr lang="en-US" sz="2400" spc="-15" dirty="0">
                <a:solidFill>
                  <a:srgbClr val="FF0000"/>
                </a:solidFill>
                <a:cs typeface="Calibri"/>
              </a:rPr>
              <a:t>Allocate </a:t>
            </a:r>
            <a:r>
              <a:rPr lang="en-US" sz="24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Calibri"/>
              </a:rPr>
              <a:t>before</a:t>
            </a:r>
            <a:r>
              <a:rPr lang="en-US" sz="2400" spc="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cs typeface="Calibri"/>
              </a:rPr>
              <a:t>calling.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29259"/>
            <a:ext cx="323141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Roadmap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396469"/>
            <a:ext cx="7467600" cy="43789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Problems programming shared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systems.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Controlling </a:t>
            </a:r>
            <a:r>
              <a:rPr sz="2600" dirty="0">
                <a:latin typeface="Calibri"/>
                <a:cs typeface="Calibri"/>
              </a:rPr>
              <a:t>access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critical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section.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Thread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synchronization.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Programming </a:t>
            </a:r>
            <a:r>
              <a:rPr sz="2600" dirty="0">
                <a:latin typeface="Calibri"/>
                <a:cs typeface="Calibri"/>
              </a:rPr>
              <a:t>with POSIX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threads.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20" dirty="0">
                <a:latin typeface="Calibri"/>
                <a:cs typeface="Calibri"/>
              </a:rPr>
              <a:t>Mutexes.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Producer-consumer synchronization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semaphores.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Barriers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condition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variables.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Read-write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locks.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Thread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safety.</a:t>
            </a:r>
            <a:endParaRPr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904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96570"/>
            <a:ext cx="477006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 </a:t>
            </a:r>
            <a:r>
              <a:rPr sz="4400" spc="-5" dirty="0"/>
              <a:t>closer </a:t>
            </a:r>
            <a:r>
              <a:rPr sz="4400" dirty="0"/>
              <a:t>look</a:t>
            </a:r>
            <a:r>
              <a:rPr sz="4400" spc="-70" dirty="0"/>
              <a:t> </a:t>
            </a:r>
            <a:r>
              <a:rPr sz="440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769" y="1501800"/>
            <a:ext cx="7367270" cy="47567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770"/>
              </a:spcBef>
            </a:pPr>
            <a:r>
              <a:rPr sz="2800" spc="-15" dirty="0">
                <a:latin typeface="Calibri"/>
                <a:cs typeface="Calibri"/>
              </a:rPr>
              <a:t>int pthread_create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endParaRPr sz="2800" dirty="0">
              <a:latin typeface="Calibri"/>
              <a:cs typeface="Calibri"/>
            </a:endParaRPr>
          </a:p>
          <a:p>
            <a:pPr marL="1015365">
              <a:lnSpc>
                <a:spcPct val="100000"/>
              </a:lnSpc>
              <a:spcBef>
                <a:spcPts val="675"/>
              </a:spcBef>
              <a:tabLst>
                <a:tab pos="2797175" algn="l"/>
              </a:tabLst>
            </a:pPr>
            <a:r>
              <a:rPr sz="2800" spc="-10" dirty="0">
                <a:latin typeface="Calibri"/>
                <a:cs typeface="Calibri"/>
              </a:rPr>
              <a:t>pthread_t*	thread_p </a:t>
            </a:r>
            <a:r>
              <a:rPr sz="2800" spc="-5" dirty="0">
                <a:latin typeface="Calibri"/>
                <a:cs typeface="Calibri"/>
              </a:rPr>
              <a:t>/* </a:t>
            </a:r>
            <a:r>
              <a:rPr sz="2800" spc="-10" dirty="0">
                <a:latin typeface="Calibri"/>
                <a:cs typeface="Calibri"/>
              </a:rPr>
              <a:t>out </a:t>
            </a:r>
            <a:r>
              <a:rPr sz="2800" spc="-5" dirty="0">
                <a:latin typeface="Calibri"/>
                <a:cs typeface="Calibri"/>
              </a:rPr>
              <a:t>*/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,</a:t>
            </a:r>
            <a:endParaRPr sz="2800" dirty="0">
              <a:latin typeface="Calibri"/>
              <a:cs typeface="Calibri"/>
            </a:endParaRPr>
          </a:p>
          <a:p>
            <a:pPr marL="1015365" marR="639445">
              <a:lnSpc>
                <a:spcPct val="120000"/>
              </a:lnSpc>
              <a:tabLst>
                <a:tab pos="1966595" algn="l"/>
                <a:tab pos="4356100" algn="l"/>
              </a:tabLst>
            </a:pPr>
            <a:r>
              <a:rPr sz="2800" spc="-20" dirty="0">
                <a:latin typeface="Calibri"/>
                <a:cs typeface="Calibri"/>
              </a:rPr>
              <a:t>const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pthread_attr_t*	attr_p </a:t>
            </a:r>
            <a:r>
              <a:rPr sz="2800" spc="-5" dirty="0">
                <a:latin typeface="Calibri"/>
                <a:cs typeface="Calibri"/>
              </a:rPr>
              <a:t>/* in */ ,  </a:t>
            </a:r>
            <a:r>
              <a:rPr sz="2800" spc="-15" dirty="0">
                <a:latin typeface="Calibri"/>
                <a:cs typeface="Calibri"/>
              </a:rPr>
              <a:t>void*	(*start_routine </a:t>
            </a:r>
            <a:r>
              <a:rPr sz="2800" spc="-5" dirty="0">
                <a:latin typeface="Calibri"/>
                <a:cs typeface="Calibri"/>
              </a:rPr>
              <a:t>) ( </a:t>
            </a:r>
            <a:r>
              <a:rPr sz="2800" spc="-15" dirty="0">
                <a:latin typeface="Calibri"/>
                <a:cs typeface="Calibri"/>
              </a:rPr>
              <a:t>void </a:t>
            </a:r>
            <a:r>
              <a:rPr sz="2800" spc="-5" dirty="0">
                <a:latin typeface="Calibri"/>
                <a:cs typeface="Calibri"/>
              </a:rPr>
              <a:t>) /* in */ ,  </a:t>
            </a:r>
            <a:r>
              <a:rPr sz="2800" spc="-15" dirty="0">
                <a:latin typeface="Calibri"/>
                <a:cs typeface="Calibri"/>
              </a:rPr>
              <a:t>void*	</a:t>
            </a:r>
            <a:r>
              <a:rPr sz="2800" spc="-10" dirty="0">
                <a:latin typeface="Calibri"/>
                <a:cs typeface="Calibri"/>
              </a:rPr>
              <a:t>arg_p </a:t>
            </a:r>
            <a:r>
              <a:rPr sz="2800" spc="-5" dirty="0">
                <a:latin typeface="Calibri"/>
                <a:cs typeface="Calibri"/>
              </a:rPr>
              <a:t>/* in */ )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;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 dirty="0">
              <a:latin typeface="Calibri"/>
              <a:cs typeface="Calibri"/>
            </a:endParaRPr>
          </a:p>
          <a:p>
            <a:pPr marL="1612265">
              <a:lnSpc>
                <a:spcPct val="100000"/>
              </a:lnSpc>
            </a:pP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Pointer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argument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8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endParaRPr sz="2800" dirty="0">
              <a:latin typeface="Calibri"/>
              <a:cs typeface="Calibri"/>
            </a:endParaRPr>
          </a:p>
          <a:p>
            <a:pPr marL="16122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passed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function</a:t>
            </a:r>
            <a:r>
              <a:rPr sz="280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C00000"/>
                </a:solidFill>
                <a:latin typeface="Calibri"/>
                <a:cs typeface="Calibri"/>
              </a:rPr>
              <a:t>start_routine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The function that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thread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800" spc="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run.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6097" y="3116198"/>
            <a:ext cx="1173480" cy="2736850"/>
          </a:xfrm>
          <a:custGeom>
            <a:avLst/>
            <a:gdLst/>
            <a:ahLst/>
            <a:cxnLst/>
            <a:rect l="l" t="t" r="r" b="b"/>
            <a:pathLst>
              <a:path w="1173480" h="2736850">
                <a:moveTo>
                  <a:pt x="316458" y="0"/>
                </a:moveTo>
                <a:lnTo>
                  <a:pt x="264604" y="2666"/>
                </a:lnTo>
                <a:lnTo>
                  <a:pt x="216547" y="10795"/>
                </a:lnTo>
                <a:lnTo>
                  <a:pt x="172339" y="24764"/>
                </a:lnTo>
                <a:lnTo>
                  <a:pt x="132486" y="45085"/>
                </a:lnTo>
                <a:lnTo>
                  <a:pt x="97142" y="72136"/>
                </a:lnTo>
                <a:lnTo>
                  <a:pt x="66865" y="106425"/>
                </a:lnTo>
                <a:lnTo>
                  <a:pt x="41973" y="147954"/>
                </a:lnTo>
                <a:lnTo>
                  <a:pt x="22707" y="197230"/>
                </a:lnTo>
                <a:lnTo>
                  <a:pt x="13119" y="234441"/>
                </a:lnTo>
                <a:lnTo>
                  <a:pt x="6184" y="275209"/>
                </a:lnTo>
                <a:lnTo>
                  <a:pt x="1841" y="319659"/>
                </a:lnTo>
                <a:lnTo>
                  <a:pt x="0" y="367411"/>
                </a:lnTo>
                <a:lnTo>
                  <a:pt x="571" y="418464"/>
                </a:lnTo>
                <a:lnTo>
                  <a:pt x="3340" y="472821"/>
                </a:lnTo>
                <a:lnTo>
                  <a:pt x="8407" y="530098"/>
                </a:lnTo>
                <a:lnTo>
                  <a:pt x="15570" y="590550"/>
                </a:lnTo>
                <a:lnTo>
                  <a:pt x="24828" y="653795"/>
                </a:lnTo>
                <a:lnTo>
                  <a:pt x="36004" y="719708"/>
                </a:lnTo>
                <a:lnTo>
                  <a:pt x="49161" y="788415"/>
                </a:lnTo>
                <a:lnTo>
                  <a:pt x="64046" y="859536"/>
                </a:lnTo>
                <a:lnTo>
                  <a:pt x="80645" y="933195"/>
                </a:lnTo>
                <a:lnTo>
                  <a:pt x="98856" y="1009014"/>
                </a:lnTo>
                <a:lnTo>
                  <a:pt x="118592" y="1087246"/>
                </a:lnTo>
                <a:lnTo>
                  <a:pt x="139852" y="1167383"/>
                </a:lnTo>
                <a:lnTo>
                  <a:pt x="162534" y="1249426"/>
                </a:lnTo>
                <a:lnTo>
                  <a:pt x="186461" y="1333373"/>
                </a:lnTo>
                <a:lnTo>
                  <a:pt x="211709" y="1419225"/>
                </a:lnTo>
                <a:lnTo>
                  <a:pt x="238010" y="1506474"/>
                </a:lnTo>
                <a:lnTo>
                  <a:pt x="265366" y="1595374"/>
                </a:lnTo>
                <a:lnTo>
                  <a:pt x="322999" y="1777111"/>
                </a:lnTo>
                <a:lnTo>
                  <a:pt x="383984" y="1963420"/>
                </a:lnTo>
                <a:lnTo>
                  <a:pt x="447433" y="2153412"/>
                </a:lnTo>
                <a:lnTo>
                  <a:pt x="512978" y="2346198"/>
                </a:lnTo>
                <a:lnTo>
                  <a:pt x="579755" y="2540952"/>
                </a:lnTo>
                <a:lnTo>
                  <a:pt x="647192" y="2736507"/>
                </a:lnTo>
                <a:lnTo>
                  <a:pt x="659193" y="2732366"/>
                </a:lnTo>
                <a:lnTo>
                  <a:pt x="591756" y="2536825"/>
                </a:lnTo>
                <a:lnTo>
                  <a:pt x="524992" y="2342134"/>
                </a:lnTo>
                <a:lnTo>
                  <a:pt x="459473" y="2149348"/>
                </a:lnTo>
                <a:lnTo>
                  <a:pt x="396049" y="1959483"/>
                </a:lnTo>
                <a:lnTo>
                  <a:pt x="335114" y="1773301"/>
                </a:lnTo>
                <a:lnTo>
                  <a:pt x="277495" y="1591690"/>
                </a:lnTo>
                <a:lnTo>
                  <a:pt x="250177" y="1502790"/>
                </a:lnTo>
                <a:lnTo>
                  <a:pt x="223901" y="1415669"/>
                </a:lnTo>
                <a:lnTo>
                  <a:pt x="198666" y="1329944"/>
                </a:lnTo>
                <a:lnTo>
                  <a:pt x="174777" y="1246124"/>
                </a:lnTo>
                <a:lnTo>
                  <a:pt x="152120" y="1164082"/>
                </a:lnTo>
                <a:lnTo>
                  <a:pt x="130898" y="1084071"/>
                </a:lnTo>
                <a:lnTo>
                  <a:pt x="111201" y="1006094"/>
                </a:lnTo>
                <a:lnTo>
                  <a:pt x="93027" y="930275"/>
                </a:lnTo>
                <a:lnTo>
                  <a:pt x="76479" y="856995"/>
                </a:lnTo>
                <a:lnTo>
                  <a:pt x="61645" y="786002"/>
                </a:lnTo>
                <a:lnTo>
                  <a:pt x="48514" y="717550"/>
                </a:lnTo>
                <a:lnTo>
                  <a:pt x="37401" y="651890"/>
                </a:lnTo>
                <a:lnTo>
                  <a:pt x="28181" y="589026"/>
                </a:lnTo>
                <a:lnTo>
                  <a:pt x="21056" y="529082"/>
                </a:lnTo>
                <a:lnTo>
                  <a:pt x="16027" y="472059"/>
                </a:lnTo>
                <a:lnTo>
                  <a:pt x="13271" y="418338"/>
                </a:lnTo>
                <a:lnTo>
                  <a:pt x="12700" y="367918"/>
                </a:lnTo>
                <a:lnTo>
                  <a:pt x="14478" y="320801"/>
                </a:lnTo>
                <a:lnTo>
                  <a:pt x="18707" y="277367"/>
                </a:lnTo>
                <a:lnTo>
                  <a:pt x="25488" y="237362"/>
                </a:lnTo>
                <a:lnTo>
                  <a:pt x="40259" y="184530"/>
                </a:lnTo>
                <a:lnTo>
                  <a:pt x="60579" y="139826"/>
                </a:lnTo>
                <a:lnTo>
                  <a:pt x="85864" y="102615"/>
                </a:lnTo>
                <a:lnTo>
                  <a:pt x="116128" y="72516"/>
                </a:lnTo>
                <a:lnTo>
                  <a:pt x="151053" y="48895"/>
                </a:lnTo>
                <a:lnTo>
                  <a:pt x="190487" y="31496"/>
                </a:lnTo>
                <a:lnTo>
                  <a:pt x="234302" y="19938"/>
                </a:lnTo>
                <a:lnTo>
                  <a:pt x="282168" y="13842"/>
                </a:lnTo>
                <a:lnTo>
                  <a:pt x="316128" y="12573"/>
                </a:lnTo>
                <a:lnTo>
                  <a:pt x="449556" y="12573"/>
                </a:lnTo>
                <a:lnTo>
                  <a:pt x="429755" y="9143"/>
                </a:lnTo>
                <a:lnTo>
                  <a:pt x="390550" y="4063"/>
                </a:lnTo>
                <a:lnTo>
                  <a:pt x="352831" y="888"/>
                </a:lnTo>
                <a:lnTo>
                  <a:pt x="316458" y="0"/>
                </a:lnTo>
                <a:close/>
              </a:path>
              <a:path w="1173480" h="2736850">
                <a:moveTo>
                  <a:pt x="1137343" y="261731"/>
                </a:moveTo>
                <a:lnTo>
                  <a:pt x="1069784" y="270890"/>
                </a:lnTo>
                <a:lnTo>
                  <a:pt x="1067371" y="274065"/>
                </a:lnTo>
                <a:lnTo>
                  <a:pt x="1067879" y="277622"/>
                </a:lnTo>
                <a:lnTo>
                  <a:pt x="1068260" y="281050"/>
                </a:lnTo>
                <a:lnTo>
                  <a:pt x="1071562" y="283463"/>
                </a:lnTo>
                <a:lnTo>
                  <a:pt x="1074991" y="282955"/>
                </a:lnTo>
                <a:lnTo>
                  <a:pt x="1165610" y="270763"/>
                </a:lnTo>
                <a:lnTo>
                  <a:pt x="1159065" y="270763"/>
                </a:lnTo>
                <a:lnTo>
                  <a:pt x="1137343" y="261731"/>
                </a:lnTo>
                <a:close/>
              </a:path>
              <a:path w="1173480" h="2736850">
                <a:moveTo>
                  <a:pt x="1149917" y="260031"/>
                </a:moveTo>
                <a:lnTo>
                  <a:pt x="1137343" y="261731"/>
                </a:lnTo>
                <a:lnTo>
                  <a:pt x="1159065" y="270763"/>
                </a:lnTo>
                <a:lnTo>
                  <a:pt x="1159926" y="268731"/>
                </a:lnTo>
                <a:lnTo>
                  <a:pt x="1156525" y="268731"/>
                </a:lnTo>
                <a:lnTo>
                  <a:pt x="1149917" y="260031"/>
                </a:lnTo>
                <a:close/>
              </a:path>
              <a:path w="1173480" h="2736850">
                <a:moveTo>
                  <a:pt x="1107249" y="187451"/>
                </a:moveTo>
                <a:lnTo>
                  <a:pt x="1104455" y="189611"/>
                </a:lnTo>
                <a:lnTo>
                  <a:pt x="1101661" y="191642"/>
                </a:lnTo>
                <a:lnTo>
                  <a:pt x="1101026" y="195706"/>
                </a:lnTo>
                <a:lnTo>
                  <a:pt x="1103185" y="198500"/>
                </a:lnTo>
                <a:lnTo>
                  <a:pt x="1142366" y="250089"/>
                </a:lnTo>
                <a:lnTo>
                  <a:pt x="1164018" y="259079"/>
                </a:lnTo>
                <a:lnTo>
                  <a:pt x="1159065" y="270763"/>
                </a:lnTo>
                <a:lnTo>
                  <a:pt x="1165610" y="270763"/>
                </a:lnTo>
                <a:lnTo>
                  <a:pt x="1173162" y="269748"/>
                </a:lnTo>
                <a:lnTo>
                  <a:pt x="1113345" y="190753"/>
                </a:lnTo>
                <a:lnTo>
                  <a:pt x="1111186" y="187960"/>
                </a:lnTo>
                <a:lnTo>
                  <a:pt x="1107249" y="187451"/>
                </a:lnTo>
                <a:close/>
              </a:path>
              <a:path w="1173480" h="2736850">
                <a:moveTo>
                  <a:pt x="1160716" y="258572"/>
                </a:moveTo>
                <a:lnTo>
                  <a:pt x="1149917" y="260031"/>
                </a:lnTo>
                <a:lnTo>
                  <a:pt x="1156525" y="268731"/>
                </a:lnTo>
                <a:lnTo>
                  <a:pt x="1160716" y="258572"/>
                </a:lnTo>
                <a:close/>
              </a:path>
              <a:path w="1173480" h="2736850">
                <a:moveTo>
                  <a:pt x="1162795" y="258572"/>
                </a:moveTo>
                <a:lnTo>
                  <a:pt x="1160716" y="258572"/>
                </a:lnTo>
                <a:lnTo>
                  <a:pt x="1156525" y="268731"/>
                </a:lnTo>
                <a:lnTo>
                  <a:pt x="1159926" y="268731"/>
                </a:lnTo>
                <a:lnTo>
                  <a:pt x="1164018" y="259079"/>
                </a:lnTo>
                <a:lnTo>
                  <a:pt x="1162795" y="258572"/>
                </a:lnTo>
                <a:close/>
              </a:path>
              <a:path w="1173480" h="2736850">
                <a:moveTo>
                  <a:pt x="449556" y="12573"/>
                </a:moveTo>
                <a:lnTo>
                  <a:pt x="316128" y="12573"/>
                </a:lnTo>
                <a:lnTo>
                  <a:pt x="351764" y="13588"/>
                </a:lnTo>
                <a:lnTo>
                  <a:pt x="388912" y="16637"/>
                </a:lnTo>
                <a:lnTo>
                  <a:pt x="427621" y="21716"/>
                </a:lnTo>
                <a:lnTo>
                  <a:pt x="467487" y="28448"/>
                </a:lnTo>
                <a:lnTo>
                  <a:pt x="508736" y="37084"/>
                </a:lnTo>
                <a:lnTo>
                  <a:pt x="551141" y="47371"/>
                </a:lnTo>
                <a:lnTo>
                  <a:pt x="594626" y="59181"/>
                </a:lnTo>
                <a:lnTo>
                  <a:pt x="639165" y="72262"/>
                </a:lnTo>
                <a:lnTo>
                  <a:pt x="684504" y="86740"/>
                </a:lnTo>
                <a:lnTo>
                  <a:pt x="730808" y="102235"/>
                </a:lnTo>
                <a:lnTo>
                  <a:pt x="777811" y="118872"/>
                </a:lnTo>
                <a:lnTo>
                  <a:pt x="825436" y="136398"/>
                </a:lnTo>
                <a:lnTo>
                  <a:pt x="873696" y="154812"/>
                </a:lnTo>
                <a:lnTo>
                  <a:pt x="971486" y="193548"/>
                </a:lnTo>
                <a:lnTo>
                  <a:pt x="1137343" y="261731"/>
                </a:lnTo>
                <a:lnTo>
                  <a:pt x="1149917" y="260031"/>
                </a:lnTo>
                <a:lnTo>
                  <a:pt x="976312" y="181737"/>
                </a:lnTo>
                <a:lnTo>
                  <a:pt x="927163" y="162051"/>
                </a:lnTo>
                <a:lnTo>
                  <a:pt x="830008" y="124587"/>
                </a:lnTo>
                <a:lnTo>
                  <a:pt x="782129" y="106934"/>
                </a:lnTo>
                <a:lnTo>
                  <a:pt x="735025" y="90297"/>
                </a:lnTo>
                <a:lnTo>
                  <a:pt x="688555" y="74675"/>
                </a:lnTo>
                <a:lnTo>
                  <a:pt x="643026" y="60198"/>
                </a:lnTo>
                <a:lnTo>
                  <a:pt x="598220" y="46989"/>
                </a:lnTo>
                <a:lnTo>
                  <a:pt x="554456" y="35051"/>
                </a:lnTo>
                <a:lnTo>
                  <a:pt x="511708" y="24764"/>
                </a:lnTo>
                <a:lnTo>
                  <a:pt x="470090" y="16128"/>
                </a:lnTo>
                <a:lnTo>
                  <a:pt x="449556" y="12573"/>
                </a:lnTo>
                <a:close/>
              </a:path>
              <a:path w="1173480" h="2736850">
                <a:moveTo>
                  <a:pt x="1142366" y="250089"/>
                </a:moveTo>
                <a:lnTo>
                  <a:pt x="1149917" y="260031"/>
                </a:lnTo>
                <a:lnTo>
                  <a:pt x="1160716" y="258572"/>
                </a:lnTo>
                <a:lnTo>
                  <a:pt x="1162795" y="258572"/>
                </a:lnTo>
                <a:lnTo>
                  <a:pt x="1142366" y="2500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2852" y="3821048"/>
            <a:ext cx="998855" cy="855980"/>
          </a:xfrm>
          <a:custGeom>
            <a:avLst/>
            <a:gdLst/>
            <a:ahLst/>
            <a:cxnLst/>
            <a:rect l="l" t="t" r="r" b="b"/>
            <a:pathLst>
              <a:path w="998855" h="855979">
                <a:moveTo>
                  <a:pt x="280098" y="37592"/>
                </a:moveTo>
                <a:lnTo>
                  <a:pt x="242125" y="42925"/>
                </a:lnTo>
                <a:lnTo>
                  <a:pt x="206819" y="63245"/>
                </a:lnTo>
                <a:lnTo>
                  <a:pt x="181419" y="92328"/>
                </a:lnTo>
                <a:lnTo>
                  <a:pt x="157162" y="135508"/>
                </a:lnTo>
                <a:lnTo>
                  <a:pt x="133667" y="181863"/>
                </a:lnTo>
                <a:lnTo>
                  <a:pt x="115887" y="218694"/>
                </a:lnTo>
                <a:lnTo>
                  <a:pt x="97218" y="259333"/>
                </a:lnTo>
                <a:lnTo>
                  <a:pt x="78295" y="303021"/>
                </a:lnTo>
                <a:lnTo>
                  <a:pt x="51244" y="372363"/>
                </a:lnTo>
                <a:lnTo>
                  <a:pt x="34988" y="420115"/>
                </a:lnTo>
                <a:lnTo>
                  <a:pt x="21094" y="468121"/>
                </a:lnTo>
                <a:lnTo>
                  <a:pt x="10045" y="515365"/>
                </a:lnTo>
                <a:lnTo>
                  <a:pt x="2819" y="561339"/>
                </a:lnTo>
                <a:lnTo>
                  <a:pt x="0" y="605155"/>
                </a:lnTo>
                <a:lnTo>
                  <a:pt x="482" y="625982"/>
                </a:lnTo>
                <a:lnTo>
                  <a:pt x="5715" y="665226"/>
                </a:lnTo>
                <a:lnTo>
                  <a:pt x="25920" y="716026"/>
                </a:lnTo>
                <a:lnTo>
                  <a:pt x="36956" y="731138"/>
                </a:lnTo>
                <a:lnTo>
                  <a:pt x="48831" y="743331"/>
                </a:lnTo>
                <a:lnTo>
                  <a:pt x="95694" y="775462"/>
                </a:lnTo>
                <a:lnTo>
                  <a:pt x="133667" y="792861"/>
                </a:lnTo>
                <a:lnTo>
                  <a:pt x="176974" y="807719"/>
                </a:lnTo>
                <a:lnTo>
                  <a:pt x="224980" y="820038"/>
                </a:lnTo>
                <a:lnTo>
                  <a:pt x="277431" y="830199"/>
                </a:lnTo>
                <a:lnTo>
                  <a:pt x="333946" y="838326"/>
                </a:lnTo>
                <a:lnTo>
                  <a:pt x="394017" y="844550"/>
                </a:lnTo>
                <a:lnTo>
                  <a:pt x="457390" y="849249"/>
                </a:lnTo>
                <a:lnTo>
                  <a:pt x="523684" y="852424"/>
                </a:lnTo>
                <a:lnTo>
                  <a:pt x="592518" y="854456"/>
                </a:lnTo>
                <a:lnTo>
                  <a:pt x="699579" y="855599"/>
                </a:lnTo>
                <a:lnTo>
                  <a:pt x="998410" y="851915"/>
                </a:lnTo>
                <a:lnTo>
                  <a:pt x="998230" y="842899"/>
                </a:lnTo>
                <a:lnTo>
                  <a:pt x="699579" y="842899"/>
                </a:lnTo>
                <a:lnTo>
                  <a:pt x="627824" y="842390"/>
                </a:lnTo>
                <a:lnTo>
                  <a:pt x="558228" y="840867"/>
                </a:lnTo>
                <a:lnTo>
                  <a:pt x="490918" y="838326"/>
                </a:lnTo>
                <a:lnTo>
                  <a:pt x="426402" y="834389"/>
                </a:lnTo>
                <a:lnTo>
                  <a:pt x="364934" y="829056"/>
                </a:lnTo>
                <a:lnTo>
                  <a:pt x="307149" y="821944"/>
                </a:lnTo>
                <a:lnTo>
                  <a:pt x="253301" y="812926"/>
                </a:lnTo>
                <a:lnTo>
                  <a:pt x="203771" y="801877"/>
                </a:lnTo>
                <a:lnTo>
                  <a:pt x="159067" y="788669"/>
                </a:lnTo>
                <a:lnTo>
                  <a:pt x="119697" y="773049"/>
                </a:lnTo>
                <a:lnTo>
                  <a:pt x="85788" y="755014"/>
                </a:lnTo>
                <a:lnTo>
                  <a:pt x="46037" y="722376"/>
                </a:lnTo>
                <a:lnTo>
                  <a:pt x="46201" y="722376"/>
                </a:lnTo>
                <a:lnTo>
                  <a:pt x="37071" y="710057"/>
                </a:lnTo>
                <a:lnTo>
                  <a:pt x="18224" y="662939"/>
                </a:lnTo>
                <a:lnTo>
                  <a:pt x="12700" y="605663"/>
                </a:lnTo>
                <a:lnTo>
                  <a:pt x="13436" y="584707"/>
                </a:lnTo>
                <a:lnTo>
                  <a:pt x="18516" y="540765"/>
                </a:lnTo>
                <a:lnTo>
                  <a:pt x="27470" y="494919"/>
                </a:lnTo>
                <a:lnTo>
                  <a:pt x="39814" y="447801"/>
                </a:lnTo>
                <a:lnTo>
                  <a:pt x="54800" y="400431"/>
                </a:lnTo>
                <a:lnTo>
                  <a:pt x="80835" y="330581"/>
                </a:lnTo>
                <a:lnTo>
                  <a:pt x="99377" y="285876"/>
                </a:lnTo>
                <a:lnTo>
                  <a:pt x="127317" y="224155"/>
                </a:lnTo>
                <a:lnTo>
                  <a:pt x="144970" y="187578"/>
                </a:lnTo>
                <a:lnTo>
                  <a:pt x="175069" y="128905"/>
                </a:lnTo>
                <a:lnTo>
                  <a:pt x="197421" y="91948"/>
                </a:lnTo>
                <a:lnTo>
                  <a:pt x="226885" y="64007"/>
                </a:lnTo>
                <a:lnTo>
                  <a:pt x="265366" y="50800"/>
                </a:lnTo>
                <a:lnTo>
                  <a:pt x="279082" y="50292"/>
                </a:lnTo>
                <a:lnTo>
                  <a:pt x="339812" y="50292"/>
                </a:lnTo>
                <a:lnTo>
                  <a:pt x="326961" y="45974"/>
                </a:lnTo>
                <a:lnTo>
                  <a:pt x="311213" y="41909"/>
                </a:lnTo>
                <a:lnTo>
                  <a:pt x="295719" y="38862"/>
                </a:lnTo>
                <a:lnTo>
                  <a:pt x="280098" y="37592"/>
                </a:lnTo>
                <a:close/>
              </a:path>
              <a:path w="998855" h="855979">
                <a:moveTo>
                  <a:pt x="998156" y="839215"/>
                </a:moveTo>
                <a:lnTo>
                  <a:pt x="699579" y="842899"/>
                </a:lnTo>
                <a:lnTo>
                  <a:pt x="998230" y="842899"/>
                </a:lnTo>
                <a:lnTo>
                  <a:pt x="998156" y="839215"/>
                </a:lnTo>
                <a:close/>
              </a:path>
              <a:path w="998855" h="855979">
                <a:moveTo>
                  <a:pt x="46201" y="722376"/>
                </a:moveTo>
                <a:lnTo>
                  <a:pt x="46037" y="722376"/>
                </a:lnTo>
                <a:lnTo>
                  <a:pt x="46672" y="723011"/>
                </a:lnTo>
                <a:lnTo>
                  <a:pt x="46201" y="722376"/>
                </a:lnTo>
                <a:close/>
              </a:path>
              <a:path w="998855" h="855979">
                <a:moveTo>
                  <a:pt x="368495" y="75264"/>
                </a:moveTo>
                <a:lnTo>
                  <a:pt x="300545" y="82168"/>
                </a:lnTo>
                <a:lnTo>
                  <a:pt x="298005" y="85217"/>
                </a:lnTo>
                <a:lnTo>
                  <a:pt x="298767" y="92201"/>
                </a:lnTo>
                <a:lnTo>
                  <a:pt x="301815" y="94742"/>
                </a:lnTo>
                <a:lnTo>
                  <a:pt x="398869" y="84962"/>
                </a:lnTo>
                <a:lnTo>
                  <a:pt x="389826" y="84962"/>
                </a:lnTo>
                <a:lnTo>
                  <a:pt x="369506" y="75692"/>
                </a:lnTo>
                <a:lnTo>
                  <a:pt x="368495" y="75264"/>
                </a:lnTo>
                <a:close/>
              </a:path>
              <a:path w="998855" h="855979">
                <a:moveTo>
                  <a:pt x="381054" y="73992"/>
                </a:moveTo>
                <a:lnTo>
                  <a:pt x="368495" y="75264"/>
                </a:lnTo>
                <a:lnTo>
                  <a:pt x="369506" y="75692"/>
                </a:lnTo>
                <a:lnTo>
                  <a:pt x="389826" y="84962"/>
                </a:lnTo>
                <a:lnTo>
                  <a:pt x="390822" y="82803"/>
                </a:lnTo>
                <a:lnTo>
                  <a:pt x="387286" y="82803"/>
                </a:lnTo>
                <a:lnTo>
                  <a:pt x="381054" y="73992"/>
                </a:lnTo>
                <a:close/>
              </a:path>
              <a:path w="998855" h="855979">
                <a:moveTo>
                  <a:pt x="340677" y="0"/>
                </a:moveTo>
                <a:lnTo>
                  <a:pt x="337883" y="2031"/>
                </a:lnTo>
                <a:lnTo>
                  <a:pt x="334962" y="4063"/>
                </a:lnTo>
                <a:lnTo>
                  <a:pt x="334327" y="8000"/>
                </a:lnTo>
                <a:lnTo>
                  <a:pt x="336359" y="10794"/>
                </a:lnTo>
                <a:lnTo>
                  <a:pt x="373816" y="63757"/>
                </a:lnTo>
                <a:lnTo>
                  <a:pt x="374713" y="64134"/>
                </a:lnTo>
                <a:lnTo>
                  <a:pt x="395160" y="73406"/>
                </a:lnTo>
                <a:lnTo>
                  <a:pt x="389826" y="84962"/>
                </a:lnTo>
                <a:lnTo>
                  <a:pt x="398869" y="84962"/>
                </a:lnTo>
                <a:lnTo>
                  <a:pt x="403923" y="84455"/>
                </a:lnTo>
                <a:lnTo>
                  <a:pt x="346773" y="3556"/>
                </a:lnTo>
                <a:lnTo>
                  <a:pt x="344741" y="634"/>
                </a:lnTo>
                <a:lnTo>
                  <a:pt x="340677" y="0"/>
                </a:lnTo>
                <a:close/>
              </a:path>
              <a:path w="998855" h="855979">
                <a:moveTo>
                  <a:pt x="391858" y="72898"/>
                </a:moveTo>
                <a:lnTo>
                  <a:pt x="381054" y="73992"/>
                </a:lnTo>
                <a:lnTo>
                  <a:pt x="387286" y="82803"/>
                </a:lnTo>
                <a:lnTo>
                  <a:pt x="391858" y="72898"/>
                </a:lnTo>
                <a:close/>
              </a:path>
              <a:path w="998855" h="855979">
                <a:moveTo>
                  <a:pt x="394040" y="72898"/>
                </a:moveTo>
                <a:lnTo>
                  <a:pt x="391858" y="72898"/>
                </a:lnTo>
                <a:lnTo>
                  <a:pt x="387286" y="82803"/>
                </a:lnTo>
                <a:lnTo>
                  <a:pt x="390822" y="82803"/>
                </a:lnTo>
                <a:lnTo>
                  <a:pt x="395160" y="73406"/>
                </a:lnTo>
                <a:lnTo>
                  <a:pt x="394040" y="72898"/>
                </a:lnTo>
                <a:close/>
              </a:path>
              <a:path w="998855" h="855979">
                <a:moveTo>
                  <a:pt x="339812" y="50292"/>
                </a:moveTo>
                <a:lnTo>
                  <a:pt x="279082" y="50292"/>
                </a:lnTo>
                <a:lnTo>
                  <a:pt x="293306" y="51434"/>
                </a:lnTo>
                <a:lnTo>
                  <a:pt x="308038" y="54101"/>
                </a:lnTo>
                <a:lnTo>
                  <a:pt x="322897" y="58038"/>
                </a:lnTo>
                <a:lnTo>
                  <a:pt x="338264" y="63118"/>
                </a:lnTo>
                <a:lnTo>
                  <a:pt x="353885" y="69087"/>
                </a:lnTo>
                <a:lnTo>
                  <a:pt x="368495" y="75264"/>
                </a:lnTo>
                <a:lnTo>
                  <a:pt x="381054" y="73992"/>
                </a:lnTo>
                <a:lnTo>
                  <a:pt x="373816" y="63757"/>
                </a:lnTo>
                <a:lnTo>
                  <a:pt x="358711" y="57403"/>
                </a:lnTo>
                <a:lnTo>
                  <a:pt x="342836" y="51307"/>
                </a:lnTo>
                <a:lnTo>
                  <a:pt x="339812" y="50292"/>
                </a:lnTo>
                <a:close/>
              </a:path>
              <a:path w="998855" h="855979">
                <a:moveTo>
                  <a:pt x="373816" y="63757"/>
                </a:moveTo>
                <a:lnTo>
                  <a:pt x="381054" y="73992"/>
                </a:lnTo>
                <a:lnTo>
                  <a:pt x="391858" y="72898"/>
                </a:lnTo>
                <a:lnTo>
                  <a:pt x="394040" y="72898"/>
                </a:lnTo>
                <a:lnTo>
                  <a:pt x="374713" y="64134"/>
                </a:lnTo>
                <a:lnTo>
                  <a:pt x="373816" y="637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31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76" y="332892"/>
            <a:ext cx="910101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 </a:t>
            </a:r>
            <a:r>
              <a:rPr spc="-25" dirty="0"/>
              <a:t>started </a:t>
            </a:r>
            <a:r>
              <a:rPr spc="-20" dirty="0"/>
              <a:t>by</a:t>
            </a:r>
            <a:r>
              <a:rPr spc="-40" dirty="0"/>
              <a:t> </a:t>
            </a:r>
            <a:r>
              <a:rPr spc="-20" dirty="0"/>
              <a:t>pthread_create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3028" y="1400683"/>
            <a:ext cx="7660640" cy="449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Prototype:</a:t>
            </a:r>
            <a:endParaRPr sz="2800" dirty="0">
              <a:latin typeface="Calibri"/>
              <a:cs typeface="Calibri"/>
            </a:endParaRPr>
          </a:p>
          <a:p>
            <a:pPr marL="321945">
              <a:lnSpc>
                <a:spcPts val="3190"/>
              </a:lnSpc>
              <a:tabLst>
                <a:tab pos="1274445" algn="l"/>
                <a:tab pos="4842510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void*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thread_function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void*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args_p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Void*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b="1" spc="-20" dirty="0">
                <a:latin typeface="Calibri"/>
                <a:cs typeface="Calibri"/>
              </a:rPr>
              <a:t>cast</a:t>
            </a:r>
            <a:r>
              <a:rPr sz="2800" spc="-20" dirty="0">
                <a:latin typeface="Calibri"/>
                <a:cs typeface="Calibri"/>
              </a:rPr>
              <a:t> to any </a:t>
            </a:r>
            <a:r>
              <a:rPr sz="2800" spc="-15" dirty="0">
                <a:latin typeface="Calibri"/>
                <a:cs typeface="Calibri"/>
              </a:rPr>
              <a:t>pointer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So </a:t>
            </a:r>
            <a:r>
              <a:rPr sz="2800" spc="-10" dirty="0">
                <a:latin typeface="Calibri"/>
                <a:cs typeface="Calibri"/>
              </a:rPr>
              <a:t>args_p can </a:t>
            </a:r>
            <a:r>
              <a:rPr sz="2800" spc="-15" dirty="0">
                <a:latin typeface="Calibri"/>
                <a:cs typeface="Calibri"/>
              </a:rPr>
              <a:t>point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list containing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more  </a:t>
            </a:r>
            <a:r>
              <a:rPr sz="2800" spc="-10" dirty="0">
                <a:latin typeface="Calibri"/>
                <a:cs typeface="Calibri"/>
              </a:rPr>
              <a:t>values needed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thread_function.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100" dirty="0">
              <a:latin typeface="Calibri"/>
              <a:cs typeface="Calibri"/>
            </a:endParaRPr>
          </a:p>
          <a:p>
            <a:pPr marL="241300" marR="32766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Similarly,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return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thread_function can  </a:t>
            </a:r>
            <a:r>
              <a:rPr sz="2800" spc="-15" dirty="0">
                <a:latin typeface="Calibri"/>
                <a:cs typeface="Calibri"/>
              </a:rPr>
              <a:t>point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list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22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4930" y="-55132"/>
            <a:ext cx="7886700" cy="1167851"/>
          </a:xfrm>
        </p:spPr>
        <p:txBody>
          <a:bodyPr/>
          <a:lstStyle/>
          <a:p>
            <a:r>
              <a:rPr lang="en-US" dirty="0" smtClean="0"/>
              <a:t>Pointer to a function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34" y="1112719"/>
            <a:ext cx="3973830" cy="37366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Unlike normal pointers, a function pointer points to code, not data. Typically a function pointer stores the start of executable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</a:t>
            </a:r>
            <a:r>
              <a:rPr lang="en-US" dirty="0"/>
              <a:t>allocate de-allocate memory using function pointers</a:t>
            </a:r>
            <a:r>
              <a:rPr lang="en-US" dirty="0" smtClean="0"/>
              <a:t>.</a:t>
            </a:r>
          </a:p>
          <a:p>
            <a:r>
              <a:rPr lang="en-US" dirty="0"/>
              <a:t>A function’s name can also be used to get functions’ address.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76075" y="1246641"/>
            <a:ext cx="3888950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 smtClean="0"/>
              <a:t>&gt;</a:t>
            </a:r>
            <a:endParaRPr lang="en-US" sz="1600" dirty="0"/>
          </a:p>
          <a:p>
            <a:r>
              <a:rPr lang="en-US" sz="1600" dirty="0" err="1"/>
              <a:t>typedef</a:t>
            </a:r>
            <a:r>
              <a:rPr lang="en-US" sz="1600" dirty="0"/>
              <a:t> void (* proto_1)();</a:t>
            </a:r>
          </a:p>
          <a:p>
            <a:r>
              <a:rPr lang="en-US" sz="1600" dirty="0" err="1"/>
              <a:t>typedef</a:t>
            </a:r>
            <a:r>
              <a:rPr lang="en-US" sz="1600" dirty="0"/>
              <a:t> void proto_2</a:t>
            </a:r>
            <a:r>
              <a:rPr lang="en-US" sz="1600" dirty="0" smtClean="0"/>
              <a:t>();</a:t>
            </a:r>
            <a:endParaRPr lang="en-US" sz="1600" dirty="0"/>
          </a:p>
          <a:p>
            <a:r>
              <a:rPr lang="en-US" sz="1600" dirty="0"/>
              <a:t>void </a:t>
            </a:r>
            <a:r>
              <a:rPr lang="en-US" sz="1600" dirty="0" err="1"/>
              <a:t>my_function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j){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printf</a:t>
            </a:r>
            <a:r>
              <a:rPr lang="en-US" sz="1600" dirty="0"/>
              <a:t>("hello from function. I got %d.\</a:t>
            </a:r>
            <a:r>
              <a:rPr lang="en-US" sz="1600" dirty="0" err="1"/>
              <a:t>n",j</a:t>
            </a:r>
            <a:r>
              <a:rPr lang="en-US" sz="1600" dirty="0"/>
              <a:t>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  <a:p>
            <a:r>
              <a:rPr lang="en-US" sz="1600" dirty="0"/>
              <a:t>void call_arg_1(proto_1 </a:t>
            </a:r>
            <a:r>
              <a:rPr lang="en-US" sz="1600" dirty="0" err="1"/>
              <a:t>arg</a:t>
            </a:r>
            <a:r>
              <a:rPr lang="en-US" sz="1600" dirty="0"/>
              <a:t>){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arg</a:t>
            </a:r>
            <a:r>
              <a:rPr lang="en-US" sz="1600" dirty="0"/>
              <a:t>(5);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void call_arg_2(proto_2 </a:t>
            </a:r>
            <a:r>
              <a:rPr lang="en-US" sz="1600" dirty="0" err="1"/>
              <a:t>arg</a:t>
            </a:r>
            <a:r>
              <a:rPr lang="en-US" sz="1600" dirty="0"/>
              <a:t>){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arg</a:t>
            </a:r>
            <a:r>
              <a:rPr lang="en-US" sz="1600" dirty="0"/>
              <a:t>(5);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void main(){</a:t>
            </a:r>
          </a:p>
          <a:p>
            <a:r>
              <a:rPr lang="en-US" sz="1600" dirty="0"/>
              <a:t>    call_arg_1(&amp;</a:t>
            </a:r>
            <a:r>
              <a:rPr lang="en-US" sz="1600" dirty="0" err="1"/>
              <a:t>my_function</a:t>
            </a:r>
            <a:r>
              <a:rPr lang="en-US" sz="1600" dirty="0"/>
              <a:t>);</a:t>
            </a:r>
          </a:p>
          <a:p>
            <a:r>
              <a:rPr lang="en-US" sz="1600" dirty="0"/>
              <a:t>    call_arg_1(</a:t>
            </a:r>
            <a:r>
              <a:rPr lang="en-US" sz="1600" dirty="0" err="1"/>
              <a:t>my_function</a:t>
            </a:r>
            <a:r>
              <a:rPr lang="en-US" sz="1600" dirty="0"/>
              <a:t>);</a:t>
            </a:r>
          </a:p>
          <a:p>
            <a:r>
              <a:rPr lang="en-US" sz="1600" dirty="0"/>
              <a:t>    call_arg_2(&amp;</a:t>
            </a:r>
            <a:r>
              <a:rPr lang="en-US" sz="1600" dirty="0" err="1"/>
              <a:t>my_function</a:t>
            </a:r>
            <a:r>
              <a:rPr lang="en-US" sz="1600" dirty="0"/>
              <a:t>);</a:t>
            </a:r>
          </a:p>
          <a:p>
            <a:r>
              <a:rPr lang="en-US" sz="1600" dirty="0"/>
              <a:t>    call_arg_2(</a:t>
            </a:r>
            <a:r>
              <a:rPr lang="en-US" sz="1600" dirty="0" err="1"/>
              <a:t>my_function</a:t>
            </a:r>
            <a:r>
              <a:rPr lang="en-US" sz="1600" dirty="0" smtClean="0"/>
              <a:t>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printf</a:t>
            </a:r>
            <a:r>
              <a:rPr lang="en-US" sz="1600" dirty="0"/>
              <a:t>("%d\n", </a:t>
            </a:r>
            <a:r>
              <a:rPr lang="en-US" sz="1600" dirty="0" err="1"/>
              <a:t>my_function</a:t>
            </a:r>
            <a:r>
              <a:rPr lang="en-US" sz="1600" dirty="0"/>
              <a:t>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printf</a:t>
            </a:r>
            <a:r>
              <a:rPr lang="en-US" sz="1600" dirty="0"/>
              <a:t>("%d\n", *</a:t>
            </a:r>
            <a:r>
              <a:rPr lang="en-US" sz="1600" dirty="0" err="1"/>
              <a:t>my_function</a:t>
            </a:r>
            <a:r>
              <a:rPr lang="en-US" sz="1600" dirty="0"/>
              <a:t>);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printf</a:t>
            </a:r>
            <a:r>
              <a:rPr lang="en-US" sz="1600" dirty="0"/>
              <a:t>("%d\n", &amp;</a:t>
            </a:r>
            <a:r>
              <a:rPr lang="en-US" sz="1600" dirty="0" err="1"/>
              <a:t>my_function</a:t>
            </a:r>
            <a:r>
              <a:rPr lang="en-US" sz="1600" dirty="0"/>
              <a:t>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78664" y="4849402"/>
            <a:ext cx="2761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hello from function. I got 5.   </a:t>
            </a:r>
            <a:endParaRPr lang="en-US" i="1" dirty="0" smtClean="0"/>
          </a:p>
          <a:p>
            <a:r>
              <a:rPr lang="en-US" i="1" dirty="0" smtClean="0"/>
              <a:t>hello </a:t>
            </a:r>
            <a:r>
              <a:rPr lang="en-US" i="1" dirty="0"/>
              <a:t>from function. I got 5.   </a:t>
            </a:r>
            <a:endParaRPr lang="en-US" i="1" dirty="0" smtClean="0"/>
          </a:p>
          <a:p>
            <a:r>
              <a:rPr lang="en-US" i="1" dirty="0" smtClean="0"/>
              <a:t>hello </a:t>
            </a:r>
            <a:r>
              <a:rPr lang="en-US" i="1" dirty="0"/>
              <a:t>from function. I got 5.            </a:t>
            </a:r>
            <a:endParaRPr lang="en-US" i="1" dirty="0" smtClean="0"/>
          </a:p>
          <a:p>
            <a:r>
              <a:rPr lang="en-US" i="1" dirty="0" smtClean="0"/>
              <a:t>hello </a:t>
            </a:r>
            <a:r>
              <a:rPr lang="en-US" i="1" dirty="0"/>
              <a:t>from function. I got 5.  </a:t>
            </a:r>
            <a:endParaRPr lang="en-US" i="1" dirty="0" smtClean="0"/>
          </a:p>
          <a:p>
            <a:r>
              <a:rPr lang="en-US" i="1" dirty="0" smtClean="0"/>
              <a:t>-</a:t>
            </a:r>
            <a:r>
              <a:rPr lang="en-US" i="1" dirty="0"/>
              <a:t>1067448758    </a:t>
            </a:r>
            <a:endParaRPr lang="en-US" i="1" dirty="0" smtClean="0"/>
          </a:p>
          <a:p>
            <a:r>
              <a:rPr lang="en-US" i="1" dirty="0" smtClean="0"/>
              <a:t>-</a:t>
            </a:r>
            <a:r>
              <a:rPr lang="en-US" i="1" dirty="0"/>
              <a:t>1067448758     </a:t>
            </a:r>
            <a:endParaRPr lang="en-US" i="1" dirty="0" smtClean="0"/>
          </a:p>
          <a:p>
            <a:r>
              <a:rPr lang="en-US" i="1" dirty="0" smtClean="0"/>
              <a:t>-</a:t>
            </a:r>
            <a:r>
              <a:rPr lang="en-US" i="1" dirty="0"/>
              <a:t>1067448758 </a:t>
            </a:r>
          </a:p>
        </p:txBody>
      </p:sp>
      <p:cxnSp>
        <p:nvCxnSpPr>
          <p:cNvPr id="11" name="曲线连接符 10"/>
          <p:cNvCxnSpPr>
            <a:endCxn id="7" idx="3"/>
          </p:cNvCxnSpPr>
          <p:nvPr/>
        </p:nvCxnSpPr>
        <p:spPr>
          <a:xfrm rot="10800000" flipV="1">
            <a:off x="4140485" y="5611869"/>
            <a:ext cx="1685604" cy="2531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25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609" y="477088"/>
            <a:ext cx="589707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Running </a:t>
            </a:r>
            <a:r>
              <a:rPr sz="4400" dirty="0"/>
              <a:t>the</a:t>
            </a:r>
            <a:r>
              <a:rPr sz="4400" spc="-50" dirty="0"/>
              <a:t> </a:t>
            </a:r>
            <a:r>
              <a:rPr sz="4400" spc="-15" dirty="0"/>
              <a:t>Threads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906651" y="4802251"/>
            <a:ext cx="5892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Main </a:t>
            </a:r>
            <a:r>
              <a:rPr sz="2800" spc="-10" dirty="0">
                <a:latin typeface="Calibri"/>
                <a:cs typeface="Calibri"/>
              </a:rPr>
              <a:t>thread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forks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joins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threads.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0970" y="2251047"/>
            <a:ext cx="7319525" cy="1888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29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159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Stopping </a:t>
            </a:r>
            <a:r>
              <a:rPr sz="4400" dirty="0"/>
              <a:t>the</a:t>
            </a:r>
            <a:r>
              <a:rPr sz="4400" spc="-35" dirty="0"/>
              <a:t> </a:t>
            </a:r>
            <a:r>
              <a:rPr sz="4400" spc="-15" dirty="0" smtClean="0"/>
              <a:t>Threads</a:t>
            </a:r>
            <a:r>
              <a:rPr lang="en-US" sz="4400" spc="-15" dirty="0" smtClean="0"/>
              <a:t> 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1" y="1793493"/>
            <a:ext cx="7662735" cy="429348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927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call </a:t>
            </a:r>
            <a:r>
              <a:rPr sz="2800" spc="-5" dirty="0">
                <a:latin typeface="Calibri"/>
                <a:cs typeface="Calibri"/>
              </a:rPr>
              <a:t>the function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pthread_join </a:t>
            </a:r>
            <a:r>
              <a:rPr sz="2800" spc="-10" dirty="0">
                <a:latin typeface="Calibri"/>
                <a:cs typeface="Calibri"/>
              </a:rPr>
              <a:t>once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each  </a:t>
            </a:r>
            <a:r>
              <a:rPr sz="2800" spc="-10" dirty="0">
                <a:latin typeface="Calibri"/>
                <a:cs typeface="Calibri"/>
              </a:rPr>
              <a:t>thread.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 smtClean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single call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66FF"/>
                </a:solidFill>
                <a:latin typeface="Calibri"/>
                <a:cs typeface="Calibri"/>
              </a:rPr>
              <a:t>pthread_join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5" dirty="0">
                <a:latin typeface="Calibri"/>
                <a:cs typeface="Calibri"/>
              </a:rPr>
              <a:t>wait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thread  associated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10" dirty="0">
                <a:solidFill>
                  <a:srgbClr val="0066FF"/>
                </a:solidFill>
                <a:latin typeface="Calibri"/>
                <a:cs typeface="Calibri"/>
              </a:rPr>
              <a:t>pthread_t </a:t>
            </a:r>
            <a:r>
              <a:rPr sz="2800" spc="-5" dirty="0">
                <a:latin typeface="Calibri"/>
                <a:cs typeface="Calibri"/>
              </a:rPr>
              <a:t>object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complete</a:t>
            </a:r>
            <a:r>
              <a:rPr sz="2800" spc="-15" dirty="0" smtClean="0">
                <a:latin typeface="Calibri"/>
                <a:cs typeface="Calibri"/>
              </a:rPr>
              <a:t>.</a:t>
            </a:r>
            <a:endParaRPr lang="en-US" sz="2800" spc="-15" dirty="0" smtClean="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cs typeface="Calibri"/>
              </a:rPr>
              <a:t>If that thread has already terminated, </a:t>
            </a:r>
            <a:r>
              <a:rPr lang="en-US" sz="2800" dirty="0" smtClean="0">
                <a:cs typeface="Calibri"/>
              </a:rPr>
              <a:t>then   </a:t>
            </a:r>
            <a:r>
              <a:rPr lang="en-US" sz="2800" dirty="0" err="1">
                <a:cs typeface="Calibri"/>
              </a:rPr>
              <a:t>pthread_join</a:t>
            </a:r>
            <a:r>
              <a:rPr lang="en-US" sz="2800" dirty="0">
                <a:cs typeface="Calibri"/>
              </a:rPr>
              <a:t>() returns immediately. </a:t>
            </a:r>
            <a:endParaRPr lang="en-US" sz="2800" dirty="0" smtClean="0"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int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pthread_join</a:t>
            </a:r>
            <a:r>
              <a:rPr lang="en-US" sz="2800" dirty="0">
                <a:cs typeface="Calibri"/>
              </a:rPr>
              <a:t>(</a:t>
            </a:r>
            <a:r>
              <a:rPr lang="en-US" sz="2800" dirty="0" err="1">
                <a:cs typeface="Calibri"/>
              </a:rPr>
              <a:t>pthread_t</a:t>
            </a:r>
            <a:r>
              <a:rPr lang="en-US" sz="2800" dirty="0">
                <a:cs typeface="Calibri"/>
              </a:rPr>
              <a:t> thread, void **</a:t>
            </a:r>
            <a:r>
              <a:rPr lang="en-US" sz="2800" dirty="0" err="1">
                <a:cs typeface="Calibri"/>
              </a:rPr>
              <a:t>retval</a:t>
            </a:r>
            <a:r>
              <a:rPr lang="en-US" sz="2800" dirty="0" smtClean="0">
                <a:cs typeface="Calibri"/>
              </a:rPr>
              <a:t>);</a:t>
            </a:r>
          </a:p>
          <a:p>
            <a:pPr marL="241300" marR="508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dirty="0">
                <a:cs typeface="Calibri"/>
                <a:hlinkClick r:id="rId2"/>
              </a:rPr>
              <a:t>https://</a:t>
            </a:r>
            <a:r>
              <a:rPr lang="en-US" sz="2000" dirty="0" smtClean="0">
                <a:cs typeface="Calibri"/>
                <a:hlinkClick r:id="rId2"/>
              </a:rPr>
              <a:t>man7.org/linux/man-pages/man3/pthread_join.3.html</a:t>
            </a:r>
            <a:endParaRPr lang="en-US" sz="2000" dirty="0" smtClean="0"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52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4253" y="1208356"/>
            <a:ext cx="7421960" cy="2750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23" y="3355847"/>
            <a:ext cx="7777480" cy="1080770"/>
          </a:xfrm>
          <a:custGeom>
            <a:avLst/>
            <a:gdLst/>
            <a:ahLst/>
            <a:cxnLst/>
            <a:rect l="l" t="t" r="r" b="b"/>
            <a:pathLst>
              <a:path w="7777480" h="1080770">
                <a:moveTo>
                  <a:pt x="7776972" y="0"/>
                </a:moveTo>
                <a:lnTo>
                  <a:pt x="0" y="0"/>
                </a:lnTo>
                <a:lnTo>
                  <a:pt x="0" y="1080515"/>
                </a:lnTo>
                <a:lnTo>
                  <a:pt x="7776972" y="1080515"/>
                </a:lnTo>
                <a:lnTo>
                  <a:pt x="7776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4088638"/>
            <a:ext cx="789178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spc="-40" dirty="0"/>
              <a:t>Matrix-Vector  </a:t>
            </a:r>
            <a:r>
              <a:rPr sz="6000" spc="-15" dirty="0"/>
              <a:t>Multiplication </a:t>
            </a:r>
            <a:r>
              <a:rPr sz="6000" dirty="0"/>
              <a:t>in </a:t>
            </a:r>
            <a:r>
              <a:rPr sz="6000" spc="-20" dirty="0"/>
              <a:t>pthreads</a:t>
            </a:r>
            <a:endParaRPr sz="6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81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300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Serial</a:t>
            </a:r>
            <a:r>
              <a:rPr sz="4400" spc="-55" dirty="0"/>
              <a:t> </a:t>
            </a:r>
            <a:r>
              <a:rPr sz="4400" spc="-10" dirty="0"/>
              <a:t>pseudo-code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659391" y="4626658"/>
            <a:ext cx="1705689" cy="906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494" y="2009039"/>
            <a:ext cx="8128875" cy="1991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36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74345"/>
            <a:ext cx="5359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Using 3</a:t>
            </a:r>
            <a:r>
              <a:rPr sz="4400" spc="-60" dirty="0"/>
              <a:t> </a:t>
            </a:r>
            <a:r>
              <a:rPr sz="4400" spc="-10" dirty="0"/>
              <a:t>Pthreads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942989" y="1706498"/>
            <a:ext cx="2629251" cy="1666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62810" y="3582866"/>
            <a:ext cx="3504101" cy="799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9111" y="5204585"/>
            <a:ext cx="3362325" cy="800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57925" y="3081908"/>
            <a:ext cx="1245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thread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3745" y="4886325"/>
            <a:ext cx="181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general</a:t>
            </a:r>
            <a:r>
              <a:rPr sz="2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case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82821" y="2484754"/>
            <a:ext cx="1232535" cy="734695"/>
          </a:xfrm>
          <a:custGeom>
            <a:avLst/>
            <a:gdLst/>
            <a:ahLst/>
            <a:cxnLst/>
            <a:rect l="l" t="t" r="r" b="b"/>
            <a:pathLst>
              <a:path w="1232535" h="734694">
                <a:moveTo>
                  <a:pt x="1093724" y="702056"/>
                </a:moveTo>
                <a:lnTo>
                  <a:pt x="1084833" y="702056"/>
                </a:lnTo>
                <a:lnTo>
                  <a:pt x="1077722" y="709168"/>
                </a:lnTo>
                <a:lnTo>
                  <a:pt x="1077594" y="717931"/>
                </a:lnTo>
                <a:lnTo>
                  <a:pt x="1077594" y="726821"/>
                </a:lnTo>
                <a:lnTo>
                  <a:pt x="1084706" y="734060"/>
                </a:lnTo>
                <a:lnTo>
                  <a:pt x="1232153" y="734568"/>
                </a:lnTo>
                <a:lnTo>
                  <a:pt x="1230874" y="732282"/>
                </a:lnTo>
                <a:lnTo>
                  <a:pt x="1196720" y="732282"/>
                </a:lnTo>
                <a:lnTo>
                  <a:pt x="1145686" y="702234"/>
                </a:lnTo>
                <a:lnTo>
                  <a:pt x="1093724" y="702056"/>
                </a:lnTo>
                <a:close/>
              </a:path>
              <a:path w="1232535" h="734694">
                <a:moveTo>
                  <a:pt x="1145686" y="702234"/>
                </a:moveTo>
                <a:lnTo>
                  <a:pt x="1196720" y="732282"/>
                </a:lnTo>
                <a:lnTo>
                  <a:pt x="1200214" y="726313"/>
                </a:lnTo>
                <a:lnTo>
                  <a:pt x="1190878" y="726313"/>
                </a:lnTo>
                <a:lnTo>
                  <a:pt x="1177450" y="702343"/>
                </a:lnTo>
                <a:lnTo>
                  <a:pt x="1145686" y="702234"/>
                </a:lnTo>
                <a:close/>
              </a:path>
              <a:path w="1232535" h="734694">
                <a:moveTo>
                  <a:pt x="1148693" y="605627"/>
                </a:moveTo>
                <a:lnTo>
                  <a:pt x="1142618" y="607568"/>
                </a:lnTo>
                <a:lnTo>
                  <a:pt x="1137844" y="611711"/>
                </a:lnTo>
                <a:lnTo>
                  <a:pt x="1135094" y="617188"/>
                </a:lnTo>
                <a:lnTo>
                  <a:pt x="1134582" y="623284"/>
                </a:lnTo>
                <a:lnTo>
                  <a:pt x="1136523" y="629285"/>
                </a:lnTo>
                <a:lnTo>
                  <a:pt x="1162010" y="674781"/>
                </a:lnTo>
                <a:lnTo>
                  <a:pt x="1212850" y="704723"/>
                </a:lnTo>
                <a:lnTo>
                  <a:pt x="1196720" y="732282"/>
                </a:lnTo>
                <a:lnTo>
                  <a:pt x="1230874" y="732282"/>
                </a:lnTo>
                <a:lnTo>
                  <a:pt x="1164463" y="613664"/>
                </a:lnTo>
                <a:lnTo>
                  <a:pt x="1160317" y="608889"/>
                </a:lnTo>
                <a:lnTo>
                  <a:pt x="1154826" y="606139"/>
                </a:lnTo>
                <a:lnTo>
                  <a:pt x="1148693" y="605627"/>
                </a:lnTo>
                <a:close/>
              </a:path>
              <a:path w="1232535" h="734694">
                <a:moveTo>
                  <a:pt x="1177450" y="702343"/>
                </a:moveTo>
                <a:lnTo>
                  <a:pt x="1190878" y="726313"/>
                </a:lnTo>
                <a:lnTo>
                  <a:pt x="1204849" y="702437"/>
                </a:lnTo>
                <a:lnTo>
                  <a:pt x="1177450" y="702343"/>
                </a:lnTo>
                <a:close/>
              </a:path>
              <a:path w="1232535" h="734694">
                <a:moveTo>
                  <a:pt x="1162010" y="674781"/>
                </a:moveTo>
                <a:lnTo>
                  <a:pt x="1177450" y="702343"/>
                </a:lnTo>
                <a:lnTo>
                  <a:pt x="1204849" y="702437"/>
                </a:lnTo>
                <a:lnTo>
                  <a:pt x="1190878" y="726313"/>
                </a:lnTo>
                <a:lnTo>
                  <a:pt x="1200214" y="726313"/>
                </a:lnTo>
                <a:lnTo>
                  <a:pt x="1212850" y="704723"/>
                </a:lnTo>
                <a:lnTo>
                  <a:pt x="1162010" y="674781"/>
                </a:lnTo>
                <a:close/>
              </a:path>
              <a:path w="1232535" h="734694">
                <a:moveTo>
                  <a:pt x="16255" y="0"/>
                </a:moveTo>
                <a:lnTo>
                  <a:pt x="0" y="27686"/>
                </a:lnTo>
                <a:lnTo>
                  <a:pt x="1145686" y="702234"/>
                </a:lnTo>
                <a:lnTo>
                  <a:pt x="1177450" y="702343"/>
                </a:lnTo>
                <a:lnTo>
                  <a:pt x="1162010" y="674781"/>
                </a:lnTo>
                <a:lnTo>
                  <a:pt x="162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5423" y="4138167"/>
            <a:ext cx="1520825" cy="753110"/>
          </a:xfrm>
          <a:custGeom>
            <a:avLst/>
            <a:gdLst/>
            <a:ahLst/>
            <a:cxnLst/>
            <a:rect l="l" t="t" r="r" b="b"/>
            <a:pathLst>
              <a:path w="1520825" h="753110">
                <a:moveTo>
                  <a:pt x="113601" y="581913"/>
                </a:moveTo>
                <a:lnTo>
                  <a:pt x="106279" y="584838"/>
                </a:lnTo>
                <a:lnTo>
                  <a:pt x="100456" y="590549"/>
                </a:lnTo>
                <a:lnTo>
                  <a:pt x="0" y="737742"/>
                </a:lnTo>
                <a:lnTo>
                  <a:pt x="177545" y="752601"/>
                </a:lnTo>
                <a:lnTo>
                  <a:pt x="185715" y="751703"/>
                </a:lnTo>
                <a:lnTo>
                  <a:pt x="192611" y="747887"/>
                </a:lnTo>
                <a:lnTo>
                  <a:pt x="197530" y="741761"/>
                </a:lnTo>
                <a:lnTo>
                  <a:pt x="198389" y="738758"/>
                </a:lnTo>
                <a:lnTo>
                  <a:pt x="45719" y="738758"/>
                </a:lnTo>
                <a:lnTo>
                  <a:pt x="28066" y="701547"/>
                </a:lnTo>
                <a:lnTo>
                  <a:pt x="96823" y="668834"/>
                </a:lnTo>
                <a:lnTo>
                  <a:pt x="134493" y="613663"/>
                </a:lnTo>
                <a:lnTo>
                  <a:pt x="137640" y="606145"/>
                </a:lnTo>
                <a:lnTo>
                  <a:pt x="137668" y="598281"/>
                </a:lnTo>
                <a:lnTo>
                  <a:pt x="134743" y="590964"/>
                </a:lnTo>
                <a:lnTo>
                  <a:pt x="129031" y="585088"/>
                </a:lnTo>
                <a:lnTo>
                  <a:pt x="121495" y="581941"/>
                </a:lnTo>
                <a:lnTo>
                  <a:pt x="113601" y="581913"/>
                </a:lnTo>
                <a:close/>
              </a:path>
              <a:path w="1520825" h="753110">
                <a:moveTo>
                  <a:pt x="96823" y="668834"/>
                </a:moveTo>
                <a:lnTo>
                  <a:pt x="28066" y="701547"/>
                </a:lnTo>
                <a:lnTo>
                  <a:pt x="45719" y="738758"/>
                </a:lnTo>
                <a:lnTo>
                  <a:pt x="60399" y="731773"/>
                </a:lnTo>
                <a:lnTo>
                  <a:pt x="53847" y="731773"/>
                </a:lnTo>
                <a:lnTo>
                  <a:pt x="38607" y="699642"/>
                </a:lnTo>
                <a:lnTo>
                  <a:pt x="75786" y="699642"/>
                </a:lnTo>
                <a:lnTo>
                  <a:pt x="96823" y="668834"/>
                </a:lnTo>
                <a:close/>
              </a:path>
              <a:path w="1520825" h="753110">
                <a:moveTo>
                  <a:pt x="114431" y="706063"/>
                </a:moveTo>
                <a:lnTo>
                  <a:pt x="45719" y="738758"/>
                </a:lnTo>
                <a:lnTo>
                  <a:pt x="198389" y="738758"/>
                </a:lnTo>
                <a:lnTo>
                  <a:pt x="199770" y="733932"/>
                </a:lnTo>
                <a:lnTo>
                  <a:pt x="198872" y="725763"/>
                </a:lnTo>
                <a:lnTo>
                  <a:pt x="195056" y="718867"/>
                </a:lnTo>
                <a:lnTo>
                  <a:pt x="188930" y="713948"/>
                </a:lnTo>
                <a:lnTo>
                  <a:pt x="181101" y="711707"/>
                </a:lnTo>
                <a:lnTo>
                  <a:pt x="114431" y="706063"/>
                </a:lnTo>
                <a:close/>
              </a:path>
              <a:path w="1520825" h="753110">
                <a:moveTo>
                  <a:pt x="38607" y="699642"/>
                </a:moveTo>
                <a:lnTo>
                  <a:pt x="53847" y="731773"/>
                </a:lnTo>
                <a:lnTo>
                  <a:pt x="73754" y="702618"/>
                </a:lnTo>
                <a:lnTo>
                  <a:pt x="38607" y="699642"/>
                </a:lnTo>
                <a:close/>
              </a:path>
              <a:path w="1520825" h="753110">
                <a:moveTo>
                  <a:pt x="73754" y="702618"/>
                </a:moveTo>
                <a:lnTo>
                  <a:pt x="53847" y="731773"/>
                </a:lnTo>
                <a:lnTo>
                  <a:pt x="60399" y="731773"/>
                </a:lnTo>
                <a:lnTo>
                  <a:pt x="114431" y="706063"/>
                </a:lnTo>
                <a:lnTo>
                  <a:pt x="73754" y="702618"/>
                </a:lnTo>
                <a:close/>
              </a:path>
              <a:path w="1520825" h="753110">
                <a:moveTo>
                  <a:pt x="1502537" y="0"/>
                </a:moveTo>
                <a:lnTo>
                  <a:pt x="96823" y="668834"/>
                </a:lnTo>
                <a:lnTo>
                  <a:pt x="73754" y="702618"/>
                </a:lnTo>
                <a:lnTo>
                  <a:pt x="114431" y="706063"/>
                </a:lnTo>
                <a:lnTo>
                  <a:pt x="1520316" y="37083"/>
                </a:lnTo>
                <a:lnTo>
                  <a:pt x="1502537" y="0"/>
                </a:lnTo>
                <a:close/>
              </a:path>
              <a:path w="1520825" h="753110">
                <a:moveTo>
                  <a:pt x="75786" y="699642"/>
                </a:moveTo>
                <a:lnTo>
                  <a:pt x="38607" y="699642"/>
                </a:lnTo>
                <a:lnTo>
                  <a:pt x="73754" y="702618"/>
                </a:lnTo>
                <a:lnTo>
                  <a:pt x="75786" y="6996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9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650" y="456945"/>
            <a:ext cx="8374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Pthreads </a:t>
            </a:r>
            <a:r>
              <a:rPr sz="4400" spc="-15" dirty="0"/>
              <a:t>matrix-vector</a:t>
            </a:r>
            <a:r>
              <a:rPr sz="4400" spc="10" dirty="0"/>
              <a:t> </a:t>
            </a:r>
            <a:r>
              <a:rPr sz="4400" spc="-10" dirty="0"/>
              <a:t>multiplication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86499" y="1621795"/>
            <a:ext cx="7335619" cy="4516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8057" y="2798826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0166" y="4039361"/>
            <a:ext cx="5780405" cy="0"/>
          </a:xfrm>
          <a:custGeom>
            <a:avLst/>
            <a:gdLst/>
            <a:ahLst/>
            <a:cxnLst/>
            <a:rect l="l" t="t" r="r" b="b"/>
            <a:pathLst>
              <a:path w="5780405">
                <a:moveTo>
                  <a:pt x="0" y="0"/>
                </a:moveTo>
                <a:lnTo>
                  <a:pt x="5780278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62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116" y="4190492"/>
            <a:ext cx="43186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15" dirty="0">
                <a:latin typeface="Calibri Light"/>
                <a:cs typeface="Calibri Light"/>
              </a:rPr>
              <a:t>Critical</a:t>
            </a:r>
            <a:r>
              <a:rPr sz="5400" b="0" spc="-40" dirty="0">
                <a:latin typeface="Calibri Light"/>
                <a:cs typeface="Calibri Light"/>
              </a:rPr>
              <a:t> </a:t>
            </a:r>
            <a:r>
              <a:rPr sz="5400" b="0" spc="-10" dirty="0">
                <a:latin typeface="Calibri Light"/>
                <a:cs typeface="Calibri Light"/>
              </a:rPr>
              <a:t>sections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2416" y="1640522"/>
            <a:ext cx="3087239" cy="2076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5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150" y="633171"/>
            <a:ext cx="5800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latin typeface="+mj-ea"/>
                <a:cs typeface="Times New Roman" panose="02020603050405020304" pitchFamily="18" charset="0"/>
              </a:rPr>
              <a:t>A Shared Memory 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1295739" y="2061657"/>
            <a:ext cx="6484344" cy="2820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93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92430"/>
            <a:ext cx="2803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Estimating</a:t>
            </a:r>
            <a:r>
              <a:rPr sz="4400" spc="-95" dirty="0"/>
              <a:t> </a:t>
            </a:r>
            <a:r>
              <a:rPr sz="4400" dirty="0"/>
              <a:t>π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79141" y="1956980"/>
            <a:ext cx="6932716" cy="838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307" y="3507845"/>
            <a:ext cx="8143508" cy="2257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9229" y="4638294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09">
                <a:moveTo>
                  <a:pt x="0" y="0"/>
                </a:moveTo>
                <a:lnTo>
                  <a:pt x="2988183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4197" y="3832097"/>
            <a:ext cx="2988310" cy="0"/>
          </a:xfrm>
          <a:custGeom>
            <a:avLst/>
            <a:gdLst/>
            <a:ahLst/>
            <a:cxnLst/>
            <a:rect l="l" t="t" r="r" b="b"/>
            <a:pathLst>
              <a:path w="2988310">
                <a:moveTo>
                  <a:pt x="0" y="0"/>
                </a:moveTo>
                <a:lnTo>
                  <a:pt x="2988182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28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468630"/>
            <a:ext cx="775025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Using a dual </a:t>
            </a:r>
            <a:r>
              <a:rPr sz="4400" spc="-30" dirty="0"/>
              <a:t>core</a:t>
            </a:r>
            <a:r>
              <a:rPr sz="4400" spc="-75" dirty="0"/>
              <a:t> </a:t>
            </a:r>
            <a:r>
              <a:rPr sz="4400" spc="-10" dirty="0"/>
              <a:t>processor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720191" y="2094175"/>
            <a:ext cx="7658528" cy="1932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5832" y="4630928"/>
            <a:ext cx="65659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Note that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increase </a:t>
            </a:r>
            <a:r>
              <a:rPr sz="2800" spc="-5" dirty="0">
                <a:latin typeface="Calibri"/>
                <a:cs typeface="Calibri"/>
              </a:rPr>
              <a:t>n, 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estimate </a:t>
            </a:r>
            <a:r>
              <a:rPr sz="2800" spc="-5" dirty="0">
                <a:latin typeface="Calibri"/>
                <a:cs typeface="Calibri"/>
              </a:rPr>
              <a:t>with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one thread </a:t>
            </a:r>
            <a:r>
              <a:rPr sz="2800" spc="-10" dirty="0">
                <a:latin typeface="Calibri"/>
                <a:cs typeface="Calibri"/>
              </a:rPr>
              <a:t>gets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better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better.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75303" y="3613403"/>
            <a:ext cx="4828540" cy="474345"/>
          </a:xfrm>
          <a:custGeom>
            <a:avLst/>
            <a:gdLst/>
            <a:ahLst/>
            <a:cxnLst/>
            <a:rect l="l" t="t" r="r" b="b"/>
            <a:pathLst>
              <a:path w="4828540" h="474345">
                <a:moveTo>
                  <a:pt x="4749038" y="0"/>
                </a:moveTo>
                <a:lnTo>
                  <a:pt x="78994" y="0"/>
                </a:lnTo>
                <a:lnTo>
                  <a:pt x="48220" y="6199"/>
                </a:lnTo>
                <a:lnTo>
                  <a:pt x="23114" y="23114"/>
                </a:lnTo>
                <a:lnTo>
                  <a:pt x="6199" y="48220"/>
                </a:lnTo>
                <a:lnTo>
                  <a:pt x="0" y="78994"/>
                </a:lnTo>
                <a:lnTo>
                  <a:pt x="0" y="394970"/>
                </a:lnTo>
                <a:lnTo>
                  <a:pt x="6199" y="425743"/>
                </a:lnTo>
                <a:lnTo>
                  <a:pt x="23113" y="450850"/>
                </a:lnTo>
                <a:lnTo>
                  <a:pt x="48220" y="467764"/>
                </a:lnTo>
                <a:lnTo>
                  <a:pt x="78994" y="473964"/>
                </a:lnTo>
                <a:lnTo>
                  <a:pt x="4749038" y="473964"/>
                </a:lnTo>
                <a:lnTo>
                  <a:pt x="4779811" y="467764"/>
                </a:lnTo>
                <a:lnTo>
                  <a:pt x="4804918" y="450850"/>
                </a:lnTo>
                <a:lnTo>
                  <a:pt x="4821832" y="425743"/>
                </a:lnTo>
                <a:lnTo>
                  <a:pt x="4828032" y="394970"/>
                </a:lnTo>
                <a:lnTo>
                  <a:pt x="4828032" y="78994"/>
                </a:lnTo>
                <a:lnTo>
                  <a:pt x="4821832" y="48220"/>
                </a:lnTo>
                <a:lnTo>
                  <a:pt x="4804917" y="23114"/>
                </a:lnTo>
                <a:lnTo>
                  <a:pt x="4779811" y="6199"/>
                </a:lnTo>
                <a:lnTo>
                  <a:pt x="4749038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5303" y="3613403"/>
            <a:ext cx="4828540" cy="474345"/>
          </a:xfrm>
          <a:custGeom>
            <a:avLst/>
            <a:gdLst/>
            <a:ahLst/>
            <a:cxnLst/>
            <a:rect l="l" t="t" r="r" b="b"/>
            <a:pathLst>
              <a:path w="4828540" h="474345">
                <a:moveTo>
                  <a:pt x="0" y="78994"/>
                </a:moveTo>
                <a:lnTo>
                  <a:pt x="6199" y="48220"/>
                </a:lnTo>
                <a:lnTo>
                  <a:pt x="23114" y="23114"/>
                </a:lnTo>
                <a:lnTo>
                  <a:pt x="48220" y="6199"/>
                </a:lnTo>
                <a:lnTo>
                  <a:pt x="78994" y="0"/>
                </a:lnTo>
                <a:lnTo>
                  <a:pt x="4749038" y="0"/>
                </a:lnTo>
                <a:lnTo>
                  <a:pt x="4779811" y="6199"/>
                </a:lnTo>
                <a:lnTo>
                  <a:pt x="4804917" y="23114"/>
                </a:lnTo>
                <a:lnTo>
                  <a:pt x="4821832" y="48220"/>
                </a:lnTo>
                <a:lnTo>
                  <a:pt x="4828032" y="78994"/>
                </a:lnTo>
                <a:lnTo>
                  <a:pt x="4828032" y="394970"/>
                </a:lnTo>
                <a:lnTo>
                  <a:pt x="4821832" y="425743"/>
                </a:lnTo>
                <a:lnTo>
                  <a:pt x="4804918" y="450850"/>
                </a:lnTo>
                <a:lnTo>
                  <a:pt x="4779811" y="467764"/>
                </a:lnTo>
                <a:lnTo>
                  <a:pt x="4749038" y="473964"/>
                </a:lnTo>
                <a:lnTo>
                  <a:pt x="78994" y="473964"/>
                </a:lnTo>
                <a:lnTo>
                  <a:pt x="48220" y="467764"/>
                </a:lnTo>
                <a:lnTo>
                  <a:pt x="23113" y="450850"/>
                </a:lnTo>
                <a:lnTo>
                  <a:pt x="6199" y="425743"/>
                </a:lnTo>
                <a:lnTo>
                  <a:pt x="0" y="394970"/>
                </a:lnTo>
                <a:lnTo>
                  <a:pt x="0" y="7899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6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436321"/>
            <a:ext cx="7687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 </a:t>
            </a:r>
            <a:r>
              <a:rPr sz="4400" spc="-10" dirty="0"/>
              <a:t>thread </a:t>
            </a:r>
            <a:r>
              <a:rPr sz="4400" dirty="0"/>
              <a:t>function </a:t>
            </a:r>
            <a:r>
              <a:rPr sz="4400" spc="-40" dirty="0"/>
              <a:t>for </a:t>
            </a:r>
            <a:r>
              <a:rPr sz="4400" spc="-10" dirty="0"/>
              <a:t>computing</a:t>
            </a:r>
            <a:r>
              <a:rPr sz="4400" spc="35" dirty="0"/>
              <a:t> </a:t>
            </a:r>
            <a:r>
              <a:rPr sz="4400" dirty="0"/>
              <a:t>π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17833" y="1450274"/>
            <a:ext cx="7667996" cy="4765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97458" y="1671066"/>
            <a:ext cx="3456304" cy="0"/>
          </a:xfrm>
          <a:custGeom>
            <a:avLst/>
            <a:gdLst/>
            <a:ahLst/>
            <a:cxnLst/>
            <a:rect l="l" t="t" r="r" b="b"/>
            <a:pathLst>
              <a:path w="3456304">
                <a:moveTo>
                  <a:pt x="0" y="0"/>
                </a:moveTo>
                <a:lnTo>
                  <a:pt x="3456178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6" name="圆角矩形 5"/>
          <p:cNvSpPr/>
          <p:nvPr/>
        </p:nvSpPr>
        <p:spPr>
          <a:xfrm>
            <a:off x="1529862" y="4950069"/>
            <a:ext cx="597877" cy="3429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2158484" y="5292969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Critical section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曲线连接符 8"/>
          <p:cNvCxnSpPr>
            <a:stCxn id="7" idx="1"/>
            <a:endCxn id="6" idx="2"/>
          </p:cNvCxnSpPr>
          <p:nvPr/>
        </p:nvCxnSpPr>
        <p:spPr>
          <a:xfrm rot="10800000">
            <a:off x="1828802" y="5292969"/>
            <a:ext cx="329683" cy="18466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127739" y="1876154"/>
            <a:ext cx="975946" cy="3429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4004870" y="2034388"/>
            <a:ext cx="411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Critical section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曲线连接符 11"/>
          <p:cNvCxnSpPr>
            <a:stCxn id="11" idx="1"/>
            <a:endCxn id="10" idx="3"/>
          </p:cNvCxnSpPr>
          <p:nvPr/>
        </p:nvCxnSpPr>
        <p:spPr>
          <a:xfrm rot="10800000">
            <a:off x="3103686" y="2047604"/>
            <a:ext cx="901185" cy="1714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3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335" y="5141177"/>
            <a:ext cx="2324100" cy="921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83625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Possible race</a:t>
            </a:r>
            <a:r>
              <a:rPr sz="4400" spc="-65" dirty="0"/>
              <a:t> </a:t>
            </a:r>
            <a:r>
              <a:rPr sz="4400" spc="-10" dirty="0"/>
              <a:t>condition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706739" y="1751457"/>
            <a:ext cx="7695088" cy="2647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92373" y="4687888"/>
            <a:ext cx="3451627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 smtClean="0">
                <a:solidFill>
                  <a:srgbClr val="FF0000"/>
                </a:solidFill>
                <a:latin typeface="Calibri"/>
                <a:cs typeface="Calibri"/>
              </a:rPr>
              <a:t>x=1+</a:t>
            </a:r>
            <a:r>
              <a:rPr sz="3200" dirty="0" smtClean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lang="en-US" sz="3200" dirty="0" smtClean="0">
                <a:solidFill>
                  <a:srgbClr val="FF0000"/>
                </a:solidFill>
                <a:latin typeface="Calibri"/>
                <a:cs typeface="Calibri"/>
              </a:rPr>
              <a:t> (expected)</a:t>
            </a:r>
            <a:r>
              <a:rPr sz="3200" dirty="0" smtClean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x=2?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63879" y="4807966"/>
            <a:ext cx="16560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00"/>
                </a:solidFill>
                <a:latin typeface="Calibri Light"/>
                <a:cs typeface="Calibri Light"/>
              </a:rPr>
              <a:t>y=</a:t>
            </a:r>
            <a:r>
              <a:rPr sz="2400" b="0" spc="-6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b="0" spc="-10" dirty="0">
                <a:solidFill>
                  <a:srgbClr val="FF0000"/>
                </a:solidFill>
                <a:latin typeface="Calibri Light"/>
                <a:cs typeface="Calibri Light"/>
              </a:rPr>
              <a:t>compute()  </a:t>
            </a:r>
            <a:r>
              <a:rPr sz="2400" b="0" dirty="0">
                <a:solidFill>
                  <a:srgbClr val="FF0000"/>
                </a:solidFill>
                <a:latin typeface="Calibri Light"/>
                <a:cs typeface="Calibri Light"/>
              </a:rPr>
              <a:t>x=x+y</a:t>
            </a:r>
            <a:endParaRPr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378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11861"/>
            <a:ext cx="5497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Bu</a:t>
            </a:r>
            <a:r>
              <a:rPr sz="4400" spc="-90" dirty="0"/>
              <a:t>s</a:t>
            </a:r>
            <a:r>
              <a:rPr sz="4400" dirty="0"/>
              <a:t>y</a:t>
            </a:r>
            <a:r>
              <a:rPr sz="4400" spc="-5" dirty="0"/>
              <a:t>-</a:t>
            </a:r>
            <a:r>
              <a:rPr sz="4400" spc="-160" dirty="0"/>
              <a:t>W</a:t>
            </a:r>
            <a:r>
              <a:rPr sz="4400" dirty="0"/>
              <a:t>aiting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7529" y="1354023"/>
            <a:ext cx="7968615" cy="21164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thread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repeatedly </a:t>
            </a:r>
            <a:r>
              <a:rPr sz="2800" spc="-15" dirty="0">
                <a:latin typeface="Calibri"/>
                <a:cs typeface="Calibri"/>
              </a:rPr>
              <a:t>tests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condition, but, </a:t>
            </a:r>
            <a:r>
              <a:rPr sz="2800" spc="-35" dirty="0">
                <a:latin typeface="Calibri"/>
                <a:cs typeface="Calibri"/>
              </a:rPr>
              <a:t>effectively,  </a:t>
            </a:r>
            <a:r>
              <a:rPr sz="2800" spc="-10" dirty="0">
                <a:latin typeface="Calibri"/>
                <a:cs typeface="Calibri"/>
              </a:rPr>
              <a:t>does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useful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work </a:t>
            </a:r>
            <a:r>
              <a:rPr sz="2800" spc="-10" dirty="0">
                <a:latin typeface="Calibri"/>
                <a:cs typeface="Calibri"/>
              </a:rPr>
              <a:t>until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condition has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5" dirty="0">
                <a:latin typeface="Calibri"/>
                <a:cs typeface="Calibri"/>
              </a:rPr>
              <a:t>appropriate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95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Beware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optimizing </a:t>
            </a:r>
            <a:r>
              <a:rPr sz="2800" spc="-15" dirty="0">
                <a:latin typeface="Calibri"/>
                <a:cs typeface="Calibri"/>
              </a:rPr>
              <a:t>compilers,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though!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7112" y="3863664"/>
            <a:ext cx="4485204" cy="1466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3714" y="5624576"/>
            <a:ext cx="4921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flag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initialized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0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by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main</a:t>
            </a:r>
            <a:r>
              <a:rPr sz="28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thread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6172" y="4195851"/>
            <a:ext cx="4828540" cy="474345"/>
          </a:xfrm>
          <a:custGeom>
            <a:avLst/>
            <a:gdLst/>
            <a:ahLst/>
            <a:cxnLst/>
            <a:rect l="l" t="t" r="r" b="b"/>
            <a:pathLst>
              <a:path w="4828540" h="474345">
                <a:moveTo>
                  <a:pt x="4749038" y="0"/>
                </a:moveTo>
                <a:lnTo>
                  <a:pt x="78993" y="0"/>
                </a:lnTo>
                <a:lnTo>
                  <a:pt x="48220" y="6199"/>
                </a:lnTo>
                <a:lnTo>
                  <a:pt x="23113" y="23113"/>
                </a:lnTo>
                <a:lnTo>
                  <a:pt x="6199" y="48220"/>
                </a:lnTo>
                <a:lnTo>
                  <a:pt x="0" y="78993"/>
                </a:lnTo>
                <a:lnTo>
                  <a:pt x="0" y="394969"/>
                </a:lnTo>
                <a:lnTo>
                  <a:pt x="6199" y="425743"/>
                </a:lnTo>
                <a:lnTo>
                  <a:pt x="23114" y="450850"/>
                </a:lnTo>
                <a:lnTo>
                  <a:pt x="48220" y="467764"/>
                </a:lnTo>
                <a:lnTo>
                  <a:pt x="78993" y="473963"/>
                </a:lnTo>
                <a:lnTo>
                  <a:pt x="4749038" y="473963"/>
                </a:lnTo>
                <a:lnTo>
                  <a:pt x="4779811" y="467764"/>
                </a:lnTo>
                <a:lnTo>
                  <a:pt x="4804918" y="450850"/>
                </a:lnTo>
                <a:lnTo>
                  <a:pt x="4821832" y="425743"/>
                </a:lnTo>
                <a:lnTo>
                  <a:pt x="4828032" y="394969"/>
                </a:lnTo>
                <a:lnTo>
                  <a:pt x="4828032" y="78993"/>
                </a:lnTo>
                <a:lnTo>
                  <a:pt x="4821832" y="48220"/>
                </a:lnTo>
                <a:lnTo>
                  <a:pt x="4804918" y="23113"/>
                </a:lnTo>
                <a:lnTo>
                  <a:pt x="4779811" y="6199"/>
                </a:lnTo>
                <a:lnTo>
                  <a:pt x="4749038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9" name="矩形 8"/>
          <p:cNvSpPr/>
          <p:nvPr/>
        </p:nvSpPr>
        <p:spPr>
          <a:xfrm>
            <a:off x="3456127" y="4967163"/>
            <a:ext cx="3165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“volatile” key word in C.</a:t>
            </a:r>
          </a:p>
        </p:txBody>
      </p:sp>
    </p:spTree>
    <p:extLst>
      <p:ext uri="{BB962C8B-B14F-4D97-AF65-F5344CB8AC3E}">
        <p14:creationId xmlns:p14="http://schemas.microsoft.com/office/powerpoint/2010/main" val="27671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382" y="432308"/>
            <a:ext cx="7861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Pthreads </a:t>
            </a:r>
            <a:r>
              <a:rPr spc="-5" dirty="0"/>
              <a:t>global sum with</a:t>
            </a:r>
            <a:r>
              <a:rPr spc="25" dirty="0"/>
              <a:t> </a:t>
            </a:r>
            <a:r>
              <a:rPr spc="-15" dirty="0"/>
              <a:t>busy-waiting</a:t>
            </a:r>
          </a:p>
        </p:txBody>
      </p:sp>
      <p:sp>
        <p:nvSpPr>
          <p:cNvPr id="3" name="object 3"/>
          <p:cNvSpPr/>
          <p:nvPr/>
        </p:nvSpPr>
        <p:spPr>
          <a:xfrm>
            <a:off x="795901" y="1423803"/>
            <a:ext cx="7466484" cy="5134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5463" y="4565903"/>
            <a:ext cx="7080884" cy="1018540"/>
          </a:xfrm>
          <a:custGeom>
            <a:avLst/>
            <a:gdLst/>
            <a:ahLst/>
            <a:cxnLst/>
            <a:rect l="l" t="t" r="r" b="b"/>
            <a:pathLst>
              <a:path w="7080884" h="1018539">
                <a:moveTo>
                  <a:pt x="6910832" y="0"/>
                </a:moveTo>
                <a:lnTo>
                  <a:pt x="169672" y="0"/>
                </a:lnTo>
                <a:lnTo>
                  <a:pt x="124564" y="6059"/>
                </a:lnTo>
                <a:lnTo>
                  <a:pt x="84032" y="23161"/>
                </a:lnTo>
                <a:lnTo>
                  <a:pt x="49693" y="49688"/>
                </a:lnTo>
                <a:lnTo>
                  <a:pt x="23163" y="84026"/>
                </a:lnTo>
                <a:lnTo>
                  <a:pt x="6060" y="124559"/>
                </a:lnTo>
                <a:lnTo>
                  <a:pt x="0" y="169672"/>
                </a:lnTo>
                <a:lnTo>
                  <a:pt x="0" y="848360"/>
                </a:lnTo>
                <a:lnTo>
                  <a:pt x="6060" y="893472"/>
                </a:lnTo>
                <a:lnTo>
                  <a:pt x="23163" y="934005"/>
                </a:lnTo>
                <a:lnTo>
                  <a:pt x="49693" y="968343"/>
                </a:lnTo>
                <a:lnTo>
                  <a:pt x="84032" y="994870"/>
                </a:lnTo>
                <a:lnTo>
                  <a:pt x="124564" y="1011972"/>
                </a:lnTo>
                <a:lnTo>
                  <a:pt x="169672" y="1018032"/>
                </a:lnTo>
                <a:lnTo>
                  <a:pt x="6910832" y="1018032"/>
                </a:lnTo>
                <a:lnTo>
                  <a:pt x="6955944" y="1011972"/>
                </a:lnTo>
                <a:lnTo>
                  <a:pt x="6996477" y="994870"/>
                </a:lnTo>
                <a:lnTo>
                  <a:pt x="7030815" y="968343"/>
                </a:lnTo>
                <a:lnTo>
                  <a:pt x="7057342" y="934005"/>
                </a:lnTo>
                <a:lnTo>
                  <a:pt x="7074444" y="893472"/>
                </a:lnTo>
                <a:lnTo>
                  <a:pt x="7080504" y="848360"/>
                </a:lnTo>
                <a:lnTo>
                  <a:pt x="7080504" y="169672"/>
                </a:lnTo>
                <a:lnTo>
                  <a:pt x="7074444" y="124559"/>
                </a:lnTo>
                <a:lnTo>
                  <a:pt x="7057342" y="84026"/>
                </a:lnTo>
                <a:lnTo>
                  <a:pt x="7030815" y="49688"/>
                </a:lnTo>
                <a:lnTo>
                  <a:pt x="6996477" y="23161"/>
                </a:lnTo>
                <a:lnTo>
                  <a:pt x="6955944" y="6059"/>
                </a:lnTo>
                <a:lnTo>
                  <a:pt x="6910832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9" name="圆角矩形 8"/>
          <p:cNvSpPr/>
          <p:nvPr/>
        </p:nvSpPr>
        <p:spPr>
          <a:xfrm>
            <a:off x="1450731" y="4879731"/>
            <a:ext cx="3024554" cy="4835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4061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Global sum function with </a:t>
            </a:r>
            <a:r>
              <a:rPr spc="-10" dirty="0"/>
              <a:t>critical  </a:t>
            </a:r>
            <a:r>
              <a:rPr spc="-5" dirty="0"/>
              <a:t>section </a:t>
            </a:r>
            <a:r>
              <a:rPr spc="-20" dirty="0"/>
              <a:t>after </a:t>
            </a:r>
            <a:r>
              <a:rPr spc="-5" dirty="0"/>
              <a:t>loop</a:t>
            </a:r>
            <a:r>
              <a:rPr spc="5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1036895" y="2017551"/>
            <a:ext cx="7252760" cy="4140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1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4061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Global sum function with </a:t>
            </a:r>
            <a:r>
              <a:rPr spc="-10" dirty="0"/>
              <a:t>critical  </a:t>
            </a:r>
            <a:r>
              <a:rPr spc="-5" dirty="0"/>
              <a:t>section </a:t>
            </a:r>
            <a:r>
              <a:rPr spc="-20" dirty="0"/>
              <a:t>after </a:t>
            </a:r>
            <a:r>
              <a:rPr spc="-5" dirty="0"/>
              <a:t>loop</a:t>
            </a:r>
            <a:r>
              <a:rPr spc="5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368979" y="2472401"/>
            <a:ext cx="8350918" cy="2500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2071" y="3213147"/>
            <a:ext cx="4784090" cy="1018540"/>
          </a:xfrm>
          <a:custGeom>
            <a:avLst/>
            <a:gdLst/>
            <a:ahLst/>
            <a:cxnLst/>
            <a:rect l="l" t="t" r="r" b="b"/>
            <a:pathLst>
              <a:path w="4784090" h="1018539">
                <a:moveTo>
                  <a:pt x="4614164" y="0"/>
                </a:moveTo>
                <a:lnTo>
                  <a:pt x="169672" y="0"/>
                </a:lnTo>
                <a:lnTo>
                  <a:pt x="124568" y="6059"/>
                </a:lnTo>
                <a:lnTo>
                  <a:pt x="84038" y="23161"/>
                </a:lnTo>
                <a:lnTo>
                  <a:pt x="49698" y="49688"/>
                </a:lnTo>
                <a:lnTo>
                  <a:pt x="23166" y="84026"/>
                </a:lnTo>
                <a:lnTo>
                  <a:pt x="6061" y="124559"/>
                </a:lnTo>
                <a:lnTo>
                  <a:pt x="0" y="169672"/>
                </a:lnTo>
                <a:lnTo>
                  <a:pt x="0" y="848359"/>
                </a:lnTo>
                <a:lnTo>
                  <a:pt x="6061" y="893472"/>
                </a:lnTo>
                <a:lnTo>
                  <a:pt x="23166" y="934005"/>
                </a:lnTo>
                <a:lnTo>
                  <a:pt x="49698" y="968343"/>
                </a:lnTo>
                <a:lnTo>
                  <a:pt x="84038" y="994870"/>
                </a:lnTo>
                <a:lnTo>
                  <a:pt x="124568" y="1011972"/>
                </a:lnTo>
                <a:lnTo>
                  <a:pt x="169672" y="1018032"/>
                </a:lnTo>
                <a:lnTo>
                  <a:pt x="4614164" y="1018032"/>
                </a:lnTo>
                <a:lnTo>
                  <a:pt x="4659276" y="1011972"/>
                </a:lnTo>
                <a:lnTo>
                  <a:pt x="4699809" y="994870"/>
                </a:lnTo>
                <a:lnTo>
                  <a:pt x="4734147" y="968343"/>
                </a:lnTo>
                <a:lnTo>
                  <a:pt x="4760674" y="934005"/>
                </a:lnTo>
                <a:lnTo>
                  <a:pt x="4777776" y="893472"/>
                </a:lnTo>
                <a:lnTo>
                  <a:pt x="4783836" y="848359"/>
                </a:lnTo>
                <a:lnTo>
                  <a:pt x="4783836" y="169672"/>
                </a:lnTo>
                <a:lnTo>
                  <a:pt x="4777776" y="124559"/>
                </a:lnTo>
                <a:lnTo>
                  <a:pt x="4760674" y="84026"/>
                </a:lnTo>
                <a:lnTo>
                  <a:pt x="4734147" y="49688"/>
                </a:lnTo>
                <a:lnTo>
                  <a:pt x="4699809" y="23161"/>
                </a:lnTo>
                <a:lnTo>
                  <a:pt x="4659276" y="6059"/>
                </a:lnTo>
                <a:lnTo>
                  <a:pt x="461416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196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7" name="object 4"/>
          <p:cNvSpPr/>
          <p:nvPr/>
        </p:nvSpPr>
        <p:spPr>
          <a:xfrm>
            <a:off x="556548" y="2217251"/>
            <a:ext cx="8297306" cy="847990"/>
          </a:xfrm>
          <a:custGeom>
            <a:avLst/>
            <a:gdLst/>
            <a:ahLst/>
            <a:cxnLst/>
            <a:rect l="l" t="t" r="r" b="b"/>
            <a:pathLst>
              <a:path w="4784090" h="1018539">
                <a:moveTo>
                  <a:pt x="4614164" y="0"/>
                </a:moveTo>
                <a:lnTo>
                  <a:pt x="169672" y="0"/>
                </a:lnTo>
                <a:lnTo>
                  <a:pt x="124568" y="6059"/>
                </a:lnTo>
                <a:lnTo>
                  <a:pt x="84038" y="23161"/>
                </a:lnTo>
                <a:lnTo>
                  <a:pt x="49698" y="49688"/>
                </a:lnTo>
                <a:lnTo>
                  <a:pt x="23166" y="84026"/>
                </a:lnTo>
                <a:lnTo>
                  <a:pt x="6061" y="124559"/>
                </a:lnTo>
                <a:lnTo>
                  <a:pt x="0" y="169672"/>
                </a:lnTo>
                <a:lnTo>
                  <a:pt x="0" y="848359"/>
                </a:lnTo>
                <a:lnTo>
                  <a:pt x="6061" y="893472"/>
                </a:lnTo>
                <a:lnTo>
                  <a:pt x="23166" y="934005"/>
                </a:lnTo>
                <a:lnTo>
                  <a:pt x="49698" y="968343"/>
                </a:lnTo>
                <a:lnTo>
                  <a:pt x="84038" y="994870"/>
                </a:lnTo>
                <a:lnTo>
                  <a:pt x="124568" y="1011972"/>
                </a:lnTo>
                <a:lnTo>
                  <a:pt x="169672" y="1018032"/>
                </a:lnTo>
                <a:lnTo>
                  <a:pt x="4614164" y="1018032"/>
                </a:lnTo>
                <a:lnTo>
                  <a:pt x="4659276" y="1011972"/>
                </a:lnTo>
                <a:lnTo>
                  <a:pt x="4699809" y="994870"/>
                </a:lnTo>
                <a:lnTo>
                  <a:pt x="4734147" y="968343"/>
                </a:lnTo>
                <a:lnTo>
                  <a:pt x="4760674" y="934005"/>
                </a:lnTo>
                <a:lnTo>
                  <a:pt x="4777776" y="893472"/>
                </a:lnTo>
                <a:lnTo>
                  <a:pt x="4783836" y="848359"/>
                </a:lnTo>
                <a:lnTo>
                  <a:pt x="4783836" y="169672"/>
                </a:lnTo>
                <a:lnTo>
                  <a:pt x="4777776" y="124559"/>
                </a:lnTo>
                <a:lnTo>
                  <a:pt x="4760674" y="84026"/>
                </a:lnTo>
                <a:lnTo>
                  <a:pt x="4734147" y="49688"/>
                </a:lnTo>
                <a:lnTo>
                  <a:pt x="4699809" y="23161"/>
                </a:lnTo>
                <a:lnTo>
                  <a:pt x="4659276" y="6059"/>
                </a:lnTo>
                <a:lnTo>
                  <a:pt x="461416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196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51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503046"/>
            <a:ext cx="4348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 err="1" smtClean="0"/>
              <a:t>Mu</a:t>
            </a:r>
            <a:r>
              <a:rPr sz="4400" spc="-45" dirty="0" err="1" smtClean="0"/>
              <a:t>t</a:t>
            </a:r>
            <a:r>
              <a:rPr sz="4400" spc="-65" dirty="0" err="1" smtClean="0"/>
              <a:t>e</a:t>
            </a:r>
            <a:r>
              <a:rPr sz="4400" spc="-120" dirty="0" err="1" smtClean="0"/>
              <a:t>x</a:t>
            </a:r>
            <a:r>
              <a:rPr sz="4400" spc="-5" dirty="0" err="1" smtClean="0"/>
              <a:t>es</a:t>
            </a:r>
            <a:r>
              <a:rPr lang="en-US" sz="4400" spc="-5" dirty="0" smtClean="0"/>
              <a:t> 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326630" cy="25006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thread that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busy-waiting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15" dirty="0">
                <a:latin typeface="Calibri"/>
                <a:cs typeface="Calibri"/>
              </a:rPr>
              <a:t>continually </a:t>
            </a:r>
            <a:r>
              <a:rPr sz="2800" spc="-10" dirty="0">
                <a:latin typeface="Calibri"/>
                <a:cs typeface="Calibri"/>
              </a:rPr>
              <a:t>use  </a:t>
            </a:r>
            <a:r>
              <a:rPr sz="2800" spc="-5" dirty="0">
                <a:latin typeface="Calibri"/>
                <a:cs typeface="Calibri"/>
              </a:rPr>
              <a:t>the CPU </a:t>
            </a:r>
            <a:r>
              <a:rPr sz="2800" spc="-10" dirty="0">
                <a:latin typeface="Calibri"/>
                <a:cs typeface="Calibri"/>
              </a:rPr>
              <a:t>accomplishing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nothing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300">
              <a:latin typeface="Calibri"/>
              <a:cs typeface="Calibri"/>
            </a:endParaRPr>
          </a:p>
          <a:p>
            <a:pPr marL="241300" marR="324485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Mutex </a:t>
            </a:r>
            <a:r>
              <a:rPr sz="2800" spc="-10" dirty="0">
                <a:latin typeface="Calibri"/>
                <a:cs typeface="Calibri"/>
              </a:rPr>
              <a:t>(mutual </a:t>
            </a:r>
            <a:r>
              <a:rPr sz="2800" spc="-20" dirty="0">
                <a:latin typeface="Calibri"/>
                <a:cs typeface="Calibri"/>
              </a:rPr>
              <a:t>exclusion) </a:t>
            </a:r>
            <a:r>
              <a:rPr sz="2800" spc="-5" dirty="0">
                <a:latin typeface="Calibri"/>
                <a:cs typeface="Calibri"/>
              </a:rPr>
              <a:t>is a </a:t>
            </a:r>
            <a:r>
              <a:rPr sz="2800" spc="-10" dirty="0">
                <a:latin typeface="Calibri"/>
                <a:cs typeface="Calibri"/>
              </a:rPr>
              <a:t>special type of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variable </a:t>
            </a:r>
            <a:r>
              <a:rPr sz="2800" spc="-10" dirty="0">
                <a:latin typeface="Calibri"/>
                <a:cs typeface="Calibri"/>
              </a:rPr>
              <a:t>that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restrict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access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critical section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single thread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72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6974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Mu</a:t>
            </a:r>
            <a:r>
              <a:rPr sz="4400" spc="-50" dirty="0"/>
              <a:t>t</a:t>
            </a:r>
            <a:r>
              <a:rPr sz="4400" spc="-70" dirty="0"/>
              <a:t>e</a:t>
            </a:r>
            <a:r>
              <a:rPr sz="4400" spc="-120" dirty="0"/>
              <a:t>x</a:t>
            </a:r>
            <a:r>
              <a:rPr sz="4400" spc="-5" dirty="0"/>
              <a:t>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521575" cy="326243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to guarantee </a:t>
            </a:r>
            <a:r>
              <a:rPr sz="2800" spc="-10" dirty="0">
                <a:latin typeface="Calibri"/>
                <a:cs typeface="Calibri"/>
              </a:rPr>
              <a:t>that one thread </a:t>
            </a:r>
            <a:r>
              <a:rPr sz="2800" spc="-30" dirty="0">
                <a:latin typeface="Calibri"/>
                <a:cs typeface="Calibri"/>
              </a:rPr>
              <a:t>“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excludes</a:t>
            </a:r>
            <a:r>
              <a:rPr sz="2800" spc="-30" dirty="0">
                <a:latin typeface="Calibri"/>
                <a:cs typeface="Calibri"/>
              </a:rPr>
              <a:t>”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all  other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threads </a:t>
            </a:r>
            <a:r>
              <a:rPr sz="2800" spc="-5" dirty="0">
                <a:latin typeface="Calibri"/>
                <a:cs typeface="Calibri"/>
              </a:rPr>
              <a:t>while it </a:t>
            </a:r>
            <a:r>
              <a:rPr sz="2800" spc="-20" dirty="0">
                <a:latin typeface="Calibri"/>
                <a:cs typeface="Calibri"/>
              </a:rPr>
              <a:t>executes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critical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section.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300" dirty="0">
              <a:latin typeface="Calibri"/>
              <a:cs typeface="Calibri"/>
            </a:endParaRPr>
          </a:p>
          <a:p>
            <a:pPr marL="241300" marR="21209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 Pthreads </a:t>
            </a:r>
            <a:r>
              <a:rPr sz="2800" spc="-20" dirty="0">
                <a:latin typeface="Calibri"/>
                <a:cs typeface="Calibri"/>
              </a:rPr>
              <a:t>standard </a:t>
            </a:r>
            <a:r>
              <a:rPr sz="2800" spc="-5" dirty="0">
                <a:latin typeface="Calibri"/>
                <a:cs typeface="Calibri"/>
              </a:rPr>
              <a:t>includes a </a:t>
            </a:r>
            <a:r>
              <a:rPr sz="2800" spc="-10" dirty="0">
                <a:latin typeface="Calibri"/>
                <a:cs typeface="Calibri"/>
              </a:rPr>
              <a:t>special type </a:t>
            </a:r>
            <a:r>
              <a:rPr sz="2800" spc="-30" dirty="0">
                <a:latin typeface="Calibri"/>
                <a:cs typeface="Calibri"/>
              </a:rPr>
              <a:t>for  </a:t>
            </a:r>
            <a:r>
              <a:rPr sz="2800" spc="-25" dirty="0">
                <a:latin typeface="Calibri"/>
                <a:cs typeface="Calibri"/>
              </a:rPr>
              <a:t>mutexes: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 err="1">
                <a:solidFill>
                  <a:srgbClr val="FF0000"/>
                </a:solidFill>
                <a:latin typeface="Calibri"/>
                <a:cs typeface="Calibri"/>
              </a:rPr>
              <a:t>pthread_mutex_t</a:t>
            </a:r>
            <a:r>
              <a:rPr sz="2800" spc="-15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lang="en-US" sz="2800" spc="-15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698500" marR="212090" lvl="1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dirty="0" smtClean="0">
                <a:cs typeface="Calibri"/>
                <a:hlinkClick r:id="rId2"/>
              </a:rPr>
              <a:t>https</a:t>
            </a:r>
            <a:r>
              <a:rPr lang="en-US" dirty="0">
                <a:cs typeface="Calibri"/>
                <a:hlinkClick r:id="rId2"/>
              </a:rPr>
              <a:t>://</a:t>
            </a:r>
            <a:r>
              <a:rPr lang="en-US" dirty="0" smtClean="0">
                <a:cs typeface="Calibri"/>
                <a:hlinkClick r:id="rId2"/>
              </a:rPr>
              <a:t>pubs.opengroup.org/onlinepubs/007908799/xsh/pthread_mutex_init.html</a:t>
            </a:r>
            <a:endParaRPr lang="en-US" dirty="0" smtClean="0">
              <a:cs typeface="Calibri"/>
            </a:endParaRPr>
          </a:p>
          <a:p>
            <a:pPr marL="698500" marR="212090" lvl="1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endParaRPr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56872" y="260604"/>
            <a:ext cx="1303914" cy="1400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5412" y="4695444"/>
            <a:ext cx="7533530" cy="504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1419" y="5333898"/>
            <a:ext cx="6914033" cy="210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43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435" y="474980"/>
            <a:ext cx="679314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Processes </a:t>
            </a:r>
            <a:r>
              <a:rPr sz="4400" dirty="0"/>
              <a:t>and</a:t>
            </a:r>
            <a:r>
              <a:rPr sz="4400" spc="-25" dirty="0"/>
              <a:t> </a:t>
            </a:r>
            <a:r>
              <a:rPr sz="4400" spc="-15" dirty="0"/>
              <a:t>Threads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90575" y="1295400"/>
            <a:ext cx="7771434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2255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62255" algn="l"/>
              </a:tabLst>
            </a:pPr>
            <a:r>
              <a:rPr sz="2400" spc="-5" dirty="0">
                <a:solidFill>
                  <a:srgbClr val="000000"/>
                </a:solidFill>
              </a:rPr>
              <a:t>A </a:t>
            </a:r>
            <a:r>
              <a:rPr sz="2400" spc="-10" dirty="0">
                <a:solidFill>
                  <a:srgbClr val="000000"/>
                </a:solidFill>
              </a:rPr>
              <a:t>process </a:t>
            </a:r>
            <a:r>
              <a:rPr sz="2400" spc="-5" dirty="0">
                <a:solidFill>
                  <a:srgbClr val="000000"/>
                </a:solidFill>
              </a:rPr>
              <a:t>is an </a:t>
            </a:r>
            <a:r>
              <a:rPr sz="2400" spc="-10" dirty="0"/>
              <a:t>instance </a:t>
            </a:r>
            <a:r>
              <a:rPr sz="2400" spc="-5" dirty="0">
                <a:solidFill>
                  <a:srgbClr val="000000"/>
                </a:solidFill>
              </a:rPr>
              <a:t>of a </a:t>
            </a:r>
            <a:r>
              <a:rPr sz="2400" spc="-5" dirty="0"/>
              <a:t>running </a:t>
            </a:r>
            <a:r>
              <a:rPr sz="2400" spc="-5" dirty="0">
                <a:solidFill>
                  <a:srgbClr val="000000"/>
                </a:solidFill>
              </a:rPr>
              <a:t>(or </a:t>
            </a:r>
            <a:r>
              <a:rPr sz="2400" spc="-5" dirty="0"/>
              <a:t>suspended</a:t>
            </a:r>
            <a:r>
              <a:rPr sz="2400" spc="-5" dirty="0">
                <a:solidFill>
                  <a:srgbClr val="000000"/>
                </a:solidFill>
              </a:rPr>
              <a:t>) </a:t>
            </a:r>
            <a:r>
              <a:rPr sz="2400" spc="-5" dirty="0"/>
              <a:t> </a:t>
            </a:r>
            <a:r>
              <a:rPr sz="2400" spc="-20" dirty="0"/>
              <a:t>program</a:t>
            </a:r>
            <a:r>
              <a:rPr sz="2400" spc="-20" dirty="0">
                <a:solidFill>
                  <a:srgbClr val="000000"/>
                </a:solidFill>
              </a:rPr>
              <a:t>.</a:t>
            </a:r>
          </a:p>
          <a:p>
            <a:pPr marL="262255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62255" algn="l"/>
              </a:tabLst>
            </a:pPr>
            <a:r>
              <a:rPr sz="2400" spc="-10" dirty="0"/>
              <a:t>Threads </a:t>
            </a:r>
            <a:r>
              <a:rPr sz="2400" spc="-15" dirty="0">
                <a:solidFill>
                  <a:srgbClr val="000000"/>
                </a:solidFill>
              </a:rPr>
              <a:t>are </a:t>
            </a:r>
            <a:r>
              <a:rPr sz="2400" spc="-10" dirty="0">
                <a:solidFill>
                  <a:srgbClr val="000000"/>
                </a:solidFill>
              </a:rPr>
              <a:t>analogous </a:t>
            </a:r>
            <a:r>
              <a:rPr sz="2400" spc="-20" dirty="0">
                <a:solidFill>
                  <a:srgbClr val="000000"/>
                </a:solidFill>
              </a:rPr>
              <a:t>to </a:t>
            </a:r>
            <a:r>
              <a:rPr sz="2400" spc="-5" dirty="0">
                <a:solidFill>
                  <a:srgbClr val="000000"/>
                </a:solidFill>
              </a:rPr>
              <a:t>a “</a:t>
            </a:r>
            <a:r>
              <a:rPr sz="2400" spc="-5" dirty="0"/>
              <a:t>light-weight”</a:t>
            </a:r>
            <a:r>
              <a:rPr sz="2400" spc="95" dirty="0"/>
              <a:t> </a:t>
            </a:r>
            <a:r>
              <a:rPr sz="2400" spc="-10" dirty="0"/>
              <a:t>process</a:t>
            </a:r>
            <a:r>
              <a:rPr sz="2400" spc="-10" dirty="0">
                <a:solidFill>
                  <a:srgbClr val="000000"/>
                </a:solidFill>
              </a:rPr>
              <a:t>.</a:t>
            </a:r>
          </a:p>
          <a:p>
            <a:pPr marL="262255" marR="186055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62255" algn="l"/>
              </a:tabLst>
            </a:pPr>
            <a:r>
              <a:rPr sz="2400" spc="-5" dirty="0">
                <a:solidFill>
                  <a:srgbClr val="000000"/>
                </a:solidFill>
              </a:rPr>
              <a:t>In a </a:t>
            </a:r>
            <a:r>
              <a:rPr sz="2400" spc="-15" dirty="0">
                <a:solidFill>
                  <a:srgbClr val="000000"/>
                </a:solidFill>
              </a:rPr>
              <a:t>shared </a:t>
            </a:r>
            <a:r>
              <a:rPr sz="2400" spc="-5" dirty="0">
                <a:solidFill>
                  <a:srgbClr val="000000"/>
                </a:solidFill>
              </a:rPr>
              <a:t>memory </a:t>
            </a:r>
            <a:r>
              <a:rPr sz="2400" spc="-20" dirty="0">
                <a:solidFill>
                  <a:srgbClr val="000000"/>
                </a:solidFill>
              </a:rPr>
              <a:t>program, </a:t>
            </a:r>
            <a:r>
              <a:rPr sz="2400" spc="-5" dirty="0">
                <a:solidFill>
                  <a:srgbClr val="000000"/>
                </a:solidFill>
              </a:rPr>
              <a:t>a </a:t>
            </a:r>
            <a:r>
              <a:rPr sz="2400" spc="-10" dirty="0">
                <a:solidFill>
                  <a:srgbClr val="000000"/>
                </a:solidFill>
              </a:rPr>
              <a:t>single </a:t>
            </a:r>
            <a:r>
              <a:rPr sz="2400" spc="-15" dirty="0">
                <a:solidFill>
                  <a:srgbClr val="000000"/>
                </a:solidFill>
              </a:rPr>
              <a:t>process </a:t>
            </a:r>
            <a:r>
              <a:rPr sz="2400" spc="-20" dirty="0">
                <a:solidFill>
                  <a:srgbClr val="000000"/>
                </a:solidFill>
              </a:rPr>
              <a:t>may  </a:t>
            </a:r>
            <a:r>
              <a:rPr sz="2400" spc="-25" dirty="0">
                <a:solidFill>
                  <a:srgbClr val="000000"/>
                </a:solidFill>
              </a:rPr>
              <a:t>have </a:t>
            </a:r>
            <a:r>
              <a:rPr sz="2400" spc="-5" dirty="0"/>
              <a:t>multiple </a:t>
            </a:r>
            <a:r>
              <a:rPr sz="2400" spc="-10" dirty="0">
                <a:solidFill>
                  <a:srgbClr val="000000"/>
                </a:solidFill>
              </a:rPr>
              <a:t>threads </a:t>
            </a:r>
            <a:r>
              <a:rPr sz="2400" spc="-5" dirty="0">
                <a:solidFill>
                  <a:srgbClr val="000000"/>
                </a:solidFill>
              </a:rPr>
              <a:t>of</a:t>
            </a:r>
            <a:r>
              <a:rPr sz="2400" spc="80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control.</a:t>
            </a:r>
          </a:p>
        </p:txBody>
      </p:sp>
      <p:sp>
        <p:nvSpPr>
          <p:cNvPr id="5" name="object 4"/>
          <p:cNvSpPr/>
          <p:nvPr/>
        </p:nvSpPr>
        <p:spPr>
          <a:xfrm>
            <a:off x="566020" y="3429000"/>
            <a:ext cx="3548779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4561638" y="3429000"/>
            <a:ext cx="3900371" cy="327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5887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57431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Mu</a:t>
            </a:r>
            <a:r>
              <a:rPr sz="4400" spc="-50" dirty="0"/>
              <a:t>t</a:t>
            </a:r>
            <a:r>
              <a:rPr sz="4400" spc="-70" dirty="0"/>
              <a:t>e</a:t>
            </a:r>
            <a:r>
              <a:rPr sz="4400" spc="-120" dirty="0"/>
              <a:t>x</a:t>
            </a:r>
            <a:r>
              <a:rPr sz="4400" spc="-5" dirty="0"/>
              <a:t>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55650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order to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gain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access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critical section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thread  </a:t>
            </a:r>
            <a:r>
              <a:rPr sz="2800" spc="-10" dirty="0">
                <a:latin typeface="Calibri"/>
                <a:cs typeface="Calibri"/>
              </a:rPr>
              <a:t>calls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710762"/>
            <a:ext cx="735139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When a </a:t>
            </a:r>
            <a:r>
              <a:rPr sz="2800" spc="-15" dirty="0">
                <a:latin typeface="Calibri"/>
                <a:cs typeface="Calibri"/>
              </a:rPr>
              <a:t>thread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finished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executing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code </a:t>
            </a:r>
            <a:r>
              <a:rPr sz="2800" spc="-5" dirty="0">
                <a:latin typeface="Calibri"/>
                <a:cs typeface="Calibri"/>
              </a:rPr>
              <a:t>in a  </a:t>
            </a:r>
            <a:r>
              <a:rPr sz="2800" spc="-10" dirty="0">
                <a:latin typeface="Calibri"/>
                <a:cs typeface="Calibri"/>
              </a:rPr>
              <a:t>critical section,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6112" y="3056382"/>
            <a:ext cx="8409416" cy="197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1394" y="2966466"/>
            <a:ext cx="669290" cy="421005"/>
          </a:xfrm>
          <a:custGeom>
            <a:avLst/>
            <a:gdLst/>
            <a:ahLst/>
            <a:cxnLst/>
            <a:rect l="l" t="t" r="r" b="b"/>
            <a:pathLst>
              <a:path w="669289" h="421004">
                <a:moveTo>
                  <a:pt x="0" y="70104"/>
                </a:moveTo>
                <a:lnTo>
                  <a:pt x="5506" y="42808"/>
                </a:lnTo>
                <a:lnTo>
                  <a:pt x="20526" y="20526"/>
                </a:lnTo>
                <a:lnTo>
                  <a:pt x="42808" y="5506"/>
                </a:lnTo>
                <a:lnTo>
                  <a:pt x="70104" y="0"/>
                </a:lnTo>
                <a:lnTo>
                  <a:pt x="598932" y="0"/>
                </a:lnTo>
                <a:lnTo>
                  <a:pt x="626227" y="5506"/>
                </a:lnTo>
                <a:lnTo>
                  <a:pt x="648509" y="20526"/>
                </a:lnTo>
                <a:lnTo>
                  <a:pt x="663529" y="42808"/>
                </a:lnTo>
                <a:lnTo>
                  <a:pt x="669035" y="70104"/>
                </a:lnTo>
                <a:lnTo>
                  <a:pt x="669035" y="350520"/>
                </a:lnTo>
                <a:lnTo>
                  <a:pt x="663529" y="377815"/>
                </a:lnTo>
                <a:lnTo>
                  <a:pt x="648509" y="400097"/>
                </a:lnTo>
                <a:lnTo>
                  <a:pt x="626227" y="415117"/>
                </a:lnTo>
                <a:lnTo>
                  <a:pt x="598932" y="420624"/>
                </a:lnTo>
                <a:lnTo>
                  <a:pt x="70104" y="420624"/>
                </a:lnTo>
                <a:lnTo>
                  <a:pt x="42808" y="415117"/>
                </a:lnTo>
                <a:lnTo>
                  <a:pt x="20526" y="400097"/>
                </a:lnTo>
                <a:lnTo>
                  <a:pt x="5506" y="377815"/>
                </a:lnTo>
                <a:lnTo>
                  <a:pt x="0" y="350520"/>
                </a:lnTo>
                <a:lnTo>
                  <a:pt x="0" y="7010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0509" y="4916804"/>
            <a:ext cx="8135442" cy="186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5382" y="4790694"/>
            <a:ext cx="783590" cy="421005"/>
          </a:xfrm>
          <a:custGeom>
            <a:avLst/>
            <a:gdLst/>
            <a:ahLst/>
            <a:cxnLst/>
            <a:rect l="l" t="t" r="r" b="b"/>
            <a:pathLst>
              <a:path w="783589" h="421004">
                <a:moveTo>
                  <a:pt x="0" y="70103"/>
                </a:moveTo>
                <a:lnTo>
                  <a:pt x="5506" y="42808"/>
                </a:lnTo>
                <a:lnTo>
                  <a:pt x="20526" y="20526"/>
                </a:lnTo>
                <a:lnTo>
                  <a:pt x="42808" y="5506"/>
                </a:lnTo>
                <a:lnTo>
                  <a:pt x="70104" y="0"/>
                </a:lnTo>
                <a:lnTo>
                  <a:pt x="713232" y="0"/>
                </a:lnTo>
                <a:lnTo>
                  <a:pt x="740527" y="5506"/>
                </a:lnTo>
                <a:lnTo>
                  <a:pt x="762809" y="20526"/>
                </a:lnTo>
                <a:lnTo>
                  <a:pt x="777829" y="42808"/>
                </a:lnTo>
                <a:lnTo>
                  <a:pt x="783335" y="70103"/>
                </a:lnTo>
                <a:lnTo>
                  <a:pt x="783335" y="350519"/>
                </a:lnTo>
                <a:lnTo>
                  <a:pt x="777829" y="377815"/>
                </a:lnTo>
                <a:lnTo>
                  <a:pt x="762809" y="400097"/>
                </a:lnTo>
                <a:lnTo>
                  <a:pt x="740527" y="415117"/>
                </a:lnTo>
                <a:lnTo>
                  <a:pt x="713232" y="420623"/>
                </a:lnTo>
                <a:lnTo>
                  <a:pt x="70104" y="420623"/>
                </a:lnTo>
                <a:lnTo>
                  <a:pt x="42808" y="415117"/>
                </a:lnTo>
                <a:lnTo>
                  <a:pt x="20526" y="400097"/>
                </a:lnTo>
                <a:lnTo>
                  <a:pt x="5506" y="377815"/>
                </a:lnTo>
                <a:lnTo>
                  <a:pt x="0" y="350519"/>
                </a:lnTo>
                <a:lnTo>
                  <a:pt x="0" y="70103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52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6974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 err="1" smtClean="0"/>
              <a:t>Mu</a:t>
            </a:r>
            <a:r>
              <a:rPr sz="4400" spc="-50" dirty="0" err="1" smtClean="0"/>
              <a:t>t</a:t>
            </a:r>
            <a:r>
              <a:rPr sz="4400" spc="-70" dirty="0" err="1" smtClean="0"/>
              <a:t>e</a:t>
            </a:r>
            <a:r>
              <a:rPr sz="4400" spc="-120" dirty="0" err="1" smtClean="0"/>
              <a:t>x</a:t>
            </a:r>
            <a:r>
              <a:rPr sz="4400" spc="-5" dirty="0" err="1" smtClean="0"/>
              <a:t>es</a:t>
            </a:r>
            <a:r>
              <a:rPr lang="en-US" sz="4400" spc="-5" dirty="0" smtClean="0"/>
              <a:t> 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68794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When a </a:t>
            </a:r>
            <a:r>
              <a:rPr sz="2800" spc="-10" dirty="0">
                <a:latin typeface="Calibri"/>
                <a:cs typeface="Calibri"/>
              </a:rPr>
              <a:t>Pthreads </a:t>
            </a:r>
            <a:r>
              <a:rPr sz="2800" spc="-25" dirty="0">
                <a:latin typeface="Calibri"/>
                <a:cs typeface="Calibri"/>
              </a:rPr>
              <a:t>program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finishes using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mutex</a:t>
            </a:r>
            <a:r>
              <a:rPr sz="2800" spc="-20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it 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181" y="3179618"/>
            <a:ext cx="8135506" cy="18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5966" y="3068573"/>
            <a:ext cx="975360" cy="421005"/>
          </a:xfrm>
          <a:custGeom>
            <a:avLst/>
            <a:gdLst/>
            <a:ahLst/>
            <a:cxnLst/>
            <a:rect l="l" t="t" r="r" b="b"/>
            <a:pathLst>
              <a:path w="975360" h="421004">
                <a:moveTo>
                  <a:pt x="0" y="70103"/>
                </a:moveTo>
                <a:lnTo>
                  <a:pt x="5506" y="42808"/>
                </a:lnTo>
                <a:lnTo>
                  <a:pt x="20526" y="20526"/>
                </a:lnTo>
                <a:lnTo>
                  <a:pt x="42808" y="5506"/>
                </a:lnTo>
                <a:lnTo>
                  <a:pt x="70103" y="0"/>
                </a:lnTo>
                <a:lnTo>
                  <a:pt x="905256" y="0"/>
                </a:lnTo>
                <a:lnTo>
                  <a:pt x="932551" y="5506"/>
                </a:lnTo>
                <a:lnTo>
                  <a:pt x="954833" y="20526"/>
                </a:lnTo>
                <a:lnTo>
                  <a:pt x="969853" y="42808"/>
                </a:lnTo>
                <a:lnTo>
                  <a:pt x="975359" y="70103"/>
                </a:lnTo>
                <a:lnTo>
                  <a:pt x="975359" y="350520"/>
                </a:lnTo>
                <a:lnTo>
                  <a:pt x="969853" y="377815"/>
                </a:lnTo>
                <a:lnTo>
                  <a:pt x="954833" y="400097"/>
                </a:lnTo>
                <a:lnTo>
                  <a:pt x="932551" y="415117"/>
                </a:lnTo>
                <a:lnTo>
                  <a:pt x="905256" y="420624"/>
                </a:lnTo>
                <a:lnTo>
                  <a:pt x="70103" y="420624"/>
                </a:lnTo>
                <a:lnTo>
                  <a:pt x="42808" y="415117"/>
                </a:lnTo>
                <a:lnTo>
                  <a:pt x="20526" y="400097"/>
                </a:lnTo>
                <a:lnTo>
                  <a:pt x="5506" y="377815"/>
                </a:lnTo>
                <a:lnTo>
                  <a:pt x="0" y="350520"/>
                </a:lnTo>
                <a:lnTo>
                  <a:pt x="0" y="70103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5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738" y="500887"/>
            <a:ext cx="8530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Global sum function </a:t>
            </a:r>
            <a:r>
              <a:rPr spc="-15" dirty="0"/>
              <a:t>that </a:t>
            </a:r>
            <a:r>
              <a:rPr spc="-5" dirty="0"/>
              <a:t>uses a </a:t>
            </a:r>
            <a:r>
              <a:rPr spc="-25" dirty="0"/>
              <a:t>mutex</a:t>
            </a:r>
            <a:r>
              <a:rPr spc="35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1131493" y="1804255"/>
            <a:ext cx="6595264" cy="4085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0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306" y="1970040"/>
            <a:ext cx="8419249" cy="2449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738" y="500887"/>
            <a:ext cx="8530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Global sum function </a:t>
            </a:r>
            <a:r>
              <a:rPr spc="-15" dirty="0"/>
              <a:t>that </a:t>
            </a:r>
            <a:r>
              <a:rPr spc="-5" dirty="0"/>
              <a:t>uses a </a:t>
            </a:r>
            <a:r>
              <a:rPr spc="-25" dirty="0"/>
              <a:t>mutex</a:t>
            </a:r>
            <a:r>
              <a:rPr spc="35" dirty="0"/>
              <a:t> </a:t>
            </a:r>
            <a:r>
              <a:rPr spc="-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697230" y="2721101"/>
            <a:ext cx="4000500" cy="958850"/>
          </a:xfrm>
          <a:custGeom>
            <a:avLst/>
            <a:gdLst/>
            <a:ahLst/>
            <a:cxnLst/>
            <a:rect l="l" t="t" r="r" b="b"/>
            <a:pathLst>
              <a:path w="4000500" h="958850">
                <a:moveTo>
                  <a:pt x="0" y="159765"/>
                </a:moveTo>
                <a:lnTo>
                  <a:pt x="8144" y="109256"/>
                </a:lnTo>
                <a:lnTo>
                  <a:pt x="30824" y="65397"/>
                </a:lnTo>
                <a:lnTo>
                  <a:pt x="65408" y="30817"/>
                </a:lnTo>
                <a:lnTo>
                  <a:pt x="109266" y="8142"/>
                </a:lnTo>
                <a:lnTo>
                  <a:pt x="159766" y="0"/>
                </a:lnTo>
                <a:lnTo>
                  <a:pt x="3840734" y="0"/>
                </a:lnTo>
                <a:lnTo>
                  <a:pt x="3891243" y="8142"/>
                </a:lnTo>
                <a:lnTo>
                  <a:pt x="3935102" y="30817"/>
                </a:lnTo>
                <a:lnTo>
                  <a:pt x="3969682" y="65397"/>
                </a:lnTo>
                <a:lnTo>
                  <a:pt x="3992357" y="109256"/>
                </a:lnTo>
                <a:lnTo>
                  <a:pt x="4000500" y="159765"/>
                </a:lnTo>
                <a:lnTo>
                  <a:pt x="4000500" y="798830"/>
                </a:lnTo>
                <a:lnTo>
                  <a:pt x="3992357" y="849339"/>
                </a:lnTo>
                <a:lnTo>
                  <a:pt x="3969682" y="893198"/>
                </a:lnTo>
                <a:lnTo>
                  <a:pt x="3935102" y="927778"/>
                </a:lnTo>
                <a:lnTo>
                  <a:pt x="3891243" y="950453"/>
                </a:lnTo>
                <a:lnTo>
                  <a:pt x="3840734" y="958596"/>
                </a:lnTo>
                <a:lnTo>
                  <a:pt x="159766" y="958596"/>
                </a:lnTo>
                <a:lnTo>
                  <a:pt x="109266" y="950453"/>
                </a:lnTo>
                <a:lnTo>
                  <a:pt x="65408" y="927778"/>
                </a:lnTo>
                <a:lnTo>
                  <a:pt x="30824" y="893198"/>
                </a:lnTo>
                <a:lnTo>
                  <a:pt x="8144" y="849339"/>
                </a:lnTo>
                <a:lnTo>
                  <a:pt x="0" y="798830"/>
                </a:lnTo>
                <a:lnTo>
                  <a:pt x="0" y="159765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719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262" y="1202420"/>
            <a:ext cx="4666888" cy="3533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30694" y="2376364"/>
            <a:ext cx="2827149" cy="689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7126" y="3406902"/>
            <a:ext cx="4658995" cy="1318260"/>
          </a:xfrm>
          <a:custGeom>
            <a:avLst/>
            <a:gdLst/>
            <a:ahLst/>
            <a:cxnLst/>
            <a:rect l="l" t="t" r="r" b="b"/>
            <a:pathLst>
              <a:path w="4658995" h="1318260">
                <a:moveTo>
                  <a:pt x="0" y="219710"/>
                </a:moveTo>
                <a:lnTo>
                  <a:pt x="4464" y="175447"/>
                </a:lnTo>
                <a:lnTo>
                  <a:pt x="17267" y="134213"/>
                </a:lnTo>
                <a:lnTo>
                  <a:pt x="37525" y="96893"/>
                </a:lnTo>
                <a:lnTo>
                  <a:pt x="64355" y="64373"/>
                </a:lnTo>
                <a:lnTo>
                  <a:pt x="96874" y="37538"/>
                </a:lnTo>
                <a:lnTo>
                  <a:pt x="134197" y="17273"/>
                </a:lnTo>
                <a:lnTo>
                  <a:pt x="175441" y="4466"/>
                </a:lnTo>
                <a:lnTo>
                  <a:pt x="219722" y="0"/>
                </a:lnTo>
                <a:lnTo>
                  <a:pt x="4439158" y="0"/>
                </a:lnTo>
                <a:lnTo>
                  <a:pt x="4483420" y="4466"/>
                </a:lnTo>
                <a:lnTo>
                  <a:pt x="4524654" y="17273"/>
                </a:lnTo>
                <a:lnTo>
                  <a:pt x="4561974" y="37538"/>
                </a:lnTo>
                <a:lnTo>
                  <a:pt x="4594494" y="64373"/>
                </a:lnTo>
                <a:lnTo>
                  <a:pt x="4621329" y="96893"/>
                </a:lnTo>
                <a:lnTo>
                  <a:pt x="4641594" y="134213"/>
                </a:lnTo>
                <a:lnTo>
                  <a:pt x="4654401" y="175447"/>
                </a:lnTo>
                <a:lnTo>
                  <a:pt x="4658868" y="219710"/>
                </a:lnTo>
                <a:lnTo>
                  <a:pt x="4658868" y="1098550"/>
                </a:lnTo>
                <a:lnTo>
                  <a:pt x="4654401" y="1142812"/>
                </a:lnTo>
                <a:lnTo>
                  <a:pt x="4641594" y="1184046"/>
                </a:lnTo>
                <a:lnTo>
                  <a:pt x="4621329" y="1221366"/>
                </a:lnTo>
                <a:lnTo>
                  <a:pt x="4594494" y="1253886"/>
                </a:lnTo>
                <a:lnTo>
                  <a:pt x="4561974" y="1280721"/>
                </a:lnTo>
                <a:lnTo>
                  <a:pt x="4524654" y="1300986"/>
                </a:lnTo>
                <a:lnTo>
                  <a:pt x="4483420" y="1313793"/>
                </a:lnTo>
                <a:lnTo>
                  <a:pt x="4439158" y="1318260"/>
                </a:lnTo>
                <a:lnTo>
                  <a:pt x="219722" y="1318260"/>
                </a:lnTo>
                <a:lnTo>
                  <a:pt x="175441" y="1313793"/>
                </a:lnTo>
                <a:lnTo>
                  <a:pt x="134197" y="1300986"/>
                </a:lnTo>
                <a:lnTo>
                  <a:pt x="96874" y="1280721"/>
                </a:lnTo>
                <a:lnTo>
                  <a:pt x="64355" y="1253886"/>
                </a:lnTo>
                <a:lnTo>
                  <a:pt x="37525" y="1221366"/>
                </a:lnTo>
                <a:lnTo>
                  <a:pt x="17267" y="1184046"/>
                </a:lnTo>
                <a:lnTo>
                  <a:pt x="4464" y="1142812"/>
                </a:lnTo>
                <a:lnTo>
                  <a:pt x="0" y="1098550"/>
                </a:lnTo>
                <a:lnTo>
                  <a:pt x="0" y="21971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0440" y="3800602"/>
            <a:ext cx="8237220" cy="191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362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#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threads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&gt; #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cores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Calibri"/>
              <a:cs typeface="Calibri"/>
            </a:endParaRPr>
          </a:p>
          <a:p>
            <a:pPr marL="50800" marR="1067435">
              <a:lnSpc>
                <a:spcPts val="2860"/>
              </a:lnSpc>
            </a:pPr>
            <a:r>
              <a:rPr sz="2400" spc="-5" dirty="0">
                <a:latin typeface="Calibri"/>
                <a:cs typeface="Calibri"/>
              </a:rPr>
              <a:t>Run-times (in </a:t>
            </a:r>
            <a:r>
              <a:rPr sz="2400" spc="-10" dirty="0">
                <a:latin typeface="Calibri"/>
                <a:cs typeface="Calibri"/>
              </a:rPr>
              <a:t>seconds)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Arial"/>
                <a:cs typeface="Arial"/>
              </a:rPr>
              <a:t>π </a:t>
            </a:r>
            <a:r>
              <a:rPr sz="2400" spc="-15" dirty="0">
                <a:latin typeface="Calibri"/>
                <a:cs typeface="Calibri"/>
              </a:rPr>
              <a:t>programs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n = 10</a:t>
            </a:r>
            <a:r>
              <a:rPr sz="2400" baseline="24305" dirty="0">
                <a:latin typeface="Calibri"/>
                <a:cs typeface="Calibri"/>
              </a:rPr>
              <a:t>8 </a:t>
            </a:r>
            <a:r>
              <a:rPr sz="2400" spc="-5" dirty="0">
                <a:latin typeface="Calibri"/>
                <a:cs typeface="Calibri"/>
              </a:rPr>
              <a:t>terms  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two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four-core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processors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10961" y="3736085"/>
            <a:ext cx="314325" cy="550545"/>
          </a:xfrm>
          <a:custGeom>
            <a:avLst/>
            <a:gdLst/>
            <a:ahLst/>
            <a:cxnLst/>
            <a:rect l="l" t="t" r="r" b="b"/>
            <a:pathLst>
              <a:path w="314325" h="550545">
                <a:moveTo>
                  <a:pt x="0" y="137540"/>
                </a:moveTo>
                <a:lnTo>
                  <a:pt x="151002" y="137540"/>
                </a:lnTo>
                <a:lnTo>
                  <a:pt x="151002" y="0"/>
                </a:lnTo>
                <a:lnTo>
                  <a:pt x="313943" y="275081"/>
                </a:lnTo>
                <a:lnTo>
                  <a:pt x="151002" y="550163"/>
                </a:lnTo>
                <a:lnTo>
                  <a:pt x="151002" y="412622"/>
                </a:lnTo>
                <a:lnTo>
                  <a:pt x="0" y="412622"/>
                </a:lnTo>
                <a:lnTo>
                  <a:pt x="0" y="137540"/>
                </a:lnTo>
                <a:close/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8" name="文本框 7"/>
          <p:cNvSpPr txBox="1"/>
          <p:nvPr/>
        </p:nvSpPr>
        <p:spPr>
          <a:xfrm>
            <a:off x="2481172" y="833088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程序</a:t>
            </a:r>
            <a:r>
              <a:rPr lang="en-US" altLang="zh-CN" sz="2000" dirty="0" smtClean="0"/>
              <a:t>4-5</a:t>
            </a:r>
            <a:endParaRPr 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4144571" y="833088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程序</a:t>
            </a:r>
            <a:r>
              <a:rPr lang="en-US" altLang="zh-CN" sz="2000" dirty="0" smtClean="0"/>
              <a:t>4-6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4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070" y="4379721"/>
            <a:ext cx="62807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Possible </a:t>
            </a:r>
            <a:r>
              <a:rPr sz="2400" spc="-5" dirty="0">
                <a:latin typeface="Calibri"/>
                <a:cs typeface="Calibri"/>
              </a:rPr>
              <a:t>sequence of </a:t>
            </a:r>
            <a:r>
              <a:rPr sz="2400" spc="-10" dirty="0">
                <a:latin typeface="Calibri"/>
                <a:cs typeface="Calibri"/>
              </a:rPr>
              <a:t>events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busy-waiting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more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threads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than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cores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1363" y="1075191"/>
            <a:ext cx="7885582" cy="2429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63002" y="2105404"/>
            <a:ext cx="1103630" cy="291465"/>
          </a:xfrm>
          <a:custGeom>
            <a:avLst/>
            <a:gdLst/>
            <a:ahLst/>
            <a:cxnLst/>
            <a:rect l="l" t="t" r="r" b="b"/>
            <a:pathLst>
              <a:path w="1103629" h="291464">
                <a:moveTo>
                  <a:pt x="0" y="48513"/>
                </a:moveTo>
                <a:lnTo>
                  <a:pt x="3811" y="29628"/>
                </a:lnTo>
                <a:lnTo>
                  <a:pt x="14208" y="14208"/>
                </a:lnTo>
                <a:lnTo>
                  <a:pt x="29628" y="3811"/>
                </a:lnTo>
                <a:lnTo>
                  <a:pt x="48513" y="0"/>
                </a:lnTo>
                <a:lnTo>
                  <a:pt x="1054862" y="0"/>
                </a:lnTo>
                <a:lnTo>
                  <a:pt x="1073747" y="3811"/>
                </a:lnTo>
                <a:lnTo>
                  <a:pt x="1089167" y="14208"/>
                </a:lnTo>
                <a:lnTo>
                  <a:pt x="1099564" y="29628"/>
                </a:lnTo>
                <a:lnTo>
                  <a:pt x="1103375" y="48513"/>
                </a:lnTo>
                <a:lnTo>
                  <a:pt x="1103375" y="242569"/>
                </a:lnTo>
                <a:lnTo>
                  <a:pt x="1099564" y="261455"/>
                </a:lnTo>
                <a:lnTo>
                  <a:pt x="1089167" y="276875"/>
                </a:lnTo>
                <a:lnTo>
                  <a:pt x="1073747" y="287272"/>
                </a:lnTo>
                <a:lnTo>
                  <a:pt x="1054862" y="291084"/>
                </a:lnTo>
                <a:lnTo>
                  <a:pt x="48513" y="291084"/>
                </a:lnTo>
                <a:lnTo>
                  <a:pt x="29628" y="287272"/>
                </a:lnTo>
                <a:lnTo>
                  <a:pt x="14208" y="276875"/>
                </a:lnTo>
                <a:lnTo>
                  <a:pt x="3811" y="261455"/>
                </a:lnTo>
                <a:lnTo>
                  <a:pt x="0" y="242569"/>
                </a:lnTo>
                <a:lnTo>
                  <a:pt x="0" y="48513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9139" y="2396869"/>
            <a:ext cx="1103630" cy="335280"/>
          </a:xfrm>
          <a:custGeom>
            <a:avLst/>
            <a:gdLst/>
            <a:ahLst/>
            <a:cxnLst/>
            <a:rect l="l" t="t" r="r" b="b"/>
            <a:pathLst>
              <a:path w="1103629" h="335280">
                <a:moveTo>
                  <a:pt x="0" y="55879"/>
                </a:moveTo>
                <a:lnTo>
                  <a:pt x="4391" y="34129"/>
                </a:lnTo>
                <a:lnTo>
                  <a:pt x="16367" y="16367"/>
                </a:lnTo>
                <a:lnTo>
                  <a:pt x="34129" y="4391"/>
                </a:lnTo>
                <a:lnTo>
                  <a:pt x="55879" y="0"/>
                </a:lnTo>
                <a:lnTo>
                  <a:pt x="1047495" y="0"/>
                </a:lnTo>
                <a:lnTo>
                  <a:pt x="1069246" y="4391"/>
                </a:lnTo>
                <a:lnTo>
                  <a:pt x="1087008" y="16367"/>
                </a:lnTo>
                <a:lnTo>
                  <a:pt x="1098984" y="34129"/>
                </a:lnTo>
                <a:lnTo>
                  <a:pt x="1103376" y="55879"/>
                </a:lnTo>
                <a:lnTo>
                  <a:pt x="1103376" y="279400"/>
                </a:lnTo>
                <a:lnTo>
                  <a:pt x="1098984" y="301150"/>
                </a:lnTo>
                <a:lnTo>
                  <a:pt x="1087008" y="318912"/>
                </a:lnTo>
                <a:lnTo>
                  <a:pt x="1069246" y="330888"/>
                </a:lnTo>
                <a:lnTo>
                  <a:pt x="1047495" y="335279"/>
                </a:lnTo>
                <a:lnTo>
                  <a:pt x="55879" y="335279"/>
                </a:lnTo>
                <a:lnTo>
                  <a:pt x="34129" y="330888"/>
                </a:lnTo>
                <a:lnTo>
                  <a:pt x="16367" y="318912"/>
                </a:lnTo>
                <a:lnTo>
                  <a:pt x="4391" y="301150"/>
                </a:lnTo>
                <a:lnTo>
                  <a:pt x="0" y="279400"/>
                </a:lnTo>
                <a:lnTo>
                  <a:pt x="0" y="55879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63002" y="2428619"/>
            <a:ext cx="1103630" cy="271780"/>
          </a:xfrm>
          <a:custGeom>
            <a:avLst/>
            <a:gdLst/>
            <a:ahLst/>
            <a:cxnLst/>
            <a:rect l="l" t="t" r="r" b="b"/>
            <a:pathLst>
              <a:path w="1103629" h="271780">
                <a:moveTo>
                  <a:pt x="0" y="45212"/>
                </a:moveTo>
                <a:lnTo>
                  <a:pt x="3546" y="27592"/>
                </a:lnTo>
                <a:lnTo>
                  <a:pt x="13223" y="13223"/>
                </a:lnTo>
                <a:lnTo>
                  <a:pt x="27592" y="3546"/>
                </a:lnTo>
                <a:lnTo>
                  <a:pt x="45212" y="0"/>
                </a:lnTo>
                <a:lnTo>
                  <a:pt x="1058164" y="0"/>
                </a:lnTo>
                <a:lnTo>
                  <a:pt x="1075783" y="3546"/>
                </a:lnTo>
                <a:lnTo>
                  <a:pt x="1090152" y="13223"/>
                </a:lnTo>
                <a:lnTo>
                  <a:pt x="1099829" y="27592"/>
                </a:lnTo>
                <a:lnTo>
                  <a:pt x="1103375" y="45212"/>
                </a:lnTo>
                <a:lnTo>
                  <a:pt x="1103375" y="226060"/>
                </a:lnTo>
                <a:lnTo>
                  <a:pt x="1099829" y="243679"/>
                </a:lnTo>
                <a:lnTo>
                  <a:pt x="1090152" y="258048"/>
                </a:lnTo>
                <a:lnTo>
                  <a:pt x="1075783" y="267725"/>
                </a:lnTo>
                <a:lnTo>
                  <a:pt x="1058164" y="271272"/>
                </a:lnTo>
                <a:lnTo>
                  <a:pt x="45212" y="271272"/>
                </a:lnTo>
                <a:lnTo>
                  <a:pt x="27592" y="267725"/>
                </a:lnTo>
                <a:lnTo>
                  <a:pt x="13223" y="258048"/>
                </a:lnTo>
                <a:lnTo>
                  <a:pt x="3546" y="243679"/>
                </a:lnTo>
                <a:lnTo>
                  <a:pt x="0" y="226060"/>
                </a:lnTo>
                <a:lnTo>
                  <a:pt x="0" y="45212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6139" y="1823307"/>
            <a:ext cx="2489044" cy="228600"/>
          </a:xfrm>
          <a:custGeom>
            <a:avLst/>
            <a:gdLst/>
            <a:ahLst/>
            <a:cxnLst/>
            <a:rect l="l" t="t" r="r" b="b"/>
            <a:pathLst>
              <a:path w="3141345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3102863" y="0"/>
                </a:lnTo>
                <a:lnTo>
                  <a:pt x="3117711" y="2988"/>
                </a:lnTo>
                <a:lnTo>
                  <a:pt x="3129819" y="11144"/>
                </a:lnTo>
                <a:lnTo>
                  <a:pt x="3137975" y="23252"/>
                </a:lnTo>
                <a:lnTo>
                  <a:pt x="3140963" y="38100"/>
                </a:lnTo>
                <a:lnTo>
                  <a:pt x="3140963" y="190500"/>
                </a:lnTo>
                <a:lnTo>
                  <a:pt x="3137975" y="205347"/>
                </a:lnTo>
                <a:lnTo>
                  <a:pt x="3129819" y="217455"/>
                </a:lnTo>
                <a:lnTo>
                  <a:pt x="3117711" y="225611"/>
                </a:lnTo>
                <a:lnTo>
                  <a:pt x="3102863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5183" y="3190321"/>
            <a:ext cx="1103630" cy="269875"/>
          </a:xfrm>
          <a:custGeom>
            <a:avLst/>
            <a:gdLst/>
            <a:ahLst/>
            <a:cxnLst/>
            <a:rect l="l" t="t" r="r" b="b"/>
            <a:pathLst>
              <a:path w="1103629" h="269875">
                <a:moveTo>
                  <a:pt x="0" y="44958"/>
                </a:moveTo>
                <a:lnTo>
                  <a:pt x="3524" y="27432"/>
                </a:lnTo>
                <a:lnTo>
                  <a:pt x="13144" y="13144"/>
                </a:lnTo>
                <a:lnTo>
                  <a:pt x="27431" y="3524"/>
                </a:lnTo>
                <a:lnTo>
                  <a:pt x="44957" y="0"/>
                </a:lnTo>
                <a:lnTo>
                  <a:pt x="1058417" y="0"/>
                </a:lnTo>
                <a:lnTo>
                  <a:pt x="1075943" y="3524"/>
                </a:lnTo>
                <a:lnTo>
                  <a:pt x="1090231" y="13144"/>
                </a:lnTo>
                <a:lnTo>
                  <a:pt x="1099851" y="27431"/>
                </a:lnTo>
                <a:lnTo>
                  <a:pt x="1103376" y="44958"/>
                </a:lnTo>
                <a:lnTo>
                  <a:pt x="1103376" y="224789"/>
                </a:lnTo>
                <a:lnTo>
                  <a:pt x="1099851" y="242315"/>
                </a:lnTo>
                <a:lnTo>
                  <a:pt x="1090231" y="256603"/>
                </a:lnTo>
                <a:lnTo>
                  <a:pt x="1075943" y="266223"/>
                </a:lnTo>
                <a:lnTo>
                  <a:pt x="1058417" y="269748"/>
                </a:lnTo>
                <a:lnTo>
                  <a:pt x="44957" y="269748"/>
                </a:lnTo>
                <a:lnTo>
                  <a:pt x="27431" y="266223"/>
                </a:lnTo>
                <a:lnTo>
                  <a:pt x="13144" y="256603"/>
                </a:lnTo>
                <a:lnTo>
                  <a:pt x="3524" y="242315"/>
                </a:lnTo>
                <a:lnTo>
                  <a:pt x="0" y="224789"/>
                </a:lnTo>
                <a:lnTo>
                  <a:pt x="0" y="44958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49854" y="499110"/>
            <a:ext cx="1384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800" b="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FF0000"/>
                </a:solidFill>
                <a:latin typeface="Calibri"/>
                <a:cs typeface="Calibri"/>
              </a:rPr>
              <a:t>threads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752690" y="499110"/>
            <a:ext cx="1058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cores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4"/>
          <p:cNvSpPr/>
          <p:nvPr/>
        </p:nvSpPr>
        <p:spPr>
          <a:xfrm>
            <a:off x="3649060" y="2105405"/>
            <a:ext cx="1103630" cy="291465"/>
          </a:xfrm>
          <a:custGeom>
            <a:avLst/>
            <a:gdLst/>
            <a:ahLst/>
            <a:cxnLst/>
            <a:rect l="l" t="t" r="r" b="b"/>
            <a:pathLst>
              <a:path w="1103629" h="291464">
                <a:moveTo>
                  <a:pt x="0" y="48513"/>
                </a:moveTo>
                <a:lnTo>
                  <a:pt x="3811" y="29628"/>
                </a:lnTo>
                <a:lnTo>
                  <a:pt x="14208" y="14208"/>
                </a:lnTo>
                <a:lnTo>
                  <a:pt x="29628" y="3811"/>
                </a:lnTo>
                <a:lnTo>
                  <a:pt x="48513" y="0"/>
                </a:lnTo>
                <a:lnTo>
                  <a:pt x="1054862" y="0"/>
                </a:lnTo>
                <a:lnTo>
                  <a:pt x="1073747" y="3811"/>
                </a:lnTo>
                <a:lnTo>
                  <a:pt x="1089167" y="14208"/>
                </a:lnTo>
                <a:lnTo>
                  <a:pt x="1099564" y="29628"/>
                </a:lnTo>
                <a:lnTo>
                  <a:pt x="1103375" y="48513"/>
                </a:lnTo>
                <a:lnTo>
                  <a:pt x="1103375" y="242569"/>
                </a:lnTo>
                <a:lnTo>
                  <a:pt x="1099564" y="261455"/>
                </a:lnTo>
                <a:lnTo>
                  <a:pt x="1089167" y="276875"/>
                </a:lnTo>
                <a:lnTo>
                  <a:pt x="1073747" y="287272"/>
                </a:lnTo>
                <a:lnTo>
                  <a:pt x="1054862" y="291084"/>
                </a:lnTo>
                <a:lnTo>
                  <a:pt x="48513" y="291084"/>
                </a:lnTo>
                <a:lnTo>
                  <a:pt x="29628" y="287272"/>
                </a:lnTo>
                <a:lnTo>
                  <a:pt x="14208" y="276875"/>
                </a:lnTo>
                <a:lnTo>
                  <a:pt x="3811" y="261455"/>
                </a:lnTo>
                <a:lnTo>
                  <a:pt x="0" y="242569"/>
                </a:lnTo>
                <a:lnTo>
                  <a:pt x="0" y="48513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7289139" y="3199386"/>
            <a:ext cx="1103630" cy="269875"/>
          </a:xfrm>
          <a:custGeom>
            <a:avLst/>
            <a:gdLst/>
            <a:ahLst/>
            <a:cxnLst/>
            <a:rect l="l" t="t" r="r" b="b"/>
            <a:pathLst>
              <a:path w="1103629" h="269875">
                <a:moveTo>
                  <a:pt x="0" y="44958"/>
                </a:moveTo>
                <a:lnTo>
                  <a:pt x="3524" y="27432"/>
                </a:lnTo>
                <a:lnTo>
                  <a:pt x="13144" y="13144"/>
                </a:lnTo>
                <a:lnTo>
                  <a:pt x="27431" y="3524"/>
                </a:lnTo>
                <a:lnTo>
                  <a:pt x="44957" y="0"/>
                </a:lnTo>
                <a:lnTo>
                  <a:pt x="1058417" y="0"/>
                </a:lnTo>
                <a:lnTo>
                  <a:pt x="1075943" y="3524"/>
                </a:lnTo>
                <a:lnTo>
                  <a:pt x="1090231" y="13144"/>
                </a:lnTo>
                <a:lnTo>
                  <a:pt x="1099851" y="27431"/>
                </a:lnTo>
                <a:lnTo>
                  <a:pt x="1103376" y="44958"/>
                </a:lnTo>
                <a:lnTo>
                  <a:pt x="1103376" y="224789"/>
                </a:lnTo>
                <a:lnTo>
                  <a:pt x="1099851" y="242315"/>
                </a:lnTo>
                <a:lnTo>
                  <a:pt x="1090231" y="256603"/>
                </a:lnTo>
                <a:lnTo>
                  <a:pt x="1075943" y="266223"/>
                </a:lnTo>
                <a:lnTo>
                  <a:pt x="1058417" y="269748"/>
                </a:lnTo>
                <a:lnTo>
                  <a:pt x="44957" y="269748"/>
                </a:lnTo>
                <a:lnTo>
                  <a:pt x="27431" y="266223"/>
                </a:lnTo>
                <a:lnTo>
                  <a:pt x="13144" y="256603"/>
                </a:lnTo>
                <a:lnTo>
                  <a:pt x="3524" y="242315"/>
                </a:lnTo>
                <a:lnTo>
                  <a:pt x="0" y="224789"/>
                </a:lnTo>
                <a:lnTo>
                  <a:pt x="0" y="44958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文本框 13"/>
          <p:cNvSpPr txBox="1"/>
          <p:nvPr/>
        </p:nvSpPr>
        <p:spPr>
          <a:xfrm>
            <a:off x="1037493" y="4046024"/>
            <a:ext cx="397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http://pages.cs.wisc.edu/~remzi/OSTEP/</a:t>
            </a:r>
          </a:p>
        </p:txBody>
      </p:sp>
    </p:spTree>
    <p:extLst>
      <p:ext uri="{BB962C8B-B14F-4D97-AF65-F5344CB8AC3E}">
        <p14:creationId xmlns:p14="http://schemas.microsoft.com/office/powerpoint/2010/main" val="25033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3394709"/>
            <a:ext cx="5572760" cy="23304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algn="just">
              <a:lnSpc>
                <a:spcPts val="5830"/>
              </a:lnSpc>
              <a:spcBef>
                <a:spcPts val="835"/>
              </a:spcBef>
            </a:pPr>
            <a:r>
              <a:rPr sz="5400" b="0" spc="-15" dirty="0">
                <a:latin typeface="Calibri Light"/>
                <a:cs typeface="Calibri Light"/>
              </a:rPr>
              <a:t>Producer-Consumer  </a:t>
            </a:r>
            <a:r>
              <a:rPr sz="5400" b="0" spc="-25" dirty="0">
                <a:latin typeface="Calibri Light"/>
                <a:cs typeface="Calibri Light"/>
              </a:rPr>
              <a:t>Synchronization</a:t>
            </a:r>
            <a:r>
              <a:rPr sz="5400" b="0" spc="-125" dirty="0">
                <a:latin typeface="Calibri Light"/>
                <a:cs typeface="Calibri Light"/>
              </a:rPr>
              <a:t> </a:t>
            </a:r>
            <a:r>
              <a:rPr sz="5400" b="0" dirty="0">
                <a:latin typeface="Calibri Light"/>
                <a:cs typeface="Calibri Light"/>
              </a:rPr>
              <a:t>and  </a:t>
            </a:r>
            <a:r>
              <a:rPr sz="5400" b="0" spc="-10" dirty="0">
                <a:latin typeface="Calibri Light"/>
                <a:cs typeface="Calibri Light"/>
              </a:rPr>
              <a:t>Semaphores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7532" y="1115131"/>
            <a:ext cx="2520696" cy="2419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65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079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Issues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424420" cy="36499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4287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Busy-waiting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enforces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order </a:t>
            </a:r>
            <a:r>
              <a:rPr sz="2800" spc="-10" dirty="0">
                <a:latin typeface="Calibri"/>
                <a:cs typeface="Calibri"/>
              </a:rPr>
              <a:t>threads </a:t>
            </a:r>
            <a:r>
              <a:rPr sz="2800" spc="-5" dirty="0">
                <a:latin typeface="Calibri"/>
                <a:cs typeface="Calibri"/>
              </a:rPr>
              <a:t>access a  </a:t>
            </a:r>
            <a:r>
              <a:rPr sz="2800" spc="-10" dirty="0">
                <a:latin typeface="Calibri"/>
                <a:cs typeface="Calibri"/>
              </a:rPr>
              <a:t>critical </a:t>
            </a:r>
            <a:r>
              <a:rPr sz="2800" spc="-5" dirty="0">
                <a:latin typeface="Calibri"/>
                <a:cs typeface="Calibri"/>
              </a:rPr>
              <a:t>section.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Using 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mutexes</a:t>
            </a:r>
            <a:r>
              <a:rPr sz="2800" spc="-25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order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left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chance </a:t>
            </a:r>
            <a:r>
              <a:rPr sz="2800" spc="-5" dirty="0">
                <a:latin typeface="Calibri"/>
                <a:cs typeface="Calibri"/>
              </a:rPr>
              <a:t>and the 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182245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There are </a:t>
            </a:r>
            <a:r>
              <a:rPr sz="2800" spc="-10" dirty="0">
                <a:latin typeface="Calibri"/>
                <a:cs typeface="Calibri"/>
              </a:rPr>
              <a:t>applications </a:t>
            </a:r>
            <a:r>
              <a:rPr sz="2800" spc="-15" dirty="0">
                <a:latin typeface="Calibri"/>
                <a:cs typeface="Calibri"/>
              </a:rPr>
              <a:t>where we </a:t>
            </a:r>
            <a:r>
              <a:rPr sz="2800" spc="-10" dirty="0">
                <a:latin typeface="Calibri"/>
                <a:cs typeface="Calibri"/>
              </a:rPr>
              <a:t>need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control 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order </a:t>
            </a:r>
            <a:r>
              <a:rPr sz="2800" spc="-10" dirty="0">
                <a:latin typeface="Calibri"/>
                <a:cs typeface="Calibri"/>
              </a:rPr>
              <a:t>threads </a:t>
            </a:r>
            <a:r>
              <a:rPr sz="2800" spc="-5" dirty="0">
                <a:latin typeface="Calibri"/>
                <a:cs typeface="Calibri"/>
              </a:rPr>
              <a:t>access the </a:t>
            </a:r>
            <a:r>
              <a:rPr sz="2800" spc="-10" dirty="0">
                <a:latin typeface="Calibri"/>
                <a:cs typeface="Calibri"/>
              </a:rPr>
              <a:t>critical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section.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84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726" y="481711"/>
            <a:ext cx="857272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Problems </a:t>
            </a:r>
            <a:r>
              <a:rPr sz="4400" dirty="0"/>
              <a:t>with a </a:t>
            </a:r>
            <a:r>
              <a:rPr sz="4400" spc="-25" dirty="0"/>
              <a:t>mutex</a:t>
            </a:r>
            <a:r>
              <a:rPr sz="4400" spc="-40" dirty="0"/>
              <a:t> </a:t>
            </a:r>
            <a:r>
              <a:rPr sz="4400"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995465" y="1744979"/>
            <a:ext cx="6398678" cy="3286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8458" y="3038094"/>
            <a:ext cx="6160135" cy="1012190"/>
          </a:xfrm>
          <a:custGeom>
            <a:avLst/>
            <a:gdLst/>
            <a:ahLst/>
            <a:cxnLst/>
            <a:rect l="l" t="t" r="r" b="b"/>
            <a:pathLst>
              <a:path w="6160134" h="1012189">
                <a:moveTo>
                  <a:pt x="0" y="168655"/>
                </a:moveTo>
                <a:lnTo>
                  <a:pt x="6028" y="123839"/>
                </a:lnTo>
                <a:lnTo>
                  <a:pt x="23038" y="83556"/>
                </a:lnTo>
                <a:lnTo>
                  <a:pt x="49418" y="49418"/>
                </a:lnTo>
                <a:lnTo>
                  <a:pt x="83556" y="23038"/>
                </a:lnTo>
                <a:lnTo>
                  <a:pt x="123839" y="6028"/>
                </a:lnTo>
                <a:lnTo>
                  <a:pt x="168655" y="0"/>
                </a:lnTo>
                <a:lnTo>
                  <a:pt x="5991351" y="0"/>
                </a:lnTo>
                <a:lnTo>
                  <a:pt x="6036168" y="6028"/>
                </a:lnTo>
                <a:lnTo>
                  <a:pt x="6076451" y="23038"/>
                </a:lnTo>
                <a:lnTo>
                  <a:pt x="6110589" y="49418"/>
                </a:lnTo>
                <a:lnTo>
                  <a:pt x="6136969" y="83556"/>
                </a:lnTo>
                <a:lnTo>
                  <a:pt x="6153979" y="123839"/>
                </a:lnTo>
                <a:lnTo>
                  <a:pt x="6160008" y="168655"/>
                </a:lnTo>
                <a:lnTo>
                  <a:pt x="6160008" y="843279"/>
                </a:lnTo>
                <a:lnTo>
                  <a:pt x="6153979" y="888096"/>
                </a:lnTo>
                <a:lnTo>
                  <a:pt x="6136969" y="928379"/>
                </a:lnTo>
                <a:lnTo>
                  <a:pt x="6110589" y="962517"/>
                </a:lnTo>
                <a:lnTo>
                  <a:pt x="6076451" y="988897"/>
                </a:lnTo>
                <a:lnTo>
                  <a:pt x="6036168" y="1005907"/>
                </a:lnTo>
                <a:lnTo>
                  <a:pt x="5991351" y="1011935"/>
                </a:lnTo>
                <a:lnTo>
                  <a:pt x="168655" y="1011935"/>
                </a:lnTo>
                <a:lnTo>
                  <a:pt x="123839" y="1005907"/>
                </a:lnTo>
                <a:lnTo>
                  <a:pt x="83556" y="988897"/>
                </a:lnTo>
                <a:lnTo>
                  <a:pt x="49418" y="962517"/>
                </a:lnTo>
                <a:lnTo>
                  <a:pt x="23038" y="928379"/>
                </a:lnTo>
                <a:lnTo>
                  <a:pt x="6028" y="888096"/>
                </a:lnTo>
                <a:lnTo>
                  <a:pt x="0" y="843279"/>
                </a:lnTo>
                <a:lnTo>
                  <a:pt x="0" y="16865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6182" y="5245100"/>
            <a:ext cx="6263640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Problem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: matrix multiplication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2400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commutative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741805" algn="l"/>
              </a:tabLst>
            </a:pP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example,	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 * B * C </a:t>
            </a:r>
            <a:r>
              <a:rPr sz="2400" dirty="0">
                <a:solidFill>
                  <a:srgbClr val="C00000"/>
                </a:solidFill>
                <a:latin typeface="宋体"/>
                <a:cs typeface="宋体"/>
              </a:rPr>
              <a:t>≠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 * B *</a:t>
            </a:r>
            <a:r>
              <a:rPr sz="2400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1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27" y="165607"/>
            <a:ext cx="7999730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dirty="0"/>
              <a:t>A </a:t>
            </a:r>
            <a:r>
              <a:rPr sz="4400" spc="-25" dirty="0"/>
              <a:t>first </a:t>
            </a:r>
            <a:r>
              <a:rPr sz="4400" spc="-30" dirty="0"/>
              <a:t>attempt </a:t>
            </a:r>
            <a:r>
              <a:rPr sz="4400" spc="-25" dirty="0"/>
              <a:t>at </a:t>
            </a:r>
            <a:r>
              <a:rPr sz="4400" dirty="0"/>
              <a:t>sending </a:t>
            </a:r>
            <a:r>
              <a:rPr sz="4400" spc="-10" dirty="0"/>
              <a:t>messages  </a:t>
            </a:r>
            <a:r>
              <a:rPr sz="4400" dirty="0"/>
              <a:t>using</a:t>
            </a:r>
            <a:r>
              <a:rPr sz="4400" spc="-25" dirty="0"/>
              <a:t> </a:t>
            </a:r>
            <a:r>
              <a:rPr sz="4400" spc="-10" dirty="0"/>
              <a:t>pthreads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77993" y="1661719"/>
            <a:ext cx="8596500" cy="4682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20314" y="5817819"/>
            <a:ext cx="518668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Problem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If running 2+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threads on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dual-core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system,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some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of the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messages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are never</a:t>
            </a:r>
            <a:r>
              <a:rPr sz="2000" spc="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received.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7605" y="4786121"/>
            <a:ext cx="3753485" cy="0"/>
          </a:xfrm>
          <a:custGeom>
            <a:avLst/>
            <a:gdLst/>
            <a:ahLst/>
            <a:cxnLst/>
            <a:rect l="l" t="t" r="r" b="b"/>
            <a:pathLst>
              <a:path w="3753485">
                <a:moveTo>
                  <a:pt x="0" y="0"/>
                </a:moveTo>
                <a:lnTo>
                  <a:pt x="3753484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1" name="object 4"/>
          <p:cNvSpPr/>
          <p:nvPr/>
        </p:nvSpPr>
        <p:spPr>
          <a:xfrm>
            <a:off x="560773" y="2672861"/>
            <a:ext cx="7554527" cy="554667"/>
          </a:xfrm>
          <a:custGeom>
            <a:avLst/>
            <a:gdLst/>
            <a:ahLst/>
            <a:cxnLst/>
            <a:rect l="l" t="t" r="r" b="b"/>
            <a:pathLst>
              <a:path w="6160134" h="1012189">
                <a:moveTo>
                  <a:pt x="0" y="168655"/>
                </a:moveTo>
                <a:lnTo>
                  <a:pt x="6028" y="123839"/>
                </a:lnTo>
                <a:lnTo>
                  <a:pt x="23038" y="83556"/>
                </a:lnTo>
                <a:lnTo>
                  <a:pt x="49418" y="49418"/>
                </a:lnTo>
                <a:lnTo>
                  <a:pt x="83556" y="23038"/>
                </a:lnTo>
                <a:lnTo>
                  <a:pt x="123839" y="6028"/>
                </a:lnTo>
                <a:lnTo>
                  <a:pt x="168655" y="0"/>
                </a:lnTo>
                <a:lnTo>
                  <a:pt x="5991351" y="0"/>
                </a:lnTo>
                <a:lnTo>
                  <a:pt x="6036168" y="6028"/>
                </a:lnTo>
                <a:lnTo>
                  <a:pt x="6076451" y="23038"/>
                </a:lnTo>
                <a:lnTo>
                  <a:pt x="6110589" y="49418"/>
                </a:lnTo>
                <a:lnTo>
                  <a:pt x="6136969" y="83556"/>
                </a:lnTo>
                <a:lnTo>
                  <a:pt x="6153979" y="123839"/>
                </a:lnTo>
                <a:lnTo>
                  <a:pt x="6160008" y="168655"/>
                </a:lnTo>
                <a:lnTo>
                  <a:pt x="6160008" y="843279"/>
                </a:lnTo>
                <a:lnTo>
                  <a:pt x="6153979" y="888096"/>
                </a:lnTo>
                <a:lnTo>
                  <a:pt x="6136969" y="928379"/>
                </a:lnTo>
                <a:lnTo>
                  <a:pt x="6110589" y="962517"/>
                </a:lnTo>
                <a:lnTo>
                  <a:pt x="6076451" y="988897"/>
                </a:lnTo>
                <a:lnTo>
                  <a:pt x="6036168" y="1005907"/>
                </a:lnTo>
                <a:lnTo>
                  <a:pt x="5991351" y="1011935"/>
                </a:lnTo>
                <a:lnTo>
                  <a:pt x="168655" y="1011935"/>
                </a:lnTo>
                <a:lnTo>
                  <a:pt x="123839" y="1005907"/>
                </a:lnTo>
                <a:lnTo>
                  <a:pt x="83556" y="988897"/>
                </a:lnTo>
                <a:lnTo>
                  <a:pt x="49418" y="962517"/>
                </a:lnTo>
                <a:lnTo>
                  <a:pt x="23038" y="928379"/>
                </a:lnTo>
                <a:lnTo>
                  <a:pt x="6028" y="888096"/>
                </a:lnTo>
                <a:lnTo>
                  <a:pt x="0" y="843279"/>
                </a:lnTo>
                <a:lnTo>
                  <a:pt x="0" y="16865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/>
          <p:cNvSpPr/>
          <p:nvPr/>
        </p:nvSpPr>
        <p:spPr>
          <a:xfrm>
            <a:off x="328391" y="4337538"/>
            <a:ext cx="658427" cy="554667"/>
          </a:xfrm>
          <a:custGeom>
            <a:avLst/>
            <a:gdLst/>
            <a:ahLst/>
            <a:cxnLst/>
            <a:rect l="l" t="t" r="r" b="b"/>
            <a:pathLst>
              <a:path w="6160134" h="1012189">
                <a:moveTo>
                  <a:pt x="0" y="168655"/>
                </a:moveTo>
                <a:lnTo>
                  <a:pt x="6028" y="123839"/>
                </a:lnTo>
                <a:lnTo>
                  <a:pt x="23038" y="83556"/>
                </a:lnTo>
                <a:lnTo>
                  <a:pt x="49418" y="49418"/>
                </a:lnTo>
                <a:lnTo>
                  <a:pt x="83556" y="23038"/>
                </a:lnTo>
                <a:lnTo>
                  <a:pt x="123839" y="6028"/>
                </a:lnTo>
                <a:lnTo>
                  <a:pt x="168655" y="0"/>
                </a:lnTo>
                <a:lnTo>
                  <a:pt x="5991351" y="0"/>
                </a:lnTo>
                <a:lnTo>
                  <a:pt x="6036168" y="6028"/>
                </a:lnTo>
                <a:lnTo>
                  <a:pt x="6076451" y="23038"/>
                </a:lnTo>
                <a:lnTo>
                  <a:pt x="6110589" y="49418"/>
                </a:lnTo>
                <a:lnTo>
                  <a:pt x="6136969" y="83556"/>
                </a:lnTo>
                <a:lnTo>
                  <a:pt x="6153979" y="123839"/>
                </a:lnTo>
                <a:lnTo>
                  <a:pt x="6160008" y="168655"/>
                </a:lnTo>
                <a:lnTo>
                  <a:pt x="6160008" y="843279"/>
                </a:lnTo>
                <a:lnTo>
                  <a:pt x="6153979" y="888096"/>
                </a:lnTo>
                <a:lnTo>
                  <a:pt x="6136969" y="928379"/>
                </a:lnTo>
                <a:lnTo>
                  <a:pt x="6110589" y="962517"/>
                </a:lnTo>
                <a:lnTo>
                  <a:pt x="6076451" y="988897"/>
                </a:lnTo>
                <a:lnTo>
                  <a:pt x="6036168" y="1005907"/>
                </a:lnTo>
                <a:lnTo>
                  <a:pt x="5991351" y="1011935"/>
                </a:lnTo>
                <a:lnTo>
                  <a:pt x="168655" y="1011935"/>
                </a:lnTo>
                <a:lnTo>
                  <a:pt x="123839" y="1005907"/>
                </a:lnTo>
                <a:lnTo>
                  <a:pt x="83556" y="988897"/>
                </a:lnTo>
                <a:lnTo>
                  <a:pt x="49418" y="962517"/>
                </a:lnTo>
                <a:lnTo>
                  <a:pt x="23038" y="928379"/>
                </a:lnTo>
                <a:lnTo>
                  <a:pt x="6028" y="888096"/>
                </a:lnTo>
                <a:lnTo>
                  <a:pt x="0" y="843279"/>
                </a:lnTo>
                <a:lnTo>
                  <a:pt x="0" y="16865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12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326" y="653922"/>
            <a:ext cx="5010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POSIX® Threads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07918"/>
            <a:ext cx="7800340" cy="350224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Portable Operating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5" dirty="0">
                <a:latin typeface="Calibri"/>
                <a:cs typeface="Calibri"/>
              </a:rPr>
              <a:t>Interface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(POSIX)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Also known as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Pthreads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standard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Unix-like </a:t>
            </a:r>
            <a:r>
              <a:rPr sz="2800" spc="-20" dirty="0">
                <a:latin typeface="Calibri"/>
                <a:cs typeface="Calibri"/>
              </a:rPr>
              <a:t>operating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library </a:t>
            </a:r>
            <a:r>
              <a:rPr sz="2800" spc="-10" dirty="0">
                <a:latin typeface="Calibri"/>
                <a:cs typeface="Calibri"/>
              </a:rPr>
              <a:t>that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25" dirty="0">
                <a:latin typeface="Calibri"/>
                <a:cs typeface="Calibri"/>
              </a:rPr>
              <a:t>linked </a:t>
            </a:r>
            <a:r>
              <a:rPr sz="2800" spc="-5" dirty="0">
                <a:latin typeface="Calibri"/>
                <a:cs typeface="Calibri"/>
              </a:rPr>
              <a:t>with C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programs.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Specifies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application </a:t>
            </a:r>
            <a:r>
              <a:rPr sz="2800" spc="-15" dirty="0">
                <a:latin typeface="Calibri"/>
                <a:cs typeface="Calibri"/>
              </a:rPr>
              <a:t>programming interface </a:t>
            </a:r>
            <a:r>
              <a:rPr sz="2800" spc="5" dirty="0">
                <a:latin typeface="Calibri"/>
                <a:cs typeface="Calibri"/>
              </a:rPr>
              <a:t>(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API</a:t>
            </a:r>
            <a:r>
              <a:rPr sz="2800" spc="5" dirty="0">
                <a:latin typeface="Calibri"/>
                <a:cs typeface="Calibri"/>
              </a:rPr>
              <a:t>) 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multi-threaded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programming</a:t>
            </a:r>
            <a:r>
              <a:rPr sz="2800" spc="-15" dirty="0" smtClean="0">
                <a:latin typeface="Calibri"/>
                <a:cs typeface="Calibri"/>
              </a:rPr>
              <a:t>.</a:t>
            </a:r>
            <a:endParaRPr lang="en-US" sz="2800" spc="-15" dirty="0" smtClean="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cs typeface="Calibri"/>
              </a:rPr>
              <a:t>https://computing.llnl.gov/tutorials/pthreads/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93072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685" y="243281"/>
            <a:ext cx="7338059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-35" dirty="0"/>
              <a:t>Syntax </a:t>
            </a:r>
            <a:r>
              <a:rPr sz="4400" dirty="0"/>
              <a:t>of the </a:t>
            </a:r>
            <a:r>
              <a:rPr sz="4400" spc="-10" dirty="0"/>
              <a:t>various semaphore  </a:t>
            </a:r>
            <a:r>
              <a:rPr sz="4400" dirty="0"/>
              <a:t>functions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72493" y="3003306"/>
            <a:ext cx="5772518" cy="1094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7994" y="5215464"/>
            <a:ext cx="7199802" cy="799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57" y="2379622"/>
            <a:ext cx="3153495" cy="20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50128" y="1411351"/>
            <a:ext cx="4293871" cy="2182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Semaphores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not part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  Pthreads;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you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need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lang="en-US" sz="24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dirty="0">
                <a:cs typeface="Calibri"/>
                <a:hlinkClick r:id="rId5"/>
              </a:rPr>
              <a:t>https://</a:t>
            </a:r>
            <a:r>
              <a:rPr lang="en-US" dirty="0" smtClean="0">
                <a:cs typeface="Calibri"/>
                <a:hlinkClick r:id="rId5"/>
              </a:rPr>
              <a:t>www.man7.org/linux/man-pages/man3/sem_init.3.html</a:t>
            </a:r>
            <a:endParaRPr lang="en-US" dirty="0" smtClean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endParaRPr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36135" y="2488438"/>
            <a:ext cx="648970" cy="121920"/>
          </a:xfrm>
          <a:custGeom>
            <a:avLst/>
            <a:gdLst/>
            <a:ahLst/>
            <a:cxnLst/>
            <a:rect l="l" t="t" r="r" b="b"/>
            <a:pathLst>
              <a:path w="648970" h="121919">
                <a:moveTo>
                  <a:pt x="82168" y="18669"/>
                </a:moveTo>
                <a:lnTo>
                  <a:pt x="79375" y="20827"/>
                </a:lnTo>
                <a:lnTo>
                  <a:pt x="0" y="80010"/>
                </a:lnTo>
                <a:lnTo>
                  <a:pt x="93852" y="121412"/>
                </a:lnTo>
                <a:lnTo>
                  <a:pt x="97662" y="119887"/>
                </a:lnTo>
                <a:lnTo>
                  <a:pt x="100456" y="113537"/>
                </a:lnTo>
                <a:lnTo>
                  <a:pt x="99060" y="109727"/>
                </a:lnTo>
                <a:lnTo>
                  <a:pt x="95758" y="108331"/>
                </a:lnTo>
                <a:lnTo>
                  <a:pt x="42762" y="84962"/>
                </a:lnTo>
                <a:lnTo>
                  <a:pt x="13208" y="84962"/>
                </a:lnTo>
                <a:lnTo>
                  <a:pt x="11811" y="72262"/>
                </a:lnTo>
                <a:lnTo>
                  <a:pt x="35163" y="69606"/>
                </a:lnTo>
                <a:lnTo>
                  <a:pt x="86994" y="30987"/>
                </a:lnTo>
                <a:lnTo>
                  <a:pt x="89788" y="28828"/>
                </a:lnTo>
                <a:lnTo>
                  <a:pt x="90424" y="24891"/>
                </a:lnTo>
                <a:lnTo>
                  <a:pt x="86105" y="19303"/>
                </a:lnTo>
                <a:lnTo>
                  <a:pt x="82168" y="18669"/>
                </a:lnTo>
                <a:close/>
              </a:path>
              <a:path w="648970" h="121919">
                <a:moveTo>
                  <a:pt x="35163" y="69606"/>
                </a:moveTo>
                <a:lnTo>
                  <a:pt x="11811" y="72262"/>
                </a:lnTo>
                <a:lnTo>
                  <a:pt x="13208" y="84962"/>
                </a:lnTo>
                <a:lnTo>
                  <a:pt x="24372" y="83692"/>
                </a:lnTo>
                <a:lnTo>
                  <a:pt x="16255" y="83692"/>
                </a:lnTo>
                <a:lnTo>
                  <a:pt x="15112" y="72771"/>
                </a:lnTo>
                <a:lnTo>
                  <a:pt x="30915" y="72771"/>
                </a:lnTo>
                <a:lnTo>
                  <a:pt x="35163" y="69606"/>
                </a:lnTo>
                <a:close/>
              </a:path>
              <a:path w="648970" h="121919">
                <a:moveTo>
                  <a:pt x="36701" y="82290"/>
                </a:moveTo>
                <a:lnTo>
                  <a:pt x="13208" y="84962"/>
                </a:lnTo>
                <a:lnTo>
                  <a:pt x="42762" y="84962"/>
                </a:lnTo>
                <a:lnTo>
                  <a:pt x="36701" y="82290"/>
                </a:lnTo>
                <a:close/>
              </a:path>
              <a:path w="648970" h="121919">
                <a:moveTo>
                  <a:pt x="15112" y="72771"/>
                </a:moveTo>
                <a:lnTo>
                  <a:pt x="16255" y="83692"/>
                </a:lnTo>
                <a:lnTo>
                  <a:pt x="25040" y="77148"/>
                </a:lnTo>
                <a:lnTo>
                  <a:pt x="15112" y="72771"/>
                </a:lnTo>
                <a:close/>
              </a:path>
              <a:path w="648970" h="121919">
                <a:moveTo>
                  <a:pt x="25040" y="77148"/>
                </a:moveTo>
                <a:lnTo>
                  <a:pt x="16255" y="83692"/>
                </a:lnTo>
                <a:lnTo>
                  <a:pt x="24372" y="83692"/>
                </a:lnTo>
                <a:lnTo>
                  <a:pt x="36701" y="82290"/>
                </a:lnTo>
                <a:lnTo>
                  <a:pt x="25040" y="77148"/>
                </a:lnTo>
                <a:close/>
              </a:path>
              <a:path w="648970" h="121919">
                <a:moveTo>
                  <a:pt x="646938" y="0"/>
                </a:moveTo>
                <a:lnTo>
                  <a:pt x="35163" y="69606"/>
                </a:lnTo>
                <a:lnTo>
                  <a:pt x="25040" y="77148"/>
                </a:lnTo>
                <a:lnTo>
                  <a:pt x="36701" y="82290"/>
                </a:lnTo>
                <a:lnTo>
                  <a:pt x="648462" y="12700"/>
                </a:lnTo>
                <a:lnTo>
                  <a:pt x="646938" y="0"/>
                </a:lnTo>
                <a:close/>
              </a:path>
              <a:path w="648970" h="121919">
                <a:moveTo>
                  <a:pt x="30915" y="72771"/>
                </a:moveTo>
                <a:lnTo>
                  <a:pt x="15112" y="72771"/>
                </a:lnTo>
                <a:lnTo>
                  <a:pt x="25040" y="77148"/>
                </a:lnTo>
                <a:lnTo>
                  <a:pt x="30915" y="727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166" y="2672333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>
                <a:moveTo>
                  <a:pt x="0" y="0"/>
                </a:moveTo>
                <a:lnTo>
                  <a:pt x="3031617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0753" y="3260597"/>
            <a:ext cx="1082675" cy="0"/>
          </a:xfrm>
          <a:custGeom>
            <a:avLst/>
            <a:gdLst/>
            <a:ahLst/>
            <a:cxnLst/>
            <a:rect l="l" t="t" r="r" b="b"/>
            <a:pathLst>
              <a:path w="1082675">
                <a:moveTo>
                  <a:pt x="0" y="0"/>
                </a:moveTo>
                <a:lnTo>
                  <a:pt x="1082167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1317" y="5476494"/>
            <a:ext cx="1560830" cy="0"/>
          </a:xfrm>
          <a:custGeom>
            <a:avLst/>
            <a:gdLst/>
            <a:ahLst/>
            <a:cxnLst/>
            <a:rect l="l" t="t" r="r" b="b"/>
            <a:pathLst>
              <a:path w="1560830">
                <a:moveTo>
                  <a:pt x="0" y="0"/>
                </a:moveTo>
                <a:lnTo>
                  <a:pt x="1560576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1317" y="5753861"/>
            <a:ext cx="1082675" cy="0"/>
          </a:xfrm>
          <a:custGeom>
            <a:avLst/>
            <a:gdLst/>
            <a:ahLst/>
            <a:cxnLst/>
            <a:rect l="l" t="t" r="r" b="b"/>
            <a:pathLst>
              <a:path w="1082675">
                <a:moveTo>
                  <a:pt x="0" y="0"/>
                </a:moveTo>
                <a:lnTo>
                  <a:pt x="1082167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1317" y="6058661"/>
            <a:ext cx="1082675" cy="0"/>
          </a:xfrm>
          <a:custGeom>
            <a:avLst/>
            <a:gdLst/>
            <a:ahLst/>
            <a:cxnLst/>
            <a:rect l="l" t="t" r="r" b="b"/>
            <a:pathLst>
              <a:path w="1082675">
                <a:moveTo>
                  <a:pt x="0" y="0"/>
                </a:moveTo>
                <a:lnTo>
                  <a:pt x="1082167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5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507" y="410782"/>
            <a:ext cx="961878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Using </a:t>
            </a:r>
            <a:r>
              <a:rPr sz="4400" spc="-10" dirty="0"/>
              <a:t>Semaphores </a:t>
            </a:r>
            <a:r>
              <a:rPr sz="4400" spc="-20" dirty="0"/>
              <a:t>to </a:t>
            </a:r>
            <a:r>
              <a:rPr sz="4400" dirty="0"/>
              <a:t>send</a:t>
            </a:r>
            <a:r>
              <a:rPr sz="4400" spc="-55" dirty="0"/>
              <a:t> </a:t>
            </a:r>
            <a:r>
              <a:rPr sz="4400" spc="-5" dirty="0"/>
              <a:t>msgs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390662"/>
            <a:ext cx="7464425" cy="48818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0" dirty="0">
                <a:solidFill>
                  <a:srgbClr val="006FC0"/>
                </a:solidFill>
                <a:latin typeface="Calibri Light"/>
                <a:cs typeface="Calibri Light"/>
              </a:rPr>
              <a:t>/* </a:t>
            </a:r>
            <a:r>
              <a:rPr sz="2000" b="0" spc="-5" dirty="0">
                <a:solidFill>
                  <a:srgbClr val="006FC0"/>
                </a:solidFill>
                <a:latin typeface="Calibri Light"/>
                <a:cs typeface="Calibri Light"/>
              </a:rPr>
              <a:t>semaphores are initialized </a:t>
            </a:r>
            <a:r>
              <a:rPr sz="2000" b="0" spc="-15" dirty="0">
                <a:solidFill>
                  <a:srgbClr val="006FC0"/>
                </a:solidFill>
                <a:latin typeface="Calibri Light"/>
                <a:cs typeface="Calibri Light"/>
              </a:rPr>
              <a:t>to </a:t>
            </a:r>
            <a:r>
              <a:rPr sz="2000" b="0" dirty="0">
                <a:solidFill>
                  <a:srgbClr val="006FC0"/>
                </a:solidFill>
                <a:latin typeface="Calibri Light"/>
                <a:cs typeface="Calibri Light"/>
              </a:rPr>
              <a:t>0 </a:t>
            </a:r>
            <a:r>
              <a:rPr sz="2000" b="0" spc="-10" dirty="0">
                <a:solidFill>
                  <a:srgbClr val="006FC0"/>
                </a:solidFill>
                <a:latin typeface="Calibri Light"/>
                <a:cs typeface="Calibri Light"/>
              </a:rPr>
              <a:t>(locked)</a:t>
            </a:r>
            <a:r>
              <a:rPr sz="2000" b="0" spc="-155" dirty="0">
                <a:solidFill>
                  <a:srgbClr val="006FC0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006FC0"/>
                </a:solidFill>
                <a:latin typeface="Calibri Light"/>
                <a:cs typeface="Calibri Light"/>
              </a:rPr>
              <a:t>*/</a:t>
            </a:r>
            <a:endParaRPr sz="20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0" spc="-10" dirty="0">
                <a:latin typeface="Calibri Light"/>
                <a:cs typeface="Calibri Light"/>
              </a:rPr>
              <a:t>void* </a:t>
            </a:r>
            <a:r>
              <a:rPr sz="2000" b="0" spc="-5" dirty="0">
                <a:latin typeface="Calibri Light"/>
                <a:cs typeface="Calibri Light"/>
              </a:rPr>
              <a:t>Send_msg(void* rank)</a:t>
            </a:r>
            <a:r>
              <a:rPr sz="2000" b="0" spc="-85" dirty="0">
                <a:latin typeface="Calibri Light"/>
                <a:cs typeface="Calibri Light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{</a:t>
            </a:r>
            <a:endParaRPr sz="2000" dirty="0">
              <a:latin typeface="Calibri Light"/>
              <a:cs typeface="Calibri Light"/>
            </a:endParaRPr>
          </a:p>
          <a:p>
            <a:pPr marL="583565">
              <a:lnSpc>
                <a:spcPct val="100000"/>
              </a:lnSpc>
              <a:spcBef>
                <a:spcPts val="270"/>
              </a:spcBef>
            </a:pPr>
            <a:r>
              <a:rPr sz="2000" b="0" dirty="0">
                <a:latin typeface="Calibri Light"/>
                <a:cs typeface="Calibri Light"/>
              </a:rPr>
              <a:t>long </a:t>
            </a:r>
            <a:r>
              <a:rPr sz="2000" b="0" spc="-10" dirty="0">
                <a:latin typeface="Calibri Light"/>
                <a:cs typeface="Calibri Light"/>
              </a:rPr>
              <a:t>my_rank </a:t>
            </a:r>
            <a:r>
              <a:rPr sz="2000" b="0" dirty="0">
                <a:latin typeface="Calibri Light"/>
                <a:cs typeface="Calibri Light"/>
              </a:rPr>
              <a:t>= (long)</a:t>
            </a:r>
            <a:r>
              <a:rPr sz="2000" b="0" spc="-75" dirty="0">
                <a:latin typeface="Calibri Light"/>
                <a:cs typeface="Calibri Light"/>
              </a:rPr>
              <a:t> </a:t>
            </a:r>
            <a:r>
              <a:rPr sz="2000" b="0" spc="-10" dirty="0">
                <a:latin typeface="Calibri Light"/>
                <a:cs typeface="Calibri Light"/>
              </a:rPr>
              <a:t>rank;</a:t>
            </a:r>
            <a:endParaRPr sz="2000" dirty="0">
              <a:latin typeface="Calibri Light"/>
              <a:cs typeface="Calibri Light"/>
            </a:endParaRPr>
          </a:p>
          <a:p>
            <a:pPr marL="583565">
              <a:lnSpc>
                <a:spcPct val="100000"/>
              </a:lnSpc>
              <a:spcBef>
                <a:spcPts val="260"/>
              </a:spcBef>
            </a:pPr>
            <a:r>
              <a:rPr sz="2000" b="0" dirty="0">
                <a:latin typeface="Calibri Light"/>
                <a:cs typeface="Calibri Light"/>
              </a:rPr>
              <a:t>long </a:t>
            </a:r>
            <a:r>
              <a:rPr sz="2000" b="0" spc="-5" dirty="0">
                <a:latin typeface="Calibri Light"/>
                <a:cs typeface="Calibri Light"/>
              </a:rPr>
              <a:t>dest </a:t>
            </a:r>
            <a:r>
              <a:rPr sz="2000" b="0" dirty="0">
                <a:latin typeface="Calibri Light"/>
                <a:cs typeface="Calibri Light"/>
              </a:rPr>
              <a:t>= </a:t>
            </a:r>
            <a:r>
              <a:rPr sz="2000" b="0" spc="-10" dirty="0">
                <a:latin typeface="Calibri Light"/>
                <a:cs typeface="Calibri Light"/>
              </a:rPr>
              <a:t>(my_rank </a:t>
            </a:r>
            <a:r>
              <a:rPr sz="2000" b="0" dirty="0">
                <a:latin typeface="Calibri Light"/>
                <a:cs typeface="Calibri Light"/>
              </a:rPr>
              <a:t>+ 1) %</a:t>
            </a:r>
            <a:r>
              <a:rPr sz="2000" b="0" spc="-75" dirty="0">
                <a:latin typeface="Calibri Light"/>
                <a:cs typeface="Calibri Light"/>
              </a:rPr>
              <a:t> </a:t>
            </a:r>
            <a:r>
              <a:rPr sz="2000" b="0" spc="-10" dirty="0">
                <a:latin typeface="Calibri Light"/>
                <a:cs typeface="Calibri Light"/>
              </a:rPr>
              <a:t>thread_count;</a:t>
            </a:r>
            <a:endParaRPr sz="2000" dirty="0">
              <a:latin typeface="Calibri Light"/>
              <a:cs typeface="Calibri Light"/>
            </a:endParaRPr>
          </a:p>
          <a:p>
            <a:pPr marL="583565">
              <a:lnSpc>
                <a:spcPct val="100000"/>
              </a:lnSpc>
              <a:spcBef>
                <a:spcPts val="254"/>
              </a:spcBef>
            </a:pPr>
            <a:r>
              <a:rPr sz="2000" b="0" spc="-5" dirty="0">
                <a:latin typeface="Calibri Light"/>
                <a:cs typeface="Calibri Light"/>
              </a:rPr>
              <a:t>char* my_msg </a:t>
            </a:r>
            <a:r>
              <a:rPr sz="2000" b="0" dirty="0">
                <a:latin typeface="Calibri Light"/>
                <a:cs typeface="Calibri Light"/>
              </a:rPr>
              <a:t>=</a:t>
            </a:r>
            <a:r>
              <a:rPr sz="2000" b="0" spc="-20" dirty="0">
                <a:latin typeface="Calibri Light"/>
                <a:cs typeface="Calibri Light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malloc(MSG_MAX*sizeof(char));</a:t>
            </a:r>
            <a:endParaRPr sz="20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 dirty="0">
              <a:latin typeface="Calibri Light"/>
              <a:cs typeface="Calibri Light"/>
            </a:endParaRPr>
          </a:p>
          <a:p>
            <a:pPr marL="583565" marR="1064895">
              <a:lnSpc>
                <a:spcPct val="110500"/>
              </a:lnSpc>
              <a:spcBef>
                <a:spcPts val="5"/>
              </a:spcBef>
            </a:pPr>
            <a:r>
              <a:rPr sz="2000" b="0" spc="-5" dirty="0">
                <a:latin typeface="Calibri Light"/>
                <a:cs typeface="Calibri Light"/>
              </a:rPr>
              <a:t>sprintf(my_msg, "Hello </a:t>
            </a:r>
            <a:r>
              <a:rPr sz="2000" b="0" spc="-15" dirty="0">
                <a:latin typeface="Calibri Light"/>
                <a:cs typeface="Calibri Light"/>
              </a:rPr>
              <a:t>to </a:t>
            </a:r>
            <a:r>
              <a:rPr sz="2000" b="0" dirty="0">
                <a:latin typeface="Calibri Light"/>
                <a:cs typeface="Calibri Light"/>
              </a:rPr>
              <a:t>%ld </a:t>
            </a:r>
            <a:r>
              <a:rPr sz="2000" b="0" spc="-10" dirty="0">
                <a:latin typeface="Calibri Light"/>
                <a:cs typeface="Calibri Light"/>
              </a:rPr>
              <a:t>from </a:t>
            </a:r>
            <a:r>
              <a:rPr sz="2000" b="0" dirty="0">
                <a:latin typeface="Calibri Light"/>
                <a:cs typeface="Calibri Light"/>
              </a:rPr>
              <a:t>%ld", </a:t>
            </a:r>
            <a:r>
              <a:rPr sz="2000" b="0" spc="-5" dirty="0">
                <a:latin typeface="Calibri Light"/>
                <a:cs typeface="Calibri Light"/>
              </a:rPr>
              <a:t>dest, </a:t>
            </a:r>
            <a:r>
              <a:rPr sz="2000" b="0" spc="-10" dirty="0">
                <a:latin typeface="Calibri Light"/>
                <a:cs typeface="Calibri Light"/>
              </a:rPr>
              <a:t>my_rank);  </a:t>
            </a:r>
            <a:r>
              <a:rPr sz="2000" b="0" spc="-5" dirty="0">
                <a:latin typeface="Calibri Light"/>
                <a:cs typeface="Calibri Light"/>
              </a:rPr>
              <a:t>messages[dest] </a:t>
            </a:r>
            <a:r>
              <a:rPr sz="2000" b="0" dirty="0">
                <a:latin typeface="Calibri Light"/>
                <a:cs typeface="Calibri Light"/>
              </a:rPr>
              <a:t>=</a:t>
            </a:r>
            <a:r>
              <a:rPr sz="2000" b="0" spc="-30" dirty="0">
                <a:latin typeface="Calibri Light"/>
                <a:cs typeface="Calibri Light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my_msg;</a:t>
            </a:r>
            <a:endParaRPr sz="2000" dirty="0">
              <a:latin typeface="Calibri Light"/>
              <a:cs typeface="Calibri Light"/>
            </a:endParaRPr>
          </a:p>
          <a:p>
            <a:pPr marL="583565">
              <a:lnSpc>
                <a:spcPct val="100000"/>
              </a:lnSpc>
              <a:spcBef>
                <a:spcPts val="260"/>
              </a:spcBef>
              <a:tabLst>
                <a:tab pos="3977004" algn="l"/>
              </a:tabLst>
            </a:pPr>
            <a:r>
              <a:rPr sz="2000" b="0" spc="-5" dirty="0">
                <a:solidFill>
                  <a:srgbClr val="FF0000"/>
                </a:solidFill>
                <a:latin typeface="Calibri Light"/>
                <a:cs typeface="Calibri Light"/>
              </a:rPr>
              <a:t>sem_post(&amp;semaphores[dest]);	</a:t>
            </a:r>
            <a:r>
              <a:rPr sz="2000" b="0" spc="-5" dirty="0">
                <a:solidFill>
                  <a:srgbClr val="006FC0"/>
                </a:solidFill>
                <a:latin typeface="Calibri Light"/>
                <a:cs typeface="Calibri Light"/>
              </a:rPr>
              <a:t>/*unlock </a:t>
            </a:r>
            <a:r>
              <a:rPr sz="2000" b="0" dirty="0">
                <a:solidFill>
                  <a:srgbClr val="006FC0"/>
                </a:solidFill>
                <a:latin typeface="Calibri Light"/>
                <a:cs typeface="Calibri Light"/>
              </a:rPr>
              <a:t>the </a:t>
            </a:r>
            <a:r>
              <a:rPr sz="2000" b="0" spc="-5" dirty="0">
                <a:solidFill>
                  <a:srgbClr val="006FC0"/>
                </a:solidFill>
                <a:latin typeface="Calibri Light"/>
                <a:cs typeface="Calibri Light"/>
              </a:rPr>
              <a:t>semaphore of</a:t>
            </a:r>
            <a:r>
              <a:rPr sz="2000" b="0" spc="-95" dirty="0">
                <a:solidFill>
                  <a:srgbClr val="006FC0"/>
                </a:solidFill>
                <a:latin typeface="Calibri Light"/>
                <a:cs typeface="Calibri Light"/>
              </a:rPr>
              <a:t> </a:t>
            </a:r>
            <a:r>
              <a:rPr sz="2000" b="0" spc="-5" dirty="0">
                <a:solidFill>
                  <a:srgbClr val="006FC0"/>
                </a:solidFill>
                <a:latin typeface="Calibri Light"/>
                <a:cs typeface="Calibri Light"/>
              </a:rPr>
              <a:t>dest*/</a:t>
            </a:r>
            <a:endParaRPr sz="20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 dirty="0">
              <a:latin typeface="Calibri Light"/>
              <a:cs typeface="Calibri Light"/>
            </a:endParaRPr>
          </a:p>
          <a:p>
            <a:pPr marL="583565" marR="2475865">
              <a:lnSpc>
                <a:spcPct val="111000"/>
              </a:lnSpc>
            </a:pPr>
            <a:r>
              <a:rPr sz="2000" b="0" spc="-5" dirty="0">
                <a:solidFill>
                  <a:srgbClr val="006FC0"/>
                </a:solidFill>
                <a:latin typeface="Calibri Light"/>
                <a:cs typeface="Calibri Light"/>
              </a:rPr>
              <a:t>/*wait </a:t>
            </a:r>
            <a:r>
              <a:rPr sz="2000" b="0" spc="-20" dirty="0">
                <a:solidFill>
                  <a:srgbClr val="006FC0"/>
                </a:solidFill>
                <a:latin typeface="Calibri Light"/>
                <a:cs typeface="Calibri Light"/>
              </a:rPr>
              <a:t>for </a:t>
            </a:r>
            <a:r>
              <a:rPr sz="2000" b="0" spc="-5" dirty="0">
                <a:solidFill>
                  <a:srgbClr val="006FC0"/>
                </a:solidFill>
                <a:latin typeface="Calibri Light"/>
                <a:cs typeface="Calibri Light"/>
              </a:rPr>
              <a:t>our semaphore </a:t>
            </a:r>
            <a:r>
              <a:rPr sz="2000" b="0" spc="-15" dirty="0">
                <a:solidFill>
                  <a:srgbClr val="006FC0"/>
                </a:solidFill>
                <a:latin typeface="Calibri Light"/>
                <a:cs typeface="Calibri Light"/>
              </a:rPr>
              <a:t>to </a:t>
            </a:r>
            <a:r>
              <a:rPr sz="2000" b="0" dirty="0">
                <a:solidFill>
                  <a:srgbClr val="006FC0"/>
                </a:solidFill>
                <a:latin typeface="Calibri Light"/>
                <a:cs typeface="Calibri Light"/>
              </a:rPr>
              <a:t>be </a:t>
            </a:r>
            <a:r>
              <a:rPr sz="2000" b="0" spc="-10" dirty="0">
                <a:solidFill>
                  <a:srgbClr val="006FC0"/>
                </a:solidFill>
                <a:latin typeface="Calibri Light"/>
                <a:cs typeface="Calibri Light"/>
              </a:rPr>
              <a:t>unlocked*/  </a:t>
            </a:r>
            <a:r>
              <a:rPr sz="2000" b="0" spc="-5" dirty="0">
                <a:solidFill>
                  <a:srgbClr val="FF0000"/>
                </a:solidFill>
                <a:latin typeface="Calibri Light"/>
                <a:cs typeface="Calibri Light"/>
              </a:rPr>
              <a:t>sem_wait(&amp;semaphores[my_rank]);</a:t>
            </a:r>
            <a:endParaRPr sz="2000" dirty="0">
              <a:latin typeface="Calibri Light"/>
              <a:cs typeface="Calibri Light"/>
            </a:endParaRPr>
          </a:p>
          <a:p>
            <a:pPr marL="583565" marR="870585">
              <a:lnSpc>
                <a:spcPct val="110500"/>
              </a:lnSpc>
              <a:spcBef>
                <a:spcPts val="15"/>
              </a:spcBef>
            </a:pPr>
            <a:r>
              <a:rPr sz="2000" b="0" spc="-5" dirty="0">
                <a:latin typeface="Calibri Light"/>
                <a:cs typeface="Calibri Light"/>
              </a:rPr>
              <a:t>printf("Thread </a:t>
            </a:r>
            <a:r>
              <a:rPr sz="2000" b="0" dirty="0">
                <a:latin typeface="Calibri Light"/>
                <a:cs typeface="Calibri Light"/>
              </a:rPr>
              <a:t>%ld &gt; %s\n", </a:t>
            </a:r>
            <a:r>
              <a:rPr sz="2000" b="0" spc="-10" dirty="0">
                <a:latin typeface="Calibri Light"/>
                <a:cs typeface="Calibri Light"/>
              </a:rPr>
              <a:t>my_rank, </a:t>
            </a:r>
            <a:r>
              <a:rPr sz="2000" b="0" spc="-5" dirty="0">
                <a:latin typeface="Calibri Light"/>
                <a:cs typeface="Calibri Light"/>
              </a:rPr>
              <a:t>messages[my_rank]);  return</a:t>
            </a:r>
            <a:r>
              <a:rPr sz="2000" b="0" spc="-40" dirty="0">
                <a:latin typeface="Calibri Light"/>
                <a:cs typeface="Calibri Light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NULL;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6343294"/>
            <a:ext cx="101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Calibri Light"/>
                <a:cs typeface="Calibri Light"/>
              </a:rPr>
              <a:t>}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5634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47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8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4243527"/>
            <a:ext cx="5506720" cy="14160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sz="4800" spc="-20" dirty="0"/>
              <a:t>Barriers </a:t>
            </a:r>
            <a:r>
              <a:rPr sz="4800" dirty="0"/>
              <a:t>and </a:t>
            </a:r>
            <a:r>
              <a:rPr sz="4800" spc="-10" dirty="0"/>
              <a:t>Condition  </a:t>
            </a:r>
            <a:r>
              <a:rPr sz="4800" spc="-35" dirty="0"/>
              <a:t>Variables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042416" y="1844293"/>
            <a:ext cx="3096768" cy="1753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8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451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Barriers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630159" cy="25006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30099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Synchronizing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threads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20" dirty="0">
                <a:latin typeface="Calibri"/>
                <a:cs typeface="Calibri"/>
              </a:rPr>
              <a:t>sure </a:t>
            </a:r>
            <a:r>
              <a:rPr sz="2800" spc="-10" dirty="0">
                <a:latin typeface="Calibri"/>
                <a:cs typeface="Calibri"/>
              </a:rPr>
              <a:t>that they 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5" dirty="0">
                <a:latin typeface="Calibri"/>
                <a:cs typeface="Calibri"/>
              </a:rPr>
              <a:t>are 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same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point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25" dirty="0">
                <a:latin typeface="Calibri"/>
                <a:cs typeface="Calibri"/>
              </a:rPr>
              <a:t>program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barrier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thread can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cross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barrier until </a:t>
            </a:r>
            <a:r>
              <a:rPr sz="2800" spc="-5" dirty="0">
                <a:latin typeface="Calibri"/>
                <a:cs typeface="Calibri"/>
              </a:rPr>
              <a:t>all the </a:t>
            </a:r>
            <a:r>
              <a:rPr sz="2800" spc="-10" dirty="0">
                <a:latin typeface="Calibri"/>
                <a:cs typeface="Calibri"/>
              </a:rPr>
              <a:t>threads 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reached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5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110185"/>
            <a:ext cx="7576184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dirty="0"/>
              <a:t>Using </a:t>
            </a:r>
            <a:r>
              <a:rPr sz="4400" spc="-10" dirty="0"/>
              <a:t>barriers </a:t>
            </a:r>
            <a:r>
              <a:rPr sz="4400" spc="-20" dirty="0"/>
              <a:t>to </a:t>
            </a:r>
            <a:r>
              <a:rPr sz="4400" dirty="0"/>
              <a:t>time </a:t>
            </a:r>
            <a:r>
              <a:rPr sz="4400" spc="5" dirty="0"/>
              <a:t>the</a:t>
            </a:r>
            <a:r>
              <a:rPr sz="4400" spc="-70" dirty="0"/>
              <a:t> </a:t>
            </a:r>
            <a:r>
              <a:rPr sz="4400" spc="-20" dirty="0"/>
              <a:t>slowest  </a:t>
            </a:r>
            <a:r>
              <a:rPr sz="4400" spc="-10" dirty="0"/>
              <a:t>thread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154537" y="1789839"/>
            <a:ext cx="6466884" cy="3683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7146" y="5648337"/>
            <a:ext cx="6156902" cy="876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5933" y="3751326"/>
            <a:ext cx="6777355" cy="2853055"/>
          </a:xfrm>
          <a:custGeom>
            <a:avLst/>
            <a:gdLst/>
            <a:ahLst/>
            <a:cxnLst/>
            <a:rect l="l" t="t" r="r" b="b"/>
            <a:pathLst>
              <a:path w="6777355" h="2853054">
                <a:moveTo>
                  <a:pt x="0" y="475488"/>
                </a:moveTo>
                <a:lnTo>
                  <a:pt x="2454" y="426866"/>
                </a:lnTo>
                <a:lnTo>
                  <a:pt x="9660" y="379651"/>
                </a:lnTo>
                <a:lnTo>
                  <a:pt x="21377" y="334080"/>
                </a:lnTo>
                <a:lnTo>
                  <a:pt x="37367" y="290393"/>
                </a:lnTo>
                <a:lnTo>
                  <a:pt x="57390" y="248828"/>
                </a:lnTo>
                <a:lnTo>
                  <a:pt x="81207" y="209624"/>
                </a:lnTo>
                <a:lnTo>
                  <a:pt x="108580" y="173020"/>
                </a:lnTo>
                <a:lnTo>
                  <a:pt x="139269" y="139255"/>
                </a:lnTo>
                <a:lnTo>
                  <a:pt x="173036" y="108568"/>
                </a:lnTo>
                <a:lnTo>
                  <a:pt x="209641" y="81197"/>
                </a:lnTo>
                <a:lnTo>
                  <a:pt x="248845" y="57382"/>
                </a:lnTo>
                <a:lnTo>
                  <a:pt x="290409" y="37361"/>
                </a:lnTo>
                <a:lnTo>
                  <a:pt x="334094" y="21374"/>
                </a:lnTo>
                <a:lnTo>
                  <a:pt x="379662" y="9658"/>
                </a:lnTo>
                <a:lnTo>
                  <a:pt x="426873" y="2454"/>
                </a:lnTo>
                <a:lnTo>
                  <a:pt x="475488" y="0"/>
                </a:lnTo>
                <a:lnTo>
                  <a:pt x="6301740" y="0"/>
                </a:lnTo>
                <a:lnTo>
                  <a:pt x="6350361" y="2454"/>
                </a:lnTo>
                <a:lnTo>
                  <a:pt x="6397576" y="9658"/>
                </a:lnTo>
                <a:lnTo>
                  <a:pt x="6443147" y="21374"/>
                </a:lnTo>
                <a:lnTo>
                  <a:pt x="6486834" y="37361"/>
                </a:lnTo>
                <a:lnTo>
                  <a:pt x="6528399" y="57382"/>
                </a:lnTo>
                <a:lnTo>
                  <a:pt x="6567603" y="81197"/>
                </a:lnTo>
                <a:lnTo>
                  <a:pt x="6604207" y="108568"/>
                </a:lnTo>
                <a:lnTo>
                  <a:pt x="6637972" y="139255"/>
                </a:lnTo>
                <a:lnTo>
                  <a:pt x="6668659" y="173020"/>
                </a:lnTo>
                <a:lnTo>
                  <a:pt x="6696030" y="209624"/>
                </a:lnTo>
                <a:lnTo>
                  <a:pt x="6719845" y="248828"/>
                </a:lnTo>
                <a:lnTo>
                  <a:pt x="6739866" y="290393"/>
                </a:lnTo>
                <a:lnTo>
                  <a:pt x="6755853" y="334080"/>
                </a:lnTo>
                <a:lnTo>
                  <a:pt x="6767569" y="379651"/>
                </a:lnTo>
                <a:lnTo>
                  <a:pt x="6774773" y="426866"/>
                </a:lnTo>
                <a:lnTo>
                  <a:pt x="6777228" y="475488"/>
                </a:lnTo>
                <a:lnTo>
                  <a:pt x="6777228" y="2377427"/>
                </a:lnTo>
                <a:lnTo>
                  <a:pt x="6774773" y="2426044"/>
                </a:lnTo>
                <a:lnTo>
                  <a:pt x="6767569" y="2473256"/>
                </a:lnTo>
                <a:lnTo>
                  <a:pt x="6755853" y="2518826"/>
                </a:lnTo>
                <a:lnTo>
                  <a:pt x="6739866" y="2562513"/>
                </a:lnTo>
                <a:lnTo>
                  <a:pt x="6719845" y="2604078"/>
                </a:lnTo>
                <a:lnTo>
                  <a:pt x="6696030" y="2643283"/>
                </a:lnTo>
                <a:lnTo>
                  <a:pt x="6668659" y="2679889"/>
                </a:lnTo>
                <a:lnTo>
                  <a:pt x="6637972" y="2713656"/>
                </a:lnTo>
                <a:lnTo>
                  <a:pt x="6604207" y="2744346"/>
                </a:lnTo>
                <a:lnTo>
                  <a:pt x="6567603" y="2771719"/>
                </a:lnTo>
                <a:lnTo>
                  <a:pt x="6528399" y="2795537"/>
                </a:lnTo>
                <a:lnTo>
                  <a:pt x="6486834" y="2815560"/>
                </a:lnTo>
                <a:lnTo>
                  <a:pt x="6443147" y="2831550"/>
                </a:lnTo>
                <a:lnTo>
                  <a:pt x="6397576" y="2843267"/>
                </a:lnTo>
                <a:lnTo>
                  <a:pt x="6350361" y="2850473"/>
                </a:lnTo>
                <a:lnTo>
                  <a:pt x="6301740" y="2852928"/>
                </a:lnTo>
                <a:lnTo>
                  <a:pt x="475488" y="2852928"/>
                </a:lnTo>
                <a:lnTo>
                  <a:pt x="426873" y="2850473"/>
                </a:lnTo>
                <a:lnTo>
                  <a:pt x="379662" y="2843267"/>
                </a:lnTo>
                <a:lnTo>
                  <a:pt x="334094" y="2831550"/>
                </a:lnTo>
                <a:lnTo>
                  <a:pt x="290409" y="2815560"/>
                </a:lnTo>
                <a:lnTo>
                  <a:pt x="248845" y="2795537"/>
                </a:lnTo>
                <a:lnTo>
                  <a:pt x="209641" y="2771719"/>
                </a:lnTo>
                <a:lnTo>
                  <a:pt x="173036" y="2744346"/>
                </a:lnTo>
                <a:lnTo>
                  <a:pt x="139269" y="2713656"/>
                </a:lnTo>
                <a:lnTo>
                  <a:pt x="108580" y="2679889"/>
                </a:lnTo>
                <a:lnTo>
                  <a:pt x="81207" y="2643283"/>
                </a:lnTo>
                <a:lnTo>
                  <a:pt x="57390" y="2604078"/>
                </a:lnTo>
                <a:lnTo>
                  <a:pt x="37367" y="2562513"/>
                </a:lnTo>
                <a:lnTo>
                  <a:pt x="21377" y="2518826"/>
                </a:lnTo>
                <a:lnTo>
                  <a:pt x="9660" y="2473256"/>
                </a:lnTo>
                <a:lnTo>
                  <a:pt x="2454" y="2426044"/>
                </a:lnTo>
                <a:lnTo>
                  <a:pt x="0" y="2377427"/>
                </a:lnTo>
                <a:lnTo>
                  <a:pt x="0" y="47548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70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403606"/>
            <a:ext cx="6384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Using </a:t>
            </a:r>
            <a:r>
              <a:rPr sz="4400" spc="-10" dirty="0"/>
              <a:t>barriers </a:t>
            </a:r>
            <a:r>
              <a:rPr sz="4400" spc="-40" dirty="0"/>
              <a:t>for</a:t>
            </a:r>
            <a:r>
              <a:rPr sz="4400" spc="-70" dirty="0"/>
              <a:t> </a:t>
            </a:r>
            <a:r>
              <a:rPr sz="4400" spc="5" dirty="0"/>
              <a:t>debugging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96015" y="1864766"/>
            <a:ext cx="7551968" cy="1960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09259" y="3284220"/>
            <a:ext cx="2663951" cy="2665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6290" y="2449829"/>
            <a:ext cx="1082675" cy="0"/>
          </a:xfrm>
          <a:custGeom>
            <a:avLst/>
            <a:gdLst/>
            <a:ahLst/>
            <a:cxnLst/>
            <a:rect l="l" t="t" r="r" b="b"/>
            <a:pathLst>
              <a:path w="1082675">
                <a:moveTo>
                  <a:pt x="0" y="0"/>
                </a:moveTo>
                <a:lnTo>
                  <a:pt x="1082167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0922" y="3510534"/>
            <a:ext cx="2296160" cy="0"/>
          </a:xfrm>
          <a:custGeom>
            <a:avLst/>
            <a:gdLst/>
            <a:ahLst/>
            <a:cxnLst/>
            <a:rect l="l" t="t" r="r" b="b"/>
            <a:pathLst>
              <a:path w="2296160">
                <a:moveTo>
                  <a:pt x="0" y="0"/>
                </a:moveTo>
                <a:lnTo>
                  <a:pt x="2295905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9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862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Busy-waiting </a:t>
            </a:r>
            <a:r>
              <a:rPr sz="4400" dirty="0"/>
              <a:t>and a</a:t>
            </a:r>
            <a:r>
              <a:rPr sz="4400" spc="-35" dirty="0"/>
              <a:t> </a:t>
            </a:r>
            <a:r>
              <a:rPr sz="4400" spc="-20" dirty="0"/>
              <a:t>Mutex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415530" cy="36499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9812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Implementing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barrier using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busy-waiting </a:t>
            </a:r>
            <a:r>
              <a:rPr sz="2800" spc="-5" dirty="0">
                <a:latin typeface="Calibri"/>
                <a:cs typeface="Calibri"/>
              </a:rPr>
              <a:t>and a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mutex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straightforward.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shared counter </a:t>
            </a:r>
            <a:r>
              <a:rPr sz="2800" spc="-15" dirty="0">
                <a:latin typeface="Calibri"/>
                <a:cs typeface="Calibri"/>
              </a:rPr>
              <a:t>protected by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mutex.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When 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counter </a:t>
            </a:r>
            <a:r>
              <a:rPr sz="2800" spc="-15" dirty="0">
                <a:latin typeface="Calibri"/>
                <a:cs typeface="Calibri"/>
              </a:rPr>
              <a:t>indicates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every thread has 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entered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critical section, threads can </a:t>
            </a:r>
            <a:r>
              <a:rPr sz="2800" spc="-20" dirty="0">
                <a:latin typeface="Calibri"/>
                <a:cs typeface="Calibri"/>
              </a:rPr>
              <a:t>leave </a:t>
            </a:r>
            <a:r>
              <a:rPr sz="2800" spc="-10" dirty="0">
                <a:latin typeface="Calibri"/>
                <a:cs typeface="Calibri"/>
              </a:rPr>
              <a:t>the  critical section.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7" y="260632"/>
            <a:ext cx="75658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Busy-waiting </a:t>
            </a:r>
            <a:r>
              <a:rPr sz="4400" dirty="0"/>
              <a:t>and a</a:t>
            </a:r>
            <a:r>
              <a:rPr sz="4400" spc="-30" dirty="0"/>
              <a:t> </a:t>
            </a:r>
            <a:r>
              <a:rPr sz="4400" spc="-20" dirty="0"/>
              <a:t>Mutex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734897" y="1657013"/>
            <a:ext cx="7291236" cy="4755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80075" y="2520213"/>
            <a:ext cx="3213100" cy="150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200" spc="-50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need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one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counter 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variable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each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instance</a:t>
            </a:r>
            <a:r>
              <a:rPr sz="2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12700" marR="2286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200" spc="-30" dirty="0">
                <a:solidFill>
                  <a:srgbClr val="FF0000"/>
                </a:solidFill>
                <a:latin typeface="Calibri"/>
                <a:cs typeface="Calibri"/>
              </a:rPr>
              <a:t>barrier,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otherwise 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problems are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likely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FF0000"/>
                </a:solidFill>
                <a:latin typeface="Calibri"/>
                <a:cs typeface="Calibri"/>
              </a:rPr>
              <a:t>occur.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7647" y="2046351"/>
            <a:ext cx="994410" cy="492125"/>
          </a:xfrm>
          <a:custGeom>
            <a:avLst/>
            <a:gdLst/>
            <a:ahLst/>
            <a:cxnLst/>
            <a:rect l="l" t="t" r="r" b="b"/>
            <a:pathLst>
              <a:path w="994409" h="492125">
                <a:moveTo>
                  <a:pt x="800639" y="24764"/>
                </a:moveTo>
                <a:lnTo>
                  <a:pt x="621792" y="24764"/>
                </a:lnTo>
                <a:lnTo>
                  <a:pt x="649097" y="25146"/>
                </a:lnTo>
                <a:lnTo>
                  <a:pt x="675512" y="26035"/>
                </a:lnTo>
                <a:lnTo>
                  <a:pt x="725804" y="28828"/>
                </a:lnTo>
                <a:lnTo>
                  <a:pt x="772032" y="33400"/>
                </a:lnTo>
                <a:lnTo>
                  <a:pt x="814324" y="40004"/>
                </a:lnTo>
                <a:lnTo>
                  <a:pt x="851788" y="48513"/>
                </a:lnTo>
                <a:lnTo>
                  <a:pt x="898778" y="65659"/>
                </a:lnTo>
                <a:lnTo>
                  <a:pt x="933957" y="87757"/>
                </a:lnTo>
                <a:lnTo>
                  <a:pt x="964565" y="124460"/>
                </a:lnTo>
                <a:lnTo>
                  <a:pt x="979297" y="168656"/>
                </a:lnTo>
                <a:lnTo>
                  <a:pt x="981709" y="206501"/>
                </a:lnTo>
                <a:lnTo>
                  <a:pt x="980948" y="219963"/>
                </a:lnTo>
                <a:lnTo>
                  <a:pt x="974851" y="262382"/>
                </a:lnTo>
                <a:lnTo>
                  <a:pt x="958850" y="323214"/>
                </a:lnTo>
                <a:lnTo>
                  <a:pt x="936117" y="387350"/>
                </a:lnTo>
                <a:lnTo>
                  <a:pt x="909447" y="453644"/>
                </a:lnTo>
                <a:lnTo>
                  <a:pt x="895476" y="487172"/>
                </a:lnTo>
                <a:lnTo>
                  <a:pt x="907160" y="491998"/>
                </a:lnTo>
                <a:lnTo>
                  <a:pt x="934974" y="424941"/>
                </a:lnTo>
                <a:lnTo>
                  <a:pt x="960247" y="359028"/>
                </a:lnTo>
                <a:lnTo>
                  <a:pt x="980185" y="295275"/>
                </a:lnTo>
                <a:lnTo>
                  <a:pt x="989965" y="249682"/>
                </a:lnTo>
                <a:lnTo>
                  <a:pt x="994409" y="206501"/>
                </a:lnTo>
                <a:lnTo>
                  <a:pt x="994409" y="192659"/>
                </a:lnTo>
                <a:lnTo>
                  <a:pt x="989202" y="153415"/>
                </a:lnTo>
                <a:lnTo>
                  <a:pt x="975359" y="117856"/>
                </a:lnTo>
                <a:lnTo>
                  <a:pt x="951865" y="86868"/>
                </a:lnTo>
                <a:lnTo>
                  <a:pt x="917701" y="61213"/>
                </a:lnTo>
                <a:lnTo>
                  <a:pt x="872490" y="41528"/>
                </a:lnTo>
                <a:lnTo>
                  <a:pt x="816355" y="27432"/>
                </a:lnTo>
                <a:lnTo>
                  <a:pt x="800639" y="24764"/>
                </a:lnTo>
                <a:close/>
              </a:path>
              <a:path w="994409" h="492125">
                <a:moveTo>
                  <a:pt x="83312" y="0"/>
                </a:moveTo>
                <a:lnTo>
                  <a:pt x="0" y="59816"/>
                </a:lnTo>
                <a:lnTo>
                  <a:pt x="89915" y="101473"/>
                </a:lnTo>
                <a:lnTo>
                  <a:pt x="93090" y="102870"/>
                </a:lnTo>
                <a:lnTo>
                  <a:pt x="96900" y="101600"/>
                </a:lnTo>
                <a:lnTo>
                  <a:pt x="98298" y="98425"/>
                </a:lnTo>
                <a:lnTo>
                  <a:pt x="99822" y="95123"/>
                </a:lnTo>
                <a:lnTo>
                  <a:pt x="98425" y="91439"/>
                </a:lnTo>
                <a:lnTo>
                  <a:pt x="95250" y="89915"/>
                </a:lnTo>
                <a:lnTo>
                  <a:pt x="41270" y="64897"/>
                </a:lnTo>
                <a:lnTo>
                  <a:pt x="13080" y="64897"/>
                </a:lnTo>
                <a:lnTo>
                  <a:pt x="11937" y="52324"/>
                </a:lnTo>
                <a:lnTo>
                  <a:pt x="35233" y="50126"/>
                </a:lnTo>
                <a:lnTo>
                  <a:pt x="90677" y="10287"/>
                </a:lnTo>
                <a:lnTo>
                  <a:pt x="91439" y="6350"/>
                </a:lnTo>
                <a:lnTo>
                  <a:pt x="89280" y="3428"/>
                </a:lnTo>
                <a:lnTo>
                  <a:pt x="87249" y="635"/>
                </a:lnTo>
                <a:lnTo>
                  <a:pt x="83312" y="0"/>
                </a:lnTo>
                <a:close/>
              </a:path>
              <a:path w="994409" h="492125">
                <a:moveTo>
                  <a:pt x="35233" y="50126"/>
                </a:moveTo>
                <a:lnTo>
                  <a:pt x="11937" y="52324"/>
                </a:lnTo>
                <a:lnTo>
                  <a:pt x="13080" y="64897"/>
                </a:lnTo>
                <a:lnTo>
                  <a:pt x="25202" y="63753"/>
                </a:lnTo>
                <a:lnTo>
                  <a:pt x="16255" y="63753"/>
                </a:lnTo>
                <a:lnTo>
                  <a:pt x="15239" y="52832"/>
                </a:lnTo>
                <a:lnTo>
                  <a:pt x="31465" y="52832"/>
                </a:lnTo>
                <a:lnTo>
                  <a:pt x="35233" y="50126"/>
                </a:lnTo>
                <a:close/>
              </a:path>
              <a:path w="994409" h="492125">
                <a:moveTo>
                  <a:pt x="36504" y="62688"/>
                </a:moveTo>
                <a:lnTo>
                  <a:pt x="13080" y="64897"/>
                </a:lnTo>
                <a:lnTo>
                  <a:pt x="41270" y="64897"/>
                </a:lnTo>
                <a:lnTo>
                  <a:pt x="36504" y="62688"/>
                </a:lnTo>
                <a:close/>
              </a:path>
              <a:path w="994409" h="492125">
                <a:moveTo>
                  <a:pt x="15239" y="52832"/>
                </a:moveTo>
                <a:lnTo>
                  <a:pt x="16255" y="63753"/>
                </a:lnTo>
                <a:lnTo>
                  <a:pt x="25101" y="57402"/>
                </a:lnTo>
                <a:lnTo>
                  <a:pt x="15239" y="52832"/>
                </a:lnTo>
                <a:close/>
              </a:path>
              <a:path w="994409" h="492125">
                <a:moveTo>
                  <a:pt x="25101" y="57402"/>
                </a:moveTo>
                <a:lnTo>
                  <a:pt x="16255" y="63753"/>
                </a:lnTo>
                <a:lnTo>
                  <a:pt x="25202" y="63753"/>
                </a:lnTo>
                <a:lnTo>
                  <a:pt x="36504" y="62688"/>
                </a:lnTo>
                <a:lnTo>
                  <a:pt x="25101" y="57402"/>
                </a:lnTo>
                <a:close/>
              </a:path>
              <a:path w="994409" h="492125">
                <a:moveTo>
                  <a:pt x="621792" y="12064"/>
                </a:moveTo>
                <a:lnTo>
                  <a:pt x="564642" y="12573"/>
                </a:lnTo>
                <a:lnTo>
                  <a:pt x="504698" y="14097"/>
                </a:lnTo>
                <a:lnTo>
                  <a:pt x="410209" y="18796"/>
                </a:lnTo>
                <a:lnTo>
                  <a:pt x="277622" y="28321"/>
                </a:lnTo>
                <a:lnTo>
                  <a:pt x="35233" y="50126"/>
                </a:lnTo>
                <a:lnTo>
                  <a:pt x="25101" y="57402"/>
                </a:lnTo>
                <a:lnTo>
                  <a:pt x="36504" y="62688"/>
                </a:lnTo>
                <a:lnTo>
                  <a:pt x="278637" y="41021"/>
                </a:lnTo>
                <a:lnTo>
                  <a:pt x="345694" y="35813"/>
                </a:lnTo>
                <a:lnTo>
                  <a:pt x="411099" y="31496"/>
                </a:lnTo>
                <a:lnTo>
                  <a:pt x="505205" y="26797"/>
                </a:lnTo>
                <a:lnTo>
                  <a:pt x="564896" y="25146"/>
                </a:lnTo>
                <a:lnTo>
                  <a:pt x="593725" y="24764"/>
                </a:lnTo>
                <a:lnTo>
                  <a:pt x="800639" y="24764"/>
                </a:lnTo>
                <a:lnTo>
                  <a:pt x="795401" y="23875"/>
                </a:lnTo>
                <a:lnTo>
                  <a:pt x="750570" y="18287"/>
                </a:lnTo>
                <a:lnTo>
                  <a:pt x="701675" y="14477"/>
                </a:lnTo>
                <a:lnTo>
                  <a:pt x="649224" y="12573"/>
                </a:lnTo>
                <a:lnTo>
                  <a:pt x="621792" y="12064"/>
                </a:lnTo>
                <a:close/>
              </a:path>
              <a:path w="994409" h="492125">
                <a:moveTo>
                  <a:pt x="31465" y="52832"/>
                </a:moveTo>
                <a:lnTo>
                  <a:pt x="15239" y="52832"/>
                </a:lnTo>
                <a:lnTo>
                  <a:pt x="25101" y="57402"/>
                </a:lnTo>
                <a:lnTo>
                  <a:pt x="31465" y="528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2361" y="2576322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22498" y="2911601"/>
            <a:ext cx="2117725" cy="0"/>
          </a:xfrm>
          <a:custGeom>
            <a:avLst/>
            <a:gdLst/>
            <a:ahLst/>
            <a:cxnLst/>
            <a:rect l="l" t="t" r="r" b="b"/>
            <a:pathLst>
              <a:path w="2117725">
                <a:moveTo>
                  <a:pt x="0" y="0"/>
                </a:moveTo>
                <a:lnTo>
                  <a:pt x="2117216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5933" y="4523994"/>
            <a:ext cx="6080760" cy="1295400"/>
          </a:xfrm>
          <a:custGeom>
            <a:avLst/>
            <a:gdLst/>
            <a:ahLst/>
            <a:cxnLst/>
            <a:rect l="l" t="t" r="r" b="b"/>
            <a:pathLst>
              <a:path w="6080759" h="1295400">
                <a:moveTo>
                  <a:pt x="0" y="215899"/>
                </a:moveTo>
                <a:lnTo>
                  <a:pt x="5701" y="166391"/>
                </a:lnTo>
                <a:lnTo>
                  <a:pt x="21943" y="120946"/>
                </a:lnTo>
                <a:lnTo>
                  <a:pt x="47430" y="80859"/>
                </a:lnTo>
                <a:lnTo>
                  <a:pt x="80864" y="47426"/>
                </a:lnTo>
                <a:lnTo>
                  <a:pt x="120951" y="21941"/>
                </a:lnTo>
                <a:lnTo>
                  <a:pt x="166395" y="5701"/>
                </a:lnTo>
                <a:lnTo>
                  <a:pt x="215900" y="0"/>
                </a:lnTo>
                <a:lnTo>
                  <a:pt x="5864860" y="0"/>
                </a:lnTo>
                <a:lnTo>
                  <a:pt x="5914368" y="5701"/>
                </a:lnTo>
                <a:lnTo>
                  <a:pt x="5959813" y="21941"/>
                </a:lnTo>
                <a:lnTo>
                  <a:pt x="5999900" y="47426"/>
                </a:lnTo>
                <a:lnTo>
                  <a:pt x="6033333" y="80859"/>
                </a:lnTo>
                <a:lnTo>
                  <a:pt x="6058818" y="120946"/>
                </a:lnTo>
                <a:lnTo>
                  <a:pt x="6075058" y="166391"/>
                </a:lnTo>
                <a:lnTo>
                  <a:pt x="6080760" y="215899"/>
                </a:lnTo>
                <a:lnTo>
                  <a:pt x="6080760" y="1079499"/>
                </a:lnTo>
                <a:lnTo>
                  <a:pt x="6075058" y="1129004"/>
                </a:lnTo>
                <a:lnTo>
                  <a:pt x="6058818" y="1174448"/>
                </a:lnTo>
                <a:lnTo>
                  <a:pt x="6033333" y="1214535"/>
                </a:lnTo>
                <a:lnTo>
                  <a:pt x="5999900" y="1247969"/>
                </a:lnTo>
                <a:lnTo>
                  <a:pt x="5959813" y="1273456"/>
                </a:lnTo>
                <a:lnTo>
                  <a:pt x="5914368" y="1289698"/>
                </a:lnTo>
                <a:lnTo>
                  <a:pt x="5864860" y="1295399"/>
                </a:lnTo>
                <a:lnTo>
                  <a:pt x="215900" y="1295399"/>
                </a:lnTo>
                <a:lnTo>
                  <a:pt x="166395" y="1289698"/>
                </a:lnTo>
                <a:lnTo>
                  <a:pt x="120951" y="1273456"/>
                </a:lnTo>
                <a:lnTo>
                  <a:pt x="80864" y="1247969"/>
                </a:lnTo>
                <a:lnTo>
                  <a:pt x="47430" y="1214535"/>
                </a:lnTo>
                <a:lnTo>
                  <a:pt x="21943" y="1174448"/>
                </a:lnTo>
                <a:lnTo>
                  <a:pt x="5701" y="1129004"/>
                </a:lnTo>
                <a:lnTo>
                  <a:pt x="0" y="1079499"/>
                </a:lnTo>
                <a:lnTo>
                  <a:pt x="0" y="21589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9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-10" dirty="0"/>
              <a:t>Implementing </a:t>
            </a:r>
            <a:r>
              <a:rPr sz="4400" dirty="0"/>
              <a:t>a barrier with  </a:t>
            </a:r>
            <a:r>
              <a:rPr sz="4400" spc="-10" dirty="0"/>
              <a:t>semaphores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442641" y="1700864"/>
            <a:ext cx="5251352" cy="5085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5933" y="3734561"/>
            <a:ext cx="6080760" cy="2935605"/>
          </a:xfrm>
          <a:custGeom>
            <a:avLst/>
            <a:gdLst/>
            <a:ahLst/>
            <a:cxnLst/>
            <a:rect l="l" t="t" r="r" b="b"/>
            <a:pathLst>
              <a:path w="6080759" h="2935604">
                <a:moveTo>
                  <a:pt x="0" y="489204"/>
                </a:moveTo>
                <a:lnTo>
                  <a:pt x="2239" y="442098"/>
                </a:lnTo>
                <a:lnTo>
                  <a:pt x="8821" y="396257"/>
                </a:lnTo>
                <a:lnTo>
                  <a:pt x="19539" y="351887"/>
                </a:lnTo>
                <a:lnTo>
                  <a:pt x="34190" y="309193"/>
                </a:lnTo>
                <a:lnTo>
                  <a:pt x="52569" y="268379"/>
                </a:lnTo>
                <a:lnTo>
                  <a:pt x="74469" y="229651"/>
                </a:lnTo>
                <a:lnTo>
                  <a:pt x="99687" y="193214"/>
                </a:lnTo>
                <a:lnTo>
                  <a:pt x="128016" y="159273"/>
                </a:lnTo>
                <a:lnTo>
                  <a:pt x="159253" y="128034"/>
                </a:lnTo>
                <a:lnTo>
                  <a:pt x="193192" y="99702"/>
                </a:lnTo>
                <a:lnTo>
                  <a:pt x="229628" y="74481"/>
                </a:lnTo>
                <a:lnTo>
                  <a:pt x="268356" y="52578"/>
                </a:lnTo>
                <a:lnTo>
                  <a:pt x="309172" y="34197"/>
                </a:lnTo>
                <a:lnTo>
                  <a:pt x="351869" y="19543"/>
                </a:lnTo>
                <a:lnTo>
                  <a:pt x="396243" y="8822"/>
                </a:lnTo>
                <a:lnTo>
                  <a:pt x="442090" y="2239"/>
                </a:lnTo>
                <a:lnTo>
                  <a:pt x="489203" y="0"/>
                </a:lnTo>
                <a:lnTo>
                  <a:pt x="5591556" y="0"/>
                </a:lnTo>
                <a:lnTo>
                  <a:pt x="5638661" y="2239"/>
                </a:lnTo>
                <a:lnTo>
                  <a:pt x="5684502" y="8822"/>
                </a:lnTo>
                <a:lnTo>
                  <a:pt x="5728872" y="19543"/>
                </a:lnTo>
                <a:lnTo>
                  <a:pt x="5771566" y="34197"/>
                </a:lnTo>
                <a:lnTo>
                  <a:pt x="5812380" y="52578"/>
                </a:lnTo>
                <a:lnTo>
                  <a:pt x="5851108" y="74481"/>
                </a:lnTo>
                <a:lnTo>
                  <a:pt x="5887545" y="99702"/>
                </a:lnTo>
                <a:lnTo>
                  <a:pt x="5921486" y="128034"/>
                </a:lnTo>
                <a:lnTo>
                  <a:pt x="5952725" y="159273"/>
                </a:lnTo>
                <a:lnTo>
                  <a:pt x="5981057" y="193214"/>
                </a:lnTo>
                <a:lnTo>
                  <a:pt x="6006278" y="229651"/>
                </a:lnTo>
                <a:lnTo>
                  <a:pt x="6028181" y="268379"/>
                </a:lnTo>
                <a:lnTo>
                  <a:pt x="6046562" y="309193"/>
                </a:lnTo>
                <a:lnTo>
                  <a:pt x="6061216" y="351887"/>
                </a:lnTo>
                <a:lnTo>
                  <a:pt x="6071937" y="396257"/>
                </a:lnTo>
                <a:lnTo>
                  <a:pt x="6078520" y="442098"/>
                </a:lnTo>
                <a:lnTo>
                  <a:pt x="6080760" y="489204"/>
                </a:lnTo>
                <a:lnTo>
                  <a:pt x="6080760" y="2446007"/>
                </a:lnTo>
                <a:lnTo>
                  <a:pt x="6078520" y="2493123"/>
                </a:lnTo>
                <a:lnTo>
                  <a:pt x="6071937" y="2538971"/>
                </a:lnTo>
                <a:lnTo>
                  <a:pt x="6061216" y="2583347"/>
                </a:lnTo>
                <a:lnTo>
                  <a:pt x="6046562" y="2626046"/>
                </a:lnTo>
                <a:lnTo>
                  <a:pt x="6028181" y="2666862"/>
                </a:lnTo>
                <a:lnTo>
                  <a:pt x="6006278" y="2705591"/>
                </a:lnTo>
                <a:lnTo>
                  <a:pt x="5981057" y="2742028"/>
                </a:lnTo>
                <a:lnTo>
                  <a:pt x="5952725" y="2775968"/>
                </a:lnTo>
                <a:lnTo>
                  <a:pt x="5921486" y="2807205"/>
                </a:lnTo>
                <a:lnTo>
                  <a:pt x="5887545" y="2835536"/>
                </a:lnTo>
                <a:lnTo>
                  <a:pt x="5851108" y="2860753"/>
                </a:lnTo>
                <a:lnTo>
                  <a:pt x="5812380" y="2882654"/>
                </a:lnTo>
                <a:lnTo>
                  <a:pt x="5771566" y="2901032"/>
                </a:lnTo>
                <a:lnTo>
                  <a:pt x="5728872" y="2915684"/>
                </a:lnTo>
                <a:lnTo>
                  <a:pt x="5684502" y="2926402"/>
                </a:lnTo>
                <a:lnTo>
                  <a:pt x="5638661" y="2932984"/>
                </a:lnTo>
                <a:lnTo>
                  <a:pt x="5591556" y="2935224"/>
                </a:lnTo>
                <a:lnTo>
                  <a:pt x="489203" y="2935224"/>
                </a:lnTo>
                <a:lnTo>
                  <a:pt x="442090" y="2932984"/>
                </a:lnTo>
                <a:lnTo>
                  <a:pt x="396243" y="2926402"/>
                </a:lnTo>
                <a:lnTo>
                  <a:pt x="351869" y="2915684"/>
                </a:lnTo>
                <a:lnTo>
                  <a:pt x="309172" y="2901032"/>
                </a:lnTo>
                <a:lnTo>
                  <a:pt x="268356" y="2882654"/>
                </a:lnTo>
                <a:lnTo>
                  <a:pt x="229628" y="2860753"/>
                </a:lnTo>
                <a:lnTo>
                  <a:pt x="193192" y="2835536"/>
                </a:lnTo>
                <a:lnTo>
                  <a:pt x="159253" y="2807205"/>
                </a:lnTo>
                <a:lnTo>
                  <a:pt x="128016" y="2775968"/>
                </a:lnTo>
                <a:lnTo>
                  <a:pt x="99687" y="2742028"/>
                </a:lnTo>
                <a:lnTo>
                  <a:pt x="74469" y="2705591"/>
                </a:lnTo>
                <a:lnTo>
                  <a:pt x="52569" y="2666862"/>
                </a:lnTo>
                <a:lnTo>
                  <a:pt x="34190" y="2626046"/>
                </a:lnTo>
                <a:lnTo>
                  <a:pt x="19539" y="2583347"/>
                </a:lnTo>
                <a:lnTo>
                  <a:pt x="8821" y="2538971"/>
                </a:lnTo>
                <a:lnTo>
                  <a:pt x="2239" y="2493123"/>
                </a:lnTo>
                <a:lnTo>
                  <a:pt x="0" y="2446007"/>
                </a:lnTo>
                <a:lnTo>
                  <a:pt x="0" y="48920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8561" y="2451354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8561" y="2724150"/>
            <a:ext cx="2150110" cy="0"/>
          </a:xfrm>
          <a:custGeom>
            <a:avLst/>
            <a:gdLst/>
            <a:ahLst/>
            <a:cxnLst/>
            <a:rect l="l" t="t" r="r" b="b"/>
            <a:pathLst>
              <a:path w="2150110">
                <a:moveTo>
                  <a:pt x="0" y="0"/>
                </a:moveTo>
                <a:lnTo>
                  <a:pt x="2149983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9391" y="2194560"/>
            <a:ext cx="2040889" cy="256540"/>
          </a:xfrm>
          <a:custGeom>
            <a:avLst/>
            <a:gdLst/>
            <a:ahLst/>
            <a:cxnLst/>
            <a:rect l="l" t="t" r="r" b="b"/>
            <a:pathLst>
              <a:path w="2040889" h="256539">
                <a:moveTo>
                  <a:pt x="1997964" y="0"/>
                </a:moveTo>
                <a:lnTo>
                  <a:pt x="42672" y="0"/>
                </a:ln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2"/>
                </a:lnTo>
                <a:lnTo>
                  <a:pt x="0" y="213360"/>
                </a:lnTo>
                <a:lnTo>
                  <a:pt x="3345" y="229993"/>
                </a:lnTo>
                <a:lnTo>
                  <a:pt x="12477" y="243554"/>
                </a:lnTo>
                <a:lnTo>
                  <a:pt x="26038" y="252686"/>
                </a:lnTo>
                <a:lnTo>
                  <a:pt x="42672" y="256031"/>
                </a:lnTo>
                <a:lnTo>
                  <a:pt x="1997964" y="256031"/>
                </a:lnTo>
                <a:lnTo>
                  <a:pt x="2014597" y="252686"/>
                </a:lnTo>
                <a:lnTo>
                  <a:pt x="2028158" y="243554"/>
                </a:lnTo>
                <a:lnTo>
                  <a:pt x="2037290" y="229993"/>
                </a:lnTo>
                <a:lnTo>
                  <a:pt x="2040636" y="213360"/>
                </a:lnTo>
                <a:lnTo>
                  <a:pt x="2040636" y="42672"/>
                </a:lnTo>
                <a:lnTo>
                  <a:pt x="2037290" y="26038"/>
                </a:lnTo>
                <a:lnTo>
                  <a:pt x="2028158" y="12477"/>
                </a:lnTo>
                <a:lnTo>
                  <a:pt x="2014597" y="3345"/>
                </a:lnTo>
                <a:lnTo>
                  <a:pt x="1997964" y="0"/>
                </a:lnTo>
                <a:close/>
              </a:path>
            </a:pathLst>
          </a:custGeom>
          <a:solidFill>
            <a:srgbClr val="F4B083">
              <a:alpha val="2784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9391" y="2194560"/>
            <a:ext cx="2040889" cy="256540"/>
          </a:xfrm>
          <a:custGeom>
            <a:avLst/>
            <a:gdLst/>
            <a:ahLst/>
            <a:cxnLst/>
            <a:rect l="l" t="t" r="r" b="b"/>
            <a:pathLst>
              <a:path w="2040889" h="256539">
                <a:moveTo>
                  <a:pt x="0" y="42672"/>
                </a:moveTo>
                <a:lnTo>
                  <a:pt x="3345" y="26038"/>
                </a:lnTo>
                <a:lnTo>
                  <a:pt x="12477" y="12477"/>
                </a:lnTo>
                <a:lnTo>
                  <a:pt x="26038" y="3345"/>
                </a:lnTo>
                <a:lnTo>
                  <a:pt x="42672" y="0"/>
                </a:lnTo>
                <a:lnTo>
                  <a:pt x="1997964" y="0"/>
                </a:lnTo>
                <a:lnTo>
                  <a:pt x="2014597" y="3345"/>
                </a:lnTo>
                <a:lnTo>
                  <a:pt x="2028158" y="12477"/>
                </a:lnTo>
                <a:lnTo>
                  <a:pt x="2037290" y="26038"/>
                </a:lnTo>
                <a:lnTo>
                  <a:pt x="2040636" y="42672"/>
                </a:lnTo>
                <a:lnTo>
                  <a:pt x="2040636" y="213360"/>
                </a:lnTo>
                <a:lnTo>
                  <a:pt x="2037290" y="229993"/>
                </a:lnTo>
                <a:lnTo>
                  <a:pt x="2028158" y="243554"/>
                </a:lnTo>
                <a:lnTo>
                  <a:pt x="2014597" y="252686"/>
                </a:lnTo>
                <a:lnTo>
                  <a:pt x="1997964" y="256031"/>
                </a:lnTo>
                <a:lnTo>
                  <a:pt x="42672" y="256031"/>
                </a:lnTo>
                <a:lnTo>
                  <a:pt x="26038" y="252686"/>
                </a:lnTo>
                <a:lnTo>
                  <a:pt x="12477" y="243554"/>
                </a:lnTo>
                <a:lnTo>
                  <a:pt x="3345" y="229993"/>
                </a:lnTo>
                <a:lnTo>
                  <a:pt x="0" y="213360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42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485901"/>
            <a:ext cx="655469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Condition</a:t>
            </a:r>
            <a:r>
              <a:rPr sz="4400" spc="-45" dirty="0"/>
              <a:t> </a:t>
            </a:r>
            <a:r>
              <a:rPr sz="4400" spc="-30" dirty="0"/>
              <a:t>Variables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8128000" cy="364997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412115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condition variable </a:t>
            </a:r>
            <a:r>
              <a:rPr sz="2800" spc="-5" dirty="0">
                <a:latin typeface="Calibri"/>
                <a:cs typeface="Calibri"/>
              </a:rPr>
              <a:t>is a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object that allows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thread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suspend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execution </a:t>
            </a:r>
            <a:r>
              <a:rPr sz="2800" spc="-15" dirty="0">
                <a:latin typeface="Calibri"/>
                <a:cs typeface="Calibri"/>
              </a:rPr>
              <a:t>until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certain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event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or  condition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occurs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433070" indent="-228600">
              <a:lnSpc>
                <a:spcPts val="303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When the </a:t>
            </a:r>
            <a:r>
              <a:rPr sz="2800" spc="-15" dirty="0">
                <a:latin typeface="Calibri"/>
                <a:cs typeface="Calibri"/>
              </a:rPr>
              <a:t>event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condition </a:t>
            </a:r>
            <a:r>
              <a:rPr sz="2800" spc="-15" dirty="0">
                <a:latin typeface="Calibri"/>
                <a:cs typeface="Calibri"/>
              </a:rPr>
              <a:t>occurs </a:t>
            </a: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spc="-10" dirty="0">
                <a:latin typeface="Calibri"/>
                <a:cs typeface="Calibri"/>
              </a:rPr>
              <a:t>thread  can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signal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thread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“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wake</a:t>
            </a:r>
            <a:r>
              <a:rPr sz="280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14" dirty="0">
                <a:solidFill>
                  <a:srgbClr val="FF0000"/>
                </a:solidFill>
                <a:latin typeface="Calibri"/>
                <a:cs typeface="Calibri"/>
              </a:rPr>
              <a:t>up</a:t>
            </a:r>
            <a:r>
              <a:rPr sz="2800" spc="-114" dirty="0">
                <a:latin typeface="Calibri"/>
                <a:cs typeface="Calibri"/>
              </a:rPr>
              <a:t>.”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condition variable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5" dirty="0">
                <a:latin typeface="Calibri"/>
                <a:cs typeface="Calibri"/>
              </a:rPr>
              <a:t>always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associated </a:t>
            </a:r>
            <a:r>
              <a:rPr sz="2800" spc="-5" dirty="0">
                <a:latin typeface="Calibri"/>
                <a:cs typeface="Calibri"/>
              </a:rPr>
              <a:t>with a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mutex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53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168" y="193928"/>
            <a:ext cx="8377632" cy="677108"/>
          </a:xfrm>
        </p:spPr>
        <p:txBody>
          <a:bodyPr>
            <a:normAutofit fontScale="90000"/>
          </a:bodyPr>
          <a:lstStyle/>
          <a:p>
            <a:r>
              <a:rPr lang="en-US" altLang="zh-CN" sz="4400" spc="-35" dirty="0"/>
              <a:t>Lightweight </a:t>
            </a:r>
            <a:r>
              <a:rPr lang="en-US" altLang="zh-CN" sz="4400" spc="-35" dirty="0" err="1"/>
              <a:t>Pthread</a:t>
            </a:r>
            <a:r>
              <a:rPr lang="en-US" altLang="zh-CN" sz="4400" spc="-35" dirty="0"/>
              <a:t> vs Fork()</a:t>
            </a:r>
            <a:endParaRPr lang="en-US" sz="4400" spc="-35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17041"/>
              </p:ext>
            </p:extLst>
          </p:nvPr>
        </p:nvGraphicFramePr>
        <p:xfrm>
          <a:off x="571499" y="1066800"/>
          <a:ext cx="8001000" cy="571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1211419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161291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030474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883326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763176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157519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67454297"/>
                    </a:ext>
                  </a:extLst>
                </a:gridCol>
              </a:tblGrid>
              <a:tr h="311906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i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fork()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en-US" sz="1400" b="1" i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400" b="1" i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50510"/>
                  </a:ext>
                </a:extLst>
              </a:tr>
              <a:tr h="3154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real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user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sys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</a:rPr>
                        <a:t>real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</a:rPr>
                        <a:t>user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sys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976570157"/>
                  </a:ext>
                </a:extLst>
              </a:tr>
              <a:tr h="538746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/>
                        <a:t>Intel 2.6 GHz Xeon E5-2670 (16 cores/node)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90962"/>
                  </a:ext>
                </a:extLst>
              </a:tr>
              <a:tr h="53874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Intel 2.8 GHz Xeon 5660 (12 cores/node)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23326"/>
                  </a:ext>
                </a:extLst>
              </a:tr>
              <a:tr h="538746">
                <a:tc>
                  <a:txBody>
                    <a:bodyPr/>
                    <a:lstStyle/>
                    <a:p>
                      <a:pPr algn="l"/>
                      <a:r>
                        <a:rPr lang="fr-FR" sz="1400" b="1"/>
                        <a:t>AMD 2.3 GHz Opteron (16 cores/node)</a:t>
                      </a:r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66918"/>
                  </a:ext>
                </a:extLst>
              </a:tr>
              <a:tr h="538746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AMD 2.4 GHz Opteron (8 cores/node)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47034"/>
                  </a:ext>
                </a:extLst>
              </a:tr>
              <a:tr h="538746"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IBM 4.0 GHz POWER6 (8 cpus/node)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958157"/>
                  </a:ext>
                </a:extLst>
              </a:tr>
              <a:tr h="538746"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IBM 1.9 GHz POWER5 p5-575 (8 cpus/node)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04137"/>
                  </a:ext>
                </a:extLst>
              </a:tr>
              <a:tr h="538746"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IBM 1.5 GHz POWER4 (8 cpus/node)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55078"/>
                  </a:ext>
                </a:extLst>
              </a:tr>
              <a:tr h="538746"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INTEL 2.4 GHz Xeon (2 cpus/node)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472451"/>
                  </a:ext>
                </a:extLst>
              </a:tr>
              <a:tr h="777672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INTEL 1.4 GHz Itanium2 (4 </a:t>
                      </a:r>
                      <a:r>
                        <a:rPr lang="en-US" sz="1400" b="1" dirty="0" err="1"/>
                        <a:t>cpus</a:t>
                      </a:r>
                      <a:r>
                        <a:rPr lang="en-US" sz="1400" b="1" dirty="0"/>
                        <a:t>/node)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8716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74140" y="3924298"/>
            <a:ext cx="5498359" cy="2637928"/>
          </a:xfrm>
          <a:custGeom>
            <a:avLst/>
            <a:gdLst/>
            <a:ahLst/>
            <a:cxnLst/>
            <a:rect l="l" t="t" r="r" b="b"/>
            <a:pathLst>
              <a:path w="4828540" h="474345">
                <a:moveTo>
                  <a:pt x="4749038" y="0"/>
                </a:moveTo>
                <a:lnTo>
                  <a:pt x="78994" y="0"/>
                </a:lnTo>
                <a:lnTo>
                  <a:pt x="48220" y="6199"/>
                </a:lnTo>
                <a:lnTo>
                  <a:pt x="23114" y="23114"/>
                </a:lnTo>
                <a:lnTo>
                  <a:pt x="6199" y="48220"/>
                </a:lnTo>
                <a:lnTo>
                  <a:pt x="0" y="78994"/>
                </a:lnTo>
                <a:lnTo>
                  <a:pt x="0" y="394970"/>
                </a:lnTo>
                <a:lnTo>
                  <a:pt x="6199" y="425743"/>
                </a:lnTo>
                <a:lnTo>
                  <a:pt x="23113" y="450850"/>
                </a:lnTo>
                <a:lnTo>
                  <a:pt x="48220" y="467764"/>
                </a:lnTo>
                <a:lnTo>
                  <a:pt x="78994" y="473964"/>
                </a:lnTo>
                <a:lnTo>
                  <a:pt x="4749038" y="473964"/>
                </a:lnTo>
                <a:lnTo>
                  <a:pt x="4779811" y="467764"/>
                </a:lnTo>
                <a:lnTo>
                  <a:pt x="4804918" y="450850"/>
                </a:lnTo>
                <a:lnTo>
                  <a:pt x="4821832" y="425743"/>
                </a:lnTo>
                <a:lnTo>
                  <a:pt x="4828032" y="394970"/>
                </a:lnTo>
                <a:lnTo>
                  <a:pt x="4828032" y="78994"/>
                </a:lnTo>
                <a:lnTo>
                  <a:pt x="4821832" y="48220"/>
                </a:lnTo>
                <a:lnTo>
                  <a:pt x="4804917" y="23114"/>
                </a:lnTo>
                <a:lnTo>
                  <a:pt x="4779811" y="6199"/>
                </a:lnTo>
                <a:lnTo>
                  <a:pt x="474903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97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366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Condition</a:t>
            </a:r>
            <a:r>
              <a:rPr sz="4400" spc="-40" dirty="0"/>
              <a:t> </a:t>
            </a:r>
            <a:r>
              <a:rPr sz="4400" spc="-30" dirty="0"/>
              <a:t>Variables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01391" y="2042210"/>
            <a:ext cx="7775913" cy="2464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769" y="2945129"/>
            <a:ext cx="2388235" cy="0"/>
          </a:xfrm>
          <a:custGeom>
            <a:avLst/>
            <a:gdLst/>
            <a:ahLst/>
            <a:cxnLst/>
            <a:rect l="l" t="t" r="r" b="b"/>
            <a:pathLst>
              <a:path w="2388235">
                <a:moveTo>
                  <a:pt x="0" y="0"/>
                </a:moveTo>
                <a:lnTo>
                  <a:pt x="2388235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6266" y="3603497"/>
            <a:ext cx="3797935" cy="0"/>
          </a:xfrm>
          <a:custGeom>
            <a:avLst/>
            <a:gdLst/>
            <a:ahLst/>
            <a:cxnLst/>
            <a:rect l="l" t="t" r="r" b="b"/>
            <a:pathLst>
              <a:path w="3797935">
                <a:moveTo>
                  <a:pt x="0" y="0"/>
                </a:moveTo>
                <a:lnTo>
                  <a:pt x="3797681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8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115786"/>
            <a:ext cx="7902191" cy="132087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-10" dirty="0"/>
              <a:t>Implementing </a:t>
            </a:r>
            <a:r>
              <a:rPr sz="4400" dirty="0"/>
              <a:t>a barrier with  </a:t>
            </a:r>
            <a:r>
              <a:rPr sz="4400" spc="-10" dirty="0"/>
              <a:t>condition</a:t>
            </a:r>
            <a:r>
              <a:rPr sz="4400" spc="10" dirty="0"/>
              <a:t> </a:t>
            </a:r>
            <a:r>
              <a:rPr sz="4400" spc="-10" dirty="0"/>
              <a:t>variables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816122" y="1668779"/>
            <a:ext cx="3281130" cy="154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1623" y="3195826"/>
            <a:ext cx="7266432" cy="3572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2386" y="2724150"/>
            <a:ext cx="2975610" cy="0"/>
          </a:xfrm>
          <a:custGeom>
            <a:avLst/>
            <a:gdLst/>
            <a:ahLst/>
            <a:cxnLst/>
            <a:rect l="l" t="t" r="r" b="b"/>
            <a:pathLst>
              <a:path w="2975610">
                <a:moveTo>
                  <a:pt x="0" y="0"/>
                </a:moveTo>
                <a:lnTo>
                  <a:pt x="2975102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8310" y="5109209"/>
            <a:ext cx="4058285" cy="0"/>
          </a:xfrm>
          <a:custGeom>
            <a:avLst/>
            <a:gdLst/>
            <a:ahLst/>
            <a:cxnLst/>
            <a:rect l="l" t="t" r="r" b="b"/>
            <a:pathLst>
              <a:path w="4058285">
                <a:moveTo>
                  <a:pt x="0" y="0"/>
                </a:moveTo>
                <a:lnTo>
                  <a:pt x="405803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83942" y="5654802"/>
            <a:ext cx="4572000" cy="17145"/>
          </a:xfrm>
          <a:custGeom>
            <a:avLst/>
            <a:gdLst/>
            <a:ahLst/>
            <a:cxnLst/>
            <a:rect l="l" t="t" r="r" b="b"/>
            <a:pathLst>
              <a:path w="4572000" h="17145">
                <a:moveTo>
                  <a:pt x="0" y="16611"/>
                </a:moveTo>
                <a:lnTo>
                  <a:pt x="4571491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3405" y="4036314"/>
            <a:ext cx="2263775" cy="0"/>
          </a:xfrm>
          <a:custGeom>
            <a:avLst/>
            <a:gdLst/>
            <a:ahLst/>
            <a:cxnLst/>
            <a:rect l="l" t="t" r="r" b="b"/>
            <a:pathLst>
              <a:path w="2263775">
                <a:moveTo>
                  <a:pt x="0" y="0"/>
                </a:moveTo>
                <a:lnTo>
                  <a:pt x="2263267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43405" y="6211061"/>
            <a:ext cx="2536190" cy="0"/>
          </a:xfrm>
          <a:custGeom>
            <a:avLst/>
            <a:gdLst/>
            <a:ahLst/>
            <a:cxnLst/>
            <a:rect l="l" t="t" r="r" b="b"/>
            <a:pathLst>
              <a:path w="2536190">
                <a:moveTo>
                  <a:pt x="0" y="0"/>
                </a:moveTo>
                <a:lnTo>
                  <a:pt x="2535935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5913" y="3707891"/>
            <a:ext cx="302260" cy="1647825"/>
          </a:xfrm>
          <a:custGeom>
            <a:avLst/>
            <a:gdLst/>
            <a:ahLst/>
            <a:cxnLst/>
            <a:rect l="l" t="t" r="r" b="b"/>
            <a:pathLst>
              <a:path w="302259" h="1647825">
                <a:moveTo>
                  <a:pt x="258286" y="74148"/>
                </a:moveTo>
                <a:lnTo>
                  <a:pt x="0" y="1645411"/>
                </a:lnTo>
                <a:lnTo>
                  <a:pt x="12446" y="1647443"/>
                </a:lnTo>
                <a:lnTo>
                  <a:pt x="270727" y="76208"/>
                </a:lnTo>
                <a:lnTo>
                  <a:pt x="258286" y="74148"/>
                </a:lnTo>
                <a:close/>
              </a:path>
              <a:path w="302259" h="1647825">
                <a:moveTo>
                  <a:pt x="295982" y="61594"/>
                </a:moveTo>
                <a:lnTo>
                  <a:pt x="260350" y="61594"/>
                </a:lnTo>
                <a:lnTo>
                  <a:pt x="272795" y="63626"/>
                </a:lnTo>
                <a:lnTo>
                  <a:pt x="270727" y="76208"/>
                </a:lnTo>
                <a:lnTo>
                  <a:pt x="302133" y="81406"/>
                </a:lnTo>
                <a:lnTo>
                  <a:pt x="295982" y="61594"/>
                </a:lnTo>
                <a:close/>
              </a:path>
              <a:path w="302259" h="1647825">
                <a:moveTo>
                  <a:pt x="260350" y="61594"/>
                </a:moveTo>
                <a:lnTo>
                  <a:pt x="258286" y="74148"/>
                </a:lnTo>
                <a:lnTo>
                  <a:pt x="270727" y="76208"/>
                </a:lnTo>
                <a:lnTo>
                  <a:pt x="272795" y="63626"/>
                </a:lnTo>
                <a:lnTo>
                  <a:pt x="260350" y="61594"/>
                </a:lnTo>
                <a:close/>
              </a:path>
              <a:path w="302259" h="1647825">
                <a:moveTo>
                  <a:pt x="276860" y="0"/>
                </a:moveTo>
                <a:lnTo>
                  <a:pt x="226948" y="68960"/>
                </a:lnTo>
                <a:lnTo>
                  <a:pt x="258286" y="74148"/>
                </a:lnTo>
                <a:lnTo>
                  <a:pt x="260350" y="61594"/>
                </a:lnTo>
                <a:lnTo>
                  <a:pt x="295982" y="61594"/>
                </a:lnTo>
                <a:lnTo>
                  <a:pt x="27686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90361" y="2785998"/>
            <a:ext cx="30949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0000FF"/>
                </a:solidFill>
                <a:latin typeface="Calibri Light"/>
                <a:cs typeface="Calibri Light"/>
              </a:rPr>
              <a:t>pthread_mutex_unlock(&amp;mutex);  </a:t>
            </a:r>
            <a:r>
              <a:rPr sz="1800" b="0" spc="-5" dirty="0">
                <a:solidFill>
                  <a:srgbClr val="0000FF"/>
                </a:solidFill>
                <a:latin typeface="Calibri Light"/>
                <a:cs typeface="Calibri Light"/>
              </a:rPr>
              <a:t>wait_on_signal(&amp;cond_var);  </a:t>
            </a:r>
            <a:r>
              <a:rPr sz="1800" b="0" spc="-10" dirty="0">
                <a:solidFill>
                  <a:srgbClr val="0000FF"/>
                </a:solidFill>
                <a:latin typeface="Calibri Light"/>
                <a:cs typeface="Calibri Light"/>
              </a:rPr>
              <a:t>pthread_mutex_lock(&amp;mutex)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32473" y="4407408"/>
            <a:ext cx="449580" cy="130810"/>
          </a:xfrm>
          <a:custGeom>
            <a:avLst/>
            <a:gdLst/>
            <a:ahLst/>
            <a:cxnLst/>
            <a:rect l="l" t="t" r="r" b="b"/>
            <a:pathLst>
              <a:path w="449579" h="130810">
                <a:moveTo>
                  <a:pt x="449072" y="0"/>
                </a:moveTo>
                <a:lnTo>
                  <a:pt x="0" y="0"/>
                </a:lnTo>
                <a:lnTo>
                  <a:pt x="0" y="130429"/>
                </a:lnTo>
                <a:lnTo>
                  <a:pt x="449072" y="130429"/>
                </a:lnTo>
                <a:lnTo>
                  <a:pt x="44907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32473" y="4603115"/>
            <a:ext cx="449580" cy="130810"/>
          </a:xfrm>
          <a:custGeom>
            <a:avLst/>
            <a:gdLst/>
            <a:ahLst/>
            <a:cxnLst/>
            <a:rect l="l" t="t" r="r" b="b"/>
            <a:pathLst>
              <a:path w="449579" h="130810">
                <a:moveTo>
                  <a:pt x="449072" y="0"/>
                </a:moveTo>
                <a:lnTo>
                  <a:pt x="0" y="0"/>
                </a:lnTo>
                <a:lnTo>
                  <a:pt x="0" y="130429"/>
                </a:lnTo>
                <a:lnTo>
                  <a:pt x="449072" y="130429"/>
                </a:lnTo>
                <a:lnTo>
                  <a:pt x="44907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32473" y="4407408"/>
            <a:ext cx="449580" cy="130810"/>
          </a:xfrm>
          <a:custGeom>
            <a:avLst/>
            <a:gdLst/>
            <a:ahLst/>
            <a:cxnLst/>
            <a:rect l="l" t="t" r="r" b="b"/>
            <a:pathLst>
              <a:path w="449579" h="130810">
                <a:moveTo>
                  <a:pt x="0" y="0"/>
                </a:moveTo>
                <a:lnTo>
                  <a:pt x="449072" y="0"/>
                </a:lnTo>
                <a:lnTo>
                  <a:pt x="449072" y="130429"/>
                </a:lnTo>
                <a:lnTo>
                  <a:pt x="0" y="13042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32473" y="4603115"/>
            <a:ext cx="449580" cy="130810"/>
          </a:xfrm>
          <a:custGeom>
            <a:avLst/>
            <a:gdLst/>
            <a:ahLst/>
            <a:cxnLst/>
            <a:rect l="l" t="t" r="r" b="b"/>
            <a:pathLst>
              <a:path w="449579" h="130810">
                <a:moveTo>
                  <a:pt x="0" y="0"/>
                </a:moveTo>
                <a:lnTo>
                  <a:pt x="449072" y="0"/>
                </a:lnTo>
                <a:lnTo>
                  <a:pt x="449072" y="130429"/>
                </a:lnTo>
                <a:lnTo>
                  <a:pt x="0" y="13042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74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116" y="4190492"/>
            <a:ext cx="47859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35" dirty="0">
                <a:latin typeface="Calibri Light"/>
                <a:cs typeface="Calibri Light"/>
              </a:rPr>
              <a:t>Read-Write</a:t>
            </a:r>
            <a:r>
              <a:rPr sz="5400" b="0" spc="-100" dirty="0">
                <a:latin typeface="Calibri Light"/>
                <a:cs typeface="Calibri Light"/>
              </a:rPr>
              <a:t> </a:t>
            </a:r>
            <a:r>
              <a:rPr sz="5400" b="0" spc="-10" dirty="0">
                <a:latin typeface="Calibri Light"/>
                <a:cs typeface="Calibri Light"/>
              </a:rPr>
              <a:t>Locks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1573855"/>
            <a:ext cx="3047624" cy="2152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1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289001"/>
            <a:ext cx="8063230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-15" dirty="0"/>
              <a:t>Controlling </a:t>
            </a:r>
            <a:r>
              <a:rPr sz="4400" dirty="0"/>
              <a:t>access </a:t>
            </a:r>
            <a:r>
              <a:rPr sz="4400" spc="-25" dirty="0"/>
              <a:t>to </a:t>
            </a:r>
            <a:r>
              <a:rPr sz="4400" dirty="0"/>
              <a:t>a </a:t>
            </a:r>
            <a:r>
              <a:rPr sz="4400" spc="-15" dirty="0"/>
              <a:t>large, </a:t>
            </a:r>
            <a:r>
              <a:rPr sz="4400" spc="-10" dirty="0"/>
              <a:t>shared  </a:t>
            </a:r>
            <a:r>
              <a:rPr sz="4400" spc="-25" dirty="0"/>
              <a:t>data</a:t>
            </a:r>
            <a:r>
              <a:rPr sz="4400" spc="-5" dirty="0"/>
              <a:t> </a:t>
            </a:r>
            <a:r>
              <a:rPr sz="4400" spc="-10" dirty="0"/>
              <a:t>structure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3016" y="1898395"/>
            <a:ext cx="8058784" cy="2116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Let’s </a:t>
            </a:r>
            <a:r>
              <a:rPr sz="2800" spc="-5" dirty="0">
                <a:latin typeface="Calibri"/>
                <a:cs typeface="Calibri"/>
              </a:rPr>
              <a:t>look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Suppose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shared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5" dirty="0">
                <a:latin typeface="Calibri"/>
                <a:cs typeface="Calibri"/>
              </a:rPr>
              <a:t>structure </a:t>
            </a:r>
            <a:r>
              <a:rPr sz="2800" spc="-5" dirty="0">
                <a:latin typeface="Calibri"/>
                <a:cs typeface="Calibri"/>
              </a:rPr>
              <a:t>is a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sorted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linked 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list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ints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and the </a:t>
            </a:r>
            <a:r>
              <a:rPr sz="2800" spc="-15" dirty="0">
                <a:latin typeface="Calibri"/>
                <a:cs typeface="Calibri"/>
              </a:rPr>
              <a:t>operations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interest are </a:t>
            </a:r>
            <a:r>
              <a:rPr sz="2800" spc="-40" dirty="0">
                <a:solidFill>
                  <a:srgbClr val="0000FF"/>
                </a:solidFill>
                <a:latin typeface="Calibri"/>
                <a:cs typeface="Calibri"/>
              </a:rPr>
              <a:t>Member, 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Insert, and</a:t>
            </a:r>
            <a:r>
              <a:rPr sz="2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Delete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80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239979"/>
            <a:ext cx="2562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Linked</a:t>
            </a:r>
            <a:r>
              <a:rPr sz="4400" spc="-95" dirty="0"/>
              <a:t> </a:t>
            </a:r>
            <a:r>
              <a:rPr sz="4400" spc="-10" dirty="0"/>
              <a:t>Lists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020265" y="1778468"/>
            <a:ext cx="7141557" cy="895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06345" y="3360420"/>
            <a:ext cx="5238750" cy="1504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329" y="260426"/>
            <a:ext cx="5332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Linked </a:t>
            </a:r>
            <a:r>
              <a:rPr sz="4400" spc="-15" dirty="0"/>
              <a:t>List</a:t>
            </a:r>
            <a:r>
              <a:rPr sz="4400" spc="-60" dirty="0"/>
              <a:t> </a:t>
            </a:r>
            <a:r>
              <a:rPr sz="4400" spc="-10" dirty="0"/>
              <a:t>Membership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93996" y="1853171"/>
            <a:ext cx="7389914" cy="349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1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239979"/>
            <a:ext cx="69107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Inserting </a:t>
            </a:r>
            <a:r>
              <a:rPr sz="4400" dirty="0"/>
              <a:t>a </a:t>
            </a:r>
            <a:r>
              <a:rPr sz="4400" spc="-5" dirty="0"/>
              <a:t>new </a:t>
            </a:r>
            <a:r>
              <a:rPr sz="4400" dirty="0"/>
              <a:t>node </a:t>
            </a:r>
            <a:r>
              <a:rPr sz="4400" spc="-20" dirty="0"/>
              <a:t>into </a:t>
            </a:r>
            <a:r>
              <a:rPr sz="4400" dirty="0"/>
              <a:t>a</a:t>
            </a:r>
            <a:r>
              <a:rPr sz="4400" spc="-40" dirty="0"/>
              <a:t> </a:t>
            </a:r>
            <a:r>
              <a:rPr sz="4400" spc="-10" dirty="0"/>
              <a:t>list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014575" y="1829561"/>
            <a:ext cx="7141892" cy="343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50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05181"/>
            <a:ext cx="69100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Inserting </a:t>
            </a:r>
            <a:r>
              <a:rPr sz="4400" dirty="0"/>
              <a:t>a </a:t>
            </a:r>
            <a:r>
              <a:rPr sz="4400" spc="-10" dirty="0"/>
              <a:t>new </a:t>
            </a:r>
            <a:r>
              <a:rPr sz="4400" dirty="0"/>
              <a:t>node </a:t>
            </a:r>
            <a:r>
              <a:rPr sz="4400" spc="-25" dirty="0"/>
              <a:t>into </a:t>
            </a:r>
            <a:r>
              <a:rPr sz="4400" dirty="0"/>
              <a:t>a</a:t>
            </a:r>
            <a:r>
              <a:rPr sz="4400" spc="-5" dirty="0"/>
              <a:t> </a:t>
            </a:r>
            <a:r>
              <a:rPr sz="4400" spc="-10" dirty="0"/>
              <a:t>list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36457" y="1319300"/>
            <a:ext cx="5624042" cy="5052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7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74726"/>
            <a:ext cx="73920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Deleting </a:t>
            </a:r>
            <a:r>
              <a:rPr sz="4400" dirty="0"/>
              <a:t>a node </a:t>
            </a:r>
            <a:r>
              <a:rPr sz="4400" spc="-20" dirty="0"/>
              <a:t>from </a:t>
            </a:r>
            <a:r>
              <a:rPr sz="4400" dirty="0"/>
              <a:t>a </a:t>
            </a:r>
            <a:r>
              <a:rPr sz="4400" spc="-30" dirty="0"/>
              <a:t>linked</a:t>
            </a:r>
            <a:r>
              <a:rPr sz="4400" spc="-15" dirty="0"/>
              <a:t> list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075094" y="1971970"/>
            <a:ext cx="7141221" cy="2599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973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28981"/>
            <a:ext cx="73920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Deleting </a:t>
            </a:r>
            <a:r>
              <a:rPr sz="4400" dirty="0"/>
              <a:t>a node </a:t>
            </a:r>
            <a:r>
              <a:rPr sz="4400" spc="-20" dirty="0"/>
              <a:t>from </a:t>
            </a:r>
            <a:r>
              <a:rPr sz="4400" dirty="0"/>
              <a:t>a </a:t>
            </a:r>
            <a:r>
              <a:rPr sz="4400" spc="-30" dirty="0"/>
              <a:t>linked</a:t>
            </a:r>
            <a:r>
              <a:rPr sz="4400" spc="-15" dirty="0"/>
              <a:t> list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077526" y="1235127"/>
            <a:ext cx="6943109" cy="5162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35" dirty="0"/>
              <a:t>Lightweight </a:t>
            </a:r>
            <a:r>
              <a:rPr lang="en-US" altLang="zh-CN" spc="-35" dirty="0" err="1"/>
              <a:t>Pthread</a:t>
            </a:r>
            <a:r>
              <a:rPr lang="en-US" altLang="zh-CN" spc="-35" dirty="0"/>
              <a:t> vs Fork()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5334" y="1384186"/>
            <a:ext cx="3574073" cy="4700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fork()</a:t>
            </a:r>
          </a:p>
          <a:p>
            <a:r>
              <a:rPr lang="en-US" sz="1600" dirty="0" smtClean="0"/>
              <a:t>Purpose </a:t>
            </a:r>
            <a:r>
              <a:rPr lang="en-US" sz="1600" dirty="0"/>
              <a:t>is to create a new process, which becomes the child process of the </a:t>
            </a:r>
            <a:r>
              <a:rPr lang="en-US" sz="1600" dirty="0" smtClean="0"/>
              <a:t>caller</a:t>
            </a:r>
            <a:endParaRPr lang="en-US" sz="1600" dirty="0"/>
          </a:p>
          <a:p>
            <a:r>
              <a:rPr lang="en-US" sz="1600" dirty="0"/>
              <a:t>Both processes will execute the next instruction following the fork() system </a:t>
            </a:r>
            <a:r>
              <a:rPr lang="en-US" sz="1600" dirty="0" smtClean="0"/>
              <a:t>call</a:t>
            </a:r>
            <a:endParaRPr lang="en-US" sz="1600" dirty="0"/>
          </a:p>
          <a:p>
            <a:r>
              <a:rPr lang="en-US" sz="1600" dirty="0"/>
              <a:t>Two identical copies of the computer's address space</a:t>
            </a:r>
            <a:r>
              <a:rPr lang="en-US" sz="1600" dirty="0" smtClean="0"/>
              <a:t>, code</a:t>
            </a:r>
            <a:r>
              <a:rPr lang="en-US" sz="1600" dirty="0"/>
              <a:t>, and stack are created one for parent and child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Thinking of the fork as it was a person; Forking causes a clone of your program (process), that is running the code it copied.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84711" y="1430346"/>
            <a:ext cx="3574073" cy="4700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pthread_create</a:t>
            </a:r>
            <a:r>
              <a:rPr lang="en-US" sz="1600" b="1" dirty="0"/>
              <a:t>()</a:t>
            </a:r>
          </a:p>
          <a:p>
            <a:r>
              <a:rPr lang="en-US" sz="1600" dirty="0" smtClean="0"/>
              <a:t>Purpose is to create a new thread in the program which is given the same process of the caller</a:t>
            </a:r>
          </a:p>
          <a:p>
            <a:r>
              <a:rPr lang="en-US" sz="1600" b="1" dirty="0" smtClean="0"/>
              <a:t>Threads </a:t>
            </a:r>
            <a:r>
              <a:rPr lang="en-US" sz="1600" b="1" dirty="0"/>
              <a:t>within the same process can communicate using shared memory. Zero copy compared to MPI</a:t>
            </a:r>
          </a:p>
          <a:p>
            <a:r>
              <a:rPr lang="en-US" sz="1600" dirty="0" smtClean="0"/>
              <a:t>Thread </a:t>
            </a:r>
            <a:r>
              <a:rPr lang="en-US" sz="1600" dirty="0"/>
              <a:t>will </a:t>
            </a:r>
            <a:r>
              <a:rPr lang="en-US" sz="1600" b="1" dirty="0"/>
              <a:t>share</a:t>
            </a:r>
            <a:r>
              <a:rPr lang="en-US" sz="1600" dirty="0"/>
              <a:t> data</a:t>
            </a:r>
            <a:r>
              <a:rPr lang="en-US" sz="1600" dirty="0" smtClean="0"/>
              <a:t>, open </a:t>
            </a:r>
            <a:r>
              <a:rPr lang="en-US" sz="1600" dirty="0"/>
              <a:t>files, signal handlers and signal dispositions, current working directory, user and group ID's. The new thread will get its own stack, thread ID, and registers though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76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400888"/>
            <a:ext cx="805817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 </a:t>
            </a:r>
            <a:r>
              <a:rPr sz="4400" spc="-5" dirty="0"/>
              <a:t>Multi-Threaded </a:t>
            </a:r>
            <a:r>
              <a:rPr sz="4400" spc="-25" dirty="0"/>
              <a:t>Linked</a:t>
            </a:r>
            <a:r>
              <a:rPr sz="4400" spc="-110" dirty="0"/>
              <a:t> </a:t>
            </a:r>
            <a:r>
              <a:rPr sz="4400" spc="-15" dirty="0"/>
              <a:t>List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00962"/>
            <a:ext cx="7589520" cy="374522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95123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Let’s </a:t>
            </a:r>
            <a:r>
              <a:rPr sz="2800" spc="-5" dirty="0">
                <a:latin typeface="Calibri"/>
                <a:cs typeface="Calibri"/>
              </a:rPr>
              <a:t>try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use these functions in a </a:t>
            </a:r>
            <a:r>
              <a:rPr sz="2800" spc="-10" dirty="0">
                <a:latin typeface="Calibri"/>
                <a:cs typeface="Calibri"/>
              </a:rPr>
              <a:t>Pthreads  </a:t>
            </a:r>
            <a:r>
              <a:rPr sz="2800" spc="-20" dirty="0">
                <a:latin typeface="Calibri"/>
                <a:cs typeface="Calibri"/>
              </a:rPr>
              <a:t>program.</a:t>
            </a:r>
            <a:endParaRPr sz="2800">
              <a:latin typeface="Calibri"/>
              <a:cs typeface="Calibri"/>
            </a:endParaRPr>
          </a:p>
          <a:p>
            <a:pPr marL="241300" marR="30607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order to share </a:t>
            </a: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list, we can define </a:t>
            </a:r>
            <a:r>
              <a:rPr sz="2800" spc="-15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6FF"/>
                </a:solidFill>
                <a:latin typeface="Calibri"/>
                <a:cs typeface="Calibri"/>
              </a:rPr>
              <a:t>head_p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a global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simplify </a:t>
            </a:r>
            <a:r>
              <a:rPr sz="2800" spc="-5" dirty="0">
                <a:latin typeface="Calibri"/>
                <a:cs typeface="Calibri"/>
              </a:rPr>
              <a:t>the function </a:t>
            </a:r>
            <a:r>
              <a:rPr sz="2800" spc="-15" dirty="0">
                <a:latin typeface="Calibri"/>
                <a:cs typeface="Calibri"/>
              </a:rPr>
              <a:t>headers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40" dirty="0">
                <a:solidFill>
                  <a:srgbClr val="0066FF"/>
                </a:solidFill>
                <a:latin typeface="Calibri"/>
                <a:cs typeface="Calibri"/>
              </a:rPr>
              <a:t>Member</a:t>
            </a:r>
            <a:r>
              <a:rPr sz="2800" spc="-40" dirty="0">
                <a:latin typeface="Calibri"/>
                <a:cs typeface="Calibri"/>
              </a:rPr>
              <a:t>, </a:t>
            </a:r>
            <a:r>
              <a:rPr sz="2800" spc="-4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6FF"/>
                </a:solidFill>
                <a:latin typeface="Calibri"/>
                <a:cs typeface="Calibri"/>
              </a:rPr>
              <a:t>Insert</a:t>
            </a:r>
            <a:r>
              <a:rPr sz="2800" spc="-5" dirty="0">
                <a:latin typeface="Calibri"/>
                <a:cs typeface="Calibri"/>
              </a:rPr>
              <a:t>, 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6FF"/>
                </a:solidFill>
                <a:latin typeface="Calibri"/>
                <a:cs typeface="Calibri"/>
              </a:rPr>
              <a:t>Delete</a:t>
            </a:r>
            <a:endParaRPr sz="2800">
              <a:latin typeface="Calibri"/>
              <a:cs typeface="Calibri"/>
            </a:endParaRPr>
          </a:p>
          <a:p>
            <a:pPr marL="697865" marR="741680" lvl="1" indent="-228600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since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won’t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pass </a:t>
            </a:r>
            <a:r>
              <a:rPr sz="2400" dirty="0">
                <a:latin typeface="Calibri"/>
                <a:cs typeface="Calibri"/>
              </a:rPr>
              <a:t>in either </a:t>
            </a:r>
            <a:r>
              <a:rPr sz="2400" spc="-5" dirty="0">
                <a:solidFill>
                  <a:srgbClr val="0066FF"/>
                </a:solidFill>
                <a:latin typeface="Calibri"/>
                <a:cs typeface="Calibri"/>
              </a:rPr>
              <a:t>head_p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6FF"/>
                </a:solidFill>
                <a:latin typeface="Calibri"/>
                <a:cs typeface="Calibri"/>
              </a:rPr>
              <a:t>head_p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we’ll only 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pass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interest.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12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411861"/>
            <a:ext cx="8122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Simultaneous access </a:t>
            </a:r>
            <a:r>
              <a:rPr sz="4400" spc="-10" dirty="0"/>
              <a:t>by </a:t>
            </a:r>
            <a:r>
              <a:rPr sz="4400" spc="-15" dirty="0"/>
              <a:t>two</a:t>
            </a:r>
            <a:r>
              <a:rPr sz="4400" spc="-20" dirty="0"/>
              <a:t> </a:t>
            </a:r>
            <a:r>
              <a:rPr sz="4400" spc="-10" dirty="0"/>
              <a:t>threads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715505" y="1472589"/>
            <a:ext cx="7143389" cy="3772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61152" y="1786585"/>
            <a:ext cx="2186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Thread0: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Member(5)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71691" y="4807153"/>
            <a:ext cx="1965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Thread1:</a:t>
            </a:r>
            <a:r>
              <a:rPr sz="20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Delete(5)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379" y="5930900"/>
            <a:ext cx="683323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Problem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: Element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5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may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deleted even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before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thread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returns.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1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411861"/>
            <a:ext cx="8122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Simultaneous access </a:t>
            </a:r>
            <a:r>
              <a:rPr sz="4400" spc="-10" dirty="0"/>
              <a:t>by </a:t>
            </a:r>
            <a:r>
              <a:rPr sz="4400" spc="-15" dirty="0"/>
              <a:t>two</a:t>
            </a:r>
            <a:r>
              <a:rPr sz="4400" spc="-20" dirty="0"/>
              <a:t> </a:t>
            </a:r>
            <a:r>
              <a:rPr sz="4400" spc="-10" dirty="0"/>
              <a:t>threads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15505" y="1472589"/>
            <a:ext cx="7143389" cy="3772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61152" y="1786585"/>
            <a:ext cx="2186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Thread0:</a:t>
            </a:r>
            <a:r>
              <a:rPr sz="2000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Member(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1691" y="4807153"/>
            <a:ext cx="1965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Thread1:</a:t>
            </a:r>
            <a:r>
              <a:rPr sz="20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Delete(5)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8340" y="5816752"/>
            <a:ext cx="7003415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Problem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: thread1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may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free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memory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used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node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storing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spc="-15" dirty="0">
                <a:solidFill>
                  <a:srgbClr val="FF0000"/>
                </a:solidFill>
                <a:cs typeface="Calibri"/>
              </a:rPr>
              <a:t>before </a:t>
            </a:r>
            <a:r>
              <a:rPr lang="en-US" sz="2000" spc="-5" dirty="0">
                <a:solidFill>
                  <a:srgbClr val="FF0000"/>
                </a:solidFill>
                <a:cs typeface="Calibri"/>
              </a:rPr>
              <a:t>thread0 can advance </a:t>
            </a:r>
            <a:r>
              <a:rPr lang="en-US" sz="2000" spc="-15" dirty="0">
                <a:solidFill>
                  <a:srgbClr val="FF0000"/>
                </a:solidFill>
                <a:cs typeface="Calibri"/>
              </a:rPr>
              <a:t>to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the node </a:t>
            </a:r>
            <a:r>
              <a:rPr lang="en-US" sz="2000" spc="-10" dirty="0">
                <a:solidFill>
                  <a:srgbClr val="FF0000"/>
                </a:solidFill>
                <a:cs typeface="Calibri"/>
              </a:rPr>
              <a:t>storing</a:t>
            </a:r>
            <a:r>
              <a:rPr lang="en-US" sz="2000" spc="-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8.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2000" dirty="0">
                <a:solidFill>
                  <a:srgbClr val="FF0000"/>
                </a:solidFill>
                <a:cs typeface="Calibri"/>
              </a:rPr>
              <a:t>Or segment fault error.</a:t>
            </a:r>
            <a:endParaRPr sz="20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2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348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Solution</a:t>
            </a:r>
            <a:r>
              <a:rPr sz="4400" spc="-65" dirty="0"/>
              <a:t> </a:t>
            </a:r>
            <a:r>
              <a:rPr sz="4400" spc="-5" dirty="0"/>
              <a:t>#</a:t>
            </a:r>
            <a:r>
              <a:rPr sz="4400" spc="-5" dirty="0" smtClean="0"/>
              <a:t>1</a:t>
            </a:r>
            <a:r>
              <a:rPr lang="en-US" sz="4400" spc="-5" dirty="0" smtClean="0"/>
              <a:t> 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125334" cy="211339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obvious </a:t>
            </a:r>
            <a:r>
              <a:rPr sz="2800" spc="-5" dirty="0">
                <a:latin typeface="Calibri"/>
                <a:cs typeface="Calibri"/>
              </a:rPr>
              <a:t>solution is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simply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lock 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list </a:t>
            </a:r>
            <a:r>
              <a:rPr sz="2800" spc="-20" dirty="0">
                <a:latin typeface="Calibri"/>
                <a:cs typeface="Calibri"/>
              </a:rPr>
              <a:t>any 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thread </a:t>
            </a:r>
            <a:r>
              <a:rPr sz="2800" spc="-20" dirty="0">
                <a:latin typeface="Calibri"/>
                <a:cs typeface="Calibri"/>
              </a:rPr>
              <a:t>attempts to </a:t>
            </a:r>
            <a:r>
              <a:rPr sz="2800" spc="-5" dirty="0">
                <a:latin typeface="Calibri"/>
                <a:cs typeface="Calibri"/>
              </a:rPr>
              <a:t>access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it.</a:t>
            </a:r>
            <a:endParaRPr sz="2800" dirty="0">
              <a:latin typeface="Calibri"/>
              <a:cs typeface="Calibri"/>
            </a:endParaRPr>
          </a:p>
          <a:p>
            <a:pPr marL="241300" marR="70358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call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each of the </a:t>
            </a:r>
            <a:r>
              <a:rPr sz="2800" spc="-15" dirty="0">
                <a:latin typeface="Calibri"/>
                <a:cs typeface="Calibri"/>
              </a:rPr>
              <a:t>three </a:t>
            </a:r>
            <a:r>
              <a:rPr sz="2800" spc="-5" dirty="0" smtClean="0">
                <a:latin typeface="Calibri"/>
                <a:cs typeface="Calibri"/>
              </a:rPr>
              <a:t>functions</a:t>
            </a:r>
            <a:r>
              <a:rPr lang="en-US" sz="2800" spc="-5" dirty="0" smtClean="0">
                <a:latin typeface="Calibri"/>
                <a:cs typeface="Calibri"/>
              </a:rPr>
              <a:t> (Member, Insert and Delete)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 be  </a:t>
            </a:r>
            <a:r>
              <a:rPr sz="2800" spc="-15" dirty="0">
                <a:latin typeface="Calibri"/>
                <a:cs typeface="Calibri"/>
              </a:rPr>
              <a:t>protected by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mutex.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5750" y="4109814"/>
            <a:ext cx="6381018" cy="1066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82822" y="5604154"/>
            <a:ext cx="4227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place of calling</a:t>
            </a:r>
            <a:r>
              <a:rPr sz="24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Member(value).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73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42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644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Issues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63016" y="1553413"/>
            <a:ext cx="8093709" cy="4687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Calibri"/>
                <a:cs typeface="Calibri"/>
              </a:rPr>
              <a:t>We’re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serializing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access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907415" indent="-228600" algn="just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vast </a:t>
            </a:r>
            <a:r>
              <a:rPr sz="2800" spc="-5" dirty="0">
                <a:latin typeface="Calibri"/>
                <a:cs typeface="Calibri"/>
              </a:rPr>
              <a:t>majority of </a:t>
            </a:r>
            <a:r>
              <a:rPr sz="2800" spc="-10" dirty="0">
                <a:latin typeface="Calibri"/>
                <a:cs typeface="Calibri"/>
              </a:rPr>
              <a:t>our </a:t>
            </a:r>
            <a:r>
              <a:rPr sz="2800" spc="-15" dirty="0">
                <a:latin typeface="Calibri"/>
                <a:cs typeface="Calibri"/>
              </a:rPr>
              <a:t>operations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calls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0" dirty="0">
                <a:solidFill>
                  <a:srgbClr val="0066F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6FF"/>
                </a:solidFill>
                <a:latin typeface="Calibri"/>
                <a:cs typeface="Calibri"/>
              </a:rPr>
              <a:t>Member</a:t>
            </a:r>
            <a:r>
              <a:rPr sz="2800" spc="-40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we’ll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fail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to exploit 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0" dirty="0">
                <a:latin typeface="Calibri"/>
                <a:cs typeface="Calibri"/>
              </a:rPr>
              <a:t>opportunity </a:t>
            </a:r>
            <a:r>
              <a:rPr sz="2800" spc="-30" dirty="0">
                <a:latin typeface="Calibri"/>
                <a:cs typeface="Calibri"/>
              </a:rPr>
              <a:t>for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parallelism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178435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other hand,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most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our </a:t>
            </a:r>
            <a:r>
              <a:rPr sz="2800" spc="-15" dirty="0">
                <a:latin typeface="Calibri"/>
                <a:cs typeface="Calibri"/>
              </a:rPr>
              <a:t>operations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calls 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6FF"/>
                </a:solidFill>
                <a:latin typeface="Calibri"/>
                <a:cs typeface="Calibri"/>
              </a:rPr>
              <a:t>Insert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66FF"/>
                </a:solidFill>
                <a:latin typeface="Calibri"/>
                <a:cs typeface="Calibri"/>
              </a:rPr>
              <a:t>Delete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then this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best 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  <a:p>
            <a:pPr marL="698500" marR="5080" lvl="1" indent="-229235">
              <a:lnSpc>
                <a:spcPts val="2590"/>
              </a:lnSpc>
              <a:spcBef>
                <a:spcPts val="57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since we’ll 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serialize </a:t>
            </a: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operations, </a:t>
            </a:r>
            <a:r>
              <a:rPr sz="2400" dirty="0">
                <a:latin typeface="Calibri"/>
                <a:cs typeface="Calibri"/>
              </a:rPr>
              <a:t>and this </a:t>
            </a:r>
            <a:r>
              <a:rPr sz="2400" spc="-5" dirty="0">
                <a:latin typeface="Calibri"/>
                <a:cs typeface="Calibri"/>
              </a:rPr>
              <a:t>solution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certainly be </a:t>
            </a:r>
            <a:r>
              <a:rPr sz="2400" spc="-15" dirty="0">
                <a:latin typeface="Calibri"/>
                <a:cs typeface="Calibri"/>
              </a:rPr>
              <a:t>easy to  </a:t>
            </a:r>
            <a:r>
              <a:rPr sz="2400" spc="-5" dirty="0">
                <a:latin typeface="Calibri"/>
                <a:cs typeface="Calibri"/>
              </a:rPr>
              <a:t>implement.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26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1546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Solution</a:t>
            </a:r>
            <a:r>
              <a:rPr sz="4400" spc="-65" dirty="0"/>
              <a:t> </a:t>
            </a:r>
            <a:r>
              <a:rPr sz="4400" spc="-5" dirty="0"/>
              <a:t>#2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124700" cy="185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Instead </a:t>
            </a:r>
            <a:r>
              <a:rPr sz="2800" spc="-5" dirty="0">
                <a:latin typeface="Calibri"/>
                <a:cs typeface="Calibri"/>
              </a:rPr>
              <a:t>of locking the </a:t>
            </a:r>
            <a:r>
              <a:rPr sz="2800" spc="-15" dirty="0">
                <a:latin typeface="Calibri"/>
                <a:cs typeface="Calibri"/>
              </a:rPr>
              <a:t>entire list, we could </a:t>
            </a:r>
            <a:r>
              <a:rPr sz="2800" spc="-5" dirty="0">
                <a:latin typeface="Calibri"/>
                <a:cs typeface="Calibri"/>
              </a:rPr>
              <a:t>try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lock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individual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nodes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“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finer-grained</a:t>
            </a:r>
            <a:r>
              <a:rPr sz="2800" spc="-10" dirty="0">
                <a:latin typeface="Calibri"/>
                <a:cs typeface="Calibri"/>
              </a:rPr>
              <a:t>”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approach.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4391" y="3949827"/>
            <a:ext cx="5238750" cy="1895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7326" y="5484114"/>
            <a:ext cx="4088765" cy="0"/>
          </a:xfrm>
          <a:custGeom>
            <a:avLst/>
            <a:gdLst/>
            <a:ahLst/>
            <a:cxnLst/>
            <a:rect l="l" t="t" r="r" b="b"/>
            <a:pathLst>
              <a:path w="4088765">
                <a:moveTo>
                  <a:pt x="0" y="0"/>
                </a:moveTo>
                <a:lnTo>
                  <a:pt x="4088384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75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1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13" y="64429"/>
            <a:ext cx="8669302" cy="132087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-15" dirty="0"/>
              <a:t>Implementation </a:t>
            </a:r>
            <a:r>
              <a:rPr sz="4400" spc="-5" dirty="0"/>
              <a:t>of </a:t>
            </a:r>
            <a:r>
              <a:rPr sz="4400" dirty="0"/>
              <a:t>Member with  </a:t>
            </a:r>
            <a:r>
              <a:rPr sz="4400" spc="-5" dirty="0"/>
              <a:t>one </a:t>
            </a:r>
            <a:r>
              <a:rPr sz="4400" spc="-25" dirty="0"/>
              <a:t>mutex </a:t>
            </a:r>
            <a:r>
              <a:rPr sz="4400" dirty="0"/>
              <a:t>per </a:t>
            </a:r>
            <a:r>
              <a:rPr sz="4400" spc="-15" dirty="0"/>
              <a:t>list </a:t>
            </a:r>
            <a:r>
              <a:rPr sz="4400" dirty="0"/>
              <a:t>node</a:t>
            </a:r>
            <a:r>
              <a:rPr sz="4400" spc="15" dirty="0"/>
              <a:t> </a:t>
            </a:r>
            <a:r>
              <a:rPr sz="4400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853430" y="1814715"/>
            <a:ext cx="7341913" cy="379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5217" y="4141470"/>
            <a:ext cx="5946775" cy="0"/>
          </a:xfrm>
          <a:custGeom>
            <a:avLst/>
            <a:gdLst/>
            <a:ahLst/>
            <a:cxnLst/>
            <a:rect l="l" t="t" r="r" b="b"/>
            <a:pathLst>
              <a:path w="5946775">
                <a:moveTo>
                  <a:pt x="0" y="0"/>
                </a:moveTo>
                <a:lnTo>
                  <a:pt x="5946393" y="0"/>
                </a:lnTo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5133" y="4735829"/>
            <a:ext cx="4942205" cy="0"/>
          </a:xfrm>
          <a:custGeom>
            <a:avLst/>
            <a:gdLst/>
            <a:ahLst/>
            <a:cxnLst/>
            <a:rect l="l" t="t" r="r" b="b"/>
            <a:pathLst>
              <a:path w="4942205">
                <a:moveTo>
                  <a:pt x="0" y="0"/>
                </a:moveTo>
                <a:lnTo>
                  <a:pt x="494207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40358" y="2964942"/>
            <a:ext cx="4567555" cy="0"/>
          </a:xfrm>
          <a:custGeom>
            <a:avLst/>
            <a:gdLst/>
            <a:ahLst/>
            <a:cxnLst/>
            <a:rect l="l" t="t" r="r" b="b"/>
            <a:pathLst>
              <a:path w="4567555">
                <a:moveTo>
                  <a:pt x="0" y="0"/>
                </a:moveTo>
                <a:lnTo>
                  <a:pt x="4567301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7370" y="5043678"/>
            <a:ext cx="5152390" cy="0"/>
          </a:xfrm>
          <a:custGeom>
            <a:avLst/>
            <a:gdLst/>
            <a:ahLst/>
            <a:cxnLst/>
            <a:rect l="l" t="t" r="r" b="b"/>
            <a:pathLst>
              <a:path w="5152390">
                <a:moveTo>
                  <a:pt x="0" y="0"/>
                </a:moveTo>
                <a:lnTo>
                  <a:pt x="5152262" y="0"/>
                </a:lnTo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5879" y="5927344"/>
            <a:ext cx="4699162" cy="588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6351" y="5647385"/>
            <a:ext cx="398780" cy="293370"/>
          </a:xfrm>
          <a:custGeom>
            <a:avLst/>
            <a:gdLst/>
            <a:ahLst/>
            <a:cxnLst/>
            <a:rect l="l" t="t" r="r" b="b"/>
            <a:pathLst>
              <a:path w="398780" h="293370">
                <a:moveTo>
                  <a:pt x="39116" y="217208"/>
                </a:moveTo>
                <a:lnTo>
                  <a:pt x="0" y="292862"/>
                </a:lnTo>
                <a:lnTo>
                  <a:pt x="84074" y="278803"/>
                </a:lnTo>
                <a:lnTo>
                  <a:pt x="70799" y="260616"/>
                </a:lnTo>
                <a:lnTo>
                  <a:pt x="55118" y="260616"/>
                </a:lnTo>
                <a:lnTo>
                  <a:pt x="47625" y="250342"/>
                </a:lnTo>
                <a:lnTo>
                  <a:pt x="57859" y="242887"/>
                </a:lnTo>
                <a:lnTo>
                  <a:pt x="39116" y="217208"/>
                </a:lnTo>
                <a:close/>
              </a:path>
              <a:path w="398780" h="293370">
                <a:moveTo>
                  <a:pt x="57859" y="242887"/>
                </a:moveTo>
                <a:lnTo>
                  <a:pt x="47625" y="250342"/>
                </a:lnTo>
                <a:lnTo>
                  <a:pt x="55118" y="260616"/>
                </a:lnTo>
                <a:lnTo>
                  <a:pt x="65356" y="253158"/>
                </a:lnTo>
                <a:lnTo>
                  <a:pt x="57859" y="242887"/>
                </a:lnTo>
                <a:close/>
              </a:path>
              <a:path w="398780" h="293370">
                <a:moveTo>
                  <a:pt x="65356" y="253158"/>
                </a:moveTo>
                <a:lnTo>
                  <a:pt x="55118" y="260616"/>
                </a:lnTo>
                <a:lnTo>
                  <a:pt x="70799" y="260616"/>
                </a:lnTo>
                <a:lnTo>
                  <a:pt x="65356" y="253158"/>
                </a:lnTo>
                <a:close/>
              </a:path>
              <a:path w="398780" h="293370">
                <a:moveTo>
                  <a:pt x="391287" y="0"/>
                </a:moveTo>
                <a:lnTo>
                  <a:pt x="57859" y="242887"/>
                </a:lnTo>
                <a:lnTo>
                  <a:pt x="65356" y="253158"/>
                </a:lnTo>
                <a:lnTo>
                  <a:pt x="398780" y="10261"/>
                </a:lnTo>
                <a:lnTo>
                  <a:pt x="39128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32150" y="5381955"/>
            <a:ext cx="744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20" dirty="0">
                <a:solidFill>
                  <a:srgbClr val="2D75B6"/>
                </a:solidFill>
                <a:latin typeface="Calibri Light"/>
                <a:cs typeface="Calibri Light"/>
              </a:rPr>
              <a:t>t</a:t>
            </a:r>
            <a:r>
              <a:rPr sz="1800" b="0" spc="-5" dirty="0">
                <a:solidFill>
                  <a:srgbClr val="2D75B6"/>
                </a:solidFill>
                <a:latin typeface="Calibri Light"/>
                <a:cs typeface="Calibri Light"/>
              </a:rPr>
              <a:t>emp</a:t>
            </a:r>
            <a:r>
              <a:rPr sz="1800" b="0" spc="5" dirty="0">
                <a:solidFill>
                  <a:srgbClr val="2D75B6"/>
                </a:solidFill>
                <a:latin typeface="Calibri Light"/>
                <a:cs typeface="Calibri Light"/>
              </a:rPr>
              <a:t>_</a:t>
            </a:r>
            <a:r>
              <a:rPr sz="1800" b="0" dirty="0">
                <a:solidFill>
                  <a:srgbClr val="2D75B6"/>
                </a:solidFill>
                <a:latin typeface="Calibri Light"/>
                <a:cs typeface="Calibri Light"/>
              </a:rPr>
              <a:t>p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76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6696" y="1974367"/>
            <a:ext cx="6818816" cy="3782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544" y="58293"/>
            <a:ext cx="7400290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-15" dirty="0"/>
              <a:t>Implementation </a:t>
            </a:r>
            <a:r>
              <a:rPr sz="4400" spc="-5" dirty="0"/>
              <a:t>of </a:t>
            </a:r>
            <a:r>
              <a:rPr sz="4400" dirty="0"/>
              <a:t>Member with  </a:t>
            </a:r>
            <a:r>
              <a:rPr sz="4400" spc="-5" dirty="0"/>
              <a:t>one </a:t>
            </a:r>
            <a:r>
              <a:rPr sz="4400" spc="-25" dirty="0"/>
              <a:t>mutex </a:t>
            </a:r>
            <a:r>
              <a:rPr sz="4400" dirty="0"/>
              <a:t>per </a:t>
            </a:r>
            <a:r>
              <a:rPr sz="4400" spc="-15" dirty="0"/>
              <a:t>list </a:t>
            </a:r>
            <a:r>
              <a:rPr sz="4400" dirty="0"/>
              <a:t>node</a:t>
            </a:r>
            <a:r>
              <a:rPr sz="4400" spc="15" dirty="0"/>
              <a:t> </a:t>
            </a:r>
            <a:r>
              <a:rPr sz="4400" dirty="0"/>
              <a:t>(2)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77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05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46648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Issues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662545" cy="3395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033144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5" dirty="0">
                <a:latin typeface="Calibri"/>
                <a:cs typeface="Calibri"/>
              </a:rPr>
              <a:t>is much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more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complex </a:t>
            </a:r>
            <a:r>
              <a:rPr sz="2800" spc="-5" dirty="0">
                <a:latin typeface="Calibri"/>
                <a:cs typeface="Calibri"/>
              </a:rPr>
              <a:t>than the </a:t>
            </a:r>
            <a:r>
              <a:rPr sz="2800" spc="-10" dirty="0">
                <a:latin typeface="Calibri"/>
                <a:cs typeface="Calibri"/>
              </a:rPr>
              <a:t>original  Member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 is also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much 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slower</a:t>
            </a:r>
            <a:r>
              <a:rPr sz="2800" spc="-45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since,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general, </a:t>
            </a:r>
            <a:r>
              <a:rPr sz="2800" spc="-5" dirty="0">
                <a:latin typeface="Calibri"/>
                <a:cs typeface="Calibri"/>
              </a:rPr>
              <a:t>each time a  </a:t>
            </a:r>
            <a:r>
              <a:rPr sz="2800" spc="-10" dirty="0">
                <a:latin typeface="Calibri"/>
                <a:cs typeface="Calibri"/>
              </a:rPr>
              <a:t>node </a:t>
            </a:r>
            <a:r>
              <a:rPr sz="2800" spc="-5" dirty="0">
                <a:latin typeface="Calibri"/>
                <a:cs typeface="Calibri"/>
              </a:rPr>
              <a:t>is accessed, a </a:t>
            </a:r>
            <a:r>
              <a:rPr sz="2800" spc="-25" dirty="0">
                <a:latin typeface="Calibri"/>
                <a:cs typeface="Calibri"/>
              </a:rPr>
              <a:t>mutex </a:t>
            </a:r>
            <a:r>
              <a:rPr sz="2800" spc="-15" dirty="0">
                <a:latin typeface="Calibri"/>
                <a:cs typeface="Calibri"/>
              </a:rPr>
              <a:t>must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locked 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20" dirty="0">
                <a:latin typeface="Calibri"/>
                <a:cs typeface="Calibri"/>
              </a:rPr>
              <a:t>unlocked.</a:t>
            </a:r>
            <a:endParaRPr sz="2800">
              <a:latin typeface="Calibri"/>
              <a:cs typeface="Calibri"/>
            </a:endParaRPr>
          </a:p>
          <a:p>
            <a:pPr marL="241300" marR="71882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addition of a </a:t>
            </a:r>
            <a:r>
              <a:rPr sz="2800" spc="-25" dirty="0">
                <a:latin typeface="Calibri"/>
                <a:cs typeface="Calibri"/>
              </a:rPr>
              <a:t>mutex </a:t>
            </a:r>
            <a:r>
              <a:rPr sz="2800" spc="-10" dirty="0">
                <a:latin typeface="Calibri"/>
                <a:cs typeface="Calibri"/>
              </a:rPr>
              <a:t>field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node </a:t>
            </a:r>
            <a:r>
              <a:rPr sz="2800" spc="-5" dirty="0">
                <a:latin typeface="Calibri"/>
                <a:cs typeface="Calibri"/>
              </a:rPr>
              <a:t>will  </a:t>
            </a:r>
            <a:r>
              <a:rPr sz="2800" spc="-15" dirty="0">
                <a:latin typeface="Calibri"/>
                <a:cs typeface="Calibri"/>
              </a:rPr>
              <a:t>substantially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increase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amount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storage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468579"/>
            <a:ext cx="769769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Pthreads </a:t>
            </a:r>
            <a:r>
              <a:rPr sz="4400" spc="-30" dirty="0"/>
              <a:t>Read-Write</a:t>
            </a:r>
            <a:r>
              <a:rPr sz="4400" spc="-45" dirty="0"/>
              <a:t> </a:t>
            </a:r>
            <a:r>
              <a:rPr sz="4400" spc="-10" dirty="0"/>
              <a:t>Locks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90168" y="1590802"/>
            <a:ext cx="7435215" cy="403415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665" marR="11430" indent="-228600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Neither </a:t>
            </a:r>
            <a:r>
              <a:rPr sz="2800" spc="-5" dirty="0">
                <a:latin typeface="Calibri"/>
                <a:cs typeface="Calibri"/>
              </a:rPr>
              <a:t>of our </a:t>
            </a:r>
            <a:r>
              <a:rPr sz="2800" spc="-10" dirty="0">
                <a:latin typeface="Calibri"/>
                <a:cs typeface="Calibri"/>
              </a:rPr>
              <a:t>multi-threaded </a:t>
            </a:r>
            <a:r>
              <a:rPr sz="2800" spc="-25" dirty="0">
                <a:latin typeface="Calibri"/>
                <a:cs typeface="Calibri"/>
              </a:rPr>
              <a:t>linked </a:t>
            </a:r>
            <a:r>
              <a:rPr sz="2800" spc="-15" dirty="0">
                <a:latin typeface="Calibri"/>
                <a:cs typeface="Calibri"/>
              </a:rPr>
              <a:t>lists exploits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potential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simultaneous </a:t>
            </a:r>
            <a:r>
              <a:rPr sz="2800" dirty="0">
                <a:latin typeface="Calibri"/>
                <a:cs typeface="Calibri"/>
              </a:rPr>
              <a:t>access </a:t>
            </a:r>
            <a:r>
              <a:rPr sz="2800" spc="-20" dirty="0">
                <a:latin typeface="Calibri"/>
                <a:cs typeface="Calibri"/>
              </a:rPr>
              <a:t>to any </a:t>
            </a:r>
            <a:r>
              <a:rPr sz="2800" spc="-10" dirty="0">
                <a:latin typeface="Calibri"/>
                <a:cs typeface="Calibri"/>
              </a:rPr>
              <a:t>node 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threads that </a:t>
            </a:r>
            <a:r>
              <a:rPr sz="2800" spc="-20" dirty="0">
                <a:latin typeface="Calibri"/>
                <a:cs typeface="Calibri"/>
              </a:rPr>
              <a:t>are executing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Member.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4150">
              <a:latin typeface="Calibri"/>
              <a:cs typeface="Calibri"/>
            </a:endParaRPr>
          </a:p>
          <a:p>
            <a:pPr marL="240665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5" dirty="0">
                <a:latin typeface="Calibri"/>
                <a:cs typeface="Calibri"/>
              </a:rPr>
              <a:t>solution </a:t>
            </a:r>
            <a:r>
              <a:rPr sz="2800" spc="-10" dirty="0">
                <a:latin typeface="Calibri"/>
                <a:cs typeface="Calibri"/>
              </a:rPr>
              <a:t>only allows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one thread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access  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entire list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4100">
              <a:latin typeface="Calibri"/>
              <a:cs typeface="Calibri"/>
            </a:endParaRPr>
          </a:p>
          <a:p>
            <a:pPr marL="240665" marR="19939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 second only allows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one thread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any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given node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instant.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59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168" y="193928"/>
            <a:ext cx="7763662" cy="677108"/>
          </a:xfrm>
        </p:spPr>
        <p:txBody>
          <a:bodyPr>
            <a:normAutofit fontScale="90000"/>
          </a:bodyPr>
          <a:lstStyle/>
          <a:p>
            <a:r>
              <a:rPr lang="en-US" sz="4400" spc="-35" dirty="0" err="1"/>
              <a:t>Pthread</a:t>
            </a:r>
            <a:r>
              <a:rPr lang="en-US" sz="4400" spc="-35" dirty="0"/>
              <a:t> vs MPI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36723"/>
              </p:ext>
            </p:extLst>
          </p:nvPr>
        </p:nvGraphicFramePr>
        <p:xfrm>
          <a:off x="690168" y="1773116"/>
          <a:ext cx="7529145" cy="415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646">
                  <a:extLst>
                    <a:ext uri="{9D8B030D-6E8A-4147-A177-3AD203B41FA5}">
                      <a16:colId xmlns:a16="http://schemas.microsoft.com/office/drawing/2014/main" val="1831389017"/>
                    </a:ext>
                  </a:extLst>
                </a:gridCol>
                <a:gridCol w="1871784">
                  <a:extLst>
                    <a:ext uri="{9D8B030D-6E8A-4147-A177-3AD203B41FA5}">
                      <a16:colId xmlns:a16="http://schemas.microsoft.com/office/drawing/2014/main" val="841546864"/>
                    </a:ext>
                  </a:extLst>
                </a:gridCol>
                <a:gridCol w="2509715">
                  <a:extLst>
                    <a:ext uri="{9D8B030D-6E8A-4147-A177-3AD203B41FA5}">
                      <a16:colId xmlns:a16="http://schemas.microsoft.com/office/drawing/2014/main" val="3486933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Platform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MPI Shared Memory Bandwidth</a:t>
                      </a:r>
                      <a:br>
                        <a:rPr lang="en-US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>
                          <a:effectLst/>
                          <a:latin typeface="Arial" panose="020B0604020202020204" pitchFamily="34" charset="0"/>
                        </a:rPr>
                        <a:t>(GB/sec)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Arial" panose="020B0604020202020204" pitchFamily="34" charset="0"/>
                        </a:rPr>
                        <a:t>Pthreads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 Worst Case</a:t>
                      </a:r>
                      <a:br>
                        <a:rPr lang="en-US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Memory-to-CPU Bandwidth</a:t>
                      </a:r>
                      <a:br>
                        <a:rPr lang="en-US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(GB/sec)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89175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Intel 2.6 GHz Xeon E5-2670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6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Intel 2.8 GHz Xeon 5660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64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AMD 2.3 GHz Opteron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4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AMD 2.4 GHz Opteron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33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IBM 1.9 GHz POWER5 p5-575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IBM 1.5 GHz POWER4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71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Intel 2.4 GHz Xeon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42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/>
                        <a:t>Intel 1.4 GHz Itanium 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75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8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223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Pthreads </a:t>
            </a:r>
            <a:r>
              <a:rPr sz="4400" spc="-25" dirty="0"/>
              <a:t>Read-Write</a:t>
            </a:r>
            <a:r>
              <a:rPr sz="4400" spc="-110" dirty="0"/>
              <a:t> </a:t>
            </a:r>
            <a:r>
              <a:rPr sz="4400" spc="-10" dirty="0"/>
              <a:t>Locks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494905" cy="2116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31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read-write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lock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somewhat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mutex </a:t>
            </a:r>
            <a:r>
              <a:rPr sz="2800" spc="-25" dirty="0">
                <a:latin typeface="Calibri"/>
                <a:cs typeface="Calibri"/>
              </a:rPr>
              <a:t>except 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5" dirty="0">
                <a:latin typeface="Calibri"/>
                <a:cs typeface="Calibri"/>
              </a:rPr>
              <a:t>provides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two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lock</a:t>
            </a:r>
            <a:r>
              <a:rPr sz="28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5" dirty="0">
                <a:latin typeface="Calibri"/>
                <a:cs typeface="Calibri"/>
              </a:rPr>
              <a:t>lock </a:t>
            </a:r>
            <a:r>
              <a:rPr sz="2800" spc="-10" dirty="0">
                <a:latin typeface="Calibri"/>
                <a:cs typeface="Calibri"/>
              </a:rPr>
              <a:t>function locks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read-write </a:t>
            </a:r>
            <a:r>
              <a:rPr sz="2800" spc="-5" dirty="0">
                <a:latin typeface="Calibri"/>
                <a:cs typeface="Calibri"/>
              </a:rPr>
              <a:t>lock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reading</a:t>
            </a:r>
            <a:r>
              <a:rPr sz="2800" spc="-5" dirty="0">
                <a:latin typeface="Calibri"/>
                <a:cs typeface="Calibri"/>
              </a:rPr>
              <a:t>, while the </a:t>
            </a:r>
            <a:r>
              <a:rPr sz="2800" spc="-10" dirty="0">
                <a:latin typeface="Calibri"/>
                <a:cs typeface="Calibri"/>
              </a:rPr>
              <a:t>second locks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writing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02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44496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Pthreads </a:t>
            </a:r>
            <a:r>
              <a:rPr sz="4400" spc="-25" dirty="0"/>
              <a:t>Read-Write</a:t>
            </a:r>
            <a:r>
              <a:rPr sz="4400" spc="-110" dirty="0"/>
              <a:t> </a:t>
            </a:r>
            <a:r>
              <a:rPr sz="4400" spc="-10" dirty="0"/>
              <a:t>Locks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612380" cy="326897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24765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So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multiple threads </a:t>
            </a:r>
            <a:r>
              <a:rPr sz="2800" spc="-10" dirty="0">
                <a:latin typeface="Calibri"/>
                <a:cs typeface="Calibri"/>
              </a:rPr>
              <a:t>can simultaneously </a:t>
            </a:r>
            <a:r>
              <a:rPr sz="2800" spc="-15" dirty="0">
                <a:latin typeface="Calibri"/>
                <a:cs typeface="Calibri"/>
              </a:rPr>
              <a:t>obtain </a:t>
            </a:r>
            <a:r>
              <a:rPr sz="2800" spc="-5" dirty="0">
                <a:latin typeface="Calibri"/>
                <a:cs typeface="Calibri"/>
              </a:rPr>
              <a:t>the  lock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calling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read-lock </a:t>
            </a:r>
            <a:r>
              <a:rPr sz="2800" spc="-5" dirty="0">
                <a:latin typeface="Calibri"/>
                <a:cs typeface="Calibri"/>
              </a:rPr>
              <a:t>function, while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only  one thread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obtain </a:t>
            </a:r>
            <a:r>
              <a:rPr sz="2800" spc="-5" dirty="0">
                <a:latin typeface="Calibri"/>
                <a:cs typeface="Calibri"/>
              </a:rPr>
              <a:t>the lock </a:t>
            </a:r>
            <a:r>
              <a:rPr sz="2800" spc="-10" dirty="0">
                <a:latin typeface="Calibri"/>
                <a:cs typeface="Calibri"/>
              </a:rPr>
              <a:t>by calling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write- 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lock </a:t>
            </a:r>
            <a:r>
              <a:rPr sz="2800" spc="-10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Thus, if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0" dirty="0">
                <a:latin typeface="Calibri"/>
                <a:cs typeface="Calibri"/>
              </a:rPr>
              <a:t>threads own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lock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reading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20" dirty="0">
                <a:latin typeface="Calibri"/>
                <a:cs typeface="Calibri"/>
              </a:rPr>
              <a:t>any  </a:t>
            </a:r>
            <a:r>
              <a:rPr sz="2800" spc="-10" dirty="0">
                <a:latin typeface="Calibri"/>
                <a:cs typeface="Calibri"/>
              </a:rPr>
              <a:t>threads that </a:t>
            </a:r>
            <a:r>
              <a:rPr sz="2800" spc="-20" dirty="0">
                <a:latin typeface="Calibri"/>
                <a:cs typeface="Calibri"/>
              </a:rPr>
              <a:t>want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obtain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lock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writing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block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0" dirty="0">
                <a:latin typeface="Calibri"/>
                <a:cs typeface="Calibri"/>
              </a:rPr>
              <a:t>call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write-lock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6935" y="3445328"/>
            <a:ext cx="3095243" cy="2152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567385"/>
            <a:ext cx="729345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Pthreads </a:t>
            </a:r>
            <a:r>
              <a:rPr sz="4400" spc="-30" dirty="0"/>
              <a:t>Read-Write</a:t>
            </a:r>
            <a:r>
              <a:rPr sz="4400" spc="-65" dirty="0"/>
              <a:t> </a:t>
            </a:r>
            <a:r>
              <a:rPr sz="4400" spc="-10" dirty="0"/>
              <a:t>Locks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1793493"/>
            <a:ext cx="7606665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any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thread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owns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lock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writing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0" dirty="0">
                <a:latin typeface="Calibri"/>
                <a:cs typeface="Calibri"/>
              </a:rPr>
              <a:t>threads  that </a:t>
            </a:r>
            <a:r>
              <a:rPr sz="2800" spc="-20" dirty="0">
                <a:latin typeface="Calibri"/>
                <a:cs typeface="Calibri"/>
              </a:rPr>
              <a:t>want </a:t>
            </a:r>
            <a:r>
              <a:rPr sz="2800" spc="-15" dirty="0">
                <a:latin typeface="Calibri"/>
                <a:cs typeface="Calibri"/>
              </a:rPr>
              <a:t>to obtain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lock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reading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or writing </a:t>
            </a:r>
            <a:r>
              <a:rPr sz="2800" spc="-5" dirty="0">
                <a:latin typeface="Calibri"/>
                <a:cs typeface="Calibri"/>
              </a:rPr>
              <a:t> will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block </a:t>
            </a:r>
            <a:r>
              <a:rPr sz="2800" spc="-5" dirty="0">
                <a:latin typeface="Calibri"/>
                <a:cs typeface="Calibri"/>
              </a:rPr>
              <a:t>in their </a:t>
            </a:r>
            <a:r>
              <a:rPr sz="2800" spc="-10" dirty="0">
                <a:latin typeface="Calibri"/>
                <a:cs typeface="Calibri"/>
              </a:rPr>
              <a:t>respective </a:t>
            </a:r>
            <a:r>
              <a:rPr sz="2800" spc="-5" dirty="0">
                <a:latin typeface="Calibri"/>
                <a:cs typeface="Calibri"/>
              </a:rPr>
              <a:t>locking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4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461594"/>
            <a:ext cx="7676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Protecting </a:t>
            </a:r>
            <a:r>
              <a:rPr sz="4400" spc="-5" dirty="0"/>
              <a:t>our </a:t>
            </a:r>
            <a:r>
              <a:rPr sz="4400" spc="-25" dirty="0"/>
              <a:t>linked </a:t>
            </a:r>
            <a:r>
              <a:rPr sz="4400" spc="-15" dirty="0"/>
              <a:t>list</a:t>
            </a:r>
            <a:r>
              <a:rPr sz="4400" spc="-10" dirty="0"/>
              <a:t> </a:t>
            </a:r>
            <a:r>
              <a:rPr sz="4400" dirty="0"/>
              <a:t>functions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352315" y="1871489"/>
            <a:ext cx="4363156" cy="3162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4850" y="2100833"/>
            <a:ext cx="805180" cy="7620"/>
          </a:xfrm>
          <a:custGeom>
            <a:avLst/>
            <a:gdLst/>
            <a:ahLst/>
            <a:cxnLst/>
            <a:rect l="l" t="t" r="r" b="b"/>
            <a:pathLst>
              <a:path w="805179" h="7619">
                <a:moveTo>
                  <a:pt x="0" y="7365"/>
                </a:moveTo>
                <a:lnTo>
                  <a:pt x="804672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4850" y="3277361"/>
            <a:ext cx="805180" cy="7620"/>
          </a:xfrm>
          <a:custGeom>
            <a:avLst/>
            <a:gdLst/>
            <a:ahLst/>
            <a:cxnLst/>
            <a:rect l="l" t="t" r="r" b="b"/>
            <a:pathLst>
              <a:path w="805179" h="7620">
                <a:moveTo>
                  <a:pt x="0" y="7365"/>
                </a:moveTo>
                <a:lnTo>
                  <a:pt x="804672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8565" y="4446270"/>
            <a:ext cx="805180" cy="7620"/>
          </a:xfrm>
          <a:custGeom>
            <a:avLst/>
            <a:gdLst/>
            <a:ahLst/>
            <a:cxnLst/>
            <a:rect l="l" t="t" r="r" b="b"/>
            <a:pathLst>
              <a:path w="805179" h="7620">
                <a:moveTo>
                  <a:pt x="0" y="7365"/>
                </a:moveTo>
                <a:lnTo>
                  <a:pt x="804672" y="0"/>
                </a:lnTo>
              </a:path>
            </a:pathLst>
          </a:custGeom>
          <a:ln w="228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83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32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360680"/>
            <a:ext cx="781426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Linked </a:t>
            </a:r>
            <a:r>
              <a:rPr sz="4400" spc="-15" dirty="0"/>
              <a:t>List</a:t>
            </a:r>
            <a:r>
              <a:rPr sz="4400" spc="-40" dirty="0"/>
              <a:t> </a:t>
            </a:r>
            <a:r>
              <a:rPr sz="4400" spc="-25" dirty="0"/>
              <a:t>Performance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204313" y="1608175"/>
            <a:ext cx="6485436" cy="1666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2070" y="3365372"/>
            <a:ext cx="6736080" cy="27832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66243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100,000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ops/thread</a:t>
            </a:r>
            <a:endParaRPr sz="2400">
              <a:latin typeface="Calibri"/>
              <a:cs typeface="Calibri"/>
            </a:endParaRPr>
          </a:p>
          <a:p>
            <a:pPr marL="166243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99.9%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Member</a:t>
            </a:r>
            <a:endParaRPr sz="2400">
              <a:latin typeface="Calibri"/>
              <a:cs typeface="Calibri"/>
            </a:endParaRPr>
          </a:p>
          <a:p>
            <a:pPr marL="166243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0.05% Insert</a:t>
            </a:r>
            <a:endParaRPr sz="2400">
              <a:latin typeface="Calibri"/>
              <a:cs typeface="Calibri"/>
            </a:endParaRPr>
          </a:p>
          <a:p>
            <a:pPr marL="166243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0.05%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Delete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12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there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very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few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Inserts/Deletes,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RW locks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do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very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good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job of allowing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concurrent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access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list.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9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6" y="324688"/>
            <a:ext cx="760529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Linked </a:t>
            </a:r>
            <a:r>
              <a:rPr sz="4400" spc="-15" dirty="0"/>
              <a:t>List</a:t>
            </a:r>
            <a:r>
              <a:rPr sz="4400" spc="-25" dirty="0"/>
              <a:t> Performance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191750" y="1633743"/>
            <a:ext cx="6485042" cy="1676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3094" y="3525770"/>
            <a:ext cx="7063740" cy="277114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951989">
              <a:lnSpc>
                <a:spcPct val="100000"/>
              </a:lnSpc>
              <a:spcBef>
                <a:spcPts val="67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100,000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ops/thread</a:t>
            </a:r>
            <a:endParaRPr sz="2400">
              <a:latin typeface="Calibri"/>
              <a:cs typeface="Calibri"/>
            </a:endParaRPr>
          </a:p>
          <a:p>
            <a:pPr marL="1951989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80%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Member</a:t>
            </a:r>
            <a:endParaRPr sz="2400">
              <a:latin typeface="Calibri"/>
              <a:cs typeface="Calibri"/>
            </a:endParaRPr>
          </a:p>
          <a:p>
            <a:pPr marL="1951989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10% Insert</a:t>
            </a:r>
            <a:endParaRPr sz="2400">
              <a:latin typeface="Calibri"/>
              <a:cs typeface="Calibri"/>
            </a:endParaRPr>
          </a:p>
          <a:p>
            <a:pPr marL="1951989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10%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Delete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03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there are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relatively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large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#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 Inserts/Deletes,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there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 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very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little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difference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between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RW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lock and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single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mutex.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85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1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488060"/>
            <a:ext cx="8169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Caches, </a:t>
            </a:r>
            <a:r>
              <a:rPr sz="3600" spc="-10" dirty="0"/>
              <a:t>Cache-Coherence, </a:t>
            </a:r>
            <a:r>
              <a:rPr sz="3600" dirty="0"/>
              <a:t>and </a:t>
            </a:r>
            <a:r>
              <a:rPr sz="3600" spc="-20" dirty="0"/>
              <a:t>False</a:t>
            </a:r>
            <a:r>
              <a:rPr sz="3600" spc="-80" dirty="0"/>
              <a:t> </a:t>
            </a:r>
            <a:r>
              <a:rPr sz="3600" dirty="0"/>
              <a:t>Sharing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16" y="1525269"/>
            <a:ext cx="7900034" cy="44176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8102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Recall that </a:t>
            </a:r>
            <a:r>
              <a:rPr sz="2800" spc="-5" dirty="0">
                <a:latin typeface="Calibri"/>
                <a:cs typeface="Calibri"/>
              </a:rPr>
              <a:t>chip </a:t>
            </a:r>
            <a:r>
              <a:rPr sz="2800" spc="-15" dirty="0">
                <a:latin typeface="Calibri"/>
                <a:cs typeface="Calibri"/>
              </a:rPr>
              <a:t>designers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added </a:t>
            </a:r>
            <a:r>
              <a:rPr sz="2800" spc="-10" dirty="0">
                <a:latin typeface="Calibri"/>
                <a:cs typeface="Calibri"/>
              </a:rPr>
              <a:t>blocks of  </a:t>
            </a:r>
            <a:r>
              <a:rPr sz="2800" spc="-15" dirty="0">
                <a:latin typeface="Calibri"/>
                <a:cs typeface="Calibri"/>
              </a:rPr>
              <a:t>relatively </a:t>
            </a:r>
            <a:r>
              <a:rPr sz="2800" spc="-30" dirty="0">
                <a:latin typeface="Calibri"/>
                <a:cs typeface="Calibri"/>
              </a:rPr>
              <a:t>fast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20" dirty="0">
                <a:latin typeface="Calibri"/>
                <a:cs typeface="Calibri"/>
              </a:rPr>
              <a:t>to processors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cache  </a:t>
            </a:r>
            <a:r>
              <a:rPr sz="2800" spc="-30" dirty="0">
                <a:solidFill>
                  <a:srgbClr val="0000FF"/>
                </a:solidFill>
                <a:latin typeface="Calibri"/>
                <a:cs typeface="Calibri"/>
              </a:rPr>
              <a:t>memory</a:t>
            </a:r>
            <a:r>
              <a:rPr sz="2800" spc="-3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1524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 use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cache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huge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impact </a:t>
            </a:r>
            <a:r>
              <a:rPr sz="2800" spc="-10" dirty="0">
                <a:latin typeface="Calibri"/>
                <a:cs typeface="Calibri"/>
              </a:rPr>
              <a:t>on  </a:t>
            </a:r>
            <a:r>
              <a:rPr sz="2800" spc="-20" dirty="0">
                <a:latin typeface="Calibri"/>
                <a:cs typeface="Calibri"/>
              </a:rPr>
              <a:t>shared-memory.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write-miss </a:t>
            </a:r>
            <a:r>
              <a:rPr sz="2800" spc="-15" dirty="0">
                <a:latin typeface="Calibri"/>
                <a:cs typeface="Calibri"/>
              </a:rPr>
              <a:t>occurs </a:t>
            </a:r>
            <a:r>
              <a:rPr sz="2800" spc="-5" dirty="0">
                <a:latin typeface="Calibri"/>
                <a:cs typeface="Calibri"/>
              </a:rPr>
              <a:t>when a </a:t>
            </a:r>
            <a:r>
              <a:rPr sz="2800" spc="-20" dirty="0">
                <a:latin typeface="Calibri"/>
                <a:cs typeface="Calibri"/>
              </a:rPr>
              <a:t>core </a:t>
            </a:r>
            <a:r>
              <a:rPr sz="2800" spc="-5" dirty="0">
                <a:latin typeface="Calibri"/>
                <a:cs typeface="Calibri"/>
              </a:rPr>
              <a:t>tries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update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spc="-20" dirty="0">
                <a:latin typeface="Calibri"/>
                <a:cs typeface="Calibri"/>
              </a:rPr>
              <a:t>that’s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not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in cache</a:t>
            </a:r>
            <a:r>
              <a:rPr sz="2800" spc="-5" dirty="0">
                <a:latin typeface="Calibri"/>
                <a:cs typeface="Calibri"/>
              </a:rPr>
              <a:t>, and it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access main  </a:t>
            </a:r>
            <a:r>
              <a:rPr sz="2800" spc="-35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7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286334"/>
            <a:ext cx="68522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Pthreads </a:t>
            </a:r>
            <a:r>
              <a:rPr sz="3600" spc="-15" dirty="0"/>
              <a:t>matrix-vector</a:t>
            </a:r>
            <a:r>
              <a:rPr sz="3600" spc="35" dirty="0"/>
              <a:t> </a:t>
            </a:r>
            <a:r>
              <a:rPr sz="3600" spc="-10" dirty="0"/>
              <a:t>multiplication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95913" y="1194825"/>
            <a:ext cx="7103042" cy="4382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1391" y="3105911"/>
            <a:ext cx="6972300" cy="1788160"/>
          </a:xfrm>
          <a:custGeom>
            <a:avLst/>
            <a:gdLst/>
            <a:ahLst/>
            <a:cxnLst/>
            <a:rect l="l" t="t" r="r" b="b"/>
            <a:pathLst>
              <a:path w="6972300" h="1788160">
                <a:moveTo>
                  <a:pt x="6674358" y="0"/>
                </a:moveTo>
                <a:lnTo>
                  <a:pt x="297942" y="0"/>
                </a:lnTo>
                <a:lnTo>
                  <a:pt x="249603" y="3898"/>
                </a:lnTo>
                <a:lnTo>
                  <a:pt x="203752" y="15185"/>
                </a:lnTo>
                <a:lnTo>
                  <a:pt x="161001" y="33247"/>
                </a:lnTo>
                <a:lnTo>
                  <a:pt x="121962" y="57473"/>
                </a:lnTo>
                <a:lnTo>
                  <a:pt x="87249" y="87249"/>
                </a:lnTo>
                <a:lnTo>
                  <a:pt x="57473" y="121962"/>
                </a:lnTo>
                <a:lnTo>
                  <a:pt x="33247" y="161001"/>
                </a:lnTo>
                <a:lnTo>
                  <a:pt x="15185" y="203752"/>
                </a:lnTo>
                <a:lnTo>
                  <a:pt x="3898" y="249603"/>
                </a:lnTo>
                <a:lnTo>
                  <a:pt x="0" y="297941"/>
                </a:lnTo>
                <a:lnTo>
                  <a:pt x="0" y="1489710"/>
                </a:lnTo>
                <a:lnTo>
                  <a:pt x="3898" y="1538048"/>
                </a:lnTo>
                <a:lnTo>
                  <a:pt x="15185" y="1583899"/>
                </a:lnTo>
                <a:lnTo>
                  <a:pt x="33247" y="1626650"/>
                </a:lnTo>
                <a:lnTo>
                  <a:pt x="57473" y="1665689"/>
                </a:lnTo>
                <a:lnTo>
                  <a:pt x="87248" y="1700402"/>
                </a:lnTo>
                <a:lnTo>
                  <a:pt x="121962" y="1730178"/>
                </a:lnTo>
                <a:lnTo>
                  <a:pt x="161001" y="1754404"/>
                </a:lnTo>
                <a:lnTo>
                  <a:pt x="203752" y="1772466"/>
                </a:lnTo>
                <a:lnTo>
                  <a:pt x="249603" y="1783753"/>
                </a:lnTo>
                <a:lnTo>
                  <a:pt x="297942" y="1787652"/>
                </a:lnTo>
                <a:lnTo>
                  <a:pt x="6674358" y="1787652"/>
                </a:lnTo>
                <a:lnTo>
                  <a:pt x="6722696" y="1783753"/>
                </a:lnTo>
                <a:lnTo>
                  <a:pt x="6768547" y="1772466"/>
                </a:lnTo>
                <a:lnTo>
                  <a:pt x="6811298" y="1754404"/>
                </a:lnTo>
                <a:lnTo>
                  <a:pt x="6850337" y="1730178"/>
                </a:lnTo>
                <a:lnTo>
                  <a:pt x="6885051" y="1700403"/>
                </a:lnTo>
                <a:lnTo>
                  <a:pt x="6914826" y="1665689"/>
                </a:lnTo>
                <a:lnTo>
                  <a:pt x="6939052" y="1626650"/>
                </a:lnTo>
                <a:lnTo>
                  <a:pt x="6957114" y="1583899"/>
                </a:lnTo>
                <a:lnTo>
                  <a:pt x="6968401" y="1538048"/>
                </a:lnTo>
                <a:lnTo>
                  <a:pt x="6972300" y="1489710"/>
                </a:lnTo>
                <a:lnTo>
                  <a:pt x="6972300" y="297941"/>
                </a:lnTo>
                <a:lnTo>
                  <a:pt x="6968401" y="249603"/>
                </a:lnTo>
                <a:lnTo>
                  <a:pt x="6957114" y="203752"/>
                </a:lnTo>
                <a:lnTo>
                  <a:pt x="6939052" y="161001"/>
                </a:lnTo>
                <a:lnTo>
                  <a:pt x="6914826" y="121962"/>
                </a:lnTo>
                <a:lnTo>
                  <a:pt x="6885051" y="87248"/>
                </a:lnTo>
                <a:lnTo>
                  <a:pt x="6850337" y="57473"/>
                </a:lnTo>
                <a:lnTo>
                  <a:pt x="6811298" y="33247"/>
                </a:lnTo>
                <a:lnTo>
                  <a:pt x="6768547" y="15185"/>
                </a:lnTo>
                <a:lnTo>
                  <a:pt x="6722696" y="3898"/>
                </a:lnTo>
                <a:lnTo>
                  <a:pt x="6674358" y="0"/>
                </a:lnTo>
                <a:close/>
              </a:path>
            </a:pathLst>
          </a:custGeom>
          <a:solidFill>
            <a:srgbClr val="FF0000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1391" y="3105911"/>
            <a:ext cx="6972300" cy="1788160"/>
          </a:xfrm>
          <a:custGeom>
            <a:avLst/>
            <a:gdLst/>
            <a:ahLst/>
            <a:cxnLst/>
            <a:rect l="l" t="t" r="r" b="b"/>
            <a:pathLst>
              <a:path w="6972300" h="1788160">
                <a:moveTo>
                  <a:pt x="0" y="297941"/>
                </a:moveTo>
                <a:lnTo>
                  <a:pt x="3898" y="249603"/>
                </a:lnTo>
                <a:lnTo>
                  <a:pt x="15185" y="203752"/>
                </a:lnTo>
                <a:lnTo>
                  <a:pt x="33247" y="161001"/>
                </a:lnTo>
                <a:lnTo>
                  <a:pt x="57473" y="121962"/>
                </a:lnTo>
                <a:lnTo>
                  <a:pt x="87249" y="87249"/>
                </a:lnTo>
                <a:lnTo>
                  <a:pt x="121962" y="57473"/>
                </a:lnTo>
                <a:lnTo>
                  <a:pt x="161001" y="33247"/>
                </a:lnTo>
                <a:lnTo>
                  <a:pt x="203752" y="15185"/>
                </a:lnTo>
                <a:lnTo>
                  <a:pt x="249603" y="3898"/>
                </a:lnTo>
                <a:lnTo>
                  <a:pt x="297942" y="0"/>
                </a:lnTo>
                <a:lnTo>
                  <a:pt x="6674358" y="0"/>
                </a:lnTo>
                <a:lnTo>
                  <a:pt x="6722696" y="3898"/>
                </a:lnTo>
                <a:lnTo>
                  <a:pt x="6768547" y="15185"/>
                </a:lnTo>
                <a:lnTo>
                  <a:pt x="6811298" y="33247"/>
                </a:lnTo>
                <a:lnTo>
                  <a:pt x="6850337" y="57473"/>
                </a:lnTo>
                <a:lnTo>
                  <a:pt x="6885051" y="87248"/>
                </a:lnTo>
                <a:lnTo>
                  <a:pt x="6914826" y="121962"/>
                </a:lnTo>
                <a:lnTo>
                  <a:pt x="6939052" y="161001"/>
                </a:lnTo>
                <a:lnTo>
                  <a:pt x="6957114" y="203752"/>
                </a:lnTo>
                <a:lnTo>
                  <a:pt x="6968401" y="249603"/>
                </a:lnTo>
                <a:lnTo>
                  <a:pt x="6972300" y="297941"/>
                </a:lnTo>
                <a:lnTo>
                  <a:pt x="6972300" y="1489710"/>
                </a:lnTo>
                <a:lnTo>
                  <a:pt x="6968401" y="1538048"/>
                </a:lnTo>
                <a:lnTo>
                  <a:pt x="6957114" y="1583899"/>
                </a:lnTo>
                <a:lnTo>
                  <a:pt x="6939052" y="1626650"/>
                </a:lnTo>
                <a:lnTo>
                  <a:pt x="6914826" y="1665689"/>
                </a:lnTo>
                <a:lnTo>
                  <a:pt x="6885051" y="1700403"/>
                </a:lnTo>
                <a:lnTo>
                  <a:pt x="6850337" y="1730178"/>
                </a:lnTo>
                <a:lnTo>
                  <a:pt x="6811298" y="1754404"/>
                </a:lnTo>
                <a:lnTo>
                  <a:pt x="6768547" y="1772466"/>
                </a:lnTo>
                <a:lnTo>
                  <a:pt x="6722696" y="1783753"/>
                </a:lnTo>
                <a:lnTo>
                  <a:pt x="6674358" y="1787652"/>
                </a:lnTo>
                <a:lnTo>
                  <a:pt x="297942" y="1787652"/>
                </a:lnTo>
                <a:lnTo>
                  <a:pt x="249603" y="1783753"/>
                </a:lnTo>
                <a:lnTo>
                  <a:pt x="203752" y="1772466"/>
                </a:lnTo>
                <a:lnTo>
                  <a:pt x="161001" y="1754404"/>
                </a:lnTo>
                <a:lnTo>
                  <a:pt x="121962" y="1730178"/>
                </a:lnTo>
                <a:lnTo>
                  <a:pt x="87248" y="1700402"/>
                </a:lnTo>
                <a:lnTo>
                  <a:pt x="57473" y="1665689"/>
                </a:lnTo>
                <a:lnTo>
                  <a:pt x="33247" y="1626650"/>
                </a:lnTo>
                <a:lnTo>
                  <a:pt x="15185" y="1583899"/>
                </a:lnTo>
                <a:lnTo>
                  <a:pt x="3898" y="1538048"/>
                </a:lnTo>
                <a:lnTo>
                  <a:pt x="0" y="1489710"/>
                </a:lnTo>
                <a:lnTo>
                  <a:pt x="0" y="29794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87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5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99991"/>
            <a:ext cx="7886700" cy="1227464"/>
          </a:xfrm>
          <a:prstGeom prst="rect">
            <a:avLst/>
          </a:prstGeom>
        </p:spPr>
        <p:txBody>
          <a:bodyPr vert="horz" wrap="square" lIns="0" tIns="123393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Run-times and </a:t>
            </a:r>
            <a:r>
              <a:rPr spc="-10" dirty="0"/>
              <a:t>efficiencies </a:t>
            </a:r>
            <a:r>
              <a:rPr spc="-5" dirty="0"/>
              <a:t>of </a:t>
            </a:r>
            <a:r>
              <a:rPr spc="-10" dirty="0" smtClean="0"/>
              <a:t>matrix-</a:t>
            </a:r>
            <a:r>
              <a:rPr spc="-20" dirty="0" smtClean="0"/>
              <a:t>vector</a:t>
            </a:r>
            <a:r>
              <a:rPr spc="-15" dirty="0" smtClean="0"/>
              <a:t> </a:t>
            </a:r>
            <a:r>
              <a:rPr spc="-10" dirty="0"/>
              <a:t>multiplication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63693" y="2215751"/>
            <a:ext cx="7892510" cy="2422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6229" y="1440307"/>
            <a:ext cx="272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(times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130" y="4939665"/>
            <a:ext cx="742124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127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With 1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thread,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8M*8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requires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14%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more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time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than 8K*8K, and  8*8M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requires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28%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more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time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than 8K*8K.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above differences are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partially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attributed to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cache</a:t>
            </a:r>
            <a:r>
              <a:rPr sz="2000" spc="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performance.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Efficiency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of multi-thread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version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even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worse for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8M*8 and</a:t>
            </a:r>
            <a:r>
              <a:rPr sz="2000" spc="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8*8M.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79056" y="4240483"/>
            <a:ext cx="896619" cy="365760"/>
          </a:xfrm>
          <a:custGeom>
            <a:avLst/>
            <a:gdLst/>
            <a:ahLst/>
            <a:cxnLst/>
            <a:rect l="l" t="t" r="r" b="b"/>
            <a:pathLst>
              <a:path w="896620" h="365760">
                <a:moveTo>
                  <a:pt x="835152" y="0"/>
                </a:moveTo>
                <a:lnTo>
                  <a:pt x="60960" y="0"/>
                </a:lnTo>
                <a:lnTo>
                  <a:pt x="37236" y="4792"/>
                </a:lnTo>
                <a:lnTo>
                  <a:pt x="17859" y="17859"/>
                </a:lnTo>
                <a:lnTo>
                  <a:pt x="4792" y="37236"/>
                </a:lnTo>
                <a:lnTo>
                  <a:pt x="0" y="60959"/>
                </a:lnTo>
                <a:lnTo>
                  <a:pt x="0" y="304799"/>
                </a:lnTo>
                <a:lnTo>
                  <a:pt x="4792" y="328523"/>
                </a:lnTo>
                <a:lnTo>
                  <a:pt x="17859" y="347900"/>
                </a:lnTo>
                <a:lnTo>
                  <a:pt x="37236" y="360967"/>
                </a:lnTo>
                <a:lnTo>
                  <a:pt x="60960" y="365759"/>
                </a:lnTo>
                <a:lnTo>
                  <a:pt x="835152" y="365759"/>
                </a:lnTo>
                <a:lnTo>
                  <a:pt x="858875" y="360967"/>
                </a:lnTo>
                <a:lnTo>
                  <a:pt x="878252" y="347900"/>
                </a:lnTo>
                <a:lnTo>
                  <a:pt x="891319" y="328523"/>
                </a:lnTo>
                <a:lnTo>
                  <a:pt x="896112" y="304799"/>
                </a:lnTo>
                <a:lnTo>
                  <a:pt x="896112" y="60959"/>
                </a:lnTo>
                <a:lnTo>
                  <a:pt x="891319" y="37236"/>
                </a:lnTo>
                <a:lnTo>
                  <a:pt x="878252" y="17859"/>
                </a:lnTo>
                <a:lnTo>
                  <a:pt x="858875" y="4792"/>
                </a:lnTo>
                <a:lnTo>
                  <a:pt x="835152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6658" y="4229780"/>
            <a:ext cx="897890" cy="365760"/>
          </a:xfrm>
          <a:custGeom>
            <a:avLst/>
            <a:gdLst/>
            <a:ahLst/>
            <a:cxnLst/>
            <a:rect l="l" t="t" r="r" b="b"/>
            <a:pathLst>
              <a:path w="897889" h="365760">
                <a:moveTo>
                  <a:pt x="836676" y="0"/>
                </a:moveTo>
                <a:lnTo>
                  <a:pt x="60960" y="0"/>
                </a:lnTo>
                <a:lnTo>
                  <a:pt x="37236" y="4792"/>
                </a:lnTo>
                <a:lnTo>
                  <a:pt x="17859" y="17859"/>
                </a:lnTo>
                <a:lnTo>
                  <a:pt x="4792" y="37236"/>
                </a:lnTo>
                <a:lnTo>
                  <a:pt x="0" y="60960"/>
                </a:lnTo>
                <a:lnTo>
                  <a:pt x="0" y="304800"/>
                </a:lnTo>
                <a:lnTo>
                  <a:pt x="4792" y="328523"/>
                </a:lnTo>
                <a:lnTo>
                  <a:pt x="17859" y="347900"/>
                </a:lnTo>
                <a:lnTo>
                  <a:pt x="37236" y="360967"/>
                </a:lnTo>
                <a:lnTo>
                  <a:pt x="60960" y="365760"/>
                </a:lnTo>
                <a:lnTo>
                  <a:pt x="836676" y="365760"/>
                </a:lnTo>
                <a:lnTo>
                  <a:pt x="860399" y="360967"/>
                </a:lnTo>
                <a:lnTo>
                  <a:pt x="879776" y="347900"/>
                </a:lnTo>
                <a:lnTo>
                  <a:pt x="892843" y="328523"/>
                </a:lnTo>
                <a:lnTo>
                  <a:pt x="897636" y="304800"/>
                </a:lnTo>
                <a:lnTo>
                  <a:pt x="897636" y="60960"/>
                </a:lnTo>
                <a:lnTo>
                  <a:pt x="892843" y="37236"/>
                </a:lnTo>
                <a:lnTo>
                  <a:pt x="879776" y="17859"/>
                </a:lnTo>
                <a:lnTo>
                  <a:pt x="860399" y="4792"/>
                </a:lnTo>
                <a:lnTo>
                  <a:pt x="836676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7217" y="1670050"/>
            <a:ext cx="4403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64M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addition/multiplication operations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8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total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00072" y="3459479"/>
            <a:ext cx="897890" cy="365760"/>
          </a:xfrm>
          <a:custGeom>
            <a:avLst/>
            <a:gdLst/>
            <a:ahLst/>
            <a:cxnLst/>
            <a:rect l="l" t="t" r="r" b="b"/>
            <a:pathLst>
              <a:path w="897889" h="365760">
                <a:moveTo>
                  <a:pt x="836676" y="0"/>
                </a:moveTo>
                <a:lnTo>
                  <a:pt x="60959" y="0"/>
                </a:lnTo>
                <a:lnTo>
                  <a:pt x="37236" y="4792"/>
                </a:lnTo>
                <a:lnTo>
                  <a:pt x="17859" y="17859"/>
                </a:lnTo>
                <a:lnTo>
                  <a:pt x="4792" y="37236"/>
                </a:lnTo>
                <a:lnTo>
                  <a:pt x="0" y="60960"/>
                </a:lnTo>
                <a:lnTo>
                  <a:pt x="0" y="304800"/>
                </a:lnTo>
                <a:lnTo>
                  <a:pt x="4792" y="328523"/>
                </a:lnTo>
                <a:lnTo>
                  <a:pt x="17859" y="347900"/>
                </a:lnTo>
                <a:lnTo>
                  <a:pt x="37236" y="360967"/>
                </a:lnTo>
                <a:lnTo>
                  <a:pt x="60959" y="365760"/>
                </a:lnTo>
                <a:lnTo>
                  <a:pt x="836676" y="365760"/>
                </a:lnTo>
                <a:lnTo>
                  <a:pt x="860399" y="360967"/>
                </a:lnTo>
                <a:lnTo>
                  <a:pt x="879776" y="347900"/>
                </a:lnTo>
                <a:lnTo>
                  <a:pt x="892843" y="328523"/>
                </a:lnTo>
                <a:lnTo>
                  <a:pt x="897635" y="304800"/>
                </a:lnTo>
                <a:lnTo>
                  <a:pt x="897635" y="60960"/>
                </a:lnTo>
                <a:lnTo>
                  <a:pt x="892843" y="37236"/>
                </a:lnTo>
                <a:lnTo>
                  <a:pt x="879776" y="17859"/>
                </a:lnTo>
                <a:lnTo>
                  <a:pt x="860399" y="4792"/>
                </a:lnTo>
                <a:lnTo>
                  <a:pt x="836676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12534" y="3459479"/>
            <a:ext cx="896619" cy="365760"/>
          </a:xfrm>
          <a:custGeom>
            <a:avLst/>
            <a:gdLst/>
            <a:ahLst/>
            <a:cxnLst/>
            <a:rect l="l" t="t" r="r" b="b"/>
            <a:pathLst>
              <a:path w="896620" h="365760">
                <a:moveTo>
                  <a:pt x="835151" y="0"/>
                </a:moveTo>
                <a:lnTo>
                  <a:pt x="60960" y="0"/>
                </a:lnTo>
                <a:lnTo>
                  <a:pt x="37236" y="4792"/>
                </a:lnTo>
                <a:lnTo>
                  <a:pt x="17859" y="17859"/>
                </a:lnTo>
                <a:lnTo>
                  <a:pt x="4792" y="37236"/>
                </a:lnTo>
                <a:lnTo>
                  <a:pt x="0" y="60960"/>
                </a:lnTo>
                <a:lnTo>
                  <a:pt x="0" y="304800"/>
                </a:lnTo>
                <a:lnTo>
                  <a:pt x="4792" y="328523"/>
                </a:lnTo>
                <a:lnTo>
                  <a:pt x="17859" y="347900"/>
                </a:lnTo>
                <a:lnTo>
                  <a:pt x="37236" y="360967"/>
                </a:lnTo>
                <a:lnTo>
                  <a:pt x="60960" y="365760"/>
                </a:lnTo>
                <a:lnTo>
                  <a:pt x="835151" y="365760"/>
                </a:lnTo>
                <a:lnTo>
                  <a:pt x="858875" y="360967"/>
                </a:lnTo>
                <a:lnTo>
                  <a:pt x="878252" y="347900"/>
                </a:lnTo>
                <a:lnTo>
                  <a:pt x="891319" y="328523"/>
                </a:lnTo>
                <a:lnTo>
                  <a:pt x="896112" y="304800"/>
                </a:lnTo>
                <a:lnTo>
                  <a:pt x="896112" y="60960"/>
                </a:lnTo>
                <a:lnTo>
                  <a:pt x="891319" y="37236"/>
                </a:lnTo>
                <a:lnTo>
                  <a:pt x="878252" y="17859"/>
                </a:lnTo>
                <a:lnTo>
                  <a:pt x="858875" y="4792"/>
                </a:lnTo>
                <a:lnTo>
                  <a:pt x="835151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88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1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 in Matrix-vector multiplication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060889" y="1992235"/>
            <a:ext cx="127484" cy="27287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681405" y="4143085"/>
            <a:ext cx="1956288" cy="7630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68284" y="3464169"/>
            <a:ext cx="259071" cy="20688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7966" y="1512646"/>
            <a:ext cx="100584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CPU0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60289" y="1521438"/>
            <a:ext cx="100584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CPU1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66129" y="1512646"/>
            <a:ext cx="100584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CPU2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7244" y="1512646"/>
            <a:ext cx="100584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CPU3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7966" y="1978307"/>
            <a:ext cx="1005840" cy="12318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62887" y="1978307"/>
            <a:ext cx="1012034" cy="12318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6129" y="1978307"/>
            <a:ext cx="1005840" cy="3007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7244" y="1978307"/>
            <a:ext cx="1005840" cy="3007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54981" y="193961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L1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2189847" y="1992235"/>
            <a:ext cx="127484" cy="27287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2318805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2438966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2563515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/>
          <p:cNvSpPr/>
          <p:nvPr/>
        </p:nvSpPr>
        <p:spPr>
          <a:xfrm>
            <a:off x="2692473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矩形 25"/>
          <p:cNvSpPr/>
          <p:nvPr/>
        </p:nvSpPr>
        <p:spPr>
          <a:xfrm>
            <a:off x="2821431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2941597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/>
          <p:cNvSpPr/>
          <p:nvPr/>
        </p:nvSpPr>
        <p:spPr>
          <a:xfrm>
            <a:off x="3055014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/>
          <p:cNvSpPr/>
          <p:nvPr/>
        </p:nvSpPr>
        <p:spPr>
          <a:xfrm>
            <a:off x="3183972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/>
          <p:cNvSpPr/>
          <p:nvPr/>
        </p:nvSpPr>
        <p:spPr>
          <a:xfrm>
            <a:off x="3312930" y="1992235"/>
            <a:ext cx="127484" cy="27287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矩形 39"/>
          <p:cNvSpPr/>
          <p:nvPr/>
        </p:nvSpPr>
        <p:spPr>
          <a:xfrm>
            <a:off x="3433091" y="1992235"/>
            <a:ext cx="127484" cy="27287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/>
          <p:cNvSpPr/>
          <p:nvPr/>
        </p:nvSpPr>
        <p:spPr>
          <a:xfrm>
            <a:off x="3557640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/>
          <p:cNvSpPr/>
          <p:nvPr/>
        </p:nvSpPr>
        <p:spPr>
          <a:xfrm>
            <a:off x="3686598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3815556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/>
          <p:cNvSpPr/>
          <p:nvPr/>
        </p:nvSpPr>
        <p:spPr>
          <a:xfrm>
            <a:off x="3935722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矩形 64"/>
          <p:cNvSpPr/>
          <p:nvPr/>
        </p:nvSpPr>
        <p:spPr>
          <a:xfrm>
            <a:off x="4081358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/>
          <p:cNvSpPr/>
          <p:nvPr/>
        </p:nvSpPr>
        <p:spPr>
          <a:xfrm>
            <a:off x="4078435" y="1978307"/>
            <a:ext cx="1005840" cy="1223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210316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/>
          <p:cNvSpPr/>
          <p:nvPr/>
        </p:nvSpPr>
        <p:spPr>
          <a:xfrm>
            <a:off x="4339274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矩形 68"/>
          <p:cNvSpPr/>
          <p:nvPr/>
        </p:nvSpPr>
        <p:spPr>
          <a:xfrm>
            <a:off x="4459435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矩形 69"/>
          <p:cNvSpPr/>
          <p:nvPr/>
        </p:nvSpPr>
        <p:spPr>
          <a:xfrm>
            <a:off x="4583984" y="1992235"/>
            <a:ext cx="127484" cy="27287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矩形 70"/>
          <p:cNvSpPr/>
          <p:nvPr/>
        </p:nvSpPr>
        <p:spPr>
          <a:xfrm>
            <a:off x="4712942" y="1992235"/>
            <a:ext cx="127484" cy="27287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矩形 71"/>
          <p:cNvSpPr/>
          <p:nvPr/>
        </p:nvSpPr>
        <p:spPr>
          <a:xfrm>
            <a:off x="4841900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矩形 72"/>
          <p:cNvSpPr/>
          <p:nvPr/>
        </p:nvSpPr>
        <p:spPr>
          <a:xfrm>
            <a:off x="4962066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矩形 73"/>
          <p:cNvSpPr/>
          <p:nvPr/>
        </p:nvSpPr>
        <p:spPr>
          <a:xfrm>
            <a:off x="5086924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矩形 74"/>
          <p:cNvSpPr/>
          <p:nvPr/>
        </p:nvSpPr>
        <p:spPr>
          <a:xfrm>
            <a:off x="5084001" y="1978307"/>
            <a:ext cx="1005840" cy="1223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215882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矩形 76"/>
          <p:cNvSpPr/>
          <p:nvPr/>
        </p:nvSpPr>
        <p:spPr>
          <a:xfrm>
            <a:off x="5344840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矩形 77"/>
          <p:cNvSpPr/>
          <p:nvPr/>
        </p:nvSpPr>
        <p:spPr>
          <a:xfrm>
            <a:off x="5465001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矩形 78"/>
          <p:cNvSpPr/>
          <p:nvPr/>
        </p:nvSpPr>
        <p:spPr>
          <a:xfrm>
            <a:off x="5589550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矩形 79"/>
          <p:cNvSpPr/>
          <p:nvPr/>
        </p:nvSpPr>
        <p:spPr>
          <a:xfrm>
            <a:off x="5718508" y="1992235"/>
            <a:ext cx="127484" cy="272878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矩形 80"/>
          <p:cNvSpPr/>
          <p:nvPr/>
        </p:nvSpPr>
        <p:spPr>
          <a:xfrm>
            <a:off x="5847466" y="1992235"/>
            <a:ext cx="127484" cy="27287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矩形 81"/>
          <p:cNvSpPr/>
          <p:nvPr/>
        </p:nvSpPr>
        <p:spPr>
          <a:xfrm>
            <a:off x="5967632" y="1992235"/>
            <a:ext cx="127484" cy="27287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363021" y="42061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=</a:t>
            </a:r>
            <a:endParaRPr 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3870376" y="4143084"/>
            <a:ext cx="222146" cy="76937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038003" y="2320725"/>
            <a:ext cx="2107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Cache line 64 Bytes, </a:t>
            </a:r>
          </a:p>
          <a:p>
            <a:r>
              <a:rPr lang="en-US" altLang="zh-CN" dirty="0" smtClean="0"/>
              <a:t>store 8 doubles</a:t>
            </a:r>
            <a:endParaRPr 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681405" y="496140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 x 8,000,000</a:t>
            </a:r>
            <a:endParaRPr 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3719231" y="491245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 x 1</a:t>
            </a:r>
            <a:endParaRPr 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4592329" y="3438916"/>
            <a:ext cx="250306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or (…. 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y[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 += A[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][j] * x[j];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620137" y="4496958"/>
            <a:ext cx="247525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 ( ….)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+=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* x[j];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y[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</a:t>
            </a:r>
            <a:r>
              <a:rPr lang="en-US" altLang="zh-CN" dirty="0" err="1" smtClean="0"/>
              <a:t>tmp</a:t>
            </a:r>
            <a:endParaRPr lang="en-US" dirty="0"/>
          </a:p>
        </p:txBody>
      </p:sp>
      <p:sp>
        <p:nvSpPr>
          <p:cNvPr id="92" name="下箭头 91"/>
          <p:cNvSpPr/>
          <p:nvPr/>
        </p:nvSpPr>
        <p:spPr>
          <a:xfrm>
            <a:off x="5621806" y="4143084"/>
            <a:ext cx="250593" cy="332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文本框 92"/>
          <p:cNvSpPr txBox="1"/>
          <p:nvPr/>
        </p:nvSpPr>
        <p:spPr>
          <a:xfrm>
            <a:off x="7360348" y="3438915"/>
            <a:ext cx="125153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Cache coherence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054449" y="2266610"/>
            <a:ext cx="1009357" cy="273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068162" y="2266610"/>
            <a:ext cx="1009357" cy="273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089299" y="2266610"/>
            <a:ext cx="1009357" cy="273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098656" y="2266610"/>
            <a:ext cx="1009357" cy="273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057966" y="2533031"/>
            <a:ext cx="1009357" cy="273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071679" y="2533031"/>
            <a:ext cx="1009357" cy="273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092816" y="2533031"/>
            <a:ext cx="1009357" cy="273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102173" y="2533031"/>
            <a:ext cx="1009357" cy="273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79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1" y="609676"/>
            <a:ext cx="3926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 smtClean="0"/>
              <a:t>Caveat</a:t>
            </a:r>
            <a:r>
              <a:rPr lang="en-US" sz="4400" spc="-35" dirty="0" smtClean="0"/>
              <a:t> </a:t>
            </a:r>
            <a:r>
              <a:rPr lang="zh-CN" altLang="en-US" sz="4400" spc="-35" dirty="0" smtClean="0"/>
              <a:t>（注意）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664527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 Pthreads </a:t>
            </a:r>
            <a:r>
              <a:rPr sz="2800" spc="-5" dirty="0">
                <a:latin typeface="Calibri"/>
                <a:cs typeface="Calibri"/>
              </a:rPr>
              <a:t>API is </a:t>
            </a:r>
            <a:r>
              <a:rPr sz="2800" spc="-10" dirty="0">
                <a:latin typeface="Calibri"/>
                <a:cs typeface="Calibri"/>
              </a:rPr>
              <a:t>only </a:t>
            </a:r>
            <a:r>
              <a:rPr sz="2800" spc="-15" dirty="0">
                <a:latin typeface="Calibri"/>
                <a:cs typeface="Calibri"/>
              </a:rPr>
              <a:t>available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0" dirty="0">
                <a:latin typeface="Calibri"/>
                <a:cs typeface="Calibri"/>
              </a:rPr>
              <a:t>POSIXR  </a:t>
            </a:r>
            <a:r>
              <a:rPr sz="2800" spc="-25" dirty="0">
                <a:latin typeface="Calibri"/>
                <a:cs typeface="Calibri"/>
              </a:rPr>
              <a:t>systems </a:t>
            </a:r>
            <a:r>
              <a:rPr sz="2800" spc="-5" dirty="0">
                <a:latin typeface="Calibri"/>
                <a:cs typeface="Calibri"/>
              </a:rPr>
              <a:t>—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Linux,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MacOS X,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Solaris,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HPUX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13657" y="3573779"/>
            <a:ext cx="2049043" cy="2302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17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44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 in Matrix-vector multiplication</a:t>
            </a:r>
          </a:p>
        </p:txBody>
      </p:sp>
      <p:sp>
        <p:nvSpPr>
          <p:cNvPr id="5" name="矩形 4"/>
          <p:cNvSpPr/>
          <p:nvPr/>
        </p:nvSpPr>
        <p:spPr>
          <a:xfrm>
            <a:off x="681405" y="3485366"/>
            <a:ext cx="921905" cy="2611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45989" y="4309184"/>
            <a:ext cx="259071" cy="820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7966" y="1512646"/>
            <a:ext cx="100584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CPU0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60289" y="1512646"/>
            <a:ext cx="100584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CPU1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66129" y="1512646"/>
            <a:ext cx="100584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CPU2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7244" y="1512646"/>
            <a:ext cx="100584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CPU3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7966" y="1978307"/>
            <a:ext cx="1005840" cy="12318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62887" y="1978307"/>
            <a:ext cx="1012034" cy="12318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54981" y="193961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L1</a:t>
            </a:r>
            <a:endParaRPr lang="en-US" dirty="0"/>
          </a:p>
        </p:txBody>
      </p:sp>
      <p:sp>
        <p:nvSpPr>
          <p:cNvPr id="66" name="矩形 65"/>
          <p:cNvSpPr/>
          <p:nvPr/>
        </p:nvSpPr>
        <p:spPr>
          <a:xfrm>
            <a:off x="4078435" y="1978307"/>
            <a:ext cx="1005840" cy="1223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84001" y="1978307"/>
            <a:ext cx="1005840" cy="1223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502708" y="44269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=</a:t>
            </a:r>
            <a:endParaRPr 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3090206" y="3498167"/>
            <a:ext cx="222146" cy="2598386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038003" y="2320725"/>
            <a:ext cx="2107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Cache line 64 Bytes, </a:t>
            </a:r>
          </a:p>
          <a:p>
            <a:r>
              <a:rPr lang="en-US" altLang="zh-CN" dirty="0" smtClean="0"/>
              <a:t>store 8 doubles</a:t>
            </a:r>
            <a:endParaRPr 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568606" y="626267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8,000,000 x 8</a:t>
            </a:r>
            <a:endParaRPr 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2615615" y="619985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8,000,000 x 1</a:t>
            </a:r>
            <a:endParaRPr 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6798595" y="4073002"/>
            <a:ext cx="22398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 (…. 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y[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+=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* x[j]; </a:t>
            </a:r>
            <a:endParaRPr 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7263817" y="4917222"/>
            <a:ext cx="12515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 cache coherence</a:t>
            </a:r>
            <a:endParaRPr lang="en-US" dirty="0"/>
          </a:p>
        </p:txBody>
      </p:sp>
      <p:sp>
        <p:nvSpPr>
          <p:cNvPr id="94" name="矩形 93"/>
          <p:cNvSpPr/>
          <p:nvPr/>
        </p:nvSpPr>
        <p:spPr>
          <a:xfrm>
            <a:off x="2054449" y="2266610"/>
            <a:ext cx="1009357" cy="273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068162" y="2266610"/>
            <a:ext cx="1009357" cy="273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089299" y="2266610"/>
            <a:ext cx="1009357" cy="273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098656" y="2266610"/>
            <a:ext cx="1009357" cy="273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057966" y="2533031"/>
            <a:ext cx="1009357" cy="273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071679" y="2533031"/>
            <a:ext cx="1009357" cy="273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092816" y="2533031"/>
            <a:ext cx="1009357" cy="273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102173" y="2533031"/>
            <a:ext cx="1009357" cy="273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557640" y="3498167"/>
            <a:ext cx="1282786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3557640" y="4150923"/>
            <a:ext cx="1282786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567449" y="4819944"/>
            <a:ext cx="1282786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567449" y="6096552"/>
            <a:ext cx="1282786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3567449" y="5382651"/>
            <a:ext cx="1282786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621382" y="3610646"/>
            <a:ext cx="241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0, [0, 2 000 000)</a:t>
            </a:r>
            <a:endParaRPr 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3575181" y="4278328"/>
            <a:ext cx="322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1, [2 000 000, 4 000 000)</a:t>
            </a:r>
            <a:endParaRPr 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3572840" y="4923251"/>
            <a:ext cx="322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2, [4 000 000, 6 000 000)</a:t>
            </a:r>
            <a:endParaRPr 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3577322" y="5510399"/>
            <a:ext cx="322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3, [6 000 000, 8 000 000)</a:t>
            </a:r>
            <a:endParaRPr lang="en-US" dirty="0"/>
          </a:p>
        </p:txBody>
      </p:sp>
      <p:sp>
        <p:nvSpPr>
          <p:cNvPr id="108" name="矩形 107"/>
          <p:cNvSpPr/>
          <p:nvPr/>
        </p:nvSpPr>
        <p:spPr>
          <a:xfrm>
            <a:off x="2039248" y="1988622"/>
            <a:ext cx="1009357" cy="2736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0-7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052961" y="1988622"/>
            <a:ext cx="1009357" cy="2736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200000-2000007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074098" y="1988622"/>
            <a:ext cx="1009357" cy="2736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400000-4000007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083455" y="1988622"/>
            <a:ext cx="1009357" cy="2736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600000-6000007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432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116" y="4190492"/>
            <a:ext cx="3848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25" dirty="0">
                <a:latin typeface="Calibri Light"/>
                <a:cs typeface="Calibri Light"/>
              </a:rPr>
              <a:t>Thread-Safety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2780" y="1053083"/>
            <a:ext cx="2439300" cy="3095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91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17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485901"/>
            <a:ext cx="50512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Thread-Safety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6705600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block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code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thread-safe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it can be  simultaneously </a:t>
            </a:r>
            <a:r>
              <a:rPr sz="2800" spc="-25" dirty="0">
                <a:latin typeface="Calibri"/>
                <a:cs typeface="Calibri"/>
              </a:rPr>
              <a:t>executed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multiple threads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without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causing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problems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3391" y="2852927"/>
            <a:ext cx="2152385" cy="3095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92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2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5143" y="4463139"/>
            <a:ext cx="2183962" cy="1454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3099527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</a:t>
            </a:r>
            <a:r>
              <a:rPr sz="4400" spc="-85" dirty="0"/>
              <a:t>x</a:t>
            </a:r>
            <a:r>
              <a:rPr sz="4400" dirty="0"/>
              <a:t>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1793493"/>
            <a:ext cx="7927975" cy="26269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68961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tokens </a:t>
            </a:r>
            <a:r>
              <a:rPr sz="2800" spc="-20" dirty="0">
                <a:latin typeface="Calibri"/>
                <a:cs typeface="Calibri"/>
              </a:rPr>
              <a:t>are just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contiguous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sequences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of 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characters </a:t>
            </a:r>
            <a:r>
              <a:rPr sz="2800" spc="-20" dirty="0">
                <a:latin typeface="Calibri"/>
                <a:cs typeface="Calibri"/>
              </a:rPr>
              <a:t>separated 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rest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20" dirty="0">
                <a:latin typeface="Calibri"/>
                <a:cs typeface="Calibri"/>
              </a:rPr>
              <a:t>text </a:t>
            </a:r>
            <a:r>
              <a:rPr sz="2800" spc="-15" dirty="0">
                <a:latin typeface="Calibri"/>
                <a:cs typeface="Calibri"/>
              </a:rPr>
              <a:t>by  </a:t>
            </a:r>
            <a:r>
              <a:rPr sz="2800" spc="-10" dirty="0">
                <a:latin typeface="Calibri"/>
                <a:cs typeface="Calibri"/>
              </a:rPr>
              <a:t>white-space </a:t>
            </a:r>
            <a:r>
              <a:rPr sz="2800" spc="-5" dirty="0">
                <a:latin typeface="Calibri"/>
                <a:cs typeface="Calibri"/>
              </a:rPr>
              <a:t>— a </a:t>
            </a:r>
            <a:r>
              <a:rPr sz="2800" spc="-10" dirty="0">
                <a:latin typeface="Calibri"/>
                <a:cs typeface="Calibri"/>
              </a:rPr>
              <a:t>space,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tab, </a:t>
            </a:r>
            <a:r>
              <a:rPr sz="2800" spc="-5" dirty="0">
                <a:latin typeface="Calibri"/>
                <a:cs typeface="Calibri"/>
              </a:rPr>
              <a:t>or a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newline.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Suppose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20" dirty="0">
                <a:latin typeface="Calibri"/>
                <a:cs typeface="Calibri"/>
              </a:rPr>
              <a:t>want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use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multiple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threads </a:t>
            </a:r>
            <a:r>
              <a:rPr sz="2800" spc="-20" dirty="0">
                <a:latin typeface="Calibri"/>
                <a:cs typeface="Calibri"/>
              </a:rPr>
              <a:t>to  </a:t>
            </a:r>
            <a:r>
              <a:rPr sz="2800" spc="-25" dirty="0">
                <a:latin typeface="Calibri"/>
                <a:cs typeface="Calibri"/>
              </a:rPr>
              <a:t>“</a:t>
            </a:r>
            <a:r>
              <a:rPr sz="2800" spc="-25" dirty="0">
                <a:solidFill>
                  <a:srgbClr val="0000FF"/>
                </a:solidFill>
                <a:latin typeface="Calibri"/>
                <a:cs typeface="Calibri"/>
              </a:rPr>
              <a:t>tokenize</a:t>
            </a:r>
            <a:r>
              <a:rPr sz="2800" spc="-25" dirty="0">
                <a:latin typeface="Calibri"/>
                <a:cs typeface="Calibri"/>
              </a:rPr>
              <a:t>” </a:t>
            </a:r>
            <a:r>
              <a:rPr sz="2800" spc="-5" dirty="0">
                <a:latin typeface="Calibri"/>
                <a:cs typeface="Calibri"/>
              </a:rPr>
              <a:t>a file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consists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ordinary </a:t>
            </a:r>
            <a:r>
              <a:rPr sz="2800" spc="-10" dirty="0">
                <a:latin typeface="Calibri"/>
                <a:cs typeface="Calibri"/>
              </a:rPr>
              <a:t>English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text.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77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489315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Simple</a:t>
            </a:r>
            <a:r>
              <a:rPr sz="4400" spc="-85" dirty="0"/>
              <a:t> </a:t>
            </a:r>
            <a:r>
              <a:rPr sz="4400" spc="-10" dirty="0"/>
              <a:t>approach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660005" cy="4286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Divide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input file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5" dirty="0">
                <a:latin typeface="Calibri"/>
                <a:cs typeface="Calibri"/>
              </a:rPr>
              <a:t>lines of </a:t>
            </a:r>
            <a:r>
              <a:rPr sz="2800" spc="-20" dirty="0">
                <a:latin typeface="Calibri"/>
                <a:cs typeface="Calibri"/>
              </a:rPr>
              <a:t>text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assign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lines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threads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round-robin</a:t>
            </a:r>
            <a:r>
              <a:rPr sz="2800" spc="1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fashion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29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line goes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thread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0,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second goes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thread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1,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. . 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t-th </a:t>
            </a:r>
            <a:r>
              <a:rPr sz="2800" spc="-10" dirty="0">
                <a:latin typeface="Calibri"/>
                <a:cs typeface="Calibri"/>
              </a:rPr>
              <a:t>goes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thread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t,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t </a:t>
            </a:r>
            <a:r>
              <a:rPr sz="2800" spc="-15" dirty="0">
                <a:latin typeface="Calibri"/>
                <a:cs typeface="Calibri"/>
              </a:rPr>
              <a:t>+1st </a:t>
            </a:r>
            <a:r>
              <a:rPr sz="2800" spc="-10" dirty="0">
                <a:latin typeface="Calibri"/>
                <a:cs typeface="Calibri"/>
              </a:rPr>
              <a:t>goes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thread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0,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0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55258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Simple</a:t>
            </a:r>
            <a:r>
              <a:rPr sz="4400" spc="-85" dirty="0"/>
              <a:t> </a:t>
            </a:r>
            <a:r>
              <a:rPr sz="4400" spc="-10" dirty="0"/>
              <a:t>approach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529195" cy="2116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14629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serialize </a:t>
            </a: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lines </a:t>
            </a:r>
            <a:r>
              <a:rPr sz="2800" spc="-5" dirty="0">
                <a:latin typeface="Calibri"/>
                <a:cs typeface="Calibri"/>
              </a:rPr>
              <a:t>of input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 semaphores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After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thread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15" dirty="0">
                <a:latin typeface="Calibri"/>
                <a:cs typeface="Calibri"/>
              </a:rPr>
              <a:t>read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single line </a:t>
            </a:r>
            <a:r>
              <a:rPr sz="2800" spc="-5" dirty="0">
                <a:latin typeface="Calibri"/>
                <a:cs typeface="Calibri"/>
              </a:rPr>
              <a:t>of input, it </a:t>
            </a:r>
            <a:r>
              <a:rPr sz="2800" spc="-15" dirty="0">
                <a:latin typeface="Calibri"/>
                <a:cs typeface="Calibri"/>
              </a:rPr>
              <a:t>can  </a:t>
            </a:r>
            <a:r>
              <a:rPr sz="2800" spc="-30" dirty="0">
                <a:latin typeface="Calibri"/>
                <a:cs typeface="Calibri"/>
              </a:rPr>
              <a:t>tokenize </a:t>
            </a:r>
            <a:r>
              <a:rPr sz="2800" spc="-10" dirty="0">
                <a:latin typeface="Calibri"/>
                <a:cs typeface="Calibri"/>
              </a:rPr>
              <a:t>the line using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strtok</a:t>
            </a:r>
            <a:r>
              <a:rPr sz="2800" spc="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61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569325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 </a:t>
            </a:r>
            <a:r>
              <a:rPr sz="4400" spc="-15" dirty="0"/>
              <a:t>strtok</a:t>
            </a:r>
            <a:r>
              <a:rPr sz="4400" spc="-85" dirty="0"/>
              <a:t> </a:t>
            </a:r>
            <a:r>
              <a:rPr sz="440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592059" cy="25171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-25" dirty="0">
                <a:latin typeface="Calibri"/>
                <a:cs typeface="Calibri"/>
              </a:rPr>
              <a:t>it’s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string argument </a:t>
            </a:r>
            <a:r>
              <a:rPr sz="2800" spc="-10" dirty="0">
                <a:latin typeface="Calibri"/>
                <a:cs typeface="Calibri"/>
              </a:rPr>
              <a:t>should 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text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800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tokenized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Our </a:t>
            </a:r>
            <a:r>
              <a:rPr sz="2400" dirty="0">
                <a:latin typeface="Calibri"/>
                <a:cs typeface="Calibri"/>
              </a:rPr>
              <a:t>line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input.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350">
              <a:latin typeface="Calibri"/>
              <a:cs typeface="Calibri"/>
            </a:endParaRPr>
          </a:p>
          <a:p>
            <a:pPr marL="241300" marR="135255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subsequent </a:t>
            </a:r>
            <a:r>
              <a:rPr sz="2800" spc="-10" dirty="0">
                <a:latin typeface="Calibri"/>
                <a:cs typeface="Calibri"/>
              </a:rPr>
              <a:t>calls,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15" dirty="0">
                <a:latin typeface="Calibri"/>
                <a:cs typeface="Calibri"/>
              </a:rPr>
              <a:t>argument </a:t>
            </a:r>
            <a:r>
              <a:rPr sz="2800" spc="-10" dirty="0">
                <a:latin typeface="Calibri"/>
                <a:cs typeface="Calibri"/>
              </a:rPr>
              <a:t>should be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NULL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0853" y="4643479"/>
            <a:ext cx="7649479" cy="964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96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3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6387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 </a:t>
            </a:r>
            <a:r>
              <a:rPr sz="4400" spc="-15" dirty="0"/>
              <a:t>strtok</a:t>
            </a:r>
            <a:r>
              <a:rPr sz="4400" spc="-85" dirty="0"/>
              <a:t> </a:t>
            </a:r>
            <a:r>
              <a:rPr sz="440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3493"/>
            <a:ext cx="7670165" cy="31451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idea is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call,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strtok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caches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pointer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string, and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subsequent </a:t>
            </a:r>
            <a:r>
              <a:rPr sz="2800" spc="-10" dirty="0">
                <a:latin typeface="Calibri"/>
                <a:cs typeface="Calibri"/>
              </a:rPr>
              <a:t>calls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5" dirty="0">
                <a:latin typeface="Calibri"/>
                <a:cs typeface="Calibri"/>
              </a:rPr>
              <a:t>returns  </a:t>
            </a:r>
            <a:r>
              <a:rPr sz="2800" spc="-10" dirty="0">
                <a:latin typeface="Calibri"/>
                <a:cs typeface="Calibri"/>
              </a:rPr>
              <a:t>successive </a:t>
            </a:r>
            <a:r>
              <a:rPr sz="2800" spc="-25" dirty="0">
                <a:latin typeface="Calibri"/>
                <a:cs typeface="Calibri"/>
              </a:rPr>
              <a:t>tokens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taken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cached</a:t>
            </a:r>
            <a:r>
              <a:rPr sz="2800" spc="1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copy</a:t>
            </a:r>
            <a:r>
              <a:rPr sz="2800" spc="-5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Calibri"/>
              <a:cs typeface="Calibri"/>
            </a:endParaRPr>
          </a:p>
          <a:p>
            <a:pPr marL="996315">
              <a:lnSpc>
                <a:spcPct val="100000"/>
              </a:lnSpc>
              <a:tabLst>
                <a:tab pos="5334635" algn="l"/>
              </a:tabLst>
            </a:pPr>
            <a:r>
              <a:rPr sz="2800" spc="-5" dirty="0">
                <a:solidFill>
                  <a:srgbClr val="0000FF"/>
                </a:solidFill>
                <a:latin typeface="Sylfaen"/>
                <a:cs typeface="Sylfaen"/>
              </a:rPr>
              <a:t>my_string</a:t>
            </a:r>
            <a:r>
              <a:rPr sz="2800" spc="25" dirty="0">
                <a:solidFill>
                  <a:srgbClr val="0000FF"/>
                </a:solidFill>
                <a:latin typeface="Sylfaen"/>
                <a:cs typeface="Sylfae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Sylfaen"/>
                <a:cs typeface="Sylfaen"/>
              </a:rPr>
              <a:t>=</a:t>
            </a:r>
            <a:r>
              <a:rPr sz="2800" spc="10" dirty="0">
                <a:solidFill>
                  <a:srgbClr val="0000FF"/>
                </a:solidFill>
                <a:latin typeface="Sylfaen"/>
                <a:cs typeface="Sylfae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Sylfaen"/>
                <a:cs typeface="Sylfaen"/>
              </a:rPr>
              <a:t>strtok(my_line,	“\t\n”);</a:t>
            </a:r>
            <a:endParaRPr sz="2800">
              <a:latin typeface="Sylfaen"/>
              <a:cs typeface="Sylfaen"/>
            </a:endParaRPr>
          </a:p>
          <a:p>
            <a:pPr marL="996315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Sylfaen"/>
                <a:cs typeface="Sylfaen"/>
              </a:rPr>
              <a:t>……</a:t>
            </a:r>
            <a:endParaRPr sz="2800">
              <a:latin typeface="Sylfaen"/>
              <a:cs typeface="Sylfaen"/>
            </a:endParaRPr>
          </a:p>
          <a:p>
            <a:pPr marL="996315">
              <a:lnSpc>
                <a:spcPct val="100000"/>
              </a:lnSpc>
              <a:tabLst>
                <a:tab pos="5019675" algn="l"/>
              </a:tabLst>
            </a:pPr>
            <a:r>
              <a:rPr sz="2800" spc="-5" dirty="0">
                <a:solidFill>
                  <a:srgbClr val="0000FF"/>
                </a:solidFill>
                <a:latin typeface="Sylfaen"/>
                <a:cs typeface="Sylfaen"/>
              </a:rPr>
              <a:t>my_string</a:t>
            </a:r>
            <a:r>
              <a:rPr sz="2800" spc="20" dirty="0">
                <a:solidFill>
                  <a:srgbClr val="0000FF"/>
                </a:solidFill>
                <a:latin typeface="Sylfaen"/>
                <a:cs typeface="Sylfae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Sylfaen"/>
                <a:cs typeface="Sylfaen"/>
              </a:rPr>
              <a:t>=</a:t>
            </a:r>
            <a:r>
              <a:rPr sz="2800" spc="15" dirty="0">
                <a:solidFill>
                  <a:srgbClr val="0000FF"/>
                </a:solidFill>
                <a:latin typeface="Sylfaen"/>
                <a:cs typeface="Sylfae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Sylfaen"/>
                <a:cs typeface="Sylfaen"/>
              </a:rPr>
              <a:t>strtok(NULL,	“\t\n”);</a:t>
            </a:r>
            <a:endParaRPr sz="2800">
              <a:latin typeface="Sylfaen"/>
              <a:cs typeface="Sylfaen"/>
            </a:endParaRPr>
          </a:p>
        </p:txBody>
      </p:sp>
    </p:spTree>
    <p:extLst>
      <p:ext uri="{BB962C8B-B14F-4D97-AF65-F5344CB8AC3E}">
        <p14:creationId xmlns:p14="http://schemas.microsoft.com/office/powerpoint/2010/main" val="42717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726" y="453897"/>
            <a:ext cx="744731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Multi-threaded </a:t>
            </a:r>
            <a:r>
              <a:rPr sz="4400" spc="-40" dirty="0"/>
              <a:t>tokenizer</a:t>
            </a:r>
            <a:r>
              <a:rPr sz="4400" spc="-70" dirty="0"/>
              <a:t> </a:t>
            </a:r>
            <a:r>
              <a:rPr sz="4400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487886" y="1571390"/>
            <a:ext cx="8217966" cy="400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6290" y="4039361"/>
            <a:ext cx="5020310" cy="970915"/>
          </a:xfrm>
          <a:custGeom>
            <a:avLst/>
            <a:gdLst/>
            <a:ahLst/>
            <a:cxnLst/>
            <a:rect l="l" t="t" r="r" b="b"/>
            <a:pathLst>
              <a:path w="5020310" h="970914">
                <a:moveTo>
                  <a:pt x="0" y="161798"/>
                </a:moveTo>
                <a:lnTo>
                  <a:pt x="5779" y="118768"/>
                </a:lnTo>
                <a:lnTo>
                  <a:pt x="22090" y="80113"/>
                </a:lnTo>
                <a:lnTo>
                  <a:pt x="47390" y="47370"/>
                </a:lnTo>
                <a:lnTo>
                  <a:pt x="80136" y="22079"/>
                </a:lnTo>
                <a:lnTo>
                  <a:pt x="118786" y="5776"/>
                </a:lnTo>
                <a:lnTo>
                  <a:pt x="161797" y="0"/>
                </a:lnTo>
                <a:lnTo>
                  <a:pt x="4858258" y="0"/>
                </a:lnTo>
                <a:lnTo>
                  <a:pt x="4901287" y="5776"/>
                </a:lnTo>
                <a:lnTo>
                  <a:pt x="4939942" y="22079"/>
                </a:lnTo>
                <a:lnTo>
                  <a:pt x="4972685" y="47371"/>
                </a:lnTo>
                <a:lnTo>
                  <a:pt x="4997976" y="80113"/>
                </a:lnTo>
                <a:lnTo>
                  <a:pt x="5014279" y="118768"/>
                </a:lnTo>
                <a:lnTo>
                  <a:pt x="5020056" y="161798"/>
                </a:lnTo>
                <a:lnTo>
                  <a:pt x="5020056" y="808989"/>
                </a:lnTo>
                <a:lnTo>
                  <a:pt x="5014279" y="852019"/>
                </a:lnTo>
                <a:lnTo>
                  <a:pt x="4997976" y="890674"/>
                </a:lnTo>
                <a:lnTo>
                  <a:pt x="4972684" y="923417"/>
                </a:lnTo>
                <a:lnTo>
                  <a:pt x="4939942" y="948708"/>
                </a:lnTo>
                <a:lnTo>
                  <a:pt x="4901287" y="965011"/>
                </a:lnTo>
                <a:lnTo>
                  <a:pt x="4858258" y="970788"/>
                </a:lnTo>
                <a:lnTo>
                  <a:pt x="161797" y="970788"/>
                </a:lnTo>
                <a:lnTo>
                  <a:pt x="118786" y="965011"/>
                </a:lnTo>
                <a:lnTo>
                  <a:pt x="80136" y="948708"/>
                </a:lnTo>
                <a:lnTo>
                  <a:pt x="47390" y="923416"/>
                </a:lnTo>
                <a:lnTo>
                  <a:pt x="22090" y="890674"/>
                </a:lnTo>
                <a:lnTo>
                  <a:pt x="5779" y="852019"/>
                </a:lnTo>
                <a:lnTo>
                  <a:pt x="0" y="808989"/>
                </a:lnTo>
                <a:lnTo>
                  <a:pt x="0" y="161798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0002" y="2777489"/>
            <a:ext cx="4629150" cy="0"/>
          </a:xfrm>
          <a:custGeom>
            <a:avLst/>
            <a:gdLst/>
            <a:ahLst/>
            <a:cxnLst/>
            <a:rect l="l" t="t" r="r" b="b"/>
            <a:pathLst>
              <a:path w="4629150">
                <a:moveTo>
                  <a:pt x="0" y="0"/>
                </a:moveTo>
                <a:lnTo>
                  <a:pt x="4628769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07634" y="3090164"/>
            <a:ext cx="3684904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Thread 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0’s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semaphore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initialized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1,  and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others are initialized to</a:t>
            </a:r>
            <a:r>
              <a:rPr sz="18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lang="en-US" sz="18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 err="1">
                <a:solidFill>
                  <a:srgbClr val="FF0000"/>
                </a:solidFill>
                <a:latin typeface="Calibri"/>
                <a:cs typeface="Calibri"/>
              </a:rPr>
              <a:t>sems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46884" y="3701559"/>
            <a:ext cx="228600" cy="228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矩形 8"/>
          <p:cNvSpPr/>
          <p:nvPr/>
        </p:nvSpPr>
        <p:spPr>
          <a:xfrm>
            <a:off x="6081346" y="3701559"/>
            <a:ext cx="228600" cy="228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15808" y="3701559"/>
            <a:ext cx="228600" cy="228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50269" y="3701559"/>
            <a:ext cx="228600" cy="228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308" y="526161"/>
            <a:ext cx="6377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Multi-threaded </a:t>
            </a:r>
            <a:r>
              <a:rPr sz="4400" spc="-40" dirty="0"/>
              <a:t>tokenizer</a:t>
            </a:r>
            <a:r>
              <a:rPr sz="4400" spc="-70" dirty="0"/>
              <a:t> </a:t>
            </a:r>
            <a:r>
              <a:rPr sz="4400" dirty="0"/>
              <a:t>(2)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21328" y="1736766"/>
            <a:ext cx="7933563" cy="4298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1110" y="4050029"/>
            <a:ext cx="5021580" cy="970915"/>
          </a:xfrm>
          <a:custGeom>
            <a:avLst/>
            <a:gdLst/>
            <a:ahLst/>
            <a:cxnLst/>
            <a:rect l="l" t="t" r="r" b="b"/>
            <a:pathLst>
              <a:path w="5021580" h="970914">
                <a:moveTo>
                  <a:pt x="0" y="161798"/>
                </a:moveTo>
                <a:lnTo>
                  <a:pt x="5776" y="118768"/>
                </a:lnTo>
                <a:lnTo>
                  <a:pt x="22079" y="80113"/>
                </a:lnTo>
                <a:lnTo>
                  <a:pt x="47371" y="47371"/>
                </a:lnTo>
                <a:lnTo>
                  <a:pt x="80113" y="22079"/>
                </a:lnTo>
                <a:lnTo>
                  <a:pt x="118768" y="5776"/>
                </a:lnTo>
                <a:lnTo>
                  <a:pt x="161798" y="0"/>
                </a:lnTo>
                <a:lnTo>
                  <a:pt x="4859782" y="0"/>
                </a:lnTo>
                <a:lnTo>
                  <a:pt x="4902811" y="5776"/>
                </a:lnTo>
                <a:lnTo>
                  <a:pt x="4941466" y="22079"/>
                </a:lnTo>
                <a:lnTo>
                  <a:pt x="4974209" y="47371"/>
                </a:lnTo>
                <a:lnTo>
                  <a:pt x="4999500" y="80113"/>
                </a:lnTo>
                <a:lnTo>
                  <a:pt x="5015803" y="118768"/>
                </a:lnTo>
                <a:lnTo>
                  <a:pt x="5021580" y="161798"/>
                </a:lnTo>
                <a:lnTo>
                  <a:pt x="5021580" y="808990"/>
                </a:lnTo>
                <a:lnTo>
                  <a:pt x="5015803" y="852019"/>
                </a:lnTo>
                <a:lnTo>
                  <a:pt x="4999500" y="890674"/>
                </a:lnTo>
                <a:lnTo>
                  <a:pt x="4974209" y="923417"/>
                </a:lnTo>
                <a:lnTo>
                  <a:pt x="4941466" y="948708"/>
                </a:lnTo>
                <a:lnTo>
                  <a:pt x="4902811" y="965011"/>
                </a:lnTo>
                <a:lnTo>
                  <a:pt x="4859782" y="970788"/>
                </a:lnTo>
                <a:lnTo>
                  <a:pt x="161798" y="970788"/>
                </a:lnTo>
                <a:lnTo>
                  <a:pt x="118768" y="965011"/>
                </a:lnTo>
                <a:lnTo>
                  <a:pt x="80113" y="948708"/>
                </a:lnTo>
                <a:lnTo>
                  <a:pt x="47371" y="923417"/>
                </a:lnTo>
                <a:lnTo>
                  <a:pt x="22079" y="890674"/>
                </a:lnTo>
                <a:lnTo>
                  <a:pt x="5776" y="852019"/>
                </a:lnTo>
                <a:lnTo>
                  <a:pt x="0" y="808990"/>
                </a:lnTo>
                <a:lnTo>
                  <a:pt x="0" y="161798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52510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99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55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2090</TotalTime>
  <Words>3783</Words>
  <Application>Microsoft Office PowerPoint</Application>
  <PresentationFormat>全屏显示(4:3)</PresentationFormat>
  <Paragraphs>725</Paragraphs>
  <Slides>113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113</vt:i4>
      </vt:variant>
    </vt:vector>
  </HeadingPairs>
  <TitlesOfParts>
    <vt:vector size="124" baseType="lpstr">
      <vt:lpstr>宋体</vt:lpstr>
      <vt:lpstr>微软雅黑</vt:lpstr>
      <vt:lpstr>等线</vt:lpstr>
      <vt:lpstr>等线 Light</vt:lpstr>
      <vt:lpstr>黑体</vt:lpstr>
      <vt:lpstr>Arial</vt:lpstr>
      <vt:lpstr>Calibri</vt:lpstr>
      <vt:lpstr>Calibri Light</vt:lpstr>
      <vt:lpstr>Sylfaen</vt:lpstr>
      <vt:lpstr>Times New Roman</vt:lpstr>
      <vt:lpstr>Office 主题​​</vt:lpstr>
      <vt:lpstr>高性能计算程序设计基础</vt:lpstr>
      <vt:lpstr>Roadmap</vt:lpstr>
      <vt:lpstr>A Shared Memory System</vt:lpstr>
      <vt:lpstr>Processes and Threads</vt:lpstr>
      <vt:lpstr>POSIX® Threads</vt:lpstr>
      <vt:lpstr>Lightweight Pthread vs Fork()</vt:lpstr>
      <vt:lpstr>Lightweight Pthread vs Fork()</vt:lpstr>
      <vt:lpstr>Pthread vs MPI</vt:lpstr>
      <vt:lpstr>Caveat （注意）</vt:lpstr>
      <vt:lpstr>Hello World! (1)</vt:lpstr>
      <vt:lpstr>Hello World! (2)</vt:lpstr>
      <vt:lpstr>Hello World! (3)</vt:lpstr>
      <vt:lpstr>Compiling a Pthread program</vt:lpstr>
      <vt:lpstr>Running a Pthreads program</vt:lpstr>
      <vt:lpstr>Global variables</vt:lpstr>
      <vt:lpstr>Starting the Threads</vt:lpstr>
      <vt:lpstr>Starting the Threads</vt:lpstr>
      <vt:lpstr>pthread_t objects</vt:lpstr>
      <vt:lpstr>A closer look (1)</vt:lpstr>
      <vt:lpstr>A closer look (2)</vt:lpstr>
      <vt:lpstr>Function started by pthread_create</vt:lpstr>
      <vt:lpstr>Pointer to a function</vt:lpstr>
      <vt:lpstr>Running the Threads</vt:lpstr>
      <vt:lpstr>Stopping the Threads </vt:lpstr>
      <vt:lpstr>Matrix-Vector  Multiplication in pthreads</vt:lpstr>
      <vt:lpstr>Serial pseudo-code</vt:lpstr>
      <vt:lpstr>Using 3 Pthreads</vt:lpstr>
      <vt:lpstr>Pthreads matrix-vector multiplication</vt:lpstr>
      <vt:lpstr>PowerPoint 演示文稿</vt:lpstr>
      <vt:lpstr>Estimating π</vt:lpstr>
      <vt:lpstr>Using a dual core processor</vt:lpstr>
      <vt:lpstr>A thread function for computing π</vt:lpstr>
      <vt:lpstr>Possible race condition</vt:lpstr>
      <vt:lpstr>Busy-Waiting</vt:lpstr>
      <vt:lpstr>Pthreads global sum with busy-waiting</vt:lpstr>
      <vt:lpstr>Global sum function with critical  section after loop (1)</vt:lpstr>
      <vt:lpstr>Global sum function with critical  section after loop (2)</vt:lpstr>
      <vt:lpstr>Mutexes </vt:lpstr>
      <vt:lpstr>Mutexes</vt:lpstr>
      <vt:lpstr>Mutexes</vt:lpstr>
      <vt:lpstr>Mutexes </vt:lpstr>
      <vt:lpstr>Global sum function that uses a mutex (1)</vt:lpstr>
      <vt:lpstr>Global sum function that uses a mutex (2)</vt:lpstr>
      <vt:lpstr>PowerPoint 演示文稿</vt:lpstr>
      <vt:lpstr>5 threads</vt:lpstr>
      <vt:lpstr>PowerPoint 演示文稿</vt:lpstr>
      <vt:lpstr>Issues</vt:lpstr>
      <vt:lpstr>Problems with a mutex solution</vt:lpstr>
      <vt:lpstr>A first attempt at sending messages  using pthreads</vt:lpstr>
      <vt:lpstr>Syntax of the various semaphore  functions</vt:lpstr>
      <vt:lpstr>Using Semaphores to send msgs</vt:lpstr>
      <vt:lpstr>Barriers and Condition  Variables</vt:lpstr>
      <vt:lpstr>Barriers</vt:lpstr>
      <vt:lpstr>Using barriers to time the slowest  thread</vt:lpstr>
      <vt:lpstr>Using barriers for debugging</vt:lpstr>
      <vt:lpstr>Busy-waiting and a Mutex</vt:lpstr>
      <vt:lpstr>Busy-waiting and a Mutex</vt:lpstr>
      <vt:lpstr>Implementing a barrier with  semaphores</vt:lpstr>
      <vt:lpstr>Condition Variables</vt:lpstr>
      <vt:lpstr>Condition Variables</vt:lpstr>
      <vt:lpstr>Implementing a barrier with  condition variables</vt:lpstr>
      <vt:lpstr>PowerPoint 演示文稿</vt:lpstr>
      <vt:lpstr>Controlling access to a large, shared  data structure</vt:lpstr>
      <vt:lpstr>Linked Lists</vt:lpstr>
      <vt:lpstr>Linked List Membership</vt:lpstr>
      <vt:lpstr>Inserting a new node into a list</vt:lpstr>
      <vt:lpstr>Inserting a new node into a list</vt:lpstr>
      <vt:lpstr>Deleting a node from a linked list</vt:lpstr>
      <vt:lpstr>Deleting a node from a linked list</vt:lpstr>
      <vt:lpstr>A Multi-Threaded Linked List</vt:lpstr>
      <vt:lpstr>Simultaneous access by two threads</vt:lpstr>
      <vt:lpstr>Simultaneous access by two threads</vt:lpstr>
      <vt:lpstr>Solution #1 </vt:lpstr>
      <vt:lpstr>Issues</vt:lpstr>
      <vt:lpstr>Solution #2</vt:lpstr>
      <vt:lpstr>Implementation of Member with  one mutex per list node (1)</vt:lpstr>
      <vt:lpstr>Implementation of Member with  one mutex per list node (2)</vt:lpstr>
      <vt:lpstr>Issues</vt:lpstr>
      <vt:lpstr>Pthreads Read-Write Locks</vt:lpstr>
      <vt:lpstr>Pthreads Read-Write Locks</vt:lpstr>
      <vt:lpstr>Pthreads Read-Write Locks</vt:lpstr>
      <vt:lpstr>Pthreads Read-Write Locks</vt:lpstr>
      <vt:lpstr>Protecting our linked list functions</vt:lpstr>
      <vt:lpstr>Linked List Performance</vt:lpstr>
      <vt:lpstr>Linked List Performance</vt:lpstr>
      <vt:lpstr>Caches, Cache-Coherence, and False Sharing</vt:lpstr>
      <vt:lpstr>Pthreads matrix-vector multiplication</vt:lpstr>
      <vt:lpstr>Run-times and efficiencies of matrix-vector multiplication</vt:lpstr>
      <vt:lpstr>Cache coherence in Matrix-vector multiplication</vt:lpstr>
      <vt:lpstr>Cache coherence in Matrix-vector multiplication</vt:lpstr>
      <vt:lpstr>PowerPoint 演示文稿</vt:lpstr>
      <vt:lpstr>Thread-Safety</vt:lpstr>
      <vt:lpstr>Example</vt:lpstr>
      <vt:lpstr>Simple approach</vt:lpstr>
      <vt:lpstr>Simple approach</vt:lpstr>
      <vt:lpstr>The strtok function</vt:lpstr>
      <vt:lpstr>The strtok function</vt:lpstr>
      <vt:lpstr>Multi-threaded tokenizer (1)</vt:lpstr>
      <vt:lpstr>Multi-threaded tokenizer (2)</vt:lpstr>
      <vt:lpstr>Running with one thread</vt:lpstr>
      <vt:lpstr>Running with two threads</vt:lpstr>
      <vt:lpstr>What happened?</vt:lpstr>
      <vt:lpstr>What happened?</vt:lpstr>
      <vt:lpstr>Other unsafe C library functions</vt:lpstr>
      <vt:lpstr>“re-entrant” (thread safe) functions</vt:lpstr>
      <vt:lpstr>Concluding Remarks (1)</vt:lpstr>
      <vt:lpstr>Concluding Remarks (2)</vt:lpstr>
      <vt:lpstr>Concluding Remarks (3)</vt:lpstr>
      <vt:lpstr>Concluding Remarks (4)</vt:lpstr>
      <vt:lpstr>Concluding Remarks (5)</vt:lpstr>
      <vt:lpstr>Concluding Remarks (6)</vt:lpstr>
      <vt:lpstr>Concluding Remarks (7)</vt:lpstr>
      <vt:lpstr>Concluding Remarks (8)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HuangDan</dc:creator>
  <cp:lastModifiedBy>HuangDan</cp:lastModifiedBy>
  <cp:revision>91</cp:revision>
  <dcterms:created xsi:type="dcterms:W3CDTF">2020-08-28T06:03:22Z</dcterms:created>
  <dcterms:modified xsi:type="dcterms:W3CDTF">2020-10-08T05:44:19Z</dcterms:modified>
</cp:coreProperties>
</file>