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99" r:id="rId4"/>
    <p:sldId id="293" r:id="rId5"/>
    <p:sldId id="294" r:id="rId6"/>
    <p:sldId id="295" r:id="rId7"/>
    <p:sldId id="322" r:id="rId8"/>
    <p:sldId id="296" r:id="rId9"/>
    <p:sldId id="329" r:id="rId10"/>
    <p:sldId id="298" r:id="rId11"/>
    <p:sldId id="297" r:id="rId12"/>
    <p:sldId id="300" r:id="rId13"/>
    <p:sldId id="258" r:id="rId14"/>
    <p:sldId id="259" r:id="rId15"/>
    <p:sldId id="326" r:id="rId16"/>
    <p:sldId id="327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89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301" r:id="rId47"/>
    <p:sldId id="328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20" r:id="rId66"/>
    <p:sldId id="319" r:id="rId67"/>
    <p:sldId id="321" r:id="rId68"/>
    <p:sldId id="325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0FE2-4D4E-4B0A-9FE3-387FF62CB8AA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C1B5D-98CB-465E-9777-BC6AA655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1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C0437-F540-448E-B0B5-A2DA8F69E64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0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01C95-350D-41A7-BF47-29366AE9E9A4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43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raptorx.uchicago.edu/StructurePropertyPred/predict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raptorx2.uchicago.edu/StructurePropertyPred/myjobs/25754864_105156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raptorx2.uchicago.edu/StructurePropertyPred/myjobs/25754864_105156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8.jpg"/><Relationship Id="rId4" Type="http://schemas.openxmlformats.org/officeDocument/2006/relationships/image" Target="../media/image1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96124"/>
            <a:ext cx="2093590" cy="20705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89240"/>
            <a:ext cx="3600450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" y="19447"/>
            <a:ext cx="2028825" cy="2257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496944" cy="1512168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AUCpreD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protein </a:t>
            </a:r>
            <a:r>
              <a:rPr lang="en-US" altLang="zh-CN" sz="3200" dirty="0"/>
              <a:t>disorder prediction by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>
                <a:solidFill>
                  <a:srgbClr val="FF0000"/>
                </a:solidFill>
              </a:rPr>
              <a:t>AUC-maximized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7030A0"/>
                </a:solidFill>
              </a:rPr>
              <a:t>Deep Convolutional Neural Fields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371600" y="405266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400" b="1" dirty="0" smtClean="0"/>
              <a:t>Sheng Wang</a:t>
            </a:r>
          </a:p>
          <a:p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Toyota Technological Institute at Chicago,</a:t>
            </a:r>
          </a:p>
          <a:p>
            <a:r>
              <a:rPr lang="en-US" altLang="zh-CN" sz="2400" i="1" dirty="0" smtClean="0">
                <a:ea typeface="宋体" pitchFamily="2" charset="-122"/>
              </a:rPr>
              <a:t>Joint work with </a:t>
            </a:r>
            <a:r>
              <a:rPr lang="en-US" altLang="zh-CN" sz="2400" i="1" dirty="0" err="1" smtClean="0">
                <a:ea typeface="宋体" pitchFamily="2" charset="-122"/>
              </a:rPr>
              <a:t>Jianzhu</a:t>
            </a:r>
            <a:r>
              <a:rPr lang="en-US" altLang="zh-CN" sz="2400" i="1" dirty="0" smtClean="0">
                <a:ea typeface="宋体" pitchFamily="2" charset="-122"/>
              </a:rPr>
              <a:t> Ma, and </a:t>
            </a:r>
            <a:r>
              <a:rPr lang="en-US" altLang="zh-CN" sz="2400" i="1" dirty="0" err="1" smtClean="0">
                <a:ea typeface="宋体" pitchFamily="2" charset="-122"/>
              </a:rPr>
              <a:t>Jinbo</a:t>
            </a:r>
            <a:r>
              <a:rPr lang="en-US" altLang="zh-CN" sz="2400" i="1" dirty="0" smtClean="0">
                <a:ea typeface="宋体" pitchFamily="2" charset="-122"/>
              </a:rPr>
              <a:t> Xu</a:t>
            </a: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95736" y="201414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1" dirty="0" smtClean="0">
                <a:solidFill>
                  <a:srgbClr val="0066FF"/>
                </a:solidFill>
              </a:rPr>
              <a:t>ECCB 2016</a:t>
            </a:r>
            <a:r>
              <a:rPr lang="en-US" altLang="zh-CN" dirty="0" smtClean="0">
                <a:solidFill>
                  <a:srgbClr val="0066FF"/>
                </a:solidFill>
              </a:rPr>
              <a:t> 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0" hangingPunct="0"/>
            <a:r>
              <a:rPr lang="en-US" altLang="zh-CN" dirty="0" smtClean="0">
                <a:solidFill>
                  <a:srgbClr val="0066FF"/>
                </a:solidFill>
              </a:rPr>
              <a:t>Sep 6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en-US" altLang="zh-CN" dirty="0" smtClean="0">
                <a:solidFill>
                  <a:srgbClr val="0066FF"/>
                </a:solidFill>
              </a:rPr>
              <a:t>The Hague, Netherlands</a:t>
            </a:r>
            <a:endParaRPr lang="en-US" altLang="zh-CN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Conditional Random Fields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10903" y="3130962"/>
            <a:ext cx="6766146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0903" y="2071239"/>
            <a:ext cx="6766146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352328" y="1829591"/>
            <a:ext cx="724944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44088" y="1791345"/>
            <a:ext cx="805494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60569" y="1813421"/>
            <a:ext cx="851622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i+1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35847" y="1791345"/>
            <a:ext cx="805494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i-2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68809" y="1785168"/>
            <a:ext cx="851622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i+2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67847" y="1635943"/>
            <a:ext cx="1933185" cy="5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baseline="0" dirty="0" smtClean="0">
                <a:solidFill>
                  <a:schemeClr val="tx1"/>
                </a:solidFill>
              </a:rPr>
              <a:t>Input features </a:t>
            </a:r>
            <a:endParaRPr lang="zh-CN" altLang="en-US" b="1" baseline="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i="1" baseline="0" dirty="0" smtClean="0">
                <a:solidFill>
                  <a:schemeClr val="tx1"/>
                </a:solidFill>
              </a:rPr>
              <a:t>1</a:t>
            </a:r>
            <a:r>
              <a:rPr lang="en-US" altLang="zh-CN" baseline="0" dirty="0" smtClean="0">
                <a:solidFill>
                  <a:schemeClr val="tx1"/>
                </a:solidFill>
              </a:rPr>
              <a:t>st layer</a:t>
            </a: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2546835" y="2331515"/>
            <a:ext cx="5067" cy="62430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4"/>
          </p:cNvCxnSpPr>
          <p:nvPr/>
        </p:nvCxnSpPr>
        <p:spPr>
          <a:xfrm>
            <a:off x="3714800" y="2389380"/>
            <a:ext cx="2534" cy="563763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4976876" y="2353591"/>
            <a:ext cx="14570" cy="602233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762670" y="2851067"/>
            <a:ext cx="1905916" cy="5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0" dirty="0" smtClean="0">
                <a:solidFill>
                  <a:schemeClr val="tx1"/>
                </a:solidFill>
              </a:rPr>
              <a:t>Label layer</a:t>
            </a:r>
          </a:p>
          <a:p>
            <a:pPr algn="ctr"/>
            <a:r>
              <a:rPr lang="en-US" altLang="zh-CN" b="1" baseline="0" dirty="0" smtClean="0">
                <a:solidFill>
                  <a:schemeClr val="tx1"/>
                </a:solidFill>
              </a:rPr>
              <a:t>Output labels</a:t>
            </a:r>
            <a:endParaRPr lang="zh-CN" altLang="en-US" b="1" baseline="0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922868" y="3130962"/>
            <a:ext cx="402747" cy="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050559" y="3130962"/>
            <a:ext cx="48329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39348" y="3130962"/>
            <a:ext cx="402747" cy="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593976" y="2387890"/>
            <a:ext cx="644395" cy="40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baseline="0" dirty="0">
                <a:solidFill>
                  <a:schemeClr val="tx1"/>
                </a:solidFill>
              </a:rPr>
              <a:t>U</a:t>
            </a:r>
            <a:endParaRPr lang="zh-CN" altLang="en-US" b="1" i="1" baseline="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773786" y="3130962"/>
            <a:ext cx="343588" cy="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005420" y="3166213"/>
            <a:ext cx="644395" cy="40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baseline="0" dirty="0">
                <a:solidFill>
                  <a:schemeClr val="tx1"/>
                </a:solidFill>
              </a:rPr>
              <a:t>T</a:t>
            </a:r>
            <a:endParaRPr lang="zh-CN" altLang="en-US" b="1" i="1" baseline="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68809" y="2902105"/>
            <a:ext cx="805494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i+1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60569" y="2904133"/>
            <a:ext cx="805494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12053" y="2902105"/>
            <a:ext cx="805494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44088" y="2904133"/>
            <a:ext cx="805494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i-2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35847" y="2904133"/>
            <a:ext cx="805494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i-3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99592" y="4149080"/>
            <a:ext cx="71247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宋体" pitchFamily="2" charset="-122"/>
              </a:rPr>
              <a:t>In Conditional Random Fields (CRF), the </a:t>
            </a:r>
            <a:r>
              <a:rPr lang="en-US" altLang="zh-CN" sz="2400" dirty="0">
                <a:ea typeface="宋体" pitchFamily="2" charset="-122"/>
              </a:rPr>
              <a:t>parameter </a:t>
            </a:r>
            <a:r>
              <a:rPr lang="en-US" altLang="zh-CN" sz="2400" b="1" i="1" dirty="0">
                <a:ea typeface="宋体" pitchFamily="2" charset="-122"/>
              </a:rPr>
              <a:t>U</a:t>
            </a:r>
            <a:r>
              <a:rPr lang="en-US" altLang="zh-CN" sz="2400" dirty="0">
                <a:ea typeface="宋体" pitchFamily="2" charset="-122"/>
              </a:rPr>
              <a:t> specifies the relationship between the </a:t>
            </a:r>
            <a:r>
              <a:rPr lang="en-US" altLang="zh-CN" sz="2400" i="1" dirty="0" smtClean="0">
                <a:solidFill>
                  <a:srgbClr val="0070C0"/>
                </a:solidFill>
                <a:ea typeface="宋体" pitchFamily="2" charset="-122"/>
              </a:rPr>
              <a:t>input features </a:t>
            </a:r>
            <a:r>
              <a:rPr lang="en-US" altLang="zh-CN" sz="2400" dirty="0" smtClean="0">
                <a:ea typeface="宋体" pitchFamily="2" charset="-122"/>
              </a:rPr>
              <a:t>and </a:t>
            </a: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output labels</a:t>
            </a:r>
            <a:r>
              <a:rPr lang="en-US" altLang="zh-CN" sz="2400" dirty="0" smtClean="0">
                <a:ea typeface="宋体" pitchFamily="2" charset="-122"/>
              </a:rPr>
              <a:t>, </a:t>
            </a:r>
            <a:r>
              <a:rPr lang="en-US" altLang="zh-CN" sz="2400" dirty="0">
                <a:ea typeface="宋体" pitchFamily="2" charset="-122"/>
              </a:rPr>
              <a:t>and </a:t>
            </a:r>
            <a:r>
              <a:rPr lang="en-US" altLang="zh-CN" sz="2400" b="1" i="1" dirty="0" smtClean="0">
                <a:ea typeface="宋体" pitchFamily="2" charset="-122"/>
              </a:rPr>
              <a:t>T </a:t>
            </a:r>
            <a:r>
              <a:rPr lang="en-US" altLang="zh-CN" sz="2400" dirty="0" smtClean="0">
                <a:ea typeface="宋体" pitchFamily="2" charset="-122"/>
              </a:rPr>
              <a:t>specifies </a:t>
            </a:r>
            <a:r>
              <a:rPr lang="en-US" altLang="zh-CN" sz="2400" dirty="0">
                <a:ea typeface="宋体" pitchFamily="2" charset="-122"/>
              </a:rPr>
              <a:t>the binary relationship between adjacent labels.</a:t>
            </a:r>
            <a:endParaRPr lang="zh-CN" altLang="zh-CN" sz="2400" dirty="0">
              <a:ea typeface="宋体" pitchFamily="2" charset="-122"/>
            </a:endParaRPr>
          </a:p>
        </p:txBody>
      </p:sp>
      <p:cxnSp>
        <p:nvCxnSpPr>
          <p:cNvPr id="80" name="直接连接符 79"/>
          <p:cNvCxnSpPr>
            <a:stCxn id="11" idx="4"/>
            <a:endCxn id="78" idx="0"/>
          </p:cNvCxnSpPr>
          <p:nvPr/>
        </p:nvCxnSpPr>
        <p:spPr>
          <a:xfrm>
            <a:off x="1338594" y="2351134"/>
            <a:ext cx="0" cy="5529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" idx="4"/>
            <a:endCxn id="74" idx="0"/>
          </p:cNvCxnSpPr>
          <p:nvPr/>
        </p:nvCxnSpPr>
        <p:spPr>
          <a:xfrm flipH="1">
            <a:off x="6171556" y="2344957"/>
            <a:ext cx="23064" cy="55714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Deep Convolutional Neural Fields</a:t>
            </a:r>
            <a:endParaRPr lang="zh-CN" altLang="en-US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10903" y="5725119"/>
            <a:ext cx="6766145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10903" y="3215625"/>
            <a:ext cx="676614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0903" y="2085906"/>
            <a:ext cx="676614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352327" y="1844258"/>
            <a:ext cx="724944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44087" y="1806012"/>
            <a:ext cx="805493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60568" y="1828088"/>
            <a:ext cx="851622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i+1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35847" y="1806012"/>
            <a:ext cx="805493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i-2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68808" y="1799835"/>
            <a:ext cx="851622" cy="55978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i+2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57395" y="2954701"/>
            <a:ext cx="724944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49155" y="2935731"/>
            <a:ext cx="805493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i-1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60568" y="2971949"/>
            <a:ext cx="851622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i+1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11" idx="4"/>
            <a:endCxn id="14" idx="0"/>
          </p:cNvCxnSpPr>
          <p:nvPr/>
        </p:nvCxnSpPr>
        <p:spPr>
          <a:xfrm>
            <a:off x="1338594" y="2365801"/>
            <a:ext cx="1213307" cy="569930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67845" y="1650610"/>
            <a:ext cx="1933184" cy="5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baseline="0" dirty="0" smtClean="0">
                <a:solidFill>
                  <a:schemeClr val="tx1"/>
                </a:solidFill>
              </a:rPr>
              <a:t>Input features </a:t>
            </a:r>
            <a:endParaRPr lang="zh-CN" altLang="en-US" b="1" baseline="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i="1" baseline="0" dirty="0" smtClean="0">
                <a:solidFill>
                  <a:schemeClr val="tx1"/>
                </a:solidFill>
              </a:rPr>
              <a:t>1</a:t>
            </a:r>
            <a:r>
              <a:rPr lang="en-US" altLang="zh-CN" baseline="0" dirty="0" smtClean="0">
                <a:solidFill>
                  <a:schemeClr val="tx1"/>
                </a:solidFill>
              </a:rPr>
              <a:t>st layer</a:t>
            </a:r>
          </a:p>
        </p:txBody>
      </p:sp>
      <p:cxnSp>
        <p:nvCxnSpPr>
          <p:cNvPr id="18" name="直接连接符 17"/>
          <p:cNvCxnSpPr>
            <a:stCxn id="9" idx="4"/>
            <a:endCxn id="14" idx="0"/>
          </p:cNvCxnSpPr>
          <p:nvPr/>
        </p:nvCxnSpPr>
        <p:spPr>
          <a:xfrm>
            <a:off x="2546834" y="2365801"/>
            <a:ext cx="5067" cy="569930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4"/>
            <a:endCxn id="14" idx="0"/>
          </p:cNvCxnSpPr>
          <p:nvPr/>
        </p:nvCxnSpPr>
        <p:spPr>
          <a:xfrm flipH="1">
            <a:off x="2551901" y="2404048"/>
            <a:ext cx="1162898" cy="531683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4"/>
            <a:endCxn id="13" idx="0"/>
          </p:cNvCxnSpPr>
          <p:nvPr/>
        </p:nvCxnSpPr>
        <p:spPr>
          <a:xfrm>
            <a:off x="2546834" y="2365801"/>
            <a:ext cx="1173033" cy="58890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4"/>
            <a:endCxn id="13" idx="0"/>
          </p:cNvCxnSpPr>
          <p:nvPr/>
        </p:nvCxnSpPr>
        <p:spPr>
          <a:xfrm>
            <a:off x="3714799" y="2404048"/>
            <a:ext cx="5067" cy="550654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4"/>
            <a:endCxn id="13" idx="0"/>
          </p:cNvCxnSpPr>
          <p:nvPr/>
        </p:nvCxnSpPr>
        <p:spPr>
          <a:xfrm flipH="1">
            <a:off x="3719867" y="2387877"/>
            <a:ext cx="1266512" cy="566824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4"/>
            <a:endCxn id="15" idx="0"/>
          </p:cNvCxnSpPr>
          <p:nvPr/>
        </p:nvCxnSpPr>
        <p:spPr>
          <a:xfrm>
            <a:off x="3714799" y="2404048"/>
            <a:ext cx="1271578" cy="567902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  <a:endCxn id="15" idx="0"/>
          </p:cNvCxnSpPr>
          <p:nvPr/>
        </p:nvCxnSpPr>
        <p:spPr>
          <a:xfrm>
            <a:off x="4986378" y="2387877"/>
            <a:ext cx="0" cy="584072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4"/>
            <a:endCxn id="15" idx="0"/>
          </p:cNvCxnSpPr>
          <p:nvPr/>
        </p:nvCxnSpPr>
        <p:spPr>
          <a:xfrm flipH="1">
            <a:off x="4986378" y="2359624"/>
            <a:ext cx="1208240" cy="612325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935847" y="2935731"/>
            <a:ext cx="805493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i-2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68808" y="2929554"/>
            <a:ext cx="851622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i+2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90043" y="2891400"/>
            <a:ext cx="1288790" cy="5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baseline="0" dirty="0" smtClean="0">
                <a:solidFill>
                  <a:schemeClr val="tx1"/>
                </a:solidFill>
              </a:rPr>
              <a:t>2</a:t>
            </a:r>
            <a:r>
              <a:rPr lang="en-US" altLang="zh-CN" baseline="0" dirty="0" smtClean="0">
                <a:solidFill>
                  <a:schemeClr val="tx1"/>
                </a:solidFill>
              </a:rPr>
              <a:t>nd layer</a:t>
            </a:r>
            <a:endParaRPr lang="zh-CN" altLang="en-US" baseline="0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10903" y="4427884"/>
            <a:ext cx="676614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357395" y="4186236"/>
            <a:ext cx="724944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149155" y="4147989"/>
            <a:ext cx="805493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i-1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565635" y="4170065"/>
            <a:ext cx="851622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i+1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35847" y="4147989"/>
            <a:ext cx="805493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i-2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768808" y="4141812"/>
            <a:ext cx="851622" cy="5597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i+2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41939" y="4099640"/>
            <a:ext cx="1417443" cy="5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baseline="0" dirty="0" smtClean="0">
                <a:solidFill>
                  <a:schemeClr val="tx1"/>
                </a:solidFill>
              </a:rPr>
              <a:t>K-th</a:t>
            </a:r>
            <a:r>
              <a:rPr lang="en-US" altLang="zh-CN" baseline="0" dirty="0" smtClean="0">
                <a:solidFill>
                  <a:schemeClr val="tx1"/>
                </a:solidFill>
              </a:rPr>
              <a:t> layer</a:t>
            </a:r>
            <a:endParaRPr lang="zh-CN" altLang="en-US" baseline="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26" idx="4"/>
            <a:endCxn id="31" idx="0"/>
          </p:cNvCxnSpPr>
          <p:nvPr/>
        </p:nvCxnSpPr>
        <p:spPr>
          <a:xfrm>
            <a:off x="1338594" y="3495520"/>
            <a:ext cx="1213307" cy="652469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4"/>
            <a:endCxn id="31" idx="0"/>
          </p:cNvCxnSpPr>
          <p:nvPr/>
        </p:nvCxnSpPr>
        <p:spPr>
          <a:xfrm>
            <a:off x="2551901" y="3495520"/>
            <a:ext cx="0" cy="652469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4"/>
            <a:endCxn id="31" idx="0"/>
          </p:cNvCxnSpPr>
          <p:nvPr/>
        </p:nvCxnSpPr>
        <p:spPr>
          <a:xfrm flipH="1">
            <a:off x="2551901" y="3514491"/>
            <a:ext cx="1167965" cy="633500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4" idx="4"/>
            <a:endCxn id="30" idx="0"/>
          </p:cNvCxnSpPr>
          <p:nvPr/>
        </p:nvCxnSpPr>
        <p:spPr>
          <a:xfrm>
            <a:off x="2551901" y="3495520"/>
            <a:ext cx="1167965" cy="690716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3" idx="4"/>
            <a:endCxn id="30" idx="0"/>
          </p:cNvCxnSpPr>
          <p:nvPr/>
        </p:nvCxnSpPr>
        <p:spPr>
          <a:xfrm>
            <a:off x="3719867" y="3514491"/>
            <a:ext cx="0" cy="671745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4"/>
            <a:endCxn id="30" idx="0"/>
          </p:cNvCxnSpPr>
          <p:nvPr/>
        </p:nvCxnSpPr>
        <p:spPr>
          <a:xfrm flipH="1">
            <a:off x="3719867" y="3531739"/>
            <a:ext cx="1266511" cy="654497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4"/>
            <a:endCxn id="32" idx="0"/>
          </p:cNvCxnSpPr>
          <p:nvPr/>
        </p:nvCxnSpPr>
        <p:spPr>
          <a:xfrm>
            <a:off x="3719867" y="3514491"/>
            <a:ext cx="1271580" cy="655575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7" idx="4"/>
            <a:endCxn id="32" idx="0"/>
          </p:cNvCxnSpPr>
          <p:nvPr/>
        </p:nvCxnSpPr>
        <p:spPr>
          <a:xfrm flipH="1">
            <a:off x="4991445" y="3489343"/>
            <a:ext cx="1203173" cy="680722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4"/>
            <a:endCxn id="32" idx="0"/>
          </p:cNvCxnSpPr>
          <p:nvPr/>
        </p:nvCxnSpPr>
        <p:spPr>
          <a:xfrm>
            <a:off x="4986378" y="3531739"/>
            <a:ext cx="5067" cy="638326"/>
          </a:xfrm>
          <a:prstGeom prst="line">
            <a:avLst/>
          </a:prstGeom>
          <a:ln w="63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大括号 44"/>
          <p:cNvSpPr/>
          <p:nvPr/>
        </p:nvSpPr>
        <p:spPr>
          <a:xfrm>
            <a:off x="8378832" y="3133048"/>
            <a:ext cx="313945" cy="1430111"/>
          </a:xfrm>
          <a:prstGeom prst="rightBrace">
            <a:avLst>
              <a:gd name="adj1" fmla="val 506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stCxn id="31" idx="4"/>
            <a:endCxn id="77" idx="0"/>
          </p:cNvCxnSpPr>
          <p:nvPr/>
        </p:nvCxnSpPr>
        <p:spPr>
          <a:xfrm flipH="1">
            <a:off x="2546834" y="4707778"/>
            <a:ext cx="5068" cy="790512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0" idx="4"/>
            <a:endCxn id="76" idx="0"/>
          </p:cNvCxnSpPr>
          <p:nvPr/>
        </p:nvCxnSpPr>
        <p:spPr>
          <a:xfrm flipH="1">
            <a:off x="3714800" y="4746025"/>
            <a:ext cx="5067" cy="75023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2" idx="4"/>
            <a:endCxn id="75" idx="0"/>
          </p:cNvCxnSpPr>
          <p:nvPr/>
        </p:nvCxnSpPr>
        <p:spPr>
          <a:xfrm>
            <a:off x="4991446" y="4729854"/>
            <a:ext cx="13539" cy="768436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135207" y="2971949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85735" y="2971949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629839" y="2971949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99369" y="2971949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06861" y="2954701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6557" y="4162192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385735" y="4162192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93975" y="4180190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799369" y="4180190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06861" y="4180190"/>
            <a:ext cx="445035" cy="48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16173" y="2295413"/>
            <a:ext cx="805493" cy="40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baseline="0" dirty="0" smtClean="0">
                <a:solidFill>
                  <a:schemeClr val="tx1"/>
                </a:solidFill>
              </a:rPr>
              <a:t>W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96722" y="3451189"/>
            <a:ext cx="805493" cy="40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baseline="0" dirty="0" smtClean="0">
                <a:solidFill>
                  <a:schemeClr val="tx1"/>
                </a:solidFill>
              </a:rPr>
              <a:t>W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K-1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62668" y="5445224"/>
            <a:ext cx="1905916" cy="5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aseline="0" dirty="0" smtClean="0">
                <a:solidFill>
                  <a:schemeClr val="tx1"/>
                </a:solidFill>
              </a:rPr>
              <a:t>Label layer</a:t>
            </a:r>
          </a:p>
          <a:p>
            <a:pPr algn="ctr"/>
            <a:r>
              <a:rPr lang="en-US" altLang="zh-CN" b="1" baseline="0" dirty="0" smtClean="0">
                <a:solidFill>
                  <a:schemeClr val="tx1"/>
                </a:solidFill>
              </a:rPr>
              <a:t>Output labels</a:t>
            </a:r>
            <a:endParaRPr lang="zh-CN" altLang="en-US" b="1" baseline="0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922867" y="5725119"/>
            <a:ext cx="402747" cy="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75" idx="1"/>
          </p:cNvCxnSpPr>
          <p:nvPr/>
        </p:nvCxnSpPr>
        <p:spPr>
          <a:xfrm>
            <a:off x="4050558" y="5725119"/>
            <a:ext cx="551680" cy="202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39347" y="5725119"/>
            <a:ext cx="402747" cy="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593975" y="4764154"/>
            <a:ext cx="644395" cy="40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baseline="0" dirty="0">
                <a:solidFill>
                  <a:schemeClr val="tx1"/>
                </a:solidFill>
              </a:rPr>
              <a:t>U</a:t>
            </a:r>
            <a:endParaRPr lang="zh-CN" altLang="en-US" b="1" i="1" baseline="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553333" y="4654877"/>
            <a:ext cx="1483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baseline="0" dirty="0" smtClean="0"/>
              <a:t>Hidden layers</a:t>
            </a:r>
          </a:p>
          <a:p>
            <a:pPr algn="ctr"/>
            <a:r>
              <a:rPr lang="en-US" altLang="zh-CN" b="1" baseline="0" dirty="0" smtClean="0"/>
              <a:t>DCNN</a:t>
            </a:r>
            <a:endParaRPr lang="zh-CN" altLang="en-US" b="1" baseline="0" dirty="0"/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8692778" y="3857992"/>
            <a:ext cx="2897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982529" y="3857993"/>
            <a:ext cx="103" cy="621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68808" y="3374696"/>
            <a:ext cx="3037644" cy="7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……………..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773786" y="5725119"/>
            <a:ext cx="343588" cy="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005419" y="5760370"/>
            <a:ext cx="644395" cy="40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baseline="0" dirty="0">
                <a:solidFill>
                  <a:schemeClr val="tx1"/>
                </a:solidFill>
              </a:rPr>
              <a:t>T</a:t>
            </a:r>
            <a:endParaRPr lang="zh-CN" altLang="en-US" b="1" i="1" baseline="0" dirty="0">
              <a:solidFill>
                <a:schemeClr val="tx1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 rot="16200000">
            <a:off x="3652863" y="335482"/>
            <a:ext cx="241649" cy="2614803"/>
          </a:xfrm>
          <a:prstGeom prst="rightBrace">
            <a:avLst>
              <a:gd name="adj1" fmla="val 38568"/>
              <a:gd name="adj2" fmla="val 50000"/>
            </a:avLst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788482" y="1119314"/>
            <a:ext cx="1970407" cy="5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baseline="0" dirty="0" smtClean="0">
                <a:solidFill>
                  <a:schemeClr val="tx1"/>
                </a:solidFill>
              </a:rPr>
              <a:t>Windows size</a:t>
            </a:r>
            <a:endParaRPr lang="zh-CN" altLang="en-US" b="1" baseline="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68808" y="5496262"/>
            <a:ext cx="805493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i+1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02238" y="5498290"/>
            <a:ext cx="805493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12053" y="5496262"/>
            <a:ext cx="805493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44087" y="5498290"/>
            <a:ext cx="805493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i-2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35847" y="5498290"/>
            <a:ext cx="805493" cy="4577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aseline="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i-3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IDRs and ordered regions are highly imbalanced in PDB, how to solve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3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Class imbalance </a:t>
            </a:r>
            <a:r>
              <a:rPr lang="en-US" altLang="zh-CN" b="1" dirty="0"/>
              <a:t>issue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IDR prediction, the label distribution is </a:t>
            </a:r>
            <a:r>
              <a:rPr lang="en-US" altLang="zh-CN" dirty="0" smtClean="0">
                <a:solidFill>
                  <a:srgbClr val="FF0000"/>
                </a:solidFill>
              </a:rPr>
              <a:t>highly imbalanced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</a:t>
            </a:r>
            <a:r>
              <a:rPr lang="en-US" altLang="zh-CN" dirty="0" smtClean="0"/>
              <a:t>nly ~6% protein amino acid residues are disordered in PDB.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By </a:t>
            </a:r>
            <a:r>
              <a:rPr lang="en-US" altLang="zh-CN" dirty="0" smtClean="0">
                <a:solidFill>
                  <a:srgbClr val="FF0000"/>
                </a:solidFill>
              </a:rPr>
              <a:t>random </a:t>
            </a:r>
            <a:r>
              <a:rPr lang="en-US" altLang="zh-CN" dirty="0">
                <a:solidFill>
                  <a:srgbClr val="FF0000"/>
                </a:solidFill>
              </a:rPr>
              <a:t>guess </a:t>
            </a:r>
            <a:r>
              <a:rPr lang="en-US" altLang="zh-CN" dirty="0"/>
              <a:t>we may have a predictor that has ~94% per-residue </a:t>
            </a:r>
            <a:r>
              <a:rPr lang="en-US" altLang="zh-CN" dirty="0" smtClean="0"/>
              <a:t>accuracy.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8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18864" y="26977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The Merit of ROC curve</a:t>
            </a:r>
            <a:endParaRPr lang="zh-CN" altLang="en-US" b="1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467544" y="5010917"/>
            <a:ext cx="8282267" cy="1586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2400" dirty="0" smtClean="0">
                <a:ea typeface="宋体" pitchFamily="2" charset="-122"/>
              </a:rPr>
              <a:t>ROC curves are </a:t>
            </a:r>
            <a:r>
              <a:rPr lang="en-US" altLang="zh-CN" sz="2400" b="1" dirty="0" smtClean="0">
                <a:ea typeface="宋体" pitchFamily="2" charset="-122"/>
              </a:rPr>
              <a:t>insensitive to changes in class distribution</a:t>
            </a:r>
            <a:r>
              <a:rPr lang="en-US" altLang="zh-CN" sz="2400" dirty="0" smtClean="0">
                <a:ea typeface="宋体" pitchFamily="2" charset="-122"/>
              </a:rPr>
              <a:t> between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True Class</a:t>
            </a:r>
            <a:r>
              <a:rPr lang="en-US" altLang="zh-CN" sz="2400" dirty="0" smtClean="0">
                <a:ea typeface="宋体" pitchFamily="2" charset="-122"/>
              </a:rPr>
              <a:t> and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False Class </a:t>
            </a:r>
            <a:r>
              <a:rPr lang="en-US" altLang="zh-CN" sz="2400" dirty="0" smtClean="0">
                <a:ea typeface="宋体" pitchFamily="2" charset="-122"/>
              </a:rPr>
              <a:t>of confusion matrix. This is because ROC curves are based upon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TP rate </a:t>
            </a:r>
            <a:r>
              <a:rPr lang="en-US" altLang="zh-CN" sz="2400" dirty="0" smtClean="0">
                <a:ea typeface="宋体" pitchFamily="2" charset="-122"/>
              </a:rPr>
              <a:t>and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FP rate</a:t>
            </a:r>
            <a:r>
              <a:rPr lang="en-US" altLang="zh-CN" sz="2400" dirty="0" smtClean="0">
                <a:ea typeface="宋体" pitchFamily="2" charset="-122"/>
              </a:rPr>
              <a:t>, in which each term is a ratio within the rows.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899592" y="1116344"/>
            <a:ext cx="7634195" cy="3752816"/>
            <a:chOff x="899592" y="908720"/>
            <a:chExt cx="7634195" cy="3752816"/>
          </a:xfrm>
        </p:grpSpPr>
        <p:pic>
          <p:nvPicPr>
            <p:cNvPr id="14" name="内容占位符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377" y="908720"/>
              <a:ext cx="3907410" cy="375281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379825" y="2082341"/>
              <a:ext cx="768967" cy="68006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00115" y="2082341"/>
              <a:ext cx="768967" cy="68006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379825" y="2813964"/>
              <a:ext cx="768967" cy="6800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00115" y="2813964"/>
              <a:ext cx="768967" cy="6800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899592" y="2790327"/>
              <a:ext cx="24626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176003" y="1843123"/>
              <a:ext cx="0" cy="193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602722" y="1465248"/>
              <a:ext cx="13869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337009" y="2446108"/>
              <a:ext cx="13069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</a:t>
              </a:r>
            </a:p>
            <a:p>
              <a:pPr algn="ctr"/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87422" y="2247968"/>
              <a:ext cx="443130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87422" y="2979590"/>
              <a:ext cx="455303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01324" y="2979590"/>
              <a:ext cx="467478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12349" y="2248038"/>
              <a:ext cx="479652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5925" y="3200961"/>
              <a:ext cx="1982368" cy="668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AUC:  Area Under the ROC Curve</a:t>
              </a:r>
              <a:endParaRPr lang="zh-CN" altLang="en-US" b="1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311016" y="3839157"/>
              <a:ext cx="1741051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Confusion Matrix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 rot="16200000">
                  <a:off x="3632778" y="2353043"/>
                  <a:ext cx="248138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TPrate =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/(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32778" y="2353043"/>
                  <a:ext cx="248138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197" t="-246" r="-24590" b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5499203" y="4278569"/>
                  <a:ext cx="274520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FPrate =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𝑭𝑷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/(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𝑭𝑷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𝑻𝑵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203" y="4278569"/>
                  <a:ext cx="274520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78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stCxn id="21" idx="2"/>
            </p:cNvCxnSpPr>
            <p:nvPr/>
          </p:nvCxnSpPr>
          <p:spPr>
            <a:xfrm>
              <a:off x="2584599" y="3494025"/>
              <a:ext cx="2779489" cy="9692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2557604" y="1665303"/>
              <a:ext cx="2131200" cy="4258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6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395536" y="2564904"/>
            <a:ext cx="432048" cy="115338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95536" y="3238857"/>
            <a:ext cx="432048" cy="115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99592" y="1116344"/>
            <a:ext cx="7634195" cy="3752816"/>
            <a:chOff x="899592" y="908720"/>
            <a:chExt cx="7634195" cy="3752816"/>
          </a:xfrm>
        </p:grpSpPr>
        <p:pic>
          <p:nvPicPr>
            <p:cNvPr id="26" name="内容占位符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377" y="908720"/>
              <a:ext cx="3907410" cy="3752816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1379825" y="2082341"/>
              <a:ext cx="768967" cy="68006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200115" y="2082341"/>
              <a:ext cx="768967" cy="68006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79825" y="2813964"/>
              <a:ext cx="768967" cy="6800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200115" y="2813964"/>
              <a:ext cx="768967" cy="6800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899592" y="2790327"/>
              <a:ext cx="24626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2176003" y="1843123"/>
              <a:ext cx="0" cy="193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602722" y="1465248"/>
              <a:ext cx="13869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337009" y="2446108"/>
              <a:ext cx="13069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</a:t>
              </a:r>
            </a:p>
            <a:p>
              <a:pPr algn="ctr"/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87422" y="2247968"/>
              <a:ext cx="443130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87422" y="2979590"/>
              <a:ext cx="455303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01324" y="2979590"/>
              <a:ext cx="467478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12349" y="2248038"/>
              <a:ext cx="479652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5925" y="3200961"/>
              <a:ext cx="1982368" cy="668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AUC:  Area Under the ROC Curve</a:t>
              </a:r>
              <a:endParaRPr lang="zh-CN" altLang="en-US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11016" y="3839157"/>
              <a:ext cx="1741051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Confusion Matrix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 rot="16200000">
                  <a:off x="3632778" y="2353043"/>
                  <a:ext cx="248138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TPrate =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/(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32778" y="2353043"/>
                  <a:ext cx="248138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197" t="-246" r="-24590" b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5499203" y="4278569"/>
                  <a:ext cx="274520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FPrate =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𝑭𝑷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/(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𝑭𝑷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𝑻𝑵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203" y="4278569"/>
                  <a:ext cx="274520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78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65"/>
            <p:cNvCxnSpPr>
              <a:stCxn id="30" idx="2"/>
            </p:cNvCxnSpPr>
            <p:nvPr/>
          </p:nvCxnSpPr>
          <p:spPr>
            <a:xfrm>
              <a:off x="2584599" y="3494025"/>
              <a:ext cx="2779489" cy="9692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2557604" y="1665303"/>
              <a:ext cx="2131200" cy="4258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8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99592" y="1116344"/>
            <a:ext cx="7634195" cy="3752816"/>
            <a:chOff x="899592" y="908720"/>
            <a:chExt cx="7634195" cy="3752816"/>
          </a:xfrm>
        </p:grpSpPr>
        <p:pic>
          <p:nvPicPr>
            <p:cNvPr id="27" name="内容占位符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377" y="908720"/>
              <a:ext cx="3907410" cy="3752816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1379825" y="2082341"/>
              <a:ext cx="768967" cy="68006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00115" y="2082341"/>
              <a:ext cx="768967" cy="68006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79825" y="2813964"/>
              <a:ext cx="768967" cy="6800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200115" y="2813964"/>
              <a:ext cx="768967" cy="6800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899592" y="2790327"/>
              <a:ext cx="24626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2176003" y="1843123"/>
              <a:ext cx="0" cy="193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602722" y="1465248"/>
              <a:ext cx="13869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37009" y="2446108"/>
              <a:ext cx="13069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</a:t>
              </a:r>
            </a:p>
            <a:p>
              <a:pPr algn="ctr"/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87422" y="2247968"/>
              <a:ext cx="443130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87422" y="2979590"/>
              <a:ext cx="455303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1324" y="2979590"/>
              <a:ext cx="467478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12349" y="2248038"/>
              <a:ext cx="479652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5925" y="3200961"/>
              <a:ext cx="1982368" cy="668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AUC:  Area Under the ROC Curve</a:t>
              </a:r>
              <a:endParaRPr lang="zh-CN" altLang="en-US" b="1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11016" y="3839157"/>
              <a:ext cx="1741051" cy="348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Confusion Matrix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 rot="16200000">
                  <a:off x="3632778" y="2353043"/>
                  <a:ext cx="248138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TPrate =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/(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32778" y="2353043"/>
                  <a:ext cx="248138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197" t="-246" r="-24590" b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/>
                <p:cNvSpPr/>
                <p:nvPr/>
              </p:nvSpPr>
              <p:spPr>
                <a:xfrm>
                  <a:off x="5499203" y="4278569"/>
                  <a:ext cx="274520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FPrate =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𝑭𝑷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/(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𝑭𝑷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𝑻𝑵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203" y="4278569"/>
                  <a:ext cx="274520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78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65"/>
            <p:cNvCxnSpPr>
              <a:stCxn id="31" idx="2"/>
            </p:cNvCxnSpPr>
            <p:nvPr/>
          </p:nvCxnSpPr>
          <p:spPr>
            <a:xfrm>
              <a:off x="2584599" y="3494025"/>
              <a:ext cx="2779489" cy="9692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2557604" y="1665303"/>
              <a:ext cx="2131200" cy="4258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395536" y="2564904"/>
            <a:ext cx="432048" cy="115338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7504" y="3238857"/>
            <a:ext cx="720080" cy="115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u="sng" dirty="0" smtClean="0"/>
              <a:t>Balanced Class data</a:t>
            </a:r>
            <a:endParaRPr lang="zh-CN" altLang="en-US" i="1" u="sng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0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417178" y="16288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345170" y="1628800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37058" y="1171777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=9/9=1.0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50249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68" t="-8197" r="-5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=9/9=1.0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0" name="矩形 119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933760" y="1594003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861752" y="1594003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853640" y="1136980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=8/9=0.89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=9/9=1.0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2" name="矩形 121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and how to predict Intrinsically </a:t>
            </a:r>
            <a:r>
              <a:rPr lang="en-US" altLang="zh-CN" dirty="0"/>
              <a:t>D</a:t>
            </a:r>
            <a:r>
              <a:rPr lang="en-US" altLang="zh-CN" dirty="0" smtClean="0"/>
              <a:t>isordered </a:t>
            </a:r>
            <a:r>
              <a:rPr lang="en-US" altLang="zh-CN" dirty="0"/>
              <a:t>R</a:t>
            </a:r>
            <a:r>
              <a:rPr lang="en-US" altLang="zh-CN" dirty="0" smtClean="0"/>
              <a:t>egions (IDRs)?</a:t>
            </a:r>
          </a:p>
          <a:p>
            <a:r>
              <a:rPr lang="en-US" altLang="zh-CN" dirty="0" smtClean="0"/>
              <a:t>IDRs and ordered regions are highly imbalanced in PDB, how to solve?</a:t>
            </a:r>
          </a:p>
          <a:p>
            <a:r>
              <a:rPr lang="en-US" altLang="zh-CN" dirty="0" smtClean="0"/>
              <a:t>What are </a:t>
            </a:r>
            <a:r>
              <a:rPr lang="en-US" altLang="zh-CN" dirty="0"/>
              <a:t>o</a:t>
            </a:r>
            <a:r>
              <a:rPr lang="en-US" altLang="zh-CN" dirty="0" smtClean="0"/>
              <a:t>ur approaches?</a:t>
            </a:r>
          </a:p>
          <a:p>
            <a:r>
              <a:rPr lang="en-US" altLang="zh-CN" dirty="0" smtClean="0"/>
              <a:t>How does our method perform?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3497298" y="16288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425290" y="1628800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417178" y="1171777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=6/9=0.67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=9/9=1.0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3" name="矩形 122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3779912" y="16288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707904" y="1628800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699792" y="1171777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=3/9=0.33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=9/9=1.0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4" name="矩形 123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088542" y="16288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016534" y="1628800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008422" y="1171777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=3/9=0.33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=8/9=0.89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61048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122" idx="4"/>
            <a:endCxn id="123" idx="0"/>
          </p:cNvCxnSpPr>
          <p:nvPr/>
        </p:nvCxnSpPr>
        <p:spPr>
          <a:xfrm>
            <a:off x="7083572" y="3726853"/>
            <a:ext cx="0" cy="134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5" name="矩形 124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5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386825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314817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06705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=1/9=0.11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=8/9=0.89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7" name="矩形 126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6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661952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589944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581832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=1/9=0.11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=6/9=0.67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8" name="矩形 127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2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937458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865450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857338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=0/9=0.0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50249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68" t="-8197" r="-5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=6/9=0.67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6346348" y="4334512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127" idx="6"/>
            <a:endCxn id="126" idx="2"/>
          </p:cNvCxnSpPr>
          <p:nvPr/>
        </p:nvCxnSpPr>
        <p:spPr>
          <a:xfrm>
            <a:off x="6428362" y="4370516"/>
            <a:ext cx="1972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9" name="矩形 128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5257404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185396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177284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=0/9=0.0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50249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68" t="-8197" r="-5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=3/9=0.33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6346348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127" idx="6"/>
            <a:endCxn id="126" idx="2"/>
          </p:cNvCxnSpPr>
          <p:nvPr/>
        </p:nvCxnSpPr>
        <p:spPr>
          <a:xfrm>
            <a:off x="6428362" y="4370516"/>
            <a:ext cx="1972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6345109" y="4977807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30" name="矩形 129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7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5801554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729546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21434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=0/9=0.0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50249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68" t="-8197" r="-5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=1/9=0.11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6346348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127" idx="6"/>
            <a:endCxn id="126" idx="2"/>
          </p:cNvCxnSpPr>
          <p:nvPr/>
        </p:nvCxnSpPr>
        <p:spPr>
          <a:xfrm>
            <a:off x="6428362" y="4370516"/>
            <a:ext cx="1972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6345109" y="497780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6340729" y="5390207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32" name="矩形 131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1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390144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318136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865450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=0/9=0.0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50249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68" t="-8197" r="-5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=0/9=0.0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6346348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127" idx="6"/>
            <a:endCxn id="126" idx="2"/>
          </p:cNvCxnSpPr>
          <p:nvPr/>
        </p:nvCxnSpPr>
        <p:spPr>
          <a:xfrm>
            <a:off x="6428362" y="4370516"/>
            <a:ext cx="1972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6345109" y="497780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6340729" y="539020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24434" y="4490966"/>
            <a:ext cx="1153889" cy="52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AUC = 0.9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32" name="矩形 131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4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u="sng" dirty="0" smtClean="0"/>
              <a:t>Class imbalance data</a:t>
            </a:r>
            <a:endParaRPr lang="zh-CN" altLang="en-US" i="1" u="sng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Why </a:t>
            </a:r>
            <a:r>
              <a:rPr lang="en-US" altLang="zh-CN" sz="3200" dirty="0" smtClean="0"/>
              <a:t>and how to </a:t>
            </a:r>
            <a:r>
              <a:rPr lang="en-US" altLang="zh-CN" sz="3200" dirty="0"/>
              <a:t>predict Intrinsically Disordered Regions (IDRs</a:t>
            </a:r>
            <a:r>
              <a:rPr lang="en-US" altLang="zh-CN" sz="3200" dirty="0" smtClean="0"/>
              <a:t>)?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9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417178" y="16288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345170" y="1628800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37058" y="1171777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=9/9=1.0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50249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68" t="-8197" r="-5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=9/9=1.0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2" name="矩形 1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1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417178" y="16288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345170" y="1628800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37058" y="1171777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=27/27=1.0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68" t="-8197" r="-32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=9/9=1.0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1" name="矩形 120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933760" y="1594003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861752" y="1594003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853640" y="1136980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853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=24/27=0.89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85355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24" t="-8197" r="-3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=9/9=1.0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2" name="矩形 121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4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3497298" y="16288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425290" y="1628800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417178" y="1171777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853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=18/27=0.67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85355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24" t="-8197" r="-3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=9/9=1.0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3" name="矩形 122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3779912" y="16288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707904" y="1628800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699792" y="1171777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=9/27=0.33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68" t="-8197" r="-32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=9/9=1.0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4" name="矩形 123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8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088542" y="16288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016534" y="1628800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008422" y="1171777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=9/27=0.33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68" t="-8197" r="-32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=8/9=0.89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61048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122" idx="4"/>
            <a:endCxn id="123" idx="0"/>
          </p:cNvCxnSpPr>
          <p:nvPr/>
        </p:nvCxnSpPr>
        <p:spPr>
          <a:xfrm>
            <a:off x="7083572" y="3726853"/>
            <a:ext cx="0" cy="134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5" name="矩形 124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386825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314817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06705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=3/27=0.11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68" t="-8197" r="-32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=8/9=0.89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7" name="矩形 126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8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661952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589944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581832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=3/27=0.11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73653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68" t="-8197" r="-32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=6/9=0.67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8" name="矩形 127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4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937458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865450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857338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=0/27=0.0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=6/9=0.67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6346348" y="4334512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127" idx="6"/>
            <a:endCxn id="126" idx="2"/>
          </p:cNvCxnSpPr>
          <p:nvPr/>
        </p:nvCxnSpPr>
        <p:spPr>
          <a:xfrm>
            <a:off x="6428362" y="4370516"/>
            <a:ext cx="1972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29" name="矩形 128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5257404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185396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177284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=0/27=0.0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=3/9=0.33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6346348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127" idx="6"/>
            <a:endCxn id="126" idx="2"/>
          </p:cNvCxnSpPr>
          <p:nvPr/>
        </p:nvCxnSpPr>
        <p:spPr>
          <a:xfrm>
            <a:off x="6428362" y="4370516"/>
            <a:ext cx="1972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6345109" y="4977807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30" name="矩形 129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5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Order and disorder region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45855"/>
            <a:ext cx="6762750" cy="3238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43317" y="1762772"/>
            <a:ext cx="798090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2642785" y="4538851"/>
            <a:ext cx="396044" cy="2016224"/>
          </a:xfrm>
          <a:prstGeom prst="leftBrace">
            <a:avLst>
              <a:gd name="adj1" fmla="val 425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19817" y="5867228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disorder</a:t>
            </a:r>
            <a:endParaRPr lang="zh-CN" altLang="en-US" i="1" dirty="0"/>
          </a:p>
        </p:txBody>
      </p:sp>
      <p:sp>
        <p:nvSpPr>
          <p:cNvPr id="8" name="左大括号 7"/>
          <p:cNvSpPr/>
          <p:nvPr/>
        </p:nvSpPr>
        <p:spPr>
          <a:xfrm rot="16200000">
            <a:off x="4746294" y="4626136"/>
            <a:ext cx="396044" cy="1841654"/>
          </a:xfrm>
          <a:prstGeom prst="leftBrace">
            <a:avLst>
              <a:gd name="adj1" fmla="val 425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90501" y="5867980"/>
            <a:ext cx="70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/>
              <a:t>order</a:t>
            </a:r>
            <a:endParaRPr lang="zh-CN" altLang="en-US" u="sng" dirty="0"/>
          </a:p>
        </p:txBody>
      </p:sp>
      <p:sp>
        <p:nvSpPr>
          <p:cNvPr id="10" name="左大括号 9"/>
          <p:cNvSpPr/>
          <p:nvPr/>
        </p:nvSpPr>
        <p:spPr>
          <a:xfrm rot="16200000">
            <a:off x="6523991" y="4825658"/>
            <a:ext cx="396044" cy="1442609"/>
          </a:xfrm>
          <a:prstGeom prst="leftBrace">
            <a:avLst>
              <a:gd name="adj1" fmla="val 425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32744" y="5867980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disorder</a:t>
            </a:r>
            <a:endParaRPr lang="zh-CN" altLang="en-US" i="1" dirty="0"/>
          </a:p>
        </p:txBody>
      </p:sp>
      <p:sp>
        <p:nvSpPr>
          <p:cNvPr id="3" name="矩形 2"/>
          <p:cNvSpPr/>
          <p:nvPr/>
        </p:nvSpPr>
        <p:spPr>
          <a:xfrm>
            <a:off x="1446211" y="1484784"/>
            <a:ext cx="5862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Conformational flexibility in SUMO-1 protein (PDB:1a5r)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6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5801554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729546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21434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=0/27=0.0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=1/9=0.11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5730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6" t="-8197" r="-5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6346348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127" idx="6"/>
            <a:endCxn id="126" idx="2"/>
          </p:cNvCxnSpPr>
          <p:nvPr/>
        </p:nvCxnSpPr>
        <p:spPr>
          <a:xfrm>
            <a:off x="6428362" y="4370516"/>
            <a:ext cx="1972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6345109" y="497780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6340729" y="5390207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32" name="矩形 131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6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1626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1626" y="2060848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09824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09824" y="1772816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5888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85888" y="2059975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33440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0330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3306" y="20599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315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1504" y="1771943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07568" y="234713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07568" y="2059101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85843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390144" y="162705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318136" y="1627055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93442" y="1170032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=0/27=0.0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8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=0/9=0.0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9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172400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717458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042566" y="365484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42566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625599" y="388643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6"/>
            <a:endCxn id="123" idx="2"/>
          </p:cNvCxnSpPr>
          <p:nvPr/>
        </p:nvCxnSpPr>
        <p:spPr>
          <a:xfrm>
            <a:off x="6707613" y="3922441"/>
            <a:ext cx="33495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625599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122" idx="4"/>
            <a:endCxn id="123" idx="0"/>
          </p:cNvCxnSpPr>
          <p:nvPr/>
        </p:nvCxnSpPr>
        <p:spPr>
          <a:xfrm>
            <a:off x="7083572" y="3726855"/>
            <a:ext cx="0" cy="1595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4" idx="4"/>
            <a:endCxn id="126" idx="0"/>
          </p:cNvCxnSpPr>
          <p:nvPr/>
        </p:nvCxnSpPr>
        <p:spPr>
          <a:xfrm>
            <a:off x="6666605" y="3958445"/>
            <a:ext cx="0" cy="376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6346348" y="433451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127" idx="6"/>
            <a:endCxn id="126" idx="2"/>
          </p:cNvCxnSpPr>
          <p:nvPr/>
        </p:nvCxnSpPr>
        <p:spPr>
          <a:xfrm>
            <a:off x="6428362" y="4370516"/>
            <a:ext cx="1972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6345109" y="497780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6340729" y="5390207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24434" y="4490966"/>
            <a:ext cx="1153889" cy="52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AUC = 0.9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140" name="矩形 139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5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u="sng" dirty="0" smtClean="0"/>
              <a:t>Other metric will suffer class imbalance issue</a:t>
            </a:r>
            <a:endParaRPr lang="zh-CN" altLang="en-US" i="1" u="sng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2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701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Other metric will suffer class imbalance issue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77" y="4981153"/>
            <a:ext cx="67722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2915818" y="2852936"/>
            <a:ext cx="4682345" cy="2191020"/>
            <a:chOff x="2915818" y="2852936"/>
            <a:chExt cx="4682345" cy="2191020"/>
          </a:xfrm>
        </p:grpSpPr>
        <p:sp>
          <p:nvSpPr>
            <p:cNvPr id="21" name="矩形 20"/>
            <p:cNvSpPr/>
            <p:nvPr/>
          </p:nvSpPr>
          <p:spPr>
            <a:xfrm>
              <a:off x="3421697" y="3243755"/>
              <a:ext cx="810032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85793" y="3243755"/>
              <a:ext cx="810032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21697" y="4018429"/>
              <a:ext cx="810032" cy="7200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285793" y="4018429"/>
              <a:ext cx="810032" cy="7200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2915818" y="3993401"/>
              <a:ext cx="29380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4260393" y="2893007"/>
              <a:ext cx="0" cy="21509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251337" y="2852936"/>
              <a:ext cx="12585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49776" y="3771573"/>
              <a:ext cx="1748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15144" y="3419128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15144" y="4193802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17643" y="4193802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29256" y="341920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60405" y="4857129"/>
            <a:ext cx="2068463" cy="8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24106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00170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22170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98234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74298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50362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26426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02490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778554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54618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19672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43608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17736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191604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02209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45928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874141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21992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165711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593924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50184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376234" y="1943552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46100" y="1943552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46100" y="165552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74298" y="1943552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74298" y="1367488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50362" y="1942679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50362" y="165464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28637" y="1943552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797914" y="1942679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367780" y="1942679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367780" y="165464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895978" y="1942679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95978" y="1366615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472042" y="19418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472042" y="16537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50317" y="1942679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4608276" y="122172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536268" y="1221727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528156" y="764704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15818" y="2852936"/>
            <a:ext cx="4682345" cy="2191020"/>
            <a:chOff x="2915818" y="2852936"/>
            <a:chExt cx="4682345" cy="2191020"/>
          </a:xfrm>
        </p:grpSpPr>
        <p:sp>
          <p:nvSpPr>
            <p:cNvPr id="48" name="矩形 47"/>
            <p:cNvSpPr/>
            <p:nvPr/>
          </p:nvSpPr>
          <p:spPr>
            <a:xfrm>
              <a:off x="3421697" y="3243755"/>
              <a:ext cx="810032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285793" y="3243755"/>
              <a:ext cx="810032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421697" y="4018429"/>
              <a:ext cx="810032" cy="7200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4285793" y="4018429"/>
              <a:ext cx="810032" cy="7200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2915818" y="3993401"/>
              <a:ext cx="29380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4260393" y="2893007"/>
              <a:ext cx="0" cy="21509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4251337" y="2852936"/>
              <a:ext cx="12585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849776" y="3771573"/>
              <a:ext cx="1748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class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115144" y="3419128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115144" y="4193802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917643" y="4193802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929256" y="341920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1404605" y="5410156"/>
                <a:ext cx="3687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/>
                    </a:solidFill>
                  </a:rPr>
                  <a:t>precision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=6/7=0.</a:t>
                </a:r>
                <a:r>
                  <a:rPr lang="en-US" altLang="zh-CN" b="1" dirty="0" smtClean="0"/>
                  <a:t>86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04" y="5410156"/>
                <a:ext cx="368786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22" t="-8197" r="-66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404606" y="5789216"/>
                <a:ext cx="5809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/>
                    </a:solidFill>
                  </a:rPr>
                  <a:t>accuracy=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)/(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𝑻𝑷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𝑭𝑵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=14/18=0.</a:t>
                </a:r>
                <a:r>
                  <a:rPr lang="en-US" altLang="zh-CN" b="1" dirty="0" smtClean="0"/>
                  <a:t>78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04" y="5789216"/>
                <a:ext cx="58093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39" t="-8333" r="-21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1930552" y="260648"/>
            <a:ext cx="558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/>
              <a:t>Balanced 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59" name="矩形 58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5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224106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00170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22170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98234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74298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50362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26426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02490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778554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54618" y="22315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19672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43608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17736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191604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02209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45928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874141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21992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165711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593924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50184" y="2283272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376234" y="1943552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46100" y="1943552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46100" y="165552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74298" y="1943552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74298" y="1367488"/>
            <a:ext cx="21093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50362" y="1942679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50362" y="165464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28637" y="1943552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797914" y="1942679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367780" y="1942679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367780" y="165464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895978" y="1942679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95978" y="1366615"/>
            <a:ext cx="210936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472042" y="19418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472042" y="1653775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50317" y="1942679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421697" y="3243755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85793" y="3243755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421697" y="401842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285793" y="401842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915818" y="399340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260393" y="2893007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251337" y="2852936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49776" y="377157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608276" y="1221725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536268" y="1221727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528156" y="764704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15144" y="34191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15144" y="419380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17643" y="419380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29256" y="341920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1404605" y="5410156"/>
                <a:ext cx="3687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/>
                    </a:solidFill>
                  </a:rPr>
                  <a:t>precision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=6/9=0.</a:t>
                </a:r>
                <a:r>
                  <a:rPr lang="en-US" altLang="zh-CN" b="1" dirty="0" smtClean="0"/>
                  <a:t>67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04" y="5410156"/>
                <a:ext cx="368786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22" t="-8197" r="-66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404606" y="5789216"/>
                <a:ext cx="5809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/>
                    </a:solidFill>
                  </a:rPr>
                  <a:t>accuracy=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)/(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𝑻𝑷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𝑭𝑵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=30/36=0.83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04" y="5789216"/>
                <a:ext cx="58093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39" t="-8333" r="-21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1930552" y="260648"/>
            <a:ext cx="605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u="sng" dirty="0" smtClean="0"/>
              <a:t>Imbalanced </a:t>
            </a:r>
            <a:r>
              <a:rPr lang="en-US" altLang="zh-CN" sz="3600" i="1" u="sng" dirty="0"/>
              <a:t>Class </a:t>
            </a:r>
            <a:r>
              <a:rPr lang="en-US" altLang="zh-CN" sz="3600" i="1" u="sng" dirty="0" smtClean="0"/>
              <a:t>data example</a:t>
            </a:r>
            <a:endParaRPr lang="zh-CN" altLang="en-US" sz="3600" u="sng" dirty="0"/>
          </a:p>
        </p:txBody>
      </p:sp>
      <p:sp>
        <p:nvSpPr>
          <p:cNvPr id="59" name="矩形 58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9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</a:t>
            </a:r>
            <a:r>
              <a:rPr lang="en-US" altLang="zh-CN" dirty="0" smtClean="0"/>
              <a:t>are </a:t>
            </a:r>
            <a:r>
              <a:rPr lang="en-US" altLang="zh-CN" dirty="0"/>
              <a:t>our </a:t>
            </a:r>
            <a:r>
              <a:rPr lang="en-US" altLang="zh-CN" dirty="0" smtClean="0"/>
              <a:t>approaches to optimize </a:t>
            </a:r>
            <a:r>
              <a:rPr lang="en-US" altLang="zh-CN" dirty="0" err="1" smtClean="0"/>
              <a:t>auc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 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1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Our </a:t>
            </a:r>
            <a:r>
              <a:rPr lang="en-US" altLang="zh-CN" b="1" dirty="0" smtClean="0"/>
              <a:t>approaches for AUC optimization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AUC function by definition is </a:t>
            </a:r>
            <a:r>
              <a:rPr lang="en-US" altLang="zh-CN" dirty="0" smtClean="0">
                <a:solidFill>
                  <a:srgbClr val="FF0000"/>
                </a:solidFill>
              </a:rPr>
              <a:t>hard to </a:t>
            </a:r>
            <a:r>
              <a:rPr lang="en-US" altLang="zh-CN" dirty="0" smtClean="0">
                <a:solidFill>
                  <a:srgbClr val="FF0000"/>
                </a:solidFill>
              </a:rPr>
              <a:t>optimize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We first use </a:t>
            </a:r>
            <a:r>
              <a:rPr lang="en-US" altLang="zh-CN" dirty="0">
                <a:solidFill>
                  <a:srgbClr val="0070C0"/>
                </a:solidFill>
              </a:rPr>
              <a:t>Wilcoxon rank-sum </a:t>
            </a:r>
            <a:r>
              <a:rPr lang="en-US" altLang="zh-CN" dirty="0" smtClean="0"/>
              <a:t>to estimate </a:t>
            </a:r>
            <a:r>
              <a:rPr lang="en-US" altLang="zh-CN" dirty="0" err="1" smtClean="0"/>
              <a:t>AUC</a:t>
            </a:r>
            <a:r>
              <a:rPr lang="en-US" altLang="zh-CN" baseline="30000" dirty="0" err="1" smtClean="0"/>
              <a:t>wmw</a:t>
            </a:r>
            <a:r>
              <a:rPr lang="en-US" altLang="zh-CN" dirty="0" smtClean="0"/>
              <a:t> function</a:t>
            </a:r>
          </a:p>
          <a:p>
            <a:endParaRPr lang="en-US" altLang="zh-CN" dirty="0"/>
          </a:p>
          <a:p>
            <a:r>
              <a:rPr lang="en-US" altLang="zh-CN" dirty="0" smtClean="0"/>
              <a:t>We then use </a:t>
            </a:r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olynomial expansion </a:t>
            </a:r>
            <a:r>
              <a:rPr lang="en-US" altLang="zh-CN" dirty="0" smtClean="0"/>
              <a:t>to </a:t>
            </a:r>
            <a:r>
              <a:rPr lang="en-US" altLang="zh-CN" dirty="0"/>
              <a:t>further approximate </a:t>
            </a:r>
            <a:r>
              <a:rPr lang="en-US" altLang="zh-CN" dirty="0" err="1"/>
              <a:t>AUC</a:t>
            </a:r>
            <a:r>
              <a:rPr lang="en-US" altLang="zh-CN" baseline="30000" dirty="0" err="1"/>
              <a:t>wmw</a:t>
            </a:r>
            <a:r>
              <a:rPr lang="en-US" altLang="zh-CN" dirty="0"/>
              <a:t> in linear form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Arial" charset="0"/>
                <a:ea typeface="宋体" pitchFamily="2" charset="-122"/>
              </a:rPr>
              <a:t>Wilcoxon rank-sum statistic</a:t>
            </a:r>
            <a:endParaRPr lang="zh-CN" altLang="en-US" dirty="0"/>
          </a:p>
        </p:txBody>
      </p:sp>
      <p:sp>
        <p:nvSpPr>
          <p:cNvPr id="12" name="矩形 68"/>
          <p:cNvSpPr>
            <a:spLocks noChangeArrowheads="1"/>
          </p:cNvSpPr>
          <p:nvPr/>
        </p:nvSpPr>
        <p:spPr bwMode="auto">
          <a:xfrm>
            <a:off x="251520" y="1448229"/>
            <a:ext cx="874846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6" rIns="91433" bIns="45716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CN" sz="2400" baseline="0" dirty="0">
                <a:ea typeface="宋体" pitchFamily="2" charset="-122"/>
              </a:rPr>
              <a:t>Area Under the ROC curve (AUC) could </a:t>
            </a:r>
            <a:r>
              <a:rPr lang="en-US" altLang="zh-CN" sz="2400" baseline="0" dirty="0" smtClean="0">
                <a:ea typeface="宋体" pitchFamily="2" charset="-122"/>
              </a:rPr>
              <a:t>be unbiased estimated by:</a:t>
            </a:r>
            <a:endParaRPr lang="zh-CN" altLang="en-US" sz="2400" baseline="0" dirty="0">
              <a:ea typeface="宋体" pitchFamily="2" charset="-122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678021" y="4869160"/>
            <a:ext cx="1157675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6" rIns="91433" bIns="45716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400" baseline="0" dirty="0">
                <a:ea typeface="宋体" pitchFamily="2" charset="-122"/>
              </a:rPr>
              <a:t>Where, </a:t>
            </a:r>
            <a:endParaRPr lang="zh-CN" altLang="en-US" sz="2400" baseline="0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 bwMode="auto">
              <a:xfrm>
                <a:off x="1907704" y="4869160"/>
                <a:ext cx="4968552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b="1" i="1" dirty="0"/>
                  <a:t>p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positive samples of label </a:t>
                </a:r>
                <a14:m>
                  <m:oMath xmlns:m="http://schemas.openxmlformats.org/officeDocument/2006/math">
                    <m:r>
                      <a:rPr kumimoji="0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𝜏</m:t>
                    </m:r>
                  </m:oMath>
                </a14:m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, </a:t>
                </a:r>
              </a:p>
              <a:p>
                <a:r>
                  <a:rPr kumimoji="0" lang="en-US" altLang="zh-CN" sz="28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negative samples of label </a:t>
                </a:r>
                <a14:m>
                  <m:oMath xmlns:m="http://schemas.openxmlformats.org/officeDocument/2006/math">
                    <m:r>
                      <a:rPr kumimoji="0" lang="zh-CN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𝜏</m:t>
                    </m:r>
                  </m:oMath>
                </a14:m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altLang="zh-CN" sz="2800" b="1" dirty="0"/>
                  <a:t>(): </a:t>
                </a:r>
                <a:r>
                  <a:rPr lang="en-US" altLang="zh-CN" sz="2800" dirty="0"/>
                  <a:t>prediction </a:t>
                </a:r>
                <a:r>
                  <a:rPr lang="en-US" altLang="zh-CN" sz="2800" dirty="0" smtClean="0"/>
                  <a:t>function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4869160"/>
                <a:ext cx="4968552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2577" t="-3524" b="-123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37922"/>
            <a:ext cx="5328592" cy="2643206"/>
          </a:xfrm>
        </p:spPr>
      </p:pic>
      <p:sp>
        <p:nvSpPr>
          <p:cNvPr id="19" name="矩形 18"/>
          <p:cNvSpPr/>
          <p:nvPr/>
        </p:nvSpPr>
        <p:spPr>
          <a:xfrm>
            <a:off x="884869" y="2278613"/>
            <a:ext cx="1670907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3600" dirty="0" err="1"/>
              <a:t>AUC</a:t>
            </a:r>
            <a:r>
              <a:rPr lang="en-US" altLang="zh-CN" sz="3600" baseline="30000" dirty="0" err="1"/>
              <a:t>wmw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26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/>
              <a:t>Wilcoxon Rank-sum statistic of AUC</a:t>
            </a:r>
            <a:endParaRPr lang="zh-CN" altLang="en-US" u="sng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6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IDRs are enriched with </a:t>
            </a:r>
            <a:r>
              <a:rPr lang="en-US" altLang="zh-CN" b="1" dirty="0" err="1" smtClean="0"/>
              <a:t>SLiMs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Short Linear Motifs (</a:t>
            </a:r>
            <a:r>
              <a:rPr lang="en-US" altLang="zh-CN" dirty="0" err="1" smtClean="0"/>
              <a:t>SLiMs</a:t>
            </a:r>
            <a:r>
              <a:rPr lang="en-US" altLang="zh-CN" dirty="0" smtClean="0"/>
              <a:t>) play critical roles in many biological process, such as: </a:t>
            </a:r>
          </a:p>
          <a:p>
            <a:pPr marL="0" indent="0">
              <a:buNone/>
            </a:pPr>
            <a:r>
              <a:rPr lang="en-US" altLang="zh-CN" dirty="0" smtClean="0"/>
              <a:t>1) Post Translational Modification (PTM) </a:t>
            </a:r>
          </a:p>
          <a:p>
            <a:pPr marL="0" indent="0">
              <a:buNone/>
            </a:pPr>
            <a:r>
              <a:rPr lang="en-US" altLang="zh-CN" dirty="0" smtClean="0"/>
              <a:t>2) Protein </a:t>
            </a:r>
            <a:r>
              <a:rPr lang="en-US" altLang="zh-CN" dirty="0" err="1" smtClean="0"/>
              <a:t>Protein</a:t>
            </a:r>
            <a:r>
              <a:rPr lang="en-US" altLang="zh-CN" dirty="0" smtClean="0"/>
              <a:t> Interaction (PPI)</a:t>
            </a: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87624" y="457241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19672" y="4428401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004048" y="458112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36096" y="4437112"/>
            <a:ext cx="122413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411760" y="4284385"/>
            <a:ext cx="0" cy="6480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231740" y="4932457"/>
            <a:ext cx="324036" cy="28803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 rot="9687685">
            <a:off x="7054645" y="4570477"/>
            <a:ext cx="1017972" cy="1097104"/>
          </a:xfrm>
          <a:custGeom>
            <a:avLst/>
            <a:gdLst>
              <a:gd name="connsiteX0" fmla="*/ 0 w 1282889"/>
              <a:gd name="connsiteY0" fmla="*/ 627797 h 1269242"/>
              <a:gd name="connsiteX1" fmla="*/ 286603 w 1282889"/>
              <a:gd name="connsiteY1" fmla="*/ 0 h 1269242"/>
              <a:gd name="connsiteX2" fmla="*/ 955343 w 1282889"/>
              <a:gd name="connsiteY2" fmla="*/ 218364 h 1269242"/>
              <a:gd name="connsiteX3" fmla="*/ 1282889 w 1282889"/>
              <a:gd name="connsiteY3" fmla="*/ 573206 h 1269242"/>
              <a:gd name="connsiteX4" fmla="*/ 1119116 w 1282889"/>
              <a:gd name="connsiteY4" fmla="*/ 955343 h 1269242"/>
              <a:gd name="connsiteX5" fmla="*/ 696036 w 1282889"/>
              <a:gd name="connsiteY5" fmla="*/ 982639 h 1269242"/>
              <a:gd name="connsiteX6" fmla="*/ 777922 w 1282889"/>
              <a:gd name="connsiteY6" fmla="*/ 1269242 h 1269242"/>
              <a:gd name="connsiteX7" fmla="*/ 286603 w 1282889"/>
              <a:gd name="connsiteY7" fmla="*/ 1269242 h 1269242"/>
              <a:gd name="connsiteX8" fmla="*/ 150125 w 1282889"/>
              <a:gd name="connsiteY8" fmla="*/ 1009934 h 1269242"/>
              <a:gd name="connsiteX9" fmla="*/ 27295 w 1282889"/>
              <a:gd name="connsiteY9" fmla="*/ 696036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2889" h="1269242">
                <a:moveTo>
                  <a:pt x="0" y="627797"/>
                </a:moveTo>
                <a:lnTo>
                  <a:pt x="286603" y="0"/>
                </a:lnTo>
                <a:lnTo>
                  <a:pt x="955343" y="218364"/>
                </a:lnTo>
                <a:lnTo>
                  <a:pt x="1282889" y="573206"/>
                </a:lnTo>
                <a:lnTo>
                  <a:pt x="1119116" y="955343"/>
                </a:lnTo>
                <a:lnTo>
                  <a:pt x="696036" y="982639"/>
                </a:lnTo>
                <a:lnTo>
                  <a:pt x="777922" y="1269242"/>
                </a:lnTo>
                <a:lnTo>
                  <a:pt x="286603" y="1269242"/>
                </a:lnTo>
                <a:lnTo>
                  <a:pt x="150125" y="1009934"/>
                </a:lnTo>
                <a:lnTo>
                  <a:pt x="27295" y="696036"/>
                </a:lnTo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81796" y="5580529"/>
            <a:ext cx="964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PTM</a:t>
            </a:r>
            <a:endParaRPr lang="zh-CN" altLang="en-US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5804162" y="5589238"/>
            <a:ext cx="729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PPI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86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" y="3992197"/>
            <a:ext cx="4812699" cy="2387302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49111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7009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246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77957" y="3428055"/>
            <a:ext cx="2977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Wilcoxon </a:t>
            </a:r>
            <a:r>
              <a:rPr lang="en-US" altLang="zh-CN" b="1" dirty="0" smtClean="0"/>
              <a:t>Rank-sum </a:t>
            </a:r>
            <a:r>
              <a:rPr lang="en-US" altLang="zh-CN" b="1" dirty="0"/>
              <a:t>statistic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sp>
        <p:nvSpPr>
          <p:cNvPr id="122" name="矩形 121"/>
          <p:cNvSpPr/>
          <p:nvPr/>
        </p:nvSpPr>
        <p:spPr>
          <a:xfrm>
            <a:off x="315321" y="260648"/>
            <a:ext cx="2933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p=true class number (2)</a:t>
            </a:r>
          </a:p>
          <a:p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n=false class number (3)</a:t>
            </a:r>
            <a:endParaRPr lang="zh-CN" alt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2517228" y="1988840"/>
            <a:ext cx="0" cy="35916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47257" y="1691516"/>
            <a:ext cx="2848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Less than 2 true class points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7668344" y="365964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91680" y="4093297"/>
            <a:ext cx="822443" cy="554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28909" y="4593084"/>
            <a:ext cx="411221" cy="28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427984" y="4358124"/>
            <a:ext cx="990530" cy="554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=1.0/3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124" idx="4"/>
          </p:cNvCxnSpPr>
          <p:nvPr/>
        </p:nvCxnSpPr>
        <p:spPr>
          <a:xfrm>
            <a:off x="7709350" y="3731653"/>
            <a:ext cx="0" cy="19703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7750356" y="3731633"/>
                <a:ext cx="584625" cy="1927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56" y="3731633"/>
                <a:ext cx="584625" cy="19279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任意多边形 2"/>
          <p:cNvSpPr/>
          <p:nvPr/>
        </p:nvSpPr>
        <p:spPr>
          <a:xfrm>
            <a:off x="2622695" y="2168423"/>
            <a:ext cx="1635405" cy="178992"/>
          </a:xfrm>
          <a:custGeom>
            <a:avLst/>
            <a:gdLst>
              <a:gd name="connsiteX0" fmla="*/ 0 w 1705970"/>
              <a:gd name="connsiteY0" fmla="*/ 218498 h 245794"/>
              <a:gd name="connsiteX1" fmla="*/ 627797 w 1705970"/>
              <a:gd name="connsiteY1" fmla="*/ 134 h 245794"/>
              <a:gd name="connsiteX2" fmla="*/ 1705970 w 1705970"/>
              <a:gd name="connsiteY2" fmla="*/ 245794 h 24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970" h="245794">
                <a:moveTo>
                  <a:pt x="0" y="218498"/>
                </a:moveTo>
                <a:cubicBezTo>
                  <a:pt x="171734" y="107041"/>
                  <a:pt x="343469" y="-4415"/>
                  <a:pt x="627797" y="134"/>
                </a:cubicBezTo>
                <a:cubicBezTo>
                  <a:pt x="912125" y="4683"/>
                  <a:pt x="1309047" y="125238"/>
                  <a:pt x="1705970" y="24579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 97"/>
          <p:cNvSpPr/>
          <p:nvPr/>
        </p:nvSpPr>
        <p:spPr>
          <a:xfrm>
            <a:off x="2622696" y="2129647"/>
            <a:ext cx="2472904" cy="217767"/>
          </a:xfrm>
          <a:custGeom>
            <a:avLst/>
            <a:gdLst>
              <a:gd name="connsiteX0" fmla="*/ 0 w 1705970"/>
              <a:gd name="connsiteY0" fmla="*/ 218498 h 245794"/>
              <a:gd name="connsiteX1" fmla="*/ 627797 w 1705970"/>
              <a:gd name="connsiteY1" fmla="*/ 134 h 245794"/>
              <a:gd name="connsiteX2" fmla="*/ 1705970 w 1705970"/>
              <a:gd name="connsiteY2" fmla="*/ 245794 h 24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970" h="245794">
                <a:moveTo>
                  <a:pt x="0" y="218498"/>
                </a:moveTo>
                <a:cubicBezTo>
                  <a:pt x="171734" y="107041"/>
                  <a:pt x="343469" y="-4415"/>
                  <a:pt x="627797" y="134"/>
                </a:cubicBezTo>
                <a:cubicBezTo>
                  <a:pt x="912125" y="4683"/>
                  <a:pt x="1309047" y="125238"/>
                  <a:pt x="1705970" y="24579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6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" y="3992197"/>
            <a:ext cx="4812699" cy="2387302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49111" y="2348007"/>
            <a:ext cx="21093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7009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246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315321" y="260648"/>
            <a:ext cx="2933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p=true class number (2)</a:t>
            </a:r>
          </a:p>
          <a:p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n=false class number (3)</a:t>
            </a:r>
            <a:endParaRPr lang="zh-CN" alt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3337060" y="1988840"/>
            <a:ext cx="0" cy="35916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067089" y="1691516"/>
            <a:ext cx="2848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Less than 2 true class points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7668344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91680" y="4093297"/>
            <a:ext cx="822443" cy="554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28909" y="4593084"/>
            <a:ext cx="411221" cy="28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427984" y="4358124"/>
            <a:ext cx="990530" cy="554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=1.0/3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124" idx="4"/>
          </p:cNvCxnSpPr>
          <p:nvPr/>
        </p:nvCxnSpPr>
        <p:spPr>
          <a:xfrm>
            <a:off x="7709350" y="3731653"/>
            <a:ext cx="0" cy="19703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7055111" y="3704636"/>
            <a:ext cx="0" cy="19703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7020644" y="3669170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/>
              <p:cNvSpPr/>
              <p:nvPr/>
            </p:nvSpPr>
            <p:spPr>
              <a:xfrm>
                <a:off x="7100029" y="3741178"/>
                <a:ext cx="584625" cy="1927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29" y="3741178"/>
                <a:ext cx="584625" cy="19279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/>
              <p:cNvSpPr/>
              <p:nvPr/>
            </p:nvSpPr>
            <p:spPr>
              <a:xfrm>
                <a:off x="7750356" y="3731633"/>
                <a:ext cx="584625" cy="1927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56" y="3731633"/>
                <a:ext cx="584625" cy="19279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/>
          <p:cNvSpPr/>
          <p:nvPr/>
        </p:nvSpPr>
        <p:spPr>
          <a:xfrm>
            <a:off x="277957" y="3428055"/>
            <a:ext cx="2924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Wilcoxon Rank-sum statistic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sp>
        <p:nvSpPr>
          <p:cNvPr id="121" name="任意多边形 120"/>
          <p:cNvSpPr/>
          <p:nvPr/>
        </p:nvSpPr>
        <p:spPr>
          <a:xfrm>
            <a:off x="3460047" y="2168423"/>
            <a:ext cx="798053" cy="178992"/>
          </a:xfrm>
          <a:custGeom>
            <a:avLst/>
            <a:gdLst>
              <a:gd name="connsiteX0" fmla="*/ 0 w 1705970"/>
              <a:gd name="connsiteY0" fmla="*/ 218498 h 245794"/>
              <a:gd name="connsiteX1" fmla="*/ 627797 w 1705970"/>
              <a:gd name="connsiteY1" fmla="*/ 134 h 245794"/>
              <a:gd name="connsiteX2" fmla="*/ 1705970 w 1705970"/>
              <a:gd name="connsiteY2" fmla="*/ 245794 h 24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970" h="245794">
                <a:moveTo>
                  <a:pt x="0" y="218498"/>
                </a:moveTo>
                <a:cubicBezTo>
                  <a:pt x="171734" y="107041"/>
                  <a:pt x="343469" y="-4415"/>
                  <a:pt x="627797" y="134"/>
                </a:cubicBezTo>
                <a:cubicBezTo>
                  <a:pt x="912125" y="4683"/>
                  <a:pt x="1309047" y="125238"/>
                  <a:pt x="1705970" y="24579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 124"/>
          <p:cNvSpPr/>
          <p:nvPr/>
        </p:nvSpPr>
        <p:spPr>
          <a:xfrm>
            <a:off x="3460047" y="2060849"/>
            <a:ext cx="1635553" cy="286566"/>
          </a:xfrm>
          <a:custGeom>
            <a:avLst/>
            <a:gdLst>
              <a:gd name="connsiteX0" fmla="*/ 0 w 1705970"/>
              <a:gd name="connsiteY0" fmla="*/ 218498 h 245794"/>
              <a:gd name="connsiteX1" fmla="*/ 627797 w 1705970"/>
              <a:gd name="connsiteY1" fmla="*/ 134 h 245794"/>
              <a:gd name="connsiteX2" fmla="*/ 1705970 w 1705970"/>
              <a:gd name="connsiteY2" fmla="*/ 245794 h 24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970" h="245794">
                <a:moveTo>
                  <a:pt x="0" y="218498"/>
                </a:moveTo>
                <a:cubicBezTo>
                  <a:pt x="171734" y="107041"/>
                  <a:pt x="343469" y="-4415"/>
                  <a:pt x="627797" y="134"/>
                </a:cubicBezTo>
                <a:cubicBezTo>
                  <a:pt x="912125" y="4683"/>
                  <a:pt x="1309047" y="125238"/>
                  <a:pt x="1705970" y="24579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7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" y="3992197"/>
            <a:ext cx="4812699" cy="2387302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49111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7009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246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315321" y="260648"/>
            <a:ext cx="2933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p=true class number (2)</a:t>
            </a:r>
          </a:p>
          <a:p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n=false class number (3)</a:t>
            </a:r>
            <a:endParaRPr lang="zh-CN" alt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4775335" y="1988840"/>
            <a:ext cx="0" cy="35916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67944" y="1691516"/>
            <a:ext cx="2848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Less than 1 true class points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7668344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91680" y="4093297"/>
            <a:ext cx="822443" cy="554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28909" y="4593084"/>
            <a:ext cx="411221" cy="28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427984" y="4358124"/>
            <a:ext cx="990530" cy="554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 0.5/3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124" idx="4"/>
          </p:cNvCxnSpPr>
          <p:nvPr/>
        </p:nvCxnSpPr>
        <p:spPr>
          <a:xfrm>
            <a:off x="7709350" y="3731653"/>
            <a:ext cx="0" cy="19703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7055111" y="3704636"/>
            <a:ext cx="0" cy="19703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7020644" y="3669170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6346167" y="4647420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125" idx="6"/>
          </p:cNvCxnSpPr>
          <p:nvPr/>
        </p:nvCxnSpPr>
        <p:spPr>
          <a:xfrm>
            <a:off x="6428179" y="4683424"/>
            <a:ext cx="626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/>
              <p:cNvSpPr/>
              <p:nvPr/>
            </p:nvSpPr>
            <p:spPr>
              <a:xfrm>
                <a:off x="6432305" y="4730149"/>
                <a:ext cx="584625" cy="9294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305" y="4730149"/>
                <a:ext cx="584625" cy="9294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矩形 131"/>
          <p:cNvSpPr/>
          <p:nvPr/>
        </p:nvSpPr>
        <p:spPr>
          <a:xfrm>
            <a:off x="6771057" y="3184403"/>
            <a:ext cx="1372277" cy="52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AUC = 0.834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/>
              <p:cNvSpPr/>
              <p:nvPr/>
            </p:nvSpPr>
            <p:spPr>
              <a:xfrm>
                <a:off x="7100029" y="3741178"/>
                <a:ext cx="584625" cy="1927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29" y="3741178"/>
                <a:ext cx="584625" cy="19279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/>
              <p:cNvSpPr/>
              <p:nvPr/>
            </p:nvSpPr>
            <p:spPr>
              <a:xfrm>
                <a:off x="7750356" y="3731633"/>
                <a:ext cx="584625" cy="1927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56" y="3731633"/>
                <a:ext cx="584625" cy="19279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矩形 138"/>
          <p:cNvSpPr/>
          <p:nvPr/>
        </p:nvSpPr>
        <p:spPr>
          <a:xfrm>
            <a:off x="277957" y="3428055"/>
            <a:ext cx="2924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Wilcoxon Rank-sum statistic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sp>
        <p:nvSpPr>
          <p:cNvPr id="121" name="任意多边形 120"/>
          <p:cNvSpPr/>
          <p:nvPr/>
        </p:nvSpPr>
        <p:spPr>
          <a:xfrm>
            <a:off x="4848781" y="2168423"/>
            <a:ext cx="386759" cy="178992"/>
          </a:xfrm>
          <a:custGeom>
            <a:avLst/>
            <a:gdLst>
              <a:gd name="connsiteX0" fmla="*/ 0 w 1705970"/>
              <a:gd name="connsiteY0" fmla="*/ 218498 h 245794"/>
              <a:gd name="connsiteX1" fmla="*/ 627797 w 1705970"/>
              <a:gd name="connsiteY1" fmla="*/ 134 h 245794"/>
              <a:gd name="connsiteX2" fmla="*/ 1705970 w 1705970"/>
              <a:gd name="connsiteY2" fmla="*/ 245794 h 24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970" h="245794">
                <a:moveTo>
                  <a:pt x="0" y="218498"/>
                </a:moveTo>
                <a:cubicBezTo>
                  <a:pt x="171734" y="107041"/>
                  <a:pt x="343469" y="-4415"/>
                  <a:pt x="627797" y="134"/>
                </a:cubicBezTo>
                <a:cubicBezTo>
                  <a:pt x="912125" y="4683"/>
                  <a:pt x="1309047" y="125238"/>
                  <a:pt x="1705970" y="24579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0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/>
              <a:t>Area under the roc curve</a:t>
            </a:r>
            <a:endParaRPr lang="zh-CN" altLang="en-US" u="sng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6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=3/3=1.0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68" t="-8197" r="-5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=2/2=1.0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34" name="矩形 133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140" name="矩形 13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145" name="矩形 14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249111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17009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0246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15321" y="260648"/>
            <a:ext cx="2933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p=true class number (2)</a:t>
            </a:r>
          </a:p>
          <a:p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n=false class number (3)</a:t>
            </a:r>
            <a:endParaRPr lang="zh-CN" alt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2417178" y="2088107"/>
            <a:ext cx="0" cy="548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1337058" y="1676753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2345170" y="2079184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0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=2/3=0.66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=2/2=1.0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34" name="矩形 133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140" name="矩形 13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145" name="矩形 14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249111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17009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0246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15321" y="260648"/>
            <a:ext cx="2933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p=true class number (2)</a:t>
            </a:r>
          </a:p>
          <a:p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n=false class number (3)</a:t>
            </a:r>
            <a:endParaRPr lang="zh-CN" alt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3195114" y="2088107"/>
            <a:ext cx="0" cy="548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2114994" y="1676753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3123106" y="2079184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7668344" y="3659645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=1/3=0.33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=2/2=1.0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34" name="矩形 133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140" name="矩形 13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145" name="矩形 14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249111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17009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0246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15321" y="260648"/>
            <a:ext cx="2933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p=true class number (2)</a:t>
            </a:r>
          </a:p>
          <a:p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n=false class number (3)</a:t>
            </a:r>
            <a:endParaRPr lang="zh-CN" alt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4130818" y="2088107"/>
            <a:ext cx="0" cy="548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050698" y="1676753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4058810" y="2079184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7668344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7020644" y="3669170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=1/3=0.33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0" y="6084004"/>
                <a:ext cx="361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15" t="-8197" r="-3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=1/2=0.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5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34" name="矩形 133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140" name="矩形 13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145" name="矩形 14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249111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17009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0246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15321" y="260648"/>
            <a:ext cx="2933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p=true class number (2)</a:t>
            </a:r>
          </a:p>
          <a:p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n=false class number (3)</a:t>
            </a:r>
            <a:endParaRPr lang="zh-CN" alt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4458370" y="2088107"/>
            <a:ext cx="0" cy="548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378250" y="1676753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4386362" y="2079184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7668344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7020644" y="3669170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7020644" y="4658356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/>
          <p:cNvCxnSpPr>
            <a:stCxn id="153" idx="4"/>
            <a:endCxn id="152" idx="0"/>
          </p:cNvCxnSpPr>
          <p:nvPr/>
        </p:nvCxnSpPr>
        <p:spPr>
          <a:xfrm>
            <a:off x="7061650" y="3741178"/>
            <a:ext cx="0" cy="9171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=0/3=0.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68" t="-8197" r="-5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=1/2=0.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5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34" name="矩形 133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140" name="矩形 13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145" name="矩形 14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249111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17009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0246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15321" y="260648"/>
            <a:ext cx="2933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p=true class number (2)</a:t>
            </a:r>
          </a:p>
          <a:p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n=false class number (3)</a:t>
            </a:r>
            <a:endParaRPr lang="zh-CN" alt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4932040" y="2088107"/>
            <a:ext cx="0" cy="548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851920" y="1676753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4860032" y="2079184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7668344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7020644" y="3669170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7020644" y="4658356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/>
          <p:cNvCxnSpPr>
            <a:stCxn id="153" idx="4"/>
            <a:endCxn id="152" idx="0"/>
          </p:cNvCxnSpPr>
          <p:nvPr/>
        </p:nvCxnSpPr>
        <p:spPr>
          <a:xfrm>
            <a:off x="7061650" y="3741178"/>
            <a:ext cx="0" cy="9171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/>
          <p:cNvSpPr/>
          <p:nvPr/>
        </p:nvSpPr>
        <p:spPr>
          <a:xfrm>
            <a:off x="6346167" y="4658572"/>
            <a:ext cx="82012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152" idx="2"/>
            <a:endCxn id="158" idx="6"/>
          </p:cNvCxnSpPr>
          <p:nvPr/>
        </p:nvCxnSpPr>
        <p:spPr>
          <a:xfrm flipH="1">
            <a:off x="6428179" y="4694360"/>
            <a:ext cx="592465" cy="2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187624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51720" y="4283804"/>
            <a:ext cx="810032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87624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051720" y="5058479"/>
            <a:ext cx="810032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1744" y="5033451"/>
            <a:ext cx="29380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26320" y="3933056"/>
            <a:ext cx="0" cy="215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17264" y="3892985"/>
            <a:ext cx="12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15703" y="4811623"/>
            <a:ext cx="1748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81071" y="44591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1071" y="523385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70" y="52338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183" y="445925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FP_rate 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𝑭𝑷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𝑻𝑵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=0/3=0.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0" y="6084004"/>
                <a:ext cx="350249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68" t="-8197" r="-5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P_rate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=0/2=0.0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" y="3501008"/>
                <a:ext cx="3456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87" t="-8197" r="-5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638648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85321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78205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984158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1829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381824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580657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79490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978323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77156" y="57019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45291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445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25599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26536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443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04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0843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4202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21868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19534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030313" y="574728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0070C0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rot="16200000">
            <a:off x="6287071" y="560256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16200000">
            <a:off x="6287071" y="540293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6287071" y="520410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16200000">
            <a:off x="6287074" y="499277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6200000">
            <a:off x="6287071" y="478921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6200000">
            <a:off x="6287071" y="4590383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6200000">
            <a:off x="6287075" y="4391549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16200000">
            <a:off x="6287077" y="4192715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6200000">
            <a:off x="6285577" y="3993880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16200000">
            <a:off x="6285577" y="3795047"/>
            <a:ext cx="1988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 rot="16200000">
            <a:off x="6081992" y="5395426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6089748" y="559426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6080934" y="519579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6081992" y="47856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6081992" y="499696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6080934" y="4582078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 rot="16200000">
            <a:off x="6080934" y="418441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6090684" y="4383245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 rot="16200000">
            <a:off x="6080934" y="4007177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 rot="16200000">
            <a:off x="6080934" y="360024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16200000">
            <a:off x="6090684" y="379759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6394900" y="3695629"/>
            <a:ext cx="198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75987" y="3695629"/>
            <a:ext cx="0" cy="2006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010897" y="5939988"/>
            <a:ext cx="91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FP_rate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 rot="16200000">
            <a:off x="5485773" y="4545914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TP_rate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8334981" y="365962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125963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835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235769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93376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350982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4085888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661952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5238016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5814080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6390144" y="26369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65519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107913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1100" dirty="0"/>
          </a:p>
        </p:txBody>
      </p:sp>
      <p:sp>
        <p:nvSpPr>
          <p:cNvPr id="134" name="矩形 133"/>
          <p:cNvSpPr/>
          <p:nvPr/>
        </p:nvSpPr>
        <p:spPr>
          <a:xfrm>
            <a:off x="2753262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222713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3337735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100" dirty="0"/>
          </a:p>
        </p:txBody>
      </p:sp>
      <p:sp>
        <p:nvSpPr>
          <p:cNvPr id="140" name="矩形 139"/>
          <p:cNvSpPr/>
          <p:nvPr/>
        </p:nvSpPr>
        <p:spPr>
          <a:xfrm>
            <a:off x="4481454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90966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5057518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6201237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562945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1100" dirty="0"/>
          </a:p>
        </p:txBody>
      </p:sp>
      <p:sp>
        <p:nvSpPr>
          <p:cNvPr id="145" name="矩形 144"/>
          <p:cNvSpPr/>
          <p:nvPr/>
        </p:nvSpPr>
        <p:spPr>
          <a:xfrm>
            <a:off x="6785710" y="268860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2411760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249111" y="2348007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4664163" y="2348880"/>
            <a:ext cx="2109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170096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024604" y="2348007"/>
            <a:ext cx="21093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15321" y="260648"/>
            <a:ext cx="2933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p=true class number (2)</a:t>
            </a:r>
          </a:p>
          <a:p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n=false class number (3)</a:t>
            </a:r>
            <a:endParaRPr lang="zh-CN" alt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5292080" y="2088107"/>
            <a:ext cx="0" cy="548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4211960" y="1676753"/>
            <a:ext cx="215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threshold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5220072" y="2079184"/>
            <a:ext cx="149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7668344" y="3659645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7020644" y="3669170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7020644" y="4658356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/>
          <p:cNvCxnSpPr>
            <a:stCxn id="153" idx="4"/>
            <a:endCxn id="152" idx="0"/>
          </p:cNvCxnSpPr>
          <p:nvPr/>
        </p:nvCxnSpPr>
        <p:spPr>
          <a:xfrm>
            <a:off x="7061650" y="3741178"/>
            <a:ext cx="0" cy="9171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/>
          <p:cNvSpPr/>
          <p:nvPr/>
        </p:nvSpPr>
        <p:spPr>
          <a:xfrm>
            <a:off x="6346167" y="4658572"/>
            <a:ext cx="82012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152" idx="2"/>
            <a:endCxn id="158" idx="6"/>
          </p:cNvCxnSpPr>
          <p:nvPr/>
        </p:nvCxnSpPr>
        <p:spPr>
          <a:xfrm flipH="1">
            <a:off x="6428179" y="4694360"/>
            <a:ext cx="592465" cy="2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771057" y="3184403"/>
            <a:ext cx="1372277" cy="52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AUC = 0.834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333199" y="1271804"/>
            <a:ext cx="19883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7325494" y="1700808"/>
            <a:ext cx="198834" cy="20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7636198" y="1171777"/>
            <a:ext cx="141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samples</a:t>
            </a:r>
            <a:endParaRPr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7680253" y="161616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0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Sequence only for IDR prediction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2123728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958470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6" idx="6"/>
            <a:endCxn id="7" idx="2"/>
          </p:cNvCxnSpPr>
          <p:nvPr/>
        </p:nvCxnSpPr>
        <p:spPr>
          <a:xfrm>
            <a:off x="2483768" y="4497874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958470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857534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780514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615256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1" idx="6"/>
            <a:endCxn id="12" idx="2"/>
          </p:cNvCxnSpPr>
          <p:nvPr/>
        </p:nvCxnSpPr>
        <p:spPr>
          <a:xfrm>
            <a:off x="3318510" y="4497874"/>
            <a:ext cx="539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6"/>
            <a:endCxn id="13" idx="2"/>
          </p:cNvCxnSpPr>
          <p:nvPr/>
        </p:nvCxnSpPr>
        <p:spPr>
          <a:xfrm>
            <a:off x="4217574" y="4497874"/>
            <a:ext cx="56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6"/>
            <a:endCxn id="14" idx="2"/>
          </p:cNvCxnSpPr>
          <p:nvPr/>
        </p:nvCxnSpPr>
        <p:spPr>
          <a:xfrm>
            <a:off x="5140554" y="4497874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615256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15256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554509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477489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312231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0" idx="6"/>
            <a:endCxn id="21" idx="2"/>
          </p:cNvCxnSpPr>
          <p:nvPr/>
        </p:nvCxnSpPr>
        <p:spPr>
          <a:xfrm>
            <a:off x="5975296" y="4497874"/>
            <a:ext cx="579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6"/>
            <a:endCxn id="22" idx="2"/>
          </p:cNvCxnSpPr>
          <p:nvPr/>
        </p:nvCxnSpPr>
        <p:spPr>
          <a:xfrm>
            <a:off x="6914549" y="4497874"/>
            <a:ext cx="56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6"/>
            <a:endCxn id="23" idx="2"/>
          </p:cNvCxnSpPr>
          <p:nvPr/>
        </p:nvCxnSpPr>
        <p:spPr>
          <a:xfrm>
            <a:off x="7837529" y="4497874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7449" y="427626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Amino acid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123603" y="5122059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58470" y="5122059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7534" y="5122059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80514" y="5130443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15256" y="5138827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54509" y="5147211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77489" y="5138827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12231" y="5138827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512" y="4942909"/>
            <a:ext cx="163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Order/disorder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label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0514" y="5748100"/>
            <a:ext cx="409465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Here we denote order residue as 1,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While disorder residue as 0.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3815" y="3501007"/>
            <a:ext cx="458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Input Features </a:t>
            </a:r>
            <a:r>
              <a:rPr lang="en-US" altLang="zh-CN" sz="2400" b="1" dirty="0">
                <a:solidFill>
                  <a:srgbClr val="0070C0"/>
                </a:solidFill>
              </a:rPr>
              <a:t>with sequence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only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 rot="5400000">
            <a:off x="5240505" y="1386712"/>
            <a:ext cx="336804" cy="5331946"/>
          </a:xfrm>
          <a:prstGeom prst="leftBrace">
            <a:avLst>
              <a:gd name="adj1" fmla="val 42034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>
                <a:latin typeface="Arial" charset="0"/>
                <a:ea typeface="宋体" pitchFamily="2" charset="-122"/>
              </a:rPr>
              <a:t>Polynomial approximation of the AUC </a:t>
            </a:r>
            <a:r>
              <a:rPr lang="en-US" altLang="zh-CN" sz="3600" b="1" dirty="0" smtClean="0">
                <a:latin typeface="Arial" charset="0"/>
                <a:ea typeface="宋体" pitchFamily="2" charset="-122"/>
              </a:rPr>
              <a:t>function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57200" y="1700808"/>
            <a:ext cx="807524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rank-sum statistic of AUC (</a:t>
            </a:r>
            <a:r>
              <a:rPr lang="en-US" altLang="zh-CN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en-US" altLang="zh-CN" sz="2400" i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wmw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indicator function in </a:t>
            </a:r>
            <a:r>
              <a:rPr lang="en-US" altLang="zh-C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altLang="zh-CN" sz="2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wmw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infeasible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large dataset, the computational cost of </a:t>
            </a:r>
            <a:r>
              <a:rPr lang="en-US" altLang="zh-C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altLang="zh-CN" sz="22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wmw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high due to the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pairwise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rank-sum form.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4365104"/>
            <a:ext cx="84352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Chebyshev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for the indicator function,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approximate </a:t>
            </a:r>
            <a:r>
              <a:rPr lang="en-US" altLang="zh-C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altLang="zh-CN" sz="2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wmw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form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solve it </a:t>
            </a:r>
            <a:r>
              <a:rPr lang="en-US" altLang="zh-C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1490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does our method perform</a:t>
            </a:r>
            <a:r>
              <a:rPr lang="en-US" altLang="zh-CN" sz="3600" dirty="0" smtClean="0"/>
              <a:t>?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6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260648"/>
            <a:ext cx="8784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</a:rPr>
              <a:t>Our method is better than “sequence only (a)”, “sequence profile (p)”, </a:t>
            </a:r>
            <a:r>
              <a:rPr lang="en-US" altLang="zh-CN" sz="1600" dirty="0">
                <a:ea typeface="宋体" pitchFamily="2" charset="-122"/>
              </a:rPr>
              <a:t>and “template </a:t>
            </a:r>
            <a:r>
              <a:rPr lang="en-US" altLang="zh-CN" sz="1600" dirty="0" smtClean="0">
                <a:ea typeface="宋体" pitchFamily="2" charset="-122"/>
              </a:rPr>
              <a:t>used (T)” methods. </a:t>
            </a:r>
            <a:endParaRPr lang="zh-CN" alt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620688"/>
            <a:ext cx="11346976" cy="26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2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04318"/>
            <a:ext cx="8784976" cy="3109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6671" y="3183359"/>
            <a:ext cx="8801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Large-scale prediction on the human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proteome (data from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MobiDB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314096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9512" y="260648"/>
            <a:ext cx="8784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</a:rPr>
              <a:t>Our method is better than “sequence only (a)”, </a:t>
            </a:r>
            <a:r>
              <a:rPr lang="en-US" altLang="zh-CN" sz="1600" dirty="0">
                <a:ea typeface="宋体" pitchFamily="2" charset="-122"/>
              </a:rPr>
              <a:t>“sequence </a:t>
            </a:r>
            <a:r>
              <a:rPr lang="en-US" altLang="zh-CN" sz="1600" dirty="0" smtClean="0">
                <a:ea typeface="宋体" pitchFamily="2" charset="-122"/>
              </a:rPr>
              <a:t>profile (p)”, </a:t>
            </a:r>
            <a:r>
              <a:rPr lang="en-US" altLang="zh-CN" sz="1600" dirty="0">
                <a:ea typeface="宋体" pitchFamily="2" charset="-122"/>
              </a:rPr>
              <a:t>and “template </a:t>
            </a:r>
            <a:r>
              <a:rPr lang="en-US" altLang="zh-CN" sz="1600" dirty="0" smtClean="0">
                <a:ea typeface="宋体" pitchFamily="2" charset="-122"/>
              </a:rPr>
              <a:t>used (T)” methods. </a:t>
            </a:r>
            <a:endParaRPr lang="zh-CN" altLang="en-US" sz="16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620688"/>
            <a:ext cx="11346976" cy="26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1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Welcome to </a:t>
            </a:r>
            <a:r>
              <a:rPr lang="en-US" altLang="zh-CN" sz="4000" b="1" dirty="0" err="1" smtClean="0"/>
              <a:t>RaptorX</a:t>
            </a:r>
            <a:r>
              <a:rPr lang="en-US" altLang="zh-CN" sz="4000" b="1" dirty="0" smtClean="0"/>
              <a:t>-Property server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179512" y="1412776"/>
            <a:ext cx="60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http://raptorx.uchicago.edu/StructurePropertyPred/predict/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07504" y="2060848"/>
            <a:ext cx="9051030" cy="4093600"/>
            <a:chOff x="107504" y="2407921"/>
            <a:chExt cx="9051030" cy="40936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2407921"/>
              <a:ext cx="6392813" cy="368537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51521" y="3945913"/>
              <a:ext cx="5688631" cy="6352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endCxn id="12" idx="1"/>
            </p:cNvCxnSpPr>
            <p:nvPr/>
          </p:nvCxnSpPr>
          <p:spPr>
            <a:xfrm>
              <a:off x="3095837" y="3580358"/>
              <a:ext cx="353576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631603" y="3257193"/>
              <a:ext cx="25123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/>
                  </a:solidFill>
                </a:rPr>
                <a:t>A single input sequence or a </a:t>
              </a:r>
              <a:r>
                <a:rPr lang="en-US" altLang="zh-CN" b="1" dirty="0" smtClean="0"/>
                <a:t>batch.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1521" y="5373216"/>
              <a:ext cx="2304255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403648" y="4964864"/>
              <a:ext cx="525658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653581" y="4604824"/>
              <a:ext cx="24250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/>
                  </a:solidFill>
                </a:rPr>
                <a:t>Or, upload sequence(s) in FASTA file.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/>
            <p:cNvCxnSpPr>
              <a:stCxn id="16" idx="0"/>
            </p:cNvCxnSpPr>
            <p:nvPr/>
          </p:nvCxnSpPr>
          <p:spPr>
            <a:xfrm flipH="1" flipV="1">
              <a:off x="1403648" y="4964864"/>
              <a:ext cx="1" cy="408352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631603" y="5792297"/>
              <a:ext cx="25269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rgbClr val="7030A0"/>
                  </a:solidFill>
                </a:rPr>
                <a:t>Use sequence profile as input feature or not.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897052" y="6195626"/>
              <a:ext cx="273455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3203848" y="5373216"/>
              <a:ext cx="1386408" cy="2880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endCxn id="26" idx="2"/>
            </p:cNvCxnSpPr>
            <p:nvPr/>
          </p:nvCxnSpPr>
          <p:spPr>
            <a:xfrm flipV="1">
              <a:off x="3897052" y="5661248"/>
              <a:ext cx="0" cy="534378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69028" y="5816819"/>
              <a:ext cx="586548" cy="25757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63225" y="6132189"/>
              <a:ext cx="16611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rgbClr val="00B050"/>
                  </a:solidFill>
                </a:rPr>
                <a:t>Submit the job !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0" name="直接连接符 29"/>
            <p:cNvCxnSpPr>
              <a:stCxn id="28" idx="2"/>
            </p:cNvCxnSpPr>
            <p:nvPr/>
          </p:nvCxnSpPr>
          <p:spPr>
            <a:xfrm>
              <a:off x="462302" y="6074397"/>
              <a:ext cx="0" cy="242458"/>
            </a:xfrm>
            <a:prstGeom prst="line">
              <a:avLst/>
            </a:prstGeom>
            <a:ln w="317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9" idx="1"/>
            </p:cNvCxnSpPr>
            <p:nvPr/>
          </p:nvCxnSpPr>
          <p:spPr>
            <a:xfrm>
              <a:off x="462302" y="6316855"/>
              <a:ext cx="900923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stCxn id="10" idx="0"/>
          </p:cNvCxnSpPr>
          <p:nvPr/>
        </p:nvCxnSpPr>
        <p:spPr>
          <a:xfrm flipH="1" flipV="1">
            <a:off x="3095836" y="3233285"/>
            <a:ext cx="1" cy="365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516216" y="1258888"/>
            <a:ext cx="2311643" cy="6579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B0F0"/>
                </a:solidFill>
              </a:rPr>
              <a:t>Submit Page 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60267"/>
            <a:ext cx="8714885" cy="37298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2217" y="4159856"/>
            <a:ext cx="360040" cy="792088"/>
          </a:xfrm>
          <a:prstGeom prst="rect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2"/>
          </p:cNvCxnSpPr>
          <p:nvPr/>
        </p:nvCxnSpPr>
        <p:spPr>
          <a:xfrm>
            <a:off x="402237" y="4951944"/>
            <a:ext cx="0" cy="1058024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7" idx="1"/>
          </p:cNvCxnSpPr>
          <p:nvPr/>
        </p:nvCxnSpPr>
        <p:spPr>
          <a:xfrm>
            <a:off x="402237" y="6009967"/>
            <a:ext cx="1173723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75960" y="5317470"/>
            <a:ext cx="7056784" cy="13849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Summary prediction result: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en-US" altLang="zh-CN" sz="1400" baseline="30000" dirty="0" smtClean="0">
                <a:solidFill>
                  <a:schemeClr val="tx1"/>
                </a:solidFill>
              </a:rPr>
              <a:t>st</a:t>
            </a:r>
            <a:r>
              <a:rPr lang="en-US" altLang="zh-CN" sz="1400" dirty="0" smtClean="0">
                <a:solidFill>
                  <a:schemeClr val="tx1"/>
                </a:solidFill>
              </a:rPr>
              <a:t> line displays the user input sequence,</a:t>
            </a:r>
          </a:p>
          <a:p>
            <a:r>
              <a:rPr lang="en-US" altLang="zh-CN" sz="1400" dirty="0" smtClean="0"/>
              <a:t>2</a:t>
            </a:r>
            <a:r>
              <a:rPr lang="en-US" altLang="zh-CN" sz="1400" baseline="30000" dirty="0" smtClean="0"/>
              <a:t>nd</a:t>
            </a:r>
            <a:r>
              <a:rPr lang="en-US" altLang="zh-CN" sz="1400" dirty="0" smtClean="0"/>
              <a:t> line shows the result of 3-state secondary structure </a:t>
            </a:r>
            <a:r>
              <a:rPr lang="en-US" altLang="zh-CN" sz="1400" dirty="0"/>
              <a:t>(SS3</a:t>
            </a:r>
            <a:r>
              <a:rPr lang="en-US" altLang="zh-CN" sz="1400" dirty="0" smtClean="0"/>
              <a:t>) prediction,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en-US" altLang="zh-CN" sz="1400" baseline="30000" dirty="0" smtClean="0">
                <a:solidFill>
                  <a:schemeClr val="tx1"/>
                </a:solidFill>
              </a:rPr>
              <a:t>rd</a:t>
            </a:r>
            <a:r>
              <a:rPr lang="en-US" altLang="zh-CN" sz="1400" dirty="0" smtClean="0">
                <a:solidFill>
                  <a:schemeClr val="tx1"/>
                </a:solidFill>
              </a:rPr>
              <a:t> line shows the result of </a:t>
            </a:r>
            <a:r>
              <a:rPr lang="en-US" altLang="zh-CN" sz="1400" dirty="0" smtClean="0"/>
              <a:t>8-state </a:t>
            </a:r>
            <a:r>
              <a:rPr lang="en-US" altLang="zh-CN" sz="1400" dirty="0"/>
              <a:t>secondary structure (</a:t>
            </a:r>
            <a:r>
              <a:rPr lang="en-US" altLang="zh-CN" sz="1400" dirty="0" smtClean="0"/>
              <a:t>SS8) prediction,</a:t>
            </a:r>
          </a:p>
          <a:p>
            <a:r>
              <a:rPr lang="en-US" altLang="zh-CN" sz="1400" dirty="0" smtClean="0"/>
              <a:t>4</a:t>
            </a:r>
            <a:r>
              <a:rPr lang="en-US" altLang="zh-CN" sz="1400" baseline="30000" dirty="0" smtClean="0"/>
              <a:t>th</a:t>
            </a:r>
            <a:r>
              <a:rPr lang="en-US" altLang="zh-CN" sz="1400" dirty="0" smtClean="0"/>
              <a:t> line shows the result of 3-state solvent accessibility (ACC) prediction,</a:t>
            </a:r>
          </a:p>
          <a:p>
            <a:r>
              <a:rPr lang="en-US" altLang="zh-CN" sz="1400" dirty="0" smtClean="0"/>
              <a:t>5</a:t>
            </a:r>
            <a:r>
              <a:rPr lang="en-US" altLang="zh-CN" sz="1400" baseline="30000" dirty="0" smtClean="0"/>
              <a:t>th</a:t>
            </a:r>
            <a:r>
              <a:rPr lang="en-US" altLang="zh-CN" sz="1400" dirty="0" smtClean="0"/>
              <a:t> line show the result of order/disorder regions (DISO) prediction with * indicating disorder.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445" y="1629316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68802" y="1628837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19547" y="1627453"/>
            <a:ext cx="27363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8" idx="0"/>
            <a:endCxn id="14" idx="2"/>
          </p:cNvCxnSpPr>
          <p:nvPr/>
        </p:nvCxnSpPr>
        <p:spPr>
          <a:xfrm flipV="1">
            <a:off x="1693597" y="1215916"/>
            <a:ext cx="0" cy="41340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>
            <a:stCxn id="9" idx="0"/>
            <a:endCxn id="15" idx="2"/>
          </p:cNvCxnSpPr>
          <p:nvPr/>
        </p:nvCxnSpPr>
        <p:spPr>
          <a:xfrm flipV="1">
            <a:off x="4536954" y="1215916"/>
            <a:ext cx="0" cy="412921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矩形 13"/>
          <p:cNvSpPr/>
          <p:nvPr/>
        </p:nvSpPr>
        <p:spPr>
          <a:xfrm>
            <a:off x="533860" y="692696"/>
            <a:ext cx="2319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Overall summary of the property prediction result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7217" y="692696"/>
            <a:ext cx="2319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Download the property prediction result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512" y="188640"/>
            <a:ext cx="8433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http://raptorx2.uchicago.edu/StructurePropertyPred/myjobs/25754864_105156/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444208" y="754832"/>
            <a:ext cx="2311643" cy="65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Result Page 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96897"/>
            <a:ext cx="8640960" cy="2941603"/>
          </a:xfrm>
          <a:prstGeom prst="rect">
            <a:avLst/>
          </a:prstGeom>
        </p:spPr>
      </p:pic>
      <p:cxnSp>
        <p:nvCxnSpPr>
          <p:cNvPr id="4" name="直接箭头连接符 3"/>
          <p:cNvCxnSpPr>
            <a:endCxn id="5" idx="0"/>
          </p:cNvCxnSpPr>
          <p:nvPr/>
        </p:nvCxnSpPr>
        <p:spPr>
          <a:xfrm>
            <a:off x="6444208" y="4509120"/>
            <a:ext cx="1" cy="57606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779912" y="5085184"/>
            <a:ext cx="5328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Hovering over a residue </a:t>
            </a:r>
            <a:r>
              <a:rPr lang="en-US" altLang="zh-CN" sz="1400" dirty="0" smtClean="0"/>
              <a:t>to </a:t>
            </a:r>
            <a:r>
              <a:rPr lang="en-US" altLang="zh-CN" sz="1400" dirty="0"/>
              <a:t>display </a:t>
            </a:r>
            <a:r>
              <a:rPr lang="en-US" altLang="zh-CN" sz="1400" dirty="0" smtClean="0"/>
              <a:t>its predicted </a:t>
            </a:r>
            <a:r>
              <a:rPr lang="en-US" altLang="zh-CN" sz="1400" dirty="0"/>
              <a:t>distribution of </a:t>
            </a:r>
            <a:r>
              <a:rPr lang="en-US" altLang="zh-CN" sz="1400" dirty="0" smtClean="0"/>
              <a:t>property classes in </a:t>
            </a:r>
            <a:r>
              <a:rPr lang="en-US" altLang="zh-CN" sz="1400" dirty="0"/>
              <a:t>a popup box appearing next to the residue.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33983" y="4005064"/>
            <a:ext cx="1008112" cy="792088"/>
          </a:xfrm>
          <a:prstGeom prst="rect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838039" y="4797152"/>
            <a:ext cx="0" cy="288032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108521" y="5085184"/>
            <a:ext cx="2482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Distribution of the property classes for each residue.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39552" y="1988840"/>
            <a:ext cx="3240360" cy="288032"/>
          </a:xfrm>
          <a:prstGeom prst="rect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flipV="1">
            <a:off x="2159732" y="1544598"/>
            <a:ext cx="0" cy="4442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836712"/>
            <a:ext cx="5076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Detailed prediction results of SS3, SS8, ACC, and DISO for the input sequence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79512" y="188640"/>
            <a:ext cx="8433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http://raptorx2.uchicago.edu/StructurePropertyPred/myjobs/25754864_105156/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44208" y="754832"/>
            <a:ext cx="2311643" cy="65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Result Page 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51063"/>
            <a:ext cx="7772400" cy="147002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Thank you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0"/>
            <a:ext cx="1584176" cy="2376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6184"/>
            <a:ext cx="2295918" cy="2270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470"/>
            <a:ext cx="1763688" cy="26455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63888" y="2420888"/>
            <a:ext cx="18796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Jinbo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Xu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15924" y="3717214"/>
            <a:ext cx="18796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Jianzhu</a:t>
            </a:r>
            <a:r>
              <a:rPr lang="en-US" altLang="zh-CN" sz="2400" dirty="0" smtClean="0">
                <a:solidFill>
                  <a:schemeClr val="tx1"/>
                </a:solidFill>
              </a:rPr>
              <a:t> Ma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3728" y="4221088"/>
            <a:ext cx="4842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National </a:t>
            </a:r>
            <a:r>
              <a:rPr lang="en-US" altLang="zh-CN" dirty="0"/>
              <a:t>Institutes of Health (R01GM0897532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algn="ctr"/>
            <a:r>
              <a:rPr lang="en-US" altLang="zh-CN" dirty="0"/>
              <a:t>National Science Foundation (DBI-0960390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NSF CAREER award CCF-1149811</a:t>
            </a:r>
          </a:p>
          <a:p>
            <a:pPr algn="ctr"/>
            <a:r>
              <a:rPr lang="en-US" altLang="zh-CN" dirty="0" smtClean="0"/>
              <a:t>Alfred </a:t>
            </a:r>
            <a:r>
              <a:rPr lang="en-US" altLang="zh-CN" dirty="0"/>
              <a:t>P. Sloan Research </a:t>
            </a:r>
            <a:r>
              <a:rPr lang="en-US" altLang="zh-CN" dirty="0" smtClean="0"/>
              <a:t>Fellowship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89240"/>
            <a:ext cx="3600450" cy="1266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" y="19447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Up/Down sampling</a:t>
            </a:r>
            <a:endParaRPr lang="zh-CN" altLang="en-US" b="1" dirty="0"/>
          </a:p>
        </p:txBody>
      </p:sp>
      <p:sp>
        <p:nvSpPr>
          <p:cNvPr id="4" name="椭圆 3"/>
          <p:cNvSpPr/>
          <p:nvPr/>
        </p:nvSpPr>
        <p:spPr>
          <a:xfrm>
            <a:off x="1467191" y="2679023"/>
            <a:ext cx="360040" cy="3304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16471" y="2082422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37618" y="3268106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78876" y="2791743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65804" y="2781341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25844" y="3386620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98856" y="2241606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982530" y="3930876"/>
            <a:ext cx="893092" cy="8640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56929" y="5529715"/>
            <a:ext cx="360040" cy="3304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06209" y="4933114"/>
            <a:ext cx="360040" cy="330412"/>
          </a:xfrm>
          <a:prstGeom prst="ellipse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27356" y="6118798"/>
            <a:ext cx="360040" cy="330412"/>
          </a:xfrm>
          <a:prstGeom prst="ellipse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8614" y="5642435"/>
            <a:ext cx="360040" cy="330412"/>
          </a:xfrm>
          <a:prstGeom prst="ellipse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55542" y="5632033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15582" y="6237312"/>
            <a:ext cx="360040" cy="330412"/>
          </a:xfrm>
          <a:prstGeom prst="ellipse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88594" y="5092298"/>
            <a:ext cx="360040" cy="330412"/>
          </a:xfrm>
          <a:prstGeom prst="ellipse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825762" y="2492896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94598" y="2492896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617578" y="2492896"/>
            <a:ext cx="360040" cy="3304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452320" y="2492896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9" idx="6"/>
            <a:endCxn id="20" idx="2"/>
          </p:cNvCxnSpPr>
          <p:nvPr/>
        </p:nvCxnSpPr>
        <p:spPr>
          <a:xfrm>
            <a:off x="5185802" y="2658102"/>
            <a:ext cx="508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6"/>
            <a:endCxn id="21" idx="2"/>
          </p:cNvCxnSpPr>
          <p:nvPr/>
        </p:nvCxnSpPr>
        <p:spPr>
          <a:xfrm>
            <a:off x="6054638" y="2658102"/>
            <a:ext cx="56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6"/>
            <a:endCxn id="22" idx="2"/>
          </p:cNvCxnSpPr>
          <p:nvPr/>
        </p:nvCxnSpPr>
        <p:spPr>
          <a:xfrm>
            <a:off x="6977618" y="2658102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3608" y="1513424"/>
            <a:ext cx="2604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/>
              <a:t>Unstructured data:</a:t>
            </a:r>
            <a:endParaRPr lang="zh-CN" altLang="en-US" sz="2400" b="1" i="1" dirty="0"/>
          </a:p>
        </p:txBody>
      </p:sp>
      <p:sp>
        <p:nvSpPr>
          <p:cNvPr id="27" name="矩形 26"/>
          <p:cNvSpPr/>
          <p:nvPr/>
        </p:nvSpPr>
        <p:spPr>
          <a:xfrm>
            <a:off x="5297031" y="1513423"/>
            <a:ext cx="2274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/>
              <a:t>Sequential data:</a:t>
            </a:r>
            <a:endParaRPr lang="zh-CN" altLang="en-US" sz="2400" b="1" i="1" dirty="0"/>
          </a:p>
        </p:txBody>
      </p:sp>
      <p:sp>
        <p:nvSpPr>
          <p:cNvPr id="35" name="椭圆 34"/>
          <p:cNvSpPr/>
          <p:nvPr/>
        </p:nvSpPr>
        <p:spPr>
          <a:xfrm>
            <a:off x="5694598" y="3092527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617578" y="3092527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452320" y="3092527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5" idx="6"/>
            <a:endCxn id="36" idx="2"/>
          </p:cNvCxnSpPr>
          <p:nvPr/>
        </p:nvCxnSpPr>
        <p:spPr>
          <a:xfrm>
            <a:off x="6054638" y="3257733"/>
            <a:ext cx="56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6" idx="6"/>
            <a:endCxn id="37" idx="2"/>
          </p:cNvCxnSpPr>
          <p:nvPr/>
        </p:nvCxnSpPr>
        <p:spPr>
          <a:xfrm>
            <a:off x="6977618" y="3257733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4"/>
            <a:endCxn id="37" idx="0"/>
          </p:cNvCxnSpPr>
          <p:nvPr/>
        </p:nvCxnSpPr>
        <p:spPr>
          <a:xfrm>
            <a:off x="7632340" y="2823308"/>
            <a:ext cx="0" cy="269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乘号 42"/>
          <p:cNvSpPr/>
          <p:nvPr/>
        </p:nvSpPr>
        <p:spPr>
          <a:xfrm>
            <a:off x="5652120" y="3758556"/>
            <a:ext cx="1655050" cy="1326628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Sequence only for IDR prediction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2123728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958470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6" idx="6"/>
            <a:endCxn id="7" idx="2"/>
          </p:cNvCxnSpPr>
          <p:nvPr/>
        </p:nvCxnSpPr>
        <p:spPr>
          <a:xfrm>
            <a:off x="2483768" y="4497874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958470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857534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780514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615256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1" idx="6"/>
            <a:endCxn id="12" idx="2"/>
          </p:cNvCxnSpPr>
          <p:nvPr/>
        </p:nvCxnSpPr>
        <p:spPr>
          <a:xfrm>
            <a:off x="3318510" y="4497874"/>
            <a:ext cx="539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6"/>
            <a:endCxn id="13" idx="2"/>
          </p:cNvCxnSpPr>
          <p:nvPr/>
        </p:nvCxnSpPr>
        <p:spPr>
          <a:xfrm>
            <a:off x="4217574" y="4497874"/>
            <a:ext cx="56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6"/>
            <a:endCxn id="14" idx="2"/>
          </p:cNvCxnSpPr>
          <p:nvPr/>
        </p:nvCxnSpPr>
        <p:spPr>
          <a:xfrm>
            <a:off x="5140554" y="4497874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615256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15256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554509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477489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312231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0" idx="6"/>
            <a:endCxn id="21" idx="2"/>
          </p:cNvCxnSpPr>
          <p:nvPr/>
        </p:nvCxnSpPr>
        <p:spPr>
          <a:xfrm>
            <a:off x="5975296" y="4497874"/>
            <a:ext cx="579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6"/>
            <a:endCxn id="22" idx="2"/>
          </p:cNvCxnSpPr>
          <p:nvPr/>
        </p:nvCxnSpPr>
        <p:spPr>
          <a:xfrm>
            <a:off x="6914549" y="4497874"/>
            <a:ext cx="56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6"/>
            <a:endCxn id="23" idx="2"/>
          </p:cNvCxnSpPr>
          <p:nvPr/>
        </p:nvCxnSpPr>
        <p:spPr>
          <a:xfrm>
            <a:off x="7837529" y="4497874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7449" y="427626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Amino acid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123603" y="5122059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58470" y="5122059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7534" y="5122059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80514" y="5130443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15256" y="5138827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54509" y="5147211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77489" y="5138827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12231" y="5138827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512" y="4942909"/>
            <a:ext cx="163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Order/disorder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label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0514" y="5748100"/>
            <a:ext cx="409465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Here we denote order residue as 1,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While disorder residue as 0.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3815" y="3501007"/>
            <a:ext cx="458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Input Features </a:t>
            </a:r>
            <a:r>
              <a:rPr lang="en-US" altLang="zh-CN" sz="2400" b="1" dirty="0">
                <a:solidFill>
                  <a:srgbClr val="0070C0"/>
                </a:solidFill>
              </a:rPr>
              <a:t>with sequence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only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 rot="5400000">
            <a:off x="5240505" y="1386712"/>
            <a:ext cx="336804" cy="5331946"/>
          </a:xfrm>
          <a:prstGeom prst="leftBrace">
            <a:avLst>
              <a:gd name="adj1" fmla="val 42034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爆炸形 2 3"/>
          <p:cNvSpPr/>
          <p:nvPr/>
        </p:nvSpPr>
        <p:spPr>
          <a:xfrm rot="21227314">
            <a:off x="-51241" y="1190241"/>
            <a:ext cx="5346462" cy="2894121"/>
          </a:xfrm>
          <a:prstGeom prst="irregularSeal2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Sequence only features allows proteome-level prediction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Sequence profile for IDR prediction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2123728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958470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6" idx="6"/>
            <a:endCxn id="7" idx="2"/>
          </p:cNvCxnSpPr>
          <p:nvPr/>
        </p:nvCxnSpPr>
        <p:spPr>
          <a:xfrm>
            <a:off x="2483768" y="4497874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958470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857534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780514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615256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1" idx="6"/>
            <a:endCxn id="12" idx="2"/>
          </p:cNvCxnSpPr>
          <p:nvPr/>
        </p:nvCxnSpPr>
        <p:spPr>
          <a:xfrm>
            <a:off x="3318510" y="4497874"/>
            <a:ext cx="539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6"/>
            <a:endCxn id="13" idx="2"/>
          </p:cNvCxnSpPr>
          <p:nvPr/>
        </p:nvCxnSpPr>
        <p:spPr>
          <a:xfrm>
            <a:off x="4217574" y="4497874"/>
            <a:ext cx="56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6"/>
            <a:endCxn id="14" idx="2"/>
          </p:cNvCxnSpPr>
          <p:nvPr/>
        </p:nvCxnSpPr>
        <p:spPr>
          <a:xfrm>
            <a:off x="5140554" y="4497874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615256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15256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554509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477489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312231" y="4332668"/>
            <a:ext cx="360040" cy="330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0" idx="6"/>
            <a:endCxn id="21" idx="2"/>
          </p:cNvCxnSpPr>
          <p:nvPr/>
        </p:nvCxnSpPr>
        <p:spPr>
          <a:xfrm>
            <a:off x="5975296" y="4497874"/>
            <a:ext cx="579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6"/>
            <a:endCxn id="22" idx="2"/>
          </p:cNvCxnSpPr>
          <p:nvPr/>
        </p:nvCxnSpPr>
        <p:spPr>
          <a:xfrm>
            <a:off x="6914549" y="4497874"/>
            <a:ext cx="56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6"/>
            <a:endCxn id="23" idx="2"/>
          </p:cNvCxnSpPr>
          <p:nvPr/>
        </p:nvCxnSpPr>
        <p:spPr>
          <a:xfrm>
            <a:off x="7837529" y="4497874"/>
            <a:ext cx="474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7449" y="427626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Amino acid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2123603" y="5122059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58470" y="5122059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7534" y="5122059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80514" y="5130443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15256" y="5138827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54509" y="5147211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77489" y="5138827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12231" y="5138827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512" y="4942909"/>
            <a:ext cx="163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Order/disorder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label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0514" y="5748100"/>
            <a:ext cx="409465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Here we denote order residue as 1,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While disorder residue as 0.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6" y="3033826"/>
            <a:ext cx="182515" cy="11152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190995" y="2546902"/>
            <a:ext cx="18488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193365" y="2042846"/>
            <a:ext cx="18488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048417" y="3033826"/>
            <a:ext cx="182515" cy="11152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043676" y="2546902"/>
            <a:ext cx="18488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046046" y="2042846"/>
            <a:ext cx="18488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927833" y="3033826"/>
            <a:ext cx="182515" cy="11152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923092" y="2546902"/>
            <a:ext cx="18488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925462" y="2042846"/>
            <a:ext cx="18488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864773" y="3033826"/>
            <a:ext cx="182515" cy="11152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860032" y="2546902"/>
            <a:ext cx="18488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862402" y="2042846"/>
            <a:ext cx="18488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733141" y="3033826"/>
            <a:ext cx="182515" cy="11152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728400" y="2546902"/>
            <a:ext cx="18488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730770" y="2042846"/>
            <a:ext cx="18488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621733" y="3033826"/>
            <a:ext cx="182515" cy="11152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616992" y="2546902"/>
            <a:ext cx="18488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619362" y="2042846"/>
            <a:ext cx="18488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529069" y="3033826"/>
            <a:ext cx="182515" cy="11152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524328" y="2546902"/>
            <a:ext cx="18488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526698" y="2042846"/>
            <a:ext cx="18488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402178" y="3033826"/>
            <a:ext cx="182515" cy="11152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397437" y="2546902"/>
            <a:ext cx="18488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399807" y="2042846"/>
            <a:ext cx="18488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1763688" y="3033826"/>
            <a:ext cx="336804" cy="1115254"/>
          </a:xfrm>
          <a:prstGeom prst="leftBrace">
            <a:avLst>
              <a:gd name="adj1" fmla="val 420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01244" y="3214717"/>
            <a:ext cx="1389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Evolutionary</a:t>
            </a:r>
          </a:p>
          <a:p>
            <a:pPr algn="ctr"/>
            <a:r>
              <a:rPr lang="en-US" altLang="zh-CN" b="1" dirty="0" smtClean="0"/>
              <a:t>Profile</a:t>
            </a:r>
            <a:endParaRPr lang="zh-CN" altLang="en-US" dirty="0"/>
          </a:p>
        </p:txBody>
      </p:sp>
      <p:sp>
        <p:nvSpPr>
          <p:cNvPr id="68" name="左大括号 67"/>
          <p:cNvSpPr/>
          <p:nvPr/>
        </p:nvSpPr>
        <p:spPr>
          <a:xfrm>
            <a:off x="1786924" y="2546902"/>
            <a:ext cx="336804" cy="468052"/>
          </a:xfrm>
          <a:prstGeom prst="leftBrace">
            <a:avLst>
              <a:gd name="adj1" fmla="val 420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大括号 68"/>
          <p:cNvSpPr/>
          <p:nvPr/>
        </p:nvSpPr>
        <p:spPr>
          <a:xfrm>
            <a:off x="1786924" y="1988840"/>
            <a:ext cx="336804" cy="468052"/>
          </a:xfrm>
          <a:prstGeom prst="leftBrace">
            <a:avLst>
              <a:gd name="adj1" fmla="val 420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32025" y="2033136"/>
            <a:ext cx="152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Predicted ACC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35769" y="2596262"/>
            <a:ext cx="147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Predicted SSE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3815" y="1268760"/>
            <a:ext cx="490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Input Features </a:t>
            </a:r>
            <a:r>
              <a:rPr lang="en-US" altLang="zh-CN" sz="2400" b="1" dirty="0">
                <a:solidFill>
                  <a:srgbClr val="0070C0"/>
                </a:solidFill>
              </a:rPr>
              <a:t>with sequence profile 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72" name="左大括号 71"/>
          <p:cNvSpPr/>
          <p:nvPr/>
        </p:nvSpPr>
        <p:spPr>
          <a:xfrm rot="5400000">
            <a:off x="5240505" y="-845535"/>
            <a:ext cx="336804" cy="5331946"/>
          </a:xfrm>
          <a:prstGeom prst="leftBrace">
            <a:avLst>
              <a:gd name="adj1" fmla="val 42034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Notable Prediction Software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IUpred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70C0"/>
                </a:solidFill>
              </a:rPr>
              <a:t>sequence only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Espritz</a:t>
            </a:r>
            <a:r>
              <a:rPr lang="en-US" altLang="zh-CN" dirty="0" smtClean="0"/>
              <a:t> (two modes)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70C0"/>
                </a:solidFill>
              </a:rPr>
              <a:t>sequence only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0000"/>
                </a:solidFill>
              </a:rPr>
              <a:t>sequence profile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DisoPred3 (two modes)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sequence profile </a:t>
            </a: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7030A0"/>
                </a:solidFill>
              </a:rPr>
              <a:t>template use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4007</Words>
  <Application>Microsoft Office PowerPoint</Application>
  <PresentationFormat>全屏显示(4:3)</PresentationFormat>
  <Paragraphs>2286</Paragraphs>
  <Slides>68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</vt:lpstr>
      <vt:lpstr>AUCpreD: protein disorder prediction by  AUC-maximized Deep Convolutional Neural Fields</vt:lpstr>
      <vt:lpstr>Outline</vt:lpstr>
      <vt:lpstr>Why and how to predict Intrinsically Disordered Regions (IDRs)?</vt:lpstr>
      <vt:lpstr>Order and disorder region</vt:lpstr>
      <vt:lpstr>IDRs are enriched with SLiMs</vt:lpstr>
      <vt:lpstr>Sequence only for IDR prediction</vt:lpstr>
      <vt:lpstr>Sequence only for IDR prediction</vt:lpstr>
      <vt:lpstr>Sequence profile for IDR prediction</vt:lpstr>
      <vt:lpstr>Notable Prediction Software</vt:lpstr>
      <vt:lpstr>Conditional Random Fields</vt:lpstr>
      <vt:lpstr>Deep Convolutional Neural Fields</vt:lpstr>
      <vt:lpstr>IDRs and ordered regions are highly imbalanced in PDB, how to solve?</vt:lpstr>
      <vt:lpstr>Class imbalance issue</vt:lpstr>
      <vt:lpstr>PowerPoint 演示文稿</vt:lpstr>
      <vt:lpstr>PowerPoint 演示文稿</vt:lpstr>
      <vt:lpstr>PowerPoint 演示文稿</vt:lpstr>
      <vt:lpstr>Balanced Class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imbalance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Other metric will suffer class imbalance issue</vt:lpstr>
      <vt:lpstr>Other metric will suffer class imbalance issue</vt:lpstr>
      <vt:lpstr>PowerPoint 演示文稿</vt:lpstr>
      <vt:lpstr>PowerPoint 演示文稿</vt:lpstr>
      <vt:lpstr>What are our approaches to optimize auc?</vt:lpstr>
      <vt:lpstr>Our approaches for AUC optimization</vt:lpstr>
      <vt:lpstr>Wilcoxon rank-sum statistic</vt:lpstr>
      <vt:lpstr>Wilcoxon Rank-sum statistic of AUC</vt:lpstr>
      <vt:lpstr>PowerPoint 演示文稿</vt:lpstr>
      <vt:lpstr>PowerPoint 演示文稿</vt:lpstr>
      <vt:lpstr>PowerPoint 演示文稿</vt:lpstr>
      <vt:lpstr>Area under the roc curve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Polynomial approximation of the AUC function</vt:lpstr>
      <vt:lpstr>How does our method perform?</vt:lpstr>
      <vt:lpstr>PowerPoint 演示文稿</vt:lpstr>
      <vt:lpstr>PowerPoint 演示文稿</vt:lpstr>
      <vt:lpstr>Welcome to RaptorX-Property server</vt:lpstr>
      <vt:lpstr>PowerPoint 演示文稿</vt:lpstr>
      <vt:lpstr>PowerPoint 演示文稿</vt:lpstr>
      <vt:lpstr>Thank you</vt:lpstr>
      <vt:lpstr>Up/Down sampling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AUCpreD: proteome-level protein disorder prediction by AUC-maximized deep convolutional neural fields</dc:title>
  <dc:creator>Administrator</dc:creator>
  <cp:lastModifiedBy>User</cp:lastModifiedBy>
  <cp:revision>110</cp:revision>
  <dcterms:created xsi:type="dcterms:W3CDTF">2016-09-05T20:09:56Z</dcterms:created>
  <dcterms:modified xsi:type="dcterms:W3CDTF">2016-09-06T10:40:17Z</dcterms:modified>
</cp:coreProperties>
</file>