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71" r:id="rId15"/>
    <p:sldId id="269" r:id="rId16"/>
    <p:sldId id="266" r:id="rId17"/>
    <p:sldId id="272" r:id="rId18"/>
    <p:sldId id="274" r:id="rId19"/>
    <p:sldId id="275" r:id="rId20"/>
    <p:sldId id="278" r:id="rId21"/>
    <p:sldId id="276" r:id="rId22"/>
    <p:sldId id="281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72920" y="1895475"/>
            <a:ext cx="8251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决策材料辅助制作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50" y="3373927"/>
            <a:ext cx="36547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/>
              <a:t> 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11637" y="3411307"/>
            <a:ext cx="5016012" cy="384757"/>
            <a:chOff x="3611637" y="3411307"/>
            <a:chExt cx="5016012" cy="38475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611637" y="3411307"/>
              <a:ext cx="49947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11637" y="3796064"/>
              <a:ext cx="501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102250" y="3397530"/>
            <a:ext cx="39051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汇报人：李渊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历史资料</a:t>
            </a:r>
            <a:r>
              <a:rPr lang="zh-CN" altLang="en-US"/>
              <a:t>统计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76" r="-246"/>
          <a:stretch>
            <a:fillRect/>
          </a:stretch>
        </p:blipFill>
        <p:spPr>
          <a:xfrm>
            <a:off x="150495" y="1382395"/>
            <a:ext cx="4650105" cy="2353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575"/>
            <a:ext cx="5160010" cy="464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90" y="2435225"/>
            <a:ext cx="6181725" cy="42132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2220000">
            <a:off x="4180840" y="3097530"/>
            <a:ext cx="1341120" cy="789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预报员订正模式降水、快速绘制雨量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示意图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238" t="-155"/>
          <a:stretch>
            <a:fillRect/>
          </a:stretch>
        </p:blipFill>
        <p:spPr>
          <a:xfrm>
            <a:off x="352425" y="777240"/>
            <a:ext cx="3832860" cy="3277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60" y="777240"/>
            <a:ext cx="4404360" cy="423354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639310" y="2120900"/>
            <a:ext cx="120523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3445" y="4314190"/>
            <a:ext cx="566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数据源可以是</a:t>
            </a:r>
            <a:r>
              <a:rPr lang="zh-CN" altLang="en-US">
                <a:solidFill>
                  <a:srgbClr val="FF0000"/>
                </a:solidFill>
              </a:rPr>
              <a:t>模式、自动站、预报员自订正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多人协同同时操作决策文档</a:t>
            </a:r>
            <a:endParaRPr lang="zh-CN" altLang="en-US"/>
          </a:p>
        </p:txBody>
      </p:sp>
      <p:pic>
        <p:nvPicPr>
          <p:cNvPr id="1073742861" name="图片 10737428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275" y="638175"/>
            <a:ext cx="6883400" cy="3402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0" y="4041140"/>
            <a:ext cx="671512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项目的初步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决策材料制作页面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展示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986" r="97"/>
          <a:stretch>
            <a:fillRect/>
          </a:stretch>
        </p:blipFill>
        <p:spPr>
          <a:xfrm>
            <a:off x="352425" y="907415"/>
            <a:ext cx="11119485" cy="53574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65520" y="1272540"/>
            <a:ext cx="192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材料的预览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2890" y="3114040"/>
            <a:ext cx="342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材料制作的模块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便捷工具的模块展示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939800"/>
            <a:ext cx="9958705" cy="4702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75805" y="2604770"/>
            <a:ext cx="254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自动站数据统计模块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8850" y="2973070"/>
            <a:ext cx="288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工具栏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994410"/>
            <a:ext cx="4609465" cy="4462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10" y="3325495"/>
            <a:ext cx="2385695" cy="123888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780000">
            <a:off x="516255" y="3423285"/>
            <a:ext cx="1604010" cy="144145"/>
          </a:xfrm>
          <a:prstGeom prst="rightArrow">
            <a:avLst>
              <a:gd name="adj1" fmla="val 50000"/>
              <a:gd name="adj2" fmla="val 347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9100" y="777240"/>
            <a:ext cx="442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经过计算的精确到乡镇的表格和图标展示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5" y="396240"/>
            <a:ext cx="4754245" cy="3857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96355" y="1255395"/>
            <a:ext cx="346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市台智能网格订正结果查询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5" y="4564380"/>
            <a:ext cx="5610225" cy="16332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74585" y="4464050"/>
            <a:ext cx="346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快捷访问</a:t>
            </a:r>
            <a:r>
              <a:rPr lang="zh-CN" altLang="en-US" b="1">
                <a:solidFill>
                  <a:srgbClr val="FF0000"/>
                </a:solidFill>
              </a:rPr>
              <a:t>网址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预报员订正分析</a:t>
            </a:r>
            <a:r>
              <a:rPr lang="zh-CN" altLang="en-US" b="1"/>
              <a:t>模式降水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716915"/>
            <a:ext cx="10654030" cy="5141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快捷绘制降水落区</a:t>
            </a:r>
            <a:r>
              <a:rPr lang="zh-CN" altLang="en-US" b="1"/>
              <a:t>的示意图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807085"/>
            <a:ext cx="5432425" cy="5243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项目需求的基础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设施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1"/>
          <p:cNvSpPr txBox="1">
            <a:spLocks noChangeArrowheads="1"/>
          </p:cNvSpPr>
          <p:nvPr/>
        </p:nvSpPr>
        <p:spPr bwMode="auto">
          <a:xfrm>
            <a:off x="5538788" y="192246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意义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72063" y="2392363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2063" y="192722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72063" y="3240088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72063" y="2774950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9" name="文本框 31"/>
          <p:cNvSpPr txBox="1">
            <a:spLocks noChangeArrowheads="1"/>
          </p:cNvSpPr>
          <p:nvPr/>
        </p:nvSpPr>
        <p:spPr bwMode="auto">
          <a:xfrm>
            <a:off x="5538788" y="361791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预期的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72063" y="4087813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72063" y="362267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2" name="文本框 31"/>
          <p:cNvSpPr txBox="1">
            <a:spLocks noChangeArrowheads="1"/>
          </p:cNvSpPr>
          <p:nvPr/>
        </p:nvSpPr>
        <p:spPr bwMode="auto">
          <a:xfrm>
            <a:off x="5538788" y="4465638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所需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基础条件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072063" y="4935538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72063" y="4470400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>
            <a:spLocks noChangeArrowheads="1"/>
          </p:cNvSpPr>
          <p:nvPr/>
        </p:nvSpPr>
        <p:spPr bwMode="auto">
          <a:xfrm>
            <a:off x="4788535" y="2768918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2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31"/>
          <p:cNvSpPr txBox="1">
            <a:spLocks noChangeArrowheads="1"/>
          </p:cNvSpPr>
          <p:nvPr/>
        </p:nvSpPr>
        <p:spPr bwMode="auto">
          <a:xfrm>
            <a:off x="4752975" y="362426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2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31"/>
          <p:cNvSpPr txBox="1">
            <a:spLocks noChangeArrowheads="1"/>
          </p:cNvSpPr>
          <p:nvPr/>
        </p:nvSpPr>
        <p:spPr bwMode="auto">
          <a:xfrm>
            <a:off x="4787900" y="4471988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2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31"/>
          <p:cNvSpPr txBox="1">
            <a:spLocks noChangeArrowheads="1"/>
          </p:cNvSpPr>
          <p:nvPr/>
        </p:nvSpPr>
        <p:spPr bwMode="auto">
          <a:xfrm>
            <a:off x="4787900" y="192881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016250" y="1930400"/>
            <a:ext cx="1736725" cy="2995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文本框 4"/>
          <p:cNvSpPr txBox="1">
            <a:spLocks noChangeArrowheads="1"/>
          </p:cNvSpPr>
          <p:nvPr/>
        </p:nvSpPr>
        <p:spPr bwMode="auto">
          <a:xfrm>
            <a:off x="3046765" y="4412440"/>
            <a:ext cx="1675696" cy="36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18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016250" y="1922463"/>
            <a:ext cx="1736725" cy="2370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文本框 27"/>
          <p:cNvSpPr txBox="1">
            <a:spLocks noChangeArrowheads="1"/>
          </p:cNvSpPr>
          <p:nvPr/>
        </p:nvSpPr>
        <p:spPr bwMode="auto">
          <a:xfrm>
            <a:off x="3188804" y="2138296"/>
            <a:ext cx="1391617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平行四边形 43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31"/>
          <p:cNvSpPr txBox="1">
            <a:spLocks noChangeArrowheads="1"/>
          </p:cNvSpPr>
          <p:nvPr/>
        </p:nvSpPr>
        <p:spPr bwMode="auto">
          <a:xfrm>
            <a:off x="5538788" y="277971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完成项目所需要的</a:t>
            </a:r>
            <a:r>
              <a:rPr lang="zh-CN" altLang="en-US" b="1"/>
              <a:t>基础设置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709930" y="1127760"/>
            <a:ext cx="94037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>
                <a:solidFill>
                  <a:srgbClr val="FF0000"/>
                </a:solidFill>
              </a:rPr>
              <a:t>能够运行</a:t>
            </a:r>
            <a:r>
              <a:rPr lang="en-US" altLang="zh-CN">
                <a:solidFill>
                  <a:srgbClr val="FF0000"/>
                </a:solidFill>
              </a:rPr>
              <a:t>linux</a:t>
            </a:r>
            <a:r>
              <a:rPr lang="zh-CN" altLang="en-US">
                <a:solidFill>
                  <a:srgbClr val="FF0000"/>
                </a:solidFill>
              </a:rPr>
              <a:t>的内网环境的服务器或者电脑（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核</a:t>
            </a:r>
            <a:r>
              <a:rPr lang="zh-CN" altLang="en-US">
                <a:solidFill>
                  <a:srgbClr val="FF0000"/>
                </a:solidFill>
              </a:rPr>
              <a:t>以上、</a:t>
            </a:r>
            <a:r>
              <a:rPr lang="en-US" altLang="zh-CN">
                <a:solidFill>
                  <a:srgbClr val="FF0000"/>
                </a:solidFill>
              </a:rPr>
              <a:t>8g</a:t>
            </a:r>
            <a:r>
              <a:rPr lang="zh-CN" altLang="en-US">
                <a:solidFill>
                  <a:srgbClr val="FF0000"/>
                </a:solidFill>
              </a:rPr>
              <a:t>以上内存、</a:t>
            </a:r>
            <a:r>
              <a:rPr lang="en-US" altLang="zh-CN">
                <a:solidFill>
                  <a:srgbClr val="FF0000"/>
                </a:solidFill>
              </a:rPr>
              <a:t>1T</a:t>
            </a:r>
            <a:r>
              <a:rPr lang="zh-CN" altLang="en-US">
                <a:solidFill>
                  <a:srgbClr val="FF0000"/>
                </a:solidFill>
              </a:rPr>
              <a:t>以上硬盘、</a:t>
            </a:r>
            <a:r>
              <a:rPr lang="en-US" altLang="zh-CN">
                <a:solidFill>
                  <a:srgbClr val="FF0000"/>
                </a:solidFill>
              </a:rPr>
              <a:t>ubuntu18.04~22.04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en-US" altLang="zh-CN"/>
              <a:t>2. VPN</a:t>
            </a:r>
            <a:r>
              <a:rPr lang="zh-CN" altLang="en-US"/>
              <a:t>（能动提供内外网都</a:t>
            </a:r>
            <a:r>
              <a:rPr lang="en-US" altLang="zh-CN"/>
              <a:t>ping</a:t>
            </a:r>
            <a:r>
              <a:rPr lang="zh-CN" altLang="en-US"/>
              <a:t>通的</a:t>
            </a:r>
            <a:r>
              <a:rPr lang="zh-CN" altLang="en-US"/>
              <a:t>环境）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数据接口？（目前采用</a:t>
            </a:r>
            <a:r>
              <a:rPr lang="en-US" altLang="zh-CN"/>
              <a:t>fruit</a:t>
            </a:r>
            <a:r>
              <a:rPr lang="zh-CN" altLang="en-US"/>
              <a:t>的预报数据和市台订正</a:t>
            </a:r>
            <a:r>
              <a:rPr lang="zh-CN" altLang="en-US"/>
              <a:t>数据）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是否有可在单位</a:t>
            </a:r>
            <a:r>
              <a:rPr lang="en-US" altLang="zh-CN"/>
              <a:t>tzqxj </a:t>
            </a:r>
            <a:r>
              <a:rPr lang="zh-CN" altLang="en-US"/>
              <a:t>局域网下访问的的自动站数据库服务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09930" y="371856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预计的</a:t>
            </a:r>
            <a:r>
              <a:rPr lang="zh-CN" altLang="en-US" b="1"/>
              <a:t>项目上线</a:t>
            </a:r>
            <a:r>
              <a:rPr lang="zh-CN" altLang="en-US" b="1"/>
              <a:t>时间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45820" y="4286885"/>
            <a:ext cx="9403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1. 7</a:t>
            </a:r>
            <a:r>
              <a:rPr lang="zh-CN" altLang="en-US"/>
              <a:t>月中旬</a:t>
            </a:r>
            <a:r>
              <a:rPr lang="en-US" altLang="zh-CN"/>
              <a:t>~8</a:t>
            </a:r>
            <a:r>
              <a:rPr lang="zh-CN" altLang="en-US"/>
              <a:t>月上线预报员订正降水和快捷网址模块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气温色标的</a:t>
            </a:r>
            <a:r>
              <a:rPr lang="zh-CN" altLang="en-US"/>
              <a:t>确定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165" y="1884680"/>
            <a:ext cx="7239635" cy="4292600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求</a:t>
            </a:r>
            <a:r>
              <a:rPr lang="en-US" altLang="zh-CN"/>
              <a:t>max </a:t>
            </a:r>
            <a:r>
              <a:rPr lang="zh-CN" altLang="en-US"/>
              <a:t>和</a:t>
            </a:r>
            <a:r>
              <a:rPr lang="en-US" altLang="zh-CN"/>
              <a:t>min</a:t>
            </a:r>
            <a:endParaRPr lang="en-US" altLang="zh-CN"/>
          </a:p>
          <a:p>
            <a:r>
              <a:rPr lang="en-US" altLang="zh-CN"/>
              <a:t>16</a:t>
            </a:r>
            <a:r>
              <a:rPr lang="zh-CN" altLang="en-US"/>
              <a:t>份</a:t>
            </a:r>
            <a:r>
              <a:rPr lang="en-US" altLang="zh-CN"/>
              <a:t>  max-min &gt;16  d = 1   else d = 0.5</a:t>
            </a:r>
            <a:endParaRPr lang="zh-CN" altLang="en-US"/>
          </a:p>
          <a:p>
            <a:r>
              <a:rPr lang="en-US" altLang="zh-CN"/>
              <a:t>max 35    30</a:t>
            </a:r>
            <a:endParaRPr lang="en-US" altLang="zh-CN"/>
          </a:p>
          <a:p>
            <a:r>
              <a:rPr lang="en-US" altLang="zh-CN">
                <a:sym typeface="+mn-ea"/>
              </a:rPr>
              <a:t>max 32    28</a:t>
            </a:r>
            <a:endParaRPr lang="en-US" altLang="zh-CN"/>
          </a:p>
          <a:p>
            <a:r>
              <a:rPr lang="en-US" altLang="zh-CN"/>
              <a:t>max 28    26</a:t>
            </a:r>
            <a:endParaRPr lang="en-US" altLang="zh-CN"/>
          </a:p>
          <a:p>
            <a:r>
              <a:rPr lang="en-US" altLang="zh-CN"/>
              <a:t>max 16    24</a:t>
            </a:r>
            <a:endParaRPr lang="en-US" altLang="zh-CN"/>
          </a:p>
          <a:p>
            <a:r>
              <a:rPr lang="en-US" altLang="zh-CN"/>
              <a:t>max 10    21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740" y="1976755"/>
            <a:ext cx="10191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68707" y="2331340"/>
            <a:ext cx="5054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7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9790" y="3633195"/>
            <a:ext cx="3032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 smtClean="0"/>
              <a:t>THANK YOU!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87994" y="3670575"/>
            <a:ext cx="49947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87994" y="4055332"/>
            <a:ext cx="501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目的意义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73742861" name="图片 107374286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49831" b="-1487"/>
          <a:stretch>
            <a:fillRect/>
          </a:stretch>
        </p:blipFill>
        <p:spPr>
          <a:xfrm>
            <a:off x="6028690" y="86360"/>
            <a:ext cx="6080760" cy="6080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0" y="2628900"/>
            <a:ext cx="600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精细到单点的预报服务工作</a:t>
            </a:r>
            <a:r>
              <a:rPr lang="zh-CN" altLang="en-US" sz="3200"/>
              <a:t>繁琐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1775" y="1577340"/>
            <a:ext cx="6591300" cy="2305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2425" y="2109470"/>
            <a:ext cx="4763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</a:rPr>
              <a:t>历史数据统计</a:t>
            </a:r>
            <a:r>
              <a:rPr lang="zh-CN" altLang="en-US" sz="3200">
                <a:solidFill>
                  <a:schemeClr val="tx1"/>
                </a:solidFill>
              </a:rPr>
              <a:t>功能薄弱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84925" y="855663"/>
            <a:ext cx="4220210" cy="3701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20420" y="1433195"/>
            <a:ext cx="43370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模式数据仅以</a:t>
            </a:r>
            <a:r>
              <a:rPr lang="en-US" altLang="zh-CN" sz="3200"/>
              <a:t>08</a:t>
            </a:r>
            <a:r>
              <a:rPr lang="zh-CN" altLang="en-US" sz="3200"/>
              <a:t>或</a:t>
            </a:r>
            <a:r>
              <a:rPr lang="en-US" altLang="zh-CN" sz="3200"/>
              <a:t>20</a:t>
            </a:r>
            <a:r>
              <a:rPr lang="zh-CN" altLang="en-US" sz="3200"/>
              <a:t>时数据为</a:t>
            </a:r>
            <a:r>
              <a:rPr lang="zh-CN" altLang="en-US" sz="3200"/>
              <a:t>基础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订正无法精细到类似</a:t>
            </a:r>
            <a:r>
              <a:rPr lang="en-US" altLang="zh-CN" sz="3200"/>
              <a:t>13~20</a:t>
            </a:r>
            <a:r>
              <a:rPr lang="zh-CN" altLang="en-US" sz="3200"/>
              <a:t>时的</a:t>
            </a:r>
            <a:r>
              <a:rPr lang="zh-CN" altLang="en-US" sz="3200"/>
              <a:t>累计降水</a:t>
            </a:r>
            <a:endParaRPr lang="zh-CN" altLang="en-US" sz="3200"/>
          </a:p>
        </p:txBody>
      </p:sp>
      <p:pic>
        <p:nvPicPr>
          <p:cNvPr id="5" name="图片 4" descr="模型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58435" y="777240"/>
            <a:ext cx="6196965" cy="423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8365" y="1085215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材料制作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8280" y="25285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84170" y="25285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63870" y="25793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70240" y="25793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1985" y="2698115"/>
            <a:ext cx="123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预报员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81680" y="2743835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首席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31230" y="281813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台</a:t>
            </a:r>
            <a:r>
              <a:rPr lang="zh-CN" altLang="en-US"/>
              <a:t>长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66505" y="2766695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领导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292985" y="2753995"/>
            <a:ext cx="577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968875" y="2818130"/>
            <a:ext cx="577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663815" y="2838450"/>
            <a:ext cx="577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33730" y="4022090"/>
            <a:ext cx="687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同一份材料，在制作时实际仅有一人在参与修改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3250" y="4818380"/>
            <a:ext cx="687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遇到需要一天同时出具多份材料时，气象台难以</a:t>
            </a:r>
            <a:r>
              <a:rPr lang="zh-CN" altLang="en-US" b="1">
                <a:solidFill>
                  <a:srgbClr val="FF0000"/>
                </a:solidFill>
              </a:rPr>
              <a:t>应对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21195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专报单点预报的数据</a:t>
            </a:r>
            <a:r>
              <a:rPr lang="zh-CN" altLang="en-US"/>
              <a:t>服务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751205"/>
            <a:ext cx="3952875" cy="3743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4284345"/>
            <a:ext cx="8915400" cy="2362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939800"/>
            <a:ext cx="7380605" cy="313626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 rot="1680000">
            <a:off x="3196590" y="1153160"/>
            <a:ext cx="1026795" cy="474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3120000">
            <a:off x="2975610" y="4030980"/>
            <a:ext cx="458470" cy="23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103,&quot;width&quot;:8300}"/>
</p:tagLst>
</file>

<file path=ppt/tags/tag2.xml><?xml version="1.0" encoding="utf-8"?>
<p:tagLst xmlns:p="http://schemas.openxmlformats.org/presentationml/2006/main">
  <p:tag name="KSO_WM_UNIT_PLACING_PICTURE_USER_VIEWPORT" val="{&quot;height&quot;:5829,&quot;width&quot;:6646}"/>
</p:tagLst>
</file>

<file path=ppt/tags/tag3.xml><?xml version="1.0" encoding="utf-8"?>
<p:tagLst xmlns:p="http://schemas.openxmlformats.org/presentationml/2006/main">
  <p:tag name="KSO_WM_UNIT_PLACING_PICTURE_USER_VIEWPORT" val="{&quot;height&quot;:10800,&quot;width&quot;:158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演示</Application>
  <PresentationFormat>宽屏</PresentationFormat>
  <Paragraphs>139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Lato Light</vt:lpstr>
      <vt:lpstr>Calibri Light</vt:lpstr>
      <vt:lpstr>MS PGothic</vt:lpstr>
      <vt:lpstr>Century Gothic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李渊</cp:lastModifiedBy>
  <cp:revision>38</cp:revision>
  <dcterms:created xsi:type="dcterms:W3CDTF">2022-06-07T11:21:00Z</dcterms:created>
  <dcterms:modified xsi:type="dcterms:W3CDTF">2022-06-15T14:40:46Z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8ED3CC0A3292449A9464410BB438929F</vt:lpwstr>
  </property>
  <property fmtid="{D5CDD505-2E9C-101B-9397-08002B2CF9AE}" pid="3" name="KSOProductBuildVer">
    <vt:lpwstr>2052-11.1.0.11372</vt:lpwstr>
  </property>
</Properties>
</file>