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75" r:id="rId4"/>
    <p:sldId id="289" r:id="rId5"/>
    <p:sldId id="292" r:id="rId6"/>
    <p:sldId id="282" r:id="rId7"/>
    <p:sldId id="269" r:id="rId8"/>
    <p:sldId id="290" r:id="rId9"/>
    <p:sldId id="262" r:id="rId10"/>
    <p:sldId id="284" r:id="rId11"/>
    <p:sldId id="279" r:id="rId12"/>
    <p:sldId id="280" r:id="rId13"/>
    <p:sldId id="286" r:id="rId14"/>
    <p:sldId id="281" r:id="rId15"/>
    <p:sldId id="287" r:id="rId16"/>
    <p:sldId id="258" r:id="rId17"/>
    <p:sldId id="257" r:id="rId1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724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2EF93D8-3BC8-4AA0-9862-C2ADEA2DDDBD}" type="datetime5">
              <a:rPr lang="en-US" smtClean="0"/>
              <a:t>29-Oct-18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4FE1F5C-7EC3-4FF9-B18B-047A5F32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074AC56-804C-4852-BEEA-4F6D76810DE9}" type="datetime5">
              <a:rPr lang="en-US" smtClean="0"/>
              <a:t>29-Oct-18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C5FBE7-89E0-43FB-9F89-F2A2958E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1453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0C2D5CC-CC13-4E90-B9BB-949E4E010345}" type="datetime5">
              <a:rPr lang="en-US" smtClean="0"/>
              <a:t>29-Oct-18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9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7619-F06F-4FD5-BE29-06CFBC265D4D}" type="datetime5">
              <a:rPr lang="en-US" smtClean="0"/>
              <a:t>29-Oct-18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 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A77-C138-42BC-BFC8-C75AB66FE1B0}" type="datetime5">
              <a:rPr lang="en-US" smtClean="0"/>
              <a:t>29-Oct-18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8E47-D31D-4DE5-9720-82431D079D95}" type="datetime5">
              <a:rPr lang="en-US" smtClean="0"/>
              <a:t>29-Oct-18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10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32494" y="193307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32494" y="303757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32494" y="524663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84505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11" idx="4"/>
            <a:endCxn id="12" idx="0"/>
          </p:cNvCxnSpPr>
          <p:nvPr/>
        </p:nvCxnSpPr>
        <p:spPr>
          <a:xfrm>
            <a:off x="6661094" y="2390272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4"/>
            <a:endCxn id="13" idx="0"/>
          </p:cNvCxnSpPr>
          <p:nvPr/>
        </p:nvCxnSpPr>
        <p:spPr>
          <a:xfrm>
            <a:off x="6661094" y="3494771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3" name="Straight Connector 22"/>
          <p:cNvCxnSpPr>
            <a:stCxn id="11" idx="0"/>
          </p:cNvCxnSpPr>
          <p:nvPr/>
        </p:nvCxnSpPr>
        <p:spPr>
          <a:xfrm flipV="1">
            <a:off x="6661094" y="1293507"/>
            <a:ext cx="0" cy="63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17079" y="271632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217079" y="453634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217079" y="3825291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9" name="Straight Arrow Connector 28"/>
          <p:cNvCxnSpPr>
            <a:stCxn id="11" idx="2"/>
            <a:endCxn id="25" idx="6"/>
          </p:cNvCxnSpPr>
          <p:nvPr/>
        </p:nvCxnSpPr>
        <p:spPr>
          <a:xfrm flipH="1">
            <a:off x="4674279" y="2161672"/>
            <a:ext cx="1758215" cy="78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4"/>
            <a:endCxn id="27" idx="0"/>
          </p:cNvCxnSpPr>
          <p:nvPr/>
        </p:nvCxnSpPr>
        <p:spPr>
          <a:xfrm>
            <a:off x="4445679" y="3173529"/>
            <a:ext cx="0" cy="6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26" idx="0"/>
          </p:cNvCxnSpPr>
          <p:nvPr/>
        </p:nvCxnSpPr>
        <p:spPr>
          <a:xfrm>
            <a:off x="4445679" y="4282491"/>
            <a:ext cx="0" cy="2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99768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</a:p>
        </p:txBody>
      </p:sp>
      <p:cxnSp>
        <p:nvCxnSpPr>
          <p:cNvPr id="36" name="Straight Connector 35"/>
          <p:cNvCxnSpPr>
            <a:stCxn id="25" idx="0"/>
          </p:cNvCxnSpPr>
          <p:nvPr/>
        </p:nvCxnSpPr>
        <p:spPr>
          <a:xfrm flipV="1">
            <a:off x="4445679" y="1321291"/>
            <a:ext cx="0" cy="139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864086" y="273839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864086" y="446254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1" name="Straight Arrow Connector 40"/>
          <p:cNvCxnSpPr>
            <a:stCxn id="38" idx="4"/>
            <a:endCxn id="39" idx="0"/>
          </p:cNvCxnSpPr>
          <p:nvPr/>
        </p:nvCxnSpPr>
        <p:spPr>
          <a:xfrm>
            <a:off x="3092686" y="3195592"/>
            <a:ext cx="0" cy="12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0"/>
          </p:cNvCxnSpPr>
          <p:nvPr/>
        </p:nvCxnSpPr>
        <p:spPr>
          <a:xfrm flipV="1">
            <a:off x="3092686" y="1363977"/>
            <a:ext cx="0" cy="137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864086" y="519091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8" name="Straight Arrow Connector 47"/>
          <p:cNvCxnSpPr>
            <a:stCxn id="39" idx="4"/>
            <a:endCxn id="46" idx="0"/>
          </p:cNvCxnSpPr>
          <p:nvPr/>
        </p:nvCxnSpPr>
        <p:spPr>
          <a:xfrm>
            <a:off x="3092686" y="4919749"/>
            <a:ext cx="0" cy="27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38" idx="6"/>
          </p:cNvCxnSpPr>
          <p:nvPr/>
        </p:nvCxnSpPr>
        <p:spPr>
          <a:xfrm flipH="1">
            <a:off x="3321286" y="2161672"/>
            <a:ext cx="3111208" cy="80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91078" y="916100"/>
            <a:ext cx="10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227385" y="2944929"/>
            <a:ext cx="521677" cy="24745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3158" y="3987587"/>
            <a:ext cx="110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eature-2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692639" y="3034363"/>
            <a:ext cx="386862" cy="17979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6454" y="3730725"/>
            <a:ext cx="116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eature-1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2304489" y="1892352"/>
            <a:ext cx="1552279" cy="455980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26" idx="5"/>
            <a:endCxn id="13" idx="2"/>
          </p:cNvCxnSpPr>
          <p:nvPr/>
        </p:nvCxnSpPr>
        <p:spPr>
          <a:xfrm>
            <a:off x="4607324" y="4926585"/>
            <a:ext cx="1825170" cy="548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Multiply 41"/>
          <p:cNvSpPr/>
          <p:nvPr/>
        </p:nvSpPr>
        <p:spPr>
          <a:xfrm>
            <a:off x="3772508" y="1527227"/>
            <a:ext cx="1552279" cy="455980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ular Callout 43"/>
          <p:cNvSpPr/>
          <p:nvPr/>
        </p:nvSpPr>
        <p:spPr>
          <a:xfrm>
            <a:off x="4789776" y="1769927"/>
            <a:ext cx="1072902" cy="480282"/>
          </a:xfrm>
          <a:prstGeom prst="wedgeRoundRectCallout">
            <a:avLst>
              <a:gd name="adj1" fmla="val -67440"/>
              <a:gd name="adj2" fmla="val 153600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Major feature for next release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3337719" y="1807231"/>
            <a:ext cx="1072902" cy="480282"/>
          </a:xfrm>
          <a:prstGeom prst="wedgeRoundRectCallout">
            <a:avLst>
              <a:gd name="adj1" fmla="val -66543"/>
              <a:gd name="adj2" fmla="val 14558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</a:t>
            </a:r>
            <a:r>
              <a:rPr lang="en-US" sz="1000" dirty="0" smtClean="0">
                <a:solidFill>
                  <a:schemeClr val="tx1"/>
                </a:solidFill>
              </a:rPr>
              <a:t>eature for </a:t>
            </a:r>
            <a:r>
              <a:rPr lang="en-US" sz="1000" dirty="0" smtClean="0">
                <a:solidFill>
                  <a:schemeClr val="tx1"/>
                </a:solidFill>
              </a:rPr>
              <a:t>future </a:t>
            </a:r>
            <a:r>
              <a:rPr lang="en-US" sz="1000" dirty="0" smtClean="0">
                <a:solidFill>
                  <a:schemeClr val="tx1"/>
                </a:solidFill>
              </a:rPr>
              <a:t>release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/>
      <p:bldP spid="25" grpId="0" animBg="1"/>
      <p:bldP spid="26" grpId="0" animBg="1"/>
      <p:bldP spid="27" grpId="0" animBg="1"/>
      <p:bldP spid="34" grpId="0"/>
      <p:bldP spid="38" grpId="0" animBg="1"/>
      <p:bldP spid="39" grpId="0" animBg="1"/>
      <p:bldP spid="46" grpId="0" animBg="1"/>
      <p:bldP spid="51" grpId="0"/>
      <p:bldP spid="2" grpId="0" animBg="1"/>
      <p:bldP spid="3" grpId="0"/>
      <p:bldP spid="8" grpId="0" animBg="1"/>
      <p:bldP spid="9" grpId="0"/>
      <p:bldP spid="10" grpId="0" animBg="1"/>
      <p:bldP spid="42" grpId="0" animBg="1"/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Merge </a:t>
            </a:r>
            <a:r>
              <a:rPr lang="en-US" dirty="0" smtClean="0"/>
              <a:t>your changes into the branch </a:t>
            </a:r>
            <a:endParaRPr lang="en-US" dirty="0"/>
          </a:p>
          <a:p>
            <a:pPr lvl="1"/>
            <a:r>
              <a:rPr lang="en-US" dirty="0" smtClean="0"/>
              <a:t>Merge feature-1 into develop 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smtClean="0"/>
              <a:t>&lt;branch name&gt; e.g. develop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merge &lt;branch name&gt; e.g. feature-1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D650-80BD-4285-8AA7-29DDDE599BE9}" type="datetime5">
              <a:rPr lang="en-US" smtClean="0"/>
              <a:t>29-Oct-18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Hotfixes Branch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release contains a bug</a:t>
            </a:r>
          </a:p>
          <a:p>
            <a:pPr lvl="1"/>
            <a:r>
              <a:rPr lang="en-US" dirty="0" smtClean="0"/>
              <a:t>Create a hotfix branch from master</a:t>
            </a:r>
          </a:p>
          <a:p>
            <a:pPr lvl="1"/>
            <a:r>
              <a:rPr lang="en-US" dirty="0" smtClean="0"/>
              <a:t>Fix the bug</a:t>
            </a:r>
          </a:p>
          <a:p>
            <a:pPr lvl="1"/>
            <a:r>
              <a:rPr lang="en-US" dirty="0" smtClean="0"/>
              <a:t>merge fix into:</a:t>
            </a:r>
          </a:p>
          <a:p>
            <a:pPr lvl="2"/>
            <a:r>
              <a:rPr lang="en-US" dirty="0" smtClean="0"/>
              <a:t>Next production release</a:t>
            </a:r>
          </a:p>
          <a:p>
            <a:pPr lvl="2"/>
            <a:r>
              <a:rPr lang="en-US" dirty="0" smtClean="0"/>
              <a:t>Develop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54FD-9EC5-4B42-B409-6583DA352799}" type="datetime5">
              <a:rPr lang="en-US" smtClean="0"/>
              <a:t>29-Oct-18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0D52-5E9B-41E6-AD90-C09010F89C3E}" type="datetime5">
              <a:rPr lang="en-US" smtClean="0"/>
              <a:t>29-Oct-18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69647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69647" y="4100916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6827262" y="1570906"/>
            <a:ext cx="720637" cy="214053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630099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630099" y="37257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30099" y="467574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84572" y="8877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7329" y="887721"/>
            <a:ext cx="9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>
            <a:stCxn id="35" idx="2"/>
            <a:endCxn id="38" idx="6"/>
          </p:cNvCxnSpPr>
          <p:nvPr/>
        </p:nvCxnSpPr>
        <p:spPr>
          <a:xfrm flipH="1">
            <a:off x="3087299" y="1710891"/>
            <a:ext cx="3082348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58699" y="2621280"/>
            <a:ext cx="0" cy="110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58699" y="4182979"/>
            <a:ext cx="0" cy="492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398247" y="1939491"/>
            <a:ext cx="0" cy="2161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6895838" y="4225897"/>
            <a:ext cx="723771" cy="207237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624370" y="2260533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624370" y="3725779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852970" y="2717733"/>
            <a:ext cx="0" cy="100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43227" y="887721"/>
            <a:ext cx="105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Hotfixes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6"/>
            <a:endCxn id="36" idx="2"/>
          </p:cNvCxnSpPr>
          <p:nvPr/>
        </p:nvCxnSpPr>
        <p:spPr>
          <a:xfrm>
            <a:off x="5081570" y="3954379"/>
            <a:ext cx="1088077" cy="375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8" idx="0"/>
          </p:cNvCxnSpPr>
          <p:nvPr/>
        </p:nvCxnSpPr>
        <p:spPr>
          <a:xfrm flipV="1">
            <a:off x="2858699" y="1436077"/>
            <a:ext cx="0" cy="728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5" idx="3"/>
            <a:endCxn id="53" idx="6"/>
          </p:cNvCxnSpPr>
          <p:nvPr/>
        </p:nvCxnSpPr>
        <p:spPr>
          <a:xfrm flipH="1">
            <a:off x="5081570" y="1872536"/>
            <a:ext cx="1155032" cy="616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2"/>
          </p:cNvCxnSpPr>
          <p:nvPr/>
        </p:nvCxnSpPr>
        <p:spPr>
          <a:xfrm flipH="1">
            <a:off x="3080385" y="3954379"/>
            <a:ext cx="1543985" cy="936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0"/>
          </p:cNvCxnSpPr>
          <p:nvPr/>
        </p:nvCxnSpPr>
        <p:spPr>
          <a:xfrm flipV="1">
            <a:off x="4852970" y="1436077"/>
            <a:ext cx="0" cy="824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5" idx="0"/>
          </p:cNvCxnSpPr>
          <p:nvPr/>
        </p:nvCxnSpPr>
        <p:spPr>
          <a:xfrm flipV="1">
            <a:off x="6398247" y="1257053"/>
            <a:ext cx="0" cy="225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5397539" y="2397029"/>
            <a:ext cx="933753" cy="886858"/>
          </a:xfrm>
          <a:prstGeom prst="wedgeRoundRectCallout">
            <a:avLst>
              <a:gd name="adj1" fmla="val -82402"/>
              <a:gd name="adj2" fmla="val -29413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Severe bug fixed for production:hotfix1.2.1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ounded Rectangular Callout 49"/>
          <p:cNvSpPr/>
          <p:nvPr/>
        </p:nvSpPr>
        <p:spPr>
          <a:xfrm>
            <a:off x="4157493" y="4727801"/>
            <a:ext cx="933753" cy="541863"/>
          </a:xfrm>
          <a:prstGeom prst="wedgeRoundRectCallout">
            <a:avLst>
              <a:gd name="adj1" fmla="val -87556"/>
              <a:gd name="adj2" fmla="val -97788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Include </a:t>
            </a:r>
            <a:r>
              <a:rPr lang="en-US" sz="1000" dirty="0" err="1" smtClean="0">
                <a:solidFill>
                  <a:schemeClr val="tx1"/>
                </a:solidFill>
              </a:rPr>
              <a:t>bugfix</a:t>
            </a:r>
            <a:r>
              <a:rPr lang="en-US" sz="1000" dirty="0" smtClean="0">
                <a:solidFill>
                  <a:schemeClr val="tx1"/>
                </a:solidFill>
              </a:rPr>
              <a:t> in develop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/>
      <p:bldP spid="43" grpId="0"/>
      <p:bldP spid="52" grpId="0" animBg="1"/>
      <p:bldP spid="53" grpId="0" animBg="1"/>
      <p:bldP spid="54" grpId="0" animBg="1"/>
      <p:bldP spid="59" grpId="0"/>
      <p:bldP spid="44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Release branches support preparation of a new production release</a:t>
            </a:r>
          </a:p>
          <a:p>
            <a:r>
              <a:rPr lang="en-US" dirty="0" smtClean="0"/>
              <a:t>Branch off develop when approaching a release</a:t>
            </a:r>
          </a:p>
          <a:p>
            <a:r>
              <a:rPr lang="en-US" dirty="0" smtClean="0"/>
              <a:t>No features added</a:t>
            </a:r>
          </a:p>
          <a:p>
            <a:r>
              <a:rPr lang="en-US" dirty="0"/>
              <a:t>T</a:t>
            </a:r>
            <a:r>
              <a:rPr lang="en-US" dirty="0" smtClean="0"/>
              <a:t>esting and </a:t>
            </a:r>
            <a:r>
              <a:rPr lang="en-US" dirty="0"/>
              <a:t>minor bug fixes </a:t>
            </a:r>
            <a:endParaRPr lang="en-US" dirty="0" smtClean="0"/>
          </a:p>
          <a:p>
            <a:pPr lvl="1"/>
            <a:r>
              <a:rPr lang="en-US" dirty="0" smtClean="0"/>
              <a:t>Merge all changes back to develop if necessary</a:t>
            </a:r>
          </a:p>
          <a:p>
            <a:r>
              <a:rPr lang="en-US" dirty="0" smtClean="0"/>
              <a:t>When confidently stable</a:t>
            </a:r>
          </a:p>
          <a:p>
            <a:pPr lvl="1"/>
            <a:r>
              <a:rPr lang="en-US" dirty="0" smtClean="0"/>
              <a:t>Merge into master and deleted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A556-03BA-49E8-AFB7-1A5376302A57}" type="datetime5">
              <a:rPr lang="en-US" smtClean="0"/>
              <a:t>29-Oct-18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5071-9DFB-47AA-8B50-1738ECFA73A1}" type="datetime5">
              <a:rPr lang="en-US" smtClean="0"/>
              <a:t>29-Oct-18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006941" y="20878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51506" y="1780149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4" idx="2"/>
            <a:endCxn id="33" idx="6"/>
          </p:cNvCxnSpPr>
          <p:nvPr/>
        </p:nvCxnSpPr>
        <p:spPr>
          <a:xfrm flipH="1">
            <a:off x="4464141" y="2008749"/>
            <a:ext cx="2587365" cy="307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06941" y="277946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864086" y="3154564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69948" y="385866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3092686" y="3611764"/>
            <a:ext cx="5862" cy="24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0"/>
          </p:cNvCxnSpPr>
          <p:nvPr/>
        </p:nvCxnSpPr>
        <p:spPr>
          <a:xfrm flipV="1">
            <a:off x="3092686" y="1317088"/>
            <a:ext cx="0" cy="1837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Left Brace 45"/>
          <p:cNvSpPr/>
          <p:nvPr/>
        </p:nvSpPr>
        <p:spPr>
          <a:xfrm>
            <a:off x="2458834" y="3426601"/>
            <a:ext cx="411113" cy="694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06941" y="34877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006941" y="431586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2" name="Straight Arrow Connector 51"/>
          <p:cNvCxnSpPr>
            <a:stCxn id="39" idx="2"/>
            <a:endCxn id="40" idx="6"/>
          </p:cNvCxnSpPr>
          <p:nvPr/>
        </p:nvCxnSpPr>
        <p:spPr>
          <a:xfrm flipH="1">
            <a:off x="3321286" y="3008065"/>
            <a:ext cx="685655" cy="375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6"/>
            <a:endCxn id="48" idx="2"/>
          </p:cNvCxnSpPr>
          <p:nvPr/>
        </p:nvCxnSpPr>
        <p:spPr>
          <a:xfrm>
            <a:off x="3327148" y="4087262"/>
            <a:ext cx="679793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62729" y="3575571"/>
            <a:ext cx="113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96175" y="849932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331648" y="4603078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7" name="Straight Arrow Connector 66"/>
          <p:cNvCxnSpPr>
            <a:stCxn id="48" idx="6"/>
            <a:endCxn id="65" idx="2"/>
          </p:cNvCxnSpPr>
          <p:nvPr/>
        </p:nvCxnSpPr>
        <p:spPr>
          <a:xfrm>
            <a:off x="4464141" y="4544462"/>
            <a:ext cx="867507" cy="287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331648" y="53449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4006941" y="560544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051506" y="58021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4"/>
            <a:endCxn id="71" idx="0"/>
          </p:cNvCxnSpPr>
          <p:nvPr/>
        </p:nvCxnSpPr>
        <p:spPr>
          <a:xfrm>
            <a:off x="7280106" y="2237349"/>
            <a:ext cx="0" cy="3564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5" idx="4"/>
            <a:endCxn id="69" idx="0"/>
          </p:cNvCxnSpPr>
          <p:nvPr/>
        </p:nvCxnSpPr>
        <p:spPr>
          <a:xfrm>
            <a:off x="5560248" y="5060278"/>
            <a:ext cx="0" cy="284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3" idx="4"/>
            <a:endCxn id="39" idx="0"/>
          </p:cNvCxnSpPr>
          <p:nvPr/>
        </p:nvCxnSpPr>
        <p:spPr>
          <a:xfrm>
            <a:off x="4235541" y="2545003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9" idx="4"/>
            <a:endCxn id="47" idx="0"/>
          </p:cNvCxnSpPr>
          <p:nvPr/>
        </p:nvCxnSpPr>
        <p:spPr>
          <a:xfrm>
            <a:off x="4235541" y="3236665"/>
            <a:ext cx="0" cy="251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4"/>
            <a:endCxn id="48" idx="0"/>
          </p:cNvCxnSpPr>
          <p:nvPr/>
        </p:nvCxnSpPr>
        <p:spPr>
          <a:xfrm>
            <a:off x="4235541" y="3944903"/>
            <a:ext cx="0" cy="37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70" idx="0"/>
          </p:cNvCxnSpPr>
          <p:nvPr/>
        </p:nvCxnSpPr>
        <p:spPr>
          <a:xfrm>
            <a:off x="4235541" y="4773062"/>
            <a:ext cx="0" cy="832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2"/>
            <a:endCxn id="70" idx="6"/>
          </p:cNvCxnSpPr>
          <p:nvPr/>
        </p:nvCxnSpPr>
        <p:spPr>
          <a:xfrm flipH="1">
            <a:off x="4464141" y="5573500"/>
            <a:ext cx="867507" cy="260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6"/>
            <a:endCxn id="71" idx="2"/>
          </p:cNvCxnSpPr>
          <p:nvPr/>
        </p:nvCxnSpPr>
        <p:spPr>
          <a:xfrm>
            <a:off x="5788848" y="5573500"/>
            <a:ext cx="1262658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3" idx="0"/>
          </p:cNvCxnSpPr>
          <p:nvPr/>
        </p:nvCxnSpPr>
        <p:spPr>
          <a:xfrm flipV="1">
            <a:off x="4235541" y="1317087"/>
            <a:ext cx="0" cy="770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4" idx="0"/>
          </p:cNvCxnSpPr>
          <p:nvPr/>
        </p:nvCxnSpPr>
        <p:spPr>
          <a:xfrm flipV="1">
            <a:off x="7280106" y="1317087"/>
            <a:ext cx="0" cy="463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53392" y="849932"/>
            <a:ext cx="9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703534" y="849932"/>
            <a:ext cx="103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46327" y="849932"/>
            <a:ext cx="10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5560247" y="1317087"/>
            <a:ext cx="1" cy="328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ular Callout 110"/>
          <p:cNvSpPr/>
          <p:nvPr/>
        </p:nvSpPr>
        <p:spPr>
          <a:xfrm>
            <a:off x="7694314" y="1914022"/>
            <a:ext cx="751763" cy="234192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7694314" y="5905977"/>
            <a:ext cx="610264" cy="249445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/>
          <p:cNvSpPr/>
          <p:nvPr/>
        </p:nvSpPr>
        <p:spPr>
          <a:xfrm>
            <a:off x="5914513" y="3725959"/>
            <a:ext cx="1072902" cy="480282"/>
          </a:xfrm>
          <a:prstGeom prst="wedgeRoundRectCallout">
            <a:avLst>
              <a:gd name="adj1" fmla="val -66543"/>
              <a:gd name="adj2" fmla="val 14558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of release for 1.3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132506" y="6062646"/>
            <a:ext cx="1420694" cy="480282"/>
          </a:xfrm>
          <a:prstGeom prst="wedgeRoundRectCallout">
            <a:avLst>
              <a:gd name="adj1" fmla="val -71851"/>
              <a:gd name="adj2" fmla="val -108935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Include the </a:t>
            </a:r>
            <a:r>
              <a:rPr lang="en-US" sz="1000" dirty="0" err="1" smtClean="0">
                <a:solidFill>
                  <a:schemeClr val="tx1"/>
                </a:solidFill>
              </a:rPr>
              <a:t>bugfix</a:t>
            </a:r>
            <a:r>
              <a:rPr lang="en-US" sz="1000" dirty="0" smtClean="0">
                <a:solidFill>
                  <a:schemeClr val="tx1"/>
                </a:solidFill>
              </a:rPr>
              <a:t> in develop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59" grpId="0"/>
      <p:bldP spid="64" grpId="0"/>
      <p:bldP spid="65" grpId="0" animBg="1"/>
      <p:bldP spid="69" grpId="0" animBg="1"/>
      <p:bldP spid="70" grpId="0" animBg="1"/>
      <p:bldP spid="71" grpId="0" animBg="1"/>
      <p:bldP spid="100" grpId="0"/>
      <p:bldP spid="101" grpId="0"/>
      <p:bldP spid="102" grpId="0"/>
      <p:bldP spid="111" grpId="0" animBg="1"/>
      <p:bldP spid="112" grpId="0" animBg="1"/>
      <p:bldP spid="45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ready?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428E-BEBC-4168-A033-B81B5BD2375D}" type="datetime5">
              <a:rPr lang="en-US" smtClean="0"/>
              <a:t>29-Oct-18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09" y="36720"/>
            <a:ext cx="5147291" cy="682128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6B6D-7F77-404C-83F3-6E92307B77FA}" type="datetime5">
              <a:rPr lang="en-US" smtClean="0"/>
              <a:t>29-Oct-18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44260"/>
          </a:xfrm>
        </p:spPr>
        <p:txBody>
          <a:bodyPr>
            <a:normAutofit/>
          </a:bodyPr>
          <a:lstStyle/>
          <a:p>
            <a:r>
              <a:rPr lang="en-US" dirty="0" smtClean="0"/>
              <a:t>All team member push to master</a:t>
            </a:r>
          </a:p>
          <a:p>
            <a:pPr lvl="1"/>
            <a:r>
              <a:rPr lang="en-US" dirty="0"/>
              <a:t>If there are </a:t>
            </a:r>
            <a:r>
              <a:rPr lang="en-US" dirty="0" smtClean="0"/>
              <a:t>many </a:t>
            </a:r>
            <a:r>
              <a:rPr lang="en-US" dirty="0"/>
              <a:t>developers with different tasks on the same codebase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Someone </a:t>
            </a:r>
            <a:r>
              <a:rPr lang="en-US" dirty="0"/>
              <a:t>pushes code with errors</a:t>
            </a:r>
          </a:p>
          <a:p>
            <a:pPr lvl="1"/>
            <a:r>
              <a:rPr lang="en-US" dirty="0" smtClean="0"/>
              <a:t>Code breaks, why?- </a:t>
            </a:r>
            <a:r>
              <a:rPr lang="en-US" dirty="0"/>
              <a:t>can be time </a:t>
            </a:r>
            <a:r>
              <a:rPr lang="en-US" dirty="0" smtClean="0"/>
              <a:t>consuming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broke it</a:t>
            </a:r>
            <a:r>
              <a:rPr lang="en-US" dirty="0" smtClean="0"/>
              <a:t>?- </a:t>
            </a:r>
            <a:r>
              <a:rPr lang="en-US" dirty="0"/>
              <a:t>can be time consuming</a:t>
            </a:r>
          </a:p>
          <a:p>
            <a:pPr lvl="1"/>
            <a:r>
              <a:rPr lang="en-US" dirty="0"/>
              <a:t>Everyone’s workflow halts and the search begins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AD2A-6DB8-4F0C-8A45-4228BCA456FF}" type="datetime5">
              <a:rPr lang="en-US" smtClean="0"/>
              <a:t>29-Oct-18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 smtClean="0"/>
              <a:t>A way to write code without affecting the rest of your team</a:t>
            </a:r>
          </a:p>
          <a:p>
            <a:pPr lvl="1"/>
            <a:r>
              <a:rPr lang="en-US" dirty="0" smtClean="0"/>
              <a:t>Integrate other’s changes whenever you want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push unstable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Can implement experimental code without affecting others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FF32-3841-4150-AF10-BCBB48D68EDE}" type="datetime5">
              <a:rPr lang="en-US" smtClean="0"/>
              <a:t>29-Oct-18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Master (</a:t>
            </a:r>
            <a:r>
              <a:rPr lang="en-US" dirty="0"/>
              <a:t>master)</a:t>
            </a:r>
            <a:endParaRPr lang="en-US" dirty="0" smtClean="0"/>
          </a:p>
          <a:p>
            <a:pPr lvl="1"/>
            <a:r>
              <a:rPr lang="en-US" dirty="0"/>
              <a:t>production </a:t>
            </a:r>
            <a:r>
              <a:rPr lang="en-US" dirty="0" smtClean="0"/>
              <a:t>releases</a:t>
            </a:r>
          </a:p>
          <a:p>
            <a:r>
              <a:rPr lang="en-US" dirty="0" smtClean="0"/>
              <a:t>Develop (develop)</a:t>
            </a:r>
          </a:p>
          <a:p>
            <a:pPr lvl="1"/>
            <a:r>
              <a:rPr lang="en-US" dirty="0"/>
              <a:t>integration </a:t>
            </a:r>
            <a:r>
              <a:rPr lang="en-US" dirty="0" smtClean="0"/>
              <a:t>branch</a:t>
            </a:r>
          </a:p>
          <a:p>
            <a:r>
              <a:rPr lang="en-US" dirty="0" smtClean="0"/>
              <a:t>Release </a:t>
            </a:r>
            <a:r>
              <a:rPr lang="en-US" dirty="0"/>
              <a:t>branches (release-</a:t>
            </a:r>
            <a:r>
              <a:rPr lang="en-US" dirty="0" smtClean="0"/>
              <a:t>*)</a:t>
            </a:r>
          </a:p>
          <a:p>
            <a:pPr lvl="1"/>
            <a:r>
              <a:rPr lang="en-US" dirty="0"/>
              <a:t>for finalizing a major/minor release, branched from develop</a:t>
            </a:r>
          </a:p>
          <a:p>
            <a:pPr marL="228600" indent="-228600"/>
            <a:r>
              <a:rPr lang="en-US" dirty="0"/>
              <a:t>Feature branches (feature-</a:t>
            </a:r>
            <a:r>
              <a:rPr lang="en-US" dirty="0" smtClean="0"/>
              <a:t>*)</a:t>
            </a:r>
          </a:p>
          <a:p>
            <a:pPr marL="800100" lvl="1" indent="-342900"/>
            <a:r>
              <a:rPr lang="en-US" dirty="0" smtClean="0"/>
              <a:t>for developing features, branched from develop</a:t>
            </a:r>
          </a:p>
          <a:p>
            <a:pPr marL="400050"/>
            <a:r>
              <a:rPr lang="en-US" dirty="0" smtClean="0"/>
              <a:t>Hotfix branches (hotfix-*)</a:t>
            </a:r>
          </a:p>
          <a:p>
            <a:pPr marL="400050"/>
            <a:r>
              <a:rPr lang="en-US" dirty="0" smtClean="0"/>
              <a:t>- for fixing production bug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F889-F9BF-4536-A28E-77639BDA987D}" type="datetime5">
              <a:rPr lang="en-US" smtClean="0"/>
              <a:t>29-Oct-18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468C-0618-4374-A0C3-C2DF6C3C20AF}" type="datetime5">
              <a:rPr lang="en-US" smtClean="0"/>
              <a:t>29-Oct-18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0063" y="6356350"/>
            <a:ext cx="2133600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5</a:t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457200" y="243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Master and </a:t>
            </a:r>
            <a:r>
              <a:rPr lang="en-US" dirty="0" smtClean="0"/>
              <a:t>Develop Branches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/>
        </p:nvSpPr>
        <p:spPr>
          <a:xfrm>
            <a:off x="457200" y="1569511"/>
            <a:ext cx="8229600" cy="5044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Master </a:t>
            </a:r>
            <a:r>
              <a:rPr lang="en-US" dirty="0" smtClean="0"/>
              <a:t>is the default branch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Use for stable </a:t>
            </a:r>
            <a:r>
              <a:rPr lang="en-US" dirty="0" smtClean="0"/>
              <a:t>releases</a:t>
            </a:r>
          </a:p>
          <a:p>
            <a:pPr lvl="1"/>
            <a:r>
              <a:rPr lang="en-US" dirty="0" smtClean="0"/>
              <a:t>Tag it</a:t>
            </a:r>
            <a:endParaRPr lang="en-US" dirty="0" smtClean="0"/>
          </a:p>
          <a:p>
            <a:r>
              <a:rPr lang="en-US" dirty="0" smtClean="0"/>
              <a:t>Create develop </a:t>
            </a:r>
            <a:r>
              <a:rPr lang="en-US" dirty="0" smtClean="0"/>
              <a:t>branch</a:t>
            </a:r>
            <a:endParaRPr lang="en-US" dirty="0" smtClean="0"/>
          </a:p>
          <a:p>
            <a:pPr lvl="1"/>
            <a:r>
              <a:rPr lang="en-US" dirty="0"/>
              <a:t>Integration </a:t>
            </a:r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Branch off from master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for untested </a:t>
            </a:r>
            <a:r>
              <a:rPr lang="en-US" dirty="0" smtClean="0"/>
              <a:t>code; nightly build take place</a:t>
            </a:r>
          </a:p>
          <a:p>
            <a:pPr lvl="1"/>
            <a:r>
              <a:rPr lang="en-US" dirty="0" smtClean="0"/>
              <a:t>Primary </a:t>
            </a:r>
            <a:r>
              <a:rPr lang="en-US" dirty="0" smtClean="0"/>
              <a:t>working branch for the team</a:t>
            </a:r>
          </a:p>
          <a:p>
            <a:pPr lvl="1"/>
            <a:r>
              <a:rPr lang="en-US" dirty="0" smtClean="0"/>
              <a:t>Contains the latest </a:t>
            </a:r>
            <a:r>
              <a:rPr lang="en-US" dirty="0" smtClean="0"/>
              <a:t>features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62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4020-03DA-4EF8-8619-59495260C557}" type="datetime5">
              <a:rPr lang="en-US" smtClean="0"/>
              <a:t>29-Oct-18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6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44152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6298502" y="1526173"/>
            <a:ext cx="1137786" cy="362101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Production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11768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11768" y="32685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11768" y="5477644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2554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3779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stCxn id="15" idx="2"/>
            <a:endCxn id="19" idx="6"/>
          </p:cNvCxnSpPr>
          <p:nvPr/>
        </p:nvCxnSpPr>
        <p:spPr>
          <a:xfrm flipH="1">
            <a:off x="3568968" y="1710891"/>
            <a:ext cx="1975184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4"/>
            <a:endCxn id="20" idx="0"/>
          </p:cNvCxnSpPr>
          <p:nvPr/>
        </p:nvCxnSpPr>
        <p:spPr>
          <a:xfrm>
            <a:off x="3340368" y="2621280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4"/>
            <a:endCxn id="21" idx="0"/>
          </p:cNvCxnSpPr>
          <p:nvPr/>
        </p:nvCxnSpPr>
        <p:spPr>
          <a:xfrm>
            <a:off x="3340368" y="3725779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55" name="Straight Connector 54"/>
          <p:cNvCxnSpPr>
            <a:stCxn id="19" idx="0"/>
          </p:cNvCxnSpPr>
          <p:nvPr/>
        </p:nvCxnSpPr>
        <p:spPr>
          <a:xfrm flipV="1">
            <a:off x="3340368" y="1265723"/>
            <a:ext cx="0" cy="898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0"/>
          </p:cNvCxnSpPr>
          <p:nvPr/>
        </p:nvCxnSpPr>
        <p:spPr>
          <a:xfrm flipV="1">
            <a:off x="5772752" y="1265723"/>
            <a:ext cx="0" cy="216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1936763" y="5070686"/>
            <a:ext cx="1027016" cy="380489"/>
          </a:xfrm>
          <a:prstGeom prst="wedgeRoundRectCallout">
            <a:avLst>
              <a:gd name="adj1" fmla="val 61103"/>
              <a:gd name="adj2" fmla="val 115421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in progress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1936763" y="2888090"/>
            <a:ext cx="1027016" cy="380489"/>
          </a:xfrm>
          <a:prstGeom prst="wedgeRoundRectCallout">
            <a:avLst>
              <a:gd name="adj1" fmla="val 61103"/>
              <a:gd name="adj2" fmla="val 115421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in progress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8" grpId="0"/>
      <p:bldP spid="29" grpId="0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branch off of current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–b &lt;</a:t>
            </a:r>
            <a:r>
              <a:rPr lang="en-US" dirty="0" err="1"/>
              <a:t>newBranchName</a:t>
            </a:r>
            <a:r>
              <a:rPr lang="en-US" dirty="0"/>
              <a:t>&gt;</a:t>
            </a:r>
            <a:endParaRPr lang="en-US" dirty="0" smtClean="0"/>
          </a:p>
          <a:p>
            <a:pPr lvl="1"/>
            <a:r>
              <a:rPr lang="en-US" dirty="0" smtClean="0"/>
              <a:t>Equivalent to: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7E2-7FB8-4F00-85E5-A334B2994E1A}" type="datetime5">
              <a:rPr lang="en-US" smtClean="0"/>
              <a:t>29-Oct-18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506"/>
          </a:xfrm>
        </p:spPr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the upcoming or a distant future release</a:t>
            </a:r>
          </a:p>
          <a:p>
            <a:r>
              <a:rPr lang="en-US" dirty="0" smtClean="0"/>
              <a:t>Branch off </a:t>
            </a:r>
            <a:r>
              <a:rPr lang="en-US" dirty="0"/>
              <a:t>from </a:t>
            </a:r>
            <a:r>
              <a:rPr lang="en-US" dirty="0" smtClean="0"/>
              <a:t>the develop branch</a:t>
            </a:r>
          </a:p>
          <a:p>
            <a:r>
              <a:rPr lang="en-US" dirty="0" smtClean="0"/>
              <a:t>Primary working branches for an individual(s)</a:t>
            </a:r>
          </a:p>
          <a:p>
            <a:r>
              <a:rPr lang="en-US" dirty="0" smtClean="0"/>
              <a:t>When new feature is finished</a:t>
            </a:r>
          </a:p>
          <a:p>
            <a:pPr lvl="1"/>
            <a:r>
              <a:rPr lang="en-US" dirty="0" smtClean="0"/>
              <a:t>Merge into develop</a:t>
            </a:r>
          </a:p>
          <a:p>
            <a:r>
              <a:rPr lang="en-US" dirty="0" smtClean="0"/>
              <a:t>Temporary </a:t>
            </a:r>
            <a:r>
              <a:rPr lang="en-US" dirty="0" smtClean="0"/>
              <a:t>branches, they </a:t>
            </a:r>
            <a:r>
              <a:rPr lang="en-US" dirty="0"/>
              <a:t>will be removed eventually</a:t>
            </a:r>
            <a:endParaRPr lang="en-US" dirty="0" smtClean="0"/>
          </a:p>
          <a:p>
            <a:r>
              <a:rPr lang="en-US" dirty="0" smtClean="0"/>
              <a:t>If the feature is a failure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case of a disappointing experiment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CA0F-071E-4BDB-B0F3-A2BA7010B83B}" type="datetime5">
              <a:rPr lang="en-US" smtClean="0"/>
              <a:t>29-Oct-18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8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Once the changes are complete and stable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your tests, make sure the changes are what you </a:t>
            </a:r>
            <a:r>
              <a:rPr lang="en-US" dirty="0" smtClean="0"/>
              <a:t>want</a:t>
            </a:r>
          </a:p>
          <a:p>
            <a:pPr lvl="1"/>
            <a:r>
              <a:rPr lang="en-US" dirty="0"/>
              <a:t>Merge the branch back to the </a:t>
            </a:r>
            <a:r>
              <a:rPr lang="en-US" dirty="0" smtClean="0"/>
              <a:t>codebase</a:t>
            </a:r>
          </a:p>
          <a:p>
            <a:r>
              <a:rPr lang="en-US" dirty="0" smtClean="0"/>
              <a:t>Typically:</a:t>
            </a:r>
          </a:p>
          <a:p>
            <a:pPr lvl="1"/>
            <a:r>
              <a:rPr lang="en-US" dirty="0" smtClean="0"/>
              <a:t>Initiate a pull request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erforms code reviews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 the code</a:t>
            </a:r>
          </a:p>
          <a:p>
            <a:r>
              <a:rPr lang="en-US" dirty="0" smtClean="0"/>
              <a:t>Conflict resolution can be time consuming</a:t>
            </a:r>
          </a:p>
          <a:p>
            <a:pPr lvl="1"/>
            <a:r>
              <a:rPr lang="en-US" dirty="0" smtClean="0"/>
              <a:t>Helps to coordinate with your team and limit editing the same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1205-5563-4E64-B9FD-41D1DB713BD3}" type="datetime5">
              <a:rPr lang="en-US" smtClean="0"/>
              <a:t>29-Oct-18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</TotalTime>
  <Words>563</Words>
  <Application>Microsoft Office PowerPoint</Application>
  <PresentationFormat>On-screen Show (4:3)</PresentationFormat>
  <Paragraphs>171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Git Branching Strategies</vt:lpstr>
      <vt:lpstr>Without Branching</vt:lpstr>
      <vt:lpstr>With Branching</vt:lpstr>
      <vt:lpstr>The different types of branches</vt:lpstr>
      <vt:lpstr>PowerPoint Presentation</vt:lpstr>
      <vt:lpstr>PowerPoint Presentation</vt:lpstr>
      <vt:lpstr>How to create a branch</vt:lpstr>
      <vt:lpstr>Feature Branch</vt:lpstr>
      <vt:lpstr>Merging</vt:lpstr>
      <vt:lpstr>PowerPoint Presentation</vt:lpstr>
      <vt:lpstr>How to Merge</vt:lpstr>
      <vt:lpstr>Hotfixes Branch </vt:lpstr>
      <vt:lpstr>PowerPoint Presentation</vt:lpstr>
      <vt:lpstr>Release Branch</vt:lpstr>
      <vt:lpstr>PowerPoint Presentation</vt:lpstr>
      <vt:lpstr>Are you ready?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Yuan Li</cp:lastModifiedBy>
  <cp:revision>137</cp:revision>
  <cp:lastPrinted>2018-10-29T20:47:15Z</cp:lastPrinted>
  <dcterms:created xsi:type="dcterms:W3CDTF">2015-08-25T05:16:22Z</dcterms:created>
  <dcterms:modified xsi:type="dcterms:W3CDTF">2018-10-29T21:46:30Z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Yuan Li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