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66" r:id="rId4"/>
    <p:sldId id="273" r:id="rId5"/>
    <p:sldId id="261" r:id="rId6"/>
    <p:sldId id="262" r:id="rId7"/>
    <p:sldId id="269" r:id="rId8"/>
    <p:sldId id="276" r:id="rId9"/>
    <p:sldId id="277" r:id="rId10"/>
    <p:sldId id="259" r:id="rId11"/>
    <p:sldId id="282" r:id="rId12"/>
    <p:sldId id="278" r:id="rId13"/>
    <p:sldId id="260" r:id="rId14"/>
    <p:sldId id="284" r:id="rId15"/>
    <p:sldId id="279" r:id="rId16"/>
    <p:sldId id="263" r:id="rId17"/>
    <p:sldId id="285" r:id="rId18"/>
    <p:sldId id="280" r:id="rId19"/>
    <p:sldId id="264" r:id="rId20"/>
    <p:sldId id="283" r:id="rId21"/>
    <p:sldId id="281" r:id="rId22"/>
    <p:sldId id="258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7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82A1A-EB4A-4BCC-A530-9FF1BCA21B22}" type="datetime5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E202F-96DD-42D9-9D09-21305D1E5AA4}" type="datetime5">
              <a:rPr lang="en-US" smtClean="0"/>
              <a:t>25-Oct-18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4DBA-EAA8-45DF-88CC-734677EA3E28}" type="datetime5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AE54-06D1-40AE-9495-6BC10D3B8B22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D24-9887-4FF3-981A-CDA0F24795DF}" type="datetime5">
              <a:rPr lang="en-US" smtClean="0"/>
              <a:t>25-Oct-18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00037"/>
            <a:ext cx="68770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08F9-CD58-4603-BEC1-96BC700B4637}" type="datetime5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4152" y="296377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381550" y="1412508"/>
            <a:ext cx="1356764" cy="596766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1466050" y="2281990"/>
            <a:ext cx="1474269" cy="6817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 in progress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4"/>
            <a:endCxn id="16" idx="0"/>
          </p:cNvCxnSpPr>
          <p:nvPr/>
        </p:nvCxnSpPr>
        <p:spPr>
          <a:xfrm>
            <a:off x="5772752" y="1939491"/>
            <a:ext cx="0" cy="102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Branch off of develop</a:t>
            </a:r>
          </a:p>
          <a:p>
            <a:r>
              <a:rPr lang="en-US" dirty="0" smtClean="0"/>
              <a:t>Primary working branches for an individual(s)</a:t>
            </a:r>
          </a:p>
          <a:p>
            <a:r>
              <a:rPr lang="en-US" dirty="0" smtClean="0"/>
              <a:t>When new feature is finished</a:t>
            </a:r>
          </a:p>
          <a:p>
            <a:pPr lvl="1"/>
            <a:r>
              <a:rPr lang="en-US" dirty="0" smtClean="0"/>
              <a:t>Merge into develop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Hope it doesn’t break develop (it might)</a:t>
            </a:r>
          </a:p>
          <a:p>
            <a:r>
              <a:rPr lang="en-US" dirty="0" smtClean="0"/>
              <a:t>Temporary branches</a:t>
            </a:r>
          </a:p>
          <a:p>
            <a:r>
              <a:rPr lang="en-US" dirty="0" smtClean="0"/>
              <a:t>Can be many feature branches being developed in parallel</a:t>
            </a:r>
          </a:p>
          <a:p>
            <a:r>
              <a:rPr lang="en-US" dirty="0" smtClean="0"/>
              <a:t>If the feature is a failure</a:t>
            </a:r>
          </a:p>
          <a:p>
            <a:pPr lvl="1"/>
            <a:r>
              <a:rPr lang="en-US" dirty="0" smtClean="0"/>
              <a:t>Delete the branch without merging into develop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76A8-6665-4928-9E86-5036C7FD549C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80D8-A7FC-41F7-A03C-CE94BA6E7F86}" type="datetime5">
              <a:rPr lang="en-US" smtClean="0"/>
              <a:t>25-Oct-18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433387"/>
            <a:ext cx="55721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673E-600A-4C95-8349-012071FEF766}" type="datetime5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5983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01100" y="924175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retain branch information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endParaRPr lang="en-US" dirty="0" smtClean="0"/>
          </a:p>
          <a:p>
            <a:pPr lvl="1"/>
            <a:r>
              <a:rPr lang="en-US" dirty="0" smtClean="0"/>
              <a:t>no fast-forward</a:t>
            </a:r>
          </a:p>
          <a:p>
            <a:r>
              <a:rPr lang="en-US" dirty="0" smtClean="0"/>
              <a:t>With fast-forward</a:t>
            </a:r>
          </a:p>
          <a:p>
            <a:pPr lvl="1"/>
            <a:r>
              <a:rPr lang="en-US" dirty="0" smtClean="0"/>
              <a:t>Existence of the branch is lost</a:t>
            </a:r>
          </a:p>
          <a:p>
            <a:pPr lvl="1"/>
            <a:r>
              <a:rPr lang="en-US" dirty="0" smtClean="0"/>
              <a:t>Without meaningfully tagging commit messages</a:t>
            </a:r>
          </a:p>
          <a:p>
            <a:pPr lvl="2"/>
            <a:r>
              <a:rPr lang="en-US" dirty="0" smtClean="0"/>
              <a:t> looking through history is confusing</a:t>
            </a:r>
          </a:p>
          <a:p>
            <a:pPr lvl="2"/>
            <a:r>
              <a:rPr lang="en-US" dirty="0" smtClean="0"/>
              <a:t>Especially with many features developed in parallel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374-FEBA-4E90-9BB7-8AD37A11ACB7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781A-1A4C-49B6-BBF8-7DCFA94A7F6F}" type="datetime5">
              <a:rPr lang="en-US" smtClean="0"/>
              <a:t>25-Oct-18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438150"/>
            <a:ext cx="57245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517C-BD69-4696-8513-42E36FD25D32}" type="datetime5">
              <a:rPr lang="en-US" smtClean="0"/>
              <a:t>25-Oct-18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B0326B-DFAE-4BAD-9FEF-369B535759DB}" type="datetime5">
              <a:rPr lang="en-US" smtClean="0"/>
              <a:pPr/>
              <a:t>25-Oct-18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29C59-8948-1A4D-840C-AB343535AC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4505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9" idx="4"/>
            <a:endCxn id="11" idx="0"/>
          </p:cNvCxnSpPr>
          <p:nvPr/>
        </p:nvCxnSpPr>
        <p:spPr>
          <a:xfrm>
            <a:off x="6661094" y="2390272"/>
            <a:ext cx="0" cy="285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8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0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4"/>
            <a:endCxn id="19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983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stCxn id="18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8" name="Straight Arrow Connector 27"/>
          <p:cNvCxnSpPr>
            <a:stCxn id="26" idx="4"/>
            <a:endCxn id="27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1" name="Straight Arrow Connector 30"/>
          <p:cNvCxnSpPr>
            <a:stCxn id="27" idx="4"/>
            <a:endCxn id="30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26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1100" y="924175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>
            <a:stCxn id="19" idx="6"/>
            <a:endCxn id="11" idx="2"/>
          </p:cNvCxnSpPr>
          <p:nvPr/>
        </p:nvCxnSpPr>
        <p:spPr>
          <a:xfrm>
            <a:off x="4674279" y="4764940"/>
            <a:ext cx="1758215" cy="71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8" grpId="0" animBg="1"/>
      <p:bldP spid="19" grpId="0" animBg="1"/>
      <p:bldP spid="20" grpId="0" animBg="1"/>
      <p:bldP spid="24" grpId="0"/>
      <p:bldP spid="26" grpId="0" animBg="1"/>
      <p:bldP spid="27" grpId="0" animBg="1"/>
      <p:bldP spid="30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release contains a bug</a:t>
            </a:r>
          </a:p>
          <a:p>
            <a:pPr lvl="1"/>
            <a:r>
              <a:rPr lang="en-US" dirty="0" smtClean="0"/>
              <a:t>Create a hotfix branch from master</a:t>
            </a:r>
          </a:p>
          <a:p>
            <a:pPr lvl="1"/>
            <a:r>
              <a:rPr lang="en-US" dirty="0" smtClean="0"/>
              <a:t>Fix the bug</a:t>
            </a:r>
          </a:p>
          <a:p>
            <a:pPr lvl="1"/>
            <a:r>
              <a:rPr lang="en-US" dirty="0" smtClean="0"/>
              <a:t>merge fix into:</a:t>
            </a:r>
          </a:p>
          <a:p>
            <a:pPr lvl="2"/>
            <a:r>
              <a:rPr lang="en-US" dirty="0" smtClean="0"/>
              <a:t>Next production release</a:t>
            </a:r>
          </a:p>
          <a:p>
            <a:pPr lvl="2"/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8AD7-E4ED-4757-8687-7E629A2A64F4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46" y="67377"/>
            <a:ext cx="6246795" cy="62179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A6F6-689B-48CA-87C6-91B0D3F4D4BC}" type="datetime5">
              <a:rPr lang="en-US" smtClean="0"/>
              <a:t>25-Oct-18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-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write code without affecting the rest of your team</a:t>
            </a:r>
          </a:p>
          <a:p>
            <a:endParaRPr lang="en-US" dirty="0" smtClean="0"/>
          </a:p>
          <a:p>
            <a:r>
              <a:rPr lang="en-US" dirty="0" smtClean="0"/>
              <a:t>Merge branches to integrate your changes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6FD4-3507-44B9-A669-3BD1C157F467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CD86-1A0A-42BD-9C5C-A4B828873522}" type="datetime5">
              <a:rPr lang="en-US" smtClean="0"/>
              <a:t>25-Oct-18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800100"/>
            <a:ext cx="60102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2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off develop when approaching a release</a:t>
            </a:r>
          </a:p>
          <a:p>
            <a:r>
              <a:rPr lang="en-US" dirty="0" smtClean="0"/>
              <a:t>No features added</a:t>
            </a:r>
          </a:p>
          <a:p>
            <a:r>
              <a:rPr lang="en-US" dirty="0" smtClean="0"/>
              <a:t>Extensive testing and bug fixes</a:t>
            </a:r>
          </a:p>
          <a:p>
            <a:pPr lvl="1"/>
            <a:r>
              <a:rPr lang="en-US" dirty="0" smtClean="0"/>
              <a:t>Merge all changes back to develop</a:t>
            </a:r>
          </a:p>
          <a:p>
            <a:r>
              <a:rPr lang="en-US" dirty="0" smtClean="0"/>
              <a:t>When confidently stable</a:t>
            </a:r>
          </a:p>
          <a:p>
            <a:pPr lvl="1"/>
            <a:r>
              <a:rPr lang="en-US" dirty="0" smtClean="0"/>
              <a:t>Merge into master as a release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8971-592E-41FC-B5D2-A4715D855925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the current state of the code</a:t>
            </a:r>
          </a:p>
          <a:p>
            <a:r>
              <a:rPr lang="en-US" dirty="0" smtClean="0"/>
              <a:t>Can easily work with a previous version if needed</a:t>
            </a:r>
          </a:p>
          <a:p>
            <a:r>
              <a:rPr lang="en-US" dirty="0" smtClean="0"/>
              <a:t>Use versioning on master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153A-2D51-41D9-885C-E61249B8B715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68212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0ADA-0795-4A8F-9607-F571A9279D82}" type="datetime5">
              <a:rPr lang="en-US" smtClean="0"/>
              <a:t>25-Oct-18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can push unstable code</a:t>
            </a:r>
          </a:p>
          <a:p>
            <a:r>
              <a:rPr lang="en-US" dirty="0" smtClean="0"/>
              <a:t>Work independently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6E00-B51E-4250-8BD1-E744C651EE48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why?- </a:t>
            </a:r>
            <a:r>
              <a:rPr lang="en-US" dirty="0"/>
              <a:t>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broke it</a:t>
            </a:r>
            <a:r>
              <a:rPr lang="en-US" dirty="0" smtClean="0"/>
              <a:t>?- </a:t>
            </a:r>
            <a:r>
              <a:rPr lang="en-US" dirty="0"/>
              <a:t>can be time consuming</a:t>
            </a:r>
          </a:p>
          <a:p>
            <a:pPr lvl="1"/>
            <a:r>
              <a:rPr lang="en-US" dirty="0"/>
              <a:t>Everyone’s workflow halts and the search begins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61FD-1E6F-4A9A-8A8F-17E9B3BCBBF2}" type="datetime5">
              <a:rPr lang="en-US" smtClean="0"/>
              <a:t>25-Oct-18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commits are only added to the current branch</a:t>
            </a:r>
          </a:p>
          <a:p>
            <a:pPr lvl="1"/>
            <a:r>
              <a:rPr lang="en-US" dirty="0" smtClean="0"/>
              <a:t>Can implement experimental code without affecting others</a:t>
            </a:r>
          </a:p>
          <a:p>
            <a:r>
              <a:rPr lang="en-US" dirty="0" smtClean="0"/>
              <a:t>When the life of the branch is over</a:t>
            </a:r>
          </a:p>
          <a:p>
            <a:pPr lvl="1"/>
            <a:r>
              <a:rPr lang="en-US" dirty="0" smtClean="0"/>
              <a:t>Merge it into the primary codebase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4A9-76C0-4918-BFAD-A19CACD15573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Merge the branch back to the codebase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  <a:p>
            <a:r>
              <a:rPr lang="en-US" dirty="0" smtClean="0"/>
              <a:t>Conflict resolution can be time consuming</a:t>
            </a:r>
          </a:p>
          <a:p>
            <a:pPr lvl="1"/>
            <a:r>
              <a:rPr lang="en-US" dirty="0" smtClean="0"/>
              <a:t>Helps to coordinate with your team and limit editing the same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D553-41B9-49CD-8878-563366E9E433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–b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3C5-CA52-4E67-AC02-2EEF3FEB682E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Branching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suggested method for branching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8ECE-5E7F-4B65-9A24-429550E53E86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Develop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4540"/>
          </a:xfrm>
        </p:spPr>
        <p:txBody>
          <a:bodyPr>
            <a:normAutofit/>
          </a:bodyPr>
          <a:lstStyle/>
          <a:p>
            <a:r>
              <a:rPr lang="en-US" dirty="0" smtClean="0"/>
              <a:t>The two primary branches</a:t>
            </a:r>
          </a:p>
          <a:p>
            <a:r>
              <a:rPr lang="en-US" dirty="0" smtClean="0"/>
              <a:t>Master 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Use for stable releases</a:t>
            </a:r>
          </a:p>
          <a:p>
            <a:r>
              <a:rPr lang="en-US" dirty="0" smtClean="0"/>
              <a:t>Create develop branch</a:t>
            </a:r>
          </a:p>
          <a:p>
            <a:pPr lvl="1"/>
            <a:r>
              <a:rPr lang="en-US" dirty="0" smtClean="0"/>
              <a:t>Use for untested code</a:t>
            </a:r>
          </a:p>
          <a:p>
            <a:pPr lvl="1"/>
            <a:r>
              <a:rPr lang="en-US" dirty="0" smtClean="0"/>
              <a:t>Primary working branch for the team</a:t>
            </a:r>
          </a:p>
          <a:p>
            <a:pPr lvl="1"/>
            <a:r>
              <a:rPr lang="en-US" dirty="0" smtClean="0"/>
              <a:t>Contains the latest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2A98-191C-42A6-A204-5759D0EADBAB}" type="datetime5">
              <a:rPr lang="en-US" smtClean="0"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515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Branching Strategies</vt:lpstr>
      <vt:lpstr>Version Control - Branching</vt:lpstr>
      <vt:lpstr>Why use branching?</vt:lpstr>
      <vt:lpstr>Without Branching</vt:lpstr>
      <vt:lpstr>Branching</vt:lpstr>
      <vt:lpstr>Merging</vt:lpstr>
      <vt:lpstr>Branching in git</vt:lpstr>
      <vt:lpstr>A Branching Model</vt:lpstr>
      <vt:lpstr>Master and Develop</vt:lpstr>
      <vt:lpstr>PowerPoint Presentation</vt:lpstr>
      <vt:lpstr>PowerPoint Presentation</vt:lpstr>
      <vt:lpstr>Feature Branch</vt:lpstr>
      <vt:lpstr>PowerPoint Presentation</vt:lpstr>
      <vt:lpstr>PowerPoint Presentation</vt:lpstr>
      <vt:lpstr>Merging</vt:lpstr>
      <vt:lpstr>PowerPoint Presentation</vt:lpstr>
      <vt:lpstr>PowerPoint Presentation</vt:lpstr>
      <vt:lpstr>Hotfixes</vt:lpstr>
      <vt:lpstr>PowerPoint Presentation</vt:lpstr>
      <vt:lpstr>PowerPoint Presentation</vt:lpstr>
      <vt:lpstr>Release Branch</vt:lpstr>
      <vt:lpstr>Versioning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63</cp:revision>
  <dcterms:created xsi:type="dcterms:W3CDTF">2015-08-25T05:16:22Z</dcterms:created>
  <dcterms:modified xsi:type="dcterms:W3CDTF">2018-10-26T05:33:52Z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