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3" r:id="rId3"/>
    <p:sldId id="275" r:id="rId4"/>
    <p:sldId id="289" r:id="rId5"/>
    <p:sldId id="282" r:id="rId6"/>
    <p:sldId id="294" r:id="rId7"/>
    <p:sldId id="284" r:id="rId8"/>
    <p:sldId id="297" r:id="rId9"/>
    <p:sldId id="287" r:id="rId10"/>
    <p:sldId id="296" r:id="rId11"/>
    <p:sldId id="286" r:id="rId12"/>
    <p:sldId id="295" r:id="rId13"/>
    <p:sldId id="269" r:id="rId14"/>
    <p:sldId id="262" r:id="rId15"/>
    <p:sldId id="299" r:id="rId16"/>
    <p:sldId id="257" r:id="rId17"/>
    <p:sldId id="298" r:id="rId18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73F5338-008D-427F-9D98-34A56CBCE8B8}" type="datetime5">
              <a:rPr lang="en-US" smtClean="0"/>
              <a:t>30-Oct-18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4FE1F5C-7EC3-4FF9-B18B-047A5F324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3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EA7893E-C870-4CE8-9716-8F2F0C844DE5}" type="datetime5">
              <a:rPr lang="en-US" smtClean="0"/>
              <a:t>30-Oct-18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DC5FBE7-89E0-43FB-9F89-F2A2958ED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1453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0C2D5CC-CC13-4E90-B9BB-949E4E010345}" type="datetime5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FBE7-89E0-43FB-9F89-F2A2958ED3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9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7D69ABD8-CC08-634C-8959-69E2F102606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9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7619-F06F-4FD5-BE29-06CFBC265D4D}" type="datetime5">
              <a:rPr lang="en-US" smtClean="0"/>
              <a:t>30-Oct-18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1463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7619-F06F-4FD5-BE29-06CFBC265D4D}" type="datetime5">
              <a:rPr lang="en-US" smtClean="0"/>
              <a:t>30-Oct-18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85028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7619-F06F-4FD5-BE29-06CFBC265D4D}" type="datetime5">
              <a:rPr lang="en-US" smtClean="0"/>
              <a:t>30-Oct-18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1852061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7619-F06F-4FD5-BE29-06CFBC265D4D}" type="datetime5">
              <a:rPr lang="en-US" smtClean="0"/>
              <a:t>30-Oct-18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1683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7619-F06F-4FD5-BE29-06CFBC265D4D}" type="datetime5">
              <a:rPr lang="en-US" smtClean="0"/>
              <a:t>30-Oct-18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396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7619-F06F-4FD5-BE29-06CFBC265D4D}" type="datetime5">
              <a:rPr lang="en-US" smtClean="0"/>
              <a:t>30-Oct-18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19385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54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9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7D69ABD8-CC08-634C-8959-69E2F102606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3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7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0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9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8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6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3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2F613-0DEB-41F7-B52D-A6B7ECB99264}" type="datetime5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65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3276" y="1122363"/>
            <a:ext cx="7550643" cy="2387600"/>
          </a:xfrm>
        </p:spPr>
        <p:txBody>
          <a:bodyPr/>
          <a:lstStyle/>
          <a:p>
            <a:r>
              <a:rPr lang="en-US" dirty="0" smtClean="0"/>
              <a:t>GIT Branching Strategies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9BCB1-1005-48AF-8AB9-E441C7A3FECD}" type="datetime5">
              <a:rPr lang="en-US" smtClean="0"/>
              <a:t>30-Oct-18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7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820" y="0"/>
            <a:ext cx="7429499" cy="147857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different types of </a:t>
            </a:r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938" y="1411903"/>
            <a:ext cx="74294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 smtClean="0"/>
              <a:t>Supporting branches are:</a:t>
            </a:r>
          </a:p>
          <a:p>
            <a:pPr marL="342900" indent="-342900"/>
            <a:r>
              <a:rPr lang="en-US" dirty="0" smtClean="0"/>
              <a:t>Hotfix branches </a:t>
            </a:r>
          </a:p>
          <a:p>
            <a:pPr marL="800100" lvl="1" indent="-342900"/>
            <a:r>
              <a:rPr lang="en-US" dirty="0" smtClean="0"/>
              <a:t>for </a:t>
            </a:r>
            <a:r>
              <a:rPr lang="en-US" dirty="0"/>
              <a:t>fixing production bug, branched from </a:t>
            </a:r>
            <a:r>
              <a:rPr lang="en-US" dirty="0" smtClean="0"/>
              <a:t>master</a:t>
            </a:r>
          </a:p>
          <a:p>
            <a:pPr marL="800100" lvl="1" indent="-342900"/>
            <a:r>
              <a:rPr lang="en-US" dirty="0" smtClean="0"/>
              <a:t>merge </a:t>
            </a:r>
            <a:r>
              <a:rPr lang="en-US" dirty="0"/>
              <a:t>fix into master and develop</a:t>
            </a:r>
          </a:p>
          <a:p>
            <a:pPr marL="628650" lvl="1" indent="0">
              <a:buNone/>
            </a:pPr>
            <a:endParaRPr lang="en-US" dirty="0" smtClean="0"/>
          </a:p>
          <a:p>
            <a:pPr marL="857250" lvl="1"/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17819" y="5770979"/>
            <a:ext cx="2057400" cy="365125"/>
          </a:xfrm>
        </p:spPr>
        <p:txBody>
          <a:bodyPr/>
          <a:lstStyle/>
          <a:p>
            <a:fld id="{F5D16C71-0B77-4984-8F5F-8B37C068E9D8}" type="datetime5">
              <a:rPr lang="en-US" smtClean="0"/>
              <a:t>30-Oct-18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7934" y="5770980"/>
            <a:ext cx="4679482" cy="365125"/>
          </a:xfrm>
        </p:spPr>
        <p:txBody>
          <a:bodyPr/>
          <a:lstStyle/>
          <a:p>
            <a:r>
              <a:rPr lang="en-US" dirty="0" smtClean="0"/>
              <a:t>AXP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5219" y="5770980"/>
            <a:ext cx="578317" cy="365125"/>
          </a:xfrm>
        </p:spPr>
        <p:txBody>
          <a:bodyPr/>
          <a:lstStyle/>
          <a:p>
            <a:fld id="{B4829C59-8948-1A4D-840C-AB343535AC2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4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0838B-3CC3-46BE-9D9B-280D66B91A46}" type="datetime5">
              <a:rPr lang="en-US" smtClean="0"/>
              <a:t>30-Oct-18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4" name="Down Arrow 33"/>
          <p:cNvSpPr/>
          <p:nvPr/>
        </p:nvSpPr>
        <p:spPr>
          <a:xfrm>
            <a:off x="798897" y="721894"/>
            <a:ext cx="404261" cy="5496024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69647" y="1482291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169647" y="4100916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ular Callout 36"/>
          <p:cNvSpPr/>
          <p:nvPr/>
        </p:nvSpPr>
        <p:spPr>
          <a:xfrm>
            <a:off x="6827262" y="1570906"/>
            <a:ext cx="720637" cy="214053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Tag 1.2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630099" y="216408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2630099" y="3725779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630099" y="467574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895150" y="606393"/>
            <a:ext cx="7950467" cy="18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984572" y="88772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87329" y="887721"/>
            <a:ext cx="98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evelop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5" name="Straight Arrow Connector 44"/>
          <p:cNvCxnSpPr>
            <a:stCxn id="35" idx="2"/>
            <a:endCxn id="38" idx="6"/>
          </p:cNvCxnSpPr>
          <p:nvPr/>
        </p:nvCxnSpPr>
        <p:spPr>
          <a:xfrm flipH="1">
            <a:off x="3087299" y="1710891"/>
            <a:ext cx="3082348" cy="681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858699" y="2621280"/>
            <a:ext cx="0" cy="1104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858699" y="4182979"/>
            <a:ext cx="0" cy="492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398247" y="1939491"/>
            <a:ext cx="0" cy="2161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52" name="Rounded Rectangular Callout 51"/>
          <p:cNvSpPr/>
          <p:nvPr/>
        </p:nvSpPr>
        <p:spPr>
          <a:xfrm>
            <a:off x="6895838" y="4225897"/>
            <a:ext cx="723771" cy="207237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Tag 1.2.1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4624370" y="2260533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4624370" y="3725779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852970" y="2717733"/>
            <a:ext cx="0" cy="1008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343227" y="887721"/>
            <a:ext cx="105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Hotfixes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54" idx="6"/>
            <a:endCxn id="36" idx="2"/>
          </p:cNvCxnSpPr>
          <p:nvPr/>
        </p:nvCxnSpPr>
        <p:spPr>
          <a:xfrm>
            <a:off x="5081570" y="3954379"/>
            <a:ext cx="1088077" cy="375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38" idx="0"/>
          </p:cNvCxnSpPr>
          <p:nvPr/>
        </p:nvCxnSpPr>
        <p:spPr>
          <a:xfrm flipV="1">
            <a:off x="2858699" y="1436077"/>
            <a:ext cx="0" cy="7280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5" idx="3"/>
            <a:endCxn id="53" idx="6"/>
          </p:cNvCxnSpPr>
          <p:nvPr/>
        </p:nvCxnSpPr>
        <p:spPr>
          <a:xfrm flipH="1">
            <a:off x="5081570" y="1872536"/>
            <a:ext cx="1155032" cy="616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4" idx="2"/>
          </p:cNvCxnSpPr>
          <p:nvPr/>
        </p:nvCxnSpPr>
        <p:spPr>
          <a:xfrm flipH="1">
            <a:off x="3080385" y="3954379"/>
            <a:ext cx="1543985" cy="936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53" idx="0"/>
          </p:cNvCxnSpPr>
          <p:nvPr/>
        </p:nvCxnSpPr>
        <p:spPr>
          <a:xfrm flipV="1">
            <a:off x="4852970" y="1436077"/>
            <a:ext cx="0" cy="8244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35" idx="0"/>
          </p:cNvCxnSpPr>
          <p:nvPr/>
        </p:nvCxnSpPr>
        <p:spPr>
          <a:xfrm flipV="1">
            <a:off x="6398247" y="1257053"/>
            <a:ext cx="0" cy="2252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ular Callout 43"/>
          <p:cNvSpPr/>
          <p:nvPr/>
        </p:nvSpPr>
        <p:spPr>
          <a:xfrm>
            <a:off x="5397539" y="2397029"/>
            <a:ext cx="933753" cy="886858"/>
          </a:xfrm>
          <a:prstGeom prst="wedgeRoundRectCallout">
            <a:avLst>
              <a:gd name="adj1" fmla="val -82402"/>
              <a:gd name="adj2" fmla="val -29413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Severe bug fixed for production:hotfix1.2.1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Rounded Rectangular Callout 49"/>
          <p:cNvSpPr/>
          <p:nvPr/>
        </p:nvSpPr>
        <p:spPr>
          <a:xfrm>
            <a:off x="4157493" y="4727801"/>
            <a:ext cx="933753" cy="541863"/>
          </a:xfrm>
          <a:prstGeom prst="wedgeRoundRectCallout">
            <a:avLst>
              <a:gd name="adj1" fmla="val -87556"/>
              <a:gd name="adj2" fmla="val -97788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Include </a:t>
            </a:r>
            <a:r>
              <a:rPr lang="en-US" sz="1000" dirty="0" err="1" smtClean="0">
                <a:solidFill>
                  <a:schemeClr val="tx1"/>
                </a:solidFill>
              </a:rPr>
              <a:t>bugfix</a:t>
            </a:r>
            <a:r>
              <a:rPr lang="en-US" sz="1000" dirty="0" smtClean="0">
                <a:solidFill>
                  <a:schemeClr val="tx1"/>
                </a:solidFill>
              </a:rPr>
              <a:t> in develop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2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/>
      <p:bldP spid="43" grpId="0"/>
      <p:bldP spid="52" grpId="0" animBg="1"/>
      <p:bldP spid="53" grpId="0" animBg="1"/>
      <p:bldP spid="54" grpId="0" animBg="1"/>
      <p:bldP spid="59" grpId="0"/>
      <p:bldP spid="44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820" y="0"/>
            <a:ext cx="7429499" cy="147857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different types of </a:t>
            </a:r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1820" y="1394165"/>
            <a:ext cx="2955544" cy="3194492"/>
          </a:xfrm>
        </p:spPr>
        <p:txBody>
          <a:bodyPr>
            <a:noAutofit/>
          </a:bodyPr>
          <a:lstStyle/>
          <a:p>
            <a:r>
              <a:rPr lang="en-US" sz="2800" dirty="0" smtClean="0"/>
              <a:t>Master </a:t>
            </a:r>
          </a:p>
          <a:p>
            <a:r>
              <a:rPr lang="en-US" sz="2800" dirty="0" smtClean="0"/>
              <a:t>Develop</a:t>
            </a:r>
          </a:p>
          <a:p>
            <a:r>
              <a:rPr lang="en-US" sz="2800" dirty="0" smtClean="0"/>
              <a:t>Feature </a:t>
            </a:r>
          </a:p>
          <a:p>
            <a:r>
              <a:rPr lang="en-US" sz="2800" dirty="0" smtClean="0"/>
              <a:t>Release  </a:t>
            </a:r>
          </a:p>
          <a:p>
            <a:pPr marL="342900" indent="-342900"/>
            <a:r>
              <a:rPr lang="en-US" sz="2800" dirty="0" smtClean="0"/>
              <a:t>Hotfix  </a:t>
            </a:r>
            <a:endParaRPr lang="en-US" sz="2800" dirty="0"/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17819" y="5813309"/>
            <a:ext cx="2057400" cy="365125"/>
          </a:xfrm>
        </p:spPr>
        <p:txBody>
          <a:bodyPr/>
          <a:lstStyle/>
          <a:p>
            <a:fld id="{7E402BD3-EC5C-43D5-AB91-CC49B5B890E8}" type="datetime5">
              <a:rPr lang="en-US" smtClean="0"/>
              <a:t>30-Oct-18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65686" y="5813309"/>
            <a:ext cx="4679482" cy="365125"/>
          </a:xfrm>
        </p:spPr>
        <p:txBody>
          <a:bodyPr/>
          <a:lstStyle/>
          <a:p>
            <a:r>
              <a:rPr lang="en-US" dirty="0" smtClean="0"/>
              <a:t>AXP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5219" y="5838005"/>
            <a:ext cx="578317" cy="365125"/>
          </a:xfrm>
        </p:spPr>
        <p:txBody>
          <a:bodyPr/>
          <a:lstStyle/>
          <a:p>
            <a:fld id="{B4829C59-8948-1A4D-840C-AB343535AC28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16024" y="1502892"/>
            <a:ext cx="1713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(master)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6024" y="2106354"/>
            <a:ext cx="1713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(develop)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16023" y="3436072"/>
            <a:ext cx="1713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(</a:t>
            </a:r>
            <a:r>
              <a:rPr lang="en-US" sz="2000" dirty="0" smtClean="0">
                <a:solidFill>
                  <a:srgbClr val="FFFF00"/>
                </a:solidFill>
              </a:rPr>
              <a:t>release/*)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6024" y="2786065"/>
            <a:ext cx="1713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(</a:t>
            </a:r>
            <a:r>
              <a:rPr lang="en-US" sz="2000" dirty="0" smtClean="0">
                <a:solidFill>
                  <a:srgbClr val="FFFF00"/>
                </a:solidFill>
              </a:rPr>
              <a:t>feature/*)</a:t>
            </a:r>
            <a:endParaRPr lang="en-US" sz="2000" dirty="0" smtClean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16024" y="4070473"/>
            <a:ext cx="1713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FFFF00"/>
                </a:solidFill>
              </a:rPr>
              <a:t>(</a:t>
            </a:r>
            <a:r>
              <a:rPr lang="en-US" sz="2000" smtClean="0">
                <a:solidFill>
                  <a:srgbClr val="FFFF00"/>
                </a:solidFill>
              </a:rPr>
              <a:t>hotfix/*)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72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8704" y="504367"/>
            <a:ext cx="6401387" cy="652017"/>
          </a:xfrm>
        </p:spPr>
        <p:txBody>
          <a:bodyPr>
            <a:noAutofit/>
          </a:bodyPr>
          <a:lstStyle/>
          <a:p>
            <a:r>
              <a:rPr lang="en-US" dirty="0" smtClean="0"/>
              <a:t>How to create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412089"/>
            <a:ext cx="7429499" cy="3541714"/>
          </a:xfrm>
        </p:spPr>
        <p:txBody>
          <a:bodyPr/>
          <a:lstStyle/>
          <a:p>
            <a:r>
              <a:rPr lang="en-US" dirty="0" smtClean="0"/>
              <a:t>Creates branch off of current branch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checkout –b &lt;</a:t>
            </a:r>
            <a:r>
              <a:rPr lang="en-US" dirty="0" err="1"/>
              <a:t>newBranchName</a:t>
            </a:r>
            <a:r>
              <a:rPr lang="en-US" dirty="0"/>
              <a:t>&gt;</a:t>
            </a:r>
            <a:endParaRPr lang="en-US" dirty="0" smtClean="0"/>
          </a:p>
          <a:p>
            <a:pPr lvl="1"/>
            <a:r>
              <a:rPr lang="en-US" dirty="0" smtClean="0"/>
              <a:t>Equivalent to: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branch &lt;</a:t>
            </a:r>
            <a:r>
              <a:rPr lang="en-US" dirty="0" err="1" smtClean="0"/>
              <a:t>newBranchName</a:t>
            </a:r>
            <a:r>
              <a:rPr lang="en-US" dirty="0" smtClean="0"/>
              <a:t>&gt;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checkout &lt;</a:t>
            </a:r>
            <a:r>
              <a:rPr lang="en-US" dirty="0" err="1" smtClean="0"/>
              <a:t>newBranchName</a:t>
            </a:r>
            <a:r>
              <a:rPr lang="en-US" dirty="0" smtClean="0"/>
              <a:t>&gt;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2BE-2432-46E9-A7B5-ED1F3B2664CA}" type="datetime5">
              <a:rPr lang="en-US" smtClean="0"/>
              <a:t>30-Oct-18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2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570" y="445263"/>
            <a:ext cx="3475308" cy="690518"/>
          </a:xfrm>
        </p:spPr>
        <p:txBody>
          <a:bodyPr/>
          <a:lstStyle/>
          <a:p>
            <a:r>
              <a:rPr lang="en-US" dirty="0" smtClean="0"/>
              <a:t>How TO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1296305"/>
            <a:ext cx="8229600" cy="4800814"/>
          </a:xfrm>
        </p:spPr>
        <p:txBody>
          <a:bodyPr>
            <a:normAutofit/>
          </a:bodyPr>
          <a:lstStyle/>
          <a:p>
            <a:r>
              <a:rPr lang="en-US" dirty="0" smtClean="0"/>
              <a:t>Once the changes are complete and stable</a:t>
            </a:r>
          </a:p>
          <a:p>
            <a:pPr lvl="1"/>
            <a:r>
              <a:rPr lang="en-US" dirty="0" smtClean="0"/>
              <a:t>Run </a:t>
            </a:r>
            <a:r>
              <a:rPr lang="en-US" dirty="0"/>
              <a:t>your tests, make sure the changes are what you </a:t>
            </a:r>
            <a:r>
              <a:rPr lang="en-US" dirty="0" smtClean="0"/>
              <a:t>want</a:t>
            </a:r>
          </a:p>
          <a:p>
            <a:pPr lvl="1"/>
            <a:r>
              <a:rPr lang="en-US" dirty="0"/>
              <a:t>Merge the branch back to the </a:t>
            </a:r>
            <a:r>
              <a:rPr lang="en-US" dirty="0" smtClean="0"/>
              <a:t>codebase</a:t>
            </a:r>
          </a:p>
          <a:p>
            <a:pPr lvl="2"/>
            <a:r>
              <a:rPr lang="en-US" dirty="0"/>
              <a:t>$</a:t>
            </a:r>
            <a:r>
              <a:rPr lang="en-US" dirty="0" err="1"/>
              <a:t>git</a:t>
            </a:r>
            <a:r>
              <a:rPr lang="en-US" dirty="0"/>
              <a:t> checkout &lt;branch name&gt; e.g. develop</a:t>
            </a:r>
          </a:p>
          <a:p>
            <a:pPr lvl="2"/>
            <a:r>
              <a:rPr lang="en-US" dirty="0"/>
              <a:t>$</a:t>
            </a:r>
            <a:r>
              <a:rPr lang="en-US" dirty="0" err="1"/>
              <a:t>git</a:t>
            </a:r>
            <a:r>
              <a:rPr lang="en-US" dirty="0"/>
              <a:t> merge &lt;branch name&gt; e.g. </a:t>
            </a:r>
            <a:r>
              <a:rPr lang="en-US" dirty="0" smtClean="0"/>
              <a:t>feature-1</a:t>
            </a:r>
          </a:p>
          <a:p>
            <a:r>
              <a:rPr lang="en-US" dirty="0" smtClean="0"/>
              <a:t>Typically:</a:t>
            </a:r>
          </a:p>
          <a:p>
            <a:pPr lvl="1"/>
            <a:r>
              <a:rPr lang="en-US" dirty="0" smtClean="0"/>
              <a:t>Initiate a pull request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erforms code reviews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erge the code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DFC4-EF8B-4A0A-8D27-213A727403F7}" type="datetime5">
              <a:rPr lang="en-US" smtClean="0"/>
              <a:t>30-Oct-18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5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63C3-B7A2-440C-A958-83A32319F230}" type="datetime5">
              <a:rPr lang="en-US" smtClean="0"/>
              <a:t>30-Oct-18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60219" y="2136808"/>
            <a:ext cx="46778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Are you ready?</a:t>
            </a:r>
          </a:p>
          <a:p>
            <a:pPr algn="ctr"/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4711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909" y="36720"/>
            <a:ext cx="5147291" cy="584655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1711-3DD8-4CEE-AA59-C9DAEACD0E85}" type="datetime5">
              <a:rPr lang="en-US" smtClean="0"/>
              <a:t>30-Oct-18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7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FDDE-7909-4850-98DB-16F1F711BCF7}" type="datetime5">
              <a:rPr lang="en-US" smtClean="0"/>
              <a:t>30-Oct-18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60219" y="2136808"/>
            <a:ext cx="46778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Thank you! </a:t>
            </a:r>
          </a:p>
          <a:p>
            <a:pPr algn="ctr"/>
            <a:endParaRPr lang="en-US" sz="5400" dirty="0"/>
          </a:p>
          <a:p>
            <a:pPr algn="ctr"/>
            <a:r>
              <a:rPr lang="en-US" sz="5400" dirty="0" smtClean="0"/>
              <a:t>Any questions?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83482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943" y="211755"/>
            <a:ext cx="7429499" cy="1163437"/>
          </a:xfrm>
        </p:spPr>
        <p:txBody>
          <a:bodyPr/>
          <a:lstStyle/>
          <a:p>
            <a:r>
              <a:rPr lang="en-US" dirty="0" smtClean="0"/>
              <a:t>Without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211" y="1357103"/>
            <a:ext cx="8229600" cy="4544260"/>
          </a:xfrm>
        </p:spPr>
        <p:txBody>
          <a:bodyPr>
            <a:normAutofit/>
          </a:bodyPr>
          <a:lstStyle/>
          <a:p>
            <a:r>
              <a:rPr lang="en-US" dirty="0" smtClean="0"/>
              <a:t>All team members push to master</a:t>
            </a:r>
          </a:p>
          <a:p>
            <a:pPr lvl="1"/>
            <a:r>
              <a:rPr lang="en-US" dirty="0"/>
              <a:t>If there are </a:t>
            </a:r>
            <a:r>
              <a:rPr lang="en-US" dirty="0" smtClean="0"/>
              <a:t>many </a:t>
            </a:r>
            <a:r>
              <a:rPr lang="en-US" dirty="0"/>
              <a:t>developers with different tasks on the same codebase</a:t>
            </a:r>
            <a:r>
              <a:rPr lang="en-US" dirty="0" smtClean="0"/>
              <a:t>?</a:t>
            </a:r>
          </a:p>
          <a:p>
            <a:r>
              <a:rPr lang="en-US" dirty="0" smtClean="0"/>
              <a:t>Someone </a:t>
            </a:r>
            <a:r>
              <a:rPr lang="en-US" dirty="0"/>
              <a:t>pushes code with errors</a:t>
            </a:r>
          </a:p>
          <a:p>
            <a:pPr lvl="1"/>
            <a:r>
              <a:rPr lang="en-US" dirty="0" smtClean="0"/>
              <a:t>Code breaks, why</a:t>
            </a:r>
            <a:r>
              <a:rPr lang="en-US" dirty="0"/>
              <a:t>? Who broke </a:t>
            </a:r>
            <a:r>
              <a:rPr lang="en-US" dirty="0" smtClean="0"/>
              <a:t>it? </a:t>
            </a:r>
            <a:r>
              <a:rPr lang="en-US" dirty="0"/>
              <a:t>- can be time </a:t>
            </a:r>
            <a:r>
              <a:rPr lang="en-US" dirty="0" smtClean="0"/>
              <a:t>consuming</a:t>
            </a:r>
          </a:p>
          <a:p>
            <a:pPr lvl="1"/>
            <a:r>
              <a:rPr lang="en-US" dirty="0" smtClean="0"/>
              <a:t>Everyone’s </a:t>
            </a:r>
            <a:r>
              <a:rPr lang="en-US" dirty="0"/>
              <a:t>workflow halts and the search </a:t>
            </a:r>
            <a:r>
              <a:rPr lang="en-US" dirty="0" smtClean="0"/>
              <a:t>begins</a:t>
            </a:r>
          </a:p>
          <a:p>
            <a:r>
              <a:rPr lang="en-US" dirty="0" smtClean="0"/>
              <a:t>Put production in jeopardy</a:t>
            </a:r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39C4-FA81-4D2A-B71C-A5DE9420EB07}" type="datetime5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7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91" y="465864"/>
            <a:ext cx="7429499" cy="806021"/>
          </a:xfrm>
        </p:spPr>
        <p:txBody>
          <a:bodyPr/>
          <a:lstStyle/>
          <a:p>
            <a:r>
              <a:rPr lang="en-US" dirty="0" smtClean="0"/>
              <a:t>With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687" y="1402463"/>
            <a:ext cx="7429499" cy="3541714"/>
          </a:xfrm>
        </p:spPr>
        <p:txBody>
          <a:bodyPr/>
          <a:lstStyle/>
          <a:p>
            <a:r>
              <a:rPr lang="en-US" dirty="0"/>
              <a:t>Work </a:t>
            </a:r>
            <a:r>
              <a:rPr lang="en-US" dirty="0" smtClean="0"/>
              <a:t>independently</a:t>
            </a:r>
          </a:p>
          <a:p>
            <a:pPr lvl="1"/>
            <a:r>
              <a:rPr lang="en-US" dirty="0" smtClean="0"/>
              <a:t>A way to write code without affecting the rest of your team</a:t>
            </a:r>
          </a:p>
          <a:p>
            <a:r>
              <a:rPr lang="en-US" dirty="0" smtClean="0"/>
              <a:t>You </a:t>
            </a:r>
            <a:r>
              <a:rPr lang="en-US" dirty="0"/>
              <a:t>can push unstable </a:t>
            </a:r>
            <a:r>
              <a:rPr lang="en-US" dirty="0" smtClean="0"/>
              <a:t>code</a:t>
            </a:r>
          </a:p>
          <a:p>
            <a:pPr lvl="1"/>
            <a:r>
              <a:rPr lang="en-US" dirty="0"/>
              <a:t>Can implement experimental code without affecting </a:t>
            </a:r>
            <a:r>
              <a:rPr lang="en-US" dirty="0" smtClean="0"/>
              <a:t>others</a:t>
            </a:r>
          </a:p>
          <a:p>
            <a:r>
              <a:rPr lang="en-US" dirty="0" smtClean="0"/>
              <a:t>Production is clean</a:t>
            </a:r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1911-0541-4495-9678-306C11D8FD9F}" type="datetime5">
              <a:rPr lang="en-US" smtClean="0"/>
              <a:t>30-Oct-18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7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820" y="126295"/>
            <a:ext cx="7429499" cy="117428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different types of </a:t>
            </a:r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938" y="1411903"/>
            <a:ext cx="7429499" cy="37953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 smtClean="0"/>
              <a:t>Main branches are:</a:t>
            </a:r>
          </a:p>
          <a:p>
            <a:r>
              <a:rPr lang="en-US" dirty="0" smtClean="0"/>
              <a:t>Master 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the default branch in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Production releases</a:t>
            </a:r>
            <a:endParaRPr lang="en-US" dirty="0"/>
          </a:p>
          <a:p>
            <a:pPr lvl="1"/>
            <a:r>
              <a:rPr lang="en-US" dirty="0" smtClean="0"/>
              <a:t>Tag it</a:t>
            </a:r>
          </a:p>
          <a:p>
            <a:r>
              <a:rPr lang="en-US" dirty="0" smtClean="0"/>
              <a:t>Develop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ntegration </a:t>
            </a:r>
            <a:r>
              <a:rPr lang="en-US" dirty="0"/>
              <a:t>branch, branched from </a:t>
            </a:r>
            <a:r>
              <a:rPr lang="en-US" dirty="0" smtClean="0"/>
              <a:t>master</a:t>
            </a:r>
          </a:p>
          <a:p>
            <a:pPr lvl="1"/>
            <a:r>
              <a:rPr lang="en-US" dirty="0" smtClean="0"/>
              <a:t>Primary </a:t>
            </a:r>
            <a:r>
              <a:rPr lang="en-US" dirty="0"/>
              <a:t>working branch for the </a:t>
            </a:r>
            <a:r>
              <a:rPr lang="en-US" dirty="0" smtClean="0"/>
              <a:t>team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17819" y="6492874"/>
            <a:ext cx="2057400" cy="365125"/>
          </a:xfrm>
        </p:spPr>
        <p:txBody>
          <a:bodyPr/>
          <a:lstStyle/>
          <a:p>
            <a:fld id="{DA4441A7-B720-47A6-A4EC-F91AA552B9F6}" type="datetime5">
              <a:rPr lang="en-US" smtClean="0"/>
              <a:t>30-Oct-18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1938" y="6492875"/>
            <a:ext cx="4679482" cy="365125"/>
          </a:xfrm>
        </p:spPr>
        <p:txBody>
          <a:bodyPr/>
          <a:lstStyle/>
          <a:p>
            <a:r>
              <a:rPr lang="en-US" smtClean="0"/>
              <a:t>AXP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68365" y="6492873"/>
            <a:ext cx="578317" cy="365125"/>
          </a:xfrm>
        </p:spPr>
        <p:txBody>
          <a:bodyPr/>
          <a:lstStyle/>
          <a:p>
            <a:fld id="{B4829C59-8948-1A4D-840C-AB343535AC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2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4DFC-0AAD-4832-8A42-6865DDF6A1BB}" type="datetime5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5</a:t>
            </a:fld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798897" y="721894"/>
            <a:ext cx="404261" cy="5496024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44152" y="1482291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ular Callout 17"/>
          <p:cNvSpPr/>
          <p:nvPr/>
        </p:nvSpPr>
        <p:spPr>
          <a:xfrm>
            <a:off x="6298502" y="1526173"/>
            <a:ext cx="1137786" cy="362101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Initial Production version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111768" y="216408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111768" y="3268579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11768" y="5477644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895150" y="606393"/>
            <a:ext cx="7950467" cy="18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92554" y="89639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63779" y="89639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evelop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9" name="Straight Arrow Connector 38"/>
          <p:cNvCxnSpPr>
            <a:stCxn id="15" idx="2"/>
            <a:endCxn id="19" idx="6"/>
          </p:cNvCxnSpPr>
          <p:nvPr/>
        </p:nvCxnSpPr>
        <p:spPr>
          <a:xfrm flipH="1">
            <a:off x="3568968" y="1710891"/>
            <a:ext cx="1975184" cy="681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4"/>
            <a:endCxn id="20" idx="0"/>
          </p:cNvCxnSpPr>
          <p:nvPr/>
        </p:nvCxnSpPr>
        <p:spPr>
          <a:xfrm>
            <a:off x="3340368" y="2621280"/>
            <a:ext cx="0" cy="647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4"/>
            <a:endCxn id="21" idx="0"/>
          </p:cNvCxnSpPr>
          <p:nvPr/>
        </p:nvCxnSpPr>
        <p:spPr>
          <a:xfrm>
            <a:off x="3340368" y="3725779"/>
            <a:ext cx="0" cy="1751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55" name="Straight Connector 54"/>
          <p:cNvCxnSpPr>
            <a:stCxn id="19" idx="0"/>
          </p:cNvCxnSpPr>
          <p:nvPr/>
        </p:nvCxnSpPr>
        <p:spPr>
          <a:xfrm flipV="1">
            <a:off x="3340368" y="1265723"/>
            <a:ext cx="0" cy="8983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0"/>
          </p:cNvCxnSpPr>
          <p:nvPr/>
        </p:nvCxnSpPr>
        <p:spPr>
          <a:xfrm flipV="1">
            <a:off x="5772752" y="1265723"/>
            <a:ext cx="0" cy="2165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ular Callout 24"/>
          <p:cNvSpPr/>
          <p:nvPr/>
        </p:nvSpPr>
        <p:spPr>
          <a:xfrm>
            <a:off x="1822938" y="5070686"/>
            <a:ext cx="1140841" cy="380489"/>
          </a:xfrm>
          <a:prstGeom prst="wedgeRoundRectCallout">
            <a:avLst>
              <a:gd name="adj1" fmla="val 61103"/>
              <a:gd name="adj2" fmla="val 115421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Work in progress on next release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77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  <p:bldP spid="20" grpId="0" animBg="1"/>
      <p:bldP spid="21" grpId="0" animBg="1"/>
      <p:bldP spid="28" grpId="0"/>
      <p:bldP spid="29" grpId="0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820" y="0"/>
            <a:ext cx="7429499" cy="147857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different types of </a:t>
            </a:r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938" y="1411903"/>
            <a:ext cx="74294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 smtClean="0"/>
              <a:t>Supporting branches are:</a:t>
            </a:r>
          </a:p>
          <a:p>
            <a:r>
              <a:rPr lang="en-US" dirty="0" smtClean="0"/>
              <a:t>Feature branches</a:t>
            </a:r>
          </a:p>
          <a:p>
            <a:pPr marL="800100" lvl="1" indent="-342900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upcoming future </a:t>
            </a:r>
            <a:r>
              <a:rPr lang="en-US" dirty="0" smtClean="0"/>
              <a:t>release, branched from develop</a:t>
            </a:r>
          </a:p>
          <a:p>
            <a:pPr lvl="1"/>
            <a:r>
              <a:rPr lang="en-US" dirty="0"/>
              <a:t>  Primary working branches for an individual(s)</a:t>
            </a:r>
          </a:p>
          <a:p>
            <a:pPr lvl="1"/>
            <a:r>
              <a:rPr lang="en-US" dirty="0" smtClean="0"/>
              <a:t>  Merge </a:t>
            </a:r>
            <a:r>
              <a:rPr lang="en-US" dirty="0"/>
              <a:t>back into develop</a:t>
            </a:r>
          </a:p>
          <a:p>
            <a:pPr lvl="1"/>
            <a:r>
              <a:rPr lang="en-US" dirty="0" smtClean="0"/>
              <a:t>  Temporary </a:t>
            </a:r>
            <a:r>
              <a:rPr lang="en-US" dirty="0"/>
              <a:t>branches, they will be removed eventually</a:t>
            </a:r>
          </a:p>
          <a:p>
            <a:pPr lvl="1"/>
            <a:r>
              <a:rPr lang="en-US" dirty="0" smtClean="0"/>
              <a:t>  If </a:t>
            </a:r>
            <a:r>
              <a:rPr lang="en-US" dirty="0"/>
              <a:t>the feature is a failure you can remove it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17819" y="6492874"/>
            <a:ext cx="2057400" cy="365125"/>
          </a:xfrm>
        </p:spPr>
        <p:txBody>
          <a:bodyPr/>
          <a:lstStyle/>
          <a:p>
            <a:fld id="{19DBFDF4-ACC0-4652-911D-4A0A8D1B29E3}" type="datetime5">
              <a:rPr lang="en-US" smtClean="0"/>
              <a:t>30-Oct-18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1938" y="6492875"/>
            <a:ext cx="4679482" cy="365125"/>
          </a:xfrm>
        </p:spPr>
        <p:txBody>
          <a:bodyPr/>
          <a:lstStyle/>
          <a:p>
            <a:r>
              <a:rPr lang="en-US" smtClean="0"/>
              <a:t>AXP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68365" y="6492873"/>
            <a:ext cx="578317" cy="365125"/>
          </a:xfrm>
        </p:spPr>
        <p:txBody>
          <a:bodyPr/>
          <a:lstStyle/>
          <a:p>
            <a:fld id="{B4829C59-8948-1A4D-840C-AB343535AC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BDBC-509E-4D8A-A3E9-E40852C4E63C}" type="datetime5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7</a:t>
            </a:fld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798897" y="721894"/>
            <a:ext cx="404261" cy="5496024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32494" y="1933072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432494" y="3037571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32494" y="5246636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95150" y="606393"/>
            <a:ext cx="7950467" cy="18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84505" y="9161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evelop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9" name="Straight Arrow Connector 18"/>
          <p:cNvCxnSpPr>
            <a:stCxn id="11" idx="4"/>
            <a:endCxn id="12" idx="0"/>
          </p:cNvCxnSpPr>
          <p:nvPr/>
        </p:nvCxnSpPr>
        <p:spPr>
          <a:xfrm>
            <a:off x="6661094" y="2390272"/>
            <a:ext cx="0" cy="647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4"/>
            <a:endCxn id="13" idx="0"/>
          </p:cNvCxnSpPr>
          <p:nvPr/>
        </p:nvCxnSpPr>
        <p:spPr>
          <a:xfrm>
            <a:off x="6661094" y="3494771"/>
            <a:ext cx="0" cy="1751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23" name="Straight Connector 22"/>
          <p:cNvCxnSpPr>
            <a:stCxn id="11" idx="0"/>
          </p:cNvCxnSpPr>
          <p:nvPr/>
        </p:nvCxnSpPr>
        <p:spPr>
          <a:xfrm flipV="1">
            <a:off x="6661094" y="1293507"/>
            <a:ext cx="0" cy="639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217079" y="2716329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217079" y="4536340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217079" y="3825291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29" name="Straight Arrow Connector 28"/>
          <p:cNvCxnSpPr>
            <a:stCxn id="11" idx="2"/>
            <a:endCxn id="25" idx="6"/>
          </p:cNvCxnSpPr>
          <p:nvPr/>
        </p:nvCxnSpPr>
        <p:spPr>
          <a:xfrm flipH="1">
            <a:off x="4674279" y="2161672"/>
            <a:ext cx="1758215" cy="783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4"/>
            <a:endCxn id="27" idx="0"/>
          </p:cNvCxnSpPr>
          <p:nvPr/>
        </p:nvCxnSpPr>
        <p:spPr>
          <a:xfrm>
            <a:off x="4445679" y="3173529"/>
            <a:ext cx="0" cy="65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26" idx="0"/>
          </p:cNvCxnSpPr>
          <p:nvPr/>
        </p:nvCxnSpPr>
        <p:spPr>
          <a:xfrm>
            <a:off x="4445679" y="4282491"/>
            <a:ext cx="0" cy="253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99768" y="9161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</a:t>
            </a:r>
          </a:p>
        </p:txBody>
      </p:sp>
      <p:cxnSp>
        <p:nvCxnSpPr>
          <p:cNvPr id="36" name="Straight Connector 35"/>
          <p:cNvCxnSpPr>
            <a:stCxn id="25" idx="0"/>
          </p:cNvCxnSpPr>
          <p:nvPr/>
        </p:nvCxnSpPr>
        <p:spPr>
          <a:xfrm flipV="1">
            <a:off x="4445679" y="1321291"/>
            <a:ext cx="0" cy="13950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864086" y="2738392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2864086" y="4462549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41" name="Straight Arrow Connector 40"/>
          <p:cNvCxnSpPr>
            <a:stCxn id="38" idx="4"/>
            <a:endCxn id="39" idx="0"/>
          </p:cNvCxnSpPr>
          <p:nvPr/>
        </p:nvCxnSpPr>
        <p:spPr>
          <a:xfrm>
            <a:off x="3092686" y="3195592"/>
            <a:ext cx="0" cy="1266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8" idx="0"/>
          </p:cNvCxnSpPr>
          <p:nvPr/>
        </p:nvCxnSpPr>
        <p:spPr>
          <a:xfrm flipV="1">
            <a:off x="3092686" y="1363977"/>
            <a:ext cx="0" cy="13744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864086" y="5190912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48" name="Straight Arrow Connector 47"/>
          <p:cNvCxnSpPr>
            <a:stCxn id="39" idx="4"/>
            <a:endCxn id="46" idx="0"/>
          </p:cNvCxnSpPr>
          <p:nvPr/>
        </p:nvCxnSpPr>
        <p:spPr>
          <a:xfrm>
            <a:off x="3092686" y="4919749"/>
            <a:ext cx="0" cy="271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2"/>
            <a:endCxn id="38" idx="6"/>
          </p:cNvCxnSpPr>
          <p:nvPr/>
        </p:nvCxnSpPr>
        <p:spPr>
          <a:xfrm flipH="1">
            <a:off x="3321286" y="2161672"/>
            <a:ext cx="3111208" cy="805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691078" y="916100"/>
            <a:ext cx="105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2227385" y="2944929"/>
            <a:ext cx="521677" cy="247458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03158" y="3987587"/>
            <a:ext cx="110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eature-2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4692639" y="3034363"/>
            <a:ext cx="386862" cy="179794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86454" y="3730725"/>
            <a:ext cx="116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eature-1</a:t>
            </a:r>
            <a:endParaRPr lang="en-US" dirty="0"/>
          </a:p>
        </p:txBody>
      </p:sp>
      <p:sp>
        <p:nvSpPr>
          <p:cNvPr id="10" name="Multiply 9"/>
          <p:cNvSpPr/>
          <p:nvPr/>
        </p:nvSpPr>
        <p:spPr>
          <a:xfrm>
            <a:off x="2304489" y="1892352"/>
            <a:ext cx="1552279" cy="455980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26" idx="5"/>
            <a:endCxn id="13" idx="2"/>
          </p:cNvCxnSpPr>
          <p:nvPr/>
        </p:nvCxnSpPr>
        <p:spPr>
          <a:xfrm>
            <a:off x="4607324" y="4926585"/>
            <a:ext cx="1825170" cy="548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Multiply 41"/>
          <p:cNvSpPr/>
          <p:nvPr/>
        </p:nvSpPr>
        <p:spPr>
          <a:xfrm>
            <a:off x="3772508" y="1527227"/>
            <a:ext cx="1552279" cy="455980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ular Callout 43"/>
          <p:cNvSpPr/>
          <p:nvPr/>
        </p:nvSpPr>
        <p:spPr>
          <a:xfrm>
            <a:off x="4789776" y="1769927"/>
            <a:ext cx="1072902" cy="480282"/>
          </a:xfrm>
          <a:prstGeom prst="wedgeRoundRectCallout">
            <a:avLst>
              <a:gd name="adj1" fmla="val -67440"/>
              <a:gd name="adj2" fmla="val 153600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Major feature for next release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" name="Rounded Rectangular Callout 44"/>
          <p:cNvSpPr/>
          <p:nvPr/>
        </p:nvSpPr>
        <p:spPr>
          <a:xfrm>
            <a:off x="3337719" y="1807231"/>
            <a:ext cx="1072902" cy="480282"/>
          </a:xfrm>
          <a:prstGeom prst="wedgeRoundRectCallout">
            <a:avLst>
              <a:gd name="adj1" fmla="val -66543"/>
              <a:gd name="adj2" fmla="val 14558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</a:t>
            </a:r>
            <a:r>
              <a:rPr lang="en-US" sz="1000" dirty="0" smtClean="0">
                <a:solidFill>
                  <a:schemeClr val="tx1"/>
                </a:solidFill>
              </a:rPr>
              <a:t>eature for future release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27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/>
      <p:bldP spid="25" grpId="0" animBg="1"/>
      <p:bldP spid="26" grpId="0" animBg="1"/>
      <p:bldP spid="27" grpId="0" animBg="1"/>
      <p:bldP spid="34" grpId="0"/>
      <p:bldP spid="38" grpId="0" animBg="1"/>
      <p:bldP spid="39" grpId="0" animBg="1"/>
      <p:bldP spid="46" grpId="0" animBg="1"/>
      <p:bldP spid="51" grpId="0"/>
      <p:bldP spid="2" grpId="0" animBg="1"/>
      <p:bldP spid="3" grpId="0"/>
      <p:bldP spid="8" grpId="0" animBg="1"/>
      <p:bldP spid="9" grpId="0"/>
      <p:bldP spid="10" grpId="0" animBg="1"/>
      <p:bldP spid="42" grpId="0" animBg="1"/>
      <p:bldP spid="44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820" y="0"/>
            <a:ext cx="7429499" cy="147857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different types of </a:t>
            </a:r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435" y="1411903"/>
            <a:ext cx="74294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 smtClean="0"/>
              <a:t>Supporting branches are:</a:t>
            </a:r>
          </a:p>
          <a:p>
            <a:r>
              <a:rPr lang="en-US" dirty="0" smtClean="0"/>
              <a:t>Release branches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finalizing a major/minor release, branched from develop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features </a:t>
            </a:r>
            <a:r>
              <a:rPr lang="en-US" dirty="0" smtClean="0"/>
              <a:t>added only minor </a:t>
            </a:r>
            <a:r>
              <a:rPr lang="en-US" dirty="0"/>
              <a:t>bug fixes </a:t>
            </a:r>
            <a:r>
              <a:rPr lang="en-US" dirty="0" smtClean="0"/>
              <a:t>allowed</a:t>
            </a:r>
          </a:p>
          <a:p>
            <a:pPr lvl="1"/>
            <a:r>
              <a:rPr lang="en-US" dirty="0"/>
              <a:t>Merge into </a:t>
            </a:r>
            <a:r>
              <a:rPr lang="en-US" dirty="0" smtClean="0"/>
              <a:t>master</a:t>
            </a:r>
            <a:endParaRPr lang="en-US" dirty="0"/>
          </a:p>
          <a:p>
            <a:pPr lvl="1"/>
            <a:r>
              <a:rPr lang="en-US" dirty="0"/>
              <a:t>Merge all changes back to develop if </a:t>
            </a:r>
            <a:r>
              <a:rPr lang="en-US" dirty="0" smtClean="0"/>
              <a:t>necessary</a:t>
            </a:r>
          </a:p>
          <a:p>
            <a:pPr lvl="1"/>
            <a:r>
              <a:rPr lang="en-US" dirty="0" smtClean="0"/>
              <a:t>Delete it</a:t>
            </a:r>
          </a:p>
          <a:p>
            <a:pPr lvl="1"/>
            <a:endParaRPr lang="en-US" dirty="0" smtClean="0"/>
          </a:p>
          <a:p>
            <a:pPr marL="857250" lvl="1"/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29575" y="5838356"/>
            <a:ext cx="2057400" cy="365125"/>
          </a:xfrm>
        </p:spPr>
        <p:txBody>
          <a:bodyPr/>
          <a:lstStyle/>
          <a:p>
            <a:fld id="{7972DEB3-2850-4D55-916B-527BD0167595}" type="datetime5">
              <a:rPr lang="en-US" smtClean="0"/>
              <a:t>30-Oct-18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46435" y="5838357"/>
            <a:ext cx="4679482" cy="365125"/>
          </a:xfrm>
        </p:spPr>
        <p:txBody>
          <a:bodyPr/>
          <a:lstStyle/>
          <a:p>
            <a:r>
              <a:rPr lang="en-US" dirty="0" smtClean="0"/>
              <a:t>AXP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898" y="5838357"/>
            <a:ext cx="578317" cy="365125"/>
          </a:xfrm>
        </p:spPr>
        <p:txBody>
          <a:bodyPr/>
          <a:lstStyle/>
          <a:p>
            <a:fld id="{B4829C59-8948-1A4D-840C-AB343535AC2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1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32D9-EDA3-4A3C-9591-3F6A92B31F45}" type="datetime5">
              <a:rPr lang="en-US" smtClean="0"/>
              <a:t>30-Oct-18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798897" y="721894"/>
            <a:ext cx="404261" cy="5496024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4006941" y="2087803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051506" y="1780149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34" idx="2"/>
            <a:endCxn id="33" idx="6"/>
          </p:cNvCxnSpPr>
          <p:nvPr/>
        </p:nvCxnSpPr>
        <p:spPr>
          <a:xfrm flipH="1">
            <a:off x="4464141" y="2008749"/>
            <a:ext cx="2587365" cy="307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006941" y="2779465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864086" y="3154564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869948" y="3858662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42" name="Straight Arrow Connector 41"/>
          <p:cNvCxnSpPr>
            <a:stCxn id="40" idx="4"/>
            <a:endCxn id="41" idx="0"/>
          </p:cNvCxnSpPr>
          <p:nvPr/>
        </p:nvCxnSpPr>
        <p:spPr>
          <a:xfrm>
            <a:off x="3092686" y="3611764"/>
            <a:ext cx="5862" cy="246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0" idx="0"/>
          </p:cNvCxnSpPr>
          <p:nvPr/>
        </p:nvCxnSpPr>
        <p:spPr>
          <a:xfrm flipV="1">
            <a:off x="3092686" y="1317088"/>
            <a:ext cx="0" cy="1837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Left Brace 45"/>
          <p:cNvSpPr/>
          <p:nvPr/>
        </p:nvSpPr>
        <p:spPr>
          <a:xfrm>
            <a:off x="2458834" y="3426601"/>
            <a:ext cx="411113" cy="6940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006941" y="3487703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4006941" y="4315862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52" name="Straight Arrow Connector 51"/>
          <p:cNvCxnSpPr>
            <a:stCxn id="39" idx="2"/>
            <a:endCxn id="40" idx="6"/>
          </p:cNvCxnSpPr>
          <p:nvPr/>
        </p:nvCxnSpPr>
        <p:spPr>
          <a:xfrm flipH="1">
            <a:off x="3321286" y="3008065"/>
            <a:ext cx="685655" cy="375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1" idx="6"/>
            <a:endCxn id="48" idx="2"/>
          </p:cNvCxnSpPr>
          <p:nvPr/>
        </p:nvCxnSpPr>
        <p:spPr>
          <a:xfrm>
            <a:off x="3327148" y="4087262"/>
            <a:ext cx="679793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362729" y="3575571"/>
            <a:ext cx="113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Feature-1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896175" y="849932"/>
            <a:ext cx="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5331648" y="4516453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67" name="Straight Arrow Connector 66"/>
          <p:cNvCxnSpPr>
            <a:stCxn id="48" idx="6"/>
            <a:endCxn id="65" idx="2"/>
          </p:cNvCxnSpPr>
          <p:nvPr/>
        </p:nvCxnSpPr>
        <p:spPr>
          <a:xfrm>
            <a:off x="4464141" y="4544462"/>
            <a:ext cx="867507" cy="200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331648" y="5219775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4006941" y="5605446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7051506" y="5301586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>
            <a:stCxn id="34" idx="4"/>
            <a:endCxn id="71" idx="0"/>
          </p:cNvCxnSpPr>
          <p:nvPr/>
        </p:nvCxnSpPr>
        <p:spPr>
          <a:xfrm>
            <a:off x="7280106" y="2237349"/>
            <a:ext cx="0" cy="3064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5" idx="4"/>
            <a:endCxn id="69" idx="0"/>
          </p:cNvCxnSpPr>
          <p:nvPr/>
        </p:nvCxnSpPr>
        <p:spPr>
          <a:xfrm>
            <a:off x="5560248" y="4973653"/>
            <a:ext cx="0" cy="246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3" idx="4"/>
            <a:endCxn id="39" idx="0"/>
          </p:cNvCxnSpPr>
          <p:nvPr/>
        </p:nvCxnSpPr>
        <p:spPr>
          <a:xfrm>
            <a:off x="4235541" y="2545003"/>
            <a:ext cx="0" cy="234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9" idx="4"/>
            <a:endCxn id="47" idx="0"/>
          </p:cNvCxnSpPr>
          <p:nvPr/>
        </p:nvCxnSpPr>
        <p:spPr>
          <a:xfrm>
            <a:off x="4235541" y="3236665"/>
            <a:ext cx="0" cy="251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7" idx="4"/>
            <a:endCxn id="48" idx="0"/>
          </p:cNvCxnSpPr>
          <p:nvPr/>
        </p:nvCxnSpPr>
        <p:spPr>
          <a:xfrm>
            <a:off x="4235541" y="3944903"/>
            <a:ext cx="0" cy="370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8" idx="4"/>
            <a:endCxn id="70" idx="0"/>
          </p:cNvCxnSpPr>
          <p:nvPr/>
        </p:nvCxnSpPr>
        <p:spPr>
          <a:xfrm>
            <a:off x="4235541" y="4773062"/>
            <a:ext cx="0" cy="832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9" idx="2"/>
            <a:endCxn id="70" idx="6"/>
          </p:cNvCxnSpPr>
          <p:nvPr/>
        </p:nvCxnSpPr>
        <p:spPr>
          <a:xfrm flipH="1">
            <a:off x="4464141" y="5448375"/>
            <a:ext cx="867507" cy="3856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9" idx="6"/>
            <a:endCxn id="71" idx="2"/>
          </p:cNvCxnSpPr>
          <p:nvPr/>
        </p:nvCxnSpPr>
        <p:spPr>
          <a:xfrm>
            <a:off x="5788848" y="5448375"/>
            <a:ext cx="1262658" cy="81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3" idx="0"/>
          </p:cNvCxnSpPr>
          <p:nvPr/>
        </p:nvCxnSpPr>
        <p:spPr>
          <a:xfrm flipV="1">
            <a:off x="4235541" y="1317087"/>
            <a:ext cx="0" cy="770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34" idx="0"/>
          </p:cNvCxnSpPr>
          <p:nvPr/>
        </p:nvCxnSpPr>
        <p:spPr>
          <a:xfrm flipV="1">
            <a:off x="7280106" y="1317087"/>
            <a:ext cx="0" cy="4630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153392" y="849932"/>
            <a:ext cx="93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Release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2703534" y="849932"/>
            <a:ext cx="103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846327" y="849932"/>
            <a:ext cx="101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</a:t>
            </a:r>
            <a:endParaRPr lang="en-US" dirty="0"/>
          </a:p>
        </p:txBody>
      </p:sp>
      <p:cxnSp>
        <p:nvCxnSpPr>
          <p:cNvPr id="104" name="Straight Connector 103"/>
          <p:cNvCxnSpPr/>
          <p:nvPr/>
        </p:nvCxnSpPr>
        <p:spPr>
          <a:xfrm flipH="1" flipV="1">
            <a:off x="5560247" y="1317087"/>
            <a:ext cx="1" cy="3285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ular Callout 110"/>
          <p:cNvSpPr/>
          <p:nvPr/>
        </p:nvSpPr>
        <p:spPr>
          <a:xfrm>
            <a:off x="7694314" y="1914022"/>
            <a:ext cx="751763" cy="234192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Tag 1.2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ounded Rectangular Callout 111"/>
          <p:cNvSpPr/>
          <p:nvPr/>
        </p:nvSpPr>
        <p:spPr>
          <a:xfrm>
            <a:off x="7707241" y="5356001"/>
            <a:ext cx="610264" cy="249445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Tag 1.3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895150" y="606393"/>
            <a:ext cx="7950467" cy="18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ular Callout 44"/>
          <p:cNvSpPr/>
          <p:nvPr/>
        </p:nvSpPr>
        <p:spPr>
          <a:xfrm>
            <a:off x="5914513" y="3725959"/>
            <a:ext cx="1072902" cy="480282"/>
          </a:xfrm>
          <a:prstGeom prst="wedgeRoundRectCallout">
            <a:avLst>
              <a:gd name="adj1" fmla="val -66543"/>
              <a:gd name="adj2" fmla="val 14558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Start of release for 1.3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ounded Rectangular Callout 48"/>
          <p:cNvSpPr/>
          <p:nvPr/>
        </p:nvSpPr>
        <p:spPr>
          <a:xfrm>
            <a:off x="5132506" y="6062646"/>
            <a:ext cx="1420694" cy="480282"/>
          </a:xfrm>
          <a:prstGeom prst="wedgeRoundRectCallout">
            <a:avLst>
              <a:gd name="adj1" fmla="val -71851"/>
              <a:gd name="adj2" fmla="val -108935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Include the </a:t>
            </a:r>
            <a:r>
              <a:rPr lang="en-US" sz="1000" dirty="0" err="1" smtClean="0">
                <a:solidFill>
                  <a:schemeClr val="tx1"/>
                </a:solidFill>
              </a:rPr>
              <a:t>bugfix</a:t>
            </a:r>
            <a:r>
              <a:rPr lang="en-US" sz="1000" dirty="0" smtClean="0">
                <a:solidFill>
                  <a:schemeClr val="tx1"/>
                </a:solidFill>
              </a:rPr>
              <a:t> in develop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3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9" grpId="0" animBg="1"/>
      <p:bldP spid="40" grpId="0" animBg="1"/>
      <p:bldP spid="41" grpId="0" animBg="1"/>
      <p:bldP spid="46" grpId="0" animBg="1"/>
      <p:bldP spid="47" grpId="0" animBg="1"/>
      <p:bldP spid="48" grpId="0" animBg="1"/>
      <p:bldP spid="59" grpId="0"/>
      <p:bldP spid="64" grpId="0"/>
      <p:bldP spid="65" grpId="0" animBg="1"/>
      <p:bldP spid="69" grpId="0" animBg="1"/>
      <p:bldP spid="70" grpId="0" animBg="1"/>
      <p:bldP spid="71" grpId="0" animBg="1"/>
      <p:bldP spid="100" grpId="0"/>
      <p:bldP spid="101" grpId="0"/>
      <p:bldP spid="102" grpId="0"/>
      <p:bldP spid="111" grpId="0" animBg="1"/>
      <p:bldP spid="112" grpId="0" animBg="1"/>
      <p:bldP spid="45" grpId="0" animBg="1"/>
      <p:bldP spid="4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4423</TotalTime>
  <Words>502</Words>
  <Application>Microsoft Office PowerPoint</Application>
  <PresentationFormat>On-screen Show (4:3)</PresentationFormat>
  <Paragraphs>171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Tw Cen MT</vt:lpstr>
      <vt:lpstr>Circuit</vt:lpstr>
      <vt:lpstr>GIT Branching Strategies</vt:lpstr>
      <vt:lpstr>Without Branching</vt:lpstr>
      <vt:lpstr>With Branching</vt:lpstr>
      <vt:lpstr>The different types of branches</vt:lpstr>
      <vt:lpstr>PowerPoint Presentation</vt:lpstr>
      <vt:lpstr>The different types of branches</vt:lpstr>
      <vt:lpstr>PowerPoint Presentation</vt:lpstr>
      <vt:lpstr>The different types of branches</vt:lpstr>
      <vt:lpstr>PowerPoint Presentation</vt:lpstr>
      <vt:lpstr>The different types of branches</vt:lpstr>
      <vt:lpstr>PowerPoint Presentation</vt:lpstr>
      <vt:lpstr>The different types of branches</vt:lpstr>
      <vt:lpstr>How to create a branch</vt:lpstr>
      <vt:lpstr>How TO MERGE</vt:lpstr>
      <vt:lpstr>PowerPoint Presentation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Hartloff</dc:creator>
  <cp:lastModifiedBy>Yuan Li</cp:lastModifiedBy>
  <cp:revision>204</cp:revision>
  <cp:lastPrinted>2018-10-29T20:47:15Z</cp:lastPrinted>
  <dcterms:created xsi:type="dcterms:W3CDTF">2015-08-25T05:16:22Z</dcterms:created>
  <dcterms:modified xsi:type="dcterms:W3CDTF">2018-10-30T15:56:57Z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Yuan Li</vt:lpwstr>
  </property>
  <property fmtid="{D5CDD505-2E9C-101B-9397-08002B2CF9AE}" pid="3" name="AXPDataClassification">
    <vt:lpwstr>AXP Internal</vt:lpwstr>
  </property>
  <property fmtid="{D5CDD505-2E9C-101B-9397-08002B2CF9AE}" pid="4" name="AXPDataClassificationForSearch">
    <vt:lpwstr>AXPInternal_UniqueSearchString</vt:lpwstr>
  </property>
</Properties>
</file>