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75" r:id="rId4"/>
    <p:sldId id="262" r:id="rId5"/>
    <p:sldId id="269" r:id="rId6"/>
    <p:sldId id="277" r:id="rId7"/>
    <p:sldId id="282" r:id="rId8"/>
    <p:sldId id="278" r:id="rId9"/>
    <p:sldId id="284" r:id="rId10"/>
    <p:sldId id="279" r:id="rId11"/>
    <p:sldId id="285" r:id="rId12"/>
    <p:sldId id="280" r:id="rId13"/>
    <p:sldId id="286" r:id="rId14"/>
    <p:sldId id="281" r:id="rId15"/>
    <p:sldId id="287" r:id="rId16"/>
    <p:sldId id="258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96" y="2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AD628-448F-4D04-9C6F-41209293C4AE}" type="datetime5">
              <a:rPr lang="en-US" smtClean="0"/>
              <a:t>26-Oct-18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E1F5C-7EC3-4FF9-B18B-047A5F32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0D666-2E0E-49AD-AF66-2AF375362CC5}" type="datetime5">
              <a:rPr lang="en-US" smtClean="0"/>
              <a:t>26-Oct-18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5FBE7-89E0-43FB-9F89-F2A2958E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453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DA1FC-A5AD-4039-B6FA-B444136F7BFC}" type="datetime5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Branching 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59D6-33C9-45C2-BB93-AEDCD38E8340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 your changes</a:t>
            </a:r>
          </a:p>
          <a:p>
            <a:pPr lvl="1"/>
            <a:r>
              <a:rPr lang="en-US" dirty="0" smtClean="0"/>
              <a:t>Run your tests, make sure the changes are what you want</a:t>
            </a:r>
          </a:p>
          <a:p>
            <a:pPr lvl="1"/>
            <a:r>
              <a:rPr lang="en-US" dirty="0" smtClean="0"/>
              <a:t>Merge your changes into the branch 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merge hotfix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284-42BB-4721-A0DD-B4D208D840F5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7563-4340-4012-B62C-7B57DCF1E2AE}" type="datetime5">
              <a:rPr lang="en-US" smtClean="0"/>
              <a:t>26-Oct-18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B0326B-DFAE-4BAD-9FEF-369B535759DB}" type="datetime5">
              <a:rPr lang="en-US" smtClean="0"/>
              <a:pPr/>
              <a:t>26-Oct-18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29C59-8948-1A4D-840C-AB343535AC2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32494" y="193307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32494" y="524663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84505" y="9241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9" idx="4"/>
            <a:endCxn id="11" idx="0"/>
          </p:cNvCxnSpPr>
          <p:nvPr/>
        </p:nvCxnSpPr>
        <p:spPr>
          <a:xfrm>
            <a:off x="6661094" y="2390272"/>
            <a:ext cx="0" cy="285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7" name="Straight Connector 16"/>
          <p:cNvCxnSpPr>
            <a:stCxn id="9" idx="0"/>
          </p:cNvCxnSpPr>
          <p:nvPr/>
        </p:nvCxnSpPr>
        <p:spPr>
          <a:xfrm flipV="1">
            <a:off x="6661094" y="1293507"/>
            <a:ext cx="0" cy="63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17079" y="271632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17079" y="453634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217079" y="3825291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1" name="Straight Arrow Connector 20"/>
          <p:cNvCxnSpPr>
            <a:stCxn id="9" idx="2"/>
            <a:endCxn id="18" idx="6"/>
          </p:cNvCxnSpPr>
          <p:nvPr/>
        </p:nvCxnSpPr>
        <p:spPr>
          <a:xfrm flipH="1">
            <a:off x="4674279" y="2161672"/>
            <a:ext cx="1758215" cy="78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20" idx="0"/>
          </p:cNvCxnSpPr>
          <p:nvPr/>
        </p:nvCxnSpPr>
        <p:spPr>
          <a:xfrm>
            <a:off x="4445679" y="3173529"/>
            <a:ext cx="0" cy="6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4"/>
            <a:endCxn id="19" idx="0"/>
          </p:cNvCxnSpPr>
          <p:nvPr/>
        </p:nvCxnSpPr>
        <p:spPr>
          <a:xfrm>
            <a:off x="4445679" y="4282491"/>
            <a:ext cx="0" cy="2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5983" y="9241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>
            <a:stCxn id="18" idx="0"/>
          </p:cNvCxnSpPr>
          <p:nvPr/>
        </p:nvCxnSpPr>
        <p:spPr>
          <a:xfrm flipV="1">
            <a:off x="4445679" y="1321291"/>
            <a:ext cx="0" cy="139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864086" y="273839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864086" y="446254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8" name="Straight Arrow Connector 27"/>
          <p:cNvCxnSpPr>
            <a:stCxn id="26" idx="4"/>
            <a:endCxn id="27" idx="0"/>
          </p:cNvCxnSpPr>
          <p:nvPr/>
        </p:nvCxnSpPr>
        <p:spPr>
          <a:xfrm>
            <a:off x="3092686" y="3195592"/>
            <a:ext cx="0" cy="12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0"/>
          </p:cNvCxnSpPr>
          <p:nvPr/>
        </p:nvCxnSpPr>
        <p:spPr>
          <a:xfrm flipV="1">
            <a:off x="3092686" y="1363977"/>
            <a:ext cx="0" cy="137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864086" y="519091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1" name="Straight Arrow Connector 30"/>
          <p:cNvCxnSpPr>
            <a:stCxn id="27" idx="4"/>
            <a:endCxn id="30" idx="0"/>
          </p:cNvCxnSpPr>
          <p:nvPr/>
        </p:nvCxnSpPr>
        <p:spPr>
          <a:xfrm>
            <a:off x="3092686" y="4919749"/>
            <a:ext cx="0" cy="27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26" idx="6"/>
          </p:cNvCxnSpPr>
          <p:nvPr/>
        </p:nvCxnSpPr>
        <p:spPr>
          <a:xfrm flipH="1">
            <a:off x="3321286" y="2161672"/>
            <a:ext cx="3111208" cy="80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01100" y="924175"/>
            <a:ext cx="10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6" name="Straight Arrow Connector 35"/>
          <p:cNvCxnSpPr>
            <a:stCxn id="19" idx="6"/>
            <a:endCxn id="11" idx="2"/>
          </p:cNvCxnSpPr>
          <p:nvPr/>
        </p:nvCxnSpPr>
        <p:spPr>
          <a:xfrm>
            <a:off x="4674279" y="4764940"/>
            <a:ext cx="1758215" cy="710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2458835" y="3010429"/>
            <a:ext cx="371910" cy="239977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4674279" y="3034363"/>
            <a:ext cx="231829" cy="16372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937025" y="3653167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34442" y="3990233"/>
            <a:ext cx="116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0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8" grpId="0" animBg="1"/>
      <p:bldP spid="19" grpId="0" animBg="1"/>
      <p:bldP spid="20" grpId="0" animBg="1"/>
      <p:bldP spid="24" grpId="0"/>
      <p:bldP spid="26" grpId="0" animBg="1"/>
      <p:bldP spid="27" grpId="0" animBg="1"/>
      <p:bldP spid="30" grpId="0" animBg="1"/>
      <p:bldP spid="33" grpId="0"/>
      <p:bldP spid="10" grpId="0" animBg="1"/>
      <p:bldP spid="15" grpId="0" animBg="1"/>
      <p:bldP spid="34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release contains a bug</a:t>
            </a:r>
          </a:p>
          <a:p>
            <a:pPr lvl="1"/>
            <a:r>
              <a:rPr lang="en-US" dirty="0" smtClean="0"/>
              <a:t>Create a hotfix branch from master</a:t>
            </a:r>
          </a:p>
          <a:p>
            <a:pPr lvl="1"/>
            <a:r>
              <a:rPr lang="en-US" dirty="0" smtClean="0"/>
              <a:t>Fix the bug</a:t>
            </a:r>
          </a:p>
          <a:p>
            <a:pPr lvl="1"/>
            <a:r>
              <a:rPr lang="en-US" dirty="0" smtClean="0"/>
              <a:t>merge fix into:</a:t>
            </a:r>
          </a:p>
          <a:p>
            <a:pPr lvl="2"/>
            <a:r>
              <a:rPr lang="en-US" dirty="0" smtClean="0"/>
              <a:t>Next production release</a:t>
            </a:r>
          </a:p>
          <a:p>
            <a:pPr lvl="2"/>
            <a:r>
              <a:rPr lang="en-US" dirty="0" smtClean="0"/>
              <a:t>Develop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8057-3875-49A7-A918-9CED727A3255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7C17-148F-4B43-9588-04FF7850ED19}" type="datetime5">
              <a:rPr lang="en-US" smtClean="0"/>
              <a:t>26-Oct-18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9647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69647" y="4100916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6827262" y="1570906"/>
            <a:ext cx="720637" cy="214053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246117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246117" y="37257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46117" y="467574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84572" y="8877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03347" y="887721"/>
            <a:ext cx="9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>
            <a:stCxn id="35" idx="2"/>
            <a:endCxn id="38" idx="6"/>
          </p:cNvCxnSpPr>
          <p:nvPr/>
        </p:nvCxnSpPr>
        <p:spPr>
          <a:xfrm flipH="1">
            <a:off x="3703317" y="1710891"/>
            <a:ext cx="2466330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74717" y="2621280"/>
            <a:ext cx="0" cy="110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4717" y="4182979"/>
            <a:ext cx="0" cy="492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398247" y="1939491"/>
            <a:ext cx="0" cy="2161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6895838" y="4225897"/>
            <a:ext cx="723771" cy="207237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624370" y="2260533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624370" y="3725779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852970" y="2717733"/>
            <a:ext cx="0" cy="100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43227" y="887721"/>
            <a:ext cx="105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Hotfixes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6"/>
            <a:endCxn id="36" idx="2"/>
          </p:cNvCxnSpPr>
          <p:nvPr/>
        </p:nvCxnSpPr>
        <p:spPr>
          <a:xfrm>
            <a:off x="5081570" y="3954379"/>
            <a:ext cx="1088077" cy="375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8" idx="0"/>
          </p:cNvCxnSpPr>
          <p:nvPr/>
        </p:nvCxnSpPr>
        <p:spPr>
          <a:xfrm flipV="1">
            <a:off x="3474717" y="1436077"/>
            <a:ext cx="0" cy="728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5" idx="3"/>
            <a:endCxn id="53" idx="6"/>
          </p:cNvCxnSpPr>
          <p:nvPr/>
        </p:nvCxnSpPr>
        <p:spPr>
          <a:xfrm flipH="1">
            <a:off x="5081570" y="1872536"/>
            <a:ext cx="1155032" cy="616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2"/>
            <a:endCxn id="40" idx="6"/>
          </p:cNvCxnSpPr>
          <p:nvPr/>
        </p:nvCxnSpPr>
        <p:spPr>
          <a:xfrm flipH="1">
            <a:off x="3703317" y="3954379"/>
            <a:ext cx="921053" cy="949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0"/>
          </p:cNvCxnSpPr>
          <p:nvPr/>
        </p:nvCxnSpPr>
        <p:spPr>
          <a:xfrm flipV="1">
            <a:off x="4852970" y="1436077"/>
            <a:ext cx="0" cy="824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246117" y="560259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90" name="Straight Arrow Connector 89"/>
          <p:cNvCxnSpPr>
            <a:stCxn id="40" idx="4"/>
            <a:endCxn id="88" idx="0"/>
          </p:cNvCxnSpPr>
          <p:nvPr/>
        </p:nvCxnSpPr>
        <p:spPr>
          <a:xfrm>
            <a:off x="3474717" y="5132940"/>
            <a:ext cx="0" cy="469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5" idx="0"/>
          </p:cNvCxnSpPr>
          <p:nvPr/>
        </p:nvCxnSpPr>
        <p:spPr>
          <a:xfrm flipV="1">
            <a:off x="6398247" y="1257053"/>
            <a:ext cx="0" cy="225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5397539" y="2397029"/>
            <a:ext cx="933753" cy="886858"/>
          </a:xfrm>
          <a:prstGeom prst="wedgeRoundRectCallout">
            <a:avLst>
              <a:gd name="adj1" fmla="val -82402"/>
              <a:gd name="adj2" fmla="val -29413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Severe bug fixed for production:hotfix1.2.1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/>
      <p:bldP spid="43" grpId="0"/>
      <p:bldP spid="52" grpId="0" animBg="1"/>
      <p:bldP spid="53" grpId="0" animBg="1"/>
      <p:bldP spid="54" grpId="0" animBg="1"/>
      <p:bldP spid="59" grpId="0"/>
      <p:bldP spid="88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off develop when approaching a release</a:t>
            </a:r>
          </a:p>
          <a:p>
            <a:r>
              <a:rPr lang="en-US" dirty="0" smtClean="0"/>
              <a:t>No features added</a:t>
            </a:r>
          </a:p>
          <a:p>
            <a:r>
              <a:rPr lang="en-US" dirty="0" smtClean="0"/>
              <a:t>Extensive testing and bug fixes</a:t>
            </a:r>
          </a:p>
          <a:p>
            <a:pPr lvl="1"/>
            <a:r>
              <a:rPr lang="en-US" dirty="0" smtClean="0"/>
              <a:t>Merge all changes back to develop</a:t>
            </a:r>
          </a:p>
          <a:p>
            <a:r>
              <a:rPr lang="en-US" dirty="0" smtClean="0"/>
              <a:t>When confidently stable</a:t>
            </a:r>
          </a:p>
          <a:p>
            <a:pPr lvl="1"/>
            <a:r>
              <a:rPr lang="en-US" dirty="0" smtClean="0"/>
              <a:t>Merge into master as a release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32E-B2E1-4D0D-9E46-CFB9858EF290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EBC8-ED50-495A-B052-8029F36573E9}" type="datetime5">
              <a:rPr lang="en-US" smtClean="0"/>
              <a:t>26-Oct-18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006941" y="20878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483617" y="1780149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2"/>
            <a:endCxn id="33" idx="6"/>
          </p:cNvCxnSpPr>
          <p:nvPr/>
        </p:nvCxnSpPr>
        <p:spPr>
          <a:xfrm flipH="1">
            <a:off x="4464141" y="2008749"/>
            <a:ext cx="2019476" cy="307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06941" y="277946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64086" y="3154564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69948" y="385866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3092686" y="3611764"/>
            <a:ext cx="5862" cy="24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0"/>
          </p:cNvCxnSpPr>
          <p:nvPr/>
        </p:nvCxnSpPr>
        <p:spPr>
          <a:xfrm flipV="1">
            <a:off x="3092686" y="1317088"/>
            <a:ext cx="0" cy="1837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>
            <a:off x="2458834" y="3426601"/>
            <a:ext cx="411113" cy="694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06941" y="34877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006941" y="431586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2" name="Straight Arrow Connector 51"/>
          <p:cNvCxnSpPr>
            <a:stCxn id="39" idx="2"/>
            <a:endCxn id="40" idx="6"/>
          </p:cNvCxnSpPr>
          <p:nvPr/>
        </p:nvCxnSpPr>
        <p:spPr>
          <a:xfrm flipH="1">
            <a:off x="3321286" y="3008065"/>
            <a:ext cx="685655" cy="375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6"/>
            <a:endCxn id="48" idx="2"/>
          </p:cNvCxnSpPr>
          <p:nvPr/>
        </p:nvCxnSpPr>
        <p:spPr>
          <a:xfrm>
            <a:off x="3327148" y="4087262"/>
            <a:ext cx="67979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62729" y="3575571"/>
            <a:ext cx="113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dirty="0" smtClean="0"/>
              <a:t>eature-1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28286" y="849932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331648" y="4603078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7" name="Straight Arrow Connector 66"/>
          <p:cNvCxnSpPr>
            <a:stCxn id="48" idx="6"/>
            <a:endCxn id="65" idx="2"/>
          </p:cNvCxnSpPr>
          <p:nvPr/>
        </p:nvCxnSpPr>
        <p:spPr>
          <a:xfrm>
            <a:off x="4464141" y="4544462"/>
            <a:ext cx="867507" cy="28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331648" y="53449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4006941" y="560544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483617" y="58021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4"/>
            <a:endCxn id="71" idx="0"/>
          </p:cNvCxnSpPr>
          <p:nvPr/>
        </p:nvCxnSpPr>
        <p:spPr>
          <a:xfrm>
            <a:off x="6712217" y="2237349"/>
            <a:ext cx="0" cy="3564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5" idx="4"/>
            <a:endCxn id="69" idx="0"/>
          </p:cNvCxnSpPr>
          <p:nvPr/>
        </p:nvCxnSpPr>
        <p:spPr>
          <a:xfrm>
            <a:off x="5560248" y="5060278"/>
            <a:ext cx="0" cy="284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3" idx="4"/>
            <a:endCxn id="39" idx="0"/>
          </p:cNvCxnSpPr>
          <p:nvPr/>
        </p:nvCxnSpPr>
        <p:spPr>
          <a:xfrm>
            <a:off x="4235541" y="2545003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9" idx="4"/>
            <a:endCxn id="47" idx="0"/>
          </p:cNvCxnSpPr>
          <p:nvPr/>
        </p:nvCxnSpPr>
        <p:spPr>
          <a:xfrm>
            <a:off x="4235541" y="3236665"/>
            <a:ext cx="0" cy="25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4"/>
            <a:endCxn id="48" idx="0"/>
          </p:cNvCxnSpPr>
          <p:nvPr/>
        </p:nvCxnSpPr>
        <p:spPr>
          <a:xfrm>
            <a:off x="4235541" y="3944903"/>
            <a:ext cx="0" cy="37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70" idx="0"/>
          </p:cNvCxnSpPr>
          <p:nvPr/>
        </p:nvCxnSpPr>
        <p:spPr>
          <a:xfrm>
            <a:off x="4235541" y="4773062"/>
            <a:ext cx="0" cy="832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2"/>
            <a:endCxn id="70" idx="6"/>
          </p:cNvCxnSpPr>
          <p:nvPr/>
        </p:nvCxnSpPr>
        <p:spPr>
          <a:xfrm flipH="1">
            <a:off x="4464141" y="5573500"/>
            <a:ext cx="867507" cy="260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6"/>
            <a:endCxn id="71" idx="2"/>
          </p:cNvCxnSpPr>
          <p:nvPr/>
        </p:nvCxnSpPr>
        <p:spPr>
          <a:xfrm>
            <a:off x="5788848" y="5573500"/>
            <a:ext cx="694769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3" idx="0"/>
          </p:cNvCxnSpPr>
          <p:nvPr/>
        </p:nvCxnSpPr>
        <p:spPr>
          <a:xfrm flipV="1">
            <a:off x="4235541" y="1317087"/>
            <a:ext cx="0" cy="770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4" idx="0"/>
          </p:cNvCxnSpPr>
          <p:nvPr/>
        </p:nvCxnSpPr>
        <p:spPr>
          <a:xfrm flipV="1">
            <a:off x="6712217" y="1317087"/>
            <a:ext cx="0" cy="463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53392" y="849932"/>
            <a:ext cx="9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703534" y="849932"/>
            <a:ext cx="103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846327" y="849932"/>
            <a:ext cx="10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560247" y="1317087"/>
            <a:ext cx="1" cy="328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ular Callout 110"/>
          <p:cNvSpPr/>
          <p:nvPr/>
        </p:nvSpPr>
        <p:spPr>
          <a:xfrm>
            <a:off x="7126425" y="1914022"/>
            <a:ext cx="751763" cy="234192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7126425" y="5905977"/>
            <a:ext cx="610264" cy="249445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</a:t>
            </a:r>
            <a:r>
              <a:rPr lang="en-US" sz="1000" dirty="0" smtClean="0">
                <a:solidFill>
                  <a:schemeClr val="tx1"/>
                </a:solidFill>
              </a:rPr>
              <a:t>1.3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59" grpId="0"/>
      <p:bldP spid="64" grpId="0"/>
      <p:bldP spid="65" grpId="0" animBg="1"/>
      <p:bldP spid="69" grpId="0" animBg="1"/>
      <p:bldP spid="70" grpId="0" animBg="1"/>
      <p:bldP spid="71" grpId="0" animBg="1"/>
      <p:bldP spid="100" grpId="0"/>
      <p:bldP spid="101" grpId="0"/>
      <p:bldP spid="102" grpId="0"/>
      <p:bldP spid="111" grpId="0" animBg="1"/>
      <p:bldP spid="1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the current state of the code</a:t>
            </a:r>
          </a:p>
          <a:p>
            <a:r>
              <a:rPr lang="en-US" dirty="0" smtClean="0"/>
              <a:t>Can easily work with a previous version if needed</a:t>
            </a:r>
          </a:p>
          <a:p>
            <a:r>
              <a:rPr lang="en-US" dirty="0" smtClean="0"/>
              <a:t>Use versioning on master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52FC-4E93-447D-8554-BB31689BABDD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09" y="36720"/>
            <a:ext cx="5147291" cy="682128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D3B7-15AA-4169-880C-18AA243D48FF}" type="datetime5">
              <a:rPr lang="en-US" smtClean="0"/>
              <a:t>26-Oct-18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44260"/>
          </a:xfrm>
        </p:spPr>
        <p:txBody>
          <a:bodyPr>
            <a:normAutofit/>
          </a:bodyPr>
          <a:lstStyle/>
          <a:p>
            <a:r>
              <a:rPr lang="en-US" dirty="0" smtClean="0"/>
              <a:t>All team member push to master</a:t>
            </a:r>
          </a:p>
          <a:p>
            <a:pPr lvl="1"/>
            <a:r>
              <a:rPr lang="en-US" dirty="0"/>
              <a:t>If there are </a:t>
            </a:r>
            <a:r>
              <a:rPr lang="en-US" dirty="0" smtClean="0"/>
              <a:t>many </a:t>
            </a:r>
            <a:r>
              <a:rPr lang="en-US" dirty="0"/>
              <a:t>developers with different tasks on the same codebase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Someone </a:t>
            </a:r>
            <a:r>
              <a:rPr lang="en-US" dirty="0"/>
              <a:t>pushes code with errors</a:t>
            </a:r>
          </a:p>
          <a:p>
            <a:pPr lvl="1"/>
            <a:r>
              <a:rPr lang="en-US" dirty="0" smtClean="0"/>
              <a:t>Code breaks, why?- </a:t>
            </a:r>
            <a:r>
              <a:rPr lang="en-US" dirty="0"/>
              <a:t>can be time </a:t>
            </a:r>
            <a:r>
              <a:rPr lang="en-US" dirty="0" smtClean="0"/>
              <a:t>consuming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broke it</a:t>
            </a:r>
            <a:r>
              <a:rPr lang="en-US" dirty="0" smtClean="0"/>
              <a:t>?- </a:t>
            </a:r>
            <a:r>
              <a:rPr lang="en-US" dirty="0"/>
              <a:t>can be time consuming</a:t>
            </a:r>
          </a:p>
          <a:p>
            <a:pPr lvl="1"/>
            <a:r>
              <a:rPr lang="en-US" dirty="0"/>
              <a:t>Everyone’s workflow halts and the search begins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87AA-52CD-4FA1-81B5-04FA3F91EEC7}" type="datetime5">
              <a:rPr lang="en-US" smtClean="0"/>
              <a:t>26-Oct-18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 dirty="0" smtClean="0"/>
              <a:t>independently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way to write code without affecting the rest of your </a:t>
            </a:r>
            <a:r>
              <a:rPr lang="en-US" dirty="0" smtClean="0"/>
              <a:t>team</a:t>
            </a:r>
            <a:endParaRPr lang="en-US" dirty="0" smtClean="0"/>
          </a:p>
          <a:p>
            <a:pPr lvl="1"/>
            <a:r>
              <a:rPr lang="en-US" dirty="0" smtClean="0"/>
              <a:t>Integrate other’s changes whenever you want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push unstable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Can implement experimental code without affecting others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9B40-7B58-4E0D-AC0D-1E527BC454C6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814"/>
          </a:xfrm>
        </p:spPr>
        <p:txBody>
          <a:bodyPr>
            <a:normAutofit/>
          </a:bodyPr>
          <a:lstStyle/>
          <a:p>
            <a:r>
              <a:rPr lang="en-US" dirty="0" smtClean="0"/>
              <a:t>Once the changes are complete and stable</a:t>
            </a:r>
          </a:p>
          <a:p>
            <a:pPr lvl="1"/>
            <a:r>
              <a:rPr lang="en-US" dirty="0" smtClean="0"/>
              <a:t>Merge the branch back to the codebase</a:t>
            </a:r>
          </a:p>
          <a:p>
            <a:r>
              <a:rPr lang="en-US" dirty="0" smtClean="0"/>
              <a:t>Typically:</a:t>
            </a:r>
          </a:p>
          <a:p>
            <a:pPr lvl="1"/>
            <a:r>
              <a:rPr lang="en-US" dirty="0" smtClean="0"/>
              <a:t>Initiate a pull request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erforms code reviews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 the code</a:t>
            </a:r>
          </a:p>
          <a:p>
            <a:r>
              <a:rPr lang="en-US" dirty="0" smtClean="0"/>
              <a:t>Conflict resolution can be time consuming</a:t>
            </a:r>
          </a:p>
          <a:p>
            <a:pPr lvl="1"/>
            <a:r>
              <a:rPr lang="en-US" dirty="0" smtClean="0"/>
              <a:t>Helps to coordinate with your team and limit editing the same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9EEC-F80C-4EEA-8705-21E28249A9DF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</a:t>
            </a:r>
            <a:r>
              <a:rPr lang="en-US" dirty="0" smtClean="0"/>
              <a:t>branch off of current </a:t>
            </a:r>
            <a:r>
              <a:rPr lang="en-US" dirty="0" smtClean="0"/>
              <a:t>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–b &lt;</a:t>
            </a:r>
            <a:r>
              <a:rPr lang="en-US" dirty="0" err="1"/>
              <a:t>newBranchName</a:t>
            </a:r>
            <a:r>
              <a:rPr lang="en-US" dirty="0"/>
              <a:t>&gt;</a:t>
            </a:r>
            <a:endParaRPr lang="en-US" dirty="0" smtClean="0"/>
          </a:p>
          <a:p>
            <a:pPr lvl="1"/>
            <a:r>
              <a:rPr lang="en-US" dirty="0" smtClean="0"/>
              <a:t>Equivalent to: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6491-E676-48DF-8394-E7B24073791B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 Develop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4540"/>
          </a:xfrm>
        </p:spPr>
        <p:txBody>
          <a:bodyPr>
            <a:normAutofit/>
          </a:bodyPr>
          <a:lstStyle/>
          <a:p>
            <a:r>
              <a:rPr lang="en-US" dirty="0" smtClean="0"/>
              <a:t>The two primary branches</a:t>
            </a:r>
          </a:p>
          <a:p>
            <a:r>
              <a:rPr lang="en-US" dirty="0" smtClean="0"/>
              <a:t>Master is the default branch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Use for stable releases</a:t>
            </a:r>
          </a:p>
          <a:p>
            <a:r>
              <a:rPr lang="en-US" dirty="0" smtClean="0"/>
              <a:t>Create develop branch</a:t>
            </a:r>
          </a:p>
          <a:p>
            <a:pPr lvl="1"/>
            <a:r>
              <a:rPr lang="en-US" dirty="0" smtClean="0"/>
              <a:t>Use for untested code</a:t>
            </a:r>
          </a:p>
          <a:p>
            <a:pPr lvl="1"/>
            <a:r>
              <a:rPr lang="en-US" dirty="0" smtClean="0"/>
              <a:t>Primary working branch for the team</a:t>
            </a:r>
          </a:p>
          <a:p>
            <a:pPr lvl="1"/>
            <a:r>
              <a:rPr lang="en-US" dirty="0" smtClean="0"/>
              <a:t>Contains the latest features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9A56-9E5B-4367-96D2-4DA1C2842286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E25E-A31E-4F8C-888E-51DDFAD9989E}" type="datetime5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7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44152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4152" y="2963778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6298502" y="1526173"/>
            <a:ext cx="1137786" cy="362101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Initial Production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11768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11768" y="32685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11768" y="5477644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2554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3779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079543" y="2903438"/>
            <a:ext cx="942418" cy="339290"/>
          </a:xfrm>
          <a:prstGeom prst="wedgeRoundRectCallout">
            <a:avLst>
              <a:gd name="adj1" fmla="val 61103"/>
              <a:gd name="adj2" fmla="val 115421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</a:t>
            </a:r>
            <a:r>
              <a:rPr lang="en-US" sz="1000" dirty="0" smtClean="0">
                <a:solidFill>
                  <a:schemeClr val="tx1"/>
                </a:solidFill>
              </a:rPr>
              <a:t>in progress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5" idx="2"/>
            <a:endCxn id="19" idx="6"/>
          </p:cNvCxnSpPr>
          <p:nvPr/>
        </p:nvCxnSpPr>
        <p:spPr>
          <a:xfrm flipH="1">
            <a:off x="3568968" y="1710891"/>
            <a:ext cx="1975184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4"/>
            <a:endCxn id="20" idx="0"/>
          </p:cNvCxnSpPr>
          <p:nvPr/>
        </p:nvCxnSpPr>
        <p:spPr>
          <a:xfrm>
            <a:off x="3340368" y="2621280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4"/>
            <a:endCxn id="21" idx="0"/>
          </p:cNvCxnSpPr>
          <p:nvPr/>
        </p:nvCxnSpPr>
        <p:spPr>
          <a:xfrm>
            <a:off x="3340368" y="3725779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4"/>
            <a:endCxn id="16" idx="0"/>
          </p:cNvCxnSpPr>
          <p:nvPr/>
        </p:nvCxnSpPr>
        <p:spPr>
          <a:xfrm>
            <a:off x="5772752" y="1939491"/>
            <a:ext cx="0" cy="102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55" name="Straight Connector 54"/>
          <p:cNvCxnSpPr>
            <a:stCxn id="19" idx="0"/>
          </p:cNvCxnSpPr>
          <p:nvPr/>
        </p:nvCxnSpPr>
        <p:spPr>
          <a:xfrm flipV="1">
            <a:off x="3340368" y="1265723"/>
            <a:ext cx="0" cy="898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0"/>
          </p:cNvCxnSpPr>
          <p:nvPr/>
        </p:nvCxnSpPr>
        <p:spPr>
          <a:xfrm flipV="1">
            <a:off x="5772752" y="1265723"/>
            <a:ext cx="0" cy="216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6306954" y="3018944"/>
            <a:ext cx="1129334" cy="447568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Next production release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1936763" y="5070686"/>
            <a:ext cx="1027016" cy="380489"/>
          </a:xfrm>
          <a:prstGeom prst="wedgeRoundRectCallout">
            <a:avLst>
              <a:gd name="adj1" fmla="val 61103"/>
              <a:gd name="adj2" fmla="val 115421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</a:t>
            </a:r>
            <a:r>
              <a:rPr lang="en-US" sz="1000" dirty="0" smtClean="0">
                <a:solidFill>
                  <a:schemeClr val="tx1"/>
                </a:solidFill>
              </a:rPr>
              <a:t>in progress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8" grpId="0"/>
      <p:bldP spid="29" grpId="0"/>
      <p:bldP spid="32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5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Branch off of develop</a:t>
            </a:r>
          </a:p>
          <a:p>
            <a:r>
              <a:rPr lang="en-US" dirty="0" smtClean="0"/>
              <a:t>Primary working branches for an individual(s)</a:t>
            </a:r>
          </a:p>
          <a:p>
            <a:r>
              <a:rPr lang="en-US" dirty="0" smtClean="0"/>
              <a:t>When new feature is finished</a:t>
            </a:r>
          </a:p>
          <a:p>
            <a:pPr lvl="1"/>
            <a:r>
              <a:rPr lang="en-US" dirty="0" smtClean="0"/>
              <a:t>Merge into develop</a:t>
            </a:r>
          </a:p>
          <a:p>
            <a:pPr lvl="1"/>
            <a:r>
              <a:rPr lang="en-US" dirty="0" smtClean="0"/>
              <a:t>Code reviews</a:t>
            </a:r>
          </a:p>
          <a:p>
            <a:pPr lvl="1"/>
            <a:r>
              <a:rPr lang="en-US" dirty="0" smtClean="0"/>
              <a:t>Hope it doesn’t break develop (it might)</a:t>
            </a:r>
          </a:p>
          <a:p>
            <a:r>
              <a:rPr lang="en-US" dirty="0" smtClean="0"/>
              <a:t>Temporary branches</a:t>
            </a:r>
          </a:p>
          <a:p>
            <a:r>
              <a:rPr lang="en-US" dirty="0" smtClean="0"/>
              <a:t>Can be many feature branches being developed in parallel</a:t>
            </a:r>
          </a:p>
          <a:p>
            <a:r>
              <a:rPr lang="en-US" dirty="0" smtClean="0"/>
              <a:t>If the feature is a failure</a:t>
            </a:r>
          </a:p>
          <a:p>
            <a:pPr lvl="1"/>
            <a:r>
              <a:rPr lang="en-US" dirty="0" smtClean="0"/>
              <a:t>Delete the branch without merging into develop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2B1C-BEA2-4F48-85D5-7B22151594F1}" type="datetime5">
              <a:rPr lang="en-US" smtClean="0"/>
              <a:t>26-Oct-18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44BE-39FA-46C1-8E4B-BE59A335556A}" type="datetime5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9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32494" y="193307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32494" y="303757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32494" y="524663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4505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11" idx="4"/>
            <a:endCxn id="12" idx="0"/>
          </p:cNvCxnSpPr>
          <p:nvPr/>
        </p:nvCxnSpPr>
        <p:spPr>
          <a:xfrm>
            <a:off x="6661094" y="2390272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4"/>
            <a:endCxn id="13" idx="0"/>
          </p:cNvCxnSpPr>
          <p:nvPr/>
        </p:nvCxnSpPr>
        <p:spPr>
          <a:xfrm>
            <a:off x="6661094" y="3494771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3" name="Straight Connector 22"/>
          <p:cNvCxnSpPr>
            <a:stCxn id="11" idx="0"/>
          </p:cNvCxnSpPr>
          <p:nvPr/>
        </p:nvCxnSpPr>
        <p:spPr>
          <a:xfrm flipV="1">
            <a:off x="6661094" y="1293507"/>
            <a:ext cx="0" cy="63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17079" y="271632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217079" y="453634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217079" y="3825291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5" idx="6"/>
          </p:cNvCxnSpPr>
          <p:nvPr/>
        </p:nvCxnSpPr>
        <p:spPr>
          <a:xfrm flipH="1">
            <a:off x="4674279" y="2161672"/>
            <a:ext cx="1758215" cy="78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4"/>
            <a:endCxn id="27" idx="0"/>
          </p:cNvCxnSpPr>
          <p:nvPr/>
        </p:nvCxnSpPr>
        <p:spPr>
          <a:xfrm>
            <a:off x="4445679" y="3173529"/>
            <a:ext cx="0" cy="6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26" idx="0"/>
          </p:cNvCxnSpPr>
          <p:nvPr/>
        </p:nvCxnSpPr>
        <p:spPr>
          <a:xfrm>
            <a:off x="4445679" y="4282491"/>
            <a:ext cx="0" cy="2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99768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</a:p>
        </p:txBody>
      </p:sp>
      <p:cxnSp>
        <p:nvCxnSpPr>
          <p:cNvPr id="36" name="Straight Connector 35"/>
          <p:cNvCxnSpPr>
            <a:stCxn id="25" idx="0"/>
          </p:cNvCxnSpPr>
          <p:nvPr/>
        </p:nvCxnSpPr>
        <p:spPr>
          <a:xfrm flipV="1">
            <a:off x="4445679" y="1321291"/>
            <a:ext cx="0" cy="139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864086" y="273839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864086" y="446254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1" name="Straight Arrow Connector 40"/>
          <p:cNvCxnSpPr>
            <a:stCxn id="38" idx="4"/>
            <a:endCxn id="39" idx="0"/>
          </p:cNvCxnSpPr>
          <p:nvPr/>
        </p:nvCxnSpPr>
        <p:spPr>
          <a:xfrm>
            <a:off x="3092686" y="3195592"/>
            <a:ext cx="0" cy="12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0"/>
          </p:cNvCxnSpPr>
          <p:nvPr/>
        </p:nvCxnSpPr>
        <p:spPr>
          <a:xfrm flipV="1">
            <a:off x="3092686" y="1363977"/>
            <a:ext cx="0" cy="137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864086" y="519091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8" name="Straight Arrow Connector 47"/>
          <p:cNvCxnSpPr>
            <a:stCxn id="39" idx="4"/>
            <a:endCxn id="46" idx="0"/>
          </p:cNvCxnSpPr>
          <p:nvPr/>
        </p:nvCxnSpPr>
        <p:spPr>
          <a:xfrm>
            <a:off x="3092686" y="4919749"/>
            <a:ext cx="0" cy="27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38" idx="6"/>
          </p:cNvCxnSpPr>
          <p:nvPr/>
        </p:nvCxnSpPr>
        <p:spPr>
          <a:xfrm flipH="1">
            <a:off x="3321286" y="2161672"/>
            <a:ext cx="3111208" cy="80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91078" y="916100"/>
            <a:ext cx="10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227385" y="2944929"/>
            <a:ext cx="521677" cy="24745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3158" y="3987587"/>
            <a:ext cx="110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eature-2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692639" y="3034363"/>
            <a:ext cx="386862" cy="17979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6454" y="3730725"/>
            <a:ext cx="116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eature-1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2304489" y="1892352"/>
            <a:ext cx="1552279" cy="455980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  <p:bldP spid="25" grpId="0" animBg="1"/>
      <p:bldP spid="26" grpId="0" animBg="1"/>
      <p:bldP spid="27" grpId="0" animBg="1"/>
      <p:bldP spid="34" grpId="0"/>
      <p:bldP spid="38" grpId="0" animBg="1"/>
      <p:bldP spid="39" grpId="0" animBg="1"/>
      <p:bldP spid="46" grpId="0" animBg="1"/>
      <p:bldP spid="51" grpId="0"/>
      <p:bldP spid="2" grpId="0" animBg="1"/>
      <p:bldP spid="3" grpId="0"/>
      <p:bldP spid="8" grpId="0" animBg="1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479</Words>
  <Application>Microsoft Office PowerPoint</Application>
  <PresentationFormat>On-screen Show (4:3)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Branching Strategies</vt:lpstr>
      <vt:lpstr>Without Branching</vt:lpstr>
      <vt:lpstr>Branching</vt:lpstr>
      <vt:lpstr>Merging</vt:lpstr>
      <vt:lpstr>Branching in git</vt:lpstr>
      <vt:lpstr>Master and Develop</vt:lpstr>
      <vt:lpstr>PowerPoint Presentation</vt:lpstr>
      <vt:lpstr>Feature Branch</vt:lpstr>
      <vt:lpstr>PowerPoint Presentation</vt:lpstr>
      <vt:lpstr>Merging</vt:lpstr>
      <vt:lpstr>PowerPoint Presentation</vt:lpstr>
      <vt:lpstr>Hotfixes</vt:lpstr>
      <vt:lpstr>PowerPoint Presentation</vt:lpstr>
      <vt:lpstr>Release Branch</vt:lpstr>
      <vt:lpstr>PowerPoint Presentation</vt:lpstr>
      <vt:lpstr>Versioning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Yuan Li</cp:lastModifiedBy>
  <cp:revision>93</cp:revision>
  <dcterms:created xsi:type="dcterms:W3CDTF">2015-08-25T05:16:22Z</dcterms:created>
  <dcterms:modified xsi:type="dcterms:W3CDTF">2018-10-26T21:01:35Z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Yuan Li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