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75" r:id="rId4"/>
    <p:sldId id="289" r:id="rId5"/>
    <p:sldId id="282" r:id="rId6"/>
    <p:sldId id="294" r:id="rId7"/>
    <p:sldId id="284" r:id="rId8"/>
    <p:sldId id="297" r:id="rId9"/>
    <p:sldId id="287" r:id="rId10"/>
    <p:sldId id="296" r:id="rId11"/>
    <p:sldId id="286" r:id="rId12"/>
    <p:sldId id="295" r:id="rId13"/>
    <p:sldId id="269" r:id="rId14"/>
    <p:sldId id="262" r:id="rId15"/>
    <p:sldId id="298" r:id="rId16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522" autoAdjust="0"/>
  </p:normalViewPr>
  <p:slideViewPr>
    <p:cSldViewPr snapToGrid="0" snapToObjects="1">
      <p:cViewPr varScale="1">
        <p:scale>
          <a:sx n="47" d="100"/>
          <a:sy n="47" d="100"/>
        </p:scale>
        <p:origin x="1840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54A45C4-E78B-4F51-8C24-96E010AF1EF6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4FE1F5C-7EC3-4FF9-B18B-047A5F324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CE462EF-63BA-4033-BAAB-21EA0B460D1E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C5FBE7-89E0-43FB-9F89-F2A2958ED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1453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 smtClean="0"/>
              <a:t>It’s so</a:t>
            </a:r>
            <a:r>
              <a:rPr lang="en-US" sz="800" baseline="0" dirty="0" smtClean="0"/>
              <a:t> easy to do</a:t>
            </a:r>
            <a:endParaRPr lang="en-US" sz="8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/>
              <a:t>Help us dealing</a:t>
            </a:r>
            <a:r>
              <a:rPr lang="en-US" sz="800" baseline="0" dirty="0" smtClean="0"/>
              <a:t> with production release, hotfixes, feature fix</a:t>
            </a:r>
            <a:endParaRPr lang="en-US" sz="8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800" dirty="0" smtClean="0"/>
              <a:t>Everyone is on the same</a:t>
            </a:r>
            <a:r>
              <a:rPr lang="en-US" sz="800" baseline="0" dirty="0" smtClean="0"/>
              <a:t> page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aseline="0" dirty="0" smtClean="0"/>
              <a:t>Find best solution fit our team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baseline="0" dirty="0" smtClean="0"/>
              <a:t>Has everyone had experience before</a:t>
            </a:r>
            <a:endParaRPr lang="en-US" sz="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E462EF-63BA-4033-BAAB-21EA0B460D1E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1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E462EF-63BA-4033-BAAB-21EA0B460D1E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problems can be solved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E462EF-63BA-4033-BAAB-21EA0B460D1E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03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</a:t>
            </a:r>
            <a:r>
              <a:rPr lang="en-US" baseline="0" dirty="0" smtClean="0"/>
              <a:t> branch will have different responsibility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CE462EF-63BA-4033-BAAB-21EA0B460D1E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0C2D5CC-CC13-4E90-B9BB-949E4E010345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FBE7-89E0-43FB-9F89-F2A2958ED3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463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502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185206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1683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396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07619-F06F-4FD5-BE29-06CFBC265D4D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938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4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7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0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6E87-7C35-4215-B52B-448961059FA3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5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276" y="1122363"/>
            <a:ext cx="7550643" cy="2387600"/>
          </a:xfrm>
        </p:spPr>
        <p:txBody>
          <a:bodyPr/>
          <a:lstStyle/>
          <a:p>
            <a:r>
              <a:rPr lang="en-US" dirty="0" smtClean="0"/>
              <a:t>GIT Branching Strategies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4D29-D5F5-4344-BC62-08C5FBB88B3A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pPr marL="342900" indent="-342900"/>
            <a:r>
              <a:rPr lang="en-US" dirty="0" smtClean="0"/>
              <a:t>Hotfix branches </a:t>
            </a:r>
          </a:p>
          <a:p>
            <a:pPr marL="800100" lvl="1" indent="-342900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fixing production bug, branched from </a:t>
            </a:r>
            <a:r>
              <a:rPr lang="en-US" dirty="0" smtClean="0"/>
              <a:t>master</a:t>
            </a:r>
          </a:p>
          <a:p>
            <a:pPr marL="800100" lvl="1" indent="-342900"/>
            <a:r>
              <a:rPr lang="en-US" dirty="0"/>
              <a:t>M</a:t>
            </a:r>
            <a:r>
              <a:rPr lang="en-US" dirty="0" smtClean="0"/>
              <a:t>erge </a:t>
            </a:r>
            <a:r>
              <a:rPr lang="en-US" dirty="0"/>
              <a:t>fix into master and develop</a:t>
            </a:r>
          </a:p>
          <a:p>
            <a:pPr marL="628650" lvl="1" indent="0">
              <a:buNone/>
            </a:pPr>
            <a:endParaRPr lang="en-US" dirty="0" smtClean="0"/>
          </a:p>
          <a:p>
            <a:pPr marL="857250" lvl="1"/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5770979"/>
            <a:ext cx="2057400" cy="365125"/>
          </a:xfrm>
        </p:spPr>
        <p:txBody>
          <a:bodyPr/>
          <a:lstStyle/>
          <a:p>
            <a:fld id="{6D178B70-030A-4925-9179-9FA0E5FC3FCC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07934" y="5770980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5219" y="5770980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4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60EF-F758-480C-A1D9-F70291F89D1B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4" name="Down Arrow 33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9647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69647" y="410091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ular Callout 36"/>
          <p:cNvSpPr/>
          <p:nvPr/>
        </p:nvSpPr>
        <p:spPr>
          <a:xfrm>
            <a:off x="6827262" y="1570906"/>
            <a:ext cx="720637" cy="214053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630099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630099" y="37257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630099" y="467574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984572" y="8877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7329" y="887721"/>
            <a:ext cx="9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>
            <a:stCxn id="35" idx="2"/>
            <a:endCxn id="38" idx="6"/>
          </p:cNvCxnSpPr>
          <p:nvPr/>
        </p:nvCxnSpPr>
        <p:spPr>
          <a:xfrm flipH="1">
            <a:off x="3087299" y="1710891"/>
            <a:ext cx="3082348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58699" y="2621280"/>
            <a:ext cx="0" cy="110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858699" y="4182979"/>
            <a:ext cx="0" cy="492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398247" y="1939491"/>
            <a:ext cx="0" cy="2161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6895838" y="4225897"/>
            <a:ext cx="723771" cy="207237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24370" y="2260533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624370" y="3725779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852970" y="2717733"/>
            <a:ext cx="0" cy="100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43227" y="887721"/>
            <a:ext cx="105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Hotfixes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54" idx="6"/>
            <a:endCxn id="36" idx="2"/>
          </p:cNvCxnSpPr>
          <p:nvPr/>
        </p:nvCxnSpPr>
        <p:spPr>
          <a:xfrm>
            <a:off x="5081570" y="3954379"/>
            <a:ext cx="1088077" cy="375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8" idx="0"/>
          </p:cNvCxnSpPr>
          <p:nvPr/>
        </p:nvCxnSpPr>
        <p:spPr>
          <a:xfrm flipV="1">
            <a:off x="2858699" y="1436077"/>
            <a:ext cx="0" cy="728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5" idx="3"/>
            <a:endCxn id="53" idx="6"/>
          </p:cNvCxnSpPr>
          <p:nvPr/>
        </p:nvCxnSpPr>
        <p:spPr>
          <a:xfrm flipH="1">
            <a:off x="5081570" y="1872536"/>
            <a:ext cx="1155032" cy="616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4" idx="2"/>
          </p:cNvCxnSpPr>
          <p:nvPr/>
        </p:nvCxnSpPr>
        <p:spPr>
          <a:xfrm flipH="1">
            <a:off x="3080385" y="3954379"/>
            <a:ext cx="1543985" cy="936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3" idx="0"/>
          </p:cNvCxnSpPr>
          <p:nvPr/>
        </p:nvCxnSpPr>
        <p:spPr>
          <a:xfrm flipV="1">
            <a:off x="4852970" y="1436077"/>
            <a:ext cx="0" cy="824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5" idx="0"/>
          </p:cNvCxnSpPr>
          <p:nvPr/>
        </p:nvCxnSpPr>
        <p:spPr>
          <a:xfrm flipV="1">
            <a:off x="6398247" y="1257053"/>
            <a:ext cx="0" cy="225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5397539" y="2397029"/>
            <a:ext cx="933753" cy="886858"/>
          </a:xfrm>
          <a:prstGeom prst="wedgeRoundRectCallout">
            <a:avLst>
              <a:gd name="adj1" fmla="val -82402"/>
              <a:gd name="adj2" fmla="val -29413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Severe bug fixed for production:hotfix1.2.1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ounded Rectangular Callout 49"/>
          <p:cNvSpPr/>
          <p:nvPr/>
        </p:nvSpPr>
        <p:spPr>
          <a:xfrm>
            <a:off x="4157493" y="4727801"/>
            <a:ext cx="933753" cy="541863"/>
          </a:xfrm>
          <a:prstGeom prst="wedgeRoundRectCallout">
            <a:avLst>
              <a:gd name="adj1" fmla="val -87556"/>
              <a:gd name="adj2" fmla="val -97788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 </a:t>
            </a:r>
            <a:r>
              <a:rPr lang="en-US" sz="1000" dirty="0" err="1" smtClean="0">
                <a:solidFill>
                  <a:schemeClr val="tx1"/>
                </a:solidFill>
              </a:rPr>
              <a:t>bugfix</a:t>
            </a:r>
            <a:r>
              <a:rPr lang="en-US" sz="1000" dirty="0" smtClean="0">
                <a:solidFill>
                  <a:schemeClr val="tx1"/>
                </a:solidFill>
              </a:rPr>
              <a:t> in develop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3" grpId="0"/>
      <p:bldP spid="52" grpId="0" animBg="1"/>
      <p:bldP spid="53" grpId="0" animBg="1"/>
      <p:bldP spid="54" grpId="0" animBg="1"/>
      <p:bldP spid="59" grpId="0"/>
      <p:bldP spid="44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820" y="1394165"/>
            <a:ext cx="2955544" cy="3194492"/>
          </a:xfrm>
        </p:spPr>
        <p:txBody>
          <a:bodyPr>
            <a:noAutofit/>
          </a:bodyPr>
          <a:lstStyle/>
          <a:p>
            <a:r>
              <a:rPr lang="en-US" sz="2800" dirty="0" smtClean="0"/>
              <a:t>Master </a:t>
            </a:r>
          </a:p>
          <a:p>
            <a:r>
              <a:rPr lang="en-US" sz="2800" dirty="0" smtClean="0"/>
              <a:t>Develop</a:t>
            </a:r>
          </a:p>
          <a:p>
            <a:r>
              <a:rPr lang="en-US" sz="2800" dirty="0" smtClean="0"/>
              <a:t>Feature </a:t>
            </a:r>
          </a:p>
          <a:p>
            <a:r>
              <a:rPr lang="en-US" sz="2800" dirty="0" smtClean="0"/>
              <a:t>Release  </a:t>
            </a:r>
          </a:p>
          <a:p>
            <a:r>
              <a:rPr lang="en-US" sz="2800" dirty="0" smtClean="0"/>
              <a:t>Hotfix  </a:t>
            </a:r>
            <a:endParaRPr lang="en-US" sz="2800" dirty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5813309"/>
            <a:ext cx="2057400" cy="365125"/>
          </a:xfrm>
        </p:spPr>
        <p:txBody>
          <a:bodyPr/>
          <a:lstStyle/>
          <a:p>
            <a:fld id="{0DA16F22-FB41-4656-8E81-F53642183D03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5686" y="5813309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5219" y="5838005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6024" y="1502892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(master)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6024" y="2106354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(develop)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6023" y="3436072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(release/*)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6024" y="2786065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(feature/*)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024" y="4070473"/>
            <a:ext cx="1713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FF00"/>
                </a:solidFill>
              </a:rPr>
              <a:t>(hotfix/*)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704" y="504367"/>
            <a:ext cx="6401387" cy="652017"/>
          </a:xfrm>
        </p:spPr>
        <p:txBody>
          <a:bodyPr>
            <a:noAutofit/>
          </a:bodyPr>
          <a:lstStyle/>
          <a:p>
            <a:r>
              <a:rPr lang="en-US" dirty="0" smtClean="0"/>
              <a:t>How to create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412089"/>
            <a:ext cx="7429499" cy="3541714"/>
          </a:xfrm>
        </p:spPr>
        <p:txBody>
          <a:bodyPr/>
          <a:lstStyle/>
          <a:p>
            <a:r>
              <a:rPr lang="en-US" dirty="0" smtClean="0"/>
              <a:t>Creates branch off of current branch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checkout –b &lt;</a:t>
            </a:r>
            <a:r>
              <a:rPr lang="en-US" dirty="0" err="1"/>
              <a:t>newBranchName</a:t>
            </a:r>
            <a:r>
              <a:rPr lang="en-US" dirty="0"/>
              <a:t>&gt;</a:t>
            </a:r>
            <a:endParaRPr lang="en-US" dirty="0" smtClean="0"/>
          </a:p>
          <a:p>
            <a:pPr lvl="1"/>
            <a:r>
              <a:rPr lang="en-US" dirty="0" smtClean="0"/>
              <a:t>Equivalent to: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branch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newBranchName</a:t>
            </a:r>
            <a:r>
              <a:rPr lang="en-US" dirty="0" smtClean="0"/>
              <a:t>&gt;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F389-AB8B-4DD6-A95A-F3A973D9F483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570" y="445263"/>
            <a:ext cx="3475308" cy="690518"/>
          </a:xfrm>
        </p:spPr>
        <p:txBody>
          <a:bodyPr/>
          <a:lstStyle/>
          <a:p>
            <a:r>
              <a:rPr lang="en-US" dirty="0" smtClean="0"/>
              <a:t>How TO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296305"/>
            <a:ext cx="8229600" cy="4800814"/>
          </a:xfrm>
        </p:spPr>
        <p:txBody>
          <a:bodyPr>
            <a:normAutofit/>
          </a:bodyPr>
          <a:lstStyle/>
          <a:p>
            <a:r>
              <a:rPr lang="en-US" dirty="0" smtClean="0"/>
              <a:t>Once the changes are complete and stable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checkout </a:t>
            </a:r>
            <a:r>
              <a:rPr lang="en-US" dirty="0" smtClean="0"/>
              <a:t>&lt;</a:t>
            </a:r>
            <a:r>
              <a:rPr lang="en-US" dirty="0" err="1" smtClean="0"/>
              <a:t>BranchName</a:t>
            </a:r>
            <a:r>
              <a:rPr lang="en-US" dirty="0"/>
              <a:t>&gt; e.g. </a:t>
            </a:r>
            <a:r>
              <a:rPr lang="en-US" dirty="0" smtClean="0"/>
              <a:t>develop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merge </a:t>
            </a:r>
            <a:r>
              <a:rPr lang="en-US" dirty="0" smtClean="0"/>
              <a:t>&lt;</a:t>
            </a:r>
            <a:r>
              <a:rPr lang="en-US" dirty="0" err="1" smtClean="0"/>
              <a:t>BranchName</a:t>
            </a:r>
            <a:r>
              <a:rPr lang="en-US" dirty="0"/>
              <a:t>&gt; e.g. </a:t>
            </a:r>
            <a:r>
              <a:rPr lang="en-US" dirty="0" smtClean="0"/>
              <a:t>feature-1</a:t>
            </a:r>
          </a:p>
          <a:p>
            <a:r>
              <a:rPr lang="en-US" dirty="0" smtClean="0"/>
              <a:t>Typically:</a:t>
            </a:r>
          </a:p>
          <a:p>
            <a:pPr lvl="1"/>
            <a:r>
              <a:rPr lang="en-US" dirty="0" smtClean="0"/>
              <a:t>Initiate a pull request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erforms code reviews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erge the code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67A3-4B63-4080-893D-AB1989816E6A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892B-FEFC-4F3D-AAB7-150792B871DF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60219" y="2136808"/>
            <a:ext cx="46778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you! 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 smtClean="0"/>
              <a:t>Any 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348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943" y="211755"/>
            <a:ext cx="7429499" cy="1163437"/>
          </a:xfrm>
        </p:spPr>
        <p:txBody>
          <a:bodyPr/>
          <a:lstStyle/>
          <a:p>
            <a:r>
              <a:rPr lang="en-US" dirty="0" smtClean="0"/>
              <a:t>Without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211" y="1357103"/>
            <a:ext cx="8229600" cy="4544260"/>
          </a:xfrm>
        </p:spPr>
        <p:txBody>
          <a:bodyPr>
            <a:normAutofit/>
          </a:bodyPr>
          <a:lstStyle/>
          <a:p>
            <a:r>
              <a:rPr lang="en-US" dirty="0" smtClean="0"/>
              <a:t>All team members push to master</a:t>
            </a:r>
          </a:p>
          <a:p>
            <a:pPr lvl="1"/>
            <a:r>
              <a:rPr lang="en-US" dirty="0" smtClean="0"/>
              <a:t>Pull other people work before you push yours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Someone </a:t>
            </a:r>
            <a:r>
              <a:rPr lang="en-US" dirty="0"/>
              <a:t>pushes code with errors</a:t>
            </a:r>
          </a:p>
          <a:p>
            <a:pPr lvl="1"/>
            <a:r>
              <a:rPr lang="en-US" dirty="0" smtClean="0"/>
              <a:t>Code breaks, why</a:t>
            </a:r>
            <a:r>
              <a:rPr lang="en-US" dirty="0"/>
              <a:t>? Who broke </a:t>
            </a:r>
            <a:r>
              <a:rPr lang="en-US" dirty="0" smtClean="0"/>
              <a:t>it? </a:t>
            </a:r>
            <a:r>
              <a:rPr lang="en-US" dirty="0"/>
              <a:t>- can be time </a:t>
            </a:r>
            <a:r>
              <a:rPr lang="en-US" dirty="0" smtClean="0"/>
              <a:t>consuming</a:t>
            </a:r>
          </a:p>
          <a:p>
            <a:pPr lvl="1"/>
            <a:r>
              <a:rPr lang="en-US" dirty="0" smtClean="0"/>
              <a:t>Everyone’s </a:t>
            </a:r>
            <a:r>
              <a:rPr lang="en-US" dirty="0"/>
              <a:t>workflow halts and the search </a:t>
            </a:r>
            <a:r>
              <a:rPr lang="en-US" dirty="0" smtClean="0"/>
              <a:t>begins</a:t>
            </a:r>
          </a:p>
          <a:p>
            <a:r>
              <a:rPr lang="en-US" dirty="0" smtClean="0"/>
              <a:t>Put production in jeopardy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382B-ABF9-4E39-A384-A0C28B7772ED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91" y="465864"/>
            <a:ext cx="7429499" cy="806021"/>
          </a:xfrm>
        </p:spPr>
        <p:txBody>
          <a:bodyPr/>
          <a:lstStyle/>
          <a:p>
            <a:r>
              <a:rPr lang="en-US" dirty="0" smtClean="0"/>
              <a:t>With 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87" y="1402463"/>
            <a:ext cx="7429499" cy="3541714"/>
          </a:xfrm>
        </p:spPr>
        <p:txBody>
          <a:bodyPr/>
          <a:lstStyle/>
          <a:p>
            <a:r>
              <a:rPr lang="en-US" dirty="0"/>
              <a:t>Work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A way to write code without affecting the rest of your team</a:t>
            </a:r>
          </a:p>
          <a:p>
            <a:r>
              <a:rPr lang="en-US" dirty="0" smtClean="0"/>
              <a:t>You </a:t>
            </a:r>
            <a:r>
              <a:rPr lang="en-US" dirty="0"/>
              <a:t>can push unstable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Can implement experimental code without affecting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Production is clean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E727-FD61-4BDA-9422-3FC25BDBF840}" type="datetime5">
              <a:rPr lang="en-US" smtClean="0"/>
              <a:t>30-Oct-18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126295"/>
            <a:ext cx="7429499" cy="117428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795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Main branches are:</a:t>
            </a:r>
          </a:p>
          <a:p>
            <a:r>
              <a:rPr lang="en-US" dirty="0" smtClean="0"/>
              <a:t>Master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the default branch in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Production releases</a:t>
            </a:r>
            <a:endParaRPr lang="en-US" dirty="0"/>
          </a:p>
          <a:p>
            <a:pPr lvl="1"/>
            <a:r>
              <a:rPr lang="en-US" dirty="0" smtClean="0"/>
              <a:t>Tag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Infinite life time</a:t>
            </a:r>
            <a:endParaRPr lang="en-US" dirty="0" smtClean="0"/>
          </a:p>
          <a:p>
            <a:r>
              <a:rPr lang="en-US" dirty="0" smtClean="0"/>
              <a:t>Develop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ntegration </a:t>
            </a:r>
            <a:r>
              <a:rPr lang="en-US" dirty="0"/>
              <a:t>branch, branched from </a:t>
            </a:r>
            <a:r>
              <a:rPr lang="en-US" dirty="0" smtClean="0"/>
              <a:t>master</a:t>
            </a:r>
          </a:p>
          <a:p>
            <a:pPr lvl="1"/>
            <a:r>
              <a:rPr lang="en-US" dirty="0"/>
              <a:t>Infinite life time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6492874"/>
            <a:ext cx="2057400" cy="365125"/>
          </a:xfrm>
        </p:spPr>
        <p:txBody>
          <a:bodyPr/>
          <a:lstStyle/>
          <a:p>
            <a:fld id="{EEC10A36-203F-4DE8-AABC-430E018C995F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1938" y="6492875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8365" y="6492873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C70-D161-4F99-86D6-A57A49FAB2F2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5</a:t>
            </a:fld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44152" y="1482291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6298502" y="1526173"/>
            <a:ext cx="1137786" cy="362101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Initial Production version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111768" y="216408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111768" y="3268579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11768" y="5477644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2554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63779" y="89639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stCxn id="15" idx="2"/>
            <a:endCxn id="19" idx="6"/>
          </p:cNvCxnSpPr>
          <p:nvPr/>
        </p:nvCxnSpPr>
        <p:spPr>
          <a:xfrm flipH="1">
            <a:off x="3568968" y="1710891"/>
            <a:ext cx="1975184" cy="68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4"/>
            <a:endCxn id="20" idx="0"/>
          </p:cNvCxnSpPr>
          <p:nvPr/>
        </p:nvCxnSpPr>
        <p:spPr>
          <a:xfrm>
            <a:off x="3340368" y="2621280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4"/>
            <a:endCxn id="21" idx="0"/>
          </p:cNvCxnSpPr>
          <p:nvPr/>
        </p:nvCxnSpPr>
        <p:spPr>
          <a:xfrm>
            <a:off x="3340368" y="3725779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5" name="Straight Connector 54"/>
          <p:cNvCxnSpPr>
            <a:stCxn id="19" idx="0"/>
          </p:cNvCxnSpPr>
          <p:nvPr/>
        </p:nvCxnSpPr>
        <p:spPr>
          <a:xfrm flipV="1">
            <a:off x="3340368" y="1265723"/>
            <a:ext cx="0" cy="898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0"/>
          </p:cNvCxnSpPr>
          <p:nvPr/>
        </p:nvCxnSpPr>
        <p:spPr>
          <a:xfrm flipV="1">
            <a:off x="5772752" y="1265723"/>
            <a:ext cx="0" cy="216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1822938" y="5070686"/>
            <a:ext cx="1140841" cy="380489"/>
          </a:xfrm>
          <a:prstGeom prst="wedgeRoundRectCallout">
            <a:avLst>
              <a:gd name="adj1" fmla="val 61103"/>
              <a:gd name="adj2" fmla="val 115421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in progress on next release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8" grpId="0"/>
      <p:bldP spid="29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38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r>
              <a:rPr lang="en-US" dirty="0" smtClean="0"/>
              <a:t>Feature branches</a:t>
            </a:r>
          </a:p>
          <a:p>
            <a:pPr marL="800100" lvl="1" indent="-342900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upcoming future </a:t>
            </a:r>
            <a:r>
              <a:rPr lang="en-US" dirty="0" smtClean="0"/>
              <a:t>release, branched from develop</a:t>
            </a:r>
          </a:p>
          <a:p>
            <a:pPr marL="800100" lvl="1" indent="-342900"/>
            <a:r>
              <a:rPr lang="en-US" dirty="0"/>
              <a:t>Merge back into </a:t>
            </a:r>
            <a:r>
              <a:rPr lang="en-US" dirty="0" smtClean="0"/>
              <a:t>develop</a:t>
            </a:r>
          </a:p>
          <a:p>
            <a:pPr lvl="1"/>
            <a:r>
              <a:rPr lang="en-US" dirty="0" smtClean="0"/>
              <a:t> Temporary </a:t>
            </a:r>
            <a:r>
              <a:rPr lang="en-US" dirty="0"/>
              <a:t>branches, they will be removed eventually</a:t>
            </a:r>
          </a:p>
          <a:p>
            <a:pPr lvl="1"/>
            <a:r>
              <a:rPr lang="en-US" dirty="0" smtClean="0"/>
              <a:t>  If </a:t>
            </a:r>
            <a:r>
              <a:rPr lang="en-US" dirty="0"/>
              <a:t>the feature is a failure you can </a:t>
            </a:r>
            <a:r>
              <a:rPr lang="en-US" dirty="0" smtClean="0"/>
              <a:t>discard it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7819" y="6492874"/>
            <a:ext cx="2057400" cy="365125"/>
          </a:xfrm>
        </p:spPr>
        <p:txBody>
          <a:bodyPr/>
          <a:lstStyle/>
          <a:p>
            <a:fld id="{108B1F66-8AAE-4530-BF81-6A766AC95C79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1938" y="6492875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8365" y="6492873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9349-ECA5-4A76-A2C2-A0479D105BC6}" type="datetime5">
              <a:rPr lang="en-US" smtClean="0"/>
              <a:t>30-Oct-18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7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32494" y="193307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432494" y="3037571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32494" y="524663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84505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evelop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11" idx="4"/>
            <a:endCxn id="12" idx="0"/>
          </p:cNvCxnSpPr>
          <p:nvPr/>
        </p:nvCxnSpPr>
        <p:spPr>
          <a:xfrm>
            <a:off x="6661094" y="2390272"/>
            <a:ext cx="0" cy="64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4"/>
            <a:endCxn id="13" idx="0"/>
          </p:cNvCxnSpPr>
          <p:nvPr/>
        </p:nvCxnSpPr>
        <p:spPr>
          <a:xfrm>
            <a:off x="6661094" y="3494771"/>
            <a:ext cx="0" cy="1751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6661094" y="1293507"/>
            <a:ext cx="0" cy="63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17079" y="271632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217079" y="4536340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217079" y="3825291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9" name="Straight Arrow Connector 28"/>
          <p:cNvCxnSpPr>
            <a:stCxn id="11" idx="2"/>
            <a:endCxn id="25" idx="6"/>
          </p:cNvCxnSpPr>
          <p:nvPr/>
        </p:nvCxnSpPr>
        <p:spPr>
          <a:xfrm flipH="1">
            <a:off x="4674279" y="2161672"/>
            <a:ext cx="1758215" cy="78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4"/>
            <a:endCxn id="27" idx="0"/>
          </p:cNvCxnSpPr>
          <p:nvPr/>
        </p:nvCxnSpPr>
        <p:spPr>
          <a:xfrm>
            <a:off x="4445679" y="3173529"/>
            <a:ext cx="0" cy="6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26" idx="0"/>
          </p:cNvCxnSpPr>
          <p:nvPr/>
        </p:nvCxnSpPr>
        <p:spPr>
          <a:xfrm>
            <a:off x="4445679" y="4282491"/>
            <a:ext cx="0" cy="25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99768" y="91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</a:p>
        </p:txBody>
      </p:sp>
      <p:cxnSp>
        <p:nvCxnSpPr>
          <p:cNvPr id="36" name="Straight Connector 35"/>
          <p:cNvCxnSpPr>
            <a:stCxn id="25" idx="0"/>
          </p:cNvCxnSpPr>
          <p:nvPr/>
        </p:nvCxnSpPr>
        <p:spPr>
          <a:xfrm flipV="1">
            <a:off x="4445679" y="1321291"/>
            <a:ext cx="0" cy="139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64086" y="273839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864086" y="4462549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1" name="Straight Arrow Connector 40"/>
          <p:cNvCxnSpPr>
            <a:stCxn id="38" idx="4"/>
            <a:endCxn id="39" idx="0"/>
          </p:cNvCxnSpPr>
          <p:nvPr/>
        </p:nvCxnSpPr>
        <p:spPr>
          <a:xfrm>
            <a:off x="3092686" y="3195592"/>
            <a:ext cx="0" cy="1266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0"/>
          </p:cNvCxnSpPr>
          <p:nvPr/>
        </p:nvCxnSpPr>
        <p:spPr>
          <a:xfrm flipV="1">
            <a:off x="3092686" y="1363977"/>
            <a:ext cx="0" cy="137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864086" y="519091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8" name="Straight Arrow Connector 47"/>
          <p:cNvCxnSpPr>
            <a:stCxn id="39" idx="4"/>
            <a:endCxn id="46" idx="0"/>
          </p:cNvCxnSpPr>
          <p:nvPr/>
        </p:nvCxnSpPr>
        <p:spPr>
          <a:xfrm>
            <a:off x="3092686" y="4919749"/>
            <a:ext cx="0" cy="27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38" idx="6"/>
          </p:cNvCxnSpPr>
          <p:nvPr/>
        </p:nvCxnSpPr>
        <p:spPr>
          <a:xfrm flipH="1">
            <a:off x="3321286" y="2161672"/>
            <a:ext cx="3111208" cy="80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91078" y="916100"/>
            <a:ext cx="105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227385" y="2944929"/>
            <a:ext cx="521677" cy="24745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03158" y="3987587"/>
            <a:ext cx="11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eature-2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4692639" y="3034363"/>
            <a:ext cx="386862" cy="17979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6454" y="3730725"/>
            <a:ext cx="116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eature-1</a:t>
            </a:r>
            <a:endParaRPr lang="en-US" dirty="0"/>
          </a:p>
        </p:txBody>
      </p:sp>
      <p:sp>
        <p:nvSpPr>
          <p:cNvPr id="10" name="Multiply 9"/>
          <p:cNvSpPr/>
          <p:nvPr/>
        </p:nvSpPr>
        <p:spPr>
          <a:xfrm>
            <a:off x="2304489" y="1892352"/>
            <a:ext cx="1552279" cy="4559802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26" idx="5"/>
            <a:endCxn id="13" idx="2"/>
          </p:cNvCxnSpPr>
          <p:nvPr/>
        </p:nvCxnSpPr>
        <p:spPr>
          <a:xfrm>
            <a:off x="4607324" y="4926585"/>
            <a:ext cx="1825170" cy="548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ular Callout 43"/>
          <p:cNvSpPr/>
          <p:nvPr/>
        </p:nvSpPr>
        <p:spPr>
          <a:xfrm>
            <a:off x="4789776" y="1769927"/>
            <a:ext cx="1072902" cy="480282"/>
          </a:xfrm>
          <a:prstGeom prst="wedgeRoundRectCallout">
            <a:avLst>
              <a:gd name="adj1" fmla="val -67440"/>
              <a:gd name="adj2" fmla="val 153600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Major feature for next release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337719" y="1807231"/>
            <a:ext cx="1072902" cy="480282"/>
          </a:xfrm>
          <a:prstGeom prst="wedgeRoundRectCallout">
            <a:avLst>
              <a:gd name="adj1" fmla="val -66543"/>
              <a:gd name="adj2" fmla="val 14558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</a:t>
            </a:r>
            <a:r>
              <a:rPr lang="en-US" sz="1000" dirty="0" smtClean="0">
                <a:solidFill>
                  <a:schemeClr val="tx1"/>
                </a:solidFill>
              </a:rPr>
              <a:t>eature for future release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2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  <p:bldP spid="25" grpId="0" animBg="1"/>
      <p:bldP spid="26" grpId="0" animBg="1"/>
      <p:bldP spid="27" grpId="0" animBg="1"/>
      <p:bldP spid="34" grpId="0"/>
      <p:bldP spid="38" grpId="0" animBg="1"/>
      <p:bldP spid="39" grpId="0" animBg="1"/>
      <p:bldP spid="46" grpId="0" animBg="1"/>
      <p:bldP spid="51" grpId="0"/>
      <p:bldP spid="2" grpId="0" animBg="1"/>
      <p:bldP spid="3" grpId="0"/>
      <p:bldP spid="8" grpId="0" animBg="1"/>
      <p:bldP spid="9" grpId="0"/>
      <p:bldP spid="10" grpId="0" animBg="1"/>
      <p:bldP spid="44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820" y="0"/>
            <a:ext cx="7429499" cy="147857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different types of </a:t>
            </a:r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435" y="1411903"/>
            <a:ext cx="74294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/>
              <a:t>Supporting branches are:</a:t>
            </a:r>
          </a:p>
          <a:p>
            <a:r>
              <a:rPr lang="en-US" dirty="0" smtClean="0"/>
              <a:t>Release branches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finalizing a major/minor release, branched from </a:t>
            </a:r>
            <a:r>
              <a:rPr lang="en-US" dirty="0" smtClean="0"/>
              <a:t>develop</a:t>
            </a:r>
          </a:p>
          <a:p>
            <a:pPr lvl="1"/>
            <a:r>
              <a:rPr lang="en-US" dirty="0"/>
              <a:t>No features added only minor bug fixes </a:t>
            </a:r>
            <a:r>
              <a:rPr lang="en-US" dirty="0" smtClean="0"/>
              <a:t>allowed</a:t>
            </a:r>
            <a:endParaRPr lang="en-US" dirty="0" smtClean="0"/>
          </a:p>
          <a:p>
            <a:pPr lvl="1"/>
            <a:r>
              <a:rPr lang="en-US" dirty="0"/>
              <a:t>Merge into </a:t>
            </a:r>
            <a:r>
              <a:rPr lang="en-US" dirty="0" smtClean="0"/>
              <a:t>master</a:t>
            </a:r>
            <a:endParaRPr lang="en-US" dirty="0" smtClean="0"/>
          </a:p>
          <a:p>
            <a:pPr lvl="1"/>
            <a:r>
              <a:rPr lang="en-US" dirty="0" smtClean="0"/>
              <a:t>Merge </a:t>
            </a:r>
            <a:r>
              <a:rPr lang="en-US" dirty="0"/>
              <a:t>all changes back to </a:t>
            </a:r>
            <a:r>
              <a:rPr lang="en-US" dirty="0" smtClean="0"/>
              <a:t>develop</a:t>
            </a: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29575" y="5838356"/>
            <a:ext cx="2057400" cy="365125"/>
          </a:xfrm>
        </p:spPr>
        <p:txBody>
          <a:bodyPr/>
          <a:lstStyle/>
          <a:p>
            <a:fld id="{BC4AEE0F-E520-4C2B-A7E7-ED08D9180E3E}" type="datetime5">
              <a:rPr lang="en-US" smtClean="0"/>
              <a:t>30-Oct-18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6435" y="5838357"/>
            <a:ext cx="4679482" cy="365125"/>
          </a:xfrm>
        </p:spPr>
        <p:txBody>
          <a:bodyPr/>
          <a:lstStyle/>
          <a:p>
            <a:r>
              <a:rPr lang="en-US" smtClean="0"/>
              <a:t>AXP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898" y="5838357"/>
            <a:ext cx="578317" cy="365125"/>
          </a:xfrm>
        </p:spPr>
        <p:txBody>
          <a:bodyPr/>
          <a:lstStyle/>
          <a:p>
            <a:fld id="{B4829C59-8948-1A4D-840C-AB343535AC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3E15-423C-4B27-9A8D-DEC587CB47E4}" type="datetime5">
              <a:rPr lang="en-US" smtClean="0"/>
              <a:t>30-Oct-18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AXP Internal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798897" y="721894"/>
            <a:ext cx="404261" cy="5496024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84641" y="2014504"/>
            <a:ext cx="16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006941" y="20878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51506" y="1780149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2"/>
            <a:endCxn id="33" idx="6"/>
          </p:cNvCxnSpPr>
          <p:nvPr/>
        </p:nvCxnSpPr>
        <p:spPr>
          <a:xfrm flipH="1">
            <a:off x="4464141" y="2008749"/>
            <a:ext cx="2587365" cy="307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006941" y="2779465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864086" y="3154564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869948" y="3858662"/>
            <a:ext cx="457200" cy="457200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2" name="Straight Arrow Connector 41"/>
          <p:cNvCxnSpPr>
            <a:stCxn id="40" idx="4"/>
            <a:endCxn id="41" idx="0"/>
          </p:cNvCxnSpPr>
          <p:nvPr/>
        </p:nvCxnSpPr>
        <p:spPr>
          <a:xfrm>
            <a:off x="3092686" y="3611764"/>
            <a:ext cx="5862" cy="24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0" idx="0"/>
          </p:cNvCxnSpPr>
          <p:nvPr/>
        </p:nvCxnSpPr>
        <p:spPr>
          <a:xfrm flipV="1">
            <a:off x="3092686" y="1317088"/>
            <a:ext cx="0" cy="1837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>
            <a:off x="2458834" y="3426601"/>
            <a:ext cx="411113" cy="694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06941" y="3487703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006941" y="4315862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2" name="Straight Arrow Connector 51"/>
          <p:cNvCxnSpPr>
            <a:stCxn id="39" idx="2"/>
            <a:endCxn id="40" idx="6"/>
          </p:cNvCxnSpPr>
          <p:nvPr/>
        </p:nvCxnSpPr>
        <p:spPr>
          <a:xfrm flipH="1">
            <a:off x="3321286" y="3008065"/>
            <a:ext cx="685655" cy="37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1" idx="6"/>
            <a:endCxn id="48" idx="2"/>
          </p:cNvCxnSpPr>
          <p:nvPr/>
        </p:nvCxnSpPr>
        <p:spPr>
          <a:xfrm>
            <a:off x="3327148" y="4087262"/>
            <a:ext cx="679793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62729" y="3575571"/>
            <a:ext cx="113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Feature-1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896175" y="849932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5331648" y="4516453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7" name="Straight Arrow Connector 66"/>
          <p:cNvCxnSpPr>
            <a:stCxn id="48" idx="6"/>
            <a:endCxn id="65" idx="2"/>
          </p:cNvCxnSpPr>
          <p:nvPr/>
        </p:nvCxnSpPr>
        <p:spPr>
          <a:xfrm>
            <a:off x="4464141" y="4544462"/>
            <a:ext cx="867507" cy="200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31648" y="5219775"/>
            <a:ext cx="457200" cy="4572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4006941" y="5605446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7051506" y="5301586"/>
            <a:ext cx="457200" cy="457200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4"/>
            <a:endCxn id="71" idx="0"/>
          </p:cNvCxnSpPr>
          <p:nvPr/>
        </p:nvCxnSpPr>
        <p:spPr>
          <a:xfrm>
            <a:off x="7280106" y="2237349"/>
            <a:ext cx="0" cy="306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5" idx="4"/>
            <a:endCxn id="69" idx="0"/>
          </p:cNvCxnSpPr>
          <p:nvPr/>
        </p:nvCxnSpPr>
        <p:spPr>
          <a:xfrm>
            <a:off x="5560248" y="4973653"/>
            <a:ext cx="0" cy="246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3" idx="4"/>
            <a:endCxn id="39" idx="0"/>
          </p:cNvCxnSpPr>
          <p:nvPr/>
        </p:nvCxnSpPr>
        <p:spPr>
          <a:xfrm>
            <a:off x="4235541" y="2545003"/>
            <a:ext cx="0" cy="234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9" idx="4"/>
            <a:endCxn id="47" idx="0"/>
          </p:cNvCxnSpPr>
          <p:nvPr/>
        </p:nvCxnSpPr>
        <p:spPr>
          <a:xfrm>
            <a:off x="4235541" y="3236665"/>
            <a:ext cx="0" cy="25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4"/>
            <a:endCxn id="48" idx="0"/>
          </p:cNvCxnSpPr>
          <p:nvPr/>
        </p:nvCxnSpPr>
        <p:spPr>
          <a:xfrm>
            <a:off x="4235541" y="3944903"/>
            <a:ext cx="0" cy="37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4"/>
            <a:endCxn id="70" idx="0"/>
          </p:cNvCxnSpPr>
          <p:nvPr/>
        </p:nvCxnSpPr>
        <p:spPr>
          <a:xfrm>
            <a:off x="4235541" y="4773062"/>
            <a:ext cx="0" cy="832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2"/>
            <a:endCxn id="70" idx="6"/>
          </p:cNvCxnSpPr>
          <p:nvPr/>
        </p:nvCxnSpPr>
        <p:spPr>
          <a:xfrm flipH="1">
            <a:off x="4464141" y="5448375"/>
            <a:ext cx="867507" cy="385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9" idx="6"/>
            <a:endCxn id="71" idx="2"/>
          </p:cNvCxnSpPr>
          <p:nvPr/>
        </p:nvCxnSpPr>
        <p:spPr>
          <a:xfrm>
            <a:off x="5788848" y="5448375"/>
            <a:ext cx="1262658" cy="81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3" idx="0"/>
          </p:cNvCxnSpPr>
          <p:nvPr/>
        </p:nvCxnSpPr>
        <p:spPr>
          <a:xfrm flipV="1">
            <a:off x="4235541" y="1317087"/>
            <a:ext cx="0" cy="770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4" idx="0"/>
          </p:cNvCxnSpPr>
          <p:nvPr/>
        </p:nvCxnSpPr>
        <p:spPr>
          <a:xfrm flipV="1">
            <a:off x="7280106" y="1317087"/>
            <a:ext cx="0" cy="463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153392" y="849932"/>
            <a:ext cx="9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Release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703534" y="849932"/>
            <a:ext cx="103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46327" y="849932"/>
            <a:ext cx="10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5560247" y="1317087"/>
            <a:ext cx="1" cy="328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ular Callout 110"/>
          <p:cNvSpPr/>
          <p:nvPr/>
        </p:nvSpPr>
        <p:spPr>
          <a:xfrm>
            <a:off x="7694314" y="1914022"/>
            <a:ext cx="751763" cy="234192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ounded Rectangular Callout 111"/>
          <p:cNvSpPr/>
          <p:nvPr/>
        </p:nvSpPr>
        <p:spPr>
          <a:xfrm>
            <a:off x="7707241" y="5356001"/>
            <a:ext cx="610264" cy="249445"/>
          </a:xfrm>
          <a:prstGeom prst="wedgeRoundRectCallout">
            <a:avLst>
              <a:gd name="adj1" fmla="val -77308"/>
              <a:gd name="adj2" fmla="val -881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 1.3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895150" y="606393"/>
            <a:ext cx="7950467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ular Callout 44"/>
          <p:cNvSpPr/>
          <p:nvPr/>
        </p:nvSpPr>
        <p:spPr>
          <a:xfrm>
            <a:off x="5914513" y="3725959"/>
            <a:ext cx="1072902" cy="480282"/>
          </a:xfrm>
          <a:prstGeom prst="wedgeRoundRectCallout">
            <a:avLst>
              <a:gd name="adj1" fmla="val -66543"/>
              <a:gd name="adj2" fmla="val 145584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Start of release for 1.3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132506" y="6062646"/>
            <a:ext cx="1420694" cy="480282"/>
          </a:xfrm>
          <a:prstGeom prst="wedgeRoundRectCallout">
            <a:avLst>
              <a:gd name="adj1" fmla="val -71851"/>
              <a:gd name="adj2" fmla="val -108935"/>
              <a:gd name="adj3" fmla="val 16667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 the </a:t>
            </a:r>
            <a:r>
              <a:rPr lang="en-US" sz="1000" dirty="0" err="1" smtClean="0">
                <a:solidFill>
                  <a:schemeClr val="tx1"/>
                </a:solidFill>
              </a:rPr>
              <a:t>bugfix</a:t>
            </a:r>
            <a:r>
              <a:rPr lang="en-US" sz="1000" dirty="0" smtClean="0">
                <a:solidFill>
                  <a:schemeClr val="tx1"/>
                </a:solidFill>
              </a:rPr>
              <a:t> in develop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9" grpId="0"/>
      <p:bldP spid="64" grpId="0"/>
      <p:bldP spid="65" grpId="0" animBg="1"/>
      <p:bldP spid="69" grpId="0" animBg="1"/>
      <p:bldP spid="70" grpId="0" animBg="1"/>
      <p:bldP spid="71" grpId="0" animBg="1"/>
      <p:bldP spid="100" grpId="0"/>
      <p:bldP spid="101" grpId="0"/>
      <p:bldP spid="102" grpId="0"/>
      <p:bldP spid="111" grpId="0" animBg="1"/>
      <p:bldP spid="112" grpId="0" animBg="1"/>
      <p:bldP spid="45" grpId="0" animBg="1"/>
      <p:bldP spid="4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4576</TotalTime>
  <Words>513</Words>
  <Application>Microsoft Office PowerPoint</Application>
  <PresentationFormat>On-screen Show (4:3)</PresentationFormat>
  <Paragraphs>178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GIT Branching Strategies</vt:lpstr>
      <vt:lpstr>Without Branching</vt:lpstr>
      <vt:lpstr>With Branching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PowerPoint Presentation</vt:lpstr>
      <vt:lpstr>The different types of branches</vt:lpstr>
      <vt:lpstr>How to create a branch</vt:lpstr>
      <vt:lpstr>How TO MERGE</vt:lpstr>
      <vt:lpstr>PowerPoint Presentation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Yuan Li</cp:lastModifiedBy>
  <cp:revision>233</cp:revision>
  <cp:lastPrinted>2018-10-30T21:03:15Z</cp:lastPrinted>
  <dcterms:created xsi:type="dcterms:W3CDTF">2015-08-25T05:16:22Z</dcterms:created>
  <dcterms:modified xsi:type="dcterms:W3CDTF">2018-10-31T05:50:23Z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Yuan Li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