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as2XOhGJmYoShuqWEhHkDPtW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4CBF2-B799-4407-AF1E-37B6F6CC523B}">
  <a:tblStyle styleId="{BAF4CBF2-B799-4407-AF1E-37B6F6CC5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26" d="100"/>
          <a:sy n="126" d="100"/>
        </p:scale>
        <p:origin x="1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d87b115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d87b115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ae7bc432_1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ae7bc432_1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d87b6f4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d87b6f4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d87b115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d87b115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d87b115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d87b115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d87b115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d87b115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d87b115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d87b115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d87b11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d87b11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d87c676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d87c676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d87b115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d87b115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d87c6762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d87c6762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d87b115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d87b115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d87c676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d87c676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ae7bc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ae7bc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89975"/>
            <a:ext cx="85206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/>
              <a:t>		 	 	 	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/>
              <a:t>					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/>
              <a:t>						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100"/>
              <a:buNone/>
            </a:pPr>
            <a:r>
              <a:rPr lang="en" sz="3000" b="1" dirty="0"/>
              <a:t>         Telecom Customer Churn Prediction</a:t>
            </a:r>
            <a:endParaRPr sz="3000" b="1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1635075" y="3515360"/>
            <a:ext cx="6400500" cy="93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By: Dan </a:t>
            </a:r>
            <a:r>
              <a:rPr lang="en" dirty="0" err="1"/>
              <a:t>Zhai</a:t>
            </a:r>
            <a:r>
              <a:rPr lang="en" dirty="0"/>
              <a:t>, Liyuan Sun, Sangram </a:t>
            </a:r>
            <a:r>
              <a:rPr lang="en" dirty="0" err="1"/>
              <a:t>Kapre</a:t>
            </a:r>
            <a:r>
              <a:rPr lang="en" dirty="0"/>
              <a:t>, Shuai Li</a:t>
            </a:r>
            <a:r>
              <a:rPr lang="en" sz="1100" dirty="0">
                <a:solidFill>
                  <a:schemeClr val="dk1"/>
                </a:solidFill>
              </a:rPr>
              <a:t>	 	 	 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d87b1156_0_62"/>
          <p:cNvSpPr txBox="1">
            <a:spLocks noGrp="1"/>
          </p:cNvSpPr>
          <p:nvPr>
            <p:ph type="body" idx="1"/>
          </p:nvPr>
        </p:nvSpPr>
        <p:spPr>
          <a:xfrm>
            <a:off x="376825" y="1121025"/>
            <a:ext cx="8455500" cy="3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Char char="●"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Machine Learning algorithms for two-class classification.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Hyperparameters: penalty, C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76d87b1156_0_62"/>
          <p:cNvSpPr txBox="1"/>
          <p:nvPr/>
        </p:nvSpPr>
        <p:spPr>
          <a:xfrm>
            <a:off x="376825" y="357975"/>
            <a:ext cx="8565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Logistic Regression</a:t>
            </a:r>
            <a:endParaRPr sz="1800" b="1"/>
          </a:p>
        </p:txBody>
      </p:sp>
      <p:sp>
        <p:nvSpPr>
          <p:cNvPr id="121" name="Google Shape;121;g76d87b1156_0_62"/>
          <p:cNvSpPr txBox="1"/>
          <p:nvPr/>
        </p:nvSpPr>
        <p:spPr>
          <a:xfrm>
            <a:off x="376825" y="2400363"/>
            <a:ext cx="42336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AUC on Test Dataset = 0.85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 = 0.81</a:t>
            </a:r>
            <a:endParaRPr sz="1800"/>
          </a:p>
        </p:txBody>
      </p:sp>
      <p:pic>
        <p:nvPicPr>
          <p:cNvPr id="122" name="Google Shape;122;g76d87b1156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74" y="1757146"/>
            <a:ext cx="4829499" cy="23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273575" y="1224650"/>
            <a:ext cx="8520600" cy="3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Char char="●"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Classifies new cases based on a similarity measure (e.g., distance functions)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Hyperparameters: n_neighbor, weights, metric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35325" y="381000"/>
            <a:ext cx="85971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D4251"/>
                </a:solidFill>
              </a:rPr>
              <a:t>K-Nearest Neighbor</a:t>
            </a:r>
            <a:endParaRPr sz="1800" b="1">
              <a:solidFill>
                <a:srgbClr val="3D4251"/>
              </a:solidFill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73575" y="2496338"/>
            <a:ext cx="42336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AUC on Test Dataset = 0.83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 = 0.78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25" y="2094957"/>
            <a:ext cx="2628974" cy="23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84ae7bc432_1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585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84ae7bc432_1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313" y="464525"/>
            <a:ext cx="19335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311700" y="273950"/>
            <a:ext cx="8520600" cy="4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Neural Network Classifier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Multilayer perceptron based classifier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max_iter, activation, hidden_layer_size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 on Test Dataset = 0.85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0.80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188" y="1331000"/>
            <a:ext cx="3285625" cy="20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d87b6f43_1_2"/>
          <p:cNvSpPr txBox="1">
            <a:spLocks noGrp="1"/>
          </p:cNvSpPr>
          <p:nvPr>
            <p:ph type="body" idx="1"/>
          </p:nvPr>
        </p:nvSpPr>
        <p:spPr>
          <a:xfrm>
            <a:off x="311700" y="309325"/>
            <a:ext cx="8520600" cy="4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Forest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of multiple decision trees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n_estimators, max_depth,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max_features, bootstrap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 on Test Dataset = 0.86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0.80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48" name="Google Shape;148;g76d87b6f43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795325"/>
            <a:ext cx="4241525" cy="31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d87b1156_0_88"/>
          <p:cNvSpPr txBox="1">
            <a:spLocks noGrp="1"/>
          </p:cNvSpPr>
          <p:nvPr>
            <p:ph type="body" idx="1"/>
          </p:nvPr>
        </p:nvSpPr>
        <p:spPr>
          <a:xfrm>
            <a:off x="311700" y="272225"/>
            <a:ext cx="8520600" cy="4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Ensemble Model: VotingClassifier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Hopefully, each individual model captures different patterns in the data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all models’ predictions may improve the overall performance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from a particular model gets a weight proportional to that model’s performance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VotingClassifier trains the best model and provides the weighted average of the probabilities where weights are provided by us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better than all individual models in terms of AUC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76d87b115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78" y="728264"/>
            <a:ext cx="6560246" cy="429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6d87b1156_0_94"/>
          <p:cNvSpPr txBox="1"/>
          <p:nvPr/>
        </p:nvSpPr>
        <p:spPr>
          <a:xfrm>
            <a:off x="323325" y="202075"/>
            <a:ext cx="42486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76d87b1156_0_94"/>
          <p:cNvSpPr txBox="1">
            <a:spLocks noGrp="1"/>
          </p:cNvSpPr>
          <p:nvPr>
            <p:ph type="title"/>
          </p:nvPr>
        </p:nvSpPr>
        <p:spPr>
          <a:xfrm>
            <a:off x="311700" y="68375"/>
            <a:ext cx="85206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4: Models Comparison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d87b1156_0_100"/>
          <p:cNvSpPr txBox="1">
            <a:spLocks noGrp="1"/>
          </p:cNvSpPr>
          <p:nvPr>
            <p:ph type="body" idx="1"/>
          </p:nvPr>
        </p:nvSpPr>
        <p:spPr>
          <a:xfrm>
            <a:off x="311700" y="346450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ROC Curve Comparison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g76d87b1156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50" y="931050"/>
            <a:ext cx="6742901" cy="4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d87b1156_0_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72" name="Google Shape;172;g76d87b1156_0_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data, SVM did not perform as well as other models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performed almost as good or better than individual models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the model for one particular metric may degrade the model performance on other metrics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 feature selection, tuning on other metrics, advanced ensemble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Purpose: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behavior to retain customers. Analyze the customer specific data to build a model for churn prediction.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Four parts: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Exploration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Preprocessing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Training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Comparison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6d87b1156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Data Exploration</a:t>
            </a:r>
            <a:endParaRPr b="1"/>
          </a:p>
        </p:txBody>
      </p:sp>
      <p:sp>
        <p:nvSpPr>
          <p:cNvPr id="67" name="Google Shape;67;g76d87b1156_0_1"/>
          <p:cNvSpPr txBox="1">
            <a:spLocks noGrp="1"/>
          </p:cNvSpPr>
          <p:nvPr>
            <p:ph type="body" idx="1"/>
          </p:nvPr>
        </p:nvSpPr>
        <p:spPr>
          <a:xfrm>
            <a:off x="311700" y="111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Row data: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lang="en" sz="1400"/>
              <a:t>1 target column: churn or not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20 feature matrix columns:    17 categorical columns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3 numerical columns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8" name="Google Shape;68;g76d87b1156_0_1"/>
          <p:cNvGraphicFramePr/>
          <p:nvPr/>
        </p:nvGraphicFramePr>
        <p:xfrm>
          <a:off x="311700" y="16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{BAF4CBF2-B799-4407-AF1E-37B6F6CC523B}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Rows: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69;g76d87b1156_0_1"/>
          <p:cNvSpPr/>
          <p:nvPr/>
        </p:nvSpPr>
        <p:spPr>
          <a:xfrm>
            <a:off x="556513" y="2873075"/>
            <a:ext cx="142656" cy="314252"/>
          </a:xfrm>
          <a:custGeom>
            <a:avLst/>
            <a:gdLst/>
            <a:ahLst/>
            <a:cxnLst/>
            <a:rect l="l" t="t" r="r" b="b"/>
            <a:pathLst>
              <a:path w="5397" h="23975" extrusionOk="0">
                <a:moveTo>
                  <a:pt x="5397" y="0"/>
                </a:moveTo>
                <a:cubicBezTo>
                  <a:pt x="4891" y="731"/>
                  <a:pt x="2811" y="787"/>
                  <a:pt x="2361" y="4385"/>
                </a:cubicBezTo>
                <a:cubicBezTo>
                  <a:pt x="1911" y="7983"/>
                  <a:pt x="3093" y="18326"/>
                  <a:pt x="2699" y="21586"/>
                </a:cubicBezTo>
                <a:cubicBezTo>
                  <a:pt x="2306" y="24846"/>
                  <a:pt x="450" y="23554"/>
                  <a:pt x="0" y="239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Google Shape;70;g76d87b1156_0_1"/>
          <p:cNvSpPr/>
          <p:nvPr/>
        </p:nvSpPr>
        <p:spPr>
          <a:xfrm flipH="1">
            <a:off x="545818" y="3187325"/>
            <a:ext cx="142656" cy="370953"/>
          </a:xfrm>
          <a:custGeom>
            <a:avLst/>
            <a:gdLst/>
            <a:ahLst/>
            <a:cxnLst/>
            <a:rect l="l" t="t" r="r" b="b"/>
            <a:pathLst>
              <a:path w="5397" h="23975" extrusionOk="0">
                <a:moveTo>
                  <a:pt x="5397" y="0"/>
                </a:moveTo>
                <a:cubicBezTo>
                  <a:pt x="4891" y="731"/>
                  <a:pt x="2811" y="787"/>
                  <a:pt x="2361" y="4385"/>
                </a:cubicBezTo>
                <a:cubicBezTo>
                  <a:pt x="1911" y="7983"/>
                  <a:pt x="3093" y="18326"/>
                  <a:pt x="2699" y="21586"/>
                </a:cubicBezTo>
                <a:cubicBezTo>
                  <a:pt x="2306" y="24846"/>
                  <a:pt x="450" y="23554"/>
                  <a:pt x="0" y="239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g76d87b1156_0_1"/>
          <p:cNvSpPr/>
          <p:nvPr/>
        </p:nvSpPr>
        <p:spPr>
          <a:xfrm>
            <a:off x="2817100" y="3415975"/>
            <a:ext cx="142656" cy="265583"/>
          </a:xfrm>
          <a:custGeom>
            <a:avLst/>
            <a:gdLst/>
            <a:ahLst/>
            <a:cxnLst/>
            <a:rect l="l" t="t" r="r" b="b"/>
            <a:pathLst>
              <a:path w="5397" h="23975" extrusionOk="0">
                <a:moveTo>
                  <a:pt x="5397" y="0"/>
                </a:moveTo>
                <a:cubicBezTo>
                  <a:pt x="4891" y="731"/>
                  <a:pt x="2811" y="787"/>
                  <a:pt x="2361" y="4385"/>
                </a:cubicBezTo>
                <a:cubicBezTo>
                  <a:pt x="1911" y="7983"/>
                  <a:pt x="3093" y="18326"/>
                  <a:pt x="2699" y="21586"/>
                </a:cubicBezTo>
                <a:cubicBezTo>
                  <a:pt x="2306" y="24846"/>
                  <a:pt x="450" y="23554"/>
                  <a:pt x="0" y="239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Google Shape;72;g76d87b1156_0_1"/>
          <p:cNvSpPr/>
          <p:nvPr/>
        </p:nvSpPr>
        <p:spPr>
          <a:xfrm flipH="1">
            <a:off x="2817094" y="3685700"/>
            <a:ext cx="142656" cy="265583"/>
          </a:xfrm>
          <a:custGeom>
            <a:avLst/>
            <a:gdLst/>
            <a:ahLst/>
            <a:cxnLst/>
            <a:rect l="l" t="t" r="r" b="b"/>
            <a:pathLst>
              <a:path w="5397" h="23975" extrusionOk="0">
                <a:moveTo>
                  <a:pt x="5397" y="0"/>
                </a:moveTo>
                <a:cubicBezTo>
                  <a:pt x="4891" y="731"/>
                  <a:pt x="2811" y="787"/>
                  <a:pt x="2361" y="4385"/>
                </a:cubicBezTo>
                <a:cubicBezTo>
                  <a:pt x="1911" y="7983"/>
                  <a:pt x="3093" y="18326"/>
                  <a:pt x="2699" y="21586"/>
                </a:cubicBezTo>
                <a:cubicBezTo>
                  <a:pt x="2306" y="24846"/>
                  <a:pt x="450" y="23554"/>
                  <a:pt x="0" y="239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g76d87c6762_1_8"/>
          <p:cNvGraphicFramePr/>
          <p:nvPr/>
        </p:nvGraphicFramePr>
        <p:xfrm>
          <a:off x="430025" y="38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{BAF4CBF2-B799-4407-AF1E-37B6F6CC523B}</a:tableStyleId>
              </a:tblPr>
              <a:tblGrid>
                <a:gridCol w="16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</a:rPr>
                        <a:t>Demographic information:</a:t>
                      </a:r>
                      <a:endParaRPr sz="18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CustomerID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Gender: F/M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D9D9D9"/>
                          </a:highlight>
                        </a:rPr>
                        <a:t>Senior Citizen</a:t>
                      </a:r>
                      <a:endParaRPr>
                        <a:highlight>
                          <a:srgbClr val="D9D9D9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Partner: Y/N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Dependents: Y/N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D9D9D9"/>
                          </a:highlight>
                        </a:rPr>
                        <a:t>Tenure</a:t>
                      </a:r>
                      <a:endParaRPr>
                        <a:highlight>
                          <a:srgbClr val="D9D9D9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8" name="Google Shape;78;g76d87c6762_1_8"/>
          <p:cNvGraphicFramePr/>
          <p:nvPr/>
        </p:nvGraphicFramePr>
        <p:xfrm>
          <a:off x="2127575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{BAF4CBF2-B799-4407-AF1E-37B6F6CC523B}</a:tableStyleId>
              </a:tblPr>
              <a:tblGrid>
                <a:gridCol w="354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</a:rPr>
                        <a:t>Services signed up: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Phone Service: Y/N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Multiple Lines: Y/N/No phone service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Internet Service: DSL/Fiber optic/No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Online Security: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Online Backup: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Device Protection: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Tech Support: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Streaming TV: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Streaming Movies: Y/N/No internet service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9" name="Google Shape;79;g76d87c6762_1_8"/>
          <p:cNvGraphicFramePr/>
          <p:nvPr/>
        </p:nvGraphicFramePr>
        <p:xfrm>
          <a:off x="5673300" y="3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{BAF4CBF2-B799-4407-AF1E-37B6F6CC523B}</a:tableStyleId>
              </a:tblPr>
              <a:tblGrid>
                <a:gridCol w="277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</a:rPr>
                        <a:t>Customer account information: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Contract: Month-to-month/One year/Two year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Paperless Billing: Y/N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Payment Method: Electronic check/Mailed check/Bank transfer/Credit card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D9D9D9"/>
                          </a:highlight>
                        </a:rPr>
                        <a:t>Monthly Charges</a:t>
                      </a:r>
                      <a:endParaRPr>
                        <a:highlight>
                          <a:srgbClr val="D9D9D9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Total Charges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d87b1156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Part 2: Feature Preprocessing</a:t>
            </a:r>
            <a:endParaRPr sz="3000" b="1">
              <a:solidFill>
                <a:srgbClr val="000000"/>
              </a:solidFill>
            </a:endParaRPr>
          </a:p>
        </p:txBody>
      </p:sp>
      <p:sp>
        <p:nvSpPr>
          <p:cNvPr id="85" name="Google Shape;85;g76d87b1156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Senior Citizen: Numerical             Categorical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Charges: Categorical             Numerical, and drop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0.16 % (11 rows) missing data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Online Security, Online Backup, Device Protection, Tech Support, Streaming TV, Streaming Movies: No internet service             No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features: [yes, no]            [1, 0]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dummy variables for multi level categorical features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g76d87b1156_0_33"/>
          <p:cNvCxnSpPr/>
          <p:nvPr/>
        </p:nvCxnSpPr>
        <p:spPr>
          <a:xfrm>
            <a:off x="2959600" y="1340700"/>
            <a:ext cx="472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g76d87b1156_0_33"/>
          <p:cNvCxnSpPr/>
          <p:nvPr/>
        </p:nvCxnSpPr>
        <p:spPr>
          <a:xfrm>
            <a:off x="2959600" y="1855675"/>
            <a:ext cx="472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g76d87b1156_0_33"/>
          <p:cNvCxnSpPr/>
          <p:nvPr/>
        </p:nvCxnSpPr>
        <p:spPr>
          <a:xfrm>
            <a:off x="2917450" y="3087400"/>
            <a:ext cx="472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g76d87b1156_0_33"/>
          <p:cNvCxnSpPr/>
          <p:nvPr/>
        </p:nvCxnSpPr>
        <p:spPr>
          <a:xfrm>
            <a:off x="2445250" y="2607400"/>
            <a:ext cx="472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76d87c6762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495425"/>
            <a:ext cx="4129099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76d87c6762_1_43"/>
          <p:cNvSpPr txBox="1"/>
          <p:nvPr/>
        </p:nvSpPr>
        <p:spPr>
          <a:xfrm>
            <a:off x="462550" y="662200"/>
            <a:ext cx="5160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Correlation matrix</a:t>
            </a:r>
            <a:endParaRPr sz="1800" b="1"/>
          </a:p>
        </p:txBody>
      </p:sp>
      <p:pic>
        <p:nvPicPr>
          <p:cNvPr id="96" name="Google Shape;96;g76d87c6762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428" y="1543050"/>
            <a:ext cx="402128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d87b1156_0_27"/>
          <p:cNvSpPr txBox="1">
            <a:spLocks noGrp="1"/>
          </p:cNvSpPr>
          <p:nvPr>
            <p:ph type="body" idx="1"/>
          </p:nvPr>
        </p:nvSpPr>
        <p:spPr>
          <a:xfrm>
            <a:off x="311700" y="631050"/>
            <a:ext cx="8520600" cy="3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Numerical features plots</a:t>
            </a:r>
            <a:endParaRPr sz="800" b="1"/>
          </a:p>
        </p:txBody>
      </p:sp>
      <p:pic>
        <p:nvPicPr>
          <p:cNvPr id="102" name="Google Shape;102;g76d87b115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762"/>
            <a:ext cx="9144000" cy="2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d87c6762_1_23"/>
          <p:cNvSpPr txBox="1">
            <a:spLocks noGrp="1"/>
          </p:cNvSpPr>
          <p:nvPr>
            <p:ph type="body" idx="1"/>
          </p:nvPr>
        </p:nvSpPr>
        <p:spPr>
          <a:xfrm>
            <a:off x="345700" y="785225"/>
            <a:ext cx="2901000" cy="21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Categorical features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plots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g76d87c6762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33" y="0"/>
            <a:ext cx="50962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ae7bc432_0_0"/>
          <p:cNvSpPr txBox="1">
            <a:spLocks noGrp="1"/>
          </p:cNvSpPr>
          <p:nvPr>
            <p:ph type="title"/>
          </p:nvPr>
        </p:nvSpPr>
        <p:spPr>
          <a:xfrm>
            <a:off x="311700" y="310875"/>
            <a:ext cx="85206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Model Training</a:t>
            </a:r>
            <a:endParaRPr b="1"/>
          </a:p>
        </p:txBody>
      </p:sp>
      <p:sp>
        <p:nvSpPr>
          <p:cNvPr id="114" name="Google Shape;114;g84ae7bc432_0_0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520600" cy="3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Split Dataset: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Training data has 5625 observation with 28 features (80%)</a:t>
            </a:r>
            <a:endParaRPr sz="140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Testing data has 1407 observation with 28 features (20%)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Model Training and Evaluation: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Logistic Regression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K-Nearest Neighbor (KNN)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Support Vector Machine (SVM)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Network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Ensemble Model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On-screen Show (16:9)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Simple Light</vt:lpstr>
      <vt:lpstr>                               Telecom Customer Churn Prediction</vt:lpstr>
      <vt:lpstr>Introduction</vt:lpstr>
      <vt:lpstr>Part 1: Data Exploration</vt:lpstr>
      <vt:lpstr>PowerPoint Presentation</vt:lpstr>
      <vt:lpstr>Part 2: Feature Preprocessing</vt:lpstr>
      <vt:lpstr>PowerPoint Presentation</vt:lpstr>
      <vt:lpstr>PowerPoint Presentation</vt:lpstr>
      <vt:lpstr>PowerPoint Presentation</vt:lpstr>
      <vt:lpstr>Part 3: 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4: Models Comparison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Telecom Customer Churn Prediction</dc:title>
  <cp:lastModifiedBy>Microsoft Office User</cp:lastModifiedBy>
  <cp:revision>1</cp:revision>
  <dcterms:modified xsi:type="dcterms:W3CDTF">2020-06-30T17:35:08Z</dcterms:modified>
</cp:coreProperties>
</file>