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80" r:id="rId9"/>
    <p:sldId id="271" r:id="rId10"/>
    <p:sldId id="281" r:id="rId11"/>
    <p:sldId id="270" r:id="rId12"/>
    <p:sldId id="273" r:id="rId13"/>
    <p:sldId id="274" r:id="rId14"/>
    <p:sldId id="272" r:id="rId15"/>
    <p:sldId id="283" r:id="rId16"/>
    <p:sldId id="278" r:id="rId17"/>
    <p:sldId id="269" r:id="rId18"/>
    <p:sldId id="279" r:id="rId19"/>
    <p:sldId id="276" r:id="rId20"/>
    <p:sldId id="282" r:id="rId21"/>
    <p:sldId id="275" r:id="rId22"/>
    <p:sldId id="277" r:id="rId23"/>
  </p:sldIdLst>
  <p:sldSz cx="9144000" cy="6858000" type="screen4x3"/>
  <p:notesSz cx="6867525" cy="99949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33CCFF"/>
    <a:srgbClr val="0000F2"/>
    <a:srgbClr val="FFFFD2"/>
    <a:srgbClr val="0000FF"/>
    <a:srgbClr val="FFDEB3"/>
    <a:srgbClr val="F4D1A2"/>
    <a:srgbClr val="BA7417"/>
    <a:srgbClr val="5123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43" autoAdjust="0"/>
  </p:normalViewPr>
  <p:slideViewPr>
    <p:cSldViewPr>
      <p:cViewPr varScale="1">
        <p:scale>
          <a:sx n="91" d="100"/>
          <a:sy n="91" d="100"/>
        </p:scale>
        <p:origin x="-210" y="-96"/>
      </p:cViewPr>
      <p:guideLst>
        <p:guide orient="horz" pos="2880"/>
        <p:guide orient="horz" pos="4128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9503A2D3-DDE0-4FE7-BBF0-72D855FCA9B9}" type="datetimeFigureOut">
              <a:rPr lang="en-GB" smtClean="0"/>
              <a:pPr/>
              <a:t>14/03/2014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33CBD6EB-3E73-4BA7-9445-5CA12A754D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4CCD0033-5F2B-446E-B3A5-D3C3D848D8F7}" type="datetimeFigureOut">
              <a:rPr lang="en-GB" smtClean="0"/>
              <a:pPr/>
              <a:t>14/03/2014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A Programmer's Utility Library</a:t>
            </a:r>
          </a:p>
          <a:p>
            <a:pPr algn="ctr"/>
            <a:r>
              <a:rPr lang="en-US" sz="4800" i="1" dirty="0" smtClean="0"/>
              <a:t>for </a:t>
            </a:r>
            <a:r>
              <a:rPr lang="en-US" sz="4800" i="1" dirty="0" err="1" smtClean="0"/>
              <a:t>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715001"/>
            <a:ext cx="2514600" cy="410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can be unhelpful…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SV types offer method-like operations…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6629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S = "  Some text  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n = S.len();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S.toupper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2209800"/>
            <a:ext cx="4953000" cy="533400"/>
          </a:xfrm>
          <a:prstGeom prst="roundRect">
            <a:avLst>
              <a:gd name="adj" fmla="val 262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these look like methods on object S</a:t>
            </a:r>
            <a:endParaRPr lang="en-GB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31242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but native SV types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be extended</a:t>
            </a:r>
            <a:r>
              <a:rPr lang="en-US" sz="2800" dirty="0" smtClean="0"/>
              <a:t>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3657600"/>
            <a:ext cx="6629400" cy="2743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 Some text  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::RIGHT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::BOTH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2853670" y="3615671"/>
            <a:ext cx="533400" cy="533400"/>
          </a:xfrm>
          <a:prstGeom prst="plus">
            <a:avLst>
              <a:gd name="adj" fmla="val 400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304800" y="4191000"/>
            <a:ext cx="32004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</a:t>
            </a:r>
            <a:r>
              <a:rPr lang="en-GB" sz="2400" dirty="0" err="1" smtClean="0"/>
              <a:t>Str</a:t>
            </a:r>
            <a:r>
              <a:rPr lang="en-GB" sz="2400" dirty="0" smtClean="0"/>
              <a:t> class method</a:t>
            </a:r>
            <a:endParaRPr lang="en-GB" sz="24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05400" y="5105400"/>
            <a:ext cx="2286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  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858000" y="5867400"/>
            <a:ext cx="1905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4800" y="5486400"/>
            <a:ext cx="40386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package-level  function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uiExpand="1" build="p" animBg="1"/>
      <p:bldP spid="18" grpId="0" animBg="1"/>
      <p:bldP spid="20" grpId="0" animBg="1"/>
      <p:bldP spid="21" grpId="0" animBg="1"/>
      <p:bldP spid="22" grpId="0" animBg="1"/>
      <p:bldP spid="2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str_sjoin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pos = 0;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.setStrContents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("and another banana");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while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.retest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startPos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(pos)))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$display("'an' followed by '%s' at pos=%0d",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</a:t>
            </a:r>
            <a:r>
              <a:rPr lang="en-GB" b="1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));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pos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 +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.getMatchLength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62400" y="5410200"/>
            <a:ext cx="50291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'an'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 many cases</a:t>
            </a:r>
            <a:br>
              <a:rPr lang="en-GB" sz="2400" dirty="0" smtClean="0"/>
            </a:br>
            <a:r>
              <a:rPr lang="en-GB" sz="2400" dirty="0" err="1" smtClean="0"/>
              <a:t>svLib</a:t>
            </a:r>
            <a:r>
              <a:rPr lang="en-GB" sz="2400" dirty="0" smtClean="0"/>
              <a:t> offers both options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9" grpId="0"/>
      <p:bldP spid="12" grpId="0" animBg="1"/>
      <p:bldP spid="14" grpId="0" animBg="1"/>
      <p:bldP spid="1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dirty="0" smtClean="0"/>
              <a:t>Error recording and handling </a:t>
            </a:r>
            <a:r>
              <a:rPr lang="en-US" b="1" dirty="0" smtClean="0"/>
              <a:t>per SV process</a:t>
            </a:r>
            <a:endParaRPr lang="en-US" dirty="0" smtClean="0"/>
          </a:p>
          <a:p>
            <a:pPr lvl="1"/>
            <a:r>
              <a:rPr lang="en-US" dirty="0" smtClean="0"/>
              <a:t>Localized effect</a:t>
            </a:r>
          </a:p>
          <a:p>
            <a:pPr lvl="1"/>
            <a:r>
              <a:rPr lang="en-US" dirty="0" smtClean="0"/>
              <a:t>Fully deterministic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error_userHandling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error_getLast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error_fullMessage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1242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No message, returns  t=0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9" grpId="0"/>
      <p:bldP spid="38" grpId="0" uiExpand="1" build="p" animBg="1"/>
      <p:bldP spid="3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dirty="0" smtClean="0"/>
              <a:t>Managed object creation to preserve random stability</a:t>
            </a:r>
          </a:p>
          <a:p>
            <a:pPr lvl="1"/>
            <a:r>
              <a:rPr lang="en-US" dirty="0" smtClean="0"/>
              <a:t>Maintains pool of reusable objects for efficiency</a:t>
            </a:r>
          </a:p>
          <a:p>
            <a:pPr lvl="1"/>
            <a:r>
              <a:rPr lang="en-US" dirty="0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`ifdef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SVLIB_NO_RANDSTABLE_NEW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`else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/>
              <a:t>svlib</a:t>
            </a:r>
            <a:r>
              <a:rPr lang="en-US" sz="2800" dirty="0" smtClean="0"/>
              <a:t> generates objects – may impact random stability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Regex::create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never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2" grpId="0" animBg="1"/>
      <p:bldP spid="3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dirty="0" smtClean="0"/>
              <a:t>Use external libraries as far as possible</a:t>
            </a:r>
          </a:p>
          <a:p>
            <a:pPr lvl="1"/>
            <a:r>
              <a:rPr lang="en-US" dirty="0" smtClean="0"/>
              <a:t>robust, well-proven solutions</a:t>
            </a:r>
          </a:p>
          <a:p>
            <a:r>
              <a:rPr lang="en-US" dirty="0" smtClean="0"/>
              <a:t>Test early, often, and on many platforms</a:t>
            </a:r>
          </a:p>
          <a:p>
            <a:r>
              <a:rPr lang="en-US" dirty="0" smtClean="0"/>
              <a:t>Managed DPI interface, no memory leaks</a:t>
            </a:r>
          </a:p>
          <a:p>
            <a:pPr lvl="1"/>
            <a:r>
              <a:rPr lang="en-US" dirty="0" smtClean="0"/>
              <a:t>No DPI functions directly exposed to users</a:t>
            </a:r>
          </a:p>
          <a:p>
            <a:pPr lvl="1"/>
            <a:r>
              <a:rPr lang="en-US" dirty="0" smtClean="0"/>
              <a:t>DPI memory managed internally by </a:t>
            </a:r>
            <a:r>
              <a:rPr lang="en-US" dirty="0" err="1" smtClean="0"/>
              <a:t>svLib</a:t>
            </a:r>
            <a:endParaRPr lang="en-US" dirty="0" smtClean="0"/>
          </a:p>
          <a:p>
            <a:r>
              <a:rPr lang="en-US" dirty="0" smtClean="0"/>
              <a:t>Never throw an error from C code</a:t>
            </a:r>
          </a:p>
          <a:p>
            <a:pPr lvl="1"/>
            <a:r>
              <a:rPr lang="en-US" dirty="0" smtClean="0"/>
              <a:t>All errors reported back to SV and handled there</a:t>
            </a:r>
          </a:p>
          <a:p>
            <a:r>
              <a:rPr lang="en-US" dirty="0" smtClean="0"/>
              <a:t>Design for performance</a:t>
            </a:r>
          </a:p>
          <a:p>
            <a:pPr lvl="1"/>
            <a:r>
              <a:rPr lang="en-US" dirty="0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7315200" cy="4830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external libraries as far as possible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robust, well-proven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early, often, and on many platforms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DPI interface, no memory leaks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DPI functions directly exposed to 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DPI memory managed internally 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svLib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 throw an error from C 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errors reported back to SV and handled there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for performance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unnecessary movement of data across DPI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3657600" cy="2362199"/>
          </a:xfrm>
        </p:spPr>
        <p:txBody>
          <a:bodyPr/>
          <a:lstStyle/>
          <a:p>
            <a:r>
              <a:rPr lang="en-US" dirty="0" smtClean="0"/>
              <a:t>Avoid unnecessary movement of data across DPI</a:t>
            </a:r>
          </a:p>
          <a:p>
            <a:r>
              <a:rPr lang="en-US" dirty="0" smtClean="0"/>
              <a:t>C memory managed within </a:t>
            </a:r>
            <a:r>
              <a:rPr lang="en-US" i="1" dirty="0" err="1" smtClean="0"/>
              <a:t>svlib</a:t>
            </a:r>
            <a:endParaRPr lang="en-US" i="1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055406" y="4495799"/>
            <a:ext cx="1576353" cy="3048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055406" y="4191000"/>
            <a:ext cx="1843450" cy="3413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SystemVerilog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911550" y="2227927"/>
            <a:ext cx="2860850" cy="370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User-callable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svLib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functions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005893" y="3250096"/>
            <a:ext cx="1937708" cy="8701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Pure SV implementation of some functions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170724" y="3250096"/>
            <a:ext cx="2160628" cy="8701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Import and call </a:t>
            </a:r>
            <a:b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private DPI functions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962400" y="4532305"/>
            <a:ext cx="4800599" cy="6002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/>
            <a:tailEnd/>
          </a:ln>
        </p:spPr>
      </p:cxnSp>
      <p:cxnSp>
        <p:nvCxnSpPr>
          <p:cNvPr id="1038" name="AutoShape 14"/>
          <p:cNvCxnSpPr>
            <a:cxnSpLocks noChangeShapeType="1"/>
            <a:stCxn id="1043" idx="2"/>
          </p:cNvCxnSpPr>
          <p:nvPr/>
        </p:nvCxnSpPr>
        <p:spPr bwMode="auto">
          <a:xfrm flipH="1">
            <a:off x="6316198" y="1803858"/>
            <a:ext cx="7152" cy="42407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>
            <a:off x="6316196" y="2597989"/>
            <a:ext cx="934841" cy="65210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H="1">
            <a:off x="4975939" y="2597989"/>
            <a:ext cx="1340257" cy="65210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2" name="AutoShape 18"/>
          <p:cNvCxnSpPr>
            <a:cxnSpLocks noChangeShapeType="1"/>
            <a:endCxn id="1049" idx="0"/>
          </p:cNvCxnSpPr>
          <p:nvPr/>
        </p:nvCxnSpPr>
        <p:spPr bwMode="auto">
          <a:xfrm>
            <a:off x="7251037" y="4120238"/>
            <a:ext cx="1" cy="68036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562600" y="1447800"/>
            <a:ext cx="1521500" cy="3560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User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auto">
          <a:xfrm>
            <a:off x="6043439" y="3010056"/>
            <a:ext cx="2392843" cy="2618429"/>
          </a:xfrm>
          <a:prstGeom prst="roundRect">
            <a:avLst>
              <a:gd name="adj" fmla="val 9384"/>
            </a:avLst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6" name="AutoShape 22"/>
          <p:cNvSpPr>
            <a:spLocks noChangeArrowheads="1"/>
          </p:cNvSpPr>
          <p:nvPr/>
        </p:nvSpPr>
        <p:spPr bwMode="auto">
          <a:xfrm>
            <a:off x="4055407" y="4800600"/>
            <a:ext cx="2192994" cy="827885"/>
          </a:xfrm>
          <a:prstGeom prst="roundRect">
            <a:avLst>
              <a:gd name="adj" fmla="val 21046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Shared responsibility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for C memory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management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6072116" y="4696407"/>
            <a:ext cx="425483" cy="9074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600"/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6170724" y="5798514"/>
            <a:ext cx="2160628" cy="6022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System-provided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 library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170724" y="4800601"/>
            <a:ext cx="2160628" cy="5958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Package-specific</a:t>
            </a:r>
            <a:b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 helper code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7251037" y="5396448"/>
            <a:ext cx="0" cy="40206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sp>
        <p:nvSpPr>
          <p:cNvPr id="4" name="Rounded Rectangle 3"/>
          <p:cNvSpPr/>
          <p:nvPr/>
        </p:nvSpPr>
        <p:spPr>
          <a:xfrm>
            <a:off x="1981200" y="4267200"/>
            <a:ext cx="2057400" cy="5334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DPI boundary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Reminder: DOM↔object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066800" y="4191000"/>
            <a:ext cx="39624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3" y="4836272"/>
            <a:ext cx="783095" cy="98404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48750 w 848750"/>
              <a:gd name="connsiteY0" fmla="*/ 0 h 843366"/>
              <a:gd name="connsiteX1" fmla="*/ 106364 w 848750"/>
              <a:gd name="connsiteY1" fmla="*/ 613009 h 843366"/>
              <a:gd name="connsiteX2" fmla="*/ 518802 w 848750"/>
              <a:gd name="connsiteY2" fmla="*/ 817346 h 843366"/>
              <a:gd name="connsiteX0" fmla="*/ 848750 w 848750"/>
              <a:gd name="connsiteY0" fmla="*/ 0 h 911478"/>
              <a:gd name="connsiteX1" fmla="*/ 106364 w 848750"/>
              <a:gd name="connsiteY1" fmla="*/ 681121 h 911478"/>
              <a:gd name="connsiteX2" fmla="*/ 518802 w 848750"/>
              <a:gd name="connsiteY2" fmla="*/ 885458 h 911478"/>
              <a:gd name="connsiteX0" fmla="*/ 820736 w 820736"/>
              <a:gd name="connsiteY0" fmla="*/ 0 h 896056"/>
              <a:gd name="connsiteX1" fmla="*/ 106364 w 820736"/>
              <a:gd name="connsiteY1" fmla="*/ 665699 h 896056"/>
              <a:gd name="connsiteX2" fmla="*/ 518802 w 820736"/>
              <a:gd name="connsiteY2" fmla="*/ 870036 h 896056"/>
              <a:gd name="connsiteX0" fmla="*/ 847710 w 847710"/>
              <a:gd name="connsiteY0" fmla="*/ 0 h 879593"/>
              <a:gd name="connsiteX1" fmla="*/ 106364 w 847710"/>
              <a:gd name="connsiteY1" fmla="*/ 649236 h 879593"/>
              <a:gd name="connsiteX2" fmla="*/ 518802 w 847710"/>
              <a:gd name="connsiteY2" fmla="*/ 853573 h 87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10" h="879593">
                <a:moveTo>
                  <a:pt x="847710" y="0"/>
                </a:moveTo>
                <a:cubicBezTo>
                  <a:pt x="738113" y="316340"/>
                  <a:pt x="317451" y="300423"/>
                  <a:pt x="106364" y="649236"/>
                </a:cubicBezTo>
                <a:cubicBezTo>
                  <a:pt x="0" y="879593"/>
                  <a:pt x="276237" y="858123"/>
                  <a:pt x="518802" y="85357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beware magic!</a:t>
            </a:r>
            <a:endParaRPr lang="en-GB" b="1" dirty="0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514600" y="4572000"/>
            <a:ext cx="1025991" cy="251352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462353" y="2971800"/>
            <a:ext cx="527446" cy="160723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98" h="1039696">
                <a:moveTo>
                  <a:pt x="863614" y="0"/>
                </a:moveTo>
                <a:cubicBezTo>
                  <a:pt x="754017" y="316340"/>
                  <a:pt x="1074699" y="341284"/>
                  <a:pt x="863612" y="690097"/>
                </a:cubicBezTo>
                <a:cubicBezTo>
                  <a:pt x="757248" y="920454"/>
                  <a:pt x="-1" y="1039696"/>
                  <a:pt x="242564" y="1035146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– Macro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2057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type_id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::create();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352800"/>
            <a:ext cx="50292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(LocalCfg)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(GlobalCfg)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`SVLIB_DOM_FIELD_OBJECT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(subCfg)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Use SV-2012 interface classes?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Config class can </a:t>
            </a:r>
            <a:r>
              <a:rPr lang="en-US" i="1" smtClean="0"/>
              <a:t>implement</a:t>
            </a:r>
            <a:r>
              <a:rPr lang="en-US" smtClean="0"/>
              <a:t> an interface class: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866900"/>
            <a:ext cx="5943600" cy="2971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extends    </a:t>
            </a:r>
            <a:r>
              <a:rPr lang="en-GB" b="1" i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SomeUserBase</a:t>
            </a:r>
            <a:endParaRPr lang="en-GB" b="1" i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i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implements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4495800"/>
            <a:ext cx="57912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function populate(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null)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endfunction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3000" y="2438400"/>
            <a:ext cx="3352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not yet available in all tools</a:t>
            </a:r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629400" y="4267200"/>
            <a:ext cx="1828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universal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400800" y="5562600"/>
            <a:ext cx="2209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written by macro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343400" y="5676680"/>
            <a:ext cx="990600" cy="266920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5400000">
            <a:off x="5947539" y="5330061"/>
            <a:ext cx="373121" cy="16002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26618" y="2501798"/>
            <a:ext cx="1383182" cy="277978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3394840" y="1558163"/>
            <a:ext cx="449320" cy="28194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76400" y="3733800"/>
            <a:ext cx="70866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interface class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void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6" grpId="0" uiExpand="1" build="p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5438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scanVerilogInt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("16'h0F_FF", value))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6670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200399"/>
            <a:ext cx="75438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typedef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{SEVEN=7, NINE=9}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foreach_enum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E, step)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%s=%0d", step, E.name, E);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3276600"/>
            <a:ext cx="2133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5720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105398"/>
            <a:ext cx="7543800" cy="12954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fid = $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fopen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("hello.txt");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foreach_line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(fid, line,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line);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$close(fid);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dirty="0" smtClean="0"/>
              <a:t>No time to describe…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Many string manipulation functions</a:t>
            </a:r>
          </a:p>
          <a:p>
            <a:pPr lvl="1"/>
            <a:r>
              <a:rPr lang="en-US" dirty="0" smtClean="0"/>
              <a:t>slice, insert, append, left/right/center pad</a:t>
            </a:r>
          </a:p>
          <a:p>
            <a:pPr lvl="1"/>
            <a:r>
              <a:rPr lang="en-US" dirty="0" smtClean="0"/>
              <a:t>find first/last occurrence of substring</a:t>
            </a:r>
          </a:p>
          <a:p>
            <a:r>
              <a:rPr lang="en-US" dirty="0" smtClean="0"/>
              <a:t>Utility functions wrapper for </a:t>
            </a:r>
            <a:r>
              <a:rPr lang="en-US" dirty="0" err="1" smtClean="0"/>
              <a:t>enums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 length of longest </a:t>
            </a:r>
            <a:r>
              <a:rPr lang="en-US" dirty="0" err="1" smtClean="0"/>
              <a:t>enum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safe conversion from string to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wildcard match of values against </a:t>
            </a:r>
            <a:r>
              <a:rPr lang="en-US" dirty="0" err="1" smtClean="0"/>
              <a:t>enums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have some X/Z bits</a:t>
            </a:r>
          </a:p>
          <a:p>
            <a:pPr lvl="1"/>
            <a:r>
              <a:rPr lang="en-US" dirty="0" smtClean="0"/>
              <a:t>queue of all values of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easter</a:t>
            </a:r>
            <a:r>
              <a:rPr lang="en-US" dirty="0" smtClean="0"/>
              <a:t>-egg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971800"/>
            <a:ext cx="2667000" cy="685800"/>
          </a:xfrm>
          <a:prstGeom prst="roundRect">
            <a:avLst>
              <a:gd name="adj" fmla="val 255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great minds think alike,</a:t>
            </a:r>
            <a:br>
              <a:rPr lang="en-GB" dirty="0" smtClean="0"/>
            </a:br>
            <a:r>
              <a:rPr lang="en-GB" dirty="0" smtClean="0"/>
              <a:t>UVM1.2!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Nothing super-smart</a:t>
            </a:r>
          </a:p>
          <a:p>
            <a:r>
              <a:rPr lang="en-US" dirty="0" smtClean="0"/>
              <a:t>Just a bunch of stuff that SV</a:t>
            </a:r>
            <a:br>
              <a:rPr lang="en-US" dirty="0" smtClean="0"/>
            </a:br>
            <a:r>
              <a:rPr lang="en-US" dirty="0" smtClean="0"/>
              <a:t>should have had all along</a:t>
            </a:r>
          </a:p>
          <a:p>
            <a:endParaRPr lang="en-US" dirty="0" smtClean="0"/>
          </a:p>
          <a:p>
            <a:r>
              <a:rPr lang="en-US" dirty="0" smtClean="0"/>
              <a:t>Making it usable: </a:t>
            </a:r>
            <a:r>
              <a:rPr lang="en-US" b="1" i="1" dirty="0" smtClean="0"/>
              <a:t>much</a:t>
            </a:r>
            <a:r>
              <a:rPr lang="en-US" dirty="0" smtClean="0"/>
              <a:t> harder than we expected</a:t>
            </a:r>
          </a:p>
          <a:p>
            <a:endParaRPr lang="en-US" dirty="0" smtClean="0"/>
          </a:p>
          <a:p>
            <a:r>
              <a:rPr lang="en-US" dirty="0" smtClean="0"/>
              <a:t>Available now</a:t>
            </a:r>
          </a:p>
          <a:p>
            <a:pPr lvl="1"/>
            <a:r>
              <a:rPr lang="en-US" dirty="0" smtClean="0"/>
              <a:t>beta quality</a:t>
            </a:r>
          </a:p>
          <a:p>
            <a:pPr lvl="1"/>
            <a:r>
              <a:rPr lang="en-US" dirty="0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533400"/>
          </a:xfrm>
        </p:spPr>
        <p:txBody>
          <a:bodyPr/>
          <a:lstStyle/>
          <a:p>
            <a:r>
              <a:rPr lang="en-US" dirty="0" smtClean="0"/>
              <a:t>Free download at: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77724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listening - 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33600"/>
            <a:ext cx="6248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www.verilab.com/resources/svlib</a:t>
            </a:r>
            <a:endParaRPr lang="en-GB" sz="2800" b="1" spc="100"/>
          </a:p>
        </p:txBody>
      </p:sp>
      <p:sp>
        <p:nvSpPr>
          <p:cNvPr id="10" name="Rounded Rectangle 9"/>
          <p:cNvSpPr/>
          <p:nvPr/>
        </p:nvSpPr>
        <p:spPr>
          <a:xfrm>
            <a:off x="4495800" y="3810000"/>
            <a:ext cx="3810000" cy="6858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svlib@verilab.com</a:t>
            </a:r>
            <a:endParaRPr lang="en-GB" sz="2800" b="1" spc="1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easier!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dirty="0" smtClean="0"/>
              <a:t>to read an environment variable</a:t>
            </a:r>
          </a:p>
          <a:p>
            <a:r>
              <a:rPr lang="en-US" dirty="0" smtClean="0"/>
              <a:t>to find what files exist in a directory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import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svlib_pkg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::*;</a:t>
            </a:r>
          </a:p>
          <a:p>
            <a:endParaRPr lang="en-US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"../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  </a:t>
            </a:r>
            <a:r>
              <a:rPr lang="en-GB" b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// </a:t>
            </a:r>
            <a:r>
              <a:rPr lang="en-GB" b="1" i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set up a default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"SIM_CFG_DIR";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sys_hasEnv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sys_getEnv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append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("*.cfg");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[$]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/*.cfg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dirty="0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sys_dayTime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– 24*60*60;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foreach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&gt;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"")</a:t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sys_formatTime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"got %c"));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8287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Read file into format-agnostic</a:t>
            </a:r>
            <a:br>
              <a:rPr lang="en-US" dirty="0" smtClean="0"/>
            </a:br>
            <a:r>
              <a:rPr lang="en-US" dirty="0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51816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7525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Populate user objects from DOM</a:t>
            </a:r>
          </a:p>
          <a:p>
            <a:pPr lvl="1"/>
            <a:r>
              <a:rPr lang="en-US" dirty="0" smtClean="0"/>
              <a:t>manually or </a:t>
            </a:r>
            <a:r>
              <a:rPr lang="en-US" dirty="0" err="1" smtClean="0"/>
              <a:t>automagically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51498"/>
            <a:ext cx="899216" cy="96881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973412 w 973412"/>
              <a:gd name="connsiteY0" fmla="*/ 0 h 844698"/>
              <a:gd name="connsiteX1" fmla="*/ 106364 w 973412"/>
              <a:gd name="connsiteY1" fmla="*/ 614341 h 844698"/>
              <a:gd name="connsiteX2" fmla="*/ 518802 w 973412"/>
              <a:gd name="connsiteY2" fmla="*/ 818678 h 844698"/>
              <a:gd name="connsiteX0" fmla="*/ 973412 w 973412"/>
              <a:gd name="connsiteY0" fmla="*/ 0 h 865983"/>
              <a:gd name="connsiteX1" fmla="*/ 106364 w 973412"/>
              <a:gd name="connsiteY1" fmla="*/ 635626 h 865983"/>
              <a:gd name="connsiteX2" fmla="*/ 518802 w 973412"/>
              <a:gd name="connsiteY2" fmla="*/ 839963 h 8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412" h="865983">
                <a:moveTo>
                  <a:pt x="973412" y="0"/>
                </a:moveTo>
                <a:cubicBezTo>
                  <a:pt x="863815" y="316340"/>
                  <a:pt x="317451" y="286813"/>
                  <a:pt x="106364" y="635626"/>
                </a:cubicBezTo>
                <a:cubicBezTo>
                  <a:pt x="0" y="865983"/>
                  <a:pt x="276237" y="844513"/>
                  <a:pt x="518802" y="83996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251942" cy="2647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5240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507999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628900" y="4580665"/>
            <a:ext cx="911691" cy="267559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3" grpId="0" animBg="1"/>
      <p:bldP spid="31" grpId="0" animBg="1"/>
      <p:bldP spid="35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dirty="0" smtClean="0"/>
              <a:t>Regular expressions, </a:t>
            </a:r>
            <a:r>
              <a:rPr lang="en-US" dirty="0" err="1" smtClean="0"/>
              <a:t>submatches</a:t>
            </a:r>
            <a:r>
              <a:rPr lang="en-US" dirty="0" smtClean="0"/>
              <a:t>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8458200" cy="21336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regex_match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 "03/04/14", "([0-9]+)/([0-9]+)/([0-9]+)"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(re != null) begin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$display("Looks like a date");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void'(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$2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$1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-20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$3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")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$display("UK-style date =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733801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substitution</a:t>
            </a:r>
            <a:r>
              <a:rPr lang="en-US" sz="2800" noProof="0" dirty="0" smtClean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4876800"/>
            <a:ext cx="8458200" cy="1447799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setRE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("-");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substAll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++ ") == 2)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29200" y="5486400"/>
            <a:ext cx="2743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04 ++ 03 ++ 2014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 animBg="1"/>
      <p:bldP spid="11" grpId="0" uiExpand="1" build="p" animBg="1"/>
      <p:bldP spid="9" grpId="0"/>
      <p:bldP spid="12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File pathname manipulation utilities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8"/>
            <a:ext cx="8458200" cy="2514602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("/home/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svlib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src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/svlib_pkg.sv");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extension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dirname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tail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958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029199"/>
            <a:ext cx="8458200" cy="8382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sys_fileMode_s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fm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("some/file/somewhere");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fm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.fType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&amp;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fTypeDir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43400" y="24384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30480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36576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pkg.sv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  <p:bldP spid="10" grpId="0" animBg="1"/>
      <p:bldP spid="11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086600" cy="2209800"/>
          </a:xfrm>
        </p:spPr>
        <p:txBody>
          <a:bodyPr/>
          <a:lstStyle/>
          <a:p>
            <a:r>
              <a:rPr lang="en-US" dirty="0" smtClean="0"/>
              <a:t>Choice of initial feature set</a:t>
            </a:r>
          </a:p>
          <a:p>
            <a:r>
              <a:rPr lang="en-US" dirty="0" smtClean="0"/>
              <a:t>Objects or simple functions?</a:t>
            </a:r>
          </a:p>
          <a:p>
            <a:r>
              <a:rPr lang="en-US" dirty="0" smtClean="0"/>
              <a:t>Choice of error handling mechanism</a:t>
            </a:r>
          </a:p>
          <a:p>
            <a:r>
              <a:rPr lang="en-US" dirty="0" smtClean="0"/>
              <a:t>Never disturb random stability</a:t>
            </a: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7086600" cy="71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Guiding principle: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darkOnLight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FFFFC8"/>
      </a:accent4>
      <a:accent5>
        <a:srgbClr val="000000"/>
      </a:accent5>
      <a:accent6>
        <a:srgbClr val="0000FF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1641</Words>
  <Application>Microsoft Office PowerPoint</Application>
  <PresentationFormat>On-screen Show (4:3)</PresentationFormat>
  <Paragraphs>375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1_Office Theme</vt:lpstr>
      <vt:lpstr>Slide 1</vt:lpstr>
      <vt:lpstr>Why is it so hard in SV...</vt:lpstr>
      <vt:lpstr>Let's make it easier!  - 1</vt:lpstr>
      <vt:lpstr>Let's make it easier !  - 2</vt:lpstr>
      <vt:lpstr>Let's make it easier !  - 3</vt:lpstr>
      <vt:lpstr>Let's make it easier !  - 4</vt:lpstr>
      <vt:lpstr>Other features  - 1</vt:lpstr>
      <vt:lpstr>Other features - 2</vt:lpstr>
      <vt:lpstr>Key design decisions</vt:lpstr>
      <vt:lpstr>SV can be unhelpful…</vt:lpstr>
      <vt:lpstr>Objects or plain functions?</vt:lpstr>
      <vt:lpstr>Error handling</vt:lpstr>
      <vt:lpstr>Random stability</vt:lpstr>
      <vt:lpstr>Implementation objectives</vt:lpstr>
      <vt:lpstr>Implementation architecture</vt:lpstr>
      <vt:lpstr>Reminder: DOM↔object</vt:lpstr>
      <vt:lpstr>Beware – Macro Magic!</vt:lpstr>
      <vt:lpstr>Use SV-2012 interface classes?</vt:lpstr>
      <vt:lpstr>Free Gifts With Every Copy!</vt:lpstr>
      <vt:lpstr>No time to describe…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235</cp:revision>
  <dcterms:created xsi:type="dcterms:W3CDTF">2013-12-02T17:51:29Z</dcterms:created>
  <dcterms:modified xsi:type="dcterms:W3CDTF">2014-03-14T12:45:17Z</dcterms:modified>
</cp:coreProperties>
</file>