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86" r:id="rId6"/>
    <p:sldId id="262" r:id="rId7"/>
    <p:sldId id="284" r:id="rId8"/>
    <p:sldId id="288" r:id="rId9"/>
    <p:sldId id="296" r:id="rId10"/>
    <p:sldId id="297" r:id="rId11"/>
    <p:sldId id="298" r:id="rId12"/>
    <p:sldId id="295" r:id="rId13"/>
    <p:sldId id="28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A61015F-7CC6-4D0A-9D87-873EA4C304CC}"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C68B11-C5A8-448C-8CE9-B1A273C79CFC}"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16CA0-919D-4A49-9C8A-62FDFB3A5183}"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3/24/2023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uogu.com.cn/problem/P116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luogu.com.cn/problem/P374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luogu.com.cn/problem/P374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aste.ubuntu.com/p/wdpVn6VH6G/" TargetMode="External"/><Relationship Id="rId2" Type="http://schemas.openxmlformats.org/officeDocument/2006/relationships/hyperlink" Target="https://paste.ubuntu.com/p/d8htvCvP7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luogu.com.cn/problem/P187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luogu.com.cn/problem/P244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luogu.com.cn/problem/P1181" TargetMode="External"/><Relationship Id="rId2" Type="http://schemas.openxmlformats.org/officeDocument/2006/relationships/hyperlink" Target="https://www.luogu.com.cn/problem/P118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luogu.com.cn/problem/P182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luogu.com.cn/problem/P267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luogu.com.cn/problem/P385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二分答案</a:t>
            </a:r>
          </a:p>
        </p:txBody>
      </p:sp>
      <p:sp>
        <p:nvSpPr>
          <p:cNvPr id="3" name="副标题 2"/>
          <p:cNvSpPr>
            <a:spLocks noGrp="1"/>
          </p:cNvSpPr>
          <p:nvPr>
            <p:ph type="subTitle" idx="1"/>
          </p:nvPr>
        </p:nvSpPr>
        <p:spPr/>
        <p:txBody>
          <a:bodyPr/>
          <a:lstStyle/>
          <a:p>
            <a:r>
              <a:rPr lang="zh-CN" altLang="en-US" dirty="0"/>
              <a:t>杜昊</a:t>
            </a:r>
          </a:p>
        </p:txBody>
      </p:sp>
    </p:spTree>
    <p:extLst>
      <p:ext uri="{BB962C8B-B14F-4D97-AF65-F5344CB8AC3E}">
        <p14:creationId xmlns:p14="http://schemas.microsoft.com/office/powerpoint/2010/main" val="182249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hlinkClick r:id="rId2"/>
              </a:rPr>
              <a:t>P1163 </a:t>
            </a:r>
            <a:r>
              <a:rPr lang="zh-CN" altLang="en-US" dirty="0">
                <a:hlinkClick r:id="rId2"/>
              </a:rPr>
              <a:t>银行贷款</a:t>
            </a:r>
            <a:endParaRPr lang="zh-CN" altLang="en-US" dirty="0"/>
          </a:p>
        </p:txBody>
      </p:sp>
      <p:sp>
        <p:nvSpPr>
          <p:cNvPr id="3" name="内容占位符 2"/>
          <p:cNvSpPr>
            <a:spLocks noGrp="1"/>
          </p:cNvSpPr>
          <p:nvPr>
            <p:ph idx="1"/>
          </p:nvPr>
        </p:nvSpPr>
        <p:spPr/>
        <p:txBody>
          <a:bodyPr>
            <a:normAutofit/>
          </a:bodyPr>
          <a:lstStyle/>
          <a:p>
            <a:r>
              <a:rPr lang="zh-CN" altLang="en-US" dirty="0"/>
              <a:t>澄清一下题意：设贷款的原值为 </a:t>
            </a:r>
            <a:r>
              <a:rPr lang="en-US" altLang="zh-CN" dirty="0"/>
              <a:t>n</a:t>
            </a:r>
            <a:r>
              <a:rPr lang="zh-CN" altLang="en-US" dirty="0"/>
              <a:t>，月数为 </a:t>
            </a:r>
            <a:r>
              <a:rPr lang="en-US" altLang="zh-CN" dirty="0"/>
              <a:t>k</a:t>
            </a:r>
            <a:r>
              <a:rPr lang="zh-CN" altLang="en-US" dirty="0"/>
              <a:t>，每月还款金额为 </a:t>
            </a:r>
            <a:r>
              <a:rPr lang="en-US" altLang="zh-CN" dirty="0"/>
              <a:t>m</a:t>
            </a:r>
            <a:r>
              <a:rPr lang="zh-CN" altLang="en-US" dirty="0"/>
              <a:t>，月利率为 </a:t>
            </a:r>
            <a:r>
              <a:rPr lang="en-US" altLang="zh-CN" dirty="0"/>
              <a:t>p</a:t>
            </a:r>
          </a:p>
          <a:p>
            <a:r>
              <a:rPr lang="zh-CN" altLang="en-US" dirty="0"/>
              <a:t>则 </a:t>
            </a:r>
            <a:r>
              <a:rPr lang="en-US" altLang="zh-CN" dirty="0"/>
              <a:t>n = m / (1 + p) + m / (1 + p)^2 + … + m / (1 + p)^k</a:t>
            </a:r>
          </a:p>
          <a:p>
            <a:endParaRPr lang="en-US" altLang="zh-CN" dirty="0"/>
          </a:p>
          <a:p>
            <a:r>
              <a:rPr lang="zh-CN" altLang="en-US" dirty="0"/>
              <a:t>现在已知 </a:t>
            </a:r>
            <a:r>
              <a:rPr lang="en-US" altLang="zh-CN" dirty="0"/>
              <a:t>n, k, m</a:t>
            </a:r>
            <a:r>
              <a:rPr lang="zh-CN" altLang="en-US" dirty="0"/>
              <a:t>，求 </a:t>
            </a:r>
            <a:r>
              <a:rPr lang="en-US" altLang="zh-CN" dirty="0"/>
              <a:t>p</a:t>
            </a:r>
          </a:p>
          <a:p>
            <a:endParaRPr lang="en-US" altLang="zh-CN" dirty="0"/>
          </a:p>
          <a:p>
            <a:r>
              <a:rPr lang="zh-CN" altLang="en-US" dirty="0"/>
              <a:t>显然随着 </a:t>
            </a:r>
            <a:r>
              <a:rPr lang="en-US" altLang="zh-CN" dirty="0"/>
              <a:t>p </a:t>
            </a:r>
            <a:r>
              <a:rPr lang="zh-CN" altLang="en-US" dirty="0"/>
              <a:t>的增大，等式右边的值是减小的，因此我们可以用二分解方程的方法解出 </a:t>
            </a:r>
            <a:r>
              <a:rPr lang="en-US" altLang="zh-CN" dirty="0"/>
              <a:t>p</a:t>
            </a:r>
          </a:p>
          <a:p>
            <a:r>
              <a:rPr lang="zh-CN" altLang="en-US" dirty="0"/>
              <a:t>本题数据较坑，二分的百分比的最大值要设到 </a:t>
            </a:r>
            <a:r>
              <a:rPr lang="en-US" altLang="zh-CN" dirty="0"/>
              <a:t>500%</a:t>
            </a:r>
          </a:p>
        </p:txBody>
      </p:sp>
    </p:spTree>
    <p:extLst>
      <p:ext uri="{BB962C8B-B14F-4D97-AF65-F5344CB8AC3E}">
        <p14:creationId xmlns:p14="http://schemas.microsoft.com/office/powerpoint/2010/main" val="2074999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hlinkClick r:id="rId2"/>
              </a:rPr>
              <a:t>P3743 </a:t>
            </a:r>
            <a:r>
              <a:rPr lang="en-US" altLang="zh-CN" dirty="0" err="1">
                <a:hlinkClick r:id="rId2"/>
              </a:rPr>
              <a:t>kotori</a:t>
            </a:r>
            <a:r>
              <a:rPr lang="zh-CN" altLang="en-US" dirty="0">
                <a:hlinkClick r:id="rId2"/>
              </a:rPr>
              <a:t>的设备</a:t>
            </a:r>
            <a:endParaRPr lang="zh-CN" altLang="en-US" dirty="0"/>
          </a:p>
        </p:txBody>
      </p:sp>
      <p:sp>
        <p:nvSpPr>
          <p:cNvPr id="3" name="内容占位符 2"/>
          <p:cNvSpPr>
            <a:spLocks noGrp="1"/>
          </p:cNvSpPr>
          <p:nvPr>
            <p:ph idx="1"/>
          </p:nvPr>
        </p:nvSpPr>
        <p:spPr/>
        <p:txBody>
          <a:bodyPr>
            <a:normAutofit/>
          </a:bodyPr>
          <a:lstStyle/>
          <a:p>
            <a:r>
              <a:rPr lang="zh-CN" altLang="en-US" dirty="0"/>
              <a:t>首先直接求答案非常难，不过答案满足二分性</a:t>
            </a:r>
            <a:endParaRPr lang="en-US" altLang="zh-CN" dirty="0"/>
          </a:p>
          <a:p>
            <a:r>
              <a:rPr lang="zh-CN" altLang="en-US" dirty="0"/>
              <a:t>我们设答案为 </a:t>
            </a:r>
            <a:r>
              <a:rPr lang="en-US" altLang="zh-CN" dirty="0"/>
              <a:t>x</a:t>
            </a:r>
            <a:r>
              <a:rPr lang="zh-CN" altLang="en-US" dirty="0"/>
              <a:t>，看这些设备能不能撑住 </a:t>
            </a:r>
            <a:r>
              <a:rPr lang="en-US" altLang="zh-CN" dirty="0"/>
              <a:t>x </a:t>
            </a:r>
            <a:r>
              <a:rPr lang="zh-CN" altLang="en-US" dirty="0"/>
              <a:t>时间，如果能，则增大 </a:t>
            </a:r>
            <a:r>
              <a:rPr lang="en-US" altLang="zh-CN" dirty="0"/>
              <a:t>x</a:t>
            </a:r>
            <a:r>
              <a:rPr lang="zh-CN" altLang="en-US" dirty="0"/>
              <a:t>，否则减小 </a:t>
            </a:r>
            <a:r>
              <a:rPr lang="en-US" altLang="zh-CN" dirty="0"/>
              <a:t>x</a:t>
            </a:r>
          </a:p>
          <a:p>
            <a:r>
              <a:rPr lang="zh-CN" altLang="en-US" dirty="0"/>
              <a:t>如果决策什么时候给哪一个充电不太好想，那么我们考虑这些充电宝需要补充的总电量</a:t>
            </a:r>
            <a:endParaRPr lang="en-US" altLang="zh-CN" dirty="0"/>
          </a:p>
          <a:p>
            <a:r>
              <a:rPr lang="zh-CN" altLang="en-US" dirty="0"/>
              <a:t>当这个充电宝不充电就能撑 </a:t>
            </a:r>
            <a:r>
              <a:rPr lang="en-US" altLang="zh-CN" dirty="0"/>
              <a:t>x </a:t>
            </a:r>
            <a:r>
              <a:rPr lang="zh-CN" altLang="en-US" dirty="0"/>
              <a:t>时间的时候，就不考虑它了，否则需要补 </a:t>
            </a:r>
            <a:r>
              <a:rPr lang="en-US" altLang="zh-CN" dirty="0"/>
              <a:t>(x-bi/ai) * ai </a:t>
            </a:r>
            <a:r>
              <a:rPr lang="zh-CN" altLang="en-US" dirty="0"/>
              <a:t>的电量</a:t>
            </a:r>
            <a:endParaRPr lang="en-US" altLang="zh-CN" dirty="0"/>
          </a:p>
          <a:p>
            <a:r>
              <a:rPr lang="zh-CN" altLang="en-US" dirty="0"/>
              <a:t>如果能补充的总电量 </a:t>
            </a:r>
            <a:r>
              <a:rPr lang="en-US" altLang="zh-CN" dirty="0"/>
              <a:t>p*x </a:t>
            </a:r>
            <a:r>
              <a:rPr lang="zh-CN" altLang="en-US" dirty="0"/>
              <a:t>大于等于需要补充的总电量，该答案就成立</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302425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hlinkClick r:id="rId2"/>
              </a:rPr>
              <a:t>P3743 </a:t>
            </a:r>
            <a:r>
              <a:rPr lang="en-US" altLang="zh-CN" dirty="0" err="1">
                <a:hlinkClick r:id="rId2"/>
              </a:rPr>
              <a:t>kotori</a:t>
            </a:r>
            <a:r>
              <a:rPr lang="zh-CN" altLang="en-US" dirty="0">
                <a:hlinkClick r:id="rId2"/>
              </a:rPr>
              <a:t>的设备</a:t>
            </a:r>
            <a:endParaRPr lang="zh-CN" altLang="en-US" dirty="0"/>
          </a:p>
        </p:txBody>
      </p:sp>
      <p:sp>
        <p:nvSpPr>
          <p:cNvPr id="3" name="内容占位符 2"/>
          <p:cNvSpPr>
            <a:spLocks noGrp="1"/>
          </p:cNvSpPr>
          <p:nvPr>
            <p:ph idx="1"/>
          </p:nvPr>
        </p:nvSpPr>
        <p:spPr/>
        <p:txBody>
          <a:bodyPr>
            <a:normAutofit/>
          </a:bodyPr>
          <a:lstStyle/>
          <a:p>
            <a:r>
              <a:rPr lang="zh-CN" altLang="en-US" dirty="0"/>
              <a:t>实际考虑方案时就看每个充电宝还能撑多久，每次给能撑的时间最少的充，时间是连续的可以随时调整充哪个，始终保持不会有充电宝没电</a:t>
            </a:r>
            <a:endParaRPr lang="en-US" altLang="zh-CN" dirty="0"/>
          </a:p>
          <a:p>
            <a:endParaRPr lang="en-US" altLang="zh-CN" dirty="0"/>
          </a:p>
          <a:p>
            <a:r>
              <a:rPr lang="zh-CN" altLang="en-US" dirty="0"/>
              <a:t>注意需要特判如果充电宝充电速率大于等于总消耗速率，答案为 </a:t>
            </a:r>
            <a:r>
              <a:rPr lang="en-US" altLang="zh-CN" dirty="0"/>
              <a:t>-1</a:t>
            </a:r>
          </a:p>
          <a:p>
            <a:endParaRPr lang="en-US" altLang="zh-CN" dirty="0"/>
          </a:p>
        </p:txBody>
      </p:sp>
    </p:spTree>
    <p:extLst>
      <p:ext uri="{BB962C8B-B14F-4D97-AF65-F5344CB8AC3E}">
        <p14:creationId xmlns:p14="http://schemas.microsoft.com/office/powerpoint/2010/main" val="2664112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同学们再见</a:t>
            </a:r>
            <a:r>
              <a:rPr lang="en-US" altLang="zh-CN" dirty="0"/>
              <a:t>~</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dirty="0"/>
          </a:p>
        </p:txBody>
      </p:sp>
    </p:spTree>
    <p:extLst>
      <p:ext uri="{BB962C8B-B14F-4D97-AF65-F5344CB8AC3E}">
        <p14:creationId xmlns:p14="http://schemas.microsoft.com/office/powerpoint/2010/main" val="33908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二分答案</a:t>
            </a:r>
          </a:p>
        </p:txBody>
      </p:sp>
      <p:sp>
        <p:nvSpPr>
          <p:cNvPr id="3" name="内容占位符 2"/>
          <p:cNvSpPr>
            <a:spLocks noGrp="1"/>
          </p:cNvSpPr>
          <p:nvPr>
            <p:ph idx="1"/>
          </p:nvPr>
        </p:nvSpPr>
        <p:spPr/>
        <p:txBody>
          <a:bodyPr>
            <a:normAutofit/>
          </a:bodyPr>
          <a:lstStyle/>
          <a:p>
            <a:r>
              <a:rPr lang="zh-CN" altLang="en-US" dirty="0"/>
              <a:t>有时我们希望求答案的最大值或最小值，但不好直接求</a:t>
            </a:r>
            <a:endParaRPr lang="en-US" altLang="zh-CN" dirty="0"/>
          </a:p>
          <a:p>
            <a:endParaRPr lang="en-US" altLang="zh-CN" dirty="0"/>
          </a:p>
          <a:p>
            <a:r>
              <a:rPr lang="zh-CN" altLang="en-US" dirty="0"/>
              <a:t>此时，我们可以假设答案为 </a:t>
            </a:r>
            <a:r>
              <a:rPr lang="en-US" altLang="zh-CN" dirty="0"/>
              <a:t>x</a:t>
            </a:r>
            <a:r>
              <a:rPr lang="zh-CN" altLang="en-US" dirty="0"/>
              <a:t>，看看能不能找到满足题目条件的方案，我们可以枚举 </a:t>
            </a:r>
            <a:r>
              <a:rPr lang="en-US" altLang="zh-CN" dirty="0"/>
              <a:t>x</a:t>
            </a:r>
            <a:r>
              <a:rPr lang="zh-CN" altLang="en-US" dirty="0"/>
              <a:t>，不断检验，直到找到满足题目条件的最大值或最小值</a:t>
            </a:r>
            <a:endParaRPr lang="en-US" altLang="zh-CN" dirty="0"/>
          </a:p>
          <a:p>
            <a:endParaRPr lang="en-US" altLang="zh-CN" dirty="0"/>
          </a:p>
          <a:p>
            <a:r>
              <a:rPr lang="zh-CN" altLang="en-US" dirty="0"/>
              <a:t>不过枚举有时候还是太慢了，此时，如果这个答案满足：在某一分界点之前都是满足条件的，而在分界点之后都不满足条件</a:t>
            </a:r>
            <a:endParaRPr lang="en-US" altLang="zh-CN" dirty="0"/>
          </a:p>
          <a:p>
            <a:r>
              <a:rPr lang="zh-CN" altLang="en-US" dirty="0"/>
              <a:t>或者在某一分界点之前都不满足条件，而在分界点之后都满足条件</a:t>
            </a:r>
            <a:endParaRPr lang="en-US" altLang="zh-CN" dirty="0"/>
          </a:p>
          <a:p>
            <a:r>
              <a:rPr lang="zh-CN" altLang="en-US" dirty="0"/>
              <a:t>我们就可以用二分的方法找到这个分界点了，这也就是所求答案的最值</a:t>
            </a:r>
            <a:endParaRPr lang="en-US" altLang="zh-CN" dirty="0"/>
          </a:p>
        </p:txBody>
      </p:sp>
    </p:spTree>
    <p:extLst>
      <p:ext uri="{BB962C8B-B14F-4D97-AF65-F5344CB8AC3E}">
        <p14:creationId xmlns:p14="http://schemas.microsoft.com/office/powerpoint/2010/main" val="19243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二分答案</a:t>
            </a:r>
          </a:p>
        </p:txBody>
      </p:sp>
      <p:sp>
        <p:nvSpPr>
          <p:cNvPr id="3" name="内容占位符 2"/>
          <p:cNvSpPr>
            <a:spLocks noGrp="1"/>
          </p:cNvSpPr>
          <p:nvPr>
            <p:ph idx="1"/>
          </p:nvPr>
        </p:nvSpPr>
        <p:spPr/>
        <p:txBody>
          <a:bodyPr>
            <a:normAutofit/>
          </a:bodyPr>
          <a:lstStyle/>
          <a:p>
            <a:r>
              <a:rPr lang="zh-CN" altLang="en-US" dirty="0"/>
              <a:t>先不行，后行，找符合条件的最小值 </a:t>
            </a:r>
            <a:r>
              <a:rPr lang="en-US" altLang="zh-CN" dirty="0">
                <a:hlinkClick r:id="rId2"/>
              </a:rPr>
              <a:t>https://paste.ubuntu.com/p/d8htvCvP7y/</a:t>
            </a:r>
            <a:endParaRPr lang="en-US" altLang="zh-CN" dirty="0"/>
          </a:p>
          <a:p>
            <a:endParaRPr lang="en-US" altLang="zh-CN" dirty="0"/>
          </a:p>
          <a:p>
            <a:r>
              <a:rPr lang="zh-CN" altLang="en-US" dirty="0"/>
              <a:t>先行，后不行，找符合条件的最大值 </a:t>
            </a:r>
            <a:r>
              <a:rPr lang="en-US" altLang="zh-CN" dirty="0">
                <a:hlinkClick r:id="rId3"/>
              </a:rPr>
              <a:t>https://paste.ubuntu.com/p/wdpVn6VH6G/</a:t>
            </a:r>
            <a:endParaRPr lang="en-US" altLang="zh-CN" dirty="0"/>
          </a:p>
          <a:p>
            <a:endParaRPr lang="en-US" altLang="zh-CN" dirty="0"/>
          </a:p>
          <a:p>
            <a:r>
              <a:rPr lang="zh-CN" altLang="en-US" dirty="0"/>
              <a:t>因为找最大值容易写出 </a:t>
            </a:r>
            <a:r>
              <a:rPr lang="en-US" altLang="zh-CN" dirty="0"/>
              <a:t>l = mid</a:t>
            </a:r>
            <a:r>
              <a:rPr lang="zh-CN" altLang="en-US" dirty="0"/>
              <a:t>，从而导致死循环，我这里是写的找不符合条件的最小值再减 </a:t>
            </a:r>
            <a:r>
              <a:rPr lang="en-US" altLang="zh-CN" dirty="0"/>
              <a:t>1</a:t>
            </a:r>
          </a:p>
          <a:p>
            <a:endParaRPr lang="en-US" altLang="zh-CN" dirty="0"/>
          </a:p>
        </p:txBody>
      </p:sp>
    </p:spTree>
    <p:extLst>
      <p:ext uri="{BB962C8B-B14F-4D97-AF65-F5344CB8AC3E}">
        <p14:creationId xmlns:p14="http://schemas.microsoft.com/office/powerpoint/2010/main" val="255093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hlinkClick r:id="rId2"/>
              </a:rPr>
              <a:t>P1873 [COCI 2011/2012 #5] EKO / </a:t>
            </a:r>
            <a:r>
              <a:rPr lang="zh-CN" altLang="en-US" dirty="0">
                <a:hlinkClick r:id="rId2"/>
              </a:rPr>
              <a:t>砍树</a:t>
            </a:r>
            <a:endParaRPr lang="zh-CN" altLang="en-US" dirty="0"/>
          </a:p>
        </p:txBody>
      </p:sp>
      <p:sp>
        <p:nvSpPr>
          <p:cNvPr id="3" name="内容占位符 2"/>
          <p:cNvSpPr>
            <a:spLocks noGrp="1"/>
          </p:cNvSpPr>
          <p:nvPr>
            <p:ph idx="1"/>
          </p:nvPr>
        </p:nvSpPr>
        <p:spPr/>
        <p:txBody>
          <a:bodyPr>
            <a:normAutofit/>
          </a:bodyPr>
          <a:lstStyle/>
          <a:p>
            <a:r>
              <a:rPr lang="zh-CN" altLang="en-US" dirty="0"/>
              <a:t>显然锯片越低，得到的木材越多，也就是说锯片比较低的时候，能够满足题目所说的木材 </a:t>
            </a:r>
            <a:r>
              <a:rPr lang="en-US" altLang="zh-CN" dirty="0"/>
              <a:t>&gt;= m </a:t>
            </a:r>
            <a:r>
              <a:rPr lang="zh-CN" altLang="en-US" dirty="0"/>
              <a:t>的条件，而锯片比较高时，就不会满足这个条件了</a:t>
            </a:r>
            <a:endParaRPr lang="en-US" altLang="zh-CN" dirty="0"/>
          </a:p>
          <a:p>
            <a:endParaRPr lang="en-US" altLang="zh-CN" dirty="0"/>
          </a:p>
          <a:p>
            <a:r>
              <a:rPr lang="zh-CN" altLang="en-US" dirty="0"/>
              <a:t>而题目中求解的目标就是这个分界点</a:t>
            </a:r>
            <a:endParaRPr lang="en-US" altLang="zh-CN" dirty="0"/>
          </a:p>
          <a:p>
            <a:endParaRPr lang="en-US" altLang="zh-CN" dirty="0"/>
          </a:p>
          <a:p>
            <a:r>
              <a:rPr lang="zh-CN" altLang="en-US" dirty="0"/>
              <a:t>这是 先行，后不行，找符合条件的最大值 这种情况，因此我们可以二分答案 </a:t>
            </a:r>
            <a:r>
              <a:rPr lang="en-US" altLang="zh-CN" dirty="0"/>
              <a:t>x</a:t>
            </a:r>
            <a:r>
              <a:rPr lang="zh-CN" altLang="en-US" dirty="0"/>
              <a:t>，</a:t>
            </a:r>
            <a:r>
              <a:rPr lang="en-US" altLang="zh-CN" dirty="0"/>
              <a:t>check </a:t>
            </a:r>
            <a:r>
              <a:rPr lang="zh-CN" altLang="en-US" dirty="0"/>
              <a:t>的时候就是考虑所有满足 </a:t>
            </a:r>
            <a:r>
              <a:rPr lang="en-US" altLang="zh-CN" dirty="0"/>
              <a:t>h[</a:t>
            </a:r>
            <a:r>
              <a:rPr lang="en-US" altLang="zh-CN" dirty="0" err="1"/>
              <a:t>i</a:t>
            </a:r>
            <a:r>
              <a:rPr lang="en-US" altLang="zh-CN" dirty="0"/>
              <a:t>] &gt; x </a:t>
            </a:r>
            <a:r>
              <a:rPr lang="zh-CN" altLang="en-US" dirty="0"/>
              <a:t>的数，计算 </a:t>
            </a:r>
            <a:r>
              <a:rPr lang="en-US" altLang="zh-CN" dirty="0"/>
              <a:t>h[</a:t>
            </a:r>
            <a:r>
              <a:rPr lang="en-US" altLang="zh-CN" dirty="0" err="1"/>
              <a:t>i</a:t>
            </a:r>
            <a:r>
              <a:rPr lang="en-US" altLang="zh-CN" dirty="0"/>
              <a:t>] – x</a:t>
            </a:r>
            <a:r>
              <a:rPr lang="zh-CN" altLang="en-US" dirty="0"/>
              <a:t>，再求和，跟 </a:t>
            </a:r>
            <a:r>
              <a:rPr lang="en-US" altLang="zh-CN" dirty="0"/>
              <a:t>m </a:t>
            </a:r>
            <a:r>
              <a:rPr lang="zh-CN" altLang="en-US" dirty="0"/>
              <a:t>比较一下就知道当前的 </a:t>
            </a:r>
            <a:r>
              <a:rPr lang="en-US" altLang="zh-CN" dirty="0"/>
              <a:t>x </a:t>
            </a:r>
            <a:r>
              <a:rPr lang="zh-CN" altLang="en-US" dirty="0"/>
              <a:t>是否符合条件了</a:t>
            </a:r>
            <a:endParaRPr lang="en-US" altLang="zh-CN" dirty="0"/>
          </a:p>
          <a:p>
            <a:r>
              <a:rPr lang="zh-CN" altLang="en-US" dirty="0"/>
              <a:t>时间复杂度 </a:t>
            </a:r>
            <a:r>
              <a:rPr lang="en-US" altLang="zh-CN" dirty="0"/>
              <a:t>O(n log h)</a:t>
            </a:r>
            <a:r>
              <a:rPr lang="zh-CN" altLang="en-US" dirty="0"/>
              <a:t>，初始的二分区间可以是 </a:t>
            </a:r>
            <a:r>
              <a:rPr lang="en-US" altLang="zh-CN" dirty="0"/>
              <a:t>[0, 1e9]</a:t>
            </a:r>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20191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hlinkClick r:id="rId2"/>
              </a:rPr>
              <a:t>P2440 </a:t>
            </a:r>
            <a:r>
              <a:rPr lang="zh-CN" altLang="en-US" dirty="0">
                <a:hlinkClick r:id="rId2"/>
              </a:rPr>
              <a:t>木材加工</a:t>
            </a:r>
            <a:endParaRPr lang="zh-CN" altLang="en-US" dirty="0"/>
          </a:p>
        </p:txBody>
      </p:sp>
      <p:sp>
        <p:nvSpPr>
          <p:cNvPr id="3" name="内容占位符 2"/>
          <p:cNvSpPr>
            <a:spLocks noGrp="1"/>
          </p:cNvSpPr>
          <p:nvPr>
            <p:ph idx="1"/>
          </p:nvPr>
        </p:nvSpPr>
        <p:spPr/>
        <p:txBody>
          <a:bodyPr>
            <a:normAutofit/>
          </a:bodyPr>
          <a:lstStyle/>
          <a:p>
            <a:r>
              <a:rPr lang="zh-CN" altLang="en-US" dirty="0"/>
              <a:t>跟上一个题类似，假设答案为 </a:t>
            </a:r>
            <a:r>
              <a:rPr lang="en-US" altLang="zh-CN" dirty="0"/>
              <a:t>x</a:t>
            </a:r>
            <a:r>
              <a:rPr lang="zh-CN" altLang="en-US" dirty="0"/>
              <a:t>，一根长为 </a:t>
            </a:r>
            <a:r>
              <a:rPr lang="en-US" altLang="zh-CN" dirty="0"/>
              <a:t>L </a:t>
            </a:r>
            <a:r>
              <a:rPr lang="zh-CN" altLang="en-US" dirty="0"/>
              <a:t>的原木可以切出 </a:t>
            </a:r>
            <a:r>
              <a:rPr lang="en-US" altLang="zh-CN" dirty="0"/>
              <a:t>L / x </a:t>
            </a:r>
            <a:r>
              <a:rPr lang="zh-CN" altLang="en-US" dirty="0"/>
              <a:t>个小段，把 </a:t>
            </a:r>
            <a:r>
              <a:rPr lang="en-US" altLang="zh-CN" dirty="0"/>
              <a:t>n </a:t>
            </a:r>
            <a:r>
              <a:rPr lang="zh-CN" altLang="en-US" dirty="0"/>
              <a:t>个原木的 </a:t>
            </a:r>
            <a:r>
              <a:rPr lang="en-US" altLang="zh-CN" dirty="0"/>
              <a:t>L / x </a:t>
            </a:r>
            <a:r>
              <a:rPr lang="zh-CN" altLang="en-US" dirty="0"/>
              <a:t>加起来就是总的小段数</a:t>
            </a:r>
            <a:endParaRPr lang="en-US" altLang="zh-CN" dirty="0"/>
          </a:p>
          <a:p>
            <a:endParaRPr lang="en-US" altLang="zh-CN" dirty="0"/>
          </a:p>
          <a:p>
            <a:r>
              <a:rPr lang="zh-CN" altLang="en-US" dirty="0"/>
              <a:t>显然 </a:t>
            </a:r>
            <a:r>
              <a:rPr lang="en-US" altLang="zh-CN" dirty="0"/>
              <a:t>x </a:t>
            </a:r>
            <a:r>
              <a:rPr lang="zh-CN" altLang="en-US" dirty="0"/>
              <a:t>越小，总小段数越大，也就越会符合要求，这样的话答案 </a:t>
            </a:r>
            <a:r>
              <a:rPr lang="en-US" altLang="zh-CN" dirty="0"/>
              <a:t>x </a:t>
            </a:r>
            <a:r>
              <a:rPr lang="zh-CN" altLang="en-US" dirty="0"/>
              <a:t>肯定有二分性</a:t>
            </a:r>
            <a:endParaRPr lang="en-US" altLang="zh-CN" dirty="0"/>
          </a:p>
          <a:p>
            <a:endParaRPr lang="en-US" altLang="zh-CN" dirty="0"/>
          </a:p>
          <a:p>
            <a:r>
              <a:rPr lang="zh-CN" altLang="en-US" dirty="0"/>
              <a:t>也是 先行，后不行，找符合条件的最大值 这种情况，因此我们可以二分答案 </a:t>
            </a:r>
            <a:r>
              <a:rPr lang="en-US" altLang="zh-CN" dirty="0"/>
              <a:t>x</a:t>
            </a:r>
            <a:r>
              <a:rPr lang="zh-CN" altLang="en-US" dirty="0"/>
              <a:t>，</a:t>
            </a:r>
            <a:r>
              <a:rPr lang="en-US" altLang="zh-CN" dirty="0"/>
              <a:t>check </a:t>
            </a:r>
            <a:r>
              <a:rPr lang="zh-CN" altLang="en-US" dirty="0"/>
              <a:t>的时候考虑总段数够不够 </a:t>
            </a:r>
            <a:r>
              <a:rPr lang="en-US" altLang="zh-CN" dirty="0"/>
              <a:t>k</a:t>
            </a:r>
          </a:p>
          <a:p>
            <a:r>
              <a:rPr lang="zh-CN" altLang="en-US" dirty="0"/>
              <a:t>时间复杂度 </a:t>
            </a:r>
            <a:r>
              <a:rPr lang="en-US" altLang="zh-CN" dirty="0"/>
              <a:t>O(n log L)</a:t>
            </a:r>
            <a:r>
              <a:rPr lang="zh-CN" altLang="en-US" dirty="0"/>
              <a:t>，初始的二分区间（找最小的不行点）可以是 </a:t>
            </a:r>
            <a:r>
              <a:rPr lang="en-US" altLang="zh-CN" dirty="0"/>
              <a:t>[1, 1e8+1]</a:t>
            </a:r>
          </a:p>
          <a:p>
            <a:endParaRPr lang="en-US" altLang="zh-CN" dirty="0"/>
          </a:p>
        </p:txBody>
      </p:sp>
    </p:spTree>
    <p:extLst>
      <p:ext uri="{BB962C8B-B14F-4D97-AF65-F5344CB8AC3E}">
        <p14:creationId xmlns:p14="http://schemas.microsoft.com/office/powerpoint/2010/main" val="21606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hlinkClick r:id="rId2"/>
              </a:rPr>
              <a:t>P1182 </a:t>
            </a:r>
            <a:r>
              <a:rPr lang="zh-CN" altLang="en-US" dirty="0">
                <a:hlinkClick r:id="rId2"/>
              </a:rPr>
              <a:t>数列分段 </a:t>
            </a:r>
            <a:r>
              <a:rPr lang="en-US" altLang="zh-CN" dirty="0">
                <a:hlinkClick r:id="rId2"/>
              </a:rPr>
              <a:t>Section II</a:t>
            </a:r>
            <a:endParaRPr lang="zh-CN" altLang="en-US" dirty="0"/>
          </a:p>
        </p:txBody>
      </p:sp>
      <p:sp>
        <p:nvSpPr>
          <p:cNvPr id="3" name="内容占位符 2"/>
          <p:cNvSpPr>
            <a:spLocks noGrp="1"/>
          </p:cNvSpPr>
          <p:nvPr>
            <p:ph idx="1"/>
          </p:nvPr>
        </p:nvSpPr>
        <p:spPr/>
        <p:txBody>
          <a:bodyPr>
            <a:normAutofit/>
          </a:bodyPr>
          <a:lstStyle/>
          <a:p>
            <a:r>
              <a:rPr lang="zh-CN" altLang="en-US" dirty="0"/>
              <a:t>最大值最小和最小值最大都是二分答案的经典应用，本题是最大值最小</a:t>
            </a:r>
            <a:endParaRPr lang="en-US" altLang="zh-CN" dirty="0"/>
          </a:p>
          <a:p>
            <a:endParaRPr lang="en-US" altLang="zh-CN" dirty="0"/>
          </a:p>
          <a:p>
            <a:r>
              <a:rPr lang="zh-CN" altLang="en-US" dirty="0"/>
              <a:t>设答案（每段和的最大值）为 </a:t>
            </a:r>
            <a:r>
              <a:rPr lang="en-US" altLang="zh-CN" dirty="0"/>
              <a:t>x</a:t>
            </a:r>
            <a:r>
              <a:rPr lang="zh-CN" altLang="en-US" dirty="0"/>
              <a:t>，接下来我们就是要给数列分尽量少的段，使得每一段的和都 </a:t>
            </a:r>
            <a:r>
              <a:rPr lang="en-US" altLang="zh-CN" dirty="0"/>
              <a:t>&lt;= x</a:t>
            </a:r>
          </a:p>
          <a:p>
            <a:endParaRPr lang="en-US" altLang="zh-CN" dirty="0"/>
          </a:p>
          <a:p>
            <a:r>
              <a:rPr lang="zh-CN" altLang="en-US" dirty="0"/>
              <a:t>这是我们在贪心问题时已经做过的问题 </a:t>
            </a:r>
            <a:r>
              <a:rPr lang="en-US" altLang="zh-CN" dirty="0">
                <a:hlinkClick r:id="rId3"/>
              </a:rPr>
              <a:t>P1181 </a:t>
            </a:r>
            <a:r>
              <a:rPr lang="zh-CN" altLang="en-US" dirty="0">
                <a:hlinkClick r:id="rId3"/>
              </a:rPr>
              <a:t>数列分段 </a:t>
            </a:r>
            <a:r>
              <a:rPr lang="en-US" altLang="zh-CN" dirty="0">
                <a:hlinkClick r:id="rId3"/>
              </a:rPr>
              <a:t>Section I</a:t>
            </a:r>
            <a:endParaRPr lang="en-US" altLang="zh-CN" dirty="0"/>
          </a:p>
          <a:p>
            <a:r>
              <a:rPr lang="zh-CN" altLang="en-US" dirty="0"/>
              <a:t>贪心分段，如果当前段加上新来的数还不会超过 </a:t>
            </a:r>
            <a:r>
              <a:rPr lang="en-US" altLang="zh-CN" dirty="0"/>
              <a:t>x</a:t>
            </a:r>
            <a:r>
              <a:rPr lang="zh-CN" altLang="en-US" dirty="0"/>
              <a:t>，就把新来的数分进当前段，否则就只能新开一段</a:t>
            </a:r>
            <a:endParaRPr lang="en-US" altLang="zh-CN" dirty="0"/>
          </a:p>
          <a:p>
            <a:r>
              <a:rPr lang="zh-CN" altLang="en-US" dirty="0"/>
              <a:t>最后只需要看段数是否 </a:t>
            </a:r>
            <a:r>
              <a:rPr lang="en-US" altLang="zh-CN" dirty="0"/>
              <a:t>&lt;= M </a:t>
            </a:r>
            <a:r>
              <a:rPr lang="zh-CN" altLang="en-US" dirty="0"/>
              <a:t>即可，时间复杂度 </a:t>
            </a:r>
            <a:r>
              <a:rPr lang="en-US" altLang="zh-CN" dirty="0"/>
              <a:t>O(n log </a:t>
            </a:r>
            <a:r>
              <a:rPr lang="en-US" altLang="zh-CN" dirty="0" err="1"/>
              <a:t>suma</a:t>
            </a:r>
            <a:r>
              <a:rPr lang="en-US" altLang="zh-CN" dirty="0"/>
              <a:t>)</a:t>
            </a:r>
          </a:p>
        </p:txBody>
      </p:sp>
    </p:spTree>
    <p:extLst>
      <p:ext uri="{BB962C8B-B14F-4D97-AF65-F5344CB8AC3E}">
        <p14:creationId xmlns:p14="http://schemas.microsoft.com/office/powerpoint/2010/main" val="176949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hlinkClick r:id="rId2"/>
              </a:rPr>
              <a:t>P1824 </a:t>
            </a:r>
            <a:r>
              <a:rPr lang="zh-CN" altLang="en-US" dirty="0">
                <a:hlinkClick r:id="rId2"/>
              </a:rPr>
              <a:t>进击的奶牛</a:t>
            </a:r>
            <a:endParaRPr lang="zh-CN" altLang="en-US" dirty="0"/>
          </a:p>
        </p:txBody>
      </p:sp>
      <p:sp>
        <p:nvSpPr>
          <p:cNvPr id="3" name="内容占位符 2"/>
          <p:cNvSpPr>
            <a:spLocks noGrp="1"/>
          </p:cNvSpPr>
          <p:nvPr>
            <p:ph idx="1"/>
          </p:nvPr>
        </p:nvSpPr>
        <p:spPr/>
        <p:txBody>
          <a:bodyPr>
            <a:normAutofit/>
          </a:bodyPr>
          <a:lstStyle/>
          <a:p>
            <a:r>
              <a:rPr lang="zh-CN" altLang="en-US" dirty="0"/>
              <a:t>最小值最大，依然可以二分答案</a:t>
            </a:r>
            <a:endParaRPr lang="en-US" altLang="zh-CN" dirty="0"/>
          </a:p>
          <a:p>
            <a:endParaRPr lang="en-US" altLang="zh-CN" dirty="0"/>
          </a:p>
          <a:p>
            <a:r>
              <a:rPr lang="zh-CN" altLang="en-US" dirty="0"/>
              <a:t>设答案为 </a:t>
            </a:r>
            <a:r>
              <a:rPr lang="en-US" altLang="zh-CN" dirty="0"/>
              <a:t>x</a:t>
            </a:r>
            <a:r>
              <a:rPr lang="zh-CN" altLang="en-US" dirty="0"/>
              <a:t>，按坐标从小到大考虑每个隔间，如果这是第一个隔间或者当前隔间和上一个已经使用的隔间距离已经 </a:t>
            </a:r>
            <a:r>
              <a:rPr lang="en-US" altLang="zh-CN" dirty="0"/>
              <a:t>&gt;= x</a:t>
            </a:r>
            <a:r>
              <a:rPr lang="zh-CN" altLang="en-US" dirty="0"/>
              <a:t> 了，就可以使用这个隔间</a:t>
            </a:r>
            <a:endParaRPr lang="en-US" altLang="zh-CN" dirty="0"/>
          </a:p>
          <a:p>
            <a:endParaRPr lang="en-US" altLang="zh-CN" dirty="0"/>
          </a:p>
          <a:p>
            <a:r>
              <a:rPr lang="zh-CN" altLang="en-US" dirty="0"/>
              <a:t>最后看能使用的隔间数是否 </a:t>
            </a:r>
            <a:r>
              <a:rPr lang="en-US" altLang="zh-CN" dirty="0"/>
              <a:t>&gt;= C </a:t>
            </a:r>
            <a:r>
              <a:rPr lang="zh-CN" altLang="en-US" dirty="0"/>
              <a:t>即可，注意隔间需要先排序</a:t>
            </a:r>
            <a:endParaRPr lang="en-US" altLang="zh-CN" dirty="0"/>
          </a:p>
          <a:p>
            <a:endParaRPr lang="en-US" altLang="zh-CN" dirty="0"/>
          </a:p>
          <a:p>
            <a:r>
              <a:rPr lang="zh-CN" altLang="en-US" dirty="0"/>
              <a:t>时间复杂度 </a:t>
            </a:r>
            <a:r>
              <a:rPr lang="en-US" altLang="zh-CN" dirty="0"/>
              <a:t>O(n log x)</a:t>
            </a:r>
            <a:r>
              <a:rPr lang="zh-CN" altLang="en-US" dirty="0"/>
              <a:t>，初始的二分区间（找最小的不行点）可以是 </a:t>
            </a:r>
            <a:r>
              <a:rPr lang="en-US" altLang="zh-CN" dirty="0"/>
              <a:t>[1, 1e9+1]</a:t>
            </a:r>
          </a:p>
        </p:txBody>
      </p:sp>
    </p:spTree>
    <p:extLst>
      <p:ext uri="{BB962C8B-B14F-4D97-AF65-F5344CB8AC3E}">
        <p14:creationId xmlns:p14="http://schemas.microsoft.com/office/powerpoint/2010/main" val="206568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hlinkClick r:id="rId2"/>
              </a:rPr>
              <a:t>P2678 [NOIP2015 </a:t>
            </a:r>
            <a:r>
              <a:rPr lang="zh-CN" altLang="en-US" dirty="0">
                <a:hlinkClick r:id="rId2"/>
              </a:rPr>
              <a:t>提高组</a:t>
            </a:r>
            <a:r>
              <a:rPr lang="en-US" altLang="zh-CN" dirty="0">
                <a:hlinkClick r:id="rId2"/>
              </a:rPr>
              <a:t>] </a:t>
            </a:r>
            <a:r>
              <a:rPr lang="zh-CN" altLang="en-US" dirty="0">
                <a:hlinkClick r:id="rId2"/>
              </a:rPr>
              <a:t>跳石头</a:t>
            </a:r>
            <a:endParaRPr lang="zh-CN" altLang="en-US" dirty="0"/>
          </a:p>
        </p:txBody>
      </p:sp>
      <p:sp>
        <p:nvSpPr>
          <p:cNvPr id="3" name="内容占位符 2"/>
          <p:cNvSpPr>
            <a:spLocks noGrp="1"/>
          </p:cNvSpPr>
          <p:nvPr>
            <p:ph idx="1"/>
          </p:nvPr>
        </p:nvSpPr>
        <p:spPr/>
        <p:txBody>
          <a:bodyPr>
            <a:normAutofit/>
          </a:bodyPr>
          <a:lstStyle/>
          <a:p>
            <a:r>
              <a:rPr lang="zh-CN" altLang="en-US" dirty="0"/>
              <a:t>跟上个题类似，最小值最大，依然可以二分答案</a:t>
            </a:r>
            <a:endParaRPr lang="en-US" altLang="zh-CN" dirty="0"/>
          </a:p>
          <a:p>
            <a:r>
              <a:rPr lang="zh-CN" altLang="en-US" dirty="0"/>
              <a:t>设答案为 </a:t>
            </a:r>
            <a:r>
              <a:rPr lang="en-US" altLang="zh-CN" dirty="0"/>
              <a:t>x</a:t>
            </a:r>
            <a:r>
              <a:rPr lang="zh-CN" altLang="en-US" dirty="0"/>
              <a:t>，在 </a:t>
            </a:r>
            <a:r>
              <a:rPr lang="en-US" altLang="zh-CN" dirty="0"/>
              <a:t>check </a:t>
            </a:r>
            <a:r>
              <a:rPr lang="zh-CN" altLang="en-US" dirty="0"/>
              <a:t>的时候需要用一个变量表示上一个跳到的石头在哪儿（初始是起点 </a:t>
            </a:r>
            <a:r>
              <a:rPr lang="en-US" altLang="zh-CN" dirty="0"/>
              <a:t>0</a:t>
            </a:r>
            <a:r>
              <a:rPr lang="zh-CN" altLang="en-US" dirty="0"/>
              <a:t>），如果当前石头和上一个跳到的石头的距离 </a:t>
            </a:r>
            <a:r>
              <a:rPr lang="en-US" altLang="zh-CN" dirty="0"/>
              <a:t>&lt;= x</a:t>
            </a:r>
            <a:r>
              <a:rPr lang="zh-CN" altLang="en-US" dirty="0"/>
              <a:t>，那么当前石头是要移走的</a:t>
            </a:r>
            <a:endParaRPr lang="en-US" altLang="zh-CN" dirty="0"/>
          </a:p>
          <a:p>
            <a:endParaRPr lang="en-US" altLang="zh-CN" dirty="0"/>
          </a:p>
          <a:p>
            <a:r>
              <a:rPr lang="zh-CN" altLang="en-US" dirty="0"/>
              <a:t>最后看要移走的石头的数量是否 </a:t>
            </a:r>
            <a:r>
              <a:rPr lang="en-US" altLang="zh-CN" dirty="0"/>
              <a:t>&lt;= M </a:t>
            </a:r>
            <a:r>
              <a:rPr lang="zh-CN" altLang="en-US" dirty="0"/>
              <a:t>即可，注意我们把终点也认为成一块石头，如果终点到上一次跳到的石头的距离 </a:t>
            </a:r>
            <a:r>
              <a:rPr lang="en-US" altLang="zh-CN" dirty="0"/>
              <a:t>&lt;= x</a:t>
            </a:r>
            <a:r>
              <a:rPr lang="zh-CN" altLang="en-US" dirty="0"/>
              <a:t>，也是要算要进移走的石头数的（不过对应的实际方案就不是移走终点而是移走上一次跳到的石头了，但不影响答案的计算）</a:t>
            </a:r>
            <a:endParaRPr lang="en-US" altLang="zh-CN" dirty="0"/>
          </a:p>
          <a:p>
            <a:r>
              <a:rPr lang="zh-CN" altLang="en-US" dirty="0"/>
              <a:t>时间复杂度 </a:t>
            </a:r>
            <a:r>
              <a:rPr lang="en-US" altLang="zh-CN" dirty="0"/>
              <a:t>O(n log L)</a:t>
            </a:r>
          </a:p>
        </p:txBody>
      </p:sp>
    </p:spTree>
    <p:extLst>
      <p:ext uri="{BB962C8B-B14F-4D97-AF65-F5344CB8AC3E}">
        <p14:creationId xmlns:p14="http://schemas.microsoft.com/office/powerpoint/2010/main" val="4606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hlinkClick r:id="rId2"/>
              </a:rPr>
              <a:t>P3853 [TJOI2007]</a:t>
            </a:r>
            <a:r>
              <a:rPr lang="zh-CN" altLang="en-US" dirty="0">
                <a:hlinkClick r:id="rId2"/>
              </a:rPr>
              <a:t>路标设置</a:t>
            </a:r>
            <a:endParaRPr lang="zh-CN" altLang="en-US" dirty="0"/>
          </a:p>
        </p:txBody>
      </p:sp>
      <p:sp>
        <p:nvSpPr>
          <p:cNvPr id="3" name="内容占位符 2"/>
          <p:cNvSpPr>
            <a:spLocks noGrp="1"/>
          </p:cNvSpPr>
          <p:nvPr>
            <p:ph idx="1"/>
          </p:nvPr>
        </p:nvSpPr>
        <p:spPr/>
        <p:txBody>
          <a:bodyPr>
            <a:normAutofit/>
          </a:bodyPr>
          <a:lstStyle/>
          <a:p>
            <a:r>
              <a:rPr lang="zh-CN" altLang="en-US" dirty="0"/>
              <a:t>最大值最小，可以考虑二分答案</a:t>
            </a:r>
            <a:endParaRPr lang="en-US" altLang="zh-CN" dirty="0"/>
          </a:p>
          <a:p>
            <a:endParaRPr lang="en-US" altLang="zh-CN" dirty="0"/>
          </a:p>
          <a:p>
            <a:r>
              <a:rPr lang="zh-CN" altLang="en-US" dirty="0"/>
              <a:t>设答案为 </a:t>
            </a:r>
            <a:r>
              <a:rPr lang="en-US" altLang="zh-CN" dirty="0"/>
              <a:t>x</a:t>
            </a:r>
            <a:r>
              <a:rPr lang="zh-CN" altLang="en-US" dirty="0"/>
              <a:t>，依次考虑每个路标，如果 </a:t>
            </a:r>
            <a:r>
              <a:rPr lang="en-US" altLang="zh-CN" dirty="0"/>
              <a:t>a[</a:t>
            </a:r>
            <a:r>
              <a:rPr lang="en-US" altLang="zh-CN" dirty="0" err="1"/>
              <a:t>i</a:t>
            </a:r>
            <a:r>
              <a:rPr lang="en-US" altLang="zh-CN" dirty="0"/>
              <a:t>] – a[i-1] &lt;= x</a:t>
            </a:r>
            <a:r>
              <a:rPr lang="zh-CN" altLang="en-US" dirty="0"/>
              <a:t>，他们中间不用再加路标，如果 </a:t>
            </a:r>
            <a:r>
              <a:rPr lang="en-US" altLang="zh-CN" dirty="0"/>
              <a:t>a[</a:t>
            </a:r>
            <a:r>
              <a:rPr lang="en-US" altLang="zh-CN" dirty="0" err="1"/>
              <a:t>i</a:t>
            </a:r>
            <a:r>
              <a:rPr lang="en-US" altLang="zh-CN" dirty="0"/>
              <a:t>] – a[</a:t>
            </a:r>
            <a:r>
              <a:rPr lang="en-US" altLang="zh-CN" dirty="0" err="1"/>
              <a:t>i</a:t>
            </a:r>
            <a:r>
              <a:rPr lang="en-US" altLang="zh-CN" dirty="0"/>
              <a:t> – 1] &gt; x</a:t>
            </a:r>
            <a:r>
              <a:rPr lang="zh-CN" altLang="en-US" dirty="0"/>
              <a:t>，它们中间就需要增加路标，也就是要把 </a:t>
            </a:r>
            <a:r>
              <a:rPr lang="en-US" altLang="zh-CN" dirty="0"/>
              <a:t>a[i-1]~a[</a:t>
            </a:r>
            <a:r>
              <a:rPr lang="en-US" altLang="zh-CN" dirty="0" err="1"/>
              <a:t>i</a:t>
            </a:r>
            <a:r>
              <a:rPr lang="en-US" altLang="zh-CN" dirty="0"/>
              <a:t>] </a:t>
            </a:r>
            <a:r>
              <a:rPr lang="zh-CN" altLang="en-US" dirty="0"/>
              <a:t>这一段路，用新增加的路标切成若干个长度 </a:t>
            </a:r>
            <a:r>
              <a:rPr lang="en-US" altLang="zh-CN" dirty="0"/>
              <a:t>&lt;= x </a:t>
            </a:r>
            <a:r>
              <a:rPr lang="zh-CN" altLang="en-US" dirty="0"/>
              <a:t>的段</a:t>
            </a:r>
            <a:endParaRPr lang="en-US" altLang="zh-CN" dirty="0"/>
          </a:p>
          <a:p>
            <a:endParaRPr lang="en-US" altLang="zh-CN" dirty="0"/>
          </a:p>
          <a:p>
            <a:r>
              <a:rPr lang="zh-CN" altLang="en-US" dirty="0"/>
              <a:t>那么如果 </a:t>
            </a:r>
            <a:r>
              <a:rPr lang="en-US" altLang="zh-CN" dirty="0"/>
              <a:t>a[</a:t>
            </a:r>
            <a:r>
              <a:rPr lang="en-US" altLang="zh-CN" dirty="0" err="1"/>
              <a:t>i</a:t>
            </a:r>
            <a:r>
              <a:rPr lang="en-US" altLang="zh-CN" dirty="0"/>
              <a:t>] – a[</a:t>
            </a:r>
            <a:r>
              <a:rPr lang="en-US" altLang="zh-CN" dirty="0" err="1"/>
              <a:t>i</a:t>
            </a:r>
            <a:r>
              <a:rPr lang="en-US" altLang="zh-CN" dirty="0"/>
              <a:t> – 1] </a:t>
            </a:r>
            <a:r>
              <a:rPr lang="zh-CN" altLang="en-US" dirty="0"/>
              <a:t>是 </a:t>
            </a:r>
            <a:r>
              <a:rPr lang="en-US" altLang="zh-CN" dirty="0"/>
              <a:t>x </a:t>
            </a:r>
            <a:r>
              <a:rPr lang="zh-CN" altLang="en-US" dirty="0"/>
              <a:t>的倍数，只需要新增 </a:t>
            </a:r>
            <a:r>
              <a:rPr lang="en-US" altLang="zh-CN" dirty="0"/>
              <a:t>(a[</a:t>
            </a:r>
            <a:r>
              <a:rPr lang="en-US" altLang="zh-CN" dirty="0" err="1"/>
              <a:t>i</a:t>
            </a:r>
            <a:r>
              <a:rPr lang="en-US" altLang="zh-CN" dirty="0"/>
              <a:t>] – a[</a:t>
            </a:r>
            <a:r>
              <a:rPr lang="en-US" altLang="zh-CN" dirty="0" err="1"/>
              <a:t>i</a:t>
            </a:r>
            <a:r>
              <a:rPr lang="en-US" altLang="zh-CN" dirty="0"/>
              <a:t> – 1]) / x – 1 </a:t>
            </a:r>
            <a:r>
              <a:rPr lang="zh-CN" altLang="en-US" dirty="0"/>
              <a:t>个路标即可（分成 </a:t>
            </a:r>
            <a:r>
              <a:rPr lang="en-US" altLang="zh-CN" dirty="0"/>
              <a:t>(a[</a:t>
            </a:r>
            <a:r>
              <a:rPr lang="en-US" altLang="zh-CN" dirty="0" err="1"/>
              <a:t>i</a:t>
            </a:r>
            <a:r>
              <a:rPr lang="en-US" altLang="zh-CN" dirty="0"/>
              <a:t>] – a[</a:t>
            </a:r>
            <a:r>
              <a:rPr lang="en-US" altLang="zh-CN" dirty="0" err="1"/>
              <a:t>i</a:t>
            </a:r>
            <a:r>
              <a:rPr lang="en-US" altLang="zh-CN" dirty="0"/>
              <a:t> – 1]) / x </a:t>
            </a:r>
            <a:r>
              <a:rPr lang="zh-CN" altLang="en-US" dirty="0"/>
              <a:t>段），否则需要新增 </a:t>
            </a:r>
            <a:r>
              <a:rPr lang="en-US" altLang="zh-CN" dirty="0"/>
              <a:t>(a[</a:t>
            </a:r>
            <a:r>
              <a:rPr lang="en-US" altLang="zh-CN" dirty="0" err="1"/>
              <a:t>i</a:t>
            </a:r>
            <a:r>
              <a:rPr lang="en-US" altLang="zh-CN" dirty="0"/>
              <a:t>] – a[</a:t>
            </a:r>
            <a:r>
              <a:rPr lang="en-US" altLang="zh-CN" dirty="0" err="1"/>
              <a:t>i</a:t>
            </a:r>
            <a:r>
              <a:rPr lang="en-US" altLang="zh-CN" dirty="0"/>
              <a:t> – 1]) / x </a:t>
            </a:r>
            <a:r>
              <a:rPr lang="zh-CN" altLang="en-US" dirty="0"/>
              <a:t>个路标（分成 </a:t>
            </a:r>
            <a:r>
              <a:rPr lang="en-US" altLang="zh-CN" dirty="0"/>
              <a:t>(a[</a:t>
            </a:r>
            <a:r>
              <a:rPr lang="en-US" altLang="zh-CN" dirty="0" err="1"/>
              <a:t>i</a:t>
            </a:r>
            <a:r>
              <a:rPr lang="en-US" altLang="zh-CN" dirty="0"/>
              <a:t>] – a[</a:t>
            </a:r>
            <a:r>
              <a:rPr lang="en-US" altLang="zh-CN" dirty="0" err="1"/>
              <a:t>i</a:t>
            </a:r>
            <a:r>
              <a:rPr lang="en-US" altLang="zh-CN" dirty="0"/>
              <a:t> – 1]) / x + 1 </a:t>
            </a:r>
            <a:r>
              <a:rPr lang="zh-CN" altLang="en-US" dirty="0"/>
              <a:t>段）</a:t>
            </a:r>
            <a:endParaRPr lang="en-US" altLang="zh-CN" dirty="0"/>
          </a:p>
          <a:p>
            <a:r>
              <a:rPr lang="zh-CN" altLang="en-US" dirty="0"/>
              <a:t>算出需要新增的路标总数与 </a:t>
            </a:r>
            <a:r>
              <a:rPr lang="en-US" altLang="zh-CN" dirty="0"/>
              <a:t>K </a:t>
            </a:r>
            <a:r>
              <a:rPr lang="zh-CN" altLang="en-US" dirty="0"/>
              <a:t>比较即可，时间复杂度 </a:t>
            </a:r>
            <a:r>
              <a:rPr lang="en-US" altLang="zh-CN" dirty="0"/>
              <a:t>O(n log L)</a:t>
            </a:r>
          </a:p>
        </p:txBody>
      </p:sp>
    </p:spTree>
    <p:extLst>
      <p:ext uri="{BB962C8B-B14F-4D97-AF65-F5344CB8AC3E}">
        <p14:creationId xmlns:p14="http://schemas.microsoft.com/office/powerpoint/2010/main" val="1237220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2692</TotalTime>
  <Words>1404</Words>
  <Application>Microsoft Office PowerPoint</Application>
  <PresentationFormat>宽屏</PresentationFormat>
  <Paragraphs>80</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Tw Cen MT</vt:lpstr>
      <vt:lpstr>Tw Cen MT Condensed</vt:lpstr>
      <vt:lpstr>Wingdings 3</vt:lpstr>
      <vt:lpstr>积分</vt:lpstr>
      <vt:lpstr>二分答案</vt:lpstr>
      <vt:lpstr>二分答案</vt:lpstr>
      <vt:lpstr>二分答案</vt:lpstr>
      <vt:lpstr>P1873 [COCI 2011/2012 #5] EKO / 砍树</vt:lpstr>
      <vt:lpstr>P2440 木材加工</vt:lpstr>
      <vt:lpstr>P1182 数列分段 Section II</vt:lpstr>
      <vt:lpstr>P1824 进击的奶牛</vt:lpstr>
      <vt:lpstr>P2678 [NOIP2015 提高组] 跳石头</vt:lpstr>
      <vt:lpstr>P3853 [TJOI2007]路标设置</vt:lpstr>
      <vt:lpstr>P1163 银行贷款</vt:lpstr>
      <vt:lpstr>P3743 kotori的设备</vt:lpstr>
      <vt:lpstr>P3743 kotori的设备</vt:lpstr>
      <vt:lpstr>同学们再见~</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排序</dc:title>
  <dc:creator>xiaoran666</dc:creator>
  <cp:lastModifiedBy>杜昊</cp:lastModifiedBy>
  <cp:revision>138</cp:revision>
  <dcterms:created xsi:type="dcterms:W3CDTF">2021-09-10T05:34:01Z</dcterms:created>
  <dcterms:modified xsi:type="dcterms:W3CDTF">2023-03-24T16:19:15Z</dcterms:modified>
</cp:coreProperties>
</file>