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2" r:id="rId4"/>
    <p:sldId id="260" r:id="rId5"/>
    <p:sldId id="268" r:id="rId6"/>
    <p:sldId id="269" r:id="rId7"/>
    <p:sldId id="261" r:id="rId8"/>
    <p:sldId id="265" r:id="rId9"/>
    <p:sldId id="266" r:id="rId10"/>
    <p:sldId id="267" r:id="rId11"/>
    <p:sldId id="263" r:id="rId12"/>
    <p:sldId id="264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dirty="0">
                <a:latin typeface="Garamond" panose="02020404030301010803" pitchFamily="18" charset="0"/>
              </a:rPr>
              <a:t>RDU Flight Departures </a:t>
            </a:r>
          </a:p>
          <a:p>
            <a:pPr>
              <a:defRPr>
                <a:latin typeface="Garamond" panose="02020404030301010803" pitchFamily="18" charset="0"/>
              </a:defRPr>
            </a:pPr>
            <a:r>
              <a:rPr lang="en-US" dirty="0">
                <a:latin typeface="Garamond" panose="02020404030301010803" pitchFamily="18" charset="0"/>
              </a:rPr>
              <a:t>Jul 2021-Jun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Flight departures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9C-4DD7-9854-358FF36E63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9C-4DD7-9854-358FF36E634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9C-4DD7-9854-358FF36E634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09C-4DD7-9854-358FF36E634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09C-4DD7-9854-358FF36E63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On time</c:v>
                </c:pt>
                <c:pt idx="1">
                  <c:v>Delay of &lt;1 hour</c:v>
                </c:pt>
                <c:pt idx="2">
                  <c:v>Delay of &lt;2 hours</c:v>
                </c:pt>
                <c:pt idx="3">
                  <c:v>Delay of &gt;2 hours</c:v>
                </c:pt>
                <c:pt idx="4">
                  <c:v>Cancelled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42936</c:v>
                </c:pt>
                <c:pt idx="1">
                  <c:v>5542</c:v>
                </c:pt>
                <c:pt idx="2">
                  <c:v>1898</c:v>
                </c:pt>
                <c:pt idx="3">
                  <c:v>1500</c:v>
                </c:pt>
                <c:pt idx="4">
                  <c:v>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6-41F8-BE73-5DD052124C2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D5BB-F44C-487A-B539-21A7C538663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1E0A-A106-4968-8EB1-980ADD37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DL_SelectFields.aspx?gnoyr_VQ=FGK&amp;QO_fu146_anzr=b0-gvz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6658-9111-6FCF-2F9B-5A69CE36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25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Predicting Departures</a:t>
            </a:r>
            <a:br>
              <a:rPr lang="en-US" dirty="0"/>
            </a:br>
            <a:r>
              <a:rPr lang="en-US" dirty="0"/>
              <a:t>from Raleigh-Durham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9A080-B0B1-CD4F-1383-E71948DC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932"/>
            <a:ext cx="9144000" cy="1062240"/>
          </a:xfrm>
        </p:spPr>
        <p:txBody>
          <a:bodyPr/>
          <a:lstStyle/>
          <a:p>
            <a:r>
              <a:rPr lang="en-US" sz="3600" dirty="0"/>
              <a:t>Shirley </a:t>
            </a:r>
            <a:r>
              <a:rPr lang="en-US" sz="3600" dirty="0" err="1"/>
              <a:t>Yueling</a:t>
            </a:r>
            <a:r>
              <a:rPr lang="en-US" sz="3600" dirty="0"/>
              <a:t> Li</a:t>
            </a:r>
          </a:p>
          <a:p>
            <a:r>
              <a:rPr lang="en-US" dirty="0"/>
              <a:t>Data Science Career Track Capstone 2, October 24,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7C6FE-DA95-FC2B-F30E-837059509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7" y="711332"/>
            <a:ext cx="3248025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FA2A64-7881-A5AE-997B-85B57E92F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11" y="5022572"/>
            <a:ext cx="3060977" cy="8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0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EA480-9C2B-A37A-40C3-3F7BBABD3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7382"/>
            <a:ext cx="5340162" cy="36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C7EC0B-475B-239D-DD2A-5DC33089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210" y="2441439"/>
            <a:ext cx="5685731" cy="3939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659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Preprocessing: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A7B9C-51AF-94B9-11C1-6AF947B6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67" y="1531246"/>
            <a:ext cx="3344987" cy="44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638D-F87B-5081-8DB9-C99EEEB5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Resampling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Binning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Dummy variables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Train/test sets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54188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Modelling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638D-F87B-5081-8DB9-C99EEEB5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0.     Dummy Classifier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1.	KNN Classifier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2.	Logistic Regression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3.	Random Forest Classifier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4.	Gradient Boosting Classifier</a:t>
            </a:r>
          </a:p>
          <a:p>
            <a:pPr marL="0" indent="0">
              <a:buNone/>
            </a:pPr>
            <a:r>
              <a:rPr lang="fr-FR" sz="4000" dirty="0">
                <a:latin typeface="Garamond" panose="02020404030301010803" pitchFamily="18" charset="0"/>
              </a:rPr>
              <a:t>5.	(SVM Classifier)</a:t>
            </a:r>
          </a:p>
        </p:txBody>
      </p:sp>
    </p:spTree>
    <p:extLst>
      <p:ext uri="{BB962C8B-B14F-4D97-AF65-F5344CB8AC3E}">
        <p14:creationId xmlns:p14="http://schemas.microsoft.com/office/powerpoint/2010/main" val="311611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 Selection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DA8D5-C7F2-955D-1A67-4EFEDB62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2" y="1503140"/>
            <a:ext cx="1087906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6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9AE-E5B2-3D51-FBD2-B2572E77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Random Forest Classifier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4FFE-FF31-958F-14D2-79270D1E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Garamond" panose="02020404030301010803" pitchFamily="18" charset="0"/>
              </a:rPr>
              <a:t>Hyperparameters found through a Randomized Search CV: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‘</a:t>
            </a:r>
            <a:r>
              <a:rPr lang="en-US" sz="4000" dirty="0" err="1">
                <a:latin typeface="Garamond" panose="02020404030301010803" pitchFamily="18" charset="0"/>
              </a:rPr>
              <a:t>n_estimators</a:t>
            </a:r>
            <a:r>
              <a:rPr lang="en-US" sz="4000" dirty="0">
                <a:latin typeface="Garamond" panose="02020404030301010803" pitchFamily="18" charset="0"/>
              </a:rPr>
              <a:t>’: 425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‘criterion’: ‘entropy’</a:t>
            </a:r>
          </a:p>
        </p:txBody>
      </p:sp>
    </p:spTree>
    <p:extLst>
      <p:ext uri="{BB962C8B-B14F-4D97-AF65-F5344CB8AC3E}">
        <p14:creationId xmlns:p14="http://schemas.microsoft.com/office/powerpoint/2010/main" val="243904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5DD-A345-6B7A-E92F-8A6E21D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 cares?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6074-3370-FE59-786A-4F9EF665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51"/>
            <a:ext cx="422991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800" dirty="0" err="1">
                <a:latin typeface="Garamond" panose="02020404030301010803" pitchFamily="18" charset="0"/>
              </a:rPr>
              <a:t>Travellers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Travel agencies</a:t>
            </a:r>
          </a:p>
          <a:p>
            <a:r>
              <a:rPr lang="en-US" dirty="0">
                <a:latin typeface="Garamond" panose="02020404030301010803" pitchFamily="18" charset="0"/>
              </a:rPr>
              <a:t>RDU airport and airlines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A0F8A-99B7-81C8-6243-E6A01DB5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49" y="1027906"/>
            <a:ext cx="2909751" cy="483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8CDA6-4435-931E-9213-54E14F38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12" y="1091133"/>
            <a:ext cx="2705478" cy="4782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B6E4F-2DC8-675D-C5F2-BAB6B7DDE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99" y="3477548"/>
            <a:ext cx="3591128" cy="23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141E-BB17-B3D7-710C-939467CF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Future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E6EA-34FF-F819-B345-2554053B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Thresholding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More Dates/Airports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Adding Features Like Weather 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0CFBA-8FF6-1A18-9C79-EC8A0980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59" y="3899879"/>
            <a:ext cx="3421848" cy="2277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25C7A-CDC2-12AB-7ADA-D4C32027B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66" y="3899878"/>
            <a:ext cx="3107270" cy="2277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28051-B31D-1237-36A2-A95A7148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95" y="3899878"/>
            <a:ext cx="3878983" cy="2277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294B2-2E98-EC09-BD09-2D174078B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08" y="265889"/>
            <a:ext cx="213360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67FA62-3B8E-CF38-ADC5-90F2E7199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86" y="489319"/>
            <a:ext cx="2133600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72E8E-962B-614B-A495-0935E96D1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94" y="81499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DB85-BFC5-AA37-E332-0ED1D805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52" y="450850"/>
            <a:ext cx="12431948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Garamond" panose="02020404030301010803" pitchFamily="18" charset="0"/>
              </a:rPr>
              <a:t>The Problem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0E15DC-B6F2-2943-647A-E38A07746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531342"/>
              </p:ext>
            </p:extLst>
          </p:nvPr>
        </p:nvGraphicFramePr>
        <p:xfrm>
          <a:off x="5854836" y="450850"/>
          <a:ext cx="5891212" cy="610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D08321-26AD-2FB3-E894-9E2D9F80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1" y="1601890"/>
            <a:ext cx="4362450" cy="16082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Flying is stressful!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Nearly a 1/5 chance of a travel disruption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84D64-C479-1D79-78E7-3EA70BE7FDB1}"/>
              </a:ext>
            </a:extLst>
          </p:cNvPr>
          <p:cNvSpPr txBox="1"/>
          <p:nvPr/>
        </p:nvSpPr>
        <p:spPr>
          <a:xfrm>
            <a:off x="535021" y="3839717"/>
            <a:ext cx="500001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Can we predict whether a flight will have a delay </a:t>
            </a:r>
          </a:p>
          <a:p>
            <a:r>
              <a:rPr lang="en-US" sz="3200" b="1" dirty="0">
                <a:latin typeface="Garamond" panose="02020404030301010803" pitchFamily="18" charset="0"/>
              </a:rPr>
              <a:t>(&lt;1 hour, &lt;2 hours, </a:t>
            </a:r>
          </a:p>
          <a:p>
            <a:r>
              <a:rPr lang="en-US" sz="3200" b="1" dirty="0">
                <a:latin typeface="Garamond" panose="02020404030301010803" pitchFamily="18" charset="0"/>
              </a:rPr>
              <a:t>&gt;2 hours) or be cancelled?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251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7272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Random Forest multiclass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638D-F87B-5081-8DB9-C99EEEB5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7772"/>
            <a:ext cx="10515600" cy="275610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Accuracy: 0.8</a:t>
            </a:r>
          </a:p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Precision: 0.72</a:t>
            </a:r>
          </a:p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Recall: 0.8</a:t>
            </a:r>
          </a:p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F1-Score: 0.74</a:t>
            </a:r>
          </a:p>
          <a:p>
            <a:pPr marL="457200" lvl="1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•	ROC-AUC score: 0.7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49C65-606A-EEC6-CC70-B34FF67F30F7}"/>
              </a:ext>
            </a:extLst>
          </p:cNvPr>
          <p:cNvSpPr txBox="1"/>
          <p:nvPr/>
        </p:nvSpPr>
        <p:spPr>
          <a:xfrm>
            <a:off x="838200" y="719846"/>
            <a:ext cx="8947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Yes! We can using our historical data…</a:t>
            </a:r>
          </a:p>
        </p:txBody>
      </p:sp>
    </p:spTree>
    <p:extLst>
      <p:ext uri="{BB962C8B-B14F-4D97-AF65-F5344CB8AC3E}">
        <p14:creationId xmlns:p14="http://schemas.microsoft.com/office/powerpoint/2010/main" val="180361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5DD-A345-6B7A-E92F-8A6E21D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 cares?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6074-3370-FE59-786A-4F9EF665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51"/>
            <a:ext cx="422991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800" dirty="0" err="1">
                <a:latin typeface="Garamond" panose="02020404030301010803" pitchFamily="18" charset="0"/>
              </a:rPr>
              <a:t>Travellers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Travel agencies</a:t>
            </a:r>
          </a:p>
          <a:p>
            <a:r>
              <a:rPr lang="en-US" dirty="0">
                <a:latin typeface="Garamond" panose="02020404030301010803" pitchFamily="18" charset="0"/>
              </a:rPr>
              <a:t>RDU airport and airlines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A0F8A-99B7-81C8-6243-E6A01DB5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49" y="1027906"/>
            <a:ext cx="2909751" cy="483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8CDA6-4435-931E-9213-54E14F38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12" y="1091133"/>
            <a:ext cx="2705478" cy="4782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B6E4F-2DC8-675D-C5F2-BAB6B7DDE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99" y="3477548"/>
            <a:ext cx="3591128" cy="23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EECD-487A-7777-9010-573E7C6B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A29-FBE8-28C4-03F1-AFC28997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Downloaded from the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Dept of Transportation Bureau of Transportation Statistics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accent5">
                  <a:lumMod val="50000"/>
                </a:schemeClr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Garamond" panose="02020404030301010803" pitchFamily="18" charset="0"/>
              </a:rPr>
              <a:t>Spans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July 2021—June 2022 </a:t>
            </a:r>
            <a:r>
              <a:rPr lang="en-US" sz="3600" dirty="0">
                <a:latin typeface="Garamond" panose="02020404030301010803" pitchFamily="18" charset="0"/>
              </a:rPr>
              <a:t>(the latest available)</a:t>
            </a:r>
          </a:p>
          <a:p>
            <a:r>
              <a:rPr lang="en-US" sz="3600" dirty="0" err="1">
                <a:latin typeface="Garamond" panose="02020404030301010803" pitchFamily="18" charset="0"/>
              </a:rPr>
              <a:t>Subsetted</a:t>
            </a:r>
            <a:r>
              <a:rPr lang="en-US" sz="3600" dirty="0">
                <a:latin typeface="Garamond" panose="02020404030301010803" pitchFamily="18" charset="0"/>
              </a:rPr>
              <a:t> for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RDU departures only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Garamond" panose="02020404030301010803" pitchFamily="18" charset="0"/>
              </a:rPr>
              <a:t>Number of records: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52,645 flights </a:t>
            </a:r>
          </a:p>
          <a:p>
            <a:r>
              <a:rPr lang="en-US" sz="3600" dirty="0">
                <a:latin typeface="Garamond" panose="02020404030301010803" pitchFamily="18" charset="0"/>
              </a:rPr>
              <a:t>Number of fields: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33 columns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D78FDC-0230-E946-40E1-C6CE1380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52645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5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EECD-487A-7777-9010-573E7C6B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D78FDC-0230-E946-40E1-C6CE1380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52645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48D6F-08D4-A5EF-F64C-F4CEDEFB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55" y="1477046"/>
            <a:ext cx="2705478" cy="4915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37F4-77C9-6D72-3F6A-33851E6B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53" y="1731525"/>
            <a:ext cx="306747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0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2CE03-8BD1-AA02-0CDA-60C48346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9787"/>
            <a:ext cx="5194002" cy="509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9F68D-DA74-AAC7-CD7C-E1B705C8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06" y="1319787"/>
            <a:ext cx="5119858" cy="5119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9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0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9E2F1-F6F3-4A75-F2BE-36E7AD8A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53778"/>
            <a:ext cx="5027579" cy="343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052B2-F084-85C6-316A-2A5893DB0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39" y="2397360"/>
            <a:ext cx="5309247" cy="3760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26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05B-0AEC-470C-9F4F-4D296BD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0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EADA5-506F-01CC-A924-A266710C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9" y="1316983"/>
            <a:ext cx="5409071" cy="353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C1B71-FFF1-CD7E-30C2-9DCAD73F6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39" y="2368380"/>
            <a:ext cx="5646681" cy="3983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90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268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Garamond</vt:lpstr>
      <vt:lpstr>Office Theme</vt:lpstr>
      <vt:lpstr>Predicting Departures from Raleigh-Durham Airport</vt:lpstr>
      <vt:lpstr>The Problem</vt:lpstr>
      <vt:lpstr>Random Forest multiclass classification model</vt:lpstr>
      <vt:lpstr>Who cares?</vt:lpstr>
      <vt:lpstr>Data Information</vt:lpstr>
      <vt:lpstr>Data Information</vt:lpstr>
      <vt:lpstr>Data Exploration</vt:lpstr>
      <vt:lpstr>Data Exploration</vt:lpstr>
      <vt:lpstr>Data Exploration</vt:lpstr>
      <vt:lpstr>Data Exploration</vt:lpstr>
      <vt:lpstr>Data Preprocessing: Feature Selection</vt:lpstr>
      <vt:lpstr>Data Preprocessing</vt:lpstr>
      <vt:lpstr>Modelling </vt:lpstr>
      <vt:lpstr>Model Selection</vt:lpstr>
      <vt:lpstr>Random Forest Classifier Metrics</vt:lpstr>
      <vt:lpstr>Who cares?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Departures from Raleigh-Durham Airport</dc:title>
  <dc:creator>Shirley Li</dc:creator>
  <cp:lastModifiedBy>Shirley Li</cp:lastModifiedBy>
  <cp:revision>37</cp:revision>
  <dcterms:created xsi:type="dcterms:W3CDTF">2022-10-24T15:43:19Z</dcterms:created>
  <dcterms:modified xsi:type="dcterms:W3CDTF">2023-05-18T16:18:24Z</dcterms:modified>
</cp:coreProperties>
</file>