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0693400" cy="7556500"/>
  <p:notesSz cx="10693400" cy="75565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iOietNFF8ku3c8rskp7ddb2R+d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CEB186-7C04-4748-BED4-FA8C253C89D9}">
  <a:tblStyle styleId="{F1CEB186-7C04-4748-BED4-FA8C253C89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71" y="55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75" cy="283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61ed6342d9_0_0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361ed6342d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7997faf60_6_0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g367997faf60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083ff5c75_1_23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6083ff5c75_1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083ff5c75_1_31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6083ff5c75_1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6083ff5c75_1_0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36083ff5c7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1ed6342d9_2_6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361ed6342d9_2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083ff5c75_1_39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g36083ff5c75_1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083ff5c75_1_63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6083ff5c75_1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083ff5c75_1_71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6083ff5c75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1ed6342d9_2_19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g361ed6342d9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608cda4cd8_8_2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3608cda4cd8_8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1ed6342d9_0_9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g361ed6342d9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66738"/>
            <a:ext cx="4011612" cy="2833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608cda4cd8_0_7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g3608cda4cd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608cda4cd8_0_15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g3608cda4cd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08cda4cd8_0_46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3608cda4cd8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08cda4cd8_0_57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3608cda4cd8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6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75" cy="283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61ed6342d9_2_44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g361ed6342d9_2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8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75" cy="283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66991a9695_0_29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g366991a9695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9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75" cy="283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08cda4cd8_6_4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g3608cda4cd8_6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700" cy="3400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75" cy="28336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61ed6342d9_2_25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g361ed6342d9_2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61ed6342d9_2_56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g361ed6342d9_2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08cda4cd8_8_12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g3608cda4cd8_8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1ed6342d9_0_13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361ed6342d9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1ed6342d9_2_13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g361ed6342d9_2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083ff5c75_1_6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g36083ff5c75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08cda4cd8_3_1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g3608cda4cd8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083ff5c75_1_14:notes"/>
          <p:cNvSpPr txBox="1">
            <a:spLocks noGrp="1"/>
          </p:cNvSpPr>
          <p:nvPr>
            <p:ph type="body" idx="1"/>
          </p:nvPr>
        </p:nvSpPr>
        <p:spPr>
          <a:xfrm>
            <a:off x="1069325" y="3589325"/>
            <a:ext cx="8554800" cy="34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g36083ff5c75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782575" y="566725"/>
            <a:ext cx="7129200" cy="28338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0"/>
          <p:cNvSpPr txBox="1">
            <a:spLocks noGrp="1"/>
          </p:cNvSpPr>
          <p:nvPr>
            <p:ph type="title"/>
          </p:nvPr>
        </p:nvSpPr>
        <p:spPr>
          <a:xfrm>
            <a:off x="520700" y="330200"/>
            <a:ext cx="9944100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body" idx="1"/>
          </p:nvPr>
        </p:nvSpPr>
        <p:spPr>
          <a:xfrm>
            <a:off x="852728" y="1264952"/>
            <a:ext cx="9288145" cy="384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0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0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330200"/>
            <a:ext cx="9943706" cy="68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564" y="649617"/>
            <a:ext cx="1204253" cy="82383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41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1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1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0700" y="330200"/>
            <a:ext cx="9943706" cy="688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8564" y="649617"/>
            <a:ext cx="1204253" cy="82383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42"/>
          <p:cNvSpPr txBox="1">
            <a:spLocks noGrp="1"/>
          </p:cNvSpPr>
          <p:nvPr>
            <p:ph type="title"/>
          </p:nvPr>
        </p:nvSpPr>
        <p:spPr>
          <a:xfrm>
            <a:off x="520700" y="330200"/>
            <a:ext cx="9944100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42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42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2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3"/>
          <p:cNvSpPr txBox="1"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subTitle" idx="1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3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43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>
            <a:spLocks noGrp="1"/>
          </p:cNvSpPr>
          <p:nvPr>
            <p:ph type="title"/>
          </p:nvPr>
        </p:nvSpPr>
        <p:spPr>
          <a:xfrm>
            <a:off x="520700" y="330200"/>
            <a:ext cx="9944100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1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body" idx="2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/>
          <p:nvPr/>
        </p:nvSpPr>
        <p:spPr>
          <a:xfrm>
            <a:off x="520700" y="330200"/>
            <a:ext cx="9944100" cy="717550"/>
          </a:xfrm>
          <a:custGeom>
            <a:avLst/>
            <a:gdLst/>
            <a:ahLst/>
            <a:cxnLst/>
            <a:rect l="l" t="t" r="r" b="b"/>
            <a:pathLst>
              <a:path w="9944100" h="717550" extrusionOk="0">
                <a:moveTo>
                  <a:pt x="9944100" y="0"/>
                </a:moveTo>
                <a:lnTo>
                  <a:pt x="0" y="0"/>
                </a:lnTo>
                <a:lnTo>
                  <a:pt x="0" y="717016"/>
                </a:lnTo>
                <a:lnTo>
                  <a:pt x="9944100" y="717016"/>
                </a:lnTo>
                <a:lnTo>
                  <a:pt x="9944100" y="0"/>
                </a:lnTo>
                <a:close/>
              </a:path>
            </a:pathLst>
          </a:custGeom>
          <a:solidFill>
            <a:srgbClr val="33669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7;p39"/>
          <p:cNvSpPr/>
          <p:nvPr/>
        </p:nvSpPr>
        <p:spPr>
          <a:xfrm>
            <a:off x="581257" y="1625612"/>
            <a:ext cx="314325" cy="290195"/>
          </a:xfrm>
          <a:custGeom>
            <a:avLst/>
            <a:gdLst/>
            <a:ahLst/>
            <a:cxnLst/>
            <a:rect l="l" t="t" r="r" b="b"/>
            <a:pathLst>
              <a:path w="314325" h="290194" extrusionOk="0">
                <a:moveTo>
                  <a:pt x="0" y="290004"/>
                </a:moveTo>
                <a:lnTo>
                  <a:pt x="313940" y="290004"/>
                </a:lnTo>
                <a:lnTo>
                  <a:pt x="313940" y="0"/>
                </a:lnTo>
                <a:lnTo>
                  <a:pt x="0" y="0"/>
                </a:lnTo>
                <a:lnTo>
                  <a:pt x="0" y="290004"/>
                </a:lnTo>
                <a:close/>
              </a:path>
            </a:pathLst>
          </a:custGeom>
          <a:solidFill>
            <a:srgbClr val="FF9C7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8;p39"/>
          <p:cNvSpPr/>
          <p:nvPr/>
        </p:nvSpPr>
        <p:spPr>
          <a:xfrm>
            <a:off x="581257" y="1915617"/>
            <a:ext cx="314325" cy="288925"/>
          </a:xfrm>
          <a:custGeom>
            <a:avLst/>
            <a:gdLst/>
            <a:ahLst/>
            <a:cxnLst/>
            <a:rect l="l" t="t" r="r" b="b"/>
            <a:pathLst>
              <a:path w="314325" h="288925" extrusionOk="0">
                <a:moveTo>
                  <a:pt x="0" y="288391"/>
                </a:moveTo>
                <a:lnTo>
                  <a:pt x="313940" y="288391"/>
                </a:lnTo>
                <a:lnTo>
                  <a:pt x="313940" y="0"/>
                </a:lnTo>
                <a:lnTo>
                  <a:pt x="0" y="0"/>
                </a:lnTo>
                <a:lnTo>
                  <a:pt x="0" y="288391"/>
                </a:lnTo>
                <a:close/>
              </a:path>
            </a:pathLst>
          </a:custGeom>
          <a:solidFill>
            <a:srgbClr val="FFB494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9;p39"/>
          <p:cNvSpPr/>
          <p:nvPr/>
        </p:nvSpPr>
        <p:spPr>
          <a:xfrm>
            <a:off x="581257" y="1047216"/>
            <a:ext cx="314325" cy="290195"/>
          </a:xfrm>
          <a:custGeom>
            <a:avLst/>
            <a:gdLst/>
            <a:ahLst/>
            <a:cxnLst/>
            <a:rect l="l" t="t" r="r" b="b"/>
            <a:pathLst>
              <a:path w="314325" h="290194" extrusionOk="0">
                <a:moveTo>
                  <a:pt x="0" y="290004"/>
                </a:moveTo>
                <a:lnTo>
                  <a:pt x="313940" y="290004"/>
                </a:lnTo>
                <a:lnTo>
                  <a:pt x="313940" y="0"/>
                </a:lnTo>
                <a:lnTo>
                  <a:pt x="0" y="0"/>
                </a:lnTo>
                <a:lnTo>
                  <a:pt x="0" y="290004"/>
                </a:lnTo>
                <a:close/>
              </a:path>
            </a:pathLst>
          </a:custGeom>
          <a:solidFill>
            <a:srgbClr val="FFD67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39"/>
          <p:cNvSpPr/>
          <p:nvPr/>
        </p:nvSpPr>
        <p:spPr>
          <a:xfrm>
            <a:off x="581257" y="1337221"/>
            <a:ext cx="314325" cy="288925"/>
          </a:xfrm>
          <a:custGeom>
            <a:avLst/>
            <a:gdLst/>
            <a:ahLst/>
            <a:cxnLst/>
            <a:rect l="l" t="t" r="r" b="b"/>
            <a:pathLst>
              <a:path w="314325" h="288925" extrusionOk="0">
                <a:moveTo>
                  <a:pt x="0" y="288391"/>
                </a:moveTo>
                <a:lnTo>
                  <a:pt x="313940" y="288391"/>
                </a:lnTo>
                <a:lnTo>
                  <a:pt x="313940" y="0"/>
                </a:lnTo>
                <a:lnTo>
                  <a:pt x="0" y="0"/>
                </a:lnTo>
                <a:lnTo>
                  <a:pt x="0" y="288391"/>
                </a:lnTo>
                <a:close/>
              </a:path>
            </a:pathLst>
          </a:custGeom>
          <a:solidFill>
            <a:srgbClr val="FFE4A7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39"/>
          <p:cNvSpPr/>
          <p:nvPr/>
        </p:nvSpPr>
        <p:spPr>
          <a:xfrm>
            <a:off x="519106" y="1625612"/>
            <a:ext cx="62230" cy="578485"/>
          </a:xfrm>
          <a:custGeom>
            <a:avLst/>
            <a:gdLst/>
            <a:ahLst/>
            <a:cxnLst/>
            <a:rect l="l" t="t" r="r" b="b"/>
            <a:pathLst>
              <a:path w="62229" h="578485" extrusionOk="0">
                <a:moveTo>
                  <a:pt x="62151" y="0"/>
                </a:moveTo>
                <a:lnTo>
                  <a:pt x="0" y="0"/>
                </a:lnTo>
                <a:lnTo>
                  <a:pt x="0" y="578396"/>
                </a:lnTo>
                <a:lnTo>
                  <a:pt x="62151" y="578396"/>
                </a:lnTo>
                <a:lnTo>
                  <a:pt x="62151" y="0"/>
                </a:lnTo>
                <a:close/>
              </a:path>
            </a:pathLst>
          </a:custGeom>
          <a:solidFill>
            <a:srgbClr val="F6794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39"/>
          <p:cNvSpPr/>
          <p:nvPr/>
        </p:nvSpPr>
        <p:spPr>
          <a:xfrm>
            <a:off x="519106" y="1047216"/>
            <a:ext cx="62230" cy="578485"/>
          </a:xfrm>
          <a:custGeom>
            <a:avLst/>
            <a:gdLst/>
            <a:ahLst/>
            <a:cxnLst/>
            <a:rect l="l" t="t" r="r" b="b"/>
            <a:pathLst>
              <a:path w="62229" h="578485" extrusionOk="0">
                <a:moveTo>
                  <a:pt x="62151" y="0"/>
                </a:moveTo>
                <a:lnTo>
                  <a:pt x="0" y="0"/>
                </a:lnTo>
                <a:lnTo>
                  <a:pt x="0" y="578396"/>
                </a:lnTo>
                <a:lnTo>
                  <a:pt x="62151" y="578396"/>
                </a:lnTo>
                <a:lnTo>
                  <a:pt x="62151" y="0"/>
                </a:lnTo>
                <a:close/>
              </a:path>
            </a:pathLst>
          </a:custGeom>
          <a:solidFill>
            <a:srgbClr val="FAC44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39"/>
          <p:cNvSpPr/>
          <p:nvPr/>
        </p:nvSpPr>
        <p:spPr>
          <a:xfrm>
            <a:off x="519106" y="758825"/>
            <a:ext cx="1905" cy="288925"/>
          </a:xfrm>
          <a:custGeom>
            <a:avLst/>
            <a:gdLst/>
            <a:ahLst/>
            <a:cxnLst/>
            <a:rect l="l" t="t" r="r" b="b"/>
            <a:pathLst>
              <a:path w="1904" h="288925" extrusionOk="0">
                <a:moveTo>
                  <a:pt x="0" y="288391"/>
                </a:moveTo>
                <a:lnTo>
                  <a:pt x="1593" y="288391"/>
                </a:lnTo>
                <a:lnTo>
                  <a:pt x="1593" y="0"/>
                </a:lnTo>
                <a:lnTo>
                  <a:pt x="0" y="0"/>
                </a:lnTo>
                <a:lnTo>
                  <a:pt x="0" y="288391"/>
                </a:lnTo>
                <a:close/>
              </a:path>
            </a:pathLst>
          </a:custGeom>
          <a:solidFill>
            <a:srgbClr val="113B6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39"/>
          <p:cNvSpPr/>
          <p:nvPr/>
        </p:nvSpPr>
        <p:spPr>
          <a:xfrm>
            <a:off x="582851" y="758825"/>
            <a:ext cx="312420" cy="288925"/>
          </a:xfrm>
          <a:custGeom>
            <a:avLst/>
            <a:gdLst/>
            <a:ahLst/>
            <a:cxnLst/>
            <a:rect l="l" t="t" r="r" b="b"/>
            <a:pathLst>
              <a:path w="312419" h="288925" extrusionOk="0">
                <a:moveTo>
                  <a:pt x="0" y="288391"/>
                </a:moveTo>
                <a:lnTo>
                  <a:pt x="312346" y="288391"/>
                </a:lnTo>
                <a:lnTo>
                  <a:pt x="312346" y="0"/>
                </a:lnTo>
                <a:lnTo>
                  <a:pt x="0" y="0"/>
                </a:lnTo>
                <a:lnTo>
                  <a:pt x="0" y="288391"/>
                </a:lnTo>
                <a:close/>
              </a:path>
            </a:pathLst>
          </a:custGeom>
          <a:solidFill>
            <a:srgbClr val="0E447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9"/>
          <p:cNvSpPr/>
          <p:nvPr/>
        </p:nvSpPr>
        <p:spPr>
          <a:xfrm>
            <a:off x="520700" y="758825"/>
            <a:ext cx="62230" cy="288925"/>
          </a:xfrm>
          <a:custGeom>
            <a:avLst/>
            <a:gdLst/>
            <a:ahLst/>
            <a:cxnLst/>
            <a:rect l="l" t="t" r="r" b="b"/>
            <a:pathLst>
              <a:path w="62229" h="288925" extrusionOk="0">
                <a:moveTo>
                  <a:pt x="62151" y="0"/>
                </a:moveTo>
                <a:lnTo>
                  <a:pt x="0" y="0"/>
                </a:lnTo>
                <a:lnTo>
                  <a:pt x="0" y="288391"/>
                </a:lnTo>
                <a:lnTo>
                  <a:pt x="62151" y="288391"/>
                </a:lnTo>
                <a:lnTo>
                  <a:pt x="62151" y="0"/>
                </a:lnTo>
                <a:close/>
              </a:path>
            </a:pathLst>
          </a:custGeom>
          <a:solidFill>
            <a:srgbClr val="08294A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9"/>
          <p:cNvSpPr txBox="1">
            <a:spLocks noGrp="1"/>
          </p:cNvSpPr>
          <p:nvPr>
            <p:ph type="title"/>
          </p:nvPr>
        </p:nvSpPr>
        <p:spPr>
          <a:xfrm>
            <a:off x="520700" y="330200"/>
            <a:ext cx="9944100" cy="717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body" idx="1"/>
          </p:nvPr>
        </p:nvSpPr>
        <p:spPr>
          <a:xfrm>
            <a:off x="852728" y="1264952"/>
            <a:ext cx="9288145" cy="3844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7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ftr" idx="11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39"/>
          <p:cNvSpPr txBox="1">
            <a:spLocks noGrp="1"/>
          </p:cNvSpPr>
          <p:nvPr>
            <p:ph type="dt" idx="10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39"/>
          <p:cNvSpPr txBox="1">
            <a:spLocks noGrp="1"/>
          </p:cNvSpPr>
          <p:nvPr>
            <p:ph type="sldNum" idx="12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lvl="1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lvl="2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lvl="3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lvl="4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lvl="5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lvl="6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lvl="7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lvl="8" indent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22labs.com/blogs/what-is-test-coverage-and-what-you-need-to-know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1ed6342d9_0_0"/>
          <p:cNvSpPr txBox="1">
            <a:spLocks noGrp="1"/>
          </p:cNvSpPr>
          <p:nvPr>
            <p:ph type="title"/>
          </p:nvPr>
        </p:nvSpPr>
        <p:spPr>
          <a:xfrm>
            <a:off x="1021429" y="2725100"/>
            <a:ext cx="8327700" cy="149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Project CI2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latin typeface="Georgia"/>
                <a:ea typeface="Georgia"/>
                <a:cs typeface="Georgia"/>
                <a:sym typeface="Georgia"/>
              </a:rPr>
              <a:t>Anonymization and post-course analysis of Gradescope submissions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" name="Google Shape;58;g361ed6342d9_0_0"/>
          <p:cNvSpPr txBox="1"/>
          <p:nvPr/>
        </p:nvSpPr>
        <p:spPr>
          <a:xfrm>
            <a:off x="1021425" y="5209925"/>
            <a:ext cx="3000000" cy="17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Weilin Tian - a1880923</a:t>
            </a:r>
            <a:endParaRPr sz="1599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99">
                <a:solidFill>
                  <a:schemeClr val="lt1"/>
                </a:solidFill>
              </a:rPr>
              <a:t>Chunyu Zhang - a1751743</a:t>
            </a:r>
            <a:endParaRPr sz="1599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99">
                <a:solidFill>
                  <a:schemeClr val="lt1"/>
                </a:solidFill>
              </a:rPr>
              <a:t>Yuetong Li - a1898722</a:t>
            </a:r>
            <a:endParaRPr sz="1599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99">
                <a:solidFill>
                  <a:schemeClr val="lt1"/>
                </a:solidFill>
              </a:rPr>
              <a:t>Dan Li - a1906529</a:t>
            </a:r>
            <a:endParaRPr sz="1599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Fan Yang - a1910537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9" name="Google Shape;59;g361ed6342d9_0_0"/>
          <p:cNvSpPr txBox="1"/>
          <p:nvPr/>
        </p:nvSpPr>
        <p:spPr>
          <a:xfrm>
            <a:off x="1021425" y="4838250"/>
            <a:ext cx="30000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1">
                <a:solidFill>
                  <a:schemeClr val="lt1"/>
                </a:solidFill>
              </a:rPr>
              <a:t>PRESENTED BY: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7997faf60_6_0"/>
          <p:cNvSpPr txBox="1"/>
          <p:nvPr/>
        </p:nvSpPr>
        <p:spPr>
          <a:xfrm>
            <a:off x="4925390" y="4774765"/>
            <a:ext cx="4422900" cy="1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Demonstration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(local anonymization)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8" name="Google Shape;128;g367997faf60_6_0"/>
          <p:cNvSpPr txBox="1"/>
          <p:nvPr/>
        </p:nvSpPr>
        <p:spPr>
          <a:xfrm>
            <a:off x="9828491" y="6889518"/>
            <a:ext cx="173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08285"/>
                </a:solidFill>
                <a:latin typeface="Georgia"/>
                <a:ea typeface="Georgia"/>
                <a:cs typeface="Georgia"/>
                <a:sym typeface="Georgia"/>
              </a:rPr>
              <a:t>27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083ff5c75_1_23"/>
          <p:cNvSpPr/>
          <p:nvPr/>
        </p:nvSpPr>
        <p:spPr>
          <a:xfrm>
            <a:off x="1028867" y="6807100"/>
            <a:ext cx="9006205" cy="636"/>
          </a:xfrm>
          <a:custGeom>
            <a:avLst/>
            <a:gdLst/>
            <a:ahLst/>
            <a:cxnLst/>
            <a:rect l="l" t="t" r="r" b="b"/>
            <a:pathLst>
              <a:path w="9006205" h="634" extrusionOk="0">
                <a:moveTo>
                  <a:pt x="0" y="0"/>
                </a:moveTo>
                <a:lnTo>
                  <a:pt x="9005673" y="361"/>
                </a:lnTo>
              </a:path>
            </a:pathLst>
          </a:custGeom>
          <a:noFill/>
          <a:ln w="9550" cap="flat" cmpd="sng">
            <a:solidFill>
              <a:srgbClr val="8082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g36083ff5c75_1_23"/>
          <p:cNvSpPr txBox="1">
            <a:spLocks noGrp="1"/>
          </p:cNvSpPr>
          <p:nvPr>
            <p:ph type="title"/>
          </p:nvPr>
        </p:nvSpPr>
        <p:spPr>
          <a:xfrm>
            <a:off x="453925" y="2694350"/>
            <a:ext cx="4113300" cy="216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course 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 ‘Cancel’ to choose local anonymization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5" name="Google Shape;135;g36083ff5c75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8250" y="792875"/>
            <a:ext cx="4113374" cy="30279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36083ff5c75_1_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8250" y="3820800"/>
            <a:ext cx="4113374" cy="206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083ff5c75_1_31"/>
          <p:cNvSpPr/>
          <p:nvPr/>
        </p:nvSpPr>
        <p:spPr>
          <a:xfrm>
            <a:off x="1028867" y="6807100"/>
            <a:ext cx="9006205" cy="636"/>
          </a:xfrm>
          <a:custGeom>
            <a:avLst/>
            <a:gdLst/>
            <a:ahLst/>
            <a:cxnLst/>
            <a:rect l="l" t="t" r="r" b="b"/>
            <a:pathLst>
              <a:path w="9006205" h="634" extrusionOk="0">
                <a:moveTo>
                  <a:pt x="0" y="0"/>
                </a:moveTo>
                <a:lnTo>
                  <a:pt x="9005673" y="361"/>
                </a:lnTo>
              </a:path>
            </a:pathLst>
          </a:custGeom>
          <a:noFill/>
          <a:ln w="9550" cap="flat" cmpd="sng">
            <a:solidFill>
              <a:srgbClr val="8082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g36083ff5c75_1_31"/>
          <p:cNvSpPr txBox="1">
            <a:spLocks noGrp="1"/>
          </p:cNvSpPr>
          <p:nvPr>
            <p:ph type="title"/>
          </p:nvPr>
        </p:nvSpPr>
        <p:spPr>
          <a:xfrm>
            <a:off x="1359903" y="851963"/>
            <a:ext cx="983700" cy="44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g36083ff5c75_1_31"/>
          <p:cNvSpPr txBox="1"/>
          <p:nvPr/>
        </p:nvSpPr>
        <p:spPr>
          <a:xfrm>
            <a:off x="1457794" y="1723685"/>
            <a:ext cx="81624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marR="5080" lvl="0" indent="0" algn="l" rtl="0">
              <a:lnSpc>
                <a:spcPct val="100899"/>
              </a:lnSpc>
              <a:spcBef>
                <a:spcPts val="1270"/>
              </a:spcBef>
              <a:spcAft>
                <a:spcPts val="0"/>
              </a:spcAft>
              <a:buNone/>
            </a:pP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4" name="Google Shape;144;g36083ff5c75_1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23471" y="108254"/>
            <a:ext cx="4446951" cy="287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36083ff5c75_1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84613" y="4709350"/>
            <a:ext cx="4524675" cy="19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6083ff5c75_1_31"/>
          <p:cNvSpPr txBox="1">
            <a:spLocks noGrp="1"/>
          </p:cNvSpPr>
          <p:nvPr>
            <p:ph type="title"/>
          </p:nvPr>
        </p:nvSpPr>
        <p:spPr>
          <a:xfrm>
            <a:off x="453900" y="1937913"/>
            <a:ext cx="4106700" cy="389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assignments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downloading message in terminal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path of anonymized assignments 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7" name="Google Shape;147;g36083ff5c75_1_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69012" y="2983151"/>
            <a:ext cx="4009500" cy="180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083ff5c75_1_0"/>
          <p:cNvSpPr txBox="1"/>
          <p:nvPr/>
        </p:nvSpPr>
        <p:spPr>
          <a:xfrm>
            <a:off x="4925390" y="4774765"/>
            <a:ext cx="4422900" cy="1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Demonstration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(single course)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3" name="Google Shape;153;g36083ff5c75_1_0"/>
          <p:cNvSpPr txBox="1"/>
          <p:nvPr/>
        </p:nvSpPr>
        <p:spPr>
          <a:xfrm>
            <a:off x="9828491" y="6889518"/>
            <a:ext cx="173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08285"/>
                </a:solidFill>
                <a:latin typeface="Georgia"/>
                <a:ea typeface="Georgia"/>
                <a:cs typeface="Georgia"/>
                <a:sym typeface="Georgia"/>
              </a:rPr>
              <a:t>27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g361ed6342d9_2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3875" y="667200"/>
            <a:ext cx="4324251" cy="3183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361ed6342d9_2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875" y="3850325"/>
            <a:ext cx="4324250" cy="2134276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61ed6342d9_2_6"/>
          <p:cNvSpPr txBox="1">
            <a:spLocks noGrp="1"/>
          </p:cNvSpPr>
          <p:nvPr>
            <p:ph type="title"/>
          </p:nvPr>
        </p:nvSpPr>
        <p:spPr>
          <a:xfrm>
            <a:off x="453901" y="2478800"/>
            <a:ext cx="4117200" cy="25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course 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Press ‘OK’ to choose Gradescope anonymization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g36083ff5c75_1_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5850" y="86175"/>
            <a:ext cx="3634101" cy="2542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36083ff5c75_1_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5850" y="2585725"/>
            <a:ext cx="3634100" cy="186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36083ff5c75_1_3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5850" y="4451925"/>
            <a:ext cx="3634100" cy="2268574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36083ff5c75_1_39"/>
          <p:cNvSpPr txBox="1">
            <a:spLocks noGrp="1"/>
          </p:cNvSpPr>
          <p:nvPr>
            <p:ph type="title"/>
          </p:nvPr>
        </p:nvSpPr>
        <p:spPr>
          <a:xfrm>
            <a:off x="463251" y="926525"/>
            <a:ext cx="41076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course user want to upload to 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selected courses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path of anonymized roster and notify user to upload it on the Gradescope webpage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6083ff5c75_1_63"/>
          <p:cNvSpPr txBox="1"/>
          <p:nvPr/>
        </p:nvSpPr>
        <p:spPr>
          <a:xfrm>
            <a:off x="1457794" y="1723685"/>
            <a:ext cx="81624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marR="5080" lvl="0" indent="0" algn="l" rtl="0">
              <a:lnSpc>
                <a:spcPct val="100899"/>
              </a:lnSpc>
              <a:spcBef>
                <a:spcPts val="1270"/>
              </a:spcBef>
              <a:spcAft>
                <a:spcPts val="0"/>
              </a:spcAft>
              <a:buNone/>
            </a:pP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4" name="Google Shape;174;g36083ff5c75_1_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3348" y="319075"/>
            <a:ext cx="3264950" cy="18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6083ff5c75_1_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30687" y="2219063"/>
            <a:ext cx="2264026" cy="311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36083ff5c75_1_63"/>
          <p:cNvSpPr txBox="1">
            <a:spLocks noGrp="1"/>
          </p:cNvSpPr>
          <p:nvPr>
            <p:ph type="title"/>
          </p:nvPr>
        </p:nvSpPr>
        <p:spPr>
          <a:xfrm>
            <a:off x="431576" y="1185950"/>
            <a:ext cx="4118100" cy="51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anonymize assignments of selected course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where to upload anonymized assignments one by one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uploading process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g36083ff5c75_1_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3185" y="185300"/>
            <a:ext cx="2710165" cy="2068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36083ff5c75_1_6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03662" y="5266316"/>
            <a:ext cx="4118101" cy="22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36083ff5c75_1_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4650" y="1270425"/>
            <a:ext cx="3338251" cy="263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36083ff5c75_1_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87575" y="3852538"/>
            <a:ext cx="4698524" cy="203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36083ff5c75_1_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2013" y="1319723"/>
            <a:ext cx="3092649" cy="2532824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6083ff5c75_1_71"/>
          <p:cNvSpPr txBox="1">
            <a:spLocks noGrp="1"/>
          </p:cNvSpPr>
          <p:nvPr>
            <p:ph type="title"/>
          </p:nvPr>
        </p:nvSpPr>
        <p:spPr>
          <a:xfrm>
            <a:off x="463267" y="1616900"/>
            <a:ext cx="3540600" cy="432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results of each assignment upload processing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successful anonymization of course in final message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1ed6342d9_2_19"/>
          <p:cNvSpPr txBox="1"/>
          <p:nvPr/>
        </p:nvSpPr>
        <p:spPr>
          <a:xfrm>
            <a:off x="4925390" y="4774765"/>
            <a:ext cx="4422900" cy="1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Demonstration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(multi-course)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92" name="Google Shape;192;g361ed6342d9_2_19"/>
          <p:cNvSpPr txBox="1"/>
          <p:nvPr/>
        </p:nvSpPr>
        <p:spPr>
          <a:xfrm>
            <a:off x="9828491" y="6889518"/>
            <a:ext cx="173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08285"/>
                </a:solidFill>
                <a:latin typeface="Georgia"/>
                <a:ea typeface="Georgia"/>
                <a:cs typeface="Georgia"/>
                <a:sym typeface="Georgia"/>
              </a:rPr>
              <a:t>27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08cda4cd8_8_2"/>
          <p:cNvSpPr txBox="1">
            <a:spLocks noGrp="1"/>
          </p:cNvSpPr>
          <p:nvPr>
            <p:ph type="title"/>
          </p:nvPr>
        </p:nvSpPr>
        <p:spPr>
          <a:xfrm>
            <a:off x="520700" y="330200"/>
            <a:ext cx="99441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67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CI2</a:t>
            </a:r>
            <a:endParaRPr/>
          </a:p>
        </p:txBody>
      </p:sp>
      <p:sp>
        <p:nvSpPr>
          <p:cNvPr id="198" name="Google Shape;198;g3608cda4cd8_8_2"/>
          <p:cNvSpPr txBox="1"/>
          <p:nvPr/>
        </p:nvSpPr>
        <p:spPr>
          <a:xfrm>
            <a:off x="7464800" y="330200"/>
            <a:ext cx="30000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PRESENTED BY: </a:t>
            </a:r>
            <a:endParaRPr sz="1599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Yuetong Li (a1898722)</a:t>
            </a:r>
            <a:endParaRPr/>
          </a:p>
        </p:txBody>
      </p:sp>
      <p:sp>
        <p:nvSpPr>
          <p:cNvPr id="199" name="Google Shape;199;g3608cda4cd8_8_2"/>
          <p:cNvSpPr txBox="1"/>
          <p:nvPr/>
        </p:nvSpPr>
        <p:spPr>
          <a:xfrm>
            <a:off x="528800" y="2325475"/>
            <a:ext cx="3873900" cy="8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also shows that our script can run on both OS.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g3608cda4cd8_8_2"/>
          <p:cNvSpPr txBox="1">
            <a:spLocks noGrp="1"/>
          </p:cNvSpPr>
          <p:nvPr>
            <p:ph type="title"/>
          </p:nvPr>
        </p:nvSpPr>
        <p:spPr>
          <a:xfrm>
            <a:off x="528801" y="4134600"/>
            <a:ext cx="41334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courses that needs anonymization.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1" name="Google Shape;201;g3608cda4cd8_8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89967" y="1211075"/>
            <a:ext cx="4752975" cy="601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" name="Google Shape;64;g361ed6342d9_0_9"/>
          <p:cNvGraphicFramePr/>
          <p:nvPr>
            <p:extLst>
              <p:ext uri="{D42A27DB-BD31-4B8C-83A1-F6EECF244321}">
                <p14:modId xmlns:p14="http://schemas.microsoft.com/office/powerpoint/2010/main" val="2737421699"/>
              </p:ext>
            </p:extLst>
          </p:nvPr>
        </p:nvGraphicFramePr>
        <p:xfrm>
          <a:off x="1377944" y="2120713"/>
          <a:ext cx="8229600" cy="5307900"/>
        </p:xfrm>
        <a:graphic>
          <a:graphicData uri="http://schemas.openxmlformats.org/drawingml/2006/table">
            <a:tbl>
              <a:tblPr>
                <a:noFill/>
                <a:tableStyleId>{F1CEB186-7C04-4748-BED4-FA8C253C89D9}</a:tableStyleId>
              </a:tblPr>
              <a:tblGrid>
                <a:gridCol w="121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1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Part 1</a:t>
                      </a:r>
                      <a:endParaRPr sz="1100" u="none" strike="noStrike" cap="none"/>
                    </a:p>
                  </a:txBody>
                  <a:tcPr marL="190500" marR="190500" marT="190500" marB="190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Background, Objectives &amp; Data Source</a:t>
                      </a:r>
                      <a:endParaRPr sz="1999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190500" marR="190500" marT="190500" marB="190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46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Part 2</a:t>
                      </a:r>
                      <a:endParaRPr sz="1999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190500" marR="190500" marT="190500" marB="190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Local Anonymization</a:t>
                      </a:r>
                      <a:endParaRPr sz="1999" b="1">
                        <a:latin typeface="Georgia"/>
                        <a:ea typeface="Georgia"/>
                        <a:cs typeface="Georgia"/>
                        <a:sym typeface="Georgia"/>
                      </a:endParaRPr>
                    </a:p>
                  </a:txBody>
                  <a:tcPr marL="190500" marR="190500" marT="190500" marB="190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4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99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Part 3</a:t>
                      </a:r>
                      <a:endParaRPr sz="1100" u="none" strike="noStrike" cap="none"/>
                    </a:p>
                  </a:txBody>
                  <a:tcPr marL="190500" marR="190500" marT="190500" marB="190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Single-course Anonymization Demo</a:t>
                      </a:r>
                      <a:endParaRPr sz="1999" b="1"/>
                    </a:p>
                  </a:txBody>
                  <a:tcPr marL="190500" marR="190500" marT="190500" marB="190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4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99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Part 4</a:t>
                      </a:r>
                      <a:endParaRPr sz="1100" u="none" strike="noStrike" cap="none"/>
                    </a:p>
                  </a:txBody>
                  <a:tcPr marL="190500" marR="190500" marT="190500" marB="190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Multi-course Scenario Anonymization Demo </a:t>
                      </a:r>
                      <a:endParaRPr sz="1999" b="1"/>
                    </a:p>
                  </a:txBody>
                  <a:tcPr marL="190500" marR="190500" marT="190500" marB="190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4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99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Part 5</a:t>
                      </a:r>
                      <a:endParaRPr sz="1100" u="none" strike="noStrike" cap="none"/>
                    </a:p>
                  </a:txBody>
                  <a:tcPr marL="190500" marR="190500" marT="190500" marB="190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99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Testing Report</a:t>
                      </a:r>
                      <a:endParaRPr sz="1999" b="1"/>
                    </a:p>
                  </a:txBody>
                  <a:tcPr marL="190500" marR="190500" marT="190500" marB="190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46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99" b="1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Part 6</a:t>
                      </a:r>
                      <a:endParaRPr sz="1999" b="1" u="none" strike="noStrike" cap="non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190500" marR="190500" marT="190500" marB="190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4002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999" b="1" dirty="0">
                          <a:latin typeface="Georgia"/>
                          <a:ea typeface="Georgia"/>
                          <a:cs typeface="Georgia"/>
                          <a:sym typeface="Georgia"/>
                        </a:rPr>
                        <a:t>Project Summary &amp; Key Achievements</a:t>
                      </a:r>
                      <a:endParaRPr sz="1999" b="1" dirty="0"/>
                    </a:p>
                  </a:txBody>
                  <a:tcPr marL="190500" marR="190500" marT="190500" marB="190500" anchor="ctr">
                    <a:lnL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5" name="Google Shape;65;g361ed6342d9_0_9"/>
          <p:cNvSpPr txBox="1"/>
          <p:nvPr/>
        </p:nvSpPr>
        <p:spPr>
          <a:xfrm>
            <a:off x="1377950" y="1160650"/>
            <a:ext cx="56037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60A8"/>
                </a:solidFill>
                <a:latin typeface="Georgia"/>
                <a:ea typeface="Georgia"/>
                <a:cs typeface="Georgia"/>
                <a:sym typeface="Georgia"/>
              </a:rPr>
              <a:t>Final Presentation Agenda</a:t>
            </a:r>
            <a:endParaRPr sz="3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08cda4cd8_0_7"/>
          <p:cNvSpPr txBox="1">
            <a:spLocks noGrp="1"/>
          </p:cNvSpPr>
          <p:nvPr>
            <p:ph type="title"/>
          </p:nvPr>
        </p:nvSpPr>
        <p:spPr>
          <a:xfrm>
            <a:off x="452967" y="710975"/>
            <a:ext cx="3540600" cy="60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course user want to upload to 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selected courses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path of anonymized roster and notify user to upload it on the Gradescope webpage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7" name="Google Shape;207;g3608cda4cd8_0_7"/>
          <p:cNvPicPr preferRelativeResize="0"/>
          <p:nvPr/>
        </p:nvPicPr>
        <p:blipFill rotWithShape="1">
          <a:blip r:embed="rId3">
            <a:alphaModFix/>
          </a:blip>
          <a:srcRect b="54402"/>
          <a:stretch/>
        </p:blipFill>
        <p:spPr>
          <a:xfrm>
            <a:off x="4145975" y="152400"/>
            <a:ext cx="3871126" cy="2237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g3608cda4cd8_0_7"/>
          <p:cNvPicPr preferRelativeResize="0"/>
          <p:nvPr/>
        </p:nvPicPr>
        <p:blipFill rotWithShape="1">
          <a:blip r:embed="rId4">
            <a:alphaModFix/>
          </a:blip>
          <a:srcRect t="16171" b="22012"/>
          <a:stretch/>
        </p:blipFill>
        <p:spPr>
          <a:xfrm>
            <a:off x="4145975" y="2542300"/>
            <a:ext cx="3887400" cy="1716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g3608cda4cd8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9167" y="4432125"/>
            <a:ext cx="3887412" cy="216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608cda4cd8_0_15"/>
          <p:cNvSpPr txBox="1"/>
          <p:nvPr/>
        </p:nvSpPr>
        <p:spPr>
          <a:xfrm>
            <a:off x="1457794" y="1723685"/>
            <a:ext cx="81624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marR="5080" lvl="0" indent="0" algn="l" rtl="0">
              <a:lnSpc>
                <a:spcPct val="100899"/>
              </a:lnSpc>
              <a:spcBef>
                <a:spcPts val="1270"/>
              </a:spcBef>
              <a:spcAft>
                <a:spcPts val="0"/>
              </a:spcAft>
              <a:buNone/>
            </a:pP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15" name="Google Shape;215;g3608cda4cd8_0_15"/>
          <p:cNvSpPr txBox="1">
            <a:spLocks noGrp="1"/>
          </p:cNvSpPr>
          <p:nvPr>
            <p:ph type="title"/>
          </p:nvPr>
        </p:nvSpPr>
        <p:spPr>
          <a:xfrm>
            <a:off x="463275" y="1318825"/>
            <a:ext cx="3540600" cy="475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message if users didn’t upload the roster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anonymize assignments of selected courses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g3608cda4cd8_0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2275" y="313650"/>
            <a:ext cx="6283049" cy="3508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3608cda4cd8_0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53217" y="4432125"/>
            <a:ext cx="4410075" cy="135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08cda4cd8_0_46"/>
          <p:cNvSpPr txBox="1"/>
          <p:nvPr/>
        </p:nvSpPr>
        <p:spPr>
          <a:xfrm>
            <a:off x="1457794" y="1723685"/>
            <a:ext cx="81624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marR="5080" lvl="0" indent="0" algn="l" rtl="0">
              <a:lnSpc>
                <a:spcPct val="100899"/>
              </a:lnSpc>
              <a:spcBef>
                <a:spcPts val="1270"/>
              </a:spcBef>
              <a:spcAft>
                <a:spcPts val="0"/>
              </a:spcAft>
              <a:buNone/>
            </a:pP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23" name="Google Shape;223;g3608cda4cd8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9275" y="239885"/>
            <a:ext cx="4810125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g3608cda4cd8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275" y="2175285"/>
            <a:ext cx="4391025" cy="3495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g3608cda4cd8_0_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26375" y="2175276"/>
            <a:ext cx="5738301" cy="34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3608cda4cd8_0_46"/>
          <p:cNvSpPr txBox="1">
            <a:spLocks noGrp="1"/>
          </p:cNvSpPr>
          <p:nvPr>
            <p:ph type="title"/>
          </p:nvPr>
        </p:nvSpPr>
        <p:spPr>
          <a:xfrm>
            <a:off x="5699400" y="285925"/>
            <a:ext cx="4256400" cy="13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choose assignments, submissions will be downloaded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g3608cda4cd8_0_46"/>
          <p:cNvSpPr txBox="1">
            <a:spLocks noGrp="1"/>
          </p:cNvSpPr>
          <p:nvPr>
            <p:ph type="title"/>
          </p:nvPr>
        </p:nvSpPr>
        <p:spPr>
          <a:xfrm>
            <a:off x="1028875" y="5801625"/>
            <a:ext cx="8697900" cy="7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400"/>
              <a:buFont typeface="Times New Roman"/>
              <a:buChar char="●"/>
            </a:pPr>
            <a:r>
              <a:rPr lang="en-US" sz="24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script will do the anonymization like multi-assignments in single course for every chosen courses.</a:t>
            </a:r>
            <a:endParaRPr sz="24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608cda4cd8_0_57"/>
          <p:cNvSpPr txBox="1"/>
          <p:nvPr/>
        </p:nvSpPr>
        <p:spPr>
          <a:xfrm>
            <a:off x="1457794" y="1723685"/>
            <a:ext cx="81624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marR="5080" lvl="0" indent="0" algn="l" rtl="0">
              <a:lnSpc>
                <a:spcPct val="100899"/>
              </a:lnSpc>
              <a:spcBef>
                <a:spcPts val="1270"/>
              </a:spcBef>
              <a:spcAft>
                <a:spcPts val="0"/>
              </a:spcAft>
              <a:buNone/>
            </a:pP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3" name="Google Shape;233;g3608cda4cd8_0_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625" y="297860"/>
            <a:ext cx="4238625" cy="3362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g3608cda4cd8_0_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750" y="252612"/>
            <a:ext cx="4343400" cy="34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g3608cda4cd8_0_57"/>
          <p:cNvSpPr txBox="1">
            <a:spLocks noGrp="1"/>
          </p:cNvSpPr>
          <p:nvPr>
            <p:ph type="title"/>
          </p:nvPr>
        </p:nvSpPr>
        <p:spPr>
          <a:xfrm>
            <a:off x="494615" y="3908475"/>
            <a:ext cx="9339000" cy="8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results will be shown when every single assignment has been anonymized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36" name="Google Shape;236;g3608cda4cd8_0_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27999" y="4861749"/>
            <a:ext cx="3479895" cy="181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608cda4cd8_0_57"/>
          <p:cNvSpPr txBox="1"/>
          <p:nvPr/>
        </p:nvSpPr>
        <p:spPr>
          <a:xfrm>
            <a:off x="4750250" y="5058300"/>
            <a:ext cx="486990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reminder will pop up when all uploading has been finished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6"/>
          <p:cNvSpPr txBox="1"/>
          <p:nvPr/>
        </p:nvSpPr>
        <p:spPr>
          <a:xfrm>
            <a:off x="4025379" y="4774765"/>
            <a:ext cx="53250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Testing Report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43" name="Google Shape;243;p26"/>
          <p:cNvSpPr txBox="1"/>
          <p:nvPr/>
        </p:nvSpPr>
        <p:spPr>
          <a:xfrm>
            <a:off x="9818928" y="6889518"/>
            <a:ext cx="18224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08285"/>
                </a:solidFill>
                <a:latin typeface="Georgia"/>
                <a:ea typeface="Georgia"/>
                <a:cs typeface="Georgia"/>
                <a:sym typeface="Georgia"/>
              </a:rPr>
              <a:t>29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1ed6342d9_2_44"/>
          <p:cNvSpPr txBox="1">
            <a:spLocks noGrp="1"/>
          </p:cNvSpPr>
          <p:nvPr>
            <p:ph type="title"/>
          </p:nvPr>
        </p:nvSpPr>
        <p:spPr>
          <a:xfrm>
            <a:off x="520700" y="330200"/>
            <a:ext cx="99441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67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CI2</a:t>
            </a:r>
            <a:endParaRPr/>
          </a:p>
        </p:txBody>
      </p:sp>
      <p:sp>
        <p:nvSpPr>
          <p:cNvPr id="249" name="Google Shape;249;g361ed6342d9_2_44"/>
          <p:cNvSpPr txBox="1"/>
          <p:nvPr/>
        </p:nvSpPr>
        <p:spPr>
          <a:xfrm>
            <a:off x="1348100" y="1419050"/>
            <a:ext cx="7806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60A8"/>
                </a:solidFill>
                <a:latin typeface="Georgia"/>
                <a:ea typeface="Georgia"/>
                <a:cs typeface="Georgia"/>
                <a:sym typeface="Georgia"/>
              </a:rPr>
              <a:t>Testing Methodology</a:t>
            </a:r>
            <a:endParaRPr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50" name="Google Shape;250;g361ed6342d9_2_44"/>
          <p:cNvSpPr txBox="1"/>
          <p:nvPr/>
        </p:nvSpPr>
        <p:spPr>
          <a:xfrm>
            <a:off x="7464800" y="330200"/>
            <a:ext cx="30000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PRESENTED BY: </a:t>
            </a:r>
            <a:endParaRPr sz="1599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Dan Li (a1906529)</a:t>
            </a:r>
            <a:endParaRPr/>
          </a:p>
        </p:txBody>
      </p:sp>
      <p:sp>
        <p:nvSpPr>
          <p:cNvPr id="251" name="Google Shape;251;g361ed6342d9_2_44"/>
          <p:cNvSpPr txBox="1"/>
          <p:nvPr/>
        </p:nvSpPr>
        <p:spPr>
          <a:xfrm>
            <a:off x="1441856" y="2227193"/>
            <a:ext cx="8061900" cy="7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356870" marR="467358" lvl="0" indent="-344805" algn="l" rtl="0">
              <a:lnSpc>
                <a:spcPct val="100800"/>
              </a:lnSpc>
              <a:spcBef>
                <a:spcPts val="505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The team utilizes an AGILE testing process with testing throughout the development cycle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52" name="Google Shape;252;g361ed6342d9_2_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106343"/>
            <a:ext cx="10388599" cy="304372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361ed6342d9_2_44"/>
          <p:cNvSpPr txBox="1"/>
          <p:nvPr/>
        </p:nvSpPr>
        <p:spPr>
          <a:xfrm>
            <a:off x="3920598" y="6277725"/>
            <a:ext cx="35442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0" marR="467358" lvl="0" indent="0" algn="ctr" rtl="0">
              <a:lnSpc>
                <a:spcPct val="1008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2400"/>
              <a:t>Test Flow Diagram</a:t>
            </a:r>
            <a:endParaRPr sz="24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p38"/>
          <p:cNvGrpSpPr/>
          <p:nvPr/>
        </p:nvGrpSpPr>
        <p:grpSpPr>
          <a:xfrm>
            <a:off x="8462092" y="2017815"/>
            <a:ext cx="749666" cy="492986"/>
            <a:chOff x="9111631" y="2006750"/>
            <a:chExt cx="540806" cy="576525"/>
          </a:xfrm>
        </p:grpSpPr>
        <p:sp>
          <p:nvSpPr>
            <p:cNvPr id="259" name="Google Shape;259;p38"/>
            <p:cNvSpPr/>
            <p:nvPr/>
          </p:nvSpPr>
          <p:spPr>
            <a:xfrm>
              <a:off x="9111631" y="2016275"/>
              <a:ext cx="248356" cy="567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9525" cap="flat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,</a:t>
              </a:r>
            </a:p>
          </p:txBody>
        </p:sp>
        <p:sp>
          <p:nvSpPr>
            <p:cNvPr id="260" name="Google Shape;260;p38"/>
            <p:cNvSpPr/>
            <p:nvPr/>
          </p:nvSpPr>
          <p:spPr>
            <a:xfrm>
              <a:off x="9404081" y="2006750"/>
              <a:ext cx="248356" cy="567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9525" cap="flat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,</a:t>
              </a:r>
            </a:p>
          </p:txBody>
        </p:sp>
      </p:grpSp>
      <p:sp>
        <p:nvSpPr>
          <p:cNvPr id="261" name="Google Shape;261;p38"/>
          <p:cNvSpPr/>
          <p:nvPr/>
        </p:nvSpPr>
        <p:spPr>
          <a:xfrm>
            <a:off x="1028867" y="6807100"/>
            <a:ext cx="9006205" cy="635"/>
          </a:xfrm>
          <a:custGeom>
            <a:avLst/>
            <a:gdLst/>
            <a:ahLst/>
            <a:cxnLst/>
            <a:rect l="l" t="t" r="r" b="b"/>
            <a:pathLst>
              <a:path w="9006205" h="634" extrusionOk="0">
                <a:moveTo>
                  <a:pt x="0" y="0"/>
                </a:moveTo>
                <a:lnTo>
                  <a:pt x="9005673" y="361"/>
                </a:lnTo>
              </a:path>
            </a:pathLst>
          </a:custGeom>
          <a:noFill/>
          <a:ln w="9550" cap="flat" cmpd="sng">
            <a:solidFill>
              <a:srgbClr val="8082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8"/>
          <p:cNvSpPr txBox="1">
            <a:spLocks noGrp="1"/>
          </p:cNvSpPr>
          <p:nvPr>
            <p:ph type="title"/>
          </p:nvPr>
        </p:nvSpPr>
        <p:spPr>
          <a:xfrm>
            <a:off x="1451698" y="790003"/>
            <a:ext cx="70104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60A8"/>
                </a:solidFill>
                <a:latin typeface="Georgia"/>
                <a:ea typeface="Georgia"/>
                <a:cs typeface="Georgia"/>
                <a:sym typeface="Georgia"/>
              </a:rPr>
              <a:t>Test Coverage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3" name="Google Shape;263;p38"/>
          <p:cNvSpPr txBox="1"/>
          <p:nvPr/>
        </p:nvSpPr>
        <p:spPr>
          <a:xfrm>
            <a:off x="1501031" y="1627493"/>
            <a:ext cx="8061900" cy="8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0" marR="467358" lvl="0" indent="0" algn="l" rtl="0">
              <a:lnSpc>
                <a:spcPct val="1008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While there's no universal standard, most industry experts recommend aiming for 70-80% code coverage for critical applications. </a:t>
            </a:r>
            <a:endParaRPr sz="1650">
              <a:solidFill>
                <a:schemeClr val="dk1"/>
              </a:solidFill>
            </a:endParaRPr>
          </a:p>
          <a:p>
            <a:pPr marL="0" marR="467358" lvl="0" indent="0" algn="r" rtl="0">
              <a:lnSpc>
                <a:spcPct val="1008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(F22 Labs 2022)</a:t>
            </a:r>
            <a:endParaRPr sz="1650">
              <a:solidFill>
                <a:schemeClr val="dk1"/>
              </a:solidFill>
            </a:endParaRPr>
          </a:p>
        </p:txBody>
      </p:sp>
      <p:grpSp>
        <p:nvGrpSpPr>
          <p:cNvPr id="264" name="Google Shape;264;p38"/>
          <p:cNvGrpSpPr/>
          <p:nvPr/>
        </p:nvGrpSpPr>
        <p:grpSpPr>
          <a:xfrm rot="10800000">
            <a:off x="1078374" y="1431220"/>
            <a:ext cx="749666" cy="458107"/>
            <a:chOff x="9111631" y="2006750"/>
            <a:chExt cx="540806" cy="576525"/>
          </a:xfrm>
        </p:grpSpPr>
        <p:sp>
          <p:nvSpPr>
            <p:cNvPr id="265" name="Google Shape;265;p38"/>
            <p:cNvSpPr/>
            <p:nvPr/>
          </p:nvSpPr>
          <p:spPr>
            <a:xfrm>
              <a:off x="9111631" y="2016275"/>
              <a:ext cx="248356" cy="567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9525" cap="flat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,</a:t>
              </a:r>
            </a:p>
          </p:txBody>
        </p:sp>
        <p:sp>
          <p:nvSpPr>
            <p:cNvPr id="266" name="Google Shape;266;p38"/>
            <p:cNvSpPr/>
            <p:nvPr/>
          </p:nvSpPr>
          <p:spPr>
            <a:xfrm>
              <a:off x="9404081" y="2006750"/>
              <a:ext cx="248356" cy="567000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9525" cap="flat" cmpd="sng">
                    <a:solidFill>
                      <a:srgbClr val="CFE2F3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noFill/>
                  <a:latin typeface="Arial"/>
                </a:rPr>
                <a:t>,</a:t>
              </a:r>
            </a:p>
          </p:txBody>
        </p:sp>
      </p:grpSp>
      <p:sp>
        <p:nvSpPr>
          <p:cNvPr id="267" name="Google Shape;267;p38"/>
          <p:cNvSpPr txBox="1"/>
          <p:nvPr/>
        </p:nvSpPr>
        <p:spPr>
          <a:xfrm>
            <a:off x="1028875" y="6849988"/>
            <a:ext cx="7756200" cy="2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</a:rPr>
              <a:t>F22 Labs 2022, </a:t>
            </a:r>
            <a:r>
              <a:rPr lang="en-US" sz="1100" i="1">
                <a:solidFill>
                  <a:schemeClr val="dk1"/>
                </a:solidFill>
              </a:rPr>
              <a:t>What is test coverage and what you need to know</a:t>
            </a:r>
            <a:r>
              <a:rPr lang="en-US" sz="1100">
                <a:solidFill>
                  <a:schemeClr val="dk1"/>
                </a:solidFill>
              </a:rPr>
              <a:t>, F22 Labs, viewed 9 June 2025,</a:t>
            </a:r>
            <a:r>
              <a:rPr lang="en-US" sz="1100">
                <a:solidFill>
                  <a:schemeClr val="dk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1100" u="sng">
                <a:solidFill>
                  <a:schemeClr val="hlink"/>
                </a:solidFill>
                <a:hlinkClick r:id="rId3"/>
              </a:rPr>
              <a:t>https://www.f22labs.com/blogs/what-is-test-coverage-and-what-you-need-to-know/</a:t>
            </a:r>
            <a:endParaRPr sz="7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268" name="Google Shape;268;p38"/>
          <p:cNvGrpSpPr/>
          <p:nvPr/>
        </p:nvGrpSpPr>
        <p:grpSpPr>
          <a:xfrm>
            <a:off x="604407" y="3044961"/>
            <a:ext cx="5447991" cy="3356300"/>
            <a:chOff x="2142799" y="2723998"/>
            <a:chExt cx="6642271" cy="4092051"/>
          </a:xfrm>
        </p:grpSpPr>
        <p:pic>
          <p:nvPicPr>
            <p:cNvPr id="269" name="Google Shape;269;p3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142799" y="2723998"/>
              <a:ext cx="6642271" cy="40920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0" name="Google Shape;270;p38"/>
            <p:cNvSpPr/>
            <p:nvPr/>
          </p:nvSpPr>
          <p:spPr>
            <a:xfrm>
              <a:off x="7806872" y="3599587"/>
              <a:ext cx="749648" cy="357324"/>
            </a:xfrm>
            <a:prstGeom prst="rect">
              <a:avLst/>
            </a:prstGeom>
          </p:spPr>
          <p:txBody>
            <a:bodyPr>
              <a:prstTxWarp prst="textPlain">
                <a:avLst/>
              </a:prstTxWarp>
            </a:bodyPr>
            <a:lstStyle/>
            <a:p>
              <a:pPr lvl="0" algn="ctr"/>
              <a:r>
                <a:rPr b="0" i="0"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  <a:solidFill>
                    <a:schemeClr val="accent1"/>
                  </a:solidFill>
                  <a:latin typeface="Arial"/>
                </a:rPr>
                <a:t>96%</a:t>
              </a:r>
            </a:p>
          </p:txBody>
        </p:sp>
      </p:grpSp>
      <p:pic>
        <p:nvPicPr>
          <p:cNvPr id="271" name="Google Shape;271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52674" y="2820337"/>
            <a:ext cx="2715925" cy="72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2674" y="3901275"/>
            <a:ext cx="4077364" cy="24395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8"/>
          <p:cNvSpPr txBox="1"/>
          <p:nvPr/>
        </p:nvSpPr>
        <p:spPr>
          <a:xfrm>
            <a:off x="309788" y="4062350"/>
            <a:ext cx="28806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0" marR="467358" lvl="0" indent="0" algn="l" rtl="0">
              <a:lnSpc>
                <a:spcPct val="1008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1650">
                <a:solidFill>
                  <a:srgbClr val="EE0000"/>
                </a:solidFill>
              </a:rPr>
              <a:t>recommended standard</a:t>
            </a:r>
            <a:endParaRPr sz="1650">
              <a:solidFill>
                <a:srgbClr val="EE0000"/>
              </a:solidFill>
            </a:endParaRPr>
          </a:p>
        </p:txBody>
      </p:sp>
      <p:sp>
        <p:nvSpPr>
          <p:cNvPr id="274" name="Google Shape;274;p38"/>
          <p:cNvSpPr/>
          <p:nvPr/>
        </p:nvSpPr>
        <p:spPr>
          <a:xfrm>
            <a:off x="6293425" y="4010250"/>
            <a:ext cx="3741600" cy="1342200"/>
          </a:xfrm>
          <a:prstGeom prst="rect">
            <a:avLst/>
          </a:prstGeom>
          <a:noFill/>
          <a:ln w="76200" cap="flat" cmpd="sng">
            <a:solidFill>
              <a:srgbClr val="EE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6991a9695_0_29"/>
          <p:cNvSpPr txBox="1">
            <a:spLocks noGrp="1"/>
          </p:cNvSpPr>
          <p:nvPr>
            <p:ph type="title"/>
          </p:nvPr>
        </p:nvSpPr>
        <p:spPr>
          <a:xfrm>
            <a:off x="1451700" y="790000"/>
            <a:ext cx="8532600" cy="96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>
                <a:solidFill>
                  <a:srgbClr val="0060A8"/>
                </a:solidFill>
                <a:latin typeface="Georgia"/>
                <a:ea typeface="Georgia"/>
                <a:cs typeface="Georgia"/>
                <a:sym typeface="Georgia"/>
              </a:rPr>
              <a:t>Beyond the testing code…</a:t>
            </a:r>
            <a:endParaRPr sz="2600">
              <a:solidFill>
                <a:srgbClr val="0060A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60A8"/>
                </a:solidFill>
                <a:latin typeface="Georgia"/>
                <a:ea typeface="Georgia"/>
                <a:cs typeface="Georgia"/>
                <a:sym typeface="Georgia"/>
              </a:rPr>
              <a:t>User acceptance tests</a:t>
            </a:r>
            <a:endParaRPr sz="3600">
              <a:solidFill>
                <a:srgbClr val="0060A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80" name="Google Shape;280;g366991a9695_0_29"/>
          <p:cNvSpPr txBox="1"/>
          <p:nvPr/>
        </p:nvSpPr>
        <p:spPr>
          <a:xfrm>
            <a:off x="1451706" y="2084518"/>
            <a:ext cx="8061900" cy="2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0" marR="467358" lvl="0" indent="0" algn="l" rtl="0">
              <a:lnSpc>
                <a:spcPct val="1008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lang="en-US" sz="1650">
                <a:solidFill>
                  <a:schemeClr val="dk1"/>
                </a:solidFill>
              </a:rPr>
              <a:t>Try to be a user to do user acceptance tests</a:t>
            </a:r>
            <a:endParaRPr sz="1650">
              <a:solidFill>
                <a:schemeClr val="dk1"/>
              </a:solidFill>
            </a:endParaRPr>
          </a:p>
        </p:txBody>
      </p:sp>
      <p:pic>
        <p:nvPicPr>
          <p:cNvPr id="281" name="Google Shape;281;g366991a9695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9350" y="1268503"/>
            <a:ext cx="4754038" cy="189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g366991a9695_0_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80650" y="2855286"/>
            <a:ext cx="8603976" cy="4054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g366991a9695_0_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15975" y="5333100"/>
            <a:ext cx="4219801" cy="1895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9"/>
          <p:cNvSpPr txBox="1">
            <a:spLocks noGrp="1"/>
          </p:cNvSpPr>
          <p:nvPr>
            <p:ph type="title"/>
          </p:nvPr>
        </p:nvSpPr>
        <p:spPr>
          <a:xfrm>
            <a:off x="5319850" y="4774775"/>
            <a:ext cx="4961400" cy="12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Project Summary &amp; Key Achievements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08cda4cd8_6_4"/>
          <p:cNvSpPr txBox="1">
            <a:spLocks noGrp="1"/>
          </p:cNvSpPr>
          <p:nvPr>
            <p:ph type="title"/>
          </p:nvPr>
        </p:nvSpPr>
        <p:spPr>
          <a:xfrm>
            <a:off x="520700" y="330200"/>
            <a:ext cx="99441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67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CI2</a:t>
            </a:r>
            <a:endParaRPr/>
          </a:p>
        </p:txBody>
      </p:sp>
      <p:sp>
        <p:nvSpPr>
          <p:cNvPr id="294" name="Google Shape;294;g3608cda4cd8_6_4"/>
          <p:cNvSpPr txBox="1"/>
          <p:nvPr/>
        </p:nvSpPr>
        <p:spPr>
          <a:xfrm>
            <a:off x="1348100" y="1419050"/>
            <a:ext cx="7806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60A8"/>
                </a:solidFill>
                <a:latin typeface="Georgia"/>
                <a:ea typeface="Georgia"/>
                <a:cs typeface="Georgia"/>
                <a:sym typeface="Georgia"/>
              </a:rPr>
              <a:t>Project Summary</a:t>
            </a:r>
            <a:endParaRPr sz="3600">
              <a:solidFill>
                <a:srgbClr val="0060A8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95" name="Google Shape;295;g3608cda4cd8_6_4"/>
          <p:cNvSpPr txBox="1"/>
          <p:nvPr/>
        </p:nvSpPr>
        <p:spPr>
          <a:xfrm>
            <a:off x="7464800" y="330200"/>
            <a:ext cx="30000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PRESENTED BY: </a:t>
            </a:r>
            <a:endParaRPr sz="1599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Fan Yang (a1910537)</a:t>
            </a:r>
            <a:endParaRPr/>
          </a:p>
        </p:txBody>
      </p:sp>
      <p:sp>
        <p:nvSpPr>
          <p:cNvPr id="296" name="Google Shape;296;g3608cda4cd8_6_4"/>
          <p:cNvSpPr txBox="1"/>
          <p:nvPr/>
        </p:nvSpPr>
        <p:spPr>
          <a:xfrm>
            <a:off x="1441856" y="2227193"/>
            <a:ext cx="8061900" cy="50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Automate the process of downloading, anonymizing and returning assignments on the Gradescope platform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Protect student privacy while facilitating subsequent grading and instructional data analysis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Local anonymization mode: download → anonymize → save locally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Gradescope anonymization mode: download → anonymous → upload to target course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Graphical interaction: support for selecting courses and assignments, path display and terminal prompts.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Cross-platform compatibility: Scripts run on both Windows and macOS.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1"/>
          <p:cNvSpPr txBox="1">
            <a:spLocks noGrp="1"/>
          </p:cNvSpPr>
          <p:nvPr>
            <p:ph type="title"/>
          </p:nvPr>
        </p:nvSpPr>
        <p:spPr>
          <a:xfrm>
            <a:off x="520700" y="330200"/>
            <a:ext cx="99441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67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CI2</a:t>
            </a:r>
            <a:endParaRPr/>
          </a:p>
        </p:txBody>
      </p:sp>
      <p:sp>
        <p:nvSpPr>
          <p:cNvPr id="71" name="Google Shape;71;p21"/>
          <p:cNvSpPr txBox="1"/>
          <p:nvPr/>
        </p:nvSpPr>
        <p:spPr>
          <a:xfrm>
            <a:off x="1230875" y="1217375"/>
            <a:ext cx="5515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60A8"/>
                </a:solidFill>
                <a:latin typeface="Georgia"/>
                <a:ea typeface="Georgia"/>
                <a:cs typeface="Georgia"/>
                <a:sym typeface="Georgia"/>
              </a:rPr>
              <a:t>Project Background</a:t>
            </a:r>
            <a:endParaRPr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2" name="Google Shape;72;p21"/>
          <p:cNvSpPr txBox="1"/>
          <p:nvPr/>
        </p:nvSpPr>
        <p:spPr>
          <a:xfrm>
            <a:off x="7464800" y="330200"/>
            <a:ext cx="30000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PRESENTED BY: </a:t>
            </a:r>
            <a:endParaRPr sz="1599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Weilin Tian (a1880923)</a:t>
            </a:r>
            <a:endParaRPr/>
          </a:p>
        </p:txBody>
      </p:sp>
      <p:sp>
        <p:nvSpPr>
          <p:cNvPr id="73" name="Google Shape;73;p21"/>
          <p:cNvSpPr txBox="1"/>
          <p:nvPr/>
        </p:nvSpPr>
        <p:spPr>
          <a:xfrm>
            <a:off x="1348100" y="1956275"/>
            <a:ext cx="9116700" cy="532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The Problem</a:t>
            </a:r>
            <a:b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Gradescope only supports anonymization at the 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assignment level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, not across the full course.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Why It Matters</a:t>
            </a:r>
            <a:b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Without full-course anonymization, there is a risk of 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re-identifying students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through: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0A8"/>
              </a:buClr>
              <a:buSzPts val="2200"/>
              <a:buFont typeface="Georgia"/>
              <a:buAutoNum type="arabicPeriod"/>
            </a:pPr>
            <a:r>
              <a:rPr lang="en-US" sz="2200">
                <a:solidFill>
                  <a:srgbClr val="0060A8"/>
                </a:solidFill>
                <a:latin typeface="Georgia"/>
                <a:ea typeface="Georgia"/>
                <a:cs typeface="Georgia"/>
                <a:sym typeface="Georgia"/>
              </a:rPr>
              <a:t>File names</a:t>
            </a:r>
            <a:endParaRPr sz="2200">
              <a:solidFill>
                <a:srgbClr val="0060A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0A8"/>
              </a:buClr>
              <a:buSzPts val="2200"/>
              <a:buFont typeface="Georgia"/>
              <a:buAutoNum type="arabicPeriod"/>
            </a:pPr>
            <a:r>
              <a:rPr lang="en-US" sz="2200">
                <a:solidFill>
                  <a:srgbClr val="0060A8"/>
                </a:solidFill>
                <a:latin typeface="Georgia"/>
                <a:ea typeface="Georgia"/>
                <a:cs typeface="Georgia"/>
                <a:sym typeface="Georgia"/>
              </a:rPr>
              <a:t>Timestamps </a:t>
            </a:r>
            <a:endParaRPr sz="2200">
              <a:solidFill>
                <a:srgbClr val="0060A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60A8"/>
              </a:buClr>
              <a:buSzPts val="2200"/>
              <a:buFont typeface="Georgia"/>
              <a:buAutoNum type="arabicPeriod"/>
            </a:pPr>
            <a:r>
              <a:rPr lang="en-US" sz="2200">
                <a:solidFill>
                  <a:srgbClr val="0060A8"/>
                </a:solidFill>
                <a:latin typeface="Georgia"/>
                <a:ea typeface="Georgia"/>
                <a:cs typeface="Georgia"/>
                <a:sym typeface="Georgia"/>
              </a:rPr>
              <a:t>Writing or coding patterns</a:t>
            </a:r>
            <a:endParaRPr sz="2200">
              <a:solidFill>
                <a:srgbClr val="0060A8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 b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The Impact</a:t>
            </a:r>
            <a:b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This also limits cross-course and long-term analysis for instructors.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</a:pPr>
            <a:r>
              <a:rPr lang="en-US" sz="2200" b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Our Goal</a:t>
            </a:r>
            <a:b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✔ Build a tool for 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consistent, course-wide anonymization</a:t>
            </a:r>
            <a:b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</a:b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✔ Supports both 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local saving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and 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Gradescope upload</a:t>
            </a:r>
            <a:endParaRPr sz="22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1ed6342d9_2_25"/>
          <p:cNvSpPr txBox="1">
            <a:spLocks noGrp="1"/>
          </p:cNvSpPr>
          <p:nvPr>
            <p:ph type="title"/>
          </p:nvPr>
        </p:nvSpPr>
        <p:spPr>
          <a:xfrm>
            <a:off x="1451698" y="790003"/>
            <a:ext cx="70104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60A8"/>
                </a:solidFill>
                <a:latin typeface="Georgia"/>
                <a:ea typeface="Georgia"/>
                <a:cs typeface="Georgia"/>
                <a:sym typeface="Georgia"/>
              </a:rPr>
              <a:t>Key Achievements:</a:t>
            </a:r>
            <a:endParaRPr sz="36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02" name="Google Shape;302;g361ed6342d9_2_25"/>
          <p:cNvSpPr txBox="1"/>
          <p:nvPr/>
        </p:nvSpPr>
        <p:spPr>
          <a:xfrm>
            <a:off x="1441856" y="1768393"/>
            <a:ext cx="8061900" cy="46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Our communication in this group work was very good, and when we encountered difficulties, we would find everyone to solve the problem together in time.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 When designing, the user experience is well considered and the page is simple and good-looking.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Development and testing based on real course and assignment submission data ensured the tool's practicality.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Cross-platform support, strong environmental adaptability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61ed6342d9_2_56"/>
          <p:cNvSpPr txBox="1">
            <a:spLocks noGrp="1"/>
          </p:cNvSpPr>
          <p:nvPr>
            <p:ph type="title"/>
          </p:nvPr>
        </p:nvSpPr>
        <p:spPr>
          <a:xfrm>
            <a:off x="4174901" y="4774775"/>
            <a:ext cx="5174100" cy="62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latin typeface="Georgia"/>
                <a:ea typeface="Georgia"/>
                <a:cs typeface="Georgia"/>
                <a:sym typeface="Georgia"/>
              </a:rPr>
              <a:t>Thanks for listening</a:t>
            </a:r>
            <a:endParaRPr sz="40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08cda4cd8_8_12"/>
          <p:cNvSpPr txBox="1">
            <a:spLocks noGrp="1"/>
          </p:cNvSpPr>
          <p:nvPr>
            <p:ph type="title"/>
          </p:nvPr>
        </p:nvSpPr>
        <p:spPr>
          <a:xfrm>
            <a:off x="520700" y="330200"/>
            <a:ext cx="99441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67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CI2</a:t>
            </a:r>
            <a:endParaRPr/>
          </a:p>
        </p:txBody>
      </p:sp>
      <p:sp>
        <p:nvSpPr>
          <p:cNvPr id="79" name="Google Shape;79;g3608cda4cd8_8_12"/>
          <p:cNvSpPr txBox="1"/>
          <p:nvPr/>
        </p:nvSpPr>
        <p:spPr>
          <a:xfrm>
            <a:off x="1348100" y="1419050"/>
            <a:ext cx="55152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60A8"/>
                </a:solidFill>
                <a:latin typeface="Georgia"/>
                <a:ea typeface="Georgia"/>
                <a:cs typeface="Georgia"/>
                <a:sym typeface="Georgia"/>
              </a:rPr>
              <a:t>Project Objectives</a:t>
            </a:r>
            <a:endParaRPr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0" name="Google Shape;80;g3608cda4cd8_8_12"/>
          <p:cNvSpPr txBox="1"/>
          <p:nvPr/>
        </p:nvSpPr>
        <p:spPr>
          <a:xfrm>
            <a:off x="7464800" y="330200"/>
            <a:ext cx="30000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PRESENTED BY: </a:t>
            </a:r>
            <a:endParaRPr sz="1599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Weilin Tian (a1880923)</a:t>
            </a:r>
            <a:endParaRPr/>
          </a:p>
        </p:txBody>
      </p:sp>
      <p:sp>
        <p:nvSpPr>
          <p:cNvPr id="81" name="Google Shape;81;g3608cda4cd8_8_12"/>
          <p:cNvSpPr txBox="1"/>
          <p:nvPr/>
        </p:nvSpPr>
        <p:spPr>
          <a:xfrm>
            <a:off x="1010175" y="2463600"/>
            <a:ext cx="8534400" cy="38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latin typeface="Georgia"/>
                <a:ea typeface="Georgia"/>
                <a:cs typeface="Georgia"/>
                <a:sym typeface="Georgia"/>
              </a:rPr>
              <a:t>This project delivers a functional script that automates the  workflow of: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•"/>
            </a:pPr>
            <a:r>
              <a:rPr lang="en-US" sz="2200" b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Downloading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student submissions and course rosters from Gradescope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•"/>
            </a:pPr>
            <a:r>
              <a:rPr lang="en-US" sz="2200" b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Removing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personally identifiable information (PII) locally using anonymization mapping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•"/>
            </a:pPr>
            <a:r>
              <a:rPr lang="en-US" sz="2200" b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Uploading</a:t>
            </a: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anonymized files and rosters back to Gradescope for grading and analysis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1ed6342d9_0_13"/>
          <p:cNvSpPr txBox="1">
            <a:spLocks noGrp="1"/>
          </p:cNvSpPr>
          <p:nvPr>
            <p:ph type="title"/>
          </p:nvPr>
        </p:nvSpPr>
        <p:spPr>
          <a:xfrm>
            <a:off x="520700" y="330200"/>
            <a:ext cx="99441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67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CI2</a:t>
            </a:r>
            <a:endParaRPr/>
          </a:p>
        </p:txBody>
      </p:sp>
      <p:sp>
        <p:nvSpPr>
          <p:cNvPr id="87" name="Google Shape;87;g361ed6342d9_0_13"/>
          <p:cNvSpPr txBox="1"/>
          <p:nvPr/>
        </p:nvSpPr>
        <p:spPr>
          <a:xfrm>
            <a:off x="1152025" y="1402875"/>
            <a:ext cx="5352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60A8"/>
                </a:solidFill>
                <a:latin typeface="Georgia"/>
                <a:ea typeface="Georgia"/>
                <a:cs typeface="Georgia"/>
                <a:sym typeface="Georgia"/>
              </a:rPr>
              <a:t>Data Source Explanation</a:t>
            </a:r>
            <a:endParaRPr/>
          </a:p>
        </p:txBody>
      </p:sp>
      <p:sp>
        <p:nvSpPr>
          <p:cNvPr id="88" name="Google Shape;88;g361ed6342d9_0_13"/>
          <p:cNvSpPr txBox="1"/>
          <p:nvPr/>
        </p:nvSpPr>
        <p:spPr>
          <a:xfrm>
            <a:off x="7464800" y="330200"/>
            <a:ext cx="30000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PRESENTED BY: </a:t>
            </a:r>
            <a:endParaRPr sz="1599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Weilin Tian (a1880923)</a:t>
            </a:r>
            <a:endParaRPr/>
          </a:p>
        </p:txBody>
      </p:sp>
      <p:sp>
        <p:nvSpPr>
          <p:cNvPr id="89" name="Google Shape;89;g361ed6342d9_0_13"/>
          <p:cNvSpPr txBox="1"/>
          <p:nvPr/>
        </p:nvSpPr>
        <p:spPr>
          <a:xfrm>
            <a:off x="1312025" y="2282600"/>
            <a:ext cx="8806800" cy="50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Real data used in this project:</a:t>
            </a:r>
            <a:endParaRPr sz="22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•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Actual assignment submissions from our own courses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•"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Sourced from 2–3 different real courses created in Gradescope: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 i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i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These courses were created under instructor accounts and include real assignments used for testing and validation.</a:t>
            </a: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90" name="Google Shape;90;g361ed6342d9_0_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8075" y="3636900"/>
            <a:ext cx="3455399" cy="2897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g361ed6342d9_0_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52525" y="3636900"/>
            <a:ext cx="4100566" cy="2897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1ed6342d9_2_13"/>
          <p:cNvSpPr txBox="1"/>
          <p:nvPr/>
        </p:nvSpPr>
        <p:spPr>
          <a:xfrm>
            <a:off x="4925390" y="4774765"/>
            <a:ext cx="4422900" cy="10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Demonstration</a:t>
            </a:r>
            <a:endParaRPr sz="4000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1270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FFFFFF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300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7" name="Google Shape;97;g361ed6342d9_2_13"/>
          <p:cNvSpPr txBox="1"/>
          <p:nvPr/>
        </p:nvSpPr>
        <p:spPr>
          <a:xfrm>
            <a:off x="9828491" y="6889518"/>
            <a:ext cx="173400" cy="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808285"/>
                </a:solidFill>
                <a:latin typeface="Georgia"/>
                <a:ea typeface="Georgia"/>
                <a:cs typeface="Georgia"/>
                <a:sym typeface="Georgia"/>
              </a:rPr>
              <a:t>27</a:t>
            </a:r>
            <a:endParaRPr sz="1100"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083ff5c75_1_6"/>
          <p:cNvSpPr txBox="1">
            <a:spLocks noGrp="1"/>
          </p:cNvSpPr>
          <p:nvPr>
            <p:ph type="title"/>
          </p:nvPr>
        </p:nvSpPr>
        <p:spPr>
          <a:xfrm>
            <a:off x="520700" y="330200"/>
            <a:ext cx="99441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67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CI2</a:t>
            </a:r>
            <a:endParaRPr/>
          </a:p>
        </p:txBody>
      </p:sp>
      <p:sp>
        <p:nvSpPr>
          <p:cNvPr id="103" name="Google Shape;103;g36083ff5c75_1_6"/>
          <p:cNvSpPr txBox="1"/>
          <p:nvPr/>
        </p:nvSpPr>
        <p:spPr>
          <a:xfrm>
            <a:off x="1348100" y="1419050"/>
            <a:ext cx="59820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60A8"/>
                </a:solidFill>
                <a:latin typeface="Georgia"/>
                <a:ea typeface="Georgia"/>
                <a:cs typeface="Georgia"/>
                <a:sym typeface="Georgia"/>
              </a:rPr>
              <a:t>Local Anonymization mode:</a:t>
            </a:r>
            <a:endParaRPr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g36083ff5c75_1_6"/>
          <p:cNvSpPr txBox="1"/>
          <p:nvPr/>
        </p:nvSpPr>
        <p:spPr>
          <a:xfrm>
            <a:off x="7464800" y="330200"/>
            <a:ext cx="30000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PRESENTED BY: </a:t>
            </a:r>
            <a:endParaRPr sz="1599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Chunyu Zhang (a1751743)</a:t>
            </a:r>
            <a:endParaRPr/>
          </a:p>
        </p:txBody>
      </p:sp>
      <p:sp>
        <p:nvSpPr>
          <p:cNvPr id="105" name="Google Shape;105;g36083ff5c75_1_6"/>
          <p:cNvSpPr txBox="1"/>
          <p:nvPr/>
        </p:nvSpPr>
        <p:spPr>
          <a:xfrm>
            <a:off x="1010175" y="2463600"/>
            <a:ext cx="8534400" cy="2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•"/>
            </a:pPr>
            <a:r>
              <a:rPr lang="en-US" sz="2200" b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Downloading 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selected course from Gradescope</a:t>
            </a:r>
            <a:endParaRPr sz="22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 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•"/>
            </a:pPr>
            <a:r>
              <a:rPr lang="en-US" sz="2200" b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Anonymization 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assignment files and save it locally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08cda4cd8_3_1"/>
          <p:cNvSpPr txBox="1">
            <a:spLocks noGrp="1"/>
          </p:cNvSpPr>
          <p:nvPr>
            <p:ph type="title"/>
          </p:nvPr>
        </p:nvSpPr>
        <p:spPr>
          <a:xfrm>
            <a:off x="520700" y="330200"/>
            <a:ext cx="9944100" cy="6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920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b="0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06755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Project CI2</a:t>
            </a:r>
            <a:endParaRPr/>
          </a:p>
        </p:txBody>
      </p:sp>
      <p:sp>
        <p:nvSpPr>
          <p:cNvPr id="111" name="Google Shape;111;g3608cda4cd8_3_1"/>
          <p:cNvSpPr txBox="1"/>
          <p:nvPr/>
        </p:nvSpPr>
        <p:spPr>
          <a:xfrm>
            <a:off x="1348100" y="1419050"/>
            <a:ext cx="73305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solidFill>
                  <a:srgbClr val="0060A8"/>
                </a:solidFill>
                <a:latin typeface="Georgia"/>
                <a:ea typeface="Georgia"/>
                <a:cs typeface="Georgia"/>
                <a:sym typeface="Georgia"/>
              </a:rPr>
              <a:t>GradeScope Anonymization mode:</a:t>
            </a:r>
            <a:endParaRPr sz="36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g3608cda4cd8_3_1"/>
          <p:cNvSpPr txBox="1"/>
          <p:nvPr/>
        </p:nvSpPr>
        <p:spPr>
          <a:xfrm>
            <a:off x="7464800" y="330200"/>
            <a:ext cx="3000000" cy="7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PRESENTED BY: </a:t>
            </a:r>
            <a:endParaRPr sz="1599">
              <a:solidFill>
                <a:schemeClr val="lt1"/>
              </a:solidFill>
            </a:endParaRPr>
          </a:p>
          <a:p>
            <a:pPr marL="0" lvl="0" indent="0" algn="r" rtl="0">
              <a:lnSpc>
                <a:spcPct val="13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>
                <a:solidFill>
                  <a:schemeClr val="lt1"/>
                </a:solidFill>
              </a:rPr>
              <a:t>Chunyu Zhang (a1751743)</a:t>
            </a:r>
            <a:endParaRPr/>
          </a:p>
        </p:txBody>
      </p:sp>
      <p:sp>
        <p:nvSpPr>
          <p:cNvPr id="113" name="Google Shape;113;g3608cda4cd8_3_1"/>
          <p:cNvSpPr txBox="1"/>
          <p:nvPr/>
        </p:nvSpPr>
        <p:spPr>
          <a:xfrm>
            <a:off x="1010175" y="2463600"/>
            <a:ext cx="8534400" cy="4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•"/>
            </a:pPr>
            <a:r>
              <a:rPr lang="en-US" sz="2200" b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Downloading 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from selected course from Gradescope</a:t>
            </a:r>
            <a:endParaRPr sz="2200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•"/>
            </a:pPr>
            <a:r>
              <a:rPr lang="en-US" sz="2200" b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Anonymization 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assignment files and save it locally</a:t>
            </a:r>
            <a:endParaRPr sz="22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Addition:</a:t>
            </a:r>
            <a:endParaRPr sz="22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457200" lvl="0" indent="-3683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Georgia"/>
              <a:buChar char="•"/>
            </a:pPr>
            <a:r>
              <a:rPr lang="en-US" sz="2200" b="1">
                <a:solidFill>
                  <a:srgbClr val="FF0000"/>
                </a:solidFill>
                <a:latin typeface="Georgia"/>
                <a:ea typeface="Georgia"/>
                <a:cs typeface="Georgia"/>
                <a:sym typeface="Georgia"/>
              </a:rPr>
              <a:t>Upload anonymized </a:t>
            </a:r>
            <a:r>
              <a:rPr lang="en-US" sz="2200" b="1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assignment files to selected course in Gradescope</a:t>
            </a:r>
            <a:endParaRPr sz="22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200" b="1">
              <a:solidFill>
                <a:schemeClr val="dk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083ff5c75_1_14"/>
          <p:cNvSpPr/>
          <p:nvPr/>
        </p:nvSpPr>
        <p:spPr>
          <a:xfrm>
            <a:off x="1028867" y="6807100"/>
            <a:ext cx="9006205" cy="636"/>
          </a:xfrm>
          <a:custGeom>
            <a:avLst/>
            <a:gdLst/>
            <a:ahLst/>
            <a:cxnLst/>
            <a:rect l="l" t="t" r="r" b="b"/>
            <a:pathLst>
              <a:path w="9006205" h="634" extrusionOk="0">
                <a:moveTo>
                  <a:pt x="0" y="0"/>
                </a:moveTo>
                <a:lnTo>
                  <a:pt x="9005673" y="361"/>
                </a:lnTo>
              </a:path>
            </a:pathLst>
          </a:custGeom>
          <a:noFill/>
          <a:ln w="9550" cap="flat" cmpd="sng">
            <a:solidFill>
              <a:srgbClr val="80828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g36083ff5c75_1_14"/>
          <p:cNvSpPr txBox="1">
            <a:spLocks noGrp="1"/>
          </p:cNvSpPr>
          <p:nvPr>
            <p:ph type="title"/>
          </p:nvPr>
        </p:nvSpPr>
        <p:spPr>
          <a:xfrm>
            <a:off x="462650" y="2909900"/>
            <a:ext cx="4098000" cy="17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Login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497B"/>
              </a:buClr>
              <a:buSzPts val="2800"/>
              <a:buFont typeface="Times New Roman"/>
              <a:buChar char="●"/>
            </a:pPr>
            <a:r>
              <a:rPr lang="en-US" sz="2800">
                <a:solidFill>
                  <a:srgbClr val="0F497B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Hide password characters</a:t>
            </a:r>
            <a:endParaRPr sz="2800">
              <a:solidFill>
                <a:srgbClr val="0F497B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g36083ff5c75_1_14"/>
          <p:cNvSpPr txBox="1"/>
          <p:nvPr/>
        </p:nvSpPr>
        <p:spPr>
          <a:xfrm>
            <a:off x="1457794" y="1723685"/>
            <a:ext cx="8162400" cy="3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6350" rIns="0" bIns="0" anchor="t" anchorCtr="0">
            <a:spAutoFit/>
          </a:bodyPr>
          <a:lstStyle/>
          <a:p>
            <a:pPr marL="0" marR="5080" lvl="0" indent="0" algn="l" rtl="0">
              <a:lnSpc>
                <a:spcPct val="100899"/>
              </a:lnSpc>
              <a:spcBef>
                <a:spcPts val="1270"/>
              </a:spcBef>
              <a:spcAft>
                <a:spcPts val="0"/>
              </a:spcAft>
              <a:buNone/>
            </a:pPr>
            <a:endParaRPr sz="22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21" name="Google Shape;121;g36083ff5c75_1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4774" y="3828230"/>
            <a:ext cx="4235381" cy="203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g36083ff5c75_1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775" y="1601802"/>
            <a:ext cx="4235376" cy="22264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849</Words>
  <Application>Microsoft Office PowerPoint</Application>
  <PresentationFormat>Custom</PresentationFormat>
  <Paragraphs>191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Georgia</vt:lpstr>
      <vt:lpstr>Times New Roman</vt:lpstr>
      <vt:lpstr>Office Theme</vt:lpstr>
      <vt:lpstr>Project CI2 Anonymization and post-course analysis of Gradescope submissions</vt:lpstr>
      <vt:lpstr>PowerPoint Presentation</vt:lpstr>
      <vt:lpstr> Project CI2</vt:lpstr>
      <vt:lpstr> Project CI2</vt:lpstr>
      <vt:lpstr> Project CI2</vt:lpstr>
      <vt:lpstr>PowerPoint Presentation</vt:lpstr>
      <vt:lpstr> Project CI2</vt:lpstr>
      <vt:lpstr> Project CI2</vt:lpstr>
      <vt:lpstr>Login  Hide password characters</vt:lpstr>
      <vt:lpstr>PowerPoint Presentation</vt:lpstr>
      <vt:lpstr>Choose course    Press ‘Cancel’ to choose local anonymization</vt:lpstr>
      <vt:lpstr>PowerPoint Presentation</vt:lpstr>
      <vt:lpstr>PowerPoint Presentation</vt:lpstr>
      <vt:lpstr>Choose course    Press ‘OK’ to choose Gradescope anonymization</vt:lpstr>
      <vt:lpstr>Choose course user want to upload to    Show selected courses   Show path of anonymized roster and notify user to upload it on the Gradescope webpage</vt:lpstr>
      <vt:lpstr>Choose anonymize assignments of selected course   Choose where to upload anonymized assignments one by one   Show uploading process </vt:lpstr>
      <vt:lpstr>Show results of each assignment upload processing    Show successful anonymization of course in final message</vt:lpstr>
      <vt:lpstr>PowerPoint Presentation</vt:lpstr>
      <vt:lpstr> Project CI2</vt:lpstr>
      <vt:lpstr>Choose course user want to upload to     Show selected courses   Show path of anonymized roster and notify user to upload it on the Gradescope webpage</vt:lpstr>
      <vt:lpstr>Show message if users didn’t upload the roster      Choose anonymize assignments of selected courses</vt:lpstr>
      <vt:lpstr>When choose assignments, submissions will be downloaded</vt:lpstr>
      <vt:lpstr>The results will be shown when every single assignment has been anonymized</vt:lpstr>
      <vt:lpstr>PowerPoint Presentation</vt:lpstr>
      <vt:lpstr> Project CI2</vt:lpstr>
      <vt:lpstr>Test Coverage</vt:lpstr>
      <vt:lpstr>Beyond the testing code… User acceptance tests</vt:lpstr>
      <vt:lpstr>Project Summary &amp; Key Achievements</vt:lpstr>
      <vt:lpstr> Project CI2</vt:lpstr>
      <vt:lpstr>Key Achievements:</vt:lpstr>
      <vt:lpstr>Thanks for listening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Cheryl Pope</dc:creator>
  <cp:lastModifiedBy>悦同 李</cp:lastModifiedBy>
  <cp:revision>1</cp:revision>
  <dcterms:created xsi:type="dcterms:W3CDTF">2025-06-08T07:22:13Z</dcterms:created>
  <dcterms:modified xsi:type="dcterms:W3CDTF">2025-06-12T04:34:27Z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2025-03-06T00:00:00Z</vt:filetime>
  </property>
  <property fmtid="{D5CDD505-2E9C-101B-9397-08002B2CF9AE}" pid="3" name="Creator">
    <vt:lpwstr>PowerPoint</vt:lpwstr>
  </property>
  <property fmtid="{D5CDD505-2E9C-101B-9397-08002B2CF9AE}" pid="4" name="LastSaved">
    <vt:filetime>2025-06-08T00:00:00Z</vt:filetime>
  </property>
  <property fmtid="{D5CDD505-2E9C-101B-9397-08002B2CF9AE}" pid="5" name="Producer">
    <vt:lpwstr>3-Heights(TM) PDF Security Shell 4.8.25.2 (http://www.pdf-tools.com)</vt:lpwstr>
  </property>
</Properties>
</file>