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9" r:id="rId10"/>
    <p:sldId id="268" r:id="rId11"/>
    <p:sldId id="265" r:id="rId12"/>
    <p:sldId id="266" r:id="rId13"/>
    <p:sldId id="267" r:id="rId14"/>
    <p:sldId id="264" r:id="rId15"/>
    <p:sldId id="275" r:id="rId16"/>
    <p:sldId id="277" r:id="rId17"/>
    <p:sldId id="278" r:id="rId18"/>
    <p:sldId id="279" r:id="rId19"/>
    <p:sldId id="281" r:id="rId20"/>
    <p:sldId id="283" r:id="rId21"/>
    <p:sldId id="282" r:id="rId22"/>
    <p:sldId id="286" r:id="rId23"/>
    <p:sldId id="280" r:id="rId24"/>
    <p:sldId id="288" r:id="rId25"/>
    <p:sldId id="294" r:id="rId26"/>
    <p:sldId id="289" r:id="rId27"/>
    <p:sldId id="290" r:id="rId28"/>
    <p:sldId id="292" r:id="rId29"/>
    <p:sldId id="291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312" r:id="rId42"/>
    <p:sldId id="313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自建内部应用开发篇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企业微信聊天工具栏  没有内嵌到工具栏</a:t>
            </a:r>
            <a:endParaRPr lang="zh-CN" altLang="en-US"/>
          </a:p>
        </p:txBody>
      </p:sp>
      <p:pic>
        <p:nvPicPr>
          <p:cNvPr id="8" name="图片 7" descr="屏幕快照 2021-02-17 下午12.13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017270"/>
            <a:ext cx="9316720" cy="6233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企业微信附件栏 无法发送</a:t>
            </a:r>
            <a:endParaRPr lang="zh-CN" altLang="en-US"/>
          </a:p>
        </p:txBody>
      </p:sp>
      <p:pic>
        <p:nvPicPr>
          <p:cNvPr id="2" name="图片 1" descr="屏幕快照 2021-02-17 下午12.07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930910"/>
            <a:ext cx="6593840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871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微信插件 内部小程序无法打开 三方小程序不显示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834390"/>
            <a:ext cx="8289925" cy="589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666240"/>
            <a:ext cx="6024880" cy="4232910"/>
          </a:xfrm>
          <a:prstGeom prst="rect">
            <a:avLst/>
          </a:prstGeom>
        </p:spPr>
      </p:pic>
      <p:pic>
        <p:nvPicPr>
          <p:cNvPr id="6" name="图片 5" descr="5785BD7832824C607DF6255F0335AC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1842135"/>
            <a:ext cx="6901180" cy="4315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mac  </a:t>
            </a:r>
            <a:r>
              <a:rPr lang="zh-CN" altLang="en-US"/>
              <a:t>微信与企业微信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585" y="143002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ym typeface="+mn-ea"/>
              </a:rPr>
              <a:t>新建应用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2021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日小程序与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应用都已经统一为应用了，功能基本一致。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选择“已有小程序快速创建”</a:t>
            </a:r>
            <a:r>
              <a:rPr lang="zh-CN" altLang="en-US">
                <a:sym typeface="+mn-ea"/>
              </a:rPr>
              <a:t>（必须是小程序管理员）</a:t>
            </a:r>
            <a:r>
              <a:rPr lang="en-US" altLang="zh-CN">
                <a:sym typeface="+mn-ea"/>
              </a:rPr>
              <a:t>，通过关联已有小程序进行创建应用，会自动同步小程序信息为应用名称、图标和说明，并默认设置该小程序首页为应用主页。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可见选择小程序仅是快捷创建一个应用并无任何特殊。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，建立应用后可设置应用关连主页是小程序还是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，和公众号类似先有公众号再确定公众号菜单点击可以跳转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还是小程序。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全统一应用为载体，应用里是小程序还是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随时可设置。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冷知识 </a:t>
            </a:r>
            <a:endParaRPr lang="zh-CN" altLang="en-US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每企业可以新增300个应用。</a:t>
            </a:r>
            <a:endParaRPr lang="en-US" altLang="zh-CN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创建应用次数不可超过最大应用数*3/月。</a:t>
            </a:r>
            <a:endParaRPr lang="en-US" altLang="zh-CN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r>
              <a:rPr lang="en-US" altLang="zh-CN"/>
              <a:t>       PS:</a:t>
            </a:r>
            <a:r>
              <a:rPr lang="zh-CN" altLang="en-US"/>
              <a:t>比以前合理很多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应用主页</a:t>
            </a:r>
            <a:endParaRPr lang="zh-CN" altLang="en-US"/>
          </a:p>
          <a:p>
            <a:pPr lvl="0"/>
            <a:r>
              <a:rPr lang="zh-CN" altLang="en-US"/>
              <a:t>      可关连网页 </a:t>
            </a:r>
            <a:endParaRPr lang="zh-CN" altLang="en-US"/>
          </a:p>
          <a:p>
            <a:pPr lvl="0"/>
            <a:r>
              <a:rPr lang="zh-CN" altLang="en-US"/>
              <a:t>      可关连小程序 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应用菜单 </a:t>
            </a:r>
            <a:endParaRPr lang="zh-CN" altLang="en-US"/>
          </a:p>
          <a:p>
            <a:pPr lvl="0"/>
            <a:r>
              <a:rPr lang="zh-CN" altLang="en-US"/>
              <a:t>      类似公众号</a:t>
            </a:r>
            <a:endParaRPr lang="zh-CN" altLang="en-US"/>
          </a:p>
          <a:p>
            <a:pPr lvl="0"/>
            <a:r>
              <a:rPr lang="zh-CN" altLang="en-US"/>
              <a:t>      可跳转网页</a:t>
            </a:r>
            <a:endParaRPr lang="zh-CN" altLang="en-US"/>
          </a:p>
          <a:p>
            <a:pPr lvl="0"/>
            <a:r>
              <a:rPr lang="zh-CN" altLang="en-US"/>
              <a:t>      可跳转小程序</a:t>
            </a:r>
            <a:r>
              <a:rPr lang="en-US" altLang="zh-CN"/>
              <a:t>(</a:t>
            </a:r>
            <a:r>
              <a:rPr lang="zh-CN" altLang="en-US"/>
              <a:t>需要有应用的主页为小程序</a:t>
            </a:r>
            <a:r>
              <a:rPr lang="en-US" altLang="zh-CN"/>
              <a:t>)</a:t>
            </a:r>
            <a:endParaRPr lang="zh-CN" altLang="en-US"/>
          </a:p>
          <a:p>
            <a:pPr lvl="0"/>
            <a:r>
              <a:rPr lang="zh-CN" altLang="en-US"/>
              <a:t>      可跳转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设置了应用主页</a:t>
            </a:r>
            <a:endParaRPr lang="zh-CN" altLang="en-US"/>
          </a:p>
          <a:p>
            <a:pPr lvl="0"/>
            <a:r>
              <a:rPr lang="zh-CN" altLang="en-US"/>
              <a:t>      企业微信工作台点击应用直接跳转主页</a:t>
            </a:r>
            <a:endParaRPr lang="zh-CN" altLang="en-US"/>
          </a:p>
          <a:p>
            <a:pPr lvl="0"/>
            <a:r>
              <a:rPr lang="zh-CN" altLang="en-US"/>
              <a:t>      微信插件也可设置直接跳转主页</a:t>
            </a:r>
            <a:endParaRPr lang="zh-CN" altLang="en-US"/>
          </a:p>
          <a:p>
            <a:pPr lvl="0"/>
            <a:r>
              <a:rPr lang="en-US" altLang="zh-CN"/>
              <a:t>      </a:t>
            </a:r>
            <a:r>
              <a:rPr lang="zh-CN" altLang="en-US"/>
              <a:t>一旦设置跳转主页就无法直接点击应用到菜单及会话页面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开发文档如何阅读,如何寻求帮助,如何找到同行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阅读文档三篇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使用帮助</a:t>
            </a:r>
            <a:endParaRPr lang="zh-CN" altLang="en-US"/>
          </a:p>
          <a:p>
            <a:pPr lvl="0"/>
            <a:r>
              <a:rPr lang="zh-CN" altLang="en-US"/>
              <a:t>https://work.weixin.qq.com/help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开发文档</a:t>
            </a:r>
            <a:endParaRPr lang="zh-CN" altLang="en-US"/>
          </a:p>
          <a:p>
            <a:pPr lvl="0"/>
            <a:r>
              <a:rPr lang="zh-CN" altLang="en-US"/>
              <a:t>https://work.weixin.qq.com/api/doc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开放社区</a:t>
            </a:r>
            <a:endParaRPr lang="zh-CN" altLang="en-US"/>
          </a:p>
          <a:p>
            <a:pPr lvl="0"/>
            <a:r>
              <a:rPr lang="zh-CN" altLang="en-US"/>
              <a:t>https://developers.weixin.qq.com/community/enterprisewechat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同行群</a:t>
            </a:r>
            <a:endParaRPr lang="zh-CN" altLang="en-US"/>
          </a:p>
          <a:p>
            <a:pPr lvl="0"/>
            <a:r>
              <a:rPr lang="zh-CN" altLang="en-US"/>
              <a:t>联系我拉你加入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开发指南,获取token,相关工具使用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企业微信应用体系</a:t>
            </a:r>
            <a:endParaRPr lang="zh-CN" altLang="en-US"/>
          </a:p>
          <a:p>
            <a:pPr lvl="1"/>
            <a:r>
              <a:rPr lang="zh-CN" altLang="en-US"/>
              <a:t>系统应用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api:</a:t>
            </a:r>
            <a:r>
              <a:rPr lang="zh-CN" altLang="en-US"/>
              <a:t>审批应用</a:t>
            </a:r>
            <a:r>
              <a:rPr lang="en-US" altLang="zh-CN"/>
              <a:t>,</a:t>
            </a:r>
            <a:r>
              <a:rPr lang="zh-CN" altLang="en-US"/>
              <a:t>汇报等应用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secret </a:t>
            </a:r>
            <a:r>
              <a:rPr lang="zh-CN" altLang="en-US">
                <a:sym typeface="+mn-ea"/>
              </a:rPr>
              <a:t>可调用</a:t>
            </a:r>
            <a:r>
              <a:rPr lang="en-US" altLang="zh-CN"/>
              <a:t>)</a:t>
            </a:r>
            <a:r>
              <a:rPr lang="zh-CN" altLang="en-US"/>
              <a:t>；通讯录应用，客户联系应用</a:t>
            </a:r>
            <a:r>
              <a:rPr lang="en-US" altLang="zh-CN"/>
              <a:t>(</a:t>
            </a:r>
            <a:r>
              <a:rPr lang="zh-CN" altLang="en-US"/>
              <a:t>有</a:t>
            </a:r>
            <a:r>
              <a:rPr lang="en-US" altLang="zh-CN"/>
              <a:t>secret </a:t>
            </a:r>
            <a:r>
              <a:rPr lang="zh-CN" altLang="en-US"/>
              <a:t>可调用 </a:t>
            </a:r>
            <a:r>
              <a:rPr lang="en-US" altLang="zh-CN"/>
              <a:t>)   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：测温等</a:t>
            </a:r>
            <a:endParaRPr lang="zh-CN" altLang="en-US"/>
          </a:p>
          <a:p>
            <a:pPr lvl="1"/>
            <a:r>
              <a:rPr lang="zh-CN" altLang="en-US"/>
              <a:t>自建内部应用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 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第三方应用</a:t>
            </a:r>
            <a:endParaRPr lang="zh-CN" altLang="en-US"/>
          </a:p>
          <a:p>
            <a:pPr lvl="1"/>
            <a:r>
              <a:rPr lang="zh-CN" altLang="en-US"/>
              <a:t>        有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自建应用及第三方应用要调用 一些大系统应用功能  需要在大系统应用设置允许自建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三方来调用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开发指南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示范库 </a:t>
            </a:r>
            <a:endParaRPr lang="zh-CN" altLang="en-US"/>
          </a:p>
          <a:p>
            <a:pPr lvl="0"/>
            <a:r>
              <a:rPr lang="en-US" altLang="zh-CN"/>
              <a:t>	 https://github.com/sbzhu/weworkapi_php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开发工具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接口请求：</a:t>
            </a:r>
            <a:r>
              <a:rPr lang="en-US" altLang="zh-CN">
                <a:sym typeface="+mn-ea"/>
              </a:rPr>
              <a:t>postman https://www.getpostman.com/apps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	</a:t>
            </a:r>
            <a:r>
              <a:rPr lang="zh-CN" altLang="en-US"/>
              <a:t>内网穿透：</a:t>
            </a:r>
            <a:r>
              <a:rPr lang="en-US" altLang="zh-CN"/>
              <a:t>frp           https://github.com/fatedier/frp</a:t>
            </a:r>
            <a:endParaRPr lang="en-US" altLang="zh-CN"/>
          </a:p>
          <a:p>
            <a:pPr lvl="0"/>
            <a:r>
              <a:rPr lang="en-US" altLang="zh-CN"/>
              <a:t>                	    ngrok</a:t>
            </a:r>
            <a:r>
              <a:rPr lang="zh-CN" altLang="en-US"/>
              <a:t>    https://github.com/inconshreveable/ngrok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r>
              <a:rPr lang="zh-CN" altLang="en-US"/>
              <a:t>电脑企业微信调试：</a:t>
            </a:r>
            <a:endParaRPr lang="en-US" altLang="zh-CN"/>
          </a:p>
          <a:p>
            <a:pPr lvl="0"/>
            <a:r>
              <a:rPr lang="en-US" altLang="zh-CN"/>
              <a:t>https://open.work.weixin.qq.com/api/doc/90000/90139/90315#%E4%BC%81%E4%B8%9A%E5%BE%AE%E4%BF%A1Windows%E7%89%88%E6%9C%AC%E8%B0%83%E8%AF%95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7" name="图片 6" descr="屏幕快照 2021-03-10 下午9.2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74140"/>
            <a:ext cx="10058400" cy="5288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H5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电脑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企业微信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手机企业微信调试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https://open.weixin.qq.com/connect/oauth2/authorize?appid=wwe58c8eb857ded23d&amp;redirect_uri=http%3A%2F%2Ftobdev.ant-xy.com%3A8800%2F%23%2Fcallback&amp;response_type=code&amp;scope=snsapi_base&amp;state=sdfds343#wechat_redirect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身份验证,扫码授权登录获取身份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http://tobdev.ant-xy.com:8800/#/adminCallback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</a:t>
            </a:r>
            <a:r>
              <a:rPr lang="en-US" altLang="zh-CN">
                <a:sym typeface="+mn-ea"/>
              </a:rPr>
              <a:t>adminCallback</a:t>
            </a:r>
            <a:r>
              <a:rPr lang="zh-CN" altLang="en-US"/>
              <a:t>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授权成功后会跳回携带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jssk,config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jssdk</a:t>
            </a:r>
            <a:endParaRPr lang="en-US" altLang="zh-CN"/>
          </a:p>
          <a:p>
            <a:pPr lvl="0"/>
            <a:r>
              <a:rPr lang="en-US" altLang="zh-CN"/>
              <a:t>app(iOS/Android</a:t>
            </a:r>
            <a:r>
              <a:rPr lang="zh-CN" altLang="en-US"/>
              <a:t>）调用系统调用系统功能打开摄像头，定位进行如拍照，扫一扫，定位等等</a:t>
            </a:r>
            <a:endParaRPr lang="zh-CN" altLang="en-US"/>
          </a:p>
          <a:p>
            <a:pPr lvl="0"/>
            <a:r>
              <a:rPr lang="en-US" altLang="zh-CN"/>
              <a:t>1,app</a:t>
            </a:r>
            <a:r>
              <a:rPr lang="zh-CN" altLang="en-US"/>
              <a:t>里内嵌浏览器里的</a:t>
            </a:r>
            <a:r>
              <a:rPr lang="en-US" altLang="zh-CN"/>
              <a:t>h5</a:t>
            </a:r>
            <a:r>
              <a:rPr lang="zh-CN" altLang="en-US"/>
              <a:t>应用需要通过</a:t>
            </a:r>
            <a:r>
              <a:rPr lang="en-US" altLang="zh-CN"/>
              <a:t>app</a:t>
            </a:r>
            <a:r>
              <a:rPr lang="zh-CN" altLang="en-US"/>
              <a:t>间接的呼起系统功能，</a:t>
            </a:r>
            <a:r>
              <a:rPr lang="en-US" altLang="zh-CN"/>
              <a:t>h5</a:t>
            </a:r>
            <a:r>
              <a:rPr lang="zh-CN" altLang="en-US"/>
              <a:t>跟</a:t>
            </a:r>
            <a:r>
              <a:rPr lang="en-US" altLang="zh-CN"/>
              <a:t>app</a:t>
            </a:r>
            <a:r>
              <a:rPr lang="zh-CN" altLang="en-US"/>
              <a:t>交互需要通过企业</a:t>
            </a:r>
            <a:r>
              <a:rPr lang="en-US" altLang="zh-CN"/>
              <a:t>jssdk</a:t>
            </a:r>
            <a:endParaRPr lang="en-US" altLang="zh-CN"/>
          </a:p>
          <a:p>
            <a:pPr lvl="0"/>
            <a:r>
              <a:rPr lang="en-US" altLang="zh-CN"/>
              <a:t>2,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里内嵌浏览器里的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应用调用企业微信本身功能，如选人，需要通过企业微信</a:t>
            </a:r>
            <a:r>
              <a:rPr lang="en-US" altLang="zh-CN">
                <a:sym typeface="+mn-ea"/>
              </a:rPr>
              <a:t>jssdk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jssdk config</a:t>
            </a:r>
            <a:endParaRPr lang="en-US" altLang="zh-CN"/>
          </a:p>
          <a:p>
            <a:pPr lvl="0"/>
            <a:r>
              <a:rPr lang="en-US" altLang="zh-CN"/>
              <a:t>所有的JS接口只能在企业微信应用的可信域名下调用(包括子域名)，且可信域名必须有ICP备案且在管理端验证域名归属。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验证域名归属：线上或者通过穿透能访问到校验域名归属文件</a:t>
            </a:r>
            <a:endParaRPr lang="zh-CN" altLang="en-US"/>
          </a:p>
          <a:p>
            <a:pPr lvl="0"/>
            <a:r>
              <a:rPr lang="zh-CN" altLang="en-US"/>
              <a:t>调用</a:t>
            </a:r>
            <a:r>
              <a:rPr lang="en-US" altLang="zh-CN"/>
              <a:t>js</a:t>
            </a:r>
            <a:r>
              <a:rPr lang="zh-CN" altLang="en-US"/>
              <a:t>签名接口</a:t>
            </a:r>
            <a:r>
              <a:rPr lang="en-US" altLang="zh-CN"/>
              <a:t>: </a:t>
            </a:r>
            <a:r>
              <a:rPr lang="zh-CN" altLang="en-US"/>
              <a:t>进行</a:t>
            </a:r>
            <a:r>
              <a:rPr lang="en-US" altLang="zh-CN"/>
              <a:t>config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jssk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checkJsApi</a:t>
            </a:r>
            <a:endParaRPr lang="zh-CN" altLang="en-US"/>
          </a:p>
          <a:p>
            <a:pPr lvl="0"/>
            <a:r>
              <a:rPr lang="zh-CN" altLang="en-US"/>
              <a:t>判断当前客户端版本是否支持指定JS接口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agentconfig</a:t>
            </a:r>
            <a:endParaRPr lang="en-US" altLang="zh-CN"/>
          </a:p>
          <a:p>
            <a:pPr lvl="0"/>
            <a:r>
              <a:rPr lang="zh-CN" altLang="en-US"/>
              <a:t>某些</a:t>
            </a:r>
            <a:r>
              <a:rPr lang="en-US" altLang="zh-CN"/>
              <a:t>jssdk</a:t>
            </a:r>
            <a:r>
              <a:rPr lang="zh-CN" altLang="en-US"/>
              <a:t>接口调用需要</a:t>
            </a:r>
            <a:r>
              <a:rPr lang="en-US" altLang="zh-CN"/>
              <a:t>agentconfig</a:t>
            </a:r>
            <a:endParaRPr lang="zh-CN" altLang="en-US"/>
          </a:p>
          <a:p>
            <a:pPr lvl="0"/>
            <a:r>
              <a:rPr lang="zh-CN" altLang="en-US"/>
              <a:t>多了agentid</a:t>
            </a:r>
            <a:endParaRPr lang="zh-CN" altLang="en-US"/>
          </a:p>
          <a:p>
            <a:pPr lvl="0"/>
            <a:r>
              <a:rPr lang="en-US" altLang="zh-CN"/>
              <a:t>ticket</a:t>
            </a:r>
            <a:r>
              <a:rPr lang="zh-CN" altLang="en-US"/>
              <a:t>获取不一样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其它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扫一扫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拍照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分享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应用消息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应用消息类比公众号  及应用主页模式与菜单模式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，发送应用消息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，接收应用消息</a:t>
            </a:r>
            <a:endParaRPr lang="zh-CN" altLang="en-US"/>
          </a:p>
          <a:p>
            <a:pPr lvl="0"/>
            <a:r>
              <a:rPr lang="zh-CN" altLang="en-US"/>
              <a:t>点击菜单等消息</a:t>
            </a:r>
            <a:endParaRPr lang="zh-CN" altLang="en-US"/>
          </a:p>
          <a:p>
            <a:pPr lvl="0"/>
            <a:r>
              <a:rPr lang="zh-CN" altLang="en-US"/>
              <a:t>用户通过对话框发送消息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，发送消息到群聊会话：企业后台调用接口创建群聊后，可通过应用推送消息到群内。（暂不支持接收群聊消息）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014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接收应用消息，回调如何使用本地调试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素材管理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在使用企业微信API接口中，往往开发者需要使用自定义的资源，比如发送本地图片消息，设置通讯录自定义头像等。</a:t>
            </a:r>
            <a:endParaRPr lang="zh-CN" altLang="en-US"/>
          </a:p>
          <a:p>
            <a:pPr lvl="0"/>
            <a:r>
              <a:rPr lang="zh-CN" altLang="en-US"/>
              <a:t>为了实现同一资源文件，一次上传可以多次使用，这里提供了素材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素材上传获取</a:t>
            </a:r>
            <a:r>
              <a:rPr lang="en-US" altLang="zh-CN"/>
              <a:t>media id</a:t>
            </a:r>
            <a:endParaRPr lang="zh-CN" altLang="en-US"/>
          </a:p>
          <a:p>
            <a:pPr lvl="0"/>
            <a:r>
              <a:rPr lang="zh-CN" altLang="en-US"/>
              <a:t>应用场景 ：如用于应用消息发送，客户欢迎语等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素材下载</a:t>
            </a:r>
            <a:endParaRPr lang="zh-CN" altLang="en-US"/>
          </a:p>
          <a:p>
            <a:pPr lvl="0"/>
            <a:r>
              <a:rPr lang="zh-CN" altLang="en-US"/>
              <a:t>应用场景：如</a:t>
            </a:r>
            <a:r>
              <a:rPr lang="en-US" altLang="zh-CN"/>
              <a:t>jssdk</a:t>
            </a:r>
            <a:r>
              <a:rPr lang="zh-CN" altLang="en-US"/>
              <a:t>上传企业微信的拍照</a:t>
            </a:r>
            <a:r>
              <a:rPr lang="en-US" altLang="zh-CN"/>
              <a:t>/</a:t>
            </a:r>
            <a:r>
              <a:rPr lang="zh-CN" altLang="en-US"/>
              <a:t>照片</a:t>
            </a:r>
            <a:r>
              <a:rPr lang="en-US" altLang="zh-CN"/>
              <a:t>/</a:t>
            </a:r>
            <a:r>
              <a:rPr lang="zh-CN" altLang="en-US"/>
              <a:t>音频</a:t>
            </a:r>
            <a:r>
              <a:rPr lang="en-US" altLang="zh-CN"/>
              <a:t>(</a:t>
            </a:r>
            <a:r>
              <a:rPr lang="zh-CN" altLang="en-US"/>
              <a:t>三天有效</a:t>
            </a:r>
            <a:r>
              <a:rPr lang="en-US" altLang="zh-CN"/>
              <a:t>)</a:t>
            </a:r>
            <a:r>
              <a:rPr lang="zh-CN" altLang="en-US"/>
              <a:t>，服务端下载在自己存储系统使用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企业微信开发系列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《企业微信开发概述篇》免费 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月版</a:t>
            </a:r>
            <a:r>
              <a:rPr lang="zh-CN" altLang="en-US"/>
              <a:t>已完结 ，</a:t>
            </a:r>
            <a:r>
              <a:rPr lang="en-US" altLang="zh-CN"/>
              <a:t>21</a:t>
            </a:r>
            <a:r>
              <a:rPr lang="zh-CN" altLang="en-US"/>
              <a:t>年版更新中</a:t>
            </a:r>
            <a:endParaRPr lang="zh-CN" altLang="en-US"/>
          </a:p>
          <a:p>
            <a:r>
              <a:rPr lang="zh-CN" altLang="en-US"/>
              <a:t>《企业微信开发第三方应用开发篇》收费 已完成</a:t>
            </a:r>
            <a:r>
              <a:rPr lang="en-US" altLang="zh-CN"/>
              <a:t>90%</a:t>
            </a:r>
            <a:endParaRPr lang="en-US" altLang="zh-CN"/>
          </a:p>
          <a:p>
            <a:r>
              <a:rPr lang="zh-CN" altLang="en-US">
                <a:sym typeface="+mn-ea"/>
              </a:rPr>
              <a:t>《企业微信开发自建内部应用开发篇》收费 进行中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企业微信一直在更新升级，需留意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https://work.weixin.qq.com/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https://open.work.weixin.qq.com/api/doc/90000/91049/93221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sym typeface="+mn-ea"/>
              </a:rPr>
              <a:t>设置应用详情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获取及设置应用详情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应用场景 ：无需管理员登录企业微信设置，</a:t>
            </a:r>
            <a:r>
              <a:rPr lang="zh-CN" altLang="en-US">
                <a:sym typeface="+mn-ea"/>
              </a:rPr>
              <a:t>后台可设置应用相当于在应用侧 就可以设置应用</a:t>
            </a:r>
            <a:r>
              <a:rPr lang="zh-CN" altLang="en-US"/>
              <a:t>；</a:t>
            </a:r>
            <a:endParaRPr lang="zh-CN" altLang="en-US"/>
          </a:p>
          <a:p>
            <a:pPr lvl="0"/>
            <a:r>
              <a:rPr lang="en-US" altLang="zh-CN"/>
              <a:t>	      </a:t>
            </a:r>
            <a:r>
              <a:rPr lang="zh-CN" altLang="en-US"/>
              <a:t>对于权限复杂的大公司及服务商代企业开发的进行应用设置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如果您的企业是教育行业中的学前教育、初中等教育两个类别，则企业内的所有成员默认都可以使用「家校通讯录」和「家长通知」。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家长通知  二维码，家长可以关注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家长使用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WechatIMG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856615"/>
            <a:ext cx="2769870" cy="6001385"/>
          </a:xfrm>
          <a:prstGeom prst="rect">
            <a:avLst/>
          </a:prstGeom>
        </p:spPr>
      </p:pic>
      <p:pic>
        <p:nvPicPr>
          <p:cNvPr id="5" name="图片 4" descr="WechatIMG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5" y="836295"/>
            <a:ext cx="2691130" cy="5829935"/>
          </a:xfrm>
          <a:prstGeom prst="rect">
            <a:avLst/>
          </a:prstGeom>
        </p:spPr>
      </p:pic>
      <p:pic>
        <p:nvPicPr>
          <p:cNvPr id="6" name="图片 5" descr="WechatIMG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85" y="836295"/>
            <a:ext cx="2690495" cy="58280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家校沟通，网页授权登录获取身份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http://tobdev.ant-xy.com:8800/#/schoolCallback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</a:t>
            </a:r>
            <a:r>
              <a:rPr lang="en-US" altLang="zh-CN">
                <a:sym typeface="+mn-ea"/>
              </a:rPr>
              <a:t>schoolCallback</a:t>
            </a:r>
            <a:r>
              <a:rPr lang="zh-CN" altLang="en-US"/>
              <a:t>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家校沟通，家长使用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在家校沟通，配置中，家长可使用的应用选上我们的自建应用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OA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审批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有两种类型</a:t>
            </a:r>
            <a:endParaRPr lang="zh-CN" altLang="en-US"/>
          </a:p>
          <a:p>
            <a:pPr lvl="0"/>
            <a:r>
              <a:rPr lang="zh-CN" altLang="en-US"/>
              <a:t>一种是针对审批应用的：审批</a:t>
            </a:r>
            <a:endParaRPr lang="zh-CN" altLang="en-US"/>
          </a:p>
          <a:p>
            <a:pPr lvl="0"/>
            <a:r>
              <a:rPr lang="zh-CN" altLang="en-US"/>
              <a:t>     企业微信审批应用相关接口，是围绕“审批应用”的开放，数据的写入、读取对象都为企业微信“审批应用”。</a:t>
            </a:r>
            <a:endParaRPr lang="zh-CN" altLang="en-US"/>
          </a:p>
          <a:p>
            <a:pPr lvl="0"/>
            <a:r>
              <a:rPr lang="zh-CN" altLang="en-US"/>
              <a:t>   开发流程复杂，</a:t>
            </a:r>
            <a:r>
              <a:rPr lang="zh-CN" altLang="en-US">
                <a:sym typeface="+mn-ea"/>
              </a:rPr>
              <a:t>据我所知</a:t>
            </a:r>
            <a:r>
              <a:rPr lang="zh-CN" altLang="en-US"/>
              <a:t>少有应用选择基于此接口开发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一 种是审批应用无关的：审批流程引擎</a:t>
            </a:r>
            <a:endParaRPr lang="zh-CN" altLang="en-US"/>
          </a:p>
          <a:p>
            <a:pPr lvl="0"/>
            <a:r>
              <a:rPr lang="zh-CN" altLang="en-US"/>
              <a:t>      “审批流程引擎”相关接口，是在“自建应用”或“第三方应用”中增加流程相关功能，使用和作用对象都为“自建应用”或“第三方应用”，不会影响企业微信“审批应用”。</a:t>
            </a:r>
            <a:endParaRPr lang="zh-CN" altLang="en-US"/>
          </a:p>
          <a:p>
            <a:pPr lvl="0"/>
            <a:r>
              <a:rPr lang="en-US" altLang="zh-CN"/>
              <a:t>     </a:t>
            </a:r>
            <a:r>
              <a:rPr lang="zh-CN" altLang="en-US">
                <a:sym typeface="+mn-ea"/>
              </a:rPr>
              <a:t> 与审批应用无关，在自建应用里建立审批模板，通过应用前端</a:t>
            </a:r>
            <a:r>
              <a:rPr lang="en-US" altLang="zh-CN">
                <a:sym typeface="+mn-ea"/>
              </a:rPr>
              <a:t>jsdk</a:t>
            </a:r>
            <a:r>
              <a:rPr lang="zh-CN" altLang="en-US">
                <a:sym typeface="+mn-ea"/>
              </a:rPr>
              <a:t>发起审批，会发送消息到对应审批人，通过审批消息通知进行审批，审批的结果回调通知到应用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     数据不会出现在企业微信的审批应用内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客户管理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客户联系 客户，设置可调用应用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配置 权限配置，</a:t>
            </a:r>
            <a:r>
              <a:rPr lang="en-US" altLang="zh-CN">
                <a:sym typeface="+mn-ea"/>
              </a:rPr>
              <a:t>配置使用范围和管理规则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host配置及代理相关，小程序应用小程序开发工具及手机真机调试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>
                <a:sym typeface="+mn-ea"/>
              </a:rPr>
              <a:t>host</a:t>
            </a:r>
            <a:r>
              <a:rPr lang="zh-CN" altLang="en-US" b="1">
                <a:sym typeface="+mn-ea"/>
              </a:rPr>
              <a:t>配置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概念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工具：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>
                <a:sym typeface="+mn-ea"/>
              </a:rPr>
              <a:t>代理设置</a:t>
            </a:r>
            <a:endParaRPr lang="zh-CN" altLang="en-US" b="1"/>
          </a:p>
          <a:p>
            <a:pPr lvl="0"/>
            <a:r>
              <a:rPr lang="zh-CN" altLang="en-US">
                <a:sym typeface="+mn-ea"/>
              </a:rPr>
              <a:t>代理概念：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>
                <a:sym typeface="+mn-ea"/>
              </a:rPr>
              <a:t>代理工具：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charles:https://www.charlesproxy.com/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zh-CN" altLang="en-US"/>
              <a:t>手机和电脑同一局域网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lnSpcReduction="20000"/>
          </a:bodyPr>
          <a:p>
            <a:pPr lvl="0"/>
            <a:r>
              <a:rPr lang="zh-CN" altLang="en-US" sz="2330">
                <a:sym typeface="+mn-ea"/>
              </a:rPr>
              <a:t>企业微信自建内部应用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主要是对使用企业来说，自己开发自己使用，类似公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众平台的自己开发 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企业微信第三方应用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主要是对服务商来说，服务商开发应用让多家公司安装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使用，类似微信开发平台的代公众号开发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自建内部应用和第三方应用，均可使用</a:t>
            </a:r>
            <a:r>
              <a:rPr lang="en-US" altLang="zh-CN" sz="2330">
                <a:sym typeface="+mn-ea"/>
              </a:rPr>
              <a:t>H5</a:t>
            </a:r>
            <a:r>
              <a:rPr lang="zh-CN" altLang="en-US" sz="2330">
                <a:sym typeface="+mn-ea"/>
              </a:rPr>
              <a:t>和小程序开发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因自建内部应用与第三方应用开发流程差别差大，</a:t>
            </a:r>
            <a:r>
              <a:rPr lang="zh-CN" altLang="en-US" sz="2330">
                <a:solidFill>
                  <a:srgbClr val="FF0000"/>
                </a:solidFill>
                <a:sym typeface="+mn-ea"/>
              </a:rPr>
              <a:t>开发前必须先确定</a:t>
            </a:r>
            <a:endParaRPr lang="zh-CN" altLang="en-US" sz="233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自建内部应用：自己一家公司或集团开发使用，或者接受委托定制开发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第三方应用：    专业软件开发商：开发多租户系统如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SaaS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系统，让多家公司安装使用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注：专业软件开发商如需更高权限或功能也可基于自建内部应用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api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开发多租户系统 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host配置及代理相关，小程序应用如何本地及真机调试，及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api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如何调试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11-14 下午10.2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1310005"/>
            <a:ext cx="10058400" cy="63011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ToB Dev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源码地址、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在线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地址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2238375"/>
            <a:ext cx="10515600" cy="4045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emo源码：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前端vite+vuejs: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https://github.com/liyuexi/qywx-vuejs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https://gitee.com/liyuexi/qywx-vuejs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后端java+springboot: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https://github.com/liyuexi/qywx-inner-java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https://gitee.com/liyuexi/qywx-inner-java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emo在线地址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http://h5test.tobdev.com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自己创建测试公司，创建应用，设置应用参数即可使用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/>
          <a:p>
            <a:pPr lvl="0"/>
            <a:r>
              <a:rPr lang="zh-CN" altLang="en-US" sz="2330">
                <a:sym typeface="+mn-ea"/>
              </a:rPr>
              <a:t>自建内部应用：企业微信后台公司自己创建应用，自己开发或委托开发，使用公司管理应用，一般为定制开发单独部署，或者使用开发商开发好的多租户系统</a:t>
            </a:r>
            <a:r>
              <a:rPr lang="en-US" altLang="zh-CN" sz="2330">
                <a:sym typeface="+mn-ea"/>
              </a:rPr>
              <a:t>(</a:t>
            </a:r>
            <a:r>
              <a:rPr lang="zh-CN" altLang="en-US" sz="2330">
                <a:sym typeface="+mn-ea"/>
              </a:rPr>
              <a:t>使用自建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开发的系统但能适配多家公司的多个自建应用使用</a:t>
            </a:r>
            <a:r>
              <a:rPr lang="en-US" altLang="zh-CN" sz="2330">
                <a:sym typeface="+mn-ea"/>
              </a:rPr>
              <a:t>)</a:t>
            </a:r>
            <a:r>
              <a:rPr lang="zh-CN" altLang="en-US" sz="2330">
                <a:sym typeface="+mn-ea"/>
              </a:rPr>
              <a:t>。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第三方应用：企业微信服务商平台创建应用，进行开发，使用公司从服务商页面或者应用市场安装使用，三方应用满足条件可上架应用市场，一般</a:t>
            </a:r>
            <a:r>
              <a:rPr lang="en-US" altLang="zh-CN" sz="2330">
                <a:sym typeface="+mn-ea"/>
              </a:rPr>
              <a:t>SaaS</a:t>
            </a:r>
            <a:r>
              <a:rPr lang="zh-CN" altLang="en-US" sz="2330">
                <a:sym typeface="+mn-ea"/>
              </a:rPr>
              <a:t>软件商开发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因三方应用权限较自建内部能力较弱，也有开发商使用自建应用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开发系统，适配多家公司的自建应用使用。</a:t>
            </a:r>
            <a:endParaRPr lang="zh-CN" altLang="en-US" sz="233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39190" y="4316730"/>
          <a:ext cx="9912985" cy="21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53845"/>
                <a:gridCol w="1247140"/>
                <a:gridCol w="1233805"/>
                <a:gridCol w="1653540"/>
                <a:gridCol w="1205865"/>
                <a:gridCol w="714375"/>
                <a:gridCol w="734695"/>
              </a:tblGrid>
              <a:tr h="7334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权限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能力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自建内部应用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外包公司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第三方应用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各个使用公司安装即可使用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可上应用市场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限制一般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滞后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fontScale="90000" lnSpcReduction="10000"/>
          </a:bodyPr>
          <a:p>
            <a:pPr lvl="0"/>
            <a:r>
              <a:rPr lang="zh-CN" altLang="en-US" sz="2330">
                <a:sym typeface="+mn-ea"/>
              </a:rPr>
              <a:t>应用在哪使用</a:t>
            </a:r>
            <a:endParaRPr lang="zh-CN" altLang="en-US" sz="233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企业微信工作台</a:t>
            </a:r>
            <a:endParaRPr lang="zh-CN" altLang="en-US" sz="1375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企业微信聊天附件栏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聊天附件栏（即聊天界面下方+号面板）内的应用，目的是帮助在聊天时需要快速发送一些应用界面辅助聊天而设计。</a:t>
            </a:r>
            <a:endParaRPr lang="zh-CN" altLang="en-US" sz="1660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目前该功能已经支持在所有内部聊天和外部聊天内使用。</a:t>
            </a:r>
            <a:endParaRPr lang="zh-CN" altLang="en-US" sz="166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企业微信聊天工具栏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企业可配置应用页面到聊天工具栏，方便成员在与客户的聊天中查看和使用，提高服务效率。工具栏的应用可添加的上限：100个。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支持聊天侧边栏的会话：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1、与客户会话的单聊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2、企业微信侧发起的外部群聊（包括含互联企业人员、非客户的外部联系人的群聊）</a:t>
            </a:r>
            <a:endParaRPr lang="zh-CN" altLang="en-US" sz="150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微信插件</a:t>
            </a:r>
            <a:endParaRPr lang="zh-CN" altLang="en-US" sz="1995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en-US" sz="1500">
                <a:sym typeface="+mn-ea"/>
              </a:rPr>
              <a:t>微信插件，即原企业号，是企业成员在微信客户端中接收企业通知的载体。注册企业微信后会自动开通微信插件，每一个企业对应一个微信插件。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成员使用微信关注微信插件后，可以在微信中接收企业的应用通知和使用企业应用。</a:t>
            </a:r>
            <a:endParaRPr lang="zh-CN" altLang="en-US" sz="1500">
              <a:sym typeface="+mn-ea"/>
            </a:endParaRPr>
          </a:p>
          <a:p>
            <a:pPr lvl="2"/>
            <a:endParaRPr lang="zh-CN" altLang="en-US" sz="1500">
              <a:sym typeface="+mn-ea"/>
            </a:endParaRPr>
          </a:p>
          <a:p>
            <a:pPr marL="0" lvl="0" indent="0">
              <a:buNone/>
            </a:pPr>
            <a:r>
              <a:rPr lang="en-US" altLang="zh-CN" sz="1995">
                <a:sym typeface="+mn-ea"/>
              </a:rPr>
              <a:t>	</a:t>
            </a:r>
            <a:endParaRPr lang="en-US" altLang="zh-CN" sz="1995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聊天工具附件栏、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使用限制（</a:t>
            </a:r>
            <a:r>
              <a:rPr lang="zh-CN" altLang="en-US" sz="1995">
                <a:sym typeface="+mn-ea"/>
              </a:rPr>
              <a:t>截至</a:t>
            </a:r>
            <a:r>
              <a:rPr lang="en-US" altLang="zh-CN" sz="1995">
                <a:sym typeface="+mn-ea"/>
              </a:rPr>
              <a:t>2021</a:t>
            </a:r>
            <a:r>
              <a:rPr lang="zh-CN" altLang="en-US" sz="1995">
                <a:sym typeface="+mn-ea"/>
              </a:rPr>
              <a:t>年</a:t>
            </a:r>
            <a:r>
              <a:rPr lang="en-US" altLang="zh-CN" sz="1995">
                <a:sym typeface="+mn-ea"/>
              </a:rPr>
              <a:t>2</a:t>
            </a:r>
            <a:r>
              <a:rPr lang="zh-CN" altLang="en-US" sz="1995">
                <a:sym typeface="+mn-ea"/>
              </a:rPr>
              <a:t>月</a:t>
            </a:r>
            <a:r>
              <a:rPr lang="en-US" altLang="zh-CN" sz="1995">
                <a:sym typeface="+mn-ea"/>
              </a:rPr>
              <a:t>17</a:t>
            </a:r>
            <a:r>
              <a:rPr lang="zh-CN" altLang="en-US" sz="1995">
                <a:sym typeface="+mn-ea"/>
              </a:rPr>
              <a:t>日）</a:t>
            </a:r>
            <a:endParaRPr lang="zh-CN" altLang="en-US" sz="1995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mac </a:t>
            </a:r>
            <a:r>
              <a:rPr lang="zh-CN" altLang="en-US" sz="1710">
                <a:sym typeface="+mn-ea"/>
              </a:rPr>
              <a:t>企业微信工作台，聊天工具栏</a:t>
            </a:r>
            <a:r>
              <a:rPr lang="en-US" altLang="zh-CN" sz="1710">
                <a:sym typeface="+mn-ea"/>
              </a:rPr>
              <a:t>/</a:t>
            </a:r>
            <a:r>
              <a:rPr lang="zh-CN" altLang="en-US" sz="1710">
                <a:sym typeface="+mn-ea"/>
              </a:rPr>
              <a:t>附件栏，微信插件不显示小程序，无法使用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windows </a:t>
            </a:r>
            <a:r>
              <a:rPr lang="zh-CN" altLang="en-US" sz="1710">
                <a:sym typeface="+mn-ea"/>
              </a:rPr>
              <a:t>企业微信工作台正常，聊天工具栏小程序使用不方便，</a:t>
            </a:r>
            <a:r>
              <a:rPr lang="en-US" altLang="zh-CN" sz="1710">
                <a:sym typeface="+mn-ea"/>
              </a:rPr>
              <a:t>windows</a:t>
            </a:r>
            <a:r>
              <a:rPr lang="zh-CN" altLang="en-US" sz="1710">
                <a:sym typeface="+mn-ea"/>
              </a:rPr>
              <a:t>上聊天附件栏小程序无法正常使用，微信插件内部小程序无法打开并且不显示三方小程序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2541270"/>
          <a:ext cx="10332085" cy="41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984375"/>
                <a:gridCol w="2255520"/>
                <a:gridCol w="2332990"/>
                <a:gridCol w="2109470"/>
              </a:tblGrid>
              <a:tr h="7651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企业微信工作台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企业微信聊天附件栏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企业微信聊天工具栏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微信插件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95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自建与三方</a:t>
                      </a: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三方小程序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企业微信 聊天工具栏 聊天附件栏 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85" y="1242060"/>
            <a:ext cx="2482215" cy="537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85" y="1242060"/>
            <a:ext cx="2299335" cy="498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265555"/>
            <a:ext cx="2150745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376045"/>
            <a:ext cx="2591435" cy="4607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70" y="1313180"/>
            <a:ext cx="2185035" cy="4732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0" y="1313180"/>
            <a:ext cx="2320290" cy="5026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8076</Words>
  <Application>WPS 演示</Application>
  <PresentationFormat>宽屏</PresentationFormat>
  <Paragraphs>620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自建内部应用开发篇</vt:lpstr>
      <vt:lpstr>李月喜-专注B端开发分享 </vt:lpstr>
      <vt:lpstr>企业微信开发系列</vt:lpstr>
      <vt:lpstr>自建内部应用与第三方应用对比，及对H5网页和小程序的支持</vt:lpstr>
      <vt:lpstr>自建内部应用与第三方应用对比，及对H5网页和小程序的支持</vt:lpstr>
      <vt:lpstr>应用在哪使用，工作台、聊天工具栏、微信插件、概述</vt:lpstr>
      <vt:lpstr>应用在哪使用，工作台、聊天工具附件栏、微信插件、概述</vt:lpstr>
      <vt:lpstr>企业微信 聊天工具栏 聊天附件栏 </vt:lpstr>
      <vt:lpstr>微信插件</vt:lpstr>
      <vt:lpstr>PowerPoint 演示文稿</vt:lpstr>
      <vt:lpstr>PowerPoint 演示文稿</vt:lpstr>
      <vt:lpstr>PowerPoint 演示文稿</vt:lpstr>
      <vt:lpstr>PowerPoint 演示文稿</vt:lpstr>
      <vt:lpstr>新建自建H5/小程序应用及应用主页与菜单设置</vt:lpstr>
      <vt:lpstr>新建自建H5/小程序应用及应用主页与菜单设置</vt:lpstr>
      <vt:lpstr>开发文档如何阅读,如何寻求帮助,如何找到同行</vt:lpstr>
      <vt:lpstr>开发指南,获取token,相关工具使用</vt:lpstr>
      <vt:lpstr>host配置及代理相关，H5应用如何本地及真机调试</vt:lpstr>
      <vt:lpstr>host配置及代理相关，H5应用如何本地及真机调试</vt:lpstr>
      <vt:lpstr>H5应用电脑企业微信/手机企业微信调试</vt:lpstr>
      <vt:lpstr>身份验证,网页授权登录获取身份</vt:lpstr>
      <vt:lpstr>身份验证,网页授权登录获取身份</vt:lpstr>
      <vt:lpstr>身份验证,网页授权登录获取身份</vt:lpstr>
      <vt:lpstr>身份验证,扫码授权登录获取身份</vt:lpstr>
      <vt:lpstr>jssk,config</vt:lpstr>
      <vt:lpstr>jssk</vt:lpstr>
      <vt:lpstr>应用消息</vt:lpstr>
      <vt:lpstr>PowerPoint 演示文稿</vt:lpstr>
      <vt:lpstr>素材管理</vt:lpstr>
      <vt:lpstr>设置应用详情</vt:lpstr>
      <vt:lpstr>家校沟通</vt:lpstr>
      <vt:lpstr>家校沟通-家长使用</vt:lpstr>
      <vt:lpstr>家校沟通，网页授权登录获取身份</vt:lpstr>
      <vt:lpstr>身份验证,网页授权登录获取身份</vt:lpstr>
      <vt:lpstr>身份验证,网页授权登录获取身份</vt:lpstr>
      <vt:lpstr>家校沟通，家长使用</vt:lpstr>
      <vt:lpstr>OA审批</vt:lpstr>
      <vt:lpstr>客户管理</vt:lpstr>
      <vt:lpstr>host配置及代理相关，小程序应用小程序开发工具及手机真机调试</vt:lpstr>
      <vt:lpstr>host配置及代理相关，小程序应用如何本地及真机调试，及api如何调试</vt:lpstr>
      <vt:lpstr>ToB Dev自建内部应用Demo源码地址、Demo在线地址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172</cp:revision>
  <dcterms:created xsi:type="dcterms:W3CDTF">2021-12-04T03:04:46Z</dcterms:created>
  <dcterms:modified xsi:type="dcterms:W3CDTF">2021-12-04T03:04:46Z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