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3" r:id="rId9"/>
    <p:sldId id="269" r:id="rId10"/>
    <p:sldId id="268" r:id="rId11"/>
    <p:sldId id="265" r:id="rId12"/>
    <p:sldId id="266" r:id="rId13"/>
    <p:sldId id="267" r:id="rId14"/>
    <p:sldId id="264" r:id="rId15"/>
    <p:sldId id="275" r:id="rId16"/>
    <p:sldId id="277" r:id="rId17"/>
    <p:sldId id="278" r:id="rId18"/>
    <p:sldId id="279" r:id="rId19"/>
    <p:sldId id="281" r:id="rId20"/>
    <p:sldId id="283" r:id="rId21"/>
    <p:sldId id="282" r:id="rId22"/>
    <p:sldId id="286" r:id="rId23"/>
    <p:sldId id="280" r:id="rId24"/>
    <p:sldId id="288" r:id="rId25"/>
    <p:sldId id="294" r:id="rId26"/>
    <p:sldId id="289" r:id="rId27"/>
    <p:sldId id="290" r:id="rId28"/>
    <p:sldId id="292" r:id="rId29"/>
    <p:sldId id="291" r:id="rId30"/>
    <p:sldId id="300" r:id="rId31"/>
    <p:sldId id="301" r:id="rId32"/>
    <p:sldId id="303" r:id="rId33"/>
    <p:sldId id="302" r:id="rId34"/>
    <p:sldId id="304" r:id="rId35"/>
    <p:sldId id="305" r:id="rId36"/>
    <p:sldId id="306" r:id="rId37"/>
    <p:sldId id="307" r:id="rId38"/>
    <p:sldId id="309" r:id="rId39"/>
    <p:sldId id="310" r:id="rId40"/>
    <p:sldId id="311" r:id="rId41"/>
    <p:sldId id="312" r:id="rId42"/>
    <p:sldId id="313" r:id="rId43"/>
    <p:sldId id="314" r:id="rId44"/>
    <p:sldId id="315" r:id="rId4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企业微信开发</a:t>
            </a:r>
            <a:b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</a:b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自建内部应用开发篇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分享人：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ToB Dev 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</a:rPr>
              <a:t>李月喜</a:t>
            </a:r>
            <a:endParaRPr lang="zh-CN" altLang="en-US"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963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46609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 </a:t>
            </a:r>
            <a:r>
              <a:rPr lang="zh-CN" altLang="en-US"/>
              <a:t>企业微信聊天工具栏  没有内嵌到工具栏</a:t>
            </a:r>
            <a:endParaRPr lang="zh-CN" altLang="en-US"/>
          </a:p>
        </p:txBody>
      </p:sp>
      <p:pic>
        <p:nvPicPr>
          <p:cNvPr id="8" name="图片 7" descr="屏幕快照 2021-02-17 下午12.13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9630" y="1017270"/>
            <a:ext cx="9316720" cy="62337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46609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 </a:t>
            </a:r>
            <a:r>
              <a:rPr lang="zh-CN" altLang="en-US"/>
              <a:t>企业微信附件栏 无法发送</a:t>
            </a:r>
            <a:endParaRPr lang="zh-CN" altLang="en-US"/>
          </a:p>
        </p:txBody>
      </p:sp>
      <p:pic>
        <p:nvPicPr>
          <p:cNvPr id="2" name="图片 1" descr="屏幕快照 2021-02-17 下午12.07.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1925" y="930910"/>
            <a:ext cx="6593840" cy="4801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466090"/>
            <a:ext cx="871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windows </a:t>
            </a:r>
            <a:r>
              <a:rPr lang="zh-CN" altLang="en-US"/>
              <a:t>微信插件 内部小程序无法打开 三方小程序不显示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834390"/>
            <a:ext cx="8289925" cy="5897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5" y="1666240"/>
            <a:ext cx="6024880" cy="4232910"/>
          </a:xfrm>
          <a:prstGeom prst="rect">
            <a:avLst/>
          </a:prstGeom>
        </p:spPr>
      </p:pic>
      <p:pic>
        <p:nvPicPr>
          <p:cNvPr id="6" name="图片 5" descr="5785BD7832824C607DF6255F0335AC1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0" y="1842135"/>
            <a:ext cx="6901180" cy="43154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3100" y="46609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mac  </a:t>
            </a:r>
            <a:r>
              <a:rPr lang="zh-CN" altLang="en-US"/>
              <a:t>微信与企业微信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新建自建H5/小程序应用及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应用主页与菜单设置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585" y="143002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>
                <a:sym typeface="+mn-ea"/>
              </a:rPr>
              <a:t>新建应用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2021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日小程序与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应用都已经统一为应用了，功能基本一致。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选择“已有小程序快速创建”</a:t>
            </a:r>
            <a:r>
              <a:rPr lang="zh-CN" altLang="en-US">
                <a:sym typeface="+mn-ea"/>
              </a:rPr>
              <a:t>（必须是小程序管理员）</a:t>
            </a:r>
            <a:r>
              <a:rPr lang="en-US" altLang="zh-CN">
                <a:sym typeface="+mn-ea"/>
              </a:rPr>
              <a:t>，通过关联已有小程序进行创建应用，会自动同步小程序信息为应用名称、图标和说明，并默认设置该小程序首页为应用主页。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可见选择小程序仅是快捷创建一个应用并无任何特殊。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，建立应用后可设置应用关连主页是小程序还是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，和公众号类似先有公众号再确定公众号菜单点击可以跳转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还是小程序。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全统一应用为载体，应用里是小程序还是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随时可设置。</a:t>
            </a:r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冷知识 </a:t>
            </a:r>
            <a:endParaRPr lang="zh-CN" altLang="en-US">
              <a:sym typeface="+mn-ea"/>
            </a:endParaRPr>
          </a:p>
          <a:p>
            <a:pPr marL="914400" lvl="3"/>
            <a:r>
              <a:rPr lang="en-US" altLang="zh-CN">
                <a:sym typeface="+mn-ea"/>
              </a:rPr>
              <a:t>每企业可以新增300个应用。</a:t>
            </a:r>
            <a:endParaRPr lang="en-US" altLang="zh-CN">
              <a:sym typeface="+mn-ea"/>
            </a:endParaRPr>
          </a:p>
          <a:p>
            <a:pPr marL="914400" lvl="3"/>
            <a:r>
              <a:rPr lang="en-US" altLang="zh-CN">
                <a:sym typeface="+mn-ea"/>
              </a:rPr>
              <a:t>创建应用次数不可超过最大应用数*3/月。</a:t>
            </a:r>
            <a:endParaRPr lang="en-US" altLang="zh-CN">
              <a:sym typeface="+mn-ea"/>
            </a:endParaRPr>
          </a:p>
          <a:p>
            <a:pPr lvl="2"/>
            <a:endParaRPr lang="zh-CN" altLang="en-US">
              <a:sym typeface="+mn-ea"/>
            </a:endParaRPr>
          </a:p>
          <a:p>
            <a:pPr marL="0" lvl="0" indent="0">
              <a:buNone/>
            </a:pP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marL="0" lvl="0" indent="0">
              <a:buNone/>
            </a:pPr>
            <a:r>
              <a:rPr lang="en-US" altLang="zh-CN"/>
              <a:t>       PS:</a:t>
            </a:r>
            <a:r>
              <a:rPr lang="zh-CN" altLang="en-US"/>
              <a:t>比以前合理很多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新建自建H5/小程序应用及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应用主页与菜单设置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4220" y="1430020"/>
            <a:ext cx="106095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endParaRPr lang="zh-CN" altLang="en-US"/>
          </a:p>
          <a:p>
            <a:pPr lvl="0"/>
            <a:r>
              <a:rPr lang="zh-CN" altLang="en-US"/>
              <a:t>应用主页</a:t>
            </a:r>
            <a:endParaRPr lang="zh-CN" altLang="en-US"/>
          </a:p>
          <a:p>
            <a:pPr lvl="0"/>
            <a:r>
              <a:rPr lang="zh-CN" altLang="en-US"/>
              <a:t>      可关连网页 </a:t>
            </a:r>
            <a:endParaRPr lang="zh-CN" altLang="en-US"/>
          </a:p>
          <a:p>
            <a:pPr lvl="0"/>
            <a:r>
              <a:rPr lang="zh-CN" altLang="en-US"/>
              <a:t>      可关连小程序 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应用菜单 </a:t>
            </a:r>
            <a:endParaRPr lang="zh-CN" altLang="en-US"/>
          </a:p>
          <a:p>
            <a:pPr lvl="0"/>
            <a:r>
              <a:rPr lang="zh-CN" altLang="en-US"/>
              <a:t>      类似公众号</a:t>
            </a:r>
            <a:endParaRPr lang="zh-CN" altLang="en-US"/>
          </a:p>
          <a:p>
            <a:pPr lvl="0"/>
            <a:r>
              <a:rPr lang="zh-CN" altLang="en-US"/>
              <a:t>      可跳转网页</a:t>
            </a:r>
            <a:endParaRPr lang="zh-CN" altLang="en-US"/>
          </a:p>
          <a:p>
            <a:pPr lvl="0"/>
            <a:r>
              <a:rPr lang="zh-CN" altLang="en-US"/>
              <a:t>      可跳转小程序</a:t>
            </a:r>
            <a:r>
              <a:rPr lang="en-US" altLang="zh-CN"/>
              <a:t>(</a:t>
            </a:r>
            <a:r>
              <a:rPr lang="zh-CN" altLang="en-US"/>
              <a:t>需要有应用的主页为小程序</a:t>
            </a:r>
            <a:r>
              <a:rPr lang="en-US" altLang="zh-CN"/>
              <a:t>)</a:t>
            </a:r>
            <a:endParaRPr lang="zh-CN" altLang="en-US"/>
          </a:p>
          <a:p>
            <a:pPr lvl="0"/>
            <a:r>
              <a:rPr lang="zh-CN" altLang="en-US"/>
              <a:t>      可跳转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设置了应用主页</a:t>
            </a:r>
            <a:endParaRPr lang="zh-CN" altLang="en-US"/>
          </a:p>
          <a:p>
            <a:pPr lvl="0"/>
            <a:r>
              <a:rPr lang="zh-CN" altLang="en-US"/>
              <a:t>      企业微信工作台点击应用直接跳转主页</a:t>
            </a:r>
            <a:endParaRPr lang="zh-CN" altLang="en-US"/>
          </a:p>
          <a:p>
            <a:pPr lvl="0"/>
            <a:r>
              <a:rPr lang="zh-CN" altLang="en-US"/>
              <a:t>      微信插件也可设置直接跳转主页</a:t>
            </a:r>
            <a:endParaRPr lang="zh-CN" altLang="en-US"/>
          </a:p>
          <a:p>
            <a:pPr lvl="0"/>
            <a:r>
              <a:rPr lang="en-US" altLang="zh-CN"/>
              <a:t>      </a:t>
            </a:r>
            <a:r>
              <a:rPr lang="zh-CN" altLang="en-US"/>
              <a:t>一旦设置跳转主页就无法直接点击应用到菜单及会话页面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	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开发文档如何阅读,如何寻求帮助,如何找到同行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4220" y="1430020"/>
            <a:ext cx="106095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endParaRPr lang="zh-CN" altLang="en-US"/>
          </a:p>
          <a:p>
            <a:pPr lvl="0"/>
            <a:r>
              <a:rPr lang="zh-CN" altLang="en-US"/>
              <a:t>阅读文档三篇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使用帮助</a:t>
            </a:r>
            <a:endParaRPr lang="zh-CN" altLang="en-US"/>
          </a:p>
          <a:p>
            <a:pPr lvl="0"/>
            <a:r>
              <a:rPr lang="zh-CN" altLang="en-US"/>
              <a:t>https://work.weixin.qq.com/help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开发文档</a:t>
            </a:r>
            <a:endParaRPr lang="zh-CN" altLang="en-US"/>
          </a:p>
          <a:p>
            <a:pPr lvl="0"/>
            <a:r>
              <a:rPr lang="zh-CN" altLang="en-US"/>
              <a:t>https://work.weixin.qq.com/api/doc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开放社区</a:t>
            </a:r>
            <a:endParaRPr lang="zh-CN" altLang="en-US"/>
          </a:p>
          <a:p>
            <a:pPr lvl="0"/>
            <a:r>
              <a:rPr lang="zh-CN" altLang="en-US"/>
              <a:t>https://developers.weixin.qq.com/community/enterprisewechat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同行群</a:t>
            </a:r>
            <a:endParaRPr lang="zh-CN" altLang="en-US"/>
          </a:p>
          <a:p>
            <a:pPr lvl="0"/>
            <a:r>
              <a:rPr lang="zh-CN" altLang="en-US"/>
              <a:t>联系我拉你加入</a:t>
            </a:r>
            <a:endParaRPr lang="zh-CN" altLang="en-US"/>
          </a:p>
          <a:p>
            <a:pPr lvl="0"/>
            <a:r>
              <a:rPr lang="en-US" altLang="zh-CN"/>
              <a:t>	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开发指南,获取token,相关工具使用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企业微信应用体系</a:t>
            </a:r>
            <a:endParaRPr lang="zh-CN" altLang="en-US"/>
          </a:p>
          <a:p>
            <a:pPr lvl="1"/>
            <a:r>
              <a:rPr lang="zh-CN" altLang="en-US"/>
              <a:t>系统应用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有</a:t>
            </a:r>
            <a:r>
              <a:rPr lang="en-US" altLang="zh-CN"/>
              <a:t>api:</a:t>
            </a:r>
            <a:r>
              <a:rPr lang="zh-CN" altLang="en-US"/>
              <a:t>审批应用</a:t>
            </a:r>
            <a:r>
              <a:rPr lang="en-US" altLang="zh-CN"/>
              <a:t>,</a:t>
            </a:r>
            <a:r>
              <a:rPr lang="zh-CN" altLang="en-US"/>
              <a:t>汇报等应用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有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secret </a:t>
            </a:r>
            <a:r>
              <a:rPr lang="zh-CN" altLang="en-US">
                <a:sym typeface="+mn-ea"/>
              </a:rPr>
              <a:t>可调用</a:t>
            </a:r>
            <a:r>
              <a:rPr lang="en-US" altLang="zh-CN"/>
              <a:t>)</a:t>
            </a:r>
            <a:r>
              <a:rPr lang="zh-CN" altLang="en-US"/>
              <a:t>；通讯录应用，客户联系应用</a:t>
            </a:r>
            <a:r>
              <a:rPr lang="en-US" altLang="zh-CN"/>
              <a:t>(</a:t>
            </a:r>
            <a:r>
              <a:rPr lang="zh-CN" altLang="en-US"/>
              <a:t>有</a:t>
            </a:r>
            <a:r>
              <a:rPr lang="en-US" altLang="zh-CN"/>
              <a:t>secret </a:t>
            </a:r>
            <a:r>
              <a:rPr lang="zh-CN" altLang="en-US"/>
              <a:t>可调用 </a:t>
            </a:r>
            <a:r>
              <a:rPr lang="en-US" altLang="zh-CN"/>
              <a:t>)   </a:t>
            </a:r>
            <a:r>
              <a:rPr lang="zh-CN" altLang="en-US">
                <a:sym typeface="+mn-ea"/>
              </a:rPr>
              <a:t>无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：测温等</a:t>
            </a:r>
            <a:endParaRPr lang="zh-CN" altLang="en-US"/>
          </a:p>
          <a:p>
            <a:pPr lvl="1"/>
            <a:r>
              <a:rPr lang="zh-CN" altLang="en-US"/>
              <a:t>自建内部应用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有</a:t>
            </a:r>
            <a:r>
              <a:rPr lang="en-US" altLang="zh-CN"/>
              <a:t>api 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第三方应用</a:t>
            </a:r>
            <a:endParaRPr lang="zh-CN" altLang="en-US"/>
          </a:p>
          <a:p>
            <a:pPr lvl="1"/>
            <a:r>
              <a:rPr lang="zh-CN" altLang="en-US"/>
              <a:t>        有</a:t>
            </a:r>
            <a:r>
              <a:rPr lang="en-US" altLang="zh-CN"/>
              <a:t>api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自建应用及第三方应用要调用 一些大系统应用功能  需要在大系统应用设置允许自建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三方来调用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开发指南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示范库 </a:t>
            </a:r>
            <a:endParaRPr lang="zh-CN" altLang="en-US"/>
          </a:p>
          <a:p>
            <a:pPr lvl="0"/>
            <a:r>
              <a:rPr lang="en-US" altLang="zh-CN"/>
              <a:t>	 https://github.com/sbzhu/weworkapi_php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zh-CN" altLang="en-US"/>
              <a:t>开发工具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接口请求：</a:t>
            </a:r>
            <a:r>
              <a:rPr lang="en-US" altLang="zh-CN">
                <a:sym typeface="+mn-ea"/>
              </a:rPr>
              <a:t>postman https://www.getpostman.com/apps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	</a:t>
            </a:r>
            <a:r>
              <a:rPr lang="zh-CN" altLang="en-US"/>
              <a:t>内网穿透：</a:t>
            </a:r>
            <a:r>
              <a:rPr lang="en-US" altLang="zh-CN"/>
              <a:t>frp           https://github.com/fatedier/frp</a:t>
            </a:r>
            <a:endParaRPr lang="en-US" altLang="zh-CN"/>
          </a:p>
          <a:p>
            <a:pPr lvl="0"/>
            <a:r>
              <a:rPr lang="en-US" altLang="zh-CN"/>
              <a:t>                	    ngrok</a:t>
            </a:r>
            <a:r>
              <a:rPr lang="zh-CN" altLang="en-US"/>
              <a:t>    https://github.com/inconshreveable/ngrok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host配置及代理相关，H5应用如何本地及真机调试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b="1"/>
              <a:t>host</a:t>
            </a:r>
            <a:r>
              <a:rPr lang="zh-CN" altLang="en-US" b="1"/>
              <a:t>配置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概念</a:t>
            </a:r>
            <a:r>
              <a:rPr lang="en-US" altLang="zh-CN"/>
              <a:t>: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用户在浏览器中输入一个网址时，系统会首先自动从Hosts文件中寻找对应的IP地址，一旦找到，系统会立即打开对应网页，如果没有找到，则系统再会将网址提交，进行DNS域名解析(比如常用的114.114.114.114),再获得相应的IP地址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https://github.com/oldj/SwitchHosts/releases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 b="1"/>
              <a:t>代理设置</a:t>
            </a:r>
            <a:endParaRPr lang="zh-CN" altLang="en-US" b="1"/>
          </a:p>
          <a:p>
            <a:pPr lvl="0"/>
            <a:r>
              <a:rPr lang="zh-CN" altLang="en-US"/>
              <a:t>代理概念：</a:t>
            </a:r>
            <a:endParaRPr lang="zh-CN" altLang="en-US"/>
          </a:p>
          <a:p>
            <a:pPr lvl="0"/>
            <a:r>
              <a:rPr lang="en-US" altLang="zh-CN"/>
              <a:t>	在一般情况下，我们使用网络浏览器直接去连接其他Internet站点取得网络信息时，需送出Request信号来得到回答，然后对方再把信息以bit方式传送回来。代理服务器是介于浏览器和Web服务器之间的一台服务器，有了它之后，浏览器不是直接到Web服务器去取回网页而是向代理服务器发出请求， Request信号会先送到代理服务器，由代理服务器来取回浏览器所需要的信息并传送给你的浏览器。</a:t>
            </a:r>
            <a:endParaRPr lang="zh-CN" altLang="en-US"/>
          </a:p>
          <a:p>
            <a:pPr lvl="0"/>
            <a:r>
              <a:rPr lang="zh-CN" altLang="en-US"/>
              <a:t>代理工具：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en-US" altLang="zh-CN">
                <a:sym typeface="+mn-ea"/>
              </a:rPr>
              <a:t>charles:</a:t>
            </a:r>
            <a:r>
              <a:rPr lang="en-US" altLang="zh-CN"/>
              <a:t>https://www.charlesproxy.com/</a:t>
            </a:r>
            <a:endParaRPr lang="en-US" altLang="zh-CN"/>
          </a:p>
          <a:p>
            <a:pPr lvl="0"/>
            <a:r>
              <a:rPr lang="zh-CN" altLang="en-US"/>
              <a:t>电脑企业微信调试：</a:t>
            </a:r>
            <a:endParaRPr lang="en-US" altLang="zh-CN"/>
          </a:p>
          <a:p>
            <a:pPr lvl="0"/>
            <a:r>
              <a:rPr lang="en-US" altLang="zh-CN"/>
              <a:t>https://open.work.weixin.qq.com/api/doc/90000/90139/90315#%E4%BC%81%E4%B8%9A%E5%BE%AE%E4%BF%A1Windows%E7%89%88%E6%9C%AC%E8%B0%83%E8%AF%95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host配置及代理相关，H5应用如何本地及真机调试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7" name="图片 6" descr="屏幕快照 2021-03-10 下午9.27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1374140"/>
            <a:ext cx="10058400" cy="5288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李月喜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专注</a:t>
            </a:r>
            <a:r>
              <a:rPr lang="en-US" altLang="zh-CN">
                <a:latin typeface="苹方-简" panose="020B0400000000000000" charset="-122"/>
                <a:ea typeface="苹方-简" panose="020B0400000000000000" charset="-122"/>
              </a:rPr>
              <a:t>B</a:t>
            </a:r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端开发分享 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全栈工程师，产品经理，技术经理；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13</a:t>
            </a:r>
            <a:r>
              <a:rPr lang="zh-CN" altLang="en-US">
                <a:sym typeface="+mn-ea"/>
              </a:rPr>
              <a:t>年至今参与多个项目从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年以上</a:t>
            </a:r>
            <a:r>
              <a:rPr lang="en-US" altLang="zh-CN">
                <a:sym typeface="+mn-ea"/>
              </a:rPr>
              <a:t>To B</a:t>
            </a:r>
            <a:r>
              <a:rPr lang="zh-CN" altLang="en-US">
                <a:sym typeface="+mn-ea"/>
              </a:rPr>
              <a:t>应用开发经验；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年开始微信公众号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小程序开发，有代公众号实现开发经验。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年开始企业微信开发，有自建内部应用，第三方应用，政务微信应用，私有部署企业微信应用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应用包括</a:t>
            </a:r>
            <a:r>
              <a:rPr lang="en-US" altLang="zh-CN">
                <a:sym typeface="+mn-ea"/>
              </a:rPr>
              <a:t>H5/</a:t>
            </a:r>
            <a:r>
              <a:rPr lang="zh-CN" altLang="en-US">
                <a:sym typeface="+mn-ea"/>
              </a:rPr>
              <a:t>小程序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前后端开发经验；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目前在某</a:t>
            </a:r>
            <a:r>
              <a:rPr lang="en-US" altLang="zh-CN">
                <a:sym typeface="+mn-ea"/>
              </a:rPr>
              <a:t>SaaS</a:t>
            </a:r>
            <a:r>
              <a:rPr lang="zh-CN" altLang="en-US">
                <a:sym typeface="+mn-ea"/>
              </a:rPr>
              <a:t>产品从事管理及研发工作；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H5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电脑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企业微信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/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手机企业微信调试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b="1"/>
              <a:t>host</a:t>
            </a:r>
            <a:r>
              <a:rPr lang="zh-CN" altLang="en-US" b="1"/>
              <a:t>配置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概念</a:t>
            </a:r>
            <a:r>
              <a:rPr lang="en-US" altLang="zh-CN"/>
              <a:t>: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用户在浏览器中输入一个网址时，系统会首先自动从Hosts文件中寻找对应的IP地址，一旦找到，系统会立即打开对应网页，如果没有找到，则系统再会将网址提交，进行DNS域名解析(比如常用的114.114.114.114),再获得相应的IP地址</a:t>
            </a:r>
            <a:endParaRPr lang="zh-CN" altLang="en-US"/>
          </a:p>
          <a:p>
            <a:pPr lvl="0"/>
            <a:r>
              <a:rPr lang="en-US" altLang="zh-CN"/>
              <a:t>host</a:t>
            </a:r>
            <a:r>
              <a:rPr lang="zh-CN" altLang="en-US"/>
              <a:t>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zh-CN" altLang="en-US"/>
              <a:t>https://github.com/oldj/SwitchHosts/releases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 b="1"/>
              <a:t>代理设置</a:t>
            </a:r>
            <a:endParaRPr lang="zh-CN" altLang="en-US" b="1"/>
          </a:p>
          <a:p>
            <a:pPr lvl="0"/>
            <a:r>
              <a:rPr lang="zh-CN" altLang="en-US"/>
              <a:t>代理概念：</a:t>
            </a:r>
            <a:endParaRPr lang="zh-CN" altLang="en-US"/>
          </a:p>
          <a:p>
            <a:pPr lvl="0"/>
            <a:r>
              <a:rPr lang="en-US" altLang="zh-CN"/>
              <a:t>	在一般情况下，我们使用网络浏览器直接去连接其他Internet站点取得网络信息时，需送出Request信号来得到回答，然后对方再把信息以bit方式传送回来。代理服务器是介于浏览器和Web服务器之间的一台服务器，有了它之后，浏览器不是直接到Web服务器去取回网页而是向代理服务器发出请求， Request信号会先送到代理服务器，由代理服务器来取回浏览器所需要的信息并传送给你的浏览器。</a:t>
            </a:r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zh-CN" altLang="en-US"/>
              <a:t>代理工具：</a:t>
            </a:r>
            <a:endParaRPr lang="zh-CN" altLang="en-US"/>
          </a:p>
          <a:p>
            <a:pPr lvl="0"/>
            <a:r>
              <a:rPr lang="en-US" altLang="zh-CN"/>
              <a:t>	</a:t>
            </a:r>
            <a:r>
              <a:rPr lang="en-US" altLang="zh-CN">
                <a:sym typeface="+mn-ea"/>
              </a:rPr>
              <a:t>charles:</a:t>
            </a:r>
            <a:r>
              <a:rPr lang="en-US" altLang="zh-CN"/>
              <a:t>https://www.charlesproxy.com/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前端：</a:t>
            </a:r>
            <a:endParaRPr lang="zh-CN" altLang="en-US"/>
          </a:p>
          <a:p>
            <a:pPr lvl="0"/>
            <a:r>
              <a:rPr lang="en-US" altLang="zh-CN"/>
              <a:t>vite+vuejs3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地址：https://github.com/liyuexi/qywx-vuejs</a:t>
            </a:r>
            <a:endParaRPr lang="zh-CN" altLang="en-US">
              <a:sym typeface="+mn-ea"/>
            </a:endParaRPr>
          </a:p>
          <a:p>
            <a:pPr lvl="0"/>
            <a:endParaRPr lang="en-US" altLang="zh-CN"/>
          </a:p>
          <a:p>
            <a:pPr lvl="0"/>
            <a:r>
              <a:rPr lang="zh-CN" altLang="en-US"/>
              <a:t>后端</a:t>
            </a:r>
            <a:r>
              <a:rPr lang="en-US" altLang="zh-CN"/>
              <a:t>:</a:t>
            </a:r>
            <a:endParaRPr lang="en-US" altLang="zh-CN"/>
          </a:p>
          <a:p>
            <a:pPr lvl="0"/>
            <a:r>
              <a:rPr lang="en-US" altLang="zh-CN"/>
              <a:t>springboot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</a:t>
            </a:r>
            <a:r>
              <a:rPr lang="en-US" altLang="zh-CN">
                <a:sym typeface="+mn-ea"/>
              </a:rPr>
              <a:t>:   https://github.com/liyuexi/qywx-inner-java</a:t>
            </a:r>
            <a:endParaRPr lang="en-US" altLang="zh-CN">
              <a:sym typeface="+mn-ea"/>
            </a:endParaRPr>
          </a:p>
          <a:p>
            <a:pPr lvl="0"/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en-US" altLang="zh-CN"/>
              <a:t>1</a:t>
            </a:r>
            <a:r>
              <a:rPr lang="zh-CN" altLang="en-US"/>
              <a:t>，设置应用OAuth2.0网页授权功能的回调域名，上传验证文件并进行</a:t>
            </a:r>
            <a:r>
              <a:rPr lang="zh-CN" altLang="en-US">
                <a:sym typeface="+mn-ea"/>
              </a:rPr>
              <a:t>域名验证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回调域名：tobdev.ant-xy.com:8800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，本地环境配置，设置</a:t>
            </a:r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等</a:t>
            </a:r>
            <a:endParaRPr lang="zh-CN" altLang="en-US"/>
          </a:p>
          <a:p>
            <a:pPr lvl="0"/>
            <a:r>
              <a:rPr lang="zh-CN" altLang="en-US"/>
              <a:t>前端示例使用：tobdev.ant-xy.com:8800</a:t>
            </a:r>
            <a:endParaRPr lang="zh-CN" altLang="en-US"/>
          </a:p>
          <a:p>
            <a:pPr lvl="0"/>
            <a:r>
              <a:rPr lang="zh-CN" altLang="en-US"/>
              <a:t>后端</a:t>
            </a:r>
            <a:r>
              <a:rPr lang="en-US" altLang="zh-CN"/>
              <a:t>api</a:t>
            </a:r>
            <a:r>
              <a:rPr lang="zh-CN" altLang="en-US"/>
              <a:t>示例：http://api.ant-xy.com:9900</a:t>
            </a:r>
            <a:endParaRPr lang="zh-CN" altLang="en-US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屏幕快照 2021-08-09 下午9.13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1122045"/>
            <a:ext cx="7794625" cy="55295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/>
              <a:t>redirecturl     http://tobdev.ant-xy.com:8800/#/callback</a:t>
            </a:r>
            <a:endParaRPr lang="en-US" altLang="zh-CN"/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授权链接 </a:t>
            </a:r>
            <a:endParaRPr lang="zh-CN" altLang="en-US"/>
          </a:p>
          <a:p>
            <a:pPr lvl="0"/>
            <a:r>
              <a:rPr lang="zh-CN" altLang="en-US"/>
              <a:t>https://open.weixin.qq.com/connect/oauth2/authorize?appid=wwe58c8eb857ded23d&amp;redirect_uri=http%3A%2F%2Ftobdev.ant-xy.com%3A8800%2F%23%2Fcallback&amp;response_type=code&amp;scope=snsapi_base&amp;state=sdfds343#wechat_redirect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跳回后会携带</a:t>
            </a:r>
            <a:r>
              <a:rPr lang="en-US" altLang="zh-CN"/>
              <a:t>code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身份验证,扫码授权登录获取身份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/>
              <a:t>redirecturl     http://tobdev.ant-xy.com:8800/#/adminCallback</a:t>
            </a:r>
            <a:endParaRPr lang="en-US" altLang="zh-CN"/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授权链接 </a:t>
            </a:r>
            <a:endParaRPr lang="zh-CN" altLang="en-US"/>
          </a:p>
          <a:p>
            <a:pPr lvl="0"/>
            <a:r>
              <a:rPr lang="zh-CN" altLang="en-US"/>
              <a:t>https://open.weixin.qq.com/connect/oauth2/authorize?appid=wwe58c8eb857ded23d&amp;redirect_uri=http%3A%2F%2Ftobdev.ant-xy.com%3A8800%2F%23%2F</a:t>
            </a:r>
            <a:r>
              <a:rPr lang="en-US" altLang="zh-CN">
                <a:sym typeface="+mn-ea"/>
              </a:rPr>
              <a:t>adminCallback</a:t>
            </a:r>
            <a:r>
              <a:rPr lang="zh-CN" altLang="en-US"/>
              <a:t>k&amp;response_type=code&amp;scope=snsapi_base&amp;state=sdfds343#wechat_redirect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授权成功后会跳回携带</a:t>
            </a:r>
            <a:r>
              <a:rPr lang="en-US" altLang="zh-CN"/>
              <a:t>code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jssk,config</a:t>
            </a:r>
            <a:endParaRPr lang="en-US" altLang="zh-CN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/>
              <a:t>jssdk</a:t>
            </a:r>
            <a:endParaRPr lang="en-US" altLang="zh-CN"/>
          </a:p>
          <a:p>
            <a:pPr lvl="0"/>
            <a:r>
              <a:rPr lang="en-US" altLang="zh-CN"/>
              <a:t>app(iOS/Android</a:t>
            </a:r>
            <a:r>
              <a:rPr lang="zh-CN" altLang="en-US"/>
              <a:t>）调用系统调用系统功能打开摄像头，定位进行如拍照，扫一扫，定位等等</a:t>
            </a:r>
            <a:endParaRPr lang="zh-CN" altLang="en-US"/>
          </a:p>
          <a:p>
            <a:pPr lvl="0"/>
            <a:r>
              <a:rPr lang="en-US" altLang="zh-CN"/>
              <a:t>1,app</a:t>
            </a:r>
            <a:r>
              <a:rPr lang="zh-CN" altLang="en-US"/>
              <a:t>里内嵌浏览器里的</a:t>
            </a:r>
            <a:r>
              <a:rPr lang="en-US" altLang="zh-CN"/>
              <a:t>h5</a:t>
            </a:r>
            <a:r>
              <a:rPr lang="zh-CN" altLang="en-US"/>
              <a:t>应用需要通过</a:t>
            </a:r>
            <a:r>
              <a:rPr lang="en-US" altLang="zh-CN"/>
              <a:t>app</a:t>
            </a:r>
            <a:r>
              <a:rPr lang="zh-CN" altLang="en-US"/>
              <a:t>间接的呼起系统功能，</a:t>
            </a:r>
            <a:r>
              <a:rPr lang="en-US" altLang="zh-CN"/>
              <a:t>h5</a:t>
            </a:r>
            <a:r>
              <a:rPr lang="zh-CN" altLang="en-US"/>
              <a:t>跟</a:t>
            </a:r>
            <a:r>
              <a:rPr lang="en-US" altLang="zh-CN"/>
              <a:t>app</a:t>
            </a:r>
            <a:r>
              <a:rPr lang="zh-CN" altLang="en-US"/>
              <a:t>交互需要通过企业</a:t>
            </a:r>
            <a:r>
              <a:rPr lang="en-US" altLang="zh-CN"/>
              <a:t>jssdk</a:t>
            </a:r>
            <a:endParaRPr lang="en-US" altLang="zh-CN"/>
          </a:p>
          <a:p>
            <a:pPr lvl="0"/>
            <a:r>
              <a:rPr lang="en-US" altLang="zh-CN"/>
              <a:t>2,</a:t>
            </a:r>
            <a:r>
              <a:rPr lang="en-US" altLang="zh-CN">
                <a:sym typeface="+mn-ea"/>
              </a:rPr>
              <a:t>app</a:t>
            </a:r>
            <a:r>
              <a:rPr lang="zh-CN" altLang="en-US">
                <a:sym typeface="+mn-ea"/>
              </a:rPr>
              <a:t>里内嵌浏览器里的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应用调用企业微信本身功能，如选人，需要通过企业微信</a:t>
            </a:r>
            <a:r>
              <a:rPr lang="en-US" altLang="zh-CN">
                <a:sym typeface="+mn-ea"/>
              </a:rPr>
              <a:t>jssdk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jssdk config</a:t>
            </a:r>
            <a:endParaRPr lang="en-US" altLang="zh-CN"/>
          </a:p>
          <a:p>
            <a:pPr lvl="0"/>
            <a:r>
              <a:rPr lang="en-US" altLang="zh-CN"/>
              <a:t>所有的JS接口只能在企业微信应用的可信域名下调用(包括子域名)，且可信域名必须有ICP备案且在管理端验证域名归属。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zh-CN" altLang="en-US"/>
              <a:t>验证域名归属：线上或者通过穿透能访问到校验域名归属文件</a:t>
            </a:r>
            <a:endParaRPr lang="zh-CN" altLang="en-US"/>
          </a:p>
          <a:p>
            <a:pPr lvl="0"/>
            <a:r>
              <a:rPr lang="zh-CN" altLang="en-US"/>
              <a:t>调用</a:t>
            </a:r>
            <a:r>
              <a:rPr lang="en-US" altLang="zh-CN"/>
              <a:t>js</a:t>
            </a:r>
            <a:r>
              <a:rPr lang="zh-CN" altLang="en-US"/>
              <a:t>签名接口</a:t>
            </a:r>
            <a:r>
              <a:rPr lang="en-US" altLang="zh-CN"/>
              <a:t>: </a:t>
            </a:r>
            <a:r>
              <a:rPr lang="zh-CN" altLang="en-US"/>
              <a:t>进行</a:t>
            </a:r>
            <a:r>
              <a:rPr lang="en-US" altLang="zh-CN"/>
              <a:t>config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jssk</a:t>
            </a:r>
            <a:endParaRPr lang="en-US" altLang="zh-CN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checkJsApi</a:t>
            </a:r>
            <a:endParaRPr lang="zh-CN" altLang="en-US"/>
          </a:p>
          <a:p>
            <a:pPr lvl="0"/>
            <a:r>
              <a:rPr lang="zh-CN" altLang="en-US"/>
              <a:t>判断当前客户端版本是否支持指定JS接口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agentconfig</a:t>
            </a:r>
            <a:endParaRPr lang="en-US" altLang="zh-CN"/>
          </a:p>
          <a:p>
            <a:pPr lvl="0"/>
            <a:r>
              <a:rPr lang="zh-CN" altLang="en-US"/>
              <a:t>某些</a:t>
            </a:r>
            <a:r>
              <a:rPr lang="en-US" altLang="zh-CN"/>
              <a:t>jssdk</a:t>
            </a:r>
            <a:r>
              <a:rPr lang="zh-CN" altLang="en-US"/>
              <a:t>接口调用需要</a:t>
            </a:r>
            <a:r>
              <a:rPr lang="en-US" altLang="zh-CN"/>
              <a:t>agentconfig</a:t>
            </a:r>
            <a:endParaRPr lang="zh-CN" altLang="en-US"/>
          </a:p>
          <a:p>
            <a:pPr lvl="0"/>
            <a:r>
              <a:rPr lang="zh-CN" altLang="en-US"/>
              <a:t>多了agentid</a:t>
            </a:r>
            <a:endParaRPr lang="zh-CN" altLang="en-US"/>
          </a:p>
          <a:p>
            <a:pPr lvl="0"/>
            <a:r>
              <a:rPr lang="en-US" altLang="zh-CN"/>
              <a:t>ticket</a:t>
            </a:r>
            <a:r>
              <a:rPr lang="zh-CN" altLang="en-US"/>
              <a:t>获取不一样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其它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扫一扫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拍照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分享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应用消息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应用消息类比公众号  及应用主页模式与菜单模式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，发送应用消息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2</a:t>
            </a:r>
            <a:r>
              <a:rPr lang="zh-CN" altLang="en-US"/>
              <a:t>，接收应用消息</a:t>
            </a:r>
            <a:endParaRPr lang="zh-CN" altLang="en-US"/>
          </a:p>
          <a:p>
            <a:pPr lvl="0"/>
            <a:r>
              <a:rPr lang="zh-CN" altLang="en-US"/>
              <a:t>点击菜单等消息</a:t>
            </a:r>
            <a:endParaRPr lang="zh-CN" altLang="en-US"/>
          </a:p>
          <a:p>
            <a:pPr lvl="0"/>
            <a:r>
              <a:rPr lang="zh-CN" altLang="en-US"/>
              <a:t>用户通过对话框发送消息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3</a:t>
            </a:r>
            <a:r>
              <a:rPr lang="zh-CN" altLang="en-US"/>
              <a:t>，发送消息到群聊会话：企业后台调用接口创建群聊后，可通过应用推送消息到群内。（暂不支持接收群聊消息）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2600" y="411480"/>
            <a:ext cx="11515090" cy="50145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接收应用消息，回调如何使用本地调试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内网穿透，公网访问数据路由到本地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frp</a:t>
            </a: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将公网数据穿透到本地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 smtClean="0">
                <a:solidFill>
                  <a:schemeClr val="bg1">
                    <a:lumMod val="50000"/>
                  </a:schemeClr>
                </a:solidFill>
                <a:latin typeface="苹方-简" panose="020B0400000000000000" charset="-122"/>
                <a:ea typeface="苹方-简" panose="020B0400000000000000" charset="-122"/>
                <a:cs typeface="苹方-简" panose="020B0400000000000000" charset="-122"/>
                <a:sym typeface="Times New Roman" panose="02020803070505020304"/>
              </a:rPr>
              <a:t>https://github.com/fatedier/frp/blob/dev/README_zh.md</a:t>
            </a: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spc="0" normalizeH="0" baseline="0" dirty="0" smtClean="0">
              <a:solidFill>
                <a:schemeClr val="bg1">
                  <a:lumMod val="50000"/>
                </a:schemeClr>
              </a:solidFill>
              <a:latin typeface="苹方-简" panose="020B0400000000000000" charset="-122"/>
              <a:ea typeface="苹方-简" panose="020B0400000000000000" charset="-122"/>
              <a:cs typeface="苹方-简" panose="020B0400000000000000" charset="-122"/>
              <a:sym typeface="Times New Roman" panose="020208030705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13200" y="2265363"/>
            <a:ext cx="2622550" cy="3413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公网服务器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1</a:t>
            </a:r>
            <a:r>
              <a:rPr lang="zh-CN" altLang="en-US">
                <a:sym typeface="Times New Roman" panose="02020803070505020304"/>
              </a:rPr>
              <a:t>，域名解析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将如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Times New Roman" panose="02020803070505020304"/>
              </a:rPr>
              <a:t>解析到服务器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Times New Roman" panose="02020803070505020304"/>
              </a:rPr>
              <a:t>2</a:t>
            </a:r>
            <a:r>
              <a:rPr lang="zh-CN" altLang="en-US">
                <a:sym typeface="Times New Roman" panose="02020803070505020304"/>
              </a:rPr>
              <a:t>，开启</a:t>
            </a:r>
            <a:r>
              <a:rPr lang="en-US" altLang="zh-CN">
                <a:sym typeface="Times New Roman" panose="02020803070505020304"/>
              </a:rPr>
              <a:t>frp</a:t>
            </a:r>
            <a:r>
              <a:rPr lang="zh-CN" altLang="en-US">
                <a:sym typeface="Times New Roman" panose="02020803070505020304"/>
              </a:rPr>
              <a:t>服务端</a:t>
            </a:r>
            <a:r>
              <a:rPr lang="en-US" altLang="zh-CN">
                <a:sym typeface="Times New Roman" panose="02020803070505020304"/>
              </a:rPr>
              <a:t>frps</a:t>
            </a:r>
            <a:r>
              <a:rPr lang="zh-CN" altLang="en-US">
                <a:sym typeface="Times New Roman" panose="02020803070505020304"/>
              </a:rPr>
              <a:t>并设置监听公网的端口为</a:t>
            </a:r>
            <a:endParaRPr lang="zh-CN" alt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8800</a:t>
            </a:r>
            <a:r>
              <a:rPr lang="zh-CN" altLang="en-US">
                <a:sym typeface="Times New Roman" panose="02020803070505020304"/>
              </a:rPr>
              <a:t>，对</a:t>
            </a:r>
            <a:r>
              <a:rPr lang="en-US" altLang="zh-CN">
                <a:sym typeface="Times New Roman" panose="02020803070505020304"/>
              </a:rPr>
              <a:t>frpc</a:t>
            </a:r>
            <a:r>
              <a:rPr lang="zh-CN" altLang="en-US">
                <a:sym typeface="Times New Roman" panose="02020803070505020304"/>
              </a:rPr>
              <a:t>客户端提供服务的端口为</a:t>
            </a:r>
            <a:r>
              <a:rPr lang="en-US" altLang="zh-CN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7000</a:t>
            </a:r>
            <a:endParaRPr lang="en-US"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05065" y="2475548"/>
            <a:ext cx="3733165" cy="286004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本地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PC/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服务器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内网穿透接收公网回调数据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，开启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fpc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客户端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frpc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配置连接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frp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服务端公网服务器地址 101.201.254.163对应端口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7000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，并设置本地机器对应的接收数据的本地网端口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9900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宋体" charset="0"/>
                <a:cs typeface="Times New Roman" panose="02020803070505020304"/>
                <a:sym typeface="Times New Roman" panose="02020803070505020304"/>
              </a:rPr>
              <a:t>及本地域名</a:t>
            </a:r>
            <a:r>
              <a:rPr>
                <a:sym typeface="Times New Roman" panose="02020803070505020304"/>
              </a:rPr>
              <a:t>api</a:t>
            </a:r>
            <a:r>
              <a:rPr lang="en-US">
                <a:sym typeface="Times New Roman" panose="02020803070505020304"/>
              </a:rPr>
              <a:t>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tobdev</a:t>
            </a:r>
            <a:r>
              <a:rPr>
                <a:sym typeface="Times New Roman" panose="02020803070505020304"/>
              </a:rPr>
              <a:t>.com</a:t>
            </a:r>
            <a:r>
              <a:rPr lang="zh-CN">
                <a:sym typeface="Times New Roman" panose="02020803070505020304"/>
              </a:rPr>
              <a:t>（本地指定</a:t>
            </a:r>
            <a:r>
              <a:rPr lang="en-US" altLang="zh-CN">
                <a:sym typeface="Times New Roman" panose="02020803070505020304"/>
              </a:rPr>
              <a:t>host</a:t>
            </a:r>
            <a:r>
              <a:rPr lang="zh-CN">
                <a:sym typeface="Times New Roman" panose="02020803070505020304"/>
              </a:rPr>
              <a:t>）</a:t>
            </a:r>
            <a:endParaRPr lang="zh-CN">
              <a:sym typeface="Times New Roman" panose="020208030705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6635750" y="3832225"/>
            <a:ext cx="687070" cy="14668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矩形 7"/>
          <p:cNvSpPr/>
          <p:nvPr/>
        </p:nvSpPr>
        <p:spPr>
          <a:xfrm>
            <a:off x="843915" y="2581593"/>
            <a:ext cx="1596390" cy="23056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企业微信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803070505020304"/>
                <a:ea typeface="Times New Roman" panose="02020803070505020304"/>
                <a:cs typeface="Times New Roman" panose="02020803070505020304"/>
                <a:sym typeface="Times New Roman" panose="02020803070505020304"/>
              </a:rPr>
              <a:t>设置回调地址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ym typeface="Times New Roman" panose="02020803070505020304"/>
              </a:rPr>
              <a:t>apitest</a:t>
            </a:r>
            <a:r>
              <a:rPr>
                <a:sym typeface="Times New Roman" panose="02020803070505020304"/>
              </a:rPr>
              <a:t>.</a:t>
            </a:r>
            <a:r>
              <a:rPr lang="en-US">
                <a:sym typeface="Times New Roman" panose="02020803070505020304"/>
              </a:rPr>
              <a:t>tovdev</a:t>
            </a:r>
            <a:r>
              <a:rPr>
                <a:sym typeface="Times New Roman" panose="02020803070505020304"/>
              </a:rPr>
              <a:t>.com</a:t>
            </a:r>
            <a:r>
              <a:rPr lang="en-US">
                <a:sym typeface="Times New Roman" panose="02020803070505020304"/>
              </a:rPr>
              <a:t>:8800</a:t>
            </a:r>
            <a:endParaRPr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803070505020304"/>
              <a:ea typeface="Times New Roman" panose="02020803070505020304"/>
              <a:cs typeface="Times New Roman" panose="02020803070505020304"/>
              <a:sym typeface="Times New Roman" panose="02020803070505020304"/>
            </a:endParaRPr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2440305" y="3656965"/>
            <a:ext cx="1607820" cy="781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素材管理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在使用企业微信API接口中，往往开发者需要使用自定义的资源，比如发送本地图片消息，设置通讯录自定义头像等。</a:t>
            </a:r>
            <a:endParaRPr lang="zh-CN" altLang="en-US"/>
          </a:p>
          <a:p>
            <a:pPr lvl="0"/>
            <a:r>
              <a:rPr lang="zh-CN" altLang="en-US"/>
              <a:t>为了实现同一资源文件，一次上传可以多次使用，这里提供了素材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素材上传获取</a:t>
            </a:r>
            <a:r>
              <a:rPr lang="en-US" altLang="zh-CN"/>
              <a:t>media id</a:t>
            </a:r>
            <a:endParaRPr lang="zh-CN" altLang="en-US"/>
          </a:p>
          <a:p>
            <a:pPr lvl="0"/>
            <a:r>
              <a:rPr lang="zh-CN" altLang="en-US"/>
              <a:t>应用场景 ：如用于应用消息发送，客户欢迎语等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素材下载</a:t>
            </a:r>
            <a:endParaRPr lang="zh-CN" altLang="en-US"/>
          </a:p>
          <a:p>
            <a:pPr lvl="0"/>
            <a:r>
              <a:rPr lang="zh-CN" altLang="en-US"/>
              <a:t>应用场景：如</a:t>
            </a:r>
            <a:r>
              <a:rPr lang="en-US" altLang="zh-CN"/>
              <a:t>jssdk</a:t>
            </a:r>
            <a:r>
              <a:rPr lang="zh-CN" altLang="en-US"/>
              <a:t>上传企业微信的拍照</a:t>
            </a:r>
            <a:r>
              <a:rPr lang="en-US" altLang="zh-CN"/>
              <a:t>/</a:t>
            </a:r>
            <a:r>
              <a:rPr lang="zh-CN" altLang="en-US"/>
              <a:t>照片</a:t>
            </a:r>
            <a:r>
              <a:rPr lang="en-US" altLang="zh-CN"/>
              <a:t>/</a:t>
            </a:r>
            <a:r>
              <a:rPr lang="zh-CN" altLang="en-US"/>
              <a:t>音频</a:t>
            </a:r>
            <a:r>
              <a:rPr lang="en-US" altLang="zh-CN"/>
              <a:t>(</a:t>
            </a:r>
            <a:r>
              <a:rPr lang="zh-CN" altLang="en-US"/>
              <a:t>三天有效</a:t>
            </a:r>
            <a:r>
              <a:rPr lang="en-US" altLang="zh-CN"/>
              <a:t>)</a:t>
            </a:r>
            <a:r>
              <a:rPr lang="zh-CN" altLang="en-US"/>
              <a:t>，服务端下载在自己存储系统使用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panose="020B0400000000000000" charset="-122"/>
                <a:ea typeface="苹方-简" panose="020B0400000000000000" charset="-122"/>
              </a:rPr>
              <a:t>企业微信开发系列</a:t>
            </a:r>
            <a:endParaRPr lang="zh-CN" altLang="en-US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《企业微信开发概述篇》免费 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月版</a:t>
            </a:r>
            <a:r>
              <a:rPr lang="zh-CN" altLang="en-US"/>
              <a:t>已完结 ，</a:t>
            </a:r>
            <a:r>
              <a:rPr lang="en-US" altLang="zh-CN"/>
              <a:t>21</a:t>
            </a:r>
            <a:r>
              <a:rPr lang="zh-CN" altLang="en-US"/>
              <a:t>年版更新中</a:t>
            </a:r>
            <a:endParaRPr lang="zh-CN" altLang="en-US"/>
          </a:p>
          <a:p>
            <a:r>
              <a:rPr lang="zh-CN" altLang="en-US"/>
              <a:t>《企业微信开发第三方应用开发篇》收费 已完成</a:t>
            </a:r>
            <a:r>
              <a:rPr lang="en-US" altLang="zh-CN"/>
              <a:t>90%</a:t>
            </a:r>
            <a:endParaRPr lang="en-US" altLang="zh-CN"/>
          </a:p>
          <a:p>
            <a:r>
              <a:rPr lang="zh-CN" altLang="en-US">
                <a:sym typeface="+mn-ea"/>
              </a:rPr>
              <a:t>《企业微信开发自建内部应用开发篇》收费 进行中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企业微信一直在更新升级，需留意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https://work.weixin.qq.com/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https://open.work.weixin.qq.com/api/doc/90000/91049/93221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sym typeface="+mn-ea"/>
              </a:rPr>
              <a:t>设置应用详情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获取及设置应用详情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应用场景 ：无需管理员登录企业微信设置，</a:t>
            </a:r>
            <a:r>
              <a:rPr lang="zh-CN" altLang="en-US">
                <a:sym typeface="+mn-ea"/>
              </a:rPr>
              <a:t>后台可设置应用相当于在应用侧 就可以设置应用</a:t>
            </a:r>
            <a:r>
              <a:rPr lang="zh-CN" altLang="en-US"/>
              <a:t>；</a:t>
            </a:r>
            <a:endParaRPr lang="zh-CN" altLang="en-US"/>
          </a:p>
          <a:p>
            <a:pPr lvl="0"/>
            <a:r>
              <a:rPr lang="en-US" altLang="zh-CN"/>
              <a:t>	      </a:t>
            </a:r>
            <a:r>
              <a:rPr lang="zh-CN" altLang="en-US"/>
              <a:t>对于权限复杂的大公司及服务商代企业开发的进行应用设置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家校沟通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如果您的企业是教育行业中的学前教育、初中等教育两个类别，则企业内的所有成员默认都可以使用「家校通讯录」和「家长通知」。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家长通知  二维码，家长可以关注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家校沟通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-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家长使用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WechatIMG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856615"/>
            <a:ext cx="2769870" cy="6001385"/>
          </a:xfrm>
          <a:prstGeom prst="rect">
            <a:avLst/>
          </a:prstGeom>
        </p:spPr>
      </p:pic>
      <p:pic>
        <p:nvPicPr>
          <p:cNvPr id="5" name="图片 4" descr="WechatIMG7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45" y="836295"/>
            <a:ext cx="2691130" cy="5829935"/>
          </a:xfrm>
          <a:prstGeom prst="rect">
            <a:avLst/>
          </a:prstGeom>
        </p:spPr>
      </p:pic>
      <p:pic>
        <p:nvPicPr>
          <p:cNvPr id="6" name="图片 5" descr="WechatIMG7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085" y="836295"/>
            <a:ext cx="2690495" cy="58280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家校沟通，网页授权登录获取身份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前端：</a:t>
            </a:r>
            <a:endParaRPr lang="zh-CN" altLang="en-US"/>
          </a:p>
          <a:p>
            <a:pPr lvl="0"/>
            <a:r>
              <a:rPr lang="en-US" altLang="zh-CN"/>
              <a:t>vite+vuejs3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地址：https://github.com/liyuexi/qywx-vuejs</a:t>
            </a:r>
            <a:endParaRPr lang="zh-CN" altLang="en-US">
              <a:sym typeface="+mn-ea"/>
            </a:endParaRPr>
          </a:p>
          <a:p>
            <a:pPr lvl="0"/>
            <a:endParaRPr lang="en-US" altLang="zh-CN"/>
          </a:p>
          <a:p>
            <a:pPr lvl="0"/>
            <a:r>
              <a:rPr lang="zh-CN" altLang="en-US"/>
              <a:t>后端</a:t>
            </a:r>
            <a:r>
              <a:rPr lang="en-US" altLang="zh-CN"/>
              <a:t>:</a:t>
            </a:r>
            <a:endParaRPr lang="en-US" altLang="zh-CN"/>
          </a:p>
          <a:p>
            <a:pPr lvl="0"/>
            <a:r>
              <a:rPr lang="en-US" altLang="zh-CN"/>
              <a:t>springboot</a:t>
            </a:r>
            <a:endParaRPr lang="en-US" altLang="zh-CN"/>
          </a:p>
          <a:p>
            <a:pPr lvl="0"/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地址</a:t>
            </a:r>
            <a:r>
              <a:rPr lang="en-US" altLang="zh-CN">
                <a:sym typeface="+mn-ea"/>
              </a:rPr>
              <a:t>:   https://github.com/liyuexi/qywx-inner-java</a:t>
            </a:r>
            <a:endParaRPr lang="en-US" altLang="zh-CN">
              <a:sym typeface="+mn-ea"/>
            </a:endParaRPr>
          </a:p>
          <a:p>
            <a:pPr lvl="0"/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en-US" altLang="zh-CN"/>
              <a:t>1</a:t>
            </a:r>
            <a:r>
              <a:rPr lang="zh-CN" altLang="en-US"/>
              <a:t>，设置应用OAuth2.0网页授权功能的回调域名，上传验证文件并进行</a:t>
            </a:r>
            <a:r>
              <a:rPr lang="zh-CN" altLang="en-US">
                <a:sym typeface="+mn-ea"/>
              </a:rPr>
              <a:t>域名验证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回调域名：tobdev.ant-xy.com:8800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，本地环境配置，设置</a:t>
            </a:r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等</a:t>
            </a:r>
            <a:endParaRPr lang="zh-CN" altLang="en-US"/>
          </a:p>
          <a:p>
            <a:pPr lvl="0"/>
            <a:r>
              <a:rPr lang="zh-CN" altLang="en-US"/>
              <a:t>前端示例使用：tobdev.ant-xy.com:8800</a:t>
            </a:r>
            <a:endParaRPr lang="zh-CN" altLang="en-US"/>
          </a:p>
          <a:p>
            <a:pPr lvl="0"/>
            <a:r>
              <a:rPr lang="zh-CN" altLang="en-US"/>
              <a:t>后端</a:t>
            </a:r>
            <a:r>
              <a:rPr lang="en-US" altLang="zh-CN"/>
              <a:t>api</a:t>
            </a:r>
            <a:r>
              <a:rPr lang="zh-CN" altLang="en-US"/>
              <a:t>示例：http://api.ant-xy.com:9900</a:t>
            </a:r>
            <a:endParaRPr lang="zh-CN" altLang="en-US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屏幕快照 2021-08-09 下午9.13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1122045"/>
            <a:ext cx="7794625" cy="55295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身份验证,网页授权登录获取身份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/>
              <a:t>redirecturl     http://tobdev.ant-xy.com:8800/#/schoolCallback</a:t>
            </a:r>
            <a:endParaRPr lang="en-US" altLang="zh-CN"/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授权链接 </a:t>
            </a:r>
            <a:endParaRPr lang="zh-CN" altLang="en-US"/>
          </a:p>
          <a:p>
            <a:pPr lvl="0"/>
            <a:r>
              <a:rPr lang="zh-CN" altLang="en-US"/>
              <a:t>https://open.weixin.qq.com/connect/oauth2/authorize?appid=wwe58c8eb857ded23d&amp;redirect_uri=http%3A%2F%2Ftobdev.ant-xy.com%3A8800%2F%23%2F</a:t>
            </a:r>
            <a:r>
              <a:rPr lang="en-US" altLang="zh-CN">
                <a:sym typeface="+mn-ea"/>
              </a:rPr>
              <a:t>schoolCallback</a:t>
            </a:r>
            <a:r>
              <a:rPr lang="zh-CN" altLang="en-US"/>
              <a:t>&amp;response_type=code&amp;scope=snsapi_base&amp;state=sdfds343#wechat_redirect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跳回后会携带</a:t>
            </a:r>
            <a:r>
              <a:rPr lang="en-US" altLang="zh-CN"/>
              <a:t>code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家校沟通，家长使用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在家校沟通，配置中，家长可使用的应用选上我们的自建应用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OA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审批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/>
              <a:t>有两种类型</a:t>
            </a:r>
            <a:endParaRPr lang="zh-CN" altLang="en-US"/>
          </a:p>
          <a:p>
            <a:pPr lvl="0"/>
            <a:r>
              <a:rPr lang="zh-CN" altLang="en-US"/>
              <a:t>一种是针对审批应用的：审批</a:t>
            </a:r>
            <a:endParaRPr lang="zh-CN" altLang="en-US"/>
          </a:p>
          <a:p>
            <a:pPr lvl="0"/>
            <a:r>
              <a:rPr lang="zh-CN" altLang="en-US"/>
              <a:t>     企业微信审批应用相关接口，是围绕“审批应用”的开放，数据的写入、读取对象都为企业微信“审批应用”。</a:t>
            </a:r>
            <a:endParaRPr lang="zh-CN" altLang="en-US"/>
          </a:p>
          <a:p>
            <a:pPr lvl="0"/>
            <a:r>
              <a:rPr lang="zh-CN" altLang="en-US"/>
              <a:t>   开发流程复杂，</a:t>
            </a:r>
            <a:r>
              <a:rPr lang="zh-CN" altLang="en-US">
                <a:sym typeface="+mn-ea"/>
              </a:rPr>
              <a:t>据我所知</a:t>
            </a:r>
            <a:r>
              <a:rPr lang="zh-CN" altLang="en-US"/>
              <a:t>少有应用选择基于此接口开发</a:t>
            </a:r>
            <a:endParaRPr lang="zh-CN" altLang="en-US"/>
          </a:p>
          <a:p>
            <a:pPr lvl="0"/>
            <a:r>
              <a:rPr lang="en-US" altLang="zh-CN"/>
              <a:t>	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一 种是审批应用无关的：审批流程引擎</a:t>
            </a:r>
            <a:endParaRPr lang="zh-CN" altLang="en-US"/>
          </a:p>
          <a:p>
            <a:pPr lvl="0"/>
            <a:r>
              <a:rPr lang="zh-CN" altLang="en-US"/>
              <a:t>      “审批流程引擎”相关接口，是在“自建应用”或“第三方应用”中增加流程相关功能，使用和作用对象都为“自建应用”或“第三方应用”，不会影响企业微信“审批应用”。</a:t>
            </a:r>
            <a:endParaRPr lang="zh-CN" altLang="en-US"/>
          </a:p>
          <a:p>
            <a:pPr lvl="0"/>
            <a:r>
              <a:rPr lang="en-US" altLang="zh-CN"/>
              <a:t>     </a:t>
            </a:r>
            <a:r>
              <a:rPr lang="zh-CN" altLang="en-US">
                <a:sym typeface="+mn-ea"/>
              </a:rPr>
              <a:t> 与审批应用无关，在自建应用里建立审批模板，通过应用前端</a:t>
            </a:r>
            <a:r>
              <a:rPr lang="en-US" altLang="zh-CN">
                <a:sym typeface="+mn-ea"/>
              </a:rPr>
              <a:t>jsdk</a:t>
            </a:r>
            <a:r>
              <a:rPr lang="zh-CN" altLang="en-US">
                <a:sym typeface="+mn-ea"/>
              </a:rPr>
              <a:t>发起审批，会发送消息到对应审批人，通过审批消息通知进行审批，审批的结果回调通知到应用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     数据不会出现在企业微信的审批应用内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客户管理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客户联系 客户，设置可调用应用</a:t>
            </a:r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配置 权限配置，</a:t>
            </a:r>
            <a:r>
              <a:rPr lang="en-US" altLang="zh-CN">
                <a:sym typeface="+mn-ea"/>
              </a:rPr>
              <a:t>配置使用范围和管理规则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28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host配置及代理相关，小程序应用小程序开发工具及手机真机调试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242060"/>
            <a:ext cx="1060958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b="1">
                <a:sym typeface="+mn-ea"/>
              </a:rPr>
              <a:t>host</a:t>
            </a:r>
            <a:r>
              <a:rPr lang="zh-CN" altLang="en-US" b="1">
                <a:sym typeface="+mn-ea"/>
              </a:rPr>
              <a:t>配置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概念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用户在浏览器中输入一个网址时，系统会首先自动从Hosts文件中寻找对应的IP地址，一旦找到，系统会立即打开对应网页，如果没有找到，则系统再会将网址提交，进行DNS域名解析(比如常用的114.114.114.114),再获得相应的IP地址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工具：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https://github.com/oldj/SwitchHosts/releases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 b="1">
                <a:sym typeface="+mn-ea"/>
              </a:rPr>
              <a:t>代理设置</a:t>
            </a:r>
            <a:endParaRPr lang="zh-CN" altLang="en-US" b="1"/>
          </a:p>
          <a:p>
            <a:pPr lvl="0"/>
            <a:r>
              <a:rPr lang="zh-CN" altLang="en-US">
                <a:sym typeface="+mn-ea"/>
              </a:rPr>
              <a:t>代理概念：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	在一般情况下，我们使用网络浏览器直接去连接其他Internet站点取得网络信息时，需送出Request信号来得到回答，然后对方再把信息以bit方式传送回来。代理服务器是介于浏览器和Web服务器之间的一台服务器，有了它之后，浏览器不是直接到Web服务器去取回网页而是向代理服务器发出请求， Request信号会先送到代理服务器，由代理服务器来取回浏览器所需要的信息并传送给你的浏览器。</a:t>
            </a:r>
            <a:endParaRPr lang="en-US" altLang="zh-CN"/>
          </a:p>
          <a:p>
            <a:pPr lvl="0"/>
            <a:endParaRPr lang="zh-CN" altLang="en-US"/>
          </a:p>
          <a:p>
            <a:pPr lvl="0"/>
            <a:r>
              <a:rPr lang="zh-CN" altLang="en-US">
                <a:sym typeface="+mn-ea"/>
              </a:rPr>
              <a:t>代理工具：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	charles:https://www.charlesproxy.com/</a:t>
            </a:r>
            <a:endParaRPr lang="en-US" altLang="zh-CN">
              <a:sym typeface="+mn-ea"/>
            </a:endParaRPr>
          </a:p>
          <a:p>
            <a:pPr lvl="0"/>
            <a:endParaRPr lang="en-US" altLang="zh-CN">
              <a:sym typeface="+mn-ea"/>
            </a:endParaRPr>
          </a:p>
          <a:p>
            <a:pPr lvl="0"/>
            <a:r>
              <a:rPr lang="zh-CN" altLang="en-US"/>
              <a:t>手机和电脑同一局域网</a:t>
            </a:r>
            <a:endParaRPr lang="en-US" altLang="zh-CN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自建内部应用与第三方应用对比，及对H5网页和小程序的支持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060"/>
            <a:ext cx="10695305" cy="4607560"/>
          </a:xfrm>
        </p:spPr>
        <p:txBody>
          <a:bodyPr>
            <a:normAutofit lnSpcReduction="20000"/>
          </a:bodyPr>
          <a:p>
            <a:pPr lvl="0"/>
            <a:r>
              <a:rPr lang="zh-CN" altLang="en-US" sz="2330">
                <a:sym typeface="+mn-ea"/>
              </a:rPr>
              <a:t>企业微信自建内部应用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主要是对使用企业来说，自己开发自己使用，类似公</a:t>
            </a:r>
            <a:endParaRPr lang="zh-CN" altLang="en-US" sz="2330">
              <a:sym typeface="+mn-ea"/>
            </a:endParaRPr>
          </a:p>
          <a:p>
            <a:pPr marL="0" lvl="0" indent="0">
              <a:buNone/>
            </a:pPr>
            <a:r>
              <a:rPr lang="zh-CN" altLang="en-US" sz="2330">
                <a:sym typeface="+mn-ea"/>
              </a:rPr>
              <a:t>众平台的自己开发 </a:t>
            </a:r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企业微信第三方应用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主要是对服务商来说，服务商开发应用让多家公司安装</a:t>
            </a:r>
            <a:endParaRPr lang="zh-CN" altLang="en-US" sz="2330">
              <a:sym typeface="+mn-ea"/>
            </a:endParaRPr>
          </a:p>
          <a:p>
            <a:pPr marL="0" lvl="0" indent="0">
              <a:buNone/>
            </a:pPr>
            <a:r>
              <a:rPr lang="zh-CN" altLang="en-US" sz="2330">
                <a:sym typeface="+mn-ea"/>
              </a:rPr>
              <a:t>使用，类似微信开发平台的代公众号开发</a:t>
            </a:r>
            <a:endParaRPr lang="zh-CN" altLang="en-US" sz="2330">
              <a:sym typeface="+mn-ea"/>
            </a:endParaRPr>
          </a:p>
          <a:p>
            <a:pPr lvl="0"/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自建内部应用和第三方应用，均可使用</a:t>
            </a:r>
            <a:r>
              <a:rPr lang="en-US" altLang="zh-CN" sz="2330">
                <a:sym typeface="+mn-ea"/>
              </a:rPr>
              <a:t>H5</a:t>
            </a:r>
            <a:r>
              <a:rPr lang="zh-CN" altLang="en-US" sz="2330">
                <a:sym typeface="+mn-ea"/>
              </a:rPr>
              <a:t>和小程序开发</a:t>
            </a:r>
            <a:endParaRPr lang="zh-CN" altLang="en-US" sz="2330">
              <a:sym typeface="+mn-ea"/>
            </a:endParaRPr>
          </a:p>
          <a:p>
            <a:pPr lvl="0"/>
            <a:endParaRPr lang="zh-CN" altLang="en-US" sz="2330">
              <a:sym typeface="+mn-ea"/>
            </a:endParaRPr>
          </a:p>
          <a:p>
            <a:pPr lvl="0"/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因自建内部应用与第三方应用开发流程差别差大，</a:t>
            </a:r>
            <a:r>
              <a:rPr lang="zh-CN" altLang="en-US" sz="2330">
                <a:solidFill>
                  <a:srgbClr val="FF0000"/>
                </a:solidFill>
                <a:sym typeface="+mn-ea"/>
              </a:rPr>
              <a:t>开发前必须先确定</a:t>
            </a:r>
            <a:endParaRPr lang="zh-CN" altLang="en-US" sz="233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995">
                <a:solidFill>
                  <a:srgbClr val="FF0000"/>
                </a:solidFill>
                <a:sym typeface="+mn-ea"/>
              </a:rPr>
              <a:t>自建内部应用：自己一家公司或集团开发使用，或者接受委托定制开发</a:t>
            </a:r>
            <a:endParaRPr lang="zh-CN" altLang="en-US" sz="1995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995">
                <a:solidFill>
                  <a:srgbClr val="FF0000"/>
                </a:solidFill>
                <a:sym typeface="+mn-ea"/>
              </a:rPr>
              <a:t>第三方应用：    专业软件开发商：开发多租户系统如</a:t>
            </a:r>
            <a:r>
              <a:rPr lang="en-US" altLang="zh-CN" sz="1995">
                <a:solidFill>
                  <a:srgbClr val="FF0000"/>
                </a:solidFill>
                <a:sym typeface="+mn-ea"/>
              </a:rPr>
              <a:t>SaaS</a:t>
            </a:r>
            <a:r>
              <a:rPr lang="zh-CN" altLang="en-US" sz="1995">
                <a:solidFill>
                  <a:srgbClr val="FF0000"/>
                </a:solidFill>
                <a:sym typeface="+mn-ea"/>
              </a:rPr>
              <a:t>系统，让多家公司安装使用</a:t>
            </a:r>
            <a:endParaRPr lang="zh-CN" altLang="en-US" sz="1995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1995">
                <a:solidFill>
                  <a:srgbClr val="FF0000"/>
                </a:solidFill>
                <a:sym typeface="+mn-ea"/>
              </a:rPr>
              <a:t>注：专业软件开发商如需更高权限或功能也可基于自建内部应用</a:t>
            </a:r>
            <a:r>
              <a:rPr lang="en-US" altLang="zh-CN" sz="1995">
                <a:solidFill>
                  <a:srgbClr val="FF0000"/>
                </a:solidFill>
                <a:sym typeface="+mn-ea"/>
              </a:rPr>
              <a:t>api</a:t>
            </a:r>
            <a:r>
              <a:rPr lang="zh-CN" altLang="en-US" sz="1995">
                <a:solidFill>
                  <a:srgbClr val="FF0000"/>
                </a:solidFill>
                <a:sym typeface="+mn-ea"/>
              </a:rPr>
              <a:t>开发多租户系统 </a:t>
            </a:r>
            <a:endParaRPr lang="zh-CN" altLang="en-US" sz="1995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host配置及代理相关，小程序应用如何本地及真机调试，及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api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如何调试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3" name="图片 2" descr="屏幕快照 2021-11-14 下午10.21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1310005"/>
            <a:ext cx="10058400" cy="63011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ToB Dev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源码地址、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在线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地址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965200" y="2238375"/>
            <a:ext cx="10515600" cy="4045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D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emo源码：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前端vite+vuejs: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https://github.com/liyuexi/qywx-vuejs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https://gitee.com/liyuexi/qywx-vuejs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后端java+springboot: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https://github.com/liyuexi/qywx-inner-java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https://gitee.com/liyuexi/qywx-inner-java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自建内部应用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D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emo在线地址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http://h5test.tobdev.com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自己创建测试公司，创建应用，设置应用参数即可使用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1665" y="149860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ToB Dev 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调试，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http://h5test.tobdev.com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01040" y="813435"/>
            <a:ext cx="10789285" cy="582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在线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用于解决的问题：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创建测试公司创建一个应用配置下就可快速体验在线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，了解流程；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通过一半在线一半本地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,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或者全部本地，用于帮助开发调试；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如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Oauth 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授权登录的域名校验问题，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jssdk config,agentconfig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等签名错误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1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，使用线上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后端，使用本地前端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     本地指定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Host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：如前端域名与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ToB Dev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线上域名一致，在线上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上传验证文件即可；不一致域名需要自己在对应域名上传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oauth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、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jssdk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验证文件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2</a:t>
            </a:r>
            <a:r>
              <a:rPr lang="zh-CN" altLang="en-US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，使用线上</a:t>
            </a:r>
            <a:r>
              <a:rPr lang="en-US" altLang="zh-CN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Demo</a:t>
            </a:r>
            <a:r>
              <a:rPr lang="zh-CN" altLang="en-US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的前端，使用本地的后端</a:t>
            </a:r>
            <a:endParaRPr lang="zh-CN" altLang="en-US" sz="240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r>
              <a:rPr lang="zh-CN" altLang="en-US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  先设置后端地址为线上，上传</a:t>
            </a:r>
            <a:r>
              <a:rPr lang="en-US" altLang="zh-CN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+mn-ea"/>
              </a:rPr>
              <a:t>oauth</a:t>
            </a:r>
            <a:r>
              <a:rPr lang="zh-CN" altLang="en-US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+mn-ea"/>
              </a:rPr>
              <a:t>、</a:t>
            </a:r>
            <a:r>
              <a:rPr lang="en-US" altLang="zh-CN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+mn-ea"/>
              </a:rPr>
              <a:t>jssdk</a:t>
            </a:r>
            <a:r>
              <a:rPr lang="zh-CN" altLang="en-US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+mn-ea"/>
              </a:rPr>
              <a:t>验证文件；然后再修改后端地址为自己本地地址，别忘记指定</a:t>
            </a:r>
            <a:r>
              <a:rPr lang="en-US" altLang="zh-CN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+mn-ea"/>
              </a:rPr>
              <a:t>host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en-US" altLang="zh-CN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3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，全部本地调试，自己配置即可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1665" y="149860"/>
            <a:ext cx="10515600" cy="761365"/>
          </a:xfrm>
        </p:spPr>
        <p:txBody>
          <a:bodyPr>
            <a:normAutofit/>
          </a:bodyPr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</a:rPr>
              <a:t>ToB Dev 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调试，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http://h5test.tobdev.com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01040" y="813435"/>
            <a:ext cx="10789285" cy="582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自建应用小程序调试：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https://gitee.com/liyuexi/qywx-xcx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目前自建应用小程序较为简单主要为环境判断，小程序企业微信环境下登录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1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，使用线上</a:t>
            </a:r>
            <a:r>
              <a:rPr lang="en-US" altLang="zh-CN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Demo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后端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    设置公司应用信息即可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     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  <a:sym typeface="+mn-ea"/>
            </a:endParaRPr>
          </a:p>
          <a:p>
            <a:r>
              <a:rPr lang="en-US" altLang="zh-CN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2</a:t>
            </a:r>
            <a:r>
              <a:rPr lang="zh-CN" altLang="en-US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，下载</a:t>
            </a:r>
            <a:r>
              <a:rPr lang="en-US" altLang="zh-CN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Demo</a:t>
            </a:r>
            <a:r>
              <a:rPr lang="zh-CN" altLang="en-US" sz="240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本地运行后端</a:t>
            </a:r>
            <a:endParaRPr lang="zh-CN" altLang="en-US" sz="240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  <a:p>
            <a:endParaRPr lang="en-US" altLang="zh-CN" sz="2400">
              <a:latin typeface="苹方-简" panose="020B0400000000000000" charset="-122"/>
              <a:ea typeface="苹方-简" panose="020B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自建内部应用与第三方应用对比，及对H5网页和小程序的支持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060"/>
            <a:ext cx="10695305" cy="4607560"/>
          </a:xfrm>
        </p:spPr>
        <p:txBody>
          <a:bodyPr/>
          <a:p>
            <a:pPr lvl="0"/>
            <a:r>
              <a:rPr lang="zh-CN" altLang="en-US" sz="2330">
                <a:sym typeface="+mn-ea"/>
              </a:rPr>
              <a:t>自建内部应用：企业微信后台公司自己创建应用，自己开发或委托开发，使用公司管理应用，一般为定制开发单独部署，或者使用开发商开发好的多租户系统</a:t>
            </a:r>
            <a:r>
              <a:rPr lang="en-US" altLang="zh-CN" sz="2330">
                <a:sym typeface="+mn-ea"/>
              </a:rPr>
              <a:t>(</a:t>
            </a:r>
            <a:r>
              <a:rPr lang="zh-CN" altLang="en-US" sz="2330">
                <a:sym typeface="+mn-ea"/>
              </a:rPr>
              <a:t>使用自建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开发的系统但能适配多家公司的多个自建应用使用</a:t>
            </a:r>
            <a:r>
              <a:rPr lang="en-US" altLang="zh-CN" sz="2330">
                <a:sym typeface="+mn-ea"/>
              </a:rPr>
              <a:t>)</a:t>
            </a:r>
            <a:r>
              <a:rPr lang="zh-CN" altLang="en-US" sz="2330">
                <a:sym typeface="+mn-ea"/>
              </a:rPr>
              <a:t>。</a:t>
            </a:r>
            <a:endParaRPr lang="zh-CN" altLang="en-US" sz="2330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第三方应用：企业微信服务商平台创建应用，进行开发，使用公司从服务商页面或者应用市场安装使用，三方应用满足条件可上架应用市场，一般</a:t>
            </a:r>
            <a:r>
              <a:rPr lang="en-US" altLang="zh-CN" sz="2330">
                <a:sym typeface="+mn-ea"/>
              </a:rPr>
              <a:t>SaaS</a:t>
            </a:r>
            <a:r>
              <a:rPr lang="zh-CN" altLang="en-US" sz="2330">
                <a:sym typeface="+mn-ea"/>
              </a:rPr>
              <a:t>软件商开发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 sz="2330">
                <a:sym typeface="+mn-ea"/>
              </a:rPr>
              <a:t>因三方应用权限较自建内部能力较弱，也有开发商使用自建应用</a:t>
            </a:r>
            <a:r>
              <a:rPr lang="en-US" altLang="zh-CN" sz="2330">
                <a:sym typeface="+mn-ea"/>
              </a:rPr>
              <a:t>api</a:t>
            </a:r>
            <a:r>
              <a:rPr lang="zh-CN" altLang="en-US" sz="2330">
                <a:sym typeface="+mn-ea"/>
              </a:rPr>
              <a:t>开发系统，适配多家公司的自建应用使用。</a:t>
            </a:r>
            <a:endParaRPr lang="zh-CN" altLang="en-US" sz="2330"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139190" y="4316730"/>
          <a:ext cx="9912985" cy="214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1553845"/>
                <a:gridCol w="1247140"/>
                <a:gridCol w="1233805"/>
                <a:gridCol w="1653540"/>
                <a:gridCol w="1205865"/>
                <a:gridCol w="714375"/>
                <a:gridCol w="734695"/>
              </a:tblGrid>
              <a:tr h="7334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应用市场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权限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能力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自建内部应用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使用公司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外包公司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</a:t>
                      </a:r>
                      <a:endParaRPr lang="zh-CN" altLang="en-US"/>
                    </a:p>
                  </a:txBody>
                  <a:tcPr/>
                </a:tc>
              </a:tr>
              <a:tr h="707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第三方应用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服务商创建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服务商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各个使用公司安装即可使用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可上应用市场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限制一般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滞后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一般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应用在哪使用，工作台、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聊天工具栏、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微信插件、概述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2060"/>
            <a:ext cx="10695305" cy="4607560"/>
          </a:xfrm>
        </p:spPr>
        <p:txBody>
          <a:bodyPr>
            <a:normAutofit fontScale="90000" lnSpcReduction="10000"/>
          </a:bodyPr>
          <a:p>
            <a:pPr lvl="0"/>
            <a:r>
              <a:rPr lang="zh-CN" altLang="en-US" sz="2330">
                <a:sym typeface="+mn-ea"/>
              </a:rPr>
              <a:t>应用在哪使用</a:t>
            </a:r>
            <a:endParaRPr lang="zh-CN" altLang="en-US" sz="2330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企业微信工作台</a:t>
            </a:r>
            <a:endParaRPr lang="zh-CN" altLang="en-US" sz="1375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企业微信聊天附件栏</a:t>
            </a:r>
            <a:endParaRPr lang="zh-CN" altLang="en-US" sz="1995">
              <a:sym typeface="+mn-ea"/>
            </a:endParaRPr>
          </a:p>
          <a:p>
            <a:pPr lvl="2"/>
            <a:r>
              <a:rPr lang="zh-CN" altLang="en-US" sz="1660">
                <a:sym typeface="+mn-ea"/>
              </a:rPr>
              <a:t>聊天附件栏（即聊天界面下方+号面板）内的应用，目的是帮助在聊天时需要快速发送一些应用界面辅助聊天而设计。</a:t>
            </a:r>
            <a:endParaRPr lang="zh-CN" altLang="en-US" sz="1660">
              <a:sym typeface="+mn-ea"/>
            </a:endParaRPr>
          </a:p>
          <a:p>
            <a:pPr lvl="2"/>
            <a:r>
              <a:rPr lang="zh-CN" altLang="en-US" sz="1660">
                <a:sym typeface="+mn-ea"/>
              </a:rPr>
              <a:t>目前该功能已经支持在所有内部聊天和外部聊天内使用。</a:t>
            </a:r>
            <a:endParaRPr lang="zh-CN" altLang="en-US" sz="1660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企业微信聊天工具栏</a:t>
            </a:r>
            <a:endParaRPr lang="zh-CN" altLang="en-US" sz="1995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企业可配置应用页面到聊天工具栏，方便成员在与客户的聊天中查看和使用，提高服务效率。工具栏的应用可添加的上限：100个。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支持聊天侧边栏的会话：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1、与客户会话的单聊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2、企业微信侧发起的外部群聊（包括含互联企业人员、非客户的外部联系人的群聊）</a:t>
            </a:r>
            <a:endParaRPr lang="zh-CN" altLang="en-US" sz="1500">
              <a:sym typeface="+mn-ea"/>
            </a:endParaRPr>
          </a:p>
          <a:p>
            <a:pPr lvl="1"/>
            <a:r>
              <a:rPr lang="zh-CN" altLang="en-US" sz="1995">
                <a:sym typeface="+mn-ea"/>
              </a:rPr>
              <a:t>微信插件</a:t>
            </a:r>
            <a:endParaRPr lang="zh-CN" altLang="en-US" sz="1995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zh-CN" altLang="en-US" sz="1500">
                <a:sym typeface="+mn-ea"/>
              </a:rPr>
              <a:t>微信插件，即原企业号，是企业成员在微信客户端中接收企业通知的载体。注册企业微信后会自动开通微信插件，每一个企业对应一个微信插件。</a:t>
            </a:r>
            <a:endParaRPr lang="zh-CN" altLang="en-US" sz="1500">
              <a:sym typeface="+mn-ea"/>
            </a:endParaRPr>
          </a:p>
          <a:p>
            <a:pPr lvl="2"/>
            <a:r>
              <a:rPr lang="zh-CN" altLang="en-US" sz="1500">
                <a:sym typeface="+mn-ea"/>
              </a:rPr>
              <a:t>成员使用微信关注微信插件后，可以在微信中接收企业的应用通知和使用企业应用。</a:t>
            </a:r>
            <a:endParaRPr lang="zh-CN" altLang="en-US" sz="1500">
              <a:sym typeface="+mn-ea"/>
            </a:endParaRPr>
          </a:p>
          <a:p>
            <a:pPr lvl="2"/>
            <a:endParaRPr lang="zh-CN" altLang="en-US" sz="1500">
              <a:sym typeface="+mn-ea"/>
            </a:endParaRPr>
          </a:p>
          <a:p>
            <a:pPr marL="0" lvl="0" indent="0">
              <a:buNone/>
            </a:pPr>
            <a:r>
              <a:rPr lang="en-US" altLang="zh-CN" sz="1995">
                <a:sym typeface="+mn-ea"/>
              </a:rPr>
              <a:t>	</a:t>
            </a:r>
            <a:endParaRPr lang="en-US" altLang="zh-CN" sz="1995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应用在哪使用，工作台、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聊天工具附件栏、</a:t>
            </a:r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微信插件、概述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5220"/>
            <a:ext cx="10695305" cy="4607560"/>
          </a:xfrm>
        </p:spPr>
        <p:txBody>
          <a:bodyPr/>
          <a:p>
            <a:pPr marL="0" lvl="0" indent="0">
              <a:buNone/>
            </a:pPr>
            <a:r>
              <a:rPr lang="zh-CN" altLang="en-US" sz="2330">
                <a:sym typeface="+mn-ea"/>
              </a:rPr>
              <a:t>使用限制（</a:t>
            </a:r>
            <a:r>
              <a:rPr lang="zh-CN" altLang="en-US" sz="1995">
                <a:sym typeface="+mn-ea"/>
              </a:rPr>
              <a:t>截至</a:t>
            </a:r>
            <a:r>
              <a:rPr lang="en-US" altLang="zh-CN" sz="1995">
                <a:sym typeface="+mn-ea"/>
              </a:rPr>
              <a:t>2021</a:t>
            </a:r>
            <a:r>
              <a:rPr lang="zh-CN" altLang="en-US" sz="1995">
                <a:sym typeface="+mn-ea"/>
              </a:rPr>
              <a:t>年</a:t>
            </a:r>
            <a:r>
              <a:rPr lang="en-US" altLang="zh-CN" sz="1995">
                <a:sym typeface="+mn-ea"/>
              </a:rPr>
              <a:t>2</a:t>
            </a:r>
            <a:r>
              <a:rPr lang="zh-CN" altLang="en-US" sz="1995">
                <a:sym typeface="+mn-ea"/>
              </a:rPr>
              <a:t>月</a:t>
            </a:r>
            <a:r>
              <a:rPr lang="en-US" altLang="zh-CN" sz="1995">
                <a:sym typeface="+mn-ea"/>
              </a:rPr>
              <a:t>17</a:t>
            </a:r>
            <a:r>
              <a:rPr lang="zh-CN" altLang="en-US" sz="1995">
                <a:sym typeface="+mn-ea"/>
              </a:rPr>
              <a:t>日）</a:t>
            </a:r>
            <a:endParaRPr lang="zh-CN" altLang="en-US" sz="1995">
              <a:sym typeface="+mn-ea"/>
            </a:endParaRPr>
          </a:p>
          <a:p>
            <a:pPr marL="457200" lvl="1" indent="0">
              <a:buNone/>
            </a:pPr>
            <a:r>
              <a:rPr lang="en-US" altLang="zh-CN" sz="1710">
                <a:sym typeface="+mn-ea"/>
              </a:rPr>
              <a:t>mac </a:t>
            </a:r>
            <a:r>
              <a:rPr lang="zh-CN" altLang="en-US" sz="1710">
                <a:sym typeface="+mn-ea"/>
              </a:rPr>
              <a:t>企业微信工作台，聊天工具栏</a:t>
            </a:r>
            <a:r>
              <a:rPr lang="en-US" altLang="zh-CN" sz="1710">
                <a:sym typeface="+mn-ea"/>
              </a:rPr>
              <a:t>/</a:t>
            </a:r>
            <a:r>
              <a:rPr lang="zh-CN" altLang="en-US" sz="1710">
                <a:sym typeface="+mn-ea"/>
              </a:rPr>
              <a:t>附件栏，微信插件不显示小程序，无法使用</a:t>
            </a: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r>
              <a:rPr lang="en-US" altLang="zh-CN" sz="1710">
                <a:sym typeface="+mn-ea"/>
              </a:rPr>
              <a:t>windows </a:t>
            </a:r>
            <a:r>
              <a:rPr lang="zh-CN" altLang="en-US" sz="1710">
                <a:sym typeface="+mn-ea"/>
              </a:rPr>
              <a:t>企业微信工作台正常，聊天工具栏小程序使用不方便，</a:t>
            </a:r>
            <a:r>
              <a:rPr lang="en-US" altLang="zh-CN" sz="1710">
                <a:sym typeface="+mn-ea"/>
              </a:rPr>
              <a:t>windows</a:t>
            </a:r>
            <a:r>
              <a:rPr lang="zh-CN" altLang="en-US" sz="1710">
                <a:sym typeface="+mn-ea"/>
              </a:rPr>
              <a:t>上聊天附件栏小程序无法正常使用，微信插件内部小程序无法打开并且不显示三方小程序</a:t>
            </a:r>
            <a:endParaRPr lang="zh-CN" altLang="en-US" sz="1710"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ym typeface="+mn-ea"/>
            </a:endParaRPr>
          </a:p>
          <a:p>
            <a:pPr lvl="1"/>
            <a:endParaRPr lang="zh-CN" altLang="en-US" sz="1710"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21715" y="2541270"/>
          <a:ext cx="10332085" cy="4138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30"/>
                <a:gridCol w="1984375"/>
                <a:gridCol w="2255520"/>
                <a:gridCol w="2332990"/>
                <a:gridCol w="2109470"/>
              </a:tblGrid>
              <a:tr h="7651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企业微信工作台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企业微信聊天附件栏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企业微信聊天工具栏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微信插件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95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自建与三方</a:t>
                      </a:r>
                      <a:r>
                        <a:rPr lang="en-US" altLang="zh-CN"/>
                        <a:t>H5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mac:   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mac: 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mac: 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自建小程序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有问题发送不了</a:t>
                      </a: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能体验不好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有问题</a:t>
                      </a:r>
                      <a:endParaRPr lang="en-US" altLang="zh-CN" sz="1800">
                        <a:solidFill>
                          <a:schemeClr val="accent2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三方小程序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windows: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 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有问题发送不了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mac: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chemeClr val="accent2"/>
                          </a:solidFill>
                          <a:sym typeface="+mn-ea"/>
                        </a:rPr>
                        <a:t>能体验不好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ym typeface="+mn-ea"/>
                        </a:rPr>
                        <a:t>能使用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C00000"/>
                          </a:solidFill>
                          <a:sym typeface="+mn-ea"/>
                        </a:rPr>
                        <a:t>mac:</a:t>
                      </a:r>
                      <a:r>
                        <a:rPr lang="zh-CN" altLang="en-US" sz="1800">
                          <a:solidFill>
                            <a:srgbClr val="C0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C00000"/>
                          </a:solidFill>
                          <a:sym typeface="+mn-ea"/>
                        </a:rPr>
                        <a:t>windows:</a:t>
                      </a:r>
                      <a:r>
                        <a:rPr lang="zh-CN" altLang="en-US" sz="1800">
                          <a:solidFill>
                            <a:srgbClr val="C00000"/>
                          </a:solidFill>
                          <a:sym typeface="+mn-ea"/>
                        </a:rPr>
                        <a:t>无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手机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app: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无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  <a:sym typeface="+mn-ea"/>
              </a:rPr>
              <a:t>企业微信 聊天工具栏 聊天附件栏 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785" y="1242060"/>
            <a:ext cx="2482215" cy="5376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85" y="1242060"/>
            <a:ext cx="2299335" cy="4980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1265555"/>
            <a:ext cx="2150745" cy="4658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0695"/>
            <a:ext cx="10515600" cy="761365"/>
          </a:xfrm>
        </p:spPr>
        <p:txBody>
          <a:bodyPr>
            <a:normAutofit/>
          </a:bodyPr>
          <a:p>
            <a:r>
              <a:rPr lang="zh-CN" altLang="en-US" sz="2400">
                <a:latin typeface="苹方-简" panose="020B0400000000000000" charset="-122"/>
                <a:ea typeface="苹方-简" panose="020B0400000000000000" charset="-122"/>
              </a:rPr>
              <a:t>微信插件</a:t>
            </a:r>
            <a:endParaRPr lang="zh-CN" altLang="en-US" sz="2400">
              <a:latin typeface="苹方-简" panose="020B0400000000000000" charset="-122"/>
              <a:ea typeface="苹方-简" panose="020B0400000000000000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8380" y="1376045"/>
            <a:ext cx="2591435" cy="4607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70" y="1313180"/>
            <a:ext cx="2185035" cy="4732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10" y="1313180"/>
            <a:ext cx="2320290" cy="50266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_OLD_SHAPE_ID" val="2"/>
  <p:tag name="REFSHAPE" val="105553120108216"/>
</p:tagLst>
</file>

<file path=ppt/tags/tag10.xml><?xml version="1.0" encoding="utf-8"?>
<p:tagLst xmlns:p="http://schemas.openxmlformats.org/presentationml/2006/main">
  <p:tag name="MH_OLD_SHAPE_ID" val="6"/>
  <p:tag name="REFSHAPE" val="105827997975512"/>
</p:tagLst>
</file>

<file path=ppt/tags/tag11.xml><?xml version="1.0" encoding="utf-8"?>
<p:tagLst xmlns:p="http://schemas.openxmlformats.org/presentationml/2006/main">
  <p:tag name="MH_OLD_SHAPE_ID" val="2"/>
  <p:tag name="REFSHAPE" val="105553120108664"/>
</p:tagLst>
</file>

<file path=ppt/tags/tag12.xml><?xml version="1.0" encoding="utf-8"?>
<p:tagLst xmlns:p="http://schemas.openxmlformats.org/presentationml/2006/main">
  <p:tag name="MH_OLD_SHAPE_ID" val="3"/>
  <p:tag name="REFSHAPE" val="105553120108888"/>
</p:tagLst>
</file>

<file path=ppt/tags/tag13.xml><?xml version="1.0" encoding="utf-8"?>
<p:tagLst xmlns:p="http://schemas.openxmlformats.org/presentationml/2006/main">
  <p:tag name="MH_OLD_SHAPE_ID" val="4"/>
  <p:tag name="REFSHAPE" val="105553120109112"/>
</p:tagLst>
</file>

<file path=ppt/tags/tag14.xml><?xml version="1.0" encoding="utf-8"?>
<p:tagLst xmlns:p="http://schemas.openxmlformats.org/presentationml/2006/main">
  <p:tag name="MH_OLD_SHAPE_ID" val="5"/>
  <p:tag name="REFSHAPE" val="105553120109336"/>
</p:tagLst>
</file>

<file path=ppt/tags/tag15.xml><?xml version="1.0" encoding="utf-8"?>
<p:tagLst xmlns:p="http://schemas.openxmlformats.org/presentationml/2006/main">
  <p:tag name="MH_OLD_SHAPE_ID" val="6"/>
  <p:tag name="REFSHAPE" val="105553120109560"/>
</p:tagLst>
</file>

<file path=ppt/tags/tag16.xml><?xml version="1.0" encoding="utf-8"?>
<p:tagLst xmlns:p="http://schemas.openxmlformats.org/presentationml/2006/main">
  <p:tag name="MH_OLD_SHAPE_ID" val="2"/>
  <p:tag name="REFSHAPE" val="105827997975736"/>
</p:tagLst>
</file>

<file path=ppt/tags/tag17.xml><?xml version="1.0" encoding="utf-8"?>
<p:tagLst xmlns:p="http://schemas.openxmlformats.org/presentationml/2006/main">
  <p:tag name="MH_OLD_SHAPE_ID" val="3"/>
  <p:tag name="REFSHAPE" val="105827997975960"/>
</p:tagLst>
</file>

<file path=ppt/tags/tag18.xml><?xml version="1.0" encoding="utf-8"?>
<p:tagLst xmlns:p="http://schemas.openxmlformats.org/presentationml/2006/main">
  <p:tag name="MH_OLD_SHAPE_ID" val="4"/>
  <p:tag name="REFSHAPE" val="105827997976184"/>
</p:tagLst>
</file>

<file path=ppt/tags/tag19.xml><?xml version="1.0" encoding="utf-8"?>
<p:tagLst xmlns:p="http://schemas.openxmlformats.org/presentationml/2006/main">
  <p:tag name="MH_OLD_SHAPE_ID" val="5"/>
  <p:tag name="REFSHAPE" val="105827997976408"/>
</p:tagLst>
</file>

<file path=ppt/tags/tag2.xml><?xml version="1.0" encoding="utf-8"?>
<p:tagLst xmlns:p="http://schemas.openxmlformats.org/presentationml/2006/main">
  <p:tag name="MH_OLD_SHAPE_ID" val="3"/>
  <p:tag name="REFSHAPE" val="105553120108440"/>
</p:tagLst>
</file>

<file path=ppt/tags/tag20.xml><?xml version="1.0" encoding="utf-8"?>
<p:tagLst xmlns:p="http://schemas.openxmlformats.org/presentationml/2006/main">
  <p:tag name="MH_OLD_SHAPE_ID" val="6"/>
  <p:tag name="REFSHAPE" val="105827997976632"/>
</p:tagLst>
</file>

<file path=ppt/tags/tag21.xml><?xml version="1.0" encoding="utf-8"?>
<p:tagLst xmlns:p="http://schemas.openxmlformats.org/presentationml/2006/main">
  <p:tag name="MH_OLD_SHAPE_ID" val="7"/>
  <p:tag name="REFSHAPE" val="105827997976856"/>
</p:tagLst>
</file>

<file path=ppt/tags/tag22.xml><?xml version="1.0" encoding="utf-8"?>
<p:tagLst xmlns:p="http://schemas.openxmlformats.org/presentationml/2006/main">
  <p:tag name="MH_OLD_SHAPE_ID" val="2"/>
  <p:tag name="REFSHAPE" val="105827997977080"/>
</p:tagLst>
</file>

<file path=ppt/tags/tag23.xml><?xml version="1.0" encoding="utf-8"?>
<p:tagLst xmlns:p="http://schemas.openxmlformats.org/presentationml/2006/main">
  <p:tag name="MH_OLD_SHAPE_ID" val="3"/>
  <p:tag name="REFSHAPE" val="105827997977304"/>
</p:tagLst>
</file>

<file path=ppt/tags/tag24.xml><?xml version="1.0" encoding="utf-8"?>
<p:tagLst xmlns:p="http://schemas.openxmlformats.org/presentationml/2006/main">
  <p:tag name="MH_OLD_SHAPE_ID" val="4"/>
  <p:tag name="REFSHAPE" val="105827997978200"/>
</p:tagLst>
</file>

<file path=ppt/tags/tag25.xml><?xml version="1.0" encoding="utf-8"?>
<p:tagLst xmlns:p="http://schemas.openxmlformats.org/presentationml/2006/main">
  <p:tag name="MH_OLD_SHAPE_ID" val="5"/>
  <p:tag name="REFSHAPE" val="105827997979320"/>
</p:tagLst>
</file>

<file path=ppt/tags/tag26.xml><?xml version="1.0" encoding="utf-8"?>
<p:tagLst xmlns:p="http://schemas.openxmlformats.org/presentationml/2006/main">
  <p:tag name="MH_OLD_SHAPE_ID" val="6"/>
  <p:tag name="REFSHAPE" val="105827997979992"/>
</p:tagLst>
</file>

<file path=ppt/tags/tag27.xml><?xml version="1.0" encoding="utf-8"?>
<p:tagLst xmlns:p="http://schemas.openxmlformats.org/presentationml/2006/main">
  <p:tag name="MH_OLD_SHAPE_ID" val="7"/>
  <p:tag name="REFSHAPE" val="105827997980216"/>
</p:tagLst>
</file>

<file path=ppt/tags/tag28.xml><?xml version="1.0" encoding="utf-8"?>
<p:tagLst xmlns:p="http://schemas.openxmlformats.org/presentationml/2006/main">
  <p:tag name="MH_OLD_SHAPE_ID" val="8"/>
  <p:tag name="REFSHAPE" val="105827996003576"/>
</p:tagLst>
</file>

<file path=ppt/tags/tag29.xml><?xml version="1.0" encoding="utf-8"?>
<p:tagLst xmlns:p="http://schemas.openxmlformats.org/presentationml/2006/main">
  <p:tag name="MH_OLD_SHAPE_ID" val="9"/>
  <p:tag name="REFSHAPE" val="105827995981400"/>
</p:tagLst>
</file>

<file path=ppt/tags/tag3.xml><?xml version="1.0" encoding="utf-8"?>
<p:tagLst xmlns:p="http://schemas.openxmlformats.org/presentationml/2006/main">
  <p:tag name="MH_OLD_SHAPE_ID" val="4"/>
  <p:tag name="REFSHAPE" val="105827996007832"/>
</p:tagLst>
</file>

<file path=ppt/tags/tag30.xml><?xml version="1.0" encoding="utf-8"?>
<p:tagLst xmlns:p="http://schemas.openxmlformats.org/presentationml/2006/main">
  <p:tag name="MH_OLD_SHAPE_ID" val="2"/>
  <p:tag name="REFSHAPE" val="105827997981336"/>
</p:tagLst>
</file>

<file path=ppt/tags/tag31.xml><?xml version="1.0" encoding="utf-8"?>
<p:tagLst xmlns:p="http://schemas.openxmlformats.org/presentationml/2006/main">
  <p:tag name="MH_OLD_SHAPE_ID" val="3"/>
  <p:tag name="REFSHAPE" val="105827997982008"/>
</p:tagLst>
</file>

<file path=ppt/tags/tag32.xml><?xml version="1.0" encoding="utf-8"?>
<p:tagLst xmlns:p="http://schemas.openxmlformats.org/presentationml/2006/main">
  <p:tag name="MH_OLD_SHAPE_ID" val="4"/>
  <p:tag name="REFSHAPE" val="105827997983576"/>
</p:tagLst>
</file>

<file path=ppt/tags/tag33.xml><?xml version="1.0" encoding="utf-8"?>
<p:tagLst xmlns:p="http://schemas.openxmlformats.org/presentationml/2006/main">
  <p:tag name="MH_OLD_SHAPE_ID" val="5"/>
  <p:tag name="REFSHAPE" val="105827997978424"/>
</p:tagLst>
</file>

<file path=ppt/tags/tag34.xml><?xml version="1.0" encoding="utf-8"?>
<p:tagLst xmlns:p="http://schemas.openxmlformats.org/presentationml/2006/main">
  <p:tag name="MH_OLD_SHAPE_ID" val="2"/>
  <p:tag name="REFSHAPE" val="105827997981784"/>
</p:tagLst>
</file>

<file path=ppt/tags/tag35.xml><?xml version="1.0" encoding="utf-8"?>
<p:tagLst xmlns:p="http://schemas.openxmlformats.org/presentationml/2006/main">
  <p:tag name="MH_OLD_SHAPE_ID" val="3"/>
  <p:tag name="REFSHAPE" val="105827997977752"/>
</p:tagLst>
</file>

<file path=ppt/tags/tag36.xml><?xml version="1.0" encoding="utf-8"?>
<p:tagLst xmlns:p="http://schemas.openxmlformats.org/presentationml/2006/main">
  <p:tag name="MH_OLD_SHAPE_ID" val="4"/>
  <p:tag name="REFSHAPE" val="105827995992152"/>
</p:tagLst>
</file>

<file path=ppt/tags/tag37.xml><?xml version="1.0" encoding="utf-8"?>
<p:tagLst xmlns:p="http://schemas.openxmlformats.org/presentationml/2006/main">
  <p:tag name="MH_OLD_SHAPE_ID" val="2"/>
  <p:tag name="REFSHAPE" val="105827997977976"/>
</p:tagLst>
</file>

<file path=ppt/tags/tag38.xml><?xml version="1.0" encoding="utf-8"?>
<p:tagLst xmlns:p="http://schemas.openxmlformats.org/presentationml/2006/main">
  <p:tag name="MH_OLD_SHAPE_ID" val="3"/>
  <p:tag name="REFSHAPE" val="105827997979544"/>
</p:tagLst>
</file>

<file path=ppt/tags/tag39.xml><?xml version="1.0" encoding="utf-8"?>
<p:tagLst xmlns:p="http://schemas.openxmlformats.org/presentationml/2006/main">
  <p:tag name="MH_OLD_SHAPE_ID" val="4"/>
  <p:tag name="REFSHAPE" val="105827997982232"/>
</p:tagLst>
</file>

<file path=ppt/tags/tag4.xml><?xml version="1.0" encoding="utf-8"?>
<p:tagLst xmlns:p="http://schemas.openxmlformats.org/presentationml/2006/main">
  <p:tag name="MH_OLD_SHAPE_ID" val="5"/>
  <p:tag name="REFSHAPE" val="105827997977528"/>
</p:tagLst>
</file>

<file path=ppt/tags/tag40.xml><?xml version="1.0" encoding="utf-8"?>
<p:tagLst xmlns:p="http://schemas.openxmlformats.org/presentationml/2006/main">
  <p:tag name="MH_OLD_SHAPE_ID" val="5"/>
  <p:tag name="REFSHAPE" val="105827997983352"/>
</p:tagLst>
</file>

<file path=ppt/tags/tag41.xml><?xml version="1.0" encoding="utf-8"?>
<p:tagLst xmlns:p="http://schemas.openxmlformats.org/presentationml/2006/main">
  <p:tag name="MH_OLD_SHAPE_ID" val="6"/>
  <p:tag name="REFSHAPE" val="105827997983128"/>
</p:tagLst>
</file>

<file path=ppt/tags/tag42.xml><?xml version="1.0" encoding="utf-8"?>
<p:tagLst xmlns:p="http://schemas.openxmlformats.org/presentationml/2006/main">
  <p:tag name="MH_OLD_SHAPE_ID" val="7"/>
  <p:tag name="REFSHAPE" val="105827997984472"/>
</p:tagLst>
</file>

<file path=ppt/tags/tag43.xml><?xml version="1.0" encoding="utf-8"?>
<p:tagLst xmlns:p="http://schemas.openxmlformats.org/presentationml/2006/main">
  <p:tag name="MH_OLD_SHAPE_ID" val="2"/>
  <p:tag name="REFSHAPE" val="105827997984248"/>
</p:tagLst>
</file>

<file path=ppt/tags/tag44.xml><?xml version="1.0" encoding="utf-8"?>
<p:tagLst xmlns:p="http://schemas.openxmlformats.org/presentationml/2006/main">
  <p:tag name="MH_OLD_SHAPE_ID" val="3"/>
  <p:tag name="REFSHAPE" val="105827997983800"/>
</p:tagLst>
</file>

<file path=ppt/tags/tag45.xml><?xml version="1.0" encoding="utf-8"?>
<p:tagLst xmlns:p="http://schemas.openxmlformats.org/presentationml/2006/main">
  <p:tag name="MH_OLD_SHAPE_ID" val="4"/>
  <p:tag name="REFSHAPE" val="105827997984024"/>
</p:tagLst>
</file>

<file path=ppt/tags/tag46.xml><?xml version="1.0" encoding="utf-8"?>
<p:tagLst xmlns:p="http://schemas.openxmlformats.org/presentationml/2006/main">
  <p:tag name="MH_OLD_SHAPE_ID" val="5"/>
  <p:tag name="REFSHAPE" val="105827997982680"/>
</p:tagLst>
</file>

<file path=ppt/tags/tag47.xml><?xml version="1.0" encoding="utf-8"?>
<p:tagLst xmlns:p="http://schemas.openxmlformats.org/presentationml/2006/main">
  <p:tag name="MH_OLD_SHAPE_ID" val="6"/>
  <p:tag name="REFSHAPE" val="105827997982904"/>
</p:tagLst>
</file>

<file path=ppt/tags/tag48.xml><?xml version="1.0" encoding="utf-8"?>
<p:tagLst xmlns:p="http://schemas.openxmlformats.org/presentationml/2006/main">
  <p:tag name="MH_OLD_SHAPE_ID" val="2"/>
  <p:tag name="REFSHAPE" val="105827996007160"/>
</p:tagLst>
</file>

<file path=ppt/tags/tag49.xml><?xml version="1.0" encoding="utf-8"?>
<p:tagLst xmlns:p="http://schemas.openxmlformats.org/presentationml/2006/main">
  <p:tag name="MH_OLD_SHAPE_ID" val="3"/>
  <p:tag name="REFSHAPE" val="105827996008056"/>
</p:tagLst>
</file>

<file path=ppt/tags/tag5.xml><?xml version="1.0" encoding="utf-8"?>
<p:tagLst xmlns:p="http://schemas.openxmlformats.org/presentationml/2006/main">
  <p:tag name="MH_OLD_SHAPE_ID" val="6"/>
  <p:tag name="REFSHAPE" val="105827996006712"/>
</p:tagLst>
</file>

<file path=ppt/tags/tag50.xml><?xml version="1.0" encoding="utf-8"?>
<p:tagLst xmlns:p="http://schemas.openxmlformats.org/presentationml/2006/main">
  <p:tag name="MH_OLD_SHAPE_ID" val="4"/>
  <p:tag name="REFSHAPE" val="105827995949144"/>
</p:tagLst>
</file>

<file path=ppt/tags/tag51.xml><?xml version="1.0" encoding="utf-8"?>
<p:tagLst xmlns:p="http://schemas.openxmlformats.org/presentationml/2006/main">
  <p:tag name="MH_OLD_SHAPE_ID" val="5"/>
  <p:tag name="REFSHAPE" val="105827996008280"/>
</p:tagLst>
</file>

<file path=ppt/tags/tag52.xml><?xml version="1.0" encoding="utf-8"?>
<p:tagLst xmlns:p="http://schemas.openxmlformats.org/presentationml/2006/main">
  <p:tag name="MH_OLD_SHAPE_ID" val="6"/>
  <p:tag name="REFSHAPE" val="105827996007608"/>
</p:tagLst>
</file>

<file path=ppt/tags/tag53.xml><?xml version="1.0" encoding="utf-8"?>
<p:tagLst xmlns:p="http://schemas.openxmlformats.org/presentationml/2006/main">
  <p:tag name="KSO_WM_SLIDE_MODEL_TYPE" val="cover"/>
</p:tagLst>
</file>

<file path=ppt/tags/tag54.xml><?xml version="1.0" encoding="utf-8"?>
<p:tagLst xmlns:p="http://schemas.openxmlformats.org/presentationml/2006/main">
  <p:tag name="KSO_WM_SLIDE_MODEL_TYPE" val="numdgm"/>
</p:tagLst>
</file>

<file path=ppt/tags/tag55.xml><?xml version="1.0" encoding="utf-8"?>
<p:tagLst xmlns:p="http://schemas.openxmlformats.org/presentationml/2006/main">
  <p:tag name="MH_OLD_SHAPE_ID" val="2"/>
  <p:tag name="REFSHAPE" val="105827998043160"/>
</p:tagLst>
</file>

<file path=ppt/tags/tag56.xml><?xml version="1.0" encoding="utf-8"?>
<p:tagLst xmlns:p="http://schemas.openxmlformats.org/presentationml/2006/main">
  <p:tag name="MH_OLD_SHAPE_ID" val="4"/>
  <p:tag name="REFSHAPE" val="105827998042712"/>
</p:tagLst>
</file>

<file path=ppt/tags/tag57.xml><?xml version="1.0" encoding="utf-8"?>
<p:tagLst xmlns:p="http://schemas.openxmlformats.org/presentationml/2006/main">
  <p:tag name="MH_OLD_SHAPE_ID" val="2"/>
  <p:tag name="REFSHAPE" val="105827998043160"/>
</p:tagLst>
</file>

<file path=ppt/tags/tag58.xml><?xml version="1.0" encoding="utf-8"?>
<p:tagLst xmlns:p="http://schemas.openxmlformats.org/presentationml/2006/main">
  <p:tag name="MH_OLD_SHAPE_ID" val="4"/>
  <p:tag name="REFSHAPE" val="105827998042712"/>
</p:tagLst>
</file>

<file path=ppt/tags/tag6.xml><?xml version="1.0" encoding="utf-8"?>
<p:tagLst xmlns:p="http://schemas.openxmlformats.org/presentationml/2006/main">
  <p:tag name="MH_OLD_SHAPE_ID" val="2"/>
  <p:tag name="REFSHAPE" val="105827997982456"/>
</p:tagLst>
</file>

<file path=ppt/tags/tag7.xml><?xml version="1.0" encoding="utf-8"?>
<p:tagLst xmlns:p="http://schemas.openxmlformats.org/presentationml/2006/main">
  <p:tag name="MH_OLD_SHAPE_ID" val="3"/>
  <p:tag name="REFSHAPE" val="105827997979768"/>
</p:tagLst>
</file>

<file path=ppt/tags/tag8.xml><?xml version="1.0" encoding="utf-8"?>
<p:tagLst xmlns:p="http://schemas.openxmlformats.org/presentationml/2006/main">
  <p:tag name="MH_OLD_SHAPE_ID" val="4"/>
  <p:tag name="REFSHAPE" val="105827997975064"/>
</p:tagLst>
</file>

<file path=ppt/tags/tag9.xml><?xml version="1.0" encoding="utf-8"?>
<p:tagLst xmlns:p="http://schemas.openxmlformats.org/presentationml/2006/main">
  <p:tag name="MH_OLD_SHAPE_ID" val="5"/>
  <p:tag name="REFSHAPE" val="10582799797528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8586</Words>
  <Application>WPS 表格</Application>
  <PresentationFormat>宽屏</PresentationFormat>
  <Paragraphs>656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Arial</vt:lpstr>
      <vt:lpstr>方正书宋_GBK</vt:lpstr>
      <vt:lpstr>Wingdings</vt:lpstr>
      <vt:lpstr>苹方-简</vt:lpstr>
      <vt:lpstr>Times New Roman</vt:lpstr>
      <vt:lpstr>宋体</vt:lpstr>
      <vt:lpstr>汉仪书宋二KW</vt:lpstr>
      <vt:lpstr>PingFang SC</vt:lpstr>
      <vt:lpstr>微软雅黑</vt:lpstr>
      <vt:lpstr>汉仪旗黑</vt:lpstr>
      <vt:lpstr>Arial Unicode MS</vt:lpstr>
      <vt:lpstr>Calibri Light</vt:lpstr>
      <vt:lpstr>Helvetica Neue</vt:lpstr>
      <vt:lpstr>Calibri</vt:lpstr>
      <vt:lpstr>Office 主题</vt:lpstr>
      <vt:lpstr>企业微信开发 自建内部应用开发篇</vt:lpstr>
      <vt:lpstr>李月喜-专注B端开发分享 </vt:lpstr>
      <vt:lpstr>企业微信开发系列</vt:lpstr>
      <vt:lpstr>自建内部应用与第三方应用对比，及对H5网页和小程序的支持</vt:lpstr>
      <vt:lpstr>自建内部应用与第三方应用对比，及对H5网页和小程序的支持</vt:lpstr>
      <vt:lpstr>应用在哪使用，工作台、聊天工具栏、微信插件、概述</vt:lpstr>
      <vt:lpstr>应用在哪使用，工作台、聊天工具附件栏、微信插件、概述</vt:lpstr>
      <vt:lpstr>企业微信 聊天工具栏 聊天附件栏 </vt:lpstr>
      <vt:lpstr>微信插件</vt:lpstr>
      <vt:lpstr>PowerPoint 演示文稿</vt:lpstr>
      <vt:lpstr>PowerPoint 演示文稿</vt:lpstr>
      <vt:lpstr>PowerPoint 演示文稿</vt:lpstr>
      <vt:lpstr>PowerPoint 演示文稿</vt:lpstr>
      <vt:lpstr>新建自建H5/小程序应用及应用主页与菜单设置</vt:lpstr>
      <vt:lpstr>新建自建H5/小程序应用及应用主页与菜单设置</vt:lpstr>
      <vt:lpstr>开发文档如何阅读,如何寻求帮助,如何找到同行</vt:lpstr>
      <vt:lpstr>开发指南,获取token,相关工具使用</vt:lpstr>
      <vt:lpstr>host配置及代理相关，H5应用如何本地及真机调试</vt:lpstr>
      <vt:lpstr>host配置及代理相关，H5应用如何本地及真机调试</vt:lpstr>
      <vt:lpstr>H5应用电脑企业微信/手机企业微信调试</vt:lpstr>
      <vt:lpstr>身份验证,网页授权登录获取身份</vt:lpstr>
      <vt:lpstr>身份验证,网页授权登录获取身份</vt:lpstr>
      <vt:lpstr>身份验证,网页授权登录获取身份</vt:lpstr>
      <vt:lpstr>身份验证,扫码授权登录获取身份</vt:lpstr>
      <vt:lpstr>jssk,config</vt:lpstr>
      <vt:lpstr>jssk</vt:lpstr>
      <vt:lpstr>应用消息</vt:lpstr>
      <vt:lpstr>PowerPoint 演示文稿</vt:lpstr>
      <vt:lpstr>素材管理</vt:lpstr>
      <vt:lpstr>设置应用详情</vt:lpstr>
      <vt:lpstr>家校沟通</vt:lpstr>
      <vt:lpstr>家校沟通-家长使用</vt:lpstr>
      <vt:lpstr>家校沟通，网页授权登录获取身份</vt:lpstr>
      <vt:lpstr>身份验证,网页授权登录获取身份</vt:lpstr>
      <vt:lpstr>身份验证,网页授权登录获取身份</vt:lpstr>
      <vt:lpstr>家校沟通，家长使用</vt:lpstr>
      <vt:lpstr>OA审批</vt:lpstr>
      <vt:lpstr>客户管理</vt:lpstr>
      <vt:lpstr>host配置及代理相关，小程序应用小程序开发工具及手机真机调试</vt:lpstr>
      <vt:lpstr>host配置及代理相关，小程序应用如何本地及真机调试，及api如何调试</vt:lpstr>
      <vt:lpstr>ToB Dev自建内部应用Demo源码地址、Demo在线地址</vt:lpstr>
      <vt:lpstr>ToB Dev 调试，http://h5test.tobdev.com</vt:lpstr>
      <vt:lpstr>ToB Dev 调试，http://h5test.tobdev.com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lyx</dc:creator>
  <cp:lastModifiedBy>lyx</cp:lastModifiedBy>
  <cp:revision>185</cp:revision>
  <dcterms:created xsi:type="dcterms:W3CDTF">2021-12-07T12:59:51Z</dcterms:created>
  <dcterms:modified xsi:type="dcterms:W3CDTF">2021-12-07T12:59:51Z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