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2"/>
  </p:handoutMasterIdLst>
  <p:sldIdLst>
    <p:sldId id="256" r:id="rId3"/>
    <p:sldId id="257" r:id="rId4"/>
    <p:sldId id="263" r:id="rId5"/>
    <p:sldId id="303" r:id="rId6"/>
    <p:sldId id="304" r:id="rId7"/>
    <p:sldId id="305" r:id="rId9"/>
    <p:sldId id="262" r:id="rId10"/>
    <p:sldId id="260" r:id="rId11"/>
    <p:sldId id="259" r:id="rId12"/>
    <p:sldId id="292" r:id="rId13"/>
    <p:sldId id="306" r:id="rId14"/>
    <p:sldId id="293" r:id="rId15"/>
    <p:sldId id="294" r:id="rId16"/>
    <p:sldId id="316" r:id="rId17"/>
    <p:sldId id="317" r:id="rId18"/>
    <p:sldId id="288" r:id="rId19"/>
    <p:sldId id="270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2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母板页4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9329-A03A-4B4A-8FBD-160FF55210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BB7B-1307-43F3-AE19-2CFDDA3126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模板页43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12.xml"/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762750" y="3489325"/>
            <a:ext cx="1920875" cy="61087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b="1" dirty="0" smtClean="0">
                <a:ea typeface="宋体" panose="02010600030101010101" pitchFamily="2" charset="-122"/>
              </a:rPr>
              <a:t>          </a:t>
            </a:r>
            <a:br>
              <a:rPr lang="zh-CN" altLang="en-US" sz="4800" b="1" dirty="0" smtClean="0">
                <a:ea typeface="宋体" panose="02010600030101010101" pitchFamily="2" charset="-122"/>
              </a:rPr>
            </a:br>
            <a:r>
              <a:rPr lang="zh-CN" altLang="en-US" sz="4800" b="1" dirty="0" smtClean="0">
                <a:ea typeface="宋体" panose="02010600030101010101" pitchFamily="2" charset="-122"/>
              </a:rPr>
              <a:t>                   </a:t>
            </a:r>
            <a:br>
              <a:rPr lang="zh-CN" altLang="en-US" sz="4800" b="1" dirty="0" smtClean="0">
                <a:ea typeface="宋体" panose="02010600030101010101" pitchFamily="2" charset="-122"/>
              </a:rPr>
            </a:br>
            <a:r>
              <a:rPr lang="en-US" altLang="zh-CN" sz="4800" b="1" dirty="0" smtClean="0">
                <a:ea typeface="宋体" panose="02010600030101010101" pitchFamily="2" charset="-122"/>
              </a:rPr>
              <a:t>	      </a:t>
            </a:r>
            <a:br>
              <a:rPr lang="zh-CN" altLang="en-US" sz="4800" b="1" dirty="0" smtClean="0">
                <a:ea typeface="宋体" panose="02010600030101010101" pitchFamily="2" charset="-122"/>
              </a:rPr>
            </a:br>
            <a:r>
              <a:rPr lang="zh-CN" altLang="en-US" sz="4800" b="1" dirty="0" smtClean="0">
                <a:ea typeface="宋体" panose="02010600030101010101" pitchFamily="2" charset="-122"/>
              </a:rPr>
              <a:t>                             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班级：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h51608</a:t>
            </a:r>
            <a:br>
              <a:rPr lang="zh-CN" altLang="en-US" sz="2400" b="1" dirty="0" smtClean="0">
                <a:ea typeface="宋体" panose="02010600030101010101" pitchFamily="2" charset="-122"/>
              </a:rPr>
            </a:br>
            <a:br>
              <a:rPr lang="en-US" altLang="zh-CN" sz="2400" b="1" dirty="0" smtClean="0">
                <a:ea typeface="宋体" panose="02010600030101010101" pitchFamily="2" charset="-122"/>
              </a:rPr>
            </a:br>
            <a:r>
              <a:rPr lang="en-US" altLang="zh-CN" sz="2400" b="1" dirty="0" smtClean="0">
                <a:ea typeface="宋体" panose="02010600030101010101" pitchFamily="2" charset="-122"/>
              </a:rPr>
              <a:t>                                </a:t>
            </a:r>
            <a:br>
              <a:rPr lang="en-US" altLang="zh-CN" sz="2400" b="1" dirty="0" smtClean="0">
                <a:ea typeface="宋体" panose="02010600030101010101" pitchFamily="2" charset="-122"/>
              </a:rPr>
            </a:br>
            <a:br>
              <a:rPr lang="en-US" altLang="zh-CN" sz="2400" b="1" dirty="0" smtClean="0">
                <a:ea typeface="宋体" panose="02010600030101010101" pitchFamily="2" charset="-122"/>
              </a:rPr>
            </a:br>
            <a:br>
              <a:rPr lang="en-US" altLang="zh-CN" sz="2400" b="1" dirty="0" smtClean="0">
                <a:ea typeface="宋体" panose="02010600030101010101" pitchFamily="2" charset="-122"/>
              </a:rPr>
            </a:br>
            <a:br>
              <a:rPr lang="en-US" altLang="zh-CN" sz="2400" b="1" dirty="0" smtClean="0">
                <a:ea typeface="宋体" panose="02010600030101010101" pitchFamily="2" charset="-122"/>
              </a:rPr>
            </a:br>
            <a:br>
              <a:rPr lang="en-US" altLang="zh-CN" sz="2400" b="1" dirty="0" smtClean="0">
                <a:ea typeface="宋体" panose="02010600030101010101" pitchFamily="2" charset="-122"/>
              </a:rPr>
            </a:br>
            <a:r>
              <a:rPr lang="en-US" altLang="zh-CN" sz="2400" b="1" dirty="0" smtClean="0">
                <a:ea typeface="宋体" panose="02010600030101010101" pitchFamily="2" charset="-122"/>
              </a:rPr>
              <a:t>                                                       </a:t>
            </a:r>
            <a:endParaRPr lang="zh-CN" altLang="en-US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824038" y="1485265"/>
            <a:ext cx="5495925" cy="1198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isometricOffAxis1Right">
                <a:rot lat="600000" lon="19500000" rev="0"/>
              </a:camera>
              <a:lightRig rig="threePt" dir="t">
                <a:rot lat="0" lon="0" rev="0"/>
              </a:lightRig>
            </a:scene3d>
            <a:sp3d extrusionH="266700" contourW="12700">
              <a:extrusionClr>
                <a:srgbClr val="A7A7A6"/>
              </a:extrusionClr>
              <a:contourClr>
                <a:srgbClr val="BEBCB9"/>
              </a:contourClr>
            </a:sp3d>
          </a:bodyPr>
          <a:p>
            <a:pPr algn="ctr"/>
            <a:r>
              <a:rPr lang="en-US" altLang="zh-CN" sz="7200" b="1" dirty="0" smtClean="0">
                <a:ln w="6600">
                  <a:prstDash val="solid"/>
                </a:ln>
                <a:blipFill>
                  <a:blip r:embed="rId1">
                    <a:alphaModFix amt="99000"/>
                  </a:blip>
                  <a:stretch>
                    <a:fillRect/>
                  </a:stretch>
                </a:blip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7200" b="1" dirty="0" smtClean="0">
                <a:ea typeface="宋体" panose="02010600030101010101" pitchFamily="2" charset="-122"/>
                <a:sym typeface="+mn-ea"/>
              </a:rPr>
              <a:t>豆果美食</a:t>
            </a:r>
            <a:r>
              <a:rPr lang="en-US" altLang="zh-CN" sz="7200" b="1" dirty="0" smtClean="0">
                <a:ea typeface="宋体" panose="02010600030101010101" pitchFamily="2" charset="-122"/>
                <a:sym typeface="+mn-ea"/>
              </a:rPr>
              <a:t>app</a:t>
            </a:r>
            <a:endParaRPr lang="zh-CN" altLang="en-US" sz="7200" b="1" dirty="0" smtClean="0">
              <a:ln w="6600">
                <a:prstDash val="solid"/>
              </a:ln>
              <a:blipFill>
                <a:blip r:embed="rId1">
                  <a:alphaModFix amt="99000"/>
                </a:blip>
                <a:stretch>
                  <a:fillRect/>
                </a:stretch>
              </a:blip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3820" y="4783455"/>
            <a:ext cx="38608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ea typeface="宋体" panose="02010600030101010101" pitchFamily="2" charset="-122"/>
                <a:sym typeface="+mn-ea"/>
              </a:rPr>
              <a:t>组员</a:t>
            </a:r>
            <a:r>
              <a:rPr lang="zh-CN" altLang="en-US" b="1" dirty="0" smtClean="0">
                <a:sym typeface="+mn-ea"/>
              </a:rPr>
              <a:t>：谢嘉欣、李云娟、张鑫、王芳</a:t>
            </a:r>
            <a:br>
              <a:rPr lang="en-US" altLang="ja-JP" b="1" dirty="0" smtClean="0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62315" y="97056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搜索功能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0795" y="1751965"/>
            <a:ext cx="2370455" cy="54737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>
              <a:buClr>
                <a:schemeClr val="tx1"/>
              </a:buClr>
            </a:pPr>
            <a:r>
              <a:rPr lang="zh-CN" altLang="en-US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搜索功能的实现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 algn="ctr"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 algn="ctr"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043305"/>
            <a:ext cx="3003550" cy="5327015"/>
          </a:xfrm>
          <a:prstGeom prst="rect">
            <a:avLst/>
          </a:prstGeom>
        </p:spPr>
      </p:pic>
      <p:pic>
        <p:nvPicPr>
          <p:cNvPr id="6" name="图片 5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970280"/>
            <a:ext cx="2833370" cy="56845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搜索功能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683260" y="2708910"/>
            <a:ext cx="2369820" cy="108331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搜索结果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右弧形箭头 2">
            <a:hlinkClick r:id="rId1" tooltip="" action="ppaction://hlinksldjump"/>
          </p:cNvPr>
          <p:cNvSpPr/>
          <p:nvPr/>
        </p:nvSpPr>
        <p:spPr>
          <a:xfrm>
            <a:off x="391795" y="5845810"/>
            <a:ext cx="730885" cy="8382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hlinkClick r:id="rId2" action="ppaction://hlinksldjump"/>
            </a:endParaRPr>
          </a:p>
        </p:txBody>
      </p:sp>
      <p:pic>
        <p:nvPicPr>
          <p:cNvPr id="6" name="图片 5" descr="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3792220"/>
            <a:ext cx="3475990" cy="3047365"/>
          </a:xfrm>
          <a:prstGeom prst="rect">
            <a:avLst/>
          </a:prstGeom>
        </p:spPr>
      </p:pic>
      <p:pic>
        <p:nvPicPr>
          <p:cNvPr id="7" name="图片 6" descr="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80" y="824230"/>
            <a:ext cx="3350260" cy="594169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 fontScale="80000"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购物车功能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56845" y="1657350"/>
            <a:ext cx="2254250" cy="128460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</a:t>
            </a: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添加购物车，加减购物车</a:t>
            </a: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095" y="1657350"/>
            <a:ext cx="2762250" cy="4899025"/>
          </a:xfrm>
          <a:prstGeom prst="rect">
            <a:avLst/>
          </a:prstGeom>
        </p:spPr>
      </p:pic>
      <p:pic>
        <p:nvPicPr>
          <p:cNvPr id="6" name="图片 5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20" y="1318260"/>
            <a:ext cx="3504565" cy="44951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 fontScale="80000"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购物车功能</a:t>
            </a:r>
            <a:endParaRPr lang="zh-CN" altLang="en-US" sz="4800" b="1" dirty="0" smtClean="0"/>
          </a:p>
        </p:txBody>
      </p:sp>
      <p:sp>
        <p:nvSpPr>
          <p:cNvPr id="4" name="右弧形箭头 3">
            <a:hlinkClick r:id="rId1" tooltip="" action="ppaction://hlinksldjump"/>
          </p:cNvPr>
          <p:cNvSpPr/>
          <p:nvPr/>
        </p:nvSpPr>
        <p:spPr>
          <a:xfrm>
            <a:off x="412750" y="5393055"/>
            <a:ext cx="730885" cy="8382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hlinkClick r:id="rId2" action="ppaction://hlinksldjump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157480" y="1689735"/>
            <a:ext cx="1770380" cy="97028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p>
            <a:pPr>
              <a:buClr>
                <a:schemeClr val="tx1"/>
              </a:buClr>
            </a:pP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查看购物车</a:t>
            </a:r>
            <a:endParaRPr lang="zh-CN" altLang="en-US" sz="20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图片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958850"/>
            <a:ext cx="2973070" cy="527240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评论功能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135890" y="1826260"/>
            <a:ext cx="1770380" cy="97028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发表评论</a:t>
            </a:r>
            <a:endParaRPr lang="zh-CN" altLang="en-US" sz="20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240" y="908685"/>
            <a:ext cx="2972435" cy="52717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评论功能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82550" y="1825625"/>
            <a:ext cx="1297940" cy="57975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查看评论</a:t>
            </a:r>
            <a:endParaRPr lang="zh-CN" altLang="en-US" sz="20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809750"/>
            <a:ext cx="3504565" cy="32378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718185"/>
            <a:ext cx="8938260" cy="5408295"/>
          </a:xfrm>
        </p:spPr>
        <p:txBody>
          <a:bodyPr>
            <a:normAutofit fontScale="40000"/>
          </a:bodyPr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4400" b="1">
                <a:sym typeface="+mn-ea"/>
              </a:rPr>
              <a:t>二、项目及技术要点</a:t>
            </a: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4400" b="1">
                <a:sym typeface="+mn-ea"/>
              </a:rPr>
              <a:t>   项目分工：</a:t>
            </a: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4400" b="1">
                <a:sym typeface="+mn-ea"/>
              </a:rPr>
              <a:t>项目经理：谢嘉欣</a:t>
            </a: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4400" b="1">
                <a:sym typeface="+mn-ea"/>
              </a:rPr>
              <a:t>技术支持：李云娟</a:t>
            </a: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4400" b="1">
                <a:sym typeface="+mn-ea"/>
              </a:rPr>
              <a:t>程序员：王芳、张鑫</a:t>
            </a: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endParaRPr lang="zh-CN" altLang="en-US" sz="4400" b="1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    技术要点：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一、运用Div+Css完成静态页面的搭建。</a:t>
            </a:r>
            <a:endParaRPr lang="zh-CN" altLang="en-US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		二、运用Ajax和json来模拟调取后台的数据，来渲染html页面</a:t>
            </a:r>
            <a:endParaRPr lang="zh-CN" altLang="en-US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三、通过JS与</a:t>
            </a:r>
            <a:r>
              <a:rPr lang="en-US" altLang="zh-CN">
                <a:sym typeface="+mn-ea"/>
              </a:rPr>
              <a:t>css3</a:t>
            </a:r>
            <a:r>
              <a:rPr lang="zh-CN" altLang="en-US">
                <a:sym typeface="+mn-ea"/>
              </a:rPr>
              <a:t>来给页面添加一些动画效果，比如用Swiper事件轮播图、图片的异步加载、购                         物车的数量加、日期的动态更新，按钮的点击效果。</a:t>
            </a:r>
            <a:endParaRPr lang="zh-CN" altLang="en-US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		 四、数据的json数据的制作</a:t>
            </a:r>
            <a:endParaRPr lang="zh-CN" altLang="en-US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                                                  五、运用</a:t>
            </a:r>
            <a:r>
              <a:rPr lang="en-US" altLang="zh-CN">
                <a:sym typeface="+mn-ea"/>
              </a:rPr>
              <a:t>localstorage</a:t>
            </a:r>
            <a:r>
              <a:rPr lang="zh-CN" altLang="en-US">
                <a:sym typeface="+mn-ea"/>
              </a:rPr>
              <a:t>进行各种数据的增删改查操作</a:t>
            </a:r>
            <a:endParaRPr lang="zh-CN" altLang="en-US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		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idx="1"/>
          </p:nvPr>
        </p:nvSpPr>
        <p:spPr>
          <a:xfrm>
            <a:off x="414655" y="980440"/>
            <a:ext cx="7651750" cy="917575"/>
          </a:xfrm>
          <a:ln w="9525">
            <a:noFill/>
            <a:miter/>
          </a:ln>
        </p:spPr>
        <p:txBody>
          <a:bodyPr wrap="square" lIns="50800" tIns="50800" rIns="50800" bIns="50800" anchor="t">
            <a:normAutofit/>
          </a:bodyPr>
          <a:lstStyle/>
          <a:p>
            <a:pPr marL="0" indent="0" defTabSz="0" eaLnBrk="1" hangingPunct="1">
              <a:spcBef>
                <a:spcPct val="0"/>
              </a:spcBef>
              <a:buNone/>
              <a:tabLst>
                <a:tab pos="549275" algn="l"/>
              </a:tabLst>
            </a:pPr>
            <a:r>
              <a:rPr lang="zh-CN" altLang="en-US" sz="4400" b="1" dirty="0"/>
              <a:t>三、遇到困难及解决方案</a:t>
            </a:r>
            <a:endParaRPr lang="zh-CN" altLang="en-US" sz="4400" b="1" dirty="0"/>
          </a:p>
        </p:txBody>
      </p:sp>
      <p:sp>
        <p:nvSpPr>
          <p:cNvPr id="4" name="TextBox 1"/>
          <p:cNvSpPr txBox="1"/>
          <p:nvPr/>
        </p:nvSpPr>
        <p:spPr>
          <a:xfrm>
            <a:off x="-36830" y="2564765"/>
            <a:ext cx="7253605" cy="5791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Monaco" charset="0"/>
                <a:ea typeface="Heiti SC Light" charset="0"/>
                <a:cs typeface="Heiti SC Light" charset="0"/>
                <a:sym typeface="Monaco" charset="0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Heiti SC Light" charset="0"/>
                <a:sym typeface="Monaco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Heiti SC Light" charset="0"/>
                <a:sym typeface="Monaco" charset="0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Heiti SC Light" charset="0"/>
                <a:sym typeface="Monaco" charset="0"/>
              </a:rPr>
              <a:t>订单页面跳转  ui-router解决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Heiti SC Light" charset="0"/>
              <a:sym typeface="Monaco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243965" y="3762375"/>
            <a:ext cx="6655435" cy="518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fontAlgn="base">
              <a:buClr>
                <a:schemeClr val="tx1"/>
              </a:buClr>
            </a:pPr>
            <a:r>
              <a:rPr lang="en-US" altLang="zh-CN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2</a:t>
            </a:r>
            <a:r>
              <a:rPr lang="zh-CN" altLang="en-US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、自定义属性与</a:t>
            </a:r>
            <a:r>
              <a:rPr lang="en-US" altLang="zh-CN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anglur</a:t>
            </a:r>
            <a:r>
              <a:rPr lang="zh-CN" altLang="en-US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冲突</a:t>
            </a:r>
            <a:endParaRPr lang="zh-CN" altLang="en-US" sz="2800" b="1" strike="noStrike" noProof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0970" y="4699000"/>
            <a:ext cx="6655435" cy="518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fontAlgn="base">
              <a:buClr>
                <a:schemeClr val="tx1"/>
              </a:buClr>
            </a:pPr>
            <a:r>
              <a:rPr lang="en-US" altLang="zh-CN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3.</a:t>
            </a:r>
            <a:r>
              <a:rPr lang="zh-CN" altLang="en-US" sz="2800" b="1" strike="noStrike" noProof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数据获取不到 人为创造</a:t>
            </a:r>
            <a:endParaRPr lang="zh-CN" altLang="en-US" sz="2800" b="1" strike="noStrike" noProof="1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4035" y="2613025"/>
            <a:ext cx="2143125" cy="10058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谢 谢</a:t>
            </a:r>
            <a:endParaRPr lang="zh-CN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>
          <a:xfrm>
            <a:off x="-900608" y="692696"/>
            <a:ext cx="11176000" cy="1130300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ea typeface="宋体" panose="02010600030101010101" pitchFamily="2" charset="-122"/>
              </a:rPr>
              <a:t>                                    </a:t>
            </a:r>
            <a:r>
              <a:rPr lang="zh-CN" altLang="en-US" b="1" dirty="0" smtClean="0">
                <a:ea typeface="宋体" panose="02010600030101010101" pitchFamily="2" charset="-122"/>
              </a:rPr>
              <a:t>目 录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37680" y="1826940"/>
            <a:ext cx="6934720" cy="81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lIns="38100" tIns="38100" rIns="38100" bIns="38100" anchor="ctr"/>
          <a:lstStyle/>
          <a:p>
            <a:r>
              <a:rPr lang="en-US" altLang="zh-CN" sz="4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  <a:r>
              <a:rPr lang="en-US" altLang="zh-CN" sz="3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1.  </a:t>
            </a:r>
            <a:r>
              <a:rPr lang="zh-CN" altLang="en-US" sz="3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项目介绍</a:t>
            </a:r>
            <a:endParaRPr lang="zh-CN" altLang="en-US" sz="360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3212465"/>
            <a:ext cx="6953250" cy="81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lIns="38100" tIns="38100" rIns="38100" bIns="3810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、项目职责及技术要点</a:t>
            </a:r>
            <a:endParaRPr lang="zh-CN" altLang="en-US" sz="3200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83335" y="4580255"/>
            <a:ext cx="6960870" cy="81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lIns="38100" tIns="38100" rIns="38100" bIns="3810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  <a:r>
              <a:rPr lang="en-US" altLang="zh-CN" sz="3200" dirty="0">
                <a:latin typeface="Calibri" panose="020F0502020204030204" pitchFamily="34" charset="0"/>
                <a:sym typeface="Calibri" panose="020F0502020204030204" pitchFamily="34" charset="0"/>
              </a:rPr>
              <a:t>3.  </a:t>
            </a:r>
            <a:r>
              <a:rPr lang="zh-CN" altLang="en-US" sz="3200" dirty="0">
                <a:latin typeface="Calibri" panose="020F0502020204030204" pitchFamily="34" charset="0"/>
                <a:sym typeface="Calibri" panose="020F0502020204030204" pitchFamily="34" charset="0"/>
              </a:rPr>
              <a:t>项目总结</a:t>
            </a:r>
            <a:endParaRPr lang="zh-CN" altLang="en-US" sz="3200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185" y="1484630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</a:t>
            </a:r>
            <a:endParaRPr lang="zh-CN" altLang="en-US" sz="2400"/>
          </a:p>
        </p:txBody>
      </p:sp>
      <p:sp>
        <p:nvSpPr>
          <p:cNvPr id="10" name="Rounded Rectangle 1"/>
          <p:cNvSpPr>
            <a:spLocks noChangeArrowheads="1"/>
          </p:cNvSpPr>
          <p:nvPr/>
        </p:nvSpPr>
        <p:spPr bwMode="auto">
          <a:xfrm>
            <a:off x="683260" y="2277110"/>
            <a:ext cx="2686685" cy="416433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p>
            <a:pPr algn="l"/>
            <a:endParaRPr sz="2400">
              <a:sym typeface="+mn-ea"/>
            </a:endParaRPr>
          </a:p>
          <a:p>
            <a:pPr algn="l"/>
            <a:r>
              <a:rPr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国内首家发现、分享、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交流</a:t>
            </a:r>
            <a:r>
              <a:rPr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美食的互动平台，目前已经发展成为国内外华人较为领先的美食互动社区网络。在线厨艺交流、美食分享平台。提供国内免费手机美食菜谱、生活资讯应用软件。</a:t>
            </a:r>
            <a:endParaRPr sz="2000" b="1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cxnSp>
        <p:nvCxnSpPr>
          <p:cNvPr id="11" name="Straight Arrow Connector 16"/>
          <p:cNvCxnSpPr>
            <a:cxnSpLocks noChangeShapeType="1"/>
          </p:cNvCxnSpPr>
          <p:nvPr/>
        </p:nvCxnSpPr>
        <p:spPr bwMode="auto">
          <a:xfrm flipV="1">
            <a:off x="3491865" y="3500755"/>
            <a:ext cx="1943735" cy="1080770"/>
          </a:xfrm>
          <a:prstGeom prst="straightConnector1">
            <a:avLst/>
          </a:prstGeom>
          <a:noFill/>
          <a:ln w="76200">
            <a:solidFill>
              <a:srgbClr val="1E49C2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文本框 1"/>
          <p:cNvSpPr txBox="1"/>
          <p:nvPr/>
        </p:nvSpPr>
        <p:spPr>
          <a:xfrm>
            <a:off x="35560" y="836930"/>
            <a:ext cx="544322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一、项目介绍</a:t>
            </a:r>
            <a:endParaRPr lang="zh-CN" altLang="en-US" sz="4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0" y="906780"/>
            <a:ext cx="3258820" cy="57797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项目介绍</a:t>
            </a:r>
            <a:endParaRPr lang="zh-CN" altLang="en-US" b="1"/>
          </a:p>
        </p:txBody>
      </p:sp>
      <p:sp>
        <p:nvSpPr>
          <p:cNvPr id="5" name="椭圆 4">
            <a:hlinkClick r:id="rId1" action="ppaction://hlinksldjump"/>
          </p:cNvPr>
          <p:cNvSpPr/>
          <p:nvPr/>
        </p:nvSpPr>
        <p:spPr>
          <a:xfrm>
            <a:off x="1636395" y="2082800"/>
            <a:ext cx="1555115" cy="903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  <a:hlinkClick r:id="rId2" tooltip="" action="ppaction://hlinksldjump"/>
              </a:rPr>
              <a:t>页面显示与跳转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0725" y="4245610"/>
            <a:ext cx="1555115" cy="903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hlinkClick r:id="rId3" tooltip="" action="ppaction://hlinksldjump"/>
              </a:rPr>
              <a:t>评论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66850" y="3767455"/>
            <a:ext cx="1555115" cy="903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hlinkClick r:id="rId4" tooltip="" action="ppaction://hlinksldjump"/>
              </a:rPr>
              <a:t>购物车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93185" y="2891790"/>
            <a:ext cx="1555115" cy="143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功能模块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620000">
            <a:off x="5272405" y="27743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260000">
            <a:off x="5435600" y="378079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2540000">
            <a:off x="3078480" y="27539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9840000">
            <a:off x="2974340" y="378079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5961380" y="1988185"/>
            <a:ext cx="1555115" cy="903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  <a:hlinkClick r:id="rId5" tooltip="" action="ppaction://hlinksldjump"/>
              </a:rPr>
              <a:t>收藏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椭圆 13">
            <a:hlinkClick r:id="rId1" action="ppaction://hlinksldjump"/>
          </p:cNvPr>
          <p:cNvSpPr/>
          <p:nvPr/>
        </p:nvSpPr>
        <p:spPr>
          <a:xfrm>
            <a:off x="3073400" y="5149215"/>
            <a:ext cx="1555115" cy="903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  <a:hlinkClick r:id="rId6" tooltip="" action="ppaction://hlinksldjump"/>
              </a:rPr>
              <a:t>搜索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6900000">
            <a:off x="3712210" y="447103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页面显示</a:t>
            </a:r>
            <a:endParaRPr lang="zh-CN" altLang="en-US" sz="4800" b="1" dirty="0" smtClean="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563880" y="1910715"/>
            <a:ext cx="2075180" cy="19780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40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   </a:t>
            </a:r>
            <a:r>
              <a:rPr lang="zh-CN" altLang="en-US" sz="24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首页中自动滑动的图片与时间动态更新显示</a:t>
            </a:r>
            <a:endParaRPr lang="zh-CN" altLang="en-US" sz="2400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6" name="下箭头 5"/>
          <p:cNvSpPr/>
          <p:nvPr/>
        </p:nvSpPr>
        <p:spPr>
          <a:xfrm rot="2220000">
            <a:off x="2952115" y="3344545"/>
            <a:ext cx="590550" cy="89471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2794635" y="2494915"/>
          <a:ext cx="3554730" cy="18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0" imgH="0" progId="StaticDib">
                  <p:embed/>
                </p:oleObj>
              </mc:Choice>
              <mc:Fallback>
                <p:oleObj name="" r:id="rId1" imgW="0" imgH="0" progId="StaticDib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/>
                    </p:blipFill>
                    <p:spPr>
                      <a:xfrm>
                        <a:off x="2794635" y="2494915"/>
                        <a:ext cx="3554730" cy="186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794635" y="2494915"/>
          <a:ext cx="3554730" cy="18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0" imgH="0" progId="StaticDib">
                  <p:embed/>
                </p:oleObj>
              </mc:Choice>
              <mc:Fallback>
                <p:oleObj name="" r:id="rId2" imgW="0" imgH="0" progId="StaticDib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/>
                    </p:blipFill>
                    <p:spPr>
                      <a:xfrm>
                        <a:off x="2794635" y="2494915"/>
                        <a:ext cx="3554730" cy="186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75" y="1485900"/>
            <a:ext cx="3552190" cy="18669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" y="4472305"/>
            <a:ext cx="3504565" cy="1952625"/>
          </a:xfrm>
          <a:prstGeom prst="rect">
            <a:avLst/>
          </a:prstGeom>
        </p:spPr>
      </p:pic>
      <p:pic>
        <p:nvPicPr>
          <p:cNvPr id="15" name="图片 14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485" y="1572260"/>
            <a:ext cx="3571240" cy="51492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页面显示</a:t>
            </a:r>
            <a:endParaRPr lang="en-US" altLang="zh-CN" sz="4800" b="1" dirty="0" smtClean="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206375" y="1816100"/>
            <a:ext cx="2075180" cy="152590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20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页面的各种动画效果，</a:t>
            </a: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latin typeface="+mj-ea"/>
                <a:ea typeface="+mj-ea"/>
                <a:sym typeface="+mn-ea"/>
              </a:rPr>
              <a:t>页面展示的数据都是动态读取的数据</a:t>
            </a:r>
            <a:endParaRPr lang="zh-CN" altLang="en-US" sz="20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  <a:p>
            <a:pPr>
              <a:buClr>
                <a:schemeClr val="tx1"/>
              </a:buClr>
            </a:pPr>
            <a:endParaRPr lang="zh-CN" altLang="en-US" sz="2000" noProof="1" smtClean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pic>
        <p:nvPicPr>
          <p:cNvPr id="11" name="图片 10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360" y="980440"/>
            <a:ext cx="2834640" cy="5027295"/>
          </a:xfrm>
          <a:prstGeom prst="rect">
            <a:avLst/>
          </a:prstGeom>
        </p:spPr>
      </p:pic>
      <p:pic>
        <p:nvPicPr>
          <p:cNvPr id="12" name="图片 11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65" y="1163955"/>
            <a:ext cx="2896870" cy="51377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页面跳转</a:t>
            </a:r>
            <a:endParaRPr lang="zh-CN" altLang="en-US" sz="4800" b="1" dirty="0" smtClean="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206375" y="1816100"/>
            <a:ext cx="2075180" cy="152590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40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   </a:t>
            </a:r>
            <a:r>
              <a:rPr lang="zh-CN" altLang="en-US" sz="24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首页中</a:t>
            </a:r>
            <a:r>
              <a:rPr lang="en-US" altLang="zh-CN" sz="24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ui-router</a:t>
            </a:r>
            <a:r>
              <a:rPr lang="zh-CN" altLang="en-US" sz="2400" noProof="1" smtClean="0">
                <a:effectLst>
                  <a:outerShdw blurRad="38100" dist="38100" dir="2700000">
                    <a:srgbClr val="FFFFFF"/>
                  </a:outerShdw>
                </a:effectLst>
              </a:rPr>
              <a:t>实现跳转</a:t>
            </a:r>
            <a:endParaRPr lang="zh-CN" altLang="en-US" sz="2400" noProof="1" smtClean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7" name="右弧形箭头 6">
            <a:hlinkClick r:id="rId1" tooltip="" action="ppaction://hlinksldjump"/>
          </p:cNvPr>
          <p:cNvSpPr/>
          <p:nvPr/>
        </p:nvSpPr>
        <p:spPr>
          <a:xfrm>
            <a:off x="391795" y="5845810"/>
            <a:ext cx="730885" cy="8382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hlinkClick r:id="rId2" action="ppaction://hlinksldjump"/>
            </a:endParaRPr>
          </a:p>
        </p:txBody>
      </p:sp>
      <p:pic>
        <p:nvPicPr>
          <p:cNvPr id="10" name="图片 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537335"/>
            <a:ext cx="2803525" cy="4971415"/>
          </a:xfrm>
          <a:prstGeom prst="rect">
            <a:avLst/>
          </a:prstGeom>
        </p:spPr>
      </p:pic>
      <p:pic>
        <p:nvPicPr>
          <p:cNvPr id="11" name="图片 10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90" y="904240"/>
            <a:ext cx="3322320" cy="58934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收藏菜谱</a:t>
            </a:r>
            <a:endParaRPr lang="zh-CN" altLang="en-US" sz="4800" b="1" dirty="0" smtClean="0"/>
          </a:p>
          <a:p>
            <a:pPr marL="381000" indent="0" eaLnBrk="1" hangingPunct="1">
              <a:buFontTx/>
              <a:buNone/>
            </a:pPr>
            <a:endParaRPr lang="zh-CN" altLang="en-US" sz="4800" b="1" dirty="0" smtClean="0"/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93090" y="1983105"/>
            <a:ext cx="1876425" cy="81089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2000" noProof="1">
                <a:effectLst>
                  <a:outerShdw blurRad="38100" dist="38100" dir="2700000">
                    <a:srgbClr val="FFFFFF"/>
                  </a:outerShdw>
                </a:effectLst>
                <a:latin typeface="+mj-ea"/>
                <a:ea typeface="+mj-ea"/>
                <a:cs typeface="+mn-ea"/>
              </a:rPr>
              <a:t>收藏菜谱</a:t>
            </a:r>
            <a:endParaRPr lang="zh-CN" altLang="en-US" sz="20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  <a:cs typeface="+mn-ea"/>
            </a:endParaRPr>
          </a:p>
          <a:p>
            <a:pPr>
              <a:buClr>
                <a:schemeClr val="tx1"/>
              </a:buClr>
            </a:pP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942975"/>
            <a:ext cx="2803525" cy="4972050"/>
          </a:xfrm>
          <a:prstGeom prst="rect">
            <a:avLst/>
          </a:prstGeom>
        </p:spPr>
      </p:pic>
      <p:pic>
        <p:nvPicPr>
          <p:cNvPr id="7" name="图片 6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0" y="942975"/>
            <a:ext cx="2872105" cy="50952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3211513" cy="917575"/>
          </a:xfrm>
        </p:spPr>
        <p:txBody>
          <a:bodyPr>
            <a:normAutofit/>
          </a:bodyPr>
          <a:lstStyle/>
          <a:p>
            <a:pPr marL="381000" indent="0" eaLnBrk="1" hangingPunct="1">
              <a:buFontTx/>
              <a:buNone/>
            </a:pPr>
            <a:r>
              <a:rPr lang="zh-CN" altLang="en-US" sz="4800" b="1" dirty="0" smtClean="0"/>
              <a:t>收藏功能</a:t>
            </a:r>
            <a:endParaRPr lang="zh-CN" altLang="en-US" sz="4800" b="1" dirty="0" smtClean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251460" y="1751965"/>
            <a:ext cx="2065655" cy="9042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查看我的收藏并可以取消收藏 </a:t>
            </a:r>
            <a:r>
              <a:rPr lang="zh-CN" altLang="en-US" sz="20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</a:t>
            </a: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</a:t>
            </a:r>
            <a:endParaRPr lang="zh-CN" altLang="en-US" sz="3200">
              <a:effectLst>
                <a:outerShdw blurRad="38100" dist="38100" dir="2700000">
                  <a:srgbClr val="FFFFFF"/>
                </a:outerShdw>
              </a:effectLst>
              <a:cs typeface="+mn-ea"/>
              <a:sym typeface="+mn-ea"/>
            </a:endParaRPr>
          </a:p>
          <a:p>
            <a:pPr>
              <a:buClr>
                <a:schemeClr val="tx1"/>
              </a:buClr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cs typeface="+mn-ea"/>
                <a:sym typeface="+mn-ea"/>
              </a:rPr>
              <a:t>   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右弧形箭头 3">
            <a:hlinkClick r:id="rId1" tooltip="" action="ppaction://hlinksldjump"/>
          </p:cNvPr>
          <p:cNvSpPr/>
          <p:nvPr/>
        </p:nvSpPr>
        <p:spPr>
          <a:xfrm>
            <a:off x="251460" y="5845810"/>
            <a:ext cx="730885" cy="8382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hlinkClick r:id="rId2" action="ppaction://hlinksldjump"/>
            </a:endParaRPr>
          </a:p>
        </p:txBody>
      </p:sp>
      <p:pic>
        <p:nvPicPr>
          <p:cNvPr id="6" name="图片 5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" y="2656205"/>
            <a:ext cx="2436495" cy="3921760"/>
          </a:xfrm>
          <a:prstGeom prst="rect">
            <a:avLst/>
          </a:prstGeom>
        </p:spPr>
      </p:pic>
      <p:pic>
        <p:nvPicPr>
          <p:cNvPr id="7" name="图片 6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615" y="980440"/>
            <a:ext cx="2943860" cy="5220970"/>
          </a:xfrm>
          <a:prstGeom prst="rect">
            <a:avLst/>
          </a:prstGeom>
        </p:spPr>
      </p:pic>
      <p:pic>
        <p:nvPicPr>
          <p:cNvPr id="8" name="图片 7" descr="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290" y="1078230"/>
            <a:ext cx="2727325" cy="54997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lang="zh-CN" altLang="en-US">
            <a:solidFill>
              <a:schemeClr val="tx1"/>
            </a:solidFill>
            <a:hlinkClick xmlns:r="http://schemas.openxmlformats.org/officeDocument/2006/relationships" r:id="rId1" tooltip="" action="ppaction://hlinksldjump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全屏显示(4:3)</PresentationFormat>
  <Paragraphs>116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仿宋</vt:lpstr>
      <vt:lpstr>Monaco</vt:lpstr>
      <vt:lpstr>Heiti SC Light</vt:lpstr>
      <vt:lpstr>Segoe Print</vt:lpstr>
      <vt:lpstr>Office 主题</vt:lpstr>
      <vt:lpstr>StaticDib</vt:lpstr>
      <vt:lpstr>StaticDib</vt:lpstr>
      <vt:lpstr>                               	                                         班级：h51608                                                                                              </vt:lpstr>
      <vt:lpstr>                                    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此处为标题</dc:title>
  <dc:creator>Administrator</dc:creator>
  <cp:lastModifiedBy>My</cp:lastModifiedBy>
  <cp:revision>75</cp:revision>
  <dcterms:created xsi:type="dcterms:W3CDTF">2016-02-23T09:34:00Z</dcterms:created>
  <dcterms:modified xsi:type="dcterms:W3CDTF">2016-10-17T03:51:16Z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