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271" r:id="rId2"/>
    <p:sldId id="273" r:id="rId3"/>
    <p:sldId id="274" r:id="rId4"/>
    <p:sldId id="340" r:id="rId5"/>
    <p:sldId id="275" r:id="rId6"/>
    <p:sldId id="276" r:id="rId7"/>
    <p:sldId id="357" r:id="rId8"/>
    <p:sldId id="277" r:id="rId9"/>
    <p:sldId id="278" r:id="rId10"/>
    <p:sldId id="279" r:id="rId11"/>
    <p:sldId id="280" r:id="rId12"/>
    <p:sldId id="282" r:id="rId13"/>
    <p:sldId id="283" r:id="rId14"/>
    <p:sldId id="284" r:id="rId15"/>
    <p:sldId id="285" r:id="rId16"/>
    <p:sldId id="286" r:id="rId17"/>
    <p:sldId id="287" r:id="rId18"/>
    <p:sldId id="289" r:id="rId19"/>
    <p:sldId id="290" r:id="rId20"/>
    <p:sldId id="291" r:id="rId21"/>
    <p:sldId id="341" r:id="rId22"/>
    <p:sldId id="293" r:id="rId23"/>
    <p:sldId id="295" r:id="rId24"/>
    <p:sldId id="356" r:id="rId25"/>
    <p:sldId id="296" r:id="rId26"/>
    <p:sldId id="298" r:id="rId27"/>
    <p:sldId id="301" r:id="rId28"/>
    <p:sldId id="302" r:id="rId29"/>
    <p:sldId id="303" r:id="rId30"/>
    <p:sldId id="304" r:id="rId31"/>
    <p:sldId id="355" r:id="rId32"/>
    <p:sldId id="305" r:id="rId33"/>
    <p:sldId id="306" r:id="rId34"/>
    <p:sldId id="343" r:id="rId35"/>
    <p:sldId id="342" r:id="rId36"/>
    <p:sldId id="309" r:id="rId37"/>
    <p:sldId id="311" r:id="rId38"/>
    <p:sldId id="344" r:id="rId39"/>
    <p:sldId id="345" r:id="rId40"/>
    <p:sldId id="346" r:id="rId41"/>
    <p:sldId id="312" r:id="rId42"/>
    <p:sldId id="314" r:id="rId43"/>
    <p:sldId id="347" r:id="rId44"/>
    <p:sldId id="348" r:id="rId45"/>
    <p:sldId id="318" r:id="rId46"/>
    <p:sldId id="319" r:id="rId47"/>
    <p:sldId id="320" r:id="rId48"/>
    <p:sldId id="321" r:id="rId49"/>
    <p:sldId id="322" r:id="rId50"/>
    <p:sldId id="323" r:id="rId51"/>
    <p:sldId id="324" r:id="rId52"/>
    <p:sldId id="350" r:id="rId53"/>
    <p:sldId id="327" r:id="rId54"/>
    <p:sldId id="351" r:id="rId55"/>
    <p:sldId id="330" r:id="rId56"/>
    <p:sldId id="331" r:id="rId57"/>
    <p:sldId id="332" r:id="rId58"/>
    <p:sldId id="333" r:id="rId59"/>
    <p:sldId id="334" r:id="rId60"/>
    <p:sldId id="335" r:id="rId61"/>
    <p:sldId id="336" r:id="rId62"/>
    <p:sldId id="337" r:id="rId63"/>
    <p:sldId id="352" r:id="rId64"/>
    <p:sldId id="354" r:id="rId65"/>
    <p:sldId id="353" r:id="rId66"/>
    <p:sldId id="338" r:id="rId67"/>
    <p:sldId id="260" r:id="rId6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31"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志明" initials="张志明" lastIdx="6" clrIdx="0">
    <p:extLst>
      <p:ext uri="{19B8F6BF-5375-455C-9EA6-DF929625EA0E}">
        <p15:presenceInfo xmlns:p15="http://schemas.microsoft.com/office/powerpoint/2012/main" userId="S-1-5-21-3653881884-3918934852-1693569208-115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29" autoAdjust="0"/>
    <p:restoredTop sz="94404" autoAdjust="0"/>
  </p:normalViewPr>
  <p:slideViewPr>
    <p:cSldViewPr>
      <p:cViewPr varScale="1">
        <p:scale>
          <a:sx n="93" d="100"/>
          <a:sy n="93" d="100"/>
        </p:scale>
        <p:origin x="912" y="66"/>
      </p:cViewPr>
      <p:guideLst>
        <p:guide orient="horz" pos="531"/>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40" d="100"/>
          <a:sy n="140" d="100"/>
        </p:scale>
        <p:origin x="3216" y="2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B8E395-5B39-49C6-9E42-6E61D338186D}" type="datetimeFigureOut">
              <a:rPr lang="zh-CN" altLang="en-US" smtClean="0"/>
              <a:pPr/>
              <a:t>2019-09-09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8F5274-F4FF-44CE-AB7C-BB0E9BB51B13}" type="slidenum">
              <a:rPr lang="zh-CN" altLang="en-US" smtClean="0"/>
              <a:pPr/>
              <a:t>‹#›</a:t>
            </a:fld>
            <a:endParaRPr lang="zh-CN" altLang="en-US"/>
          </a:p>
        </p:txBody>
      </p:sp>
    </p:spTree>
    <p:extLst>
      <p:ext uri="{BB962C8B-B14F-4D97-AF65-F5344CB8AC3E}">
        <p14:creationId xmlns:p14="http://schemas.microsoft.com/office/powerpoint/2010/main" val="1308408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D047C7-5719-499B-863C-38F90E72BFFD}" type="datetimeFigureOut">
              <a:rPr lang="zh-CN" altLang="en-US" smtClean="0"/>
              <a:pPr/>
              <a:t>2019-09-09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91F17C-E28F-495F-ADC7-F58DBF2FF38D}" type="slidenum">
              <a:rPr lang="zh-CN" altLang="en-US" smtClean="0"/>
              <a:pPr/>
              <a:t>‹#›</a:t>
            </a:fld>
            <a:endParaRPr lang="zh-CN" altLang="en-US"/>
          </a:p>
        </p:txBody>
      </p:sp>
    </p:spTree>
    <p:extLst>
      <p:ext uri="{BB962C8B-B14F-4D97-AF65-F5344CB8AC3E}">
        <p14:creationId xmlns:p14="http://schemas.microsoft.com/office/powerpoint/2010/main" val="3602039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91F17C-E28F-495F-ADC7-F58DBF2FF38D}" type="slidenum">
              <a:rPr lang="zh-CN" altLang="en-US" smtClean="0"/>
              <a:pPr/>
              <a:t>27</a:t>
            </a:fld>
            <a:endParaRPr lang="zh-CN" altLang="en-US"/>
          </a:p>
        </p:txBody>
      </p:sp>
    </p:spTree>
    <p:extLst>
      <p:ext uri="{BB962C8B-B14F-4D97-AF65-F5344CB8AC3E}">
        <p14:creationId xmlns:p14="http://schemas.microsoft.com/office/powerpoint/2010/main" val="33597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91F17C-E28F-495F-ADC7-F58DBF2FF38D}" type="slidenum">
              <a:rPr lang="zh-CN" altLang="en-US" smtClean="0"/>
              <a:pPr/>
              <a:t>59</a:t>
            </a:fld>
            <a:endParaRPr lang="zh-CN" altLang="en-US"/>
          </a:p>
        </p:txBody>
      </p:sp>
    </p:spTree>
    <p:extLst>
      <p:ext uri="{BB962C8B-B14F-4D97-AF65-F5344CB8AC3E}">
        <p14:creationId xmlns:p14="http://schemas.microsoft.com/office/powerpoint/2010/main" val="2099501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91F17C-E28F-495F-ADC7-F58DBF2FF38D}" type="slidenum">
              <a:rPr lang="zh-CN" altLang="en-US" smtClean="0"/>
              <a:pPr/>
              <a:t>60</a:t>
            </a:fld>
            <a:endParaRPr lang="zh-CN" altLang="en-US"/>
          </a:p>
        </p:txBody>
      </p:sp>
    </p:spTree>
    <p:extLst>
      <p:ext uri="{BB962C8B-B14F-4D97-AF65-F5344CB8AC3E}">
        <p14:creationId xmlns:p14="http://schemas.microsoft.com/office/powerpoint/2010/main" val="3468401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91F17C-E28F-495F-ADC7-F58DBF2FF38D}" type="slidenum">
              <a:rPr lang="zh-CN" altLang="en-US" smtClean="0"/>
              <a:pPr/>
              <a:t>61</a:t>
            </a:fld>
            <a:endParaRPr lang="zh-CN" altLang="en-US"/>
          </a:p>
        </p:txBody>
      </p:sp>
    </p:spTree>
    <p:extLst>
      <p:ext uri="{BB962C8B-B14F-4D97-AF65-F5344CB8AC3E}">
        <p14:creationId xmlns:p14="http://schemas.microsoft.com/office/powerpoint/2010/main" val="130653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91F17C-E28F-495F-ADC7-F58DBF2FF38D}" type="slidenum">
              <a:rPr lang="zh-CN" altLang="en-US" smtClean="0"/>
              <a:pPr/>
              <a:t>62</a:t>
            </a:fld>
            <a:endParaRPr lang="zh-CN" altLang="en-US"/>
          </a:p>
        </p:txBody>
      </p:sp>
    </p:spTree>
    <p:extLst>
      <p:ext uri="{BB962C8B-B14F-4D97-AF65-F5344CB8AC3E}">
        <p14:creationId xmlns:p14="http://schemas.microsoft.com/office/powerpoint/2010/main" val="327985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91F17C-E28F-495F-ADC7-F58DBF2FF38D}" type="slidenum">
              <a:rPr lang="zh-CN" altLang="en-US" smtClean="0"/>
              <a:pPr/>
              <a:t>63</a:t>
            </a:fld>
            <a:endParaRPr lang="zh-CN" altLang="en-US"/>
          </a:p>
        </p:txBody>
      </p:sp>
    </p:spTree>
    <p:extLst>
      <p:ext uri="{BB962C8B-B14F-4D97-AF65-F5344CB8AC3E}">
        <p14:creationId xmlns:p14="http://schemas.microsoft.com/office/powerpoint/2010/main" val="3725724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91F17C-E28F-495F-ADC7-F58DBF2FF38D}" type="slidenum">
              <a:rPr lang="zh-CN" altLang="en-US" smtClean="0"/>
              <a:pPr/>
              <a:t>64</a:t>
            </a:fld>
            <a:endParaRPr lang="zh-CN" altLang="en-US"/>
          </a:p>
        </p:txBody>
      </p:sp>
    </p:spTree>
    <p:extLst>
      <p:ext uri="{BB962C8B-B14F-4D97-AF65-F5344CB8AC3E}">
        <p14:creationId xmlns:p14="http://schemas.microsoft.com/office/powerpoint/2010/main" val="2360265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91F17C-E28F-495F-ADC7-F58DBF2FF38D}" type="slidenum">
              <a:rPr lang="zh-CN" altLang="en-US" smtClean="0"/>
              <a:pPr/>
              <a:t>65</a:t>
            </a:fld>
            <a:endParaRPr lang="zh-CN" altLang="en-US"/>
          </a:p>
        </p:txBody>
      </p:sp>
    </p:spTree>
    <p:extLst>
      <p:ext uri="{BB962C8B-B14F-4D97-AF65-F5344CB8AC3E}">
        <p14:creationId xmlns:p14="http://schemas.microsoft.com/office/powerpoint/2010/main" val="2022937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91F17C-E28F-495F-ADC7-F58DBF2FF38D}" type="slidenum">
              <a:rPr lang="zh-CN" altLang="en-US" smtClean="0"/>
              <a:pPr/>
              <a:t>66</a:t>
            </a:fld>
            <a:endParaRPr lang="zh-CN" altLang="en-US"/>
          </a:p>
        </p:txBody>
      </p:sp>
    </p:spTree>
    <p:extLst>
      <p:ext uri="{BB962C8B-B14F-4D97-AF65-F5344CB8AC3E}">
        <p14:creationId xmlns:p14="http://schemas.microsoft.com/office/powerpoint/2010/main" val="2167311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A891F17C-E28F-495F-ADC7-F58DBF2FF38D}" type="slidenum">
              <a:rPr lang="zh-CN" altLang="en-US" smtClean="0"/>
              <a:pPr/>
              <a:t>67</a:t>
            </a:fld>
            <a:endParaRPr lang="zh-CN" altLang="en-US"/>
          </a:p>
        </p:txBody>
      </p:sp>
    </p:spTree>
    <p:extLst>
      <p:ext uri="{BB962C8B-B14F-4D97-AF65-F5344CB8AC3E}">
        <p14:creationId xmlns:p14="http://schemas.microsoft.com/office/powerpoint/2010/main" val="479911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91F17C-E28F-495F-ADC7-F58DBF2FF38D}" type="slidenum">
              <a:rPr lang="zh-CN" altLang="en-US" smtClean="0"/>
              <a:pPr/>
              <a:t>28</a:t>
            </a:fld>
            <a:endParaRPr lang="zh-CN" altLang="en-US"/>
          </a:p>
        </p:txBody>
      </p:sp>
    </p:spTree>
    <p:extLst>
      <p:ext uri="{BB962C8B-B14F-4D97-AF65-F5344CB8AC3E}">
        <p14:creationId xmlns:p14="http://schemas.microsoft.com/office/powerpoint/2010/main" val="3426798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91F17C-E28F-495F-ADC7-F58DBF2FF38D}" type="slidenum">
              <a:rPr lang="zh-CN" altLang="en-US" smtClean="0"/>
              <a:pPr/>
              <a:t>29</a:t>
            </a:fld>
            <a:endParaRPr lang="zh-CN" altLang="en-US"/>
          </a:p>
        </p:txBody>
      </p:sp>
    </p:spTree>
    <p:extLst>
      <p:ext uri="{BB962C8B-B14F-4D97-AF65-F5344CB8AC3E}">
        <p14:creationId xmlns:p14="http://schemas.microsoft.com/office/powerpoint/2010/main" val="265362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91F17C-E28F-495F-ADC7-F58DBF2FF38D}" type="slidenum">
              <a:rPr lang="zh-CN" altLang="en-US" smtClean="0"/>
              <a:pPr/>
              <a:t>30</a:t>
            </a:fld>
            <a:endParaRPr lang="zh-CN" altLang="en-US"/>
          </a:p>
        </p:txBody>
      </p:sp>
    </p:spTree>
    <p:extLst>
      <p:ext uri="{BB962C8B-B14F-4D97-AF65-F5344CB8AC3E}">
        <p14:creationId xmlns:p14="http://schemas.microsoft.com/office/powerpoint/2010/main" val="1048876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91F17C-E28F-495F-ADC7-F58DBF2FF38D}" type="slidenum">
              <a:rPr lang="zh-CN" altLang="en-US" smtClean="0"/>
              <a:pPr/>
              <a:t>31</a:t>
            </a:fld>
            <a:endParaRPr lang="zh-CN" altLang="en-US"/>
          </a:p>
        </p:txBody>
      </p:sp>
    </p:spTree>
    <p:extLst>
      <p:ext uri="{BB962C8B-B14F-4D97-AF65-F5344CB8AC3E}">
        <p14:creationId xmlns:p14="http://schemas.microsoft.com/office/powerpoint/2010/main" val="2314591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91F17C-E28F-495F-ADC7-F58DBF2FF38D}" type="slidenum">
              <a:rPr lang="zh-CN" altLang="en-US" smtClean="0"/>
              <a:pPr/>
              <a:t>55</a:t>
            </a:fld>
            <a:endParaRPr lang="zh-CN" altLang="en-US"/>
          </a:p>
        </p:txBody>
      </p:sp>
    </p:spTree>
    <p:extLst>
      <p:ext uri="{BB962C8B-B14F-4D97-AF65-F5344CB8AC3E}">
        <p14:creationId xmlns:p14="http://schemas.microsoft.com/office/powerpoint/2010/main" val="1995773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91F17C-E28F-495F-ADC7-F58DBF2FF38D}" type="slidenum">
              <a:rPr lang="zh-CN" altLang="en-US" smtClean="0"/>
              <a:pPr/>
              <a:t>56</a:t>
            </a:fld>
            <a:endParaRPr lang="zh-CN" altLang="en-US"/>
          </a:p>
        </p:txBody>
      </p:sp>
    </p:spTree>
    <p:extLst>
      <p:ext uri="{BB962C8B-B14F-4D97-AF65-F5344CB8AC3E}">
        <p14:creationId xmlns:p14="http://schemas.microsoft.com/office/powerpoint/2010/main" val="1579335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91F17C-E28F-495F-ADC7-F58DBF2FF38D}" type="slidenum">
              <a:rPr lang="zh-CN" altLang="en-US" smtClean="0"/>
              <a:pPr/>
              <a:t>57</a:t>
            </a:fld>
            <a:endParaRPr lang="zh-CN" altLang="en-US"/>
          </a:p>
        </p:txBody>
      </p:sp>
    </p:spTree>
    <p:extLst>
      <p:ext uri="{BB962C8B-B14F-4D97-AF65-F5344CB8AC3E}">
        <p14:creationId xmlns:p14="http://schemas.microsoft.com/office/powerpoint/2010/main" val="3516400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91F17C-E28F-495F-ADC7-F58DBF2FF38D}" type="slidenum">
              <a:rPr lang="zh-CN" altLang="en-US" smtClean="0"/>
              <a:pPr/>
              <a:t>58</a:t>
            </a:fld>
            <a:endParaRPr lang="zh-CN" altLang="en-US"/>
          </a:p>
        </p:txBody>
      </p:sp>
    </p:spTree>
    <p:extLst>
      <p:ext uri="{BB962C8B-B14F-4D97-AF65-F5344CB8AC3E}">
        <p14:creationId xmlns:p14="http://schemas.microsoft.com/office/powerpoint/2010/main" val="2541621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1D255769-41DC-F446-8E68-39CDC6B6044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38" y="0"/>
            <a:ext cx="9141862" cy="5143500"/>
          </a:xfrm>
          <a:prstGeom prst="rect">
            <a:avLst/>
          </a:prstGeom>
        </p:spPr>
      </p:pic>
      <p:sp>
        <p:nvSpPr>
          <p:cNvPr id="10" name="标题 9"/>
          <p:cNvSpPr>
            <a:spLocks noGrp="1"/>
          </p:cNvSpPr>
          <p:nvPr>
            <p:ph type="title" hasCustomPrompt="1"/>
          </p:nvPr>
        </p:nvSpPr>
        <p:spPr>
          <a:xfrm>
            <a:off x="251520" y="1491630"/>
            <a:ext cx="8856984" cy="603749"/>
          </a:xfrm>
          <a:prstGeom prst="rect">
            <a:avLst/>
          </a:prstGeom>
        </p:spPr>
        <p:txBody>
          <a:bodyPr>
            <a:noAutofit/>
          </a:bodyPr>
          <a:lstStyle>
            <a:lvl1pPr algn="l">
              <a:defRPr sz="3800" b="1">
                <a:solidFill>
                  <a:schemeClr val="tx1"/>
                </a:solidFill>
                <a:latin typeface="微软雅黑" panose="020B0503020204020204" pitchFamily="34" charset="-122"/>
                <a:ea typeface="微软雅黑" panose="020B0503020204020204" pitchFamily="34" charset="-122"/>
              </a:defRPr>
            </a:lvl1pPr>
          </a:lstStyle>
          <a:p>
            <a:r>
              <a:rPr lang="zh-CN" altLang="en-US" dirty="0"/>
              <a:t>示意主标题文字（</a:t>
            </a:r>
            <a:r>
              <a:rPr lang="en-US" altLang="zh-CN" dirty="0"/>
              <a:t>38</a:t>
            </a:r>
            <a:r>
              <a:rPr lang="zh-CN" altLang="en-US" dirty="0"/>
              <a:t>号粗字）</a:t>
            </a:r>
          </a:p>
        </p:txBody>
      </p:sp>
      <p:sp>
        <p:nvSpPr>
          <p:cNvPr id="3" name="副标题 2"/>
          <p:cNvSpPr>
            <a:spLocks noGrp="1"/>
          </p:cNvSpPr>
          <p:nvPr>
            <p:ph type="subTitle" idx="1" hasCustomPrompt="1"/>
          </p:nvPr>
        </p:nvSpPr>
        <p:spPr>
          <a:xfrm>
            <a:off x="251520" y="2291916"/>
            <a:ext cx="8712968" cy="535867"/>
          </a:xfrm>
          <a:prstGeom prst="rect">
            <a:avLst/>
          </a:prstGeom>
        </p:spPr>
        <p:txBody>
          <a:bodyPr>
            <a:noAutofit/>
          </a:bodyPr>
          <a:lstStyle>
            <a:lvl1pPr marL="0" indent="0" algn="l">
              <a:buNone/>
              <a:defRPr sz="2800">
                <a:solidFill>
                  <a:schemeClr val="tx1">
                    <a:lumMod val="75000"/>
                    <a:lumOff val="25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示意副标题文字（</a:t>
            </a:r>
            <a:r>
              <a:rPr lang="en-US" altLang="zh-CN" dirty="0"/>
              <a:t>28</a:t>
            </a:r>
            <a:r>
              <a:rPr lang="zh-CN" altLang="en-US" dirty="0"/>
              <a:t>号细字）</a:t>
            </a:r>
          </a:p>
        </p:txBody>
      </p:sp>
    </p:spTree>
  </p:cSld>
  <p:clrMapOvr>
    <a:masterClrMapping/>
  </p:clrMapOvr>
  <p:extLst mod="1">
    <p:ext uri="{DCECCB84-F9BA-43D5-87BE-67443E8EF086}">
      <p15:sldGuideLst xmlns:p15="http://schemas.microsoft.com/office/powerpoint/2012/main">
        <p15:guide id="1" orient="horz" pos="1620" userDrawn="1">
          <p15:clr>
            <a:srgbClr val="FBAE40"/>
          </p15:clr>
        </p15:guide>
        <p15:guide id="2" pos="20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88032720-3F8B-6F41-BEDC-5970A8BE61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 y="0"/>
            <a:ext cx="9141862" cy="5143500"/>
          </a:xfrm>
          <a:prstGeom prst="rect">
            <a:avLst/>
          </a:prstGeom>
        </p:spPr>
      </p:pic>
      <p:sp>
        <p:nvSpPr>
          <p:cNvPr id="7" name="标题 9">
            <a:extLst>
              <a:ext uri="{FF2B5EF4-FFF2-40B4-BE49-F238E27FC236}">
                <a16:creationId xmlns:a16="http://schemas.microsoft.com/office/drawing/2014/main" xmlns="" id="{1D988EE4-0738-054E-A6D3-7DF969217E31}"/>
              </a:ext>
            </a:extLst>
          </p:cNvPr>
          <p:cNvSpPr>
            <a:spLocks noGrp="1"/>
          </p:cNvSpPr>
          <p:nvPr>
            <p:ph type="title" hasCustomPrompt="1"/>
          </p:nvPr>
        </p:nvSpPr>
        <p:spPr>
          <a:xfrm>
            <a:off x="251520" y="1491630"/>
            <a:ext cx="8856984" cy="603749"/>
          </a:xfrm>
          <a:prstGeom prst="rect">
            <a:avLst/>
          </a:prstGeom>
        </p:spPr>
        <p:txBody>
          <a:bodyPr>
            <a:noAutofit/>
          </a:bodyPr>
          <a:lstStyle>
            <a:lvl1pPr algn="l">
              <a:defRPr sz="3800" b="1">
                <a:solidFill>
                  <a:schemeClr val="bg1"/>
                </a:solidFill>
                <a:latin typeface="微软雅黑" panose="020B0503020204020204" pitchFamily="34" charset="-122"/>
                <a:ea typeface="微软雅黑" panose="020B0503020204020204" pitchFamily="34" charset="-122"/>
              </a:defRPr>
            </a:lvl1pPr>
          </a:lstStyle>
          <a:p>
            <a:r>
              <a:rPr lang="zh-CN" altLang="en-US" dirty="0"/>
              <a:t>示意主标题文字（</a:t>
            </a:r>
            <a:r>
              <a:rPr lang="en-US" altLang="zh-CN" dirty="0"/>
              <a:t>38</a:t>
            </a:r>
            <a:r>
              <a:rPr lang="zh-CN" altLang="en-US" dirty="0"/>
              <a:t>号粗字）</a:t>
            </a:r>
          </a:p>
        </p:txBody>
      </p:sp>
      <p:sp>
        <p:nvSpPr>
          <p:cNvPr id="8" name="副标题 2">
            <a:extLst>
              <a:ext uri="{FF2B5EF4-FFF2-40B4-BE49-F238E27FC236}">
                <a16:creationId xmlns:a16="http://schemas.microsoft.com/office/drawing/2014/main" xmlns="" id="{4BDEB96F-5169-104F-B620-B7B873C1B6D3}"/>
              </a:ext>
            </a:extLst>
          </p:cNvPr>
          <p:cNvSpPr>
            <a:spLocks noGrp="1"/>
          </p:cNvSpPr>
          <p:nvPr>
            <p:ph type="subTitle" idx="1" hasCustomPrompt="1"/>
          </p:nvPr>
        </p:nvSpPr>
        <p:spPr>
          <a:xfrm>
            <a:off x="251520" y="2291916"/>
            <a:ext cx="8712968" cy="535867"/>
          </a:xfrm>
          <a:prstGeom prst="rect">
            <a:avLst/>
          </a:prstGeom>
        </p:spPr>
        <p:txBody>
          <a:bodyPr>
            <a:noAutofit/>
          </a:bodyPr>
          <a:lstStyle>
            <a:lvl1pPr marL="0" indent="0" algn="l">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示意副标题文字（</a:t>
            </a:r>
            <a:r>
              <a:rPr lang="en-US" altLang="zh-CN" dirty="0"/>
              <a:t>28</a:t>
            </a:r>
            <a:r>
              <a:rPr lang="zh-CN" altLang="en-US" dirty="0"/>
              <a:t>号细字）</a:t>
            </a:r>
          </a:p>
        </p:txBody>
      </p:sp>
    </p:spTree>
    <p:extLst>
      <p:ext uri="{BB962C8B-B14F-4D97-AF65-F5344CB8AC3E}">
        <p14:creationId xmlns:p14="http://schemas.microsoft.com/office/powerpoint/2010/main" val="415754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528" y="205979"/>
            <a:ext cx="8424936" cy="493563"/>
          </a:xfrm>
          <a:prstGeom prst="rect">
            <a:avLst/>
          </a:prstGeom>
        </p:spPr>
        <p:txBody>
          <a:bodyPr>
            <a:noAutofit/>
          </a:bodyPr>
          <a:lstStyle>
            <a:lvl1pPr algn="l">
              <a:defRPr sz="2800"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内页标题微软雅黑</a:t>
            </a:r>
            <a:r>
              <a:rPr lang="en-US" altLang="zh-CN" dirty="0"/>
              <a:t>28</a:t>
            </a:r>
            <a:r>
              <a:rPr lang="zh-CN" altLang="en-US" dirty="0"/>
              <a:t>号字</a:t>
            </a:r>
          </a:p>
        </p:txBody>
      </p:sp>
      <p:sp>
        <p:nvSpPr>
          <p:cNvPr id="3" name="内容占位符 2"/>
          <p:cNvSpPr>
            <a:spLocks noGrp="1"/>
          </p:cNvSpPr>
          <p:nvPr>
            <p:ph idx="1" hasCustomPrompt="1"/>
          </p:nvPr>
        </p:nvSpPr>
        <p:spPr>
          <a:xfrm>
            <a:off x="323528" y="915566"/>
            <a:ext cx="8424936" cy="3816424"/>
          </a:xfrm>
          <a:prstGeom prst="rect">
            <a:avLst/>
          </a:prstGeom>
        </p:spPr>
        <p:txBody>
          <a:bodyPr>
            <a:normAutofit/>
          </a:bodyPr>
          <a:lstStyle>
            <a:lvl1pPr marL="182563" indent="-182563">
              <a:buSzPct val="100000"/>
              <a:buFont typeface="Arial" panose="020B0604020202020204" pitchFamily="34" charset="0"/>
              <a:buChar char="•"/>
              <a:defRPr kumimoji="0" lang="en-US" altLang="zh-CN" sz="2400" b="0" i="0" u="none" strike="noStrike" kern="1200" cap="none" spc="0" normalizeH="0" baseline="0" noProof="0" smtClean="0">
                <a:ln>
                  <a:noFill/>
                </a:ln>
                <a:solidFill>
                  <a:schemeClr val="tx1">
                    <a:lumMod val="75000"/>
                    <a:lumOff val="25000"/>
                  </a:schemeClr>
                </a:solidFill>
                <a:effectLst/>
                <a:uLnTx/>
                <a:uFillTx/>
                <a:latin typeface="微软雅黑" pitchFamily="34" charset="-122"/>
                <a:ea typeface="微软雅黑" pitchFamily="34" charset="-122"/>
              </a:defRPr>
            </a:lvl1pPr>
            <a:lvl2pPr marL="742950" indent="-285750">
              <a:buFont typeface="Arial" panose="020B0604020202020204" pitchFamily="34" charset="0"/>
              <a:buChar char="•"/>
              <a:defRPr sz="2200">
                <a:solidFill>
                  <a:schemeClr val="tx1">
                    <a:lumMod val="75000"/>
                    <a:lumOff val="25000"/>
                  </a:schemeClr>
                </a:solidFill>
                <a:latin typeface="微软雅黑" pitchFamily="34" charset="-122"/>
                <a:ea typeface="微软雅黑" pitchFamily="34" charset="-122"/>
              </a:defRPr>
            </a:lvl2pPr>
            <a:lvl3pPr marL="1143000" indent="-228600">
              <a:buFont typeface="Arial" panose="020B0604020202020204" pitchFamily="34" charset="0"/>
              <a:buChar char="•"/>
              <a:defRPr sz="2000">
                <a:solidFill>
                  <a:schemeClr val="tx1">
                    <a:lumMod val="75000"/>
                    <a:lumOff val="25000"/>
                  </a:schemeClr>
                </a:solidFill>
                <a:latin typeface="微软雅黑" pitchFamily="34" charset="-122"/>
                <a:ea typeface="微软雅黑" pitchFamily="34" charset="-122"/>
              </a:defRPr>
            </a:lvl3pPr>
            <a:lvl4pPr marL="1600200" indent="-228600">
              <a:buFont typeface="Arial" panose="020B0604020202020204" pitchFamily="34" charset="0"/>
              <a:buChar char="•"/>
              <a:defRPr sz="1800">
                <a:solidFill>
                  <a:schemeClr val="tx1">
                    <a:lumMod val="75000"/>
                    <a:lumOff val="25000"/>
                  </a:schemeClr>
                </a:solidFill>
                <a:latin typeface="微软雅黑" pitchFamily="34" charset="-122"/>
                <a:ea typeface="微软雅黑" pitchFamily="34" charset="-122"/>
              </a:defRPr>
            </a:lvl4pPr>
            <a:lvl5pPr marL="2057400" indent="-228600">
              <a:buFont typeface="Arial" panose="020B0604020202020204" pitchFamily="34" charset="0"/>
              <a:buChar char="•"/>
              <a:defRPr sz="1600">
                <a:solidFill>
                  <a:schemeClr val="tx1">
                    <a:lumMod val="75000"/>
                    <a:lumOff val="25000"/>
                  </a:schemeClr>
                </a:solidFill>
                <a:latin typeface="微软雅黑" pitchFamily="34" charset="-122"/>
                <a:ea typeface="微软雅黑" pitchFamily="34" charset="-122"/>
              </a:defRPr>
            </a:lvl5pPr>
          </a:lstStyle>
          <a:p>
            <a:pPr lvl="0"/>
            <a:r>
              <a:rPr lang="zh-CN" altLang="en-US" dirty="0"/>
              <a:t>正文</a:t>
            </a:r>
            <a:r>
              <a:rPr lang="en-US" altLang="zh-CN" dirty="0"/>
              <a:t>-</a:t>
            </a:r>
            <a:r>
              <a:rPr lang="zh-CN" altLang="en-US" dirty="0"/>
              <a:t>微软雅黑</a:t>
            </a:r>
            <a:r>
              <a:rPr lang="en-US" altLang="zh-CN" dirty="0"/>
              <a:t>24</a:t>
            </a:r>
            <a:r>
              <a:rPr lang="zh-CN" altLang="en-US" dirty="0"/>
              <a:t>号字</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 name="内容占位符 4">
            <a:extLst>
              <a:ext uri="{FF2B5EF4-FFF2-40B4-BE49-F238E27FC236}">
                <a16:creationId xmlns:a16="http://schemas.microsoft.com/office/drawing/2014/main" xmlns="" id="{DD4FDEE5-6788-1F40-8F18-77B35F119CF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84669" t="86399" r="3515" b="5201"/>
          <a:stretch/>
        </p:blipFill>
        <p:spPr>
          <a:xfrm>
            <a:off x="7740352" y="4443958"/>
            <a:ext cx="1080120" cy="432048"/>
          </a:xfrm>
          <a:prstGeom prst="rect">
            <a:avLst/>
          </a:prstGeom>
        </p:spPr>
      </p:pic>
      <p:cxnSp>
        <p:nvCxnSpPr>
          <p:cNvPr id="5" name="直线连接符 4">
            <a:extLst>
              <a:ext uri="{FF2B5EF4-FFF2-40B4-BE49-F238E27FC236}">
                <a16:creationId xmlns:a16="http://schemas.microsoft.com/office/drawing/2014/main" xmlns="" id="{3325C1AA-3760-674C-AB57-D73ECDC308FA}"/>
              </a:ext>
            </a:extLst>
          </p:cNvPr>
          <p:cNvCxnSpPr>
            <a:cxnSpLocks/>
          </p:cNvCxnSpPr>
          <p:nvPr userDrawn="1"/>
        </p:nvCxnSpPr>
        <p:spPr>
          <a:xfrm>
            <a:off x="323528" y="807554"/>
            <a:ext cx="8424936" cy="0"/>
          </a:xfrm>
          <a:prstGeom prst="line">
            <a:avLst/>
          </a:prstGeom>
          <a:ln w="28575">
            <a:solidFill>
              <a:srgbClr val="79797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xmlns="" id="{F38B0920-107A-F14E-B5C8-A2A2A0830997}"/>
              </a:ext>
            </a:extLst>
          </p:cNvPr>
          <p:cNvSpPr>
            <a:spLocks noGrp="1"/>
          </p:cNvSpPr>
          <p:nvPr>
            <p:ph type="title" hasCustomPrompt="1"/>
          </p:nvPr>
        </p:nvSpPr>
        <p:spPr>
          <a:xfrm>
            <a:off x="323528" y="205979"/>
            <a:ext cx="8424936" cy="493563"/>
          </a:xfrm>
          <a:prstGeom prst="rect">
            <a:avLst/>
          </a:prstGeom>
        </p:spPr>
        <p:txBody>
          <a:bodyPr>
            <a:noAutofit/>
          </a:bodyPr>
          <a:lstStyle>
            <a:lvl1pPr algn="l">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内页标题微软雅黑</a:t>
            </a:r>
            <a:r>
              <a:rPr lang="en-US" altLang="zh-CN" dirty="0"/>
              <a:t>28</a:t>
            </a:r>
            <a:r>
              <a:rPr lang="zh-CN" altLang="en-US" dirty="0"/>
              <a:t>号字</a:t>
            </a:r>
          </a:p>
        </p:txBody>
      </p:sp>
      <p:sp>
        <p:nvSpPr>
          <p:cNvPr id="8" name="内容占位符 2">
            <a:extLst>
              <a:ext uri="{FF2B5EF4-FFF2-40B4-BE49-F238E27FC236}">
                <a16:creationId xmlns:a16="http://schemas.microsoft.com/office/drawing/2014/main" xmlns="" id="{9A411647-7E78-FD4E-8ED8-8E097D8C92B9}"/>
              </a:ext>
            </a:extLst>
          </p:cNvPr>
          <p:cNvSpPr>
            <a:spLocks noGrp="1"/>
          </p:cNvSpPr>
          <p:nvPr>
            <p:ph idx="1" hasCustomPrompt="1"/>
          </p:nvPr>
        </p:nvSpPr>
        <p:spPr>
          <a:xfrm>
            <a:off x="323528" y="915566"/>
            <a:ext cx="8424936" cy="3816424"/>
          </a:xfrm>
          <a:prstGeom prst="rect">
            <a:avLst/>
          </a:prstGeom>
        </p:spPr>
        <p:txBody>
          <a:bodyPr>
            <a:normAutofit/>
          </a:bodyPr>
          <a:lstStyle>
            <a:lvl1pPr marL="182563" indent="-182563">
              <a:buSzPct val="100000"/>
              <a:buFont typeface="Arial" panose="020B0604020202020204" pitchFamily="34" charset="0"/>
              <a:buChar char="•"/>
              <a:defRPr kumimoji="0" lang="en-US" altLang="zh-CN" sz="2400" b="0" i="0" u="none" strike="noStrike" kern="1200" cap="none" spc="0" normalizeH="0" baseline="0" noProof="0" smtClean="0">
                <a:ln>
                  <a:noFill/>
                </a:ln>
                <a:solidFill>
                  <a:schemeClr val="bg1"/>
                </a:solidFill>
                <a:effectLst/>
                <a:uLnTx/>
                <a:uFillTx/>
                <a:latin typeface="微软雅黑" pitchFamily="34" charset="-122"/>
                <a:ea typeface="微软雅黑" pitchFamily="34" charset="-122"/>
              </a:defRPr>
            </a:lvl1pPr>
            <a:lvl2pPr marL="742950" indent="-285750">
              <a:buFont typeface="Arial" panose="020B0604020202020204" pitchFamily="34" charset="0"/>
              <a:buChar char="•"/>
              <a:defRPr sz="2200">
                <a:solidFill>
                  <a:schemeClr val="bg1"/>
                </a:solidFill>
                <a:latin typeface="微软雅黑" pitchFamily="34" charset="-122"/>
                <a:ea typeface="微软雅黑" pitchFamily="34" charset="-122"/>
              </a:defRPr>
            </a:lvl2pPr>
            <a:lvl3pPr marL="1143000" indent="-228600">
              <a:buFont typeface="Arial" panose="020B0604020202020204" pitchFamily="34" charset="0"/>
              <a:buChar char="•"/>
              <a:defRPr sz="2000">
                <a:solidFill>
                  <a:schemeClr val="bg1"/>
                </a:solidFill>
                <a:latin typeface="微软雅黑" pitchFamily="34" charset="-122"/>
                <a:ea typeface="微软雅黑" pitchFamily="34" charset="-122"/>
              </a:defRPr>
            </a:lvl3pPr>
            <a:lvl4pPr marL="1600200" indent="-228600">
              <a:buFont typeface="Arial" panose="020B0604020202020204" pitchFamily="34" charset="0"/>
              <a:buChar char="•"/>
              <a:defRPr sz="1800">
                <a:solidFill>
                  <a:schemeClr val="bg1"/>
                </a:solidFill>
                <a:latin typeface="微软雅黑" pitchFamily="34" charset="-122"/>
                <a:ea typeface="微软雅黑" pitchFamily="34" charset="-122"/>
              </a:defRPr>
            </a:lvl4pPr>
            <a:lvl5pPr marL="2057400" indent="-228600">
              <a:buFont typeface="Arial" panose="020B0604020202020204" pitchFamily="34" charset="0"/>
              <a:buChar char="•"/>
              <a:defRPr sz="1600">
                <a:solidFill>
                  <a:schemeClr val="bg1"/>
                </a:solidFill>
                <a:latin typeface="微软雅黑" pitchFamily="34" charset="-122"/>
                <a:ea typeface="微软雅黑" pitchFamily="34" charset="-122"/>
              </a:defRPr>
            </a:lvl5pPr>
          </a:lstStyle>
          <a:p>
            <a:pPr lvl="0"/>
            <a:r>
              <a:rPr lang="zh-CN" altLang="en-US" dirty="0"/>
              <a:t>正文</a:t>
            </a:r>
            <a:r>
              <a:rPr lang="en-US" altLang="zh-CN" dirty="0"/>
              <a:t>-</a:t>
            </a:r>
            <a:r>
              <a:rPr lang="zh-CN" altLang="en-US" dirty="0"/>
              <a:t>微软雅黑</a:t>
            </a:r>
            <a:r>
              <a:rPr lang="en-US" altLang="zh-CN" dirty="0"/>
              <a:t>24</a:t>
            </a:r>
            <a:r>
              <a:rPr lang="zh-CN" altLang="en-US" dirty="0"/>
              <a:t>号字</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 name="图片 3">
            <a:extLst>
              <a:ext uri="{FF2B5EF4-FFF2-40B4-BE49-F238E27FC236}">
                <a16:creationId xmlns:a16="http://schemas.microsoft.com/office/drawing/2014/main" xmlns="" id="{F6B3DEE3-19CD-D548-AAED-B7D80363FC7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85445" t="86399" r="4315" b="5201"/>
          <a:stretch/>
        </p:blipFill>
        <p:spPr>
          <a:xfrm>
            <a:off x="7812359" y="4443958"/>
            <a:ext cx="936105" cy="432048"/>
          </a:xfrm>
          <a:prstGeom prst="rect">
            <a:avLst/>
          </a:prstGeom>
        </p:spPr>
      </p:pic>
      <p:cxnSp>
        <p:nvCxnSpPr>
          <p:cNvPr id="5" name="直线连接符 4">
            <a:extLst>
              <a:ext uri="{FF2B5EF4-FFF2-40B4-BE49-F238E27FC236}">
                <a16:creationId xmlns:a16="http://schemas.microsoft.com/office/drawing/2014/main" xmlns="" id="{89A21C7A-8CB9-8548-8868-0BCA76DE42B5}"/>
              </a:ext>
            </a:extLst>
          </p:cNvPr>
          <p:cNvCxnSpPr>
            <a:cxnSpLocks/>
          </p:cNvCxnSpPr>
          <p:nvPr userDrawn="1"/>
        </p:nvCxnSpPr>
        <p:spPr>
          <a:xfrm>
            <a:off x="323528" y="807554"/>
            <a:ext cx="8424936" cy="0"/>
          </a:xfrm>
          <a:prstGeom prst="line">
            <a:avLst/>
          </a:prstGeom>
          <a:ln w="28575">
            <a:solidFill>
              <a:srgbClr val="79797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879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EEC918DE-1243-3647-BA10-CC96904A18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1862"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CB80964D-4A87-164C-A020-19652A3EA3A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1862" cy="5143500"/>
          </a:xfrm>
          <a:prstGeom prst="rect">
            <a:avLst/>
          </a:prstGeom>
        </p:spPr>
      </p:pic>
    </p:spTree>
    <p:extLst>
      <p:ext uri="{BB962C8B-B14F-4D97-AF65-F5344CB8AC3E}">
        <p14:creationId xmlns:p14="http://schemas.microsoft.com/office/powerpoint/2010/main" val="27401263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0" r:id="rId4"/>
    <p:sldLayoutId id="2147483659" r:id="rId5"/>
    <p:sldLayoutId id="2147483662"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tj/c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cnodejs.org/topic/576bdffa889605241796f7d9" TargetMode="External"/><Relationship Id="rId4" Type="http://schemas.openxmlformats.org/officeDocument/2006/relationships/hyperlink" Target="https://github.com/tj/co/blob/master/index.js"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freecodecamp.org/news/whats-the-difference-between-javascript-and-ecmascript-cba48c73a2b5/"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zh-CN/docs/Web/JavaScript/Reference/Global_Objects/Array/include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 Id="rId5" Type="http://schemas.openxmlformats.org/officeDocument/2006/relationships/hyperlink" Target="http://www.ecma-international.org/ecma-262/6.0/#sec-labelled-statements" TargetMode="External"/><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s://swordair.com/javascript-with-statement-in-depth/"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 Id="rId4" Type="http://schemas.openxmlformats.org/officeDocument/2006/relationships/image" Target="../media/image69.png"/></Relationships>
</file>

<file path=ppt/slides/_rels/slide4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mozilla.org/zh-CN/docs/Web/JavaScript/Reference/Global_Objects/Array/flatMap" TargetMode="External"/><Relationship Id="rId2" Type="http://schemas.openxmlformats.org/officeDocument/2006/relationships/hyperlink" Target="https://tc39.es/ecma262/" TargetMode="External"/><Relationship Id="rId1" Type="http://schemas.openxmlformats.org/officeDocument/2006/relationships/slideLayout" Target="../slideLayouts/slideLayout3.xml"/><Relationship Id="rId4" Type="http://schemas.openxmlformats.org/officeDocument/2006/relationships/hyperlink" Target="https://tc39.es/ecma262/#sec-array.prototype.sort"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hyperlink" Target="https://developer.mozilla.org/zh-CN/docs/Web/JavaScript/Reference/Functions" TargetMode="External"/><Relationship Id="rId7" Type="http://schemas.openxmlformats.org/officeDocument/2006/relationships/hyperlink" Target="https://developer.mozilla.org/zh-CN/docs/Web/JavaScript/Reference/Statements/clas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developer.mozilla.org/zh-CN/docs/Web/JavaScript/Reference/Operators/class" TargetMode="External"/><Relationship Id="rId5" Type="http://schemas.openxmlformats.org/officeDocument/2006/relationships/hyperlink" Target="https://developer.mozilla.org/zh-CN/docs/Web/JavaScript/Reference/Statements/function" TargetMode="External"/><Relationship Id="rId4" Type="http://schemas.openxmlformats.org/officeDocument/2006/relationships/hyperlink" Target="https://developer.mozilla.org/zh-CN/docs/Web/JavaScript/Reference/Operators/function" TargetMode="External"/><Relationship Id="rId9" Type="http://schemas.openxmlformats.org/officeDocument/2006/relationships/image" Target="../media/image76.png"/></Relationships>
</file>

<file path=ppt/slides/_rels/slide5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4.png"/></Relationships>
</file>

<file path=ppt/slides/_rels/slide6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7.png"/></Relationships>
</file>

<file path=ppt/slides/_rels/slide6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v8.dev/features/object-fromentries" TargetMode="Externa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CA56893-3C90-CE4B-BB22-A32128AF3192}"/>
              </a:ext>
            </a:extLst>
          </p:cNvPr>
          <p:cNvSpPr>
            <a:spLocks noGrp="1"/>
          </p:cNvSpPr>
          <p:nvPr>
            <p:ph type="title"/>
          </p:nvPr>
        </p:nvSpPr>
        <p:spPr/>
        <p:txBody>
          <a:bodyPr/>
          <a:lstStyle/>
          <a:p>
            <a:r>
              <a:rPr kumimoji="1" lang="en-US" altLang="zh-CN" dirty="0" smtClean="0"/>
              <a:t>ECMAScript</a:t>
            </a:r>
            <a:r>
              <a:rPr kumimoji="1" lang="zh-CN" altLang="en-US" dirty="0" smtClean="0"/>
              <a:t>最新特性介绍</a:t>
            </a:r>
            <a:endParaRPr kumimoji="1" lang="zh-CN" altLang="en-US" dirty="0"/>
          </a:p>
        </p:txBody>
      </p:sp>
      <p:sp>
        <p:nvSpPr>
          <p:cNvPr id="3" name="副标题 2">
            <a:extLst>
              <a:ext uri="{FF2B5EF4-FFF2-40B4-BE49-F238E27FC236}">
                <a16:creationId xmlns:a16="http://schemas.microsoft.com/office/drawing/2014/main" xmlns="" id="{C9A3A256-EF2C-1445-8C20-C951B492548B}"/>
              </a:ext>
            </a:extLst>
          </p:cNvPr>
          <p:cNvSpPr>
            <a:spLocks noGrp="1"/>
          </p:cNvSpPr>
          <p:nvPr>
            <p:ph type="subTitle" idx="1"/>
          </p:nvPr>
        </p:nvSpPr>
        <p:spPr/>
        <p:txBody>
          <a:bodyPr/>
          <a:lstStyle/>
          <a:p>
            <a:r>
              <a:rPr kumimoji="1" lang="en-US" altLang="zh-CN" dirty="0" smtClean="0"/>
              <a:t>IIG-</a:t>
            </a:r>
            <a:r>
              <a:rPr kumimoji="1" lang="zh-CN" altLang="en-US" dirty="0" smtClean="0"/>
              <a:t>大终端</a:t>
            </a:r>
            <a:r>
              <a:rPr kumimoji="1" lang="en-US" altLang="zh-CN" dirty="0" smtClean="0"/>
              <a:t>-</a:t>
            </a:r>
            <a:r>
              <a:rPr kumimoji="1" lang="zh-CN" altLang="en-US" dirty="0" smtClean="0"/>
              <a:t>张志明</a:t>
            </a:r>
            <a:endParaRPr kumimoji="1" lang="zh-CN" altLang="en-US" dirty="0"/>
          </a:p>
        </p:txBody>
      </p:sp>
    </p:spTree>
    <p:extLst>
      <p:ext uri="{BB962C8B-B14F-4D97-AF65-F5344CB8AC3E}">
        <p14:creationId xmlns:p14="http://schemas.microsoft.com/office/powerpoint/2010/main" val="15350290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ES9</a:t>
            </a:r>
            <a:r>
              <a:rPr lang="zh-CN" altLang="en-US" dirty="0" smtClean="0"/>
              <a:t>特性简介</a:t>
            </a:r>
            <a:endParaRPr lang="en-US" altLang="zh-CN" dirty="0"/>
          </a:p>
        </p:txBody>
      </p:sp>
      <p:sp>
        <p:nvSpPr>
          <p:cNvPr id="5" name="内容占位符 4"/>
          <p:cNvSpPr>
            <a:spLocks noGrp="1"/>
          </p:cNvSpPr>
          <p:nvPr>
            <p:ph idx="1"/>
          </p:nvPr>
        </p:nvSpPr>
        <p:spPr/>
        <p:txBody>
          <a:bodyPr>
            <a:normAutofit/>
          </a:bodyPr>
          <a:lstStyle/>
          <a:p>
            <a:pPr marL="0" indent="0">
              <a:buNone/>
            </a:pPr>
            <a:r>
              <a:rPr lang="en-US" altLang="zh-CN" sz="1400" dirty="0" smtClean="0"/>
              <a:t>   ECMAScript </a:t>
            </a:r>
            <a:r>
              <a:rPr lang="en-US" altLang="zh-CN" sz="1400" dirty="0"/>
              <a:t>2018 introduced support for asynchronous iteration via the </a:t>
            </a:r>
            <a:r>
              <a:rPr lang="en-US" altLang="zh-CN" sz="1400" dirty="0" err="1"/>
              <a:t>AsyncIterator</a:t>
            </a:r>
            <a:r>
              <a:rPr lang="en-US" altLang="zh-CN" sz="1400" dirty="0"/>
              <a:t> protocol and </a:t>
            </a:r>
            <a:r>
              <a:rPr lang="en-US" altLang="zh-CN" sz="1400" dirty="0" err="1"/>
              <a:t>async</a:t>
            </a:r>
            <a:r>
              <a:rPr lang="en-US" altLang="zh-CN" sz="1400" dirty="0"/>
              <a:t> generators. It also included four new regular expression features: the </a:t>
            </a:r>
            <a:r>
              <a:rPr lang="en-US" altLang="zh-CN" sz="1400" dirty="0" err="1"/>
              <a:t>dotAll</a:t>
            </a:r>
            <a:r>
              <a:rPr lang="en-US" altLang="zh-CN" sz="1400" dirty="0"/>
              <a:t> flag, named capture groups, Unicode property escapes, and look-behind assertions. Lastly it included object rest and spread properties</a:t>
            </a:r>
            <a:r>
              <a:rPr lang="en-US" altLang="zh-CN" sz="1400" dirty="0" smtClean="0"/>
              <a:t>.</a:t>
            </a:r>
            <a:r>
              <a:rPr lang="en-US" altLang="zh-CN" sz="1400" dirty="0"/>
              <a:t> 2018</a:t>
            </a:r>
            <a:r>
              <a:rPr lang="zh-CN" altLang="en-US" sz="1400" dirty="0"/>
              <a:t>年</a:t>
            </a:r>
            <a:r>
              <a:rPr lang="en-US" altLang="zh-CN" sz="1400" dirty="0"/>
              <a:t>6</a:t>
            </a:r>
            <a:r>
              <a:rPr lang="zh-CN" altLang="en-US" sz="1400" dirty="0"/>
              <a:t>月发布，正式名称为</a:t>
            </a:r>
            <a:r>
              <a:rPr lang="en-US" altLang="zh-CN" sz="1400" dirty="0" smtClean="0"/>
              <a:t>ECMAScript2018</a:t>
            </a:r>
            <a:r>
              <a:rPr lang="en-US" altLang="zh-CN" sz="1400" dirty="0"/>
              <a:t>(</a:t>
            </a:r>
            <a:r>
              <a:rPr lang="zh-CN" altLang="en-US" sz="1400" dirty="0"/>
              <a:t>简称</a:t>
            </a:r>
            <a:r>
              <a:rPr lang="en-US" altLang="zh-CN" sz="1400" dirty="0" smtClean="0"/>
              <a:t>ES2018,ES9)</a:t>
            </a:r>
          </a:p>
          <a:p>
            <a:pPr marL="0" indent="0">
              <a:buNone/>
            </a:pPr>
            <a:r>
              <a:rPr lang="zh-CN" altLang="en-US" sz="1400" dirty="0" smtClean="0">
                <a:solidFill>
                  <a:srgbClr val="7030A0"/>
                </a:solidFill>
              </a:rPr>
              <a:t>翻译简述：</a:t>
            </a:r>
            <a:endParaRPr lang="en-US" altLang="zh-CN" sz="1400" dirty="0" smtClean="0">
              <a:solidFill>
                <a:srgbClr val="7030A0"/>
              </a:solidFill>
            </a:endParaRPr>
          </a:p>
          <a:p>
            <a:pPr marL="0" indent="0">
              <a:buNone/>
            </a:pPr>
            <a:r>
              <a:rPr lang="zh-CN" altLang="en-US" sz="1400" dirty="0" smtClean="0">
                <a:solidFill>
                  <a:srgbClr val="7030A0"/>
                </a:solidFill>
              </a:rPr>
              <a:t>    对象</a:t>
            </a:r>
            <a:r>
              <a:rPr lang="zh-CN" altLang="en-US" sz="1400" dirty="0">
                <a:solidFill>
                  <a:srgbClr val="7030A0"/>
                </a:solidFill>
              </a:rPr>
              <a:t>的</a:t>
            </a:r>
            <a:r>
              <a:rPr lang="en-US" altLang="zh-CN" sz="1400" dirty="0">
                <a:solidFill>
                  <a:srgbClr val="7030A0"/>
                </a:solidFill>
              </a:rPr>
              <a:t>Rest(</a:t>
            </a:r>
            <a:r>
              <a:rPr lang="zh-CN" altLang="en-US" sz="1400" dirty="0">
                <a:solidFill>
                  <a:srgbClr val="7030A0"/>
                </a:solidFill>
              </a:rPr>
              <a:t>剩余</a:t>
            </a:r>
            <a:r>
              <a:rPr lang="en-US" altLang="zh-CN" sz="1400" dirty="0">
                <a:solidFill>
                  <a:srgbClr val="7030A0"/>
                </a:solidFill>
              </a:rPr>
              <a:t>)/Spread(</a:t>
            </a:r>
            <a:r>
              <a:rPr lang="zh-CN" altLang="en-US" sz="1400" dirty="0">
                <a:solidFill>
                  <a:srgbClr val="7030A0"/>
                </a:solidFill>
              </a:rPr>
              <a:t>扩展</a:t>
            </a:r>
            <a:r>
              <a:rPr lang="en-US" altLang="zh-CN" sz="1400" dirty="0">
                <a:solidFill>
                  <a:srgbClr val="7030A0"/>
                </a:solidFill>
              </a:rPr>
              <a:t>) </a:t>
            </a:r>
            <a:r>
              <a:rPr lang="zh-CN" altLang="en-US" sz="1400" dirty="0" smtClean="0">
                <a:solidFill>
                  <a:srgbClr val="7030A0"/>
                </a:solidFill>
              </a:rPr>
              <a:t>，支持</a:t>
            </a:r>
            <a:r>
              <a:rPr lang="zh-CN" altLang="en-US" sz="1400" dirty="0">
                <a:solidFill>
                  <a:srgbClr val="7030A0"/>
                </a:solidFill>
              </a:rPr>
              <a:t>异步迭代，正则表达式的</a:t>
            </a:r>
            <a:r>
              <a:rPr lang="zh-CN" altLang="en-US" sz="1400" dirty="0" smtClean="0">
                <a:solidFill>
                  <a:srgbClr val="7030A0"/>
                </a:solidFill>
              </a:rPr>
              <a:t>改进：</a:t>
            </a:r>
            <a:r>
              <a:rPr lang="en-US" altLang="zh-CN" sz="1400" dirty="0" smtClean="0">
                <a:solidFill>
                  <a:srgbClr val="7030A0"/>
                </a:solidFill>
              </a:rPr>
              <a:t>s</a:t>
            </a:r>
            <a:r>
              <a:rPr lang="zh-CN" altLang="en-US" sz="1400" dirty="0" smtClean="0">
                <a:solidFill>
                  <a:srgbClr val="7030A0"/>
                </a:solidFill>
              </a:rPr>
              <a:t>标志，</a:t>
            </a:r>
            <a:r>
              <a:rPr lang="zh-CN" altLang="en-US" sz="1400" dirty="0">
                <a:solidFill>
                  <a:srgbClr val="7030A0"/>
                </a:solidFill>
              </a:rPr>
              <a:t>命名捕获</a:t>
            </a:r>
            <a:r>
              <a:rPr lang="zh-CN" altLang="en-US" sz="1400" dirty="0" smtClean="0">
                <a:solidFill>
                  <a:srgbClr val="7030A0"/>
                </a:solidFill>
              </a:rPr>
              <a:t>组，</a:t>
            </a:r>
            <a:r>
              <a:rPr lang="en-US" altLang="zh-CN" sz="1400" dirty="0" smtClean="0">
                <a:solidFill>
                  <a:srgbClr val="7030A0"/>
                </a:solidFill>
              </a:rPr>
              <a:t>Unicode </a:t>
            </a:r>
            <a:r>
              <a:rPr lang="zh-CN" altLang="en-US" sz="1400" dirty="0">
                <a:solidFill>
                  <a:srgbClr val="7030A0"/>
                </a:solidFill>
              </a:rPr>
              <a:t>属性转义</a:t>
            </a:r>
            <a:r>
              <a:rPr lang="zh-CN" altLang="en-US" sz="1400" dirty="0" smtClean="0">
                <a:solidFill>
                  <a:srgbClr val="7030A0"/>
                </a:solidFill>
              </a:rPr>
              <a:t>，后行断言</a:t>
            </a:r>
            <a:r>
              <a:rPr lang="zh-CN" altLang="en-US" sz="1400" dirty="0">
                <a:solidFill>
                  <a:srgbClr val="7030A0"/>
                </a:solidFill>
              </a:rPr>
              <a:t>。</a:t>
            </a:r>
            <a:endParaRPr lang="en-US" altLang="zh-CN" sz="1400" dirty="0" smtClean="0">
              <a:solidFill>
                <a:srgbClr val="7030A0"/>
              </a:solidFill>
            </a:endParaRPr>
          </a:p>
          <a:p>
            <a:pPr marL="0" indent="0">
              <a:buNone/>
            </a:pPr>
            <a:endParaRPr lang="en-US" altLang="zh-CN" sz="1400" dirty="0" smtClean="0">
              <a:solidFill>
                <a:srgbClr val="7030A0"/>
              </a:solidFill>
            </a:endParaRPr>
          </a:p>
          <a:p>
            <a:pPr marL="0" indent="0">
              <a:buNone/>
            </a:pPr>
            <a:r>
              <a:rPr lang="en-US" altLang="zh-CN" sz="1400" dirty="0" smtClean="0"/>
              <a:t>ES6</a:t>
            </a:r>
            <a:r>
              <a:rPr lang="zh-CN" altLang="en-US" sz="1400" dirty="0"/>
              <a:t>在处理数组解构时引入了</a:t>
            </a:r>
            <a:r>
              <a:rPr lang="en-US" altLang="zh-CN" sz="1400" dirty="0"/>
              <a:t>rest</a:t>
            </a:r>
            <a:r>
              <a:rPr lang="zh-CN" altLang="en-US" sz="1400" dirty="0"/>
              <a:t>（剩余）及</a:t>
            </a:r>
            <a:r>
              <a:rPr lang="en-US" altLang="zh-CN" sz="1400" dirty="0"/>
              <a:t>Spread</a:t>
            </a:r>
            <a:r>
              <a:rPr lang="zh-CN" altLang="en-US" sz="1400" dirty="0"/>
              <a:t>（扩展）元素的概念。</a:t>
            </a:r>
            <a:endParaRPr lang="en-US" altLang="zh-CN" sz="1400" dirty="0"/>
          </a:p>
          <a:p>
            <a:pPr marL="0" indent="0">
              <a:buNone/>
            </a:pPr>
            <a:endParaRPr lang="zh-CN" altLang="en-US" sz="1400" dirty="0">
              <a:solidFill>
                <a:srgbClr val="7030A0"/>
              </a:solidFill>
            </a:endParaRPr>
          </a:p>
          <a:p>
            <a:pPr marL="0" indent="0">
              <a:buNone/>
            </a:pPr>
            <a:endParaRPr lang="zh-CN" altLang="en-US" sz="1400" b="1" dirty="0"/>
          </a:p>
        </p:txBody>
      </p:sp>
      <p:pic>
        <p:nvPicPr>
          <p:cNvPr id="6" name="图片 5"/>
          <p:cNvPicPr>
            <a:picLocks noChangeAspect="1"/>
          </p:cNvPicPr>
          <p:nvPr/>
        </p:nvPicPr>
        <p:blipFill>
          <a:blip r:embed="rId2"/>
          <a:stretch>
            <a:fillRect/>
          </a:stretch>
        </p:blipFill>
        <p:spPr>
          <a:xfrm>
            <a:off x="1979712" y="3093895"/>
            <a:ext cx="5561905" cy="1638095"/>
          </a:xfrm>
          <a:prstGeom prst="rect">
            <a:avLst/>
          </a:prstGeom>
        </p:spPr>
      </p:pic>
    </p:spTree>
    <p:extLst>
      <p:ext uri="{BB962C8B-B14F-4D97-AF65-F5344CB8AC3E}">
        <p14:creationId xmlns:p14="http://schemas.microsoft.com/office/powerpoint/2010/main" val="1852171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ES9</a:t>
            </a:r>
            <a:r>
              <a:rPr lang="zh-CN" altLang="en-US" dirty="0"/>
              <a:t>特性及其</a:t>
            </a:r>
            <a:r>
              <a:rPr lang="zh-CN" altLang="en-US" dirty="0" smtClean="0"/>
              <a:t>应用</a:t>
            </a:r>
            <a:r>
              <a:rPr lang="en-US" altLang="zh-CN" dirty="0" smtClean="0"/>
              <a:t>-</a:t>
            </a:r>
            <a:r>
              <a:rPr lang="zh-CN" altLang="en-US" dirty="0" smtClean="0"/>
              <a:t>对象的</a:t>
            </a:r>
            <a:r>
              <a:rPr lang="en-US" altLang="zh-CN" dirty="0" smtClean="0"/>
              <a:t>rest</a:t>
            </a:r>
            <a:r>
              <a:rPr lang="zh-CN" altLang="en-US" dirty="0"/>
              <a:t>和</a:t>
            </a:r>
            <a:r>
              <a:rPr lang="en-US" altLang="zh-CN" dirty="0"/>
              <a:t>spread </a:t>
            </a:r>
          </a:p>
        </p:txBody>
      </p:sp>
      <p:sp>
        <p:nvSpPr>
          <p:cNvPr id="5" name="内容占位符 4"/>
          <p:cNvSpPr>
            <a:spLocks noGrp="1"/>
          </p:cNvSpPr>
          <p:nvPr>
            <p:ph idx="1"/>
          </p:nvPr>
        </p:nvSpPr>
        <p:spPr>
          <a:xfrm>
            <a:off x="323528" y="915566"/>
            <a:ext cx="8424936" cy="3816424"/>
          </a:xfrm>
        </p:spPr>
        <p:txBody>
          <a:bodyPr>
            <a:normAutofit/>
          </a:bodyPr>
          <a:lstStyle/>
          <a:p>
            <a:pPr marL="0" indent="0">
              <a:buNone/>
            </a:pPr>
            <a:r>
              <a:rPr lang="zh-CN" altLang="en-US" sz="1400" dirty="0" smtClean="0"/>
              <a:t>  注意事项：</a:t>
            </a:r>
            <a:endParaRPr lang="en-US" altLang="zh-CN" sz="1400" dirty="0" smtClean="0"/>
          </a:p>
          <a:p>
            <a:pPr marL="0" indent="0">
              <a:buNone/>
            </a:pPr>
            <a:r>
              <a:rPr lang="en-US" altLang="zh-CN" sz="1400" dirty="0"/>
              <a:t> </a:t>
            </a:r>
            <a:r>
              <a:rPr lang="en-US" altLang="zh-CN" sz="1400" dirty="0" smtClean="0"/>
              <a:t>    …</a:t>
            </a:r>
            <a:r>
              <a:rPr lang="zh-CN" altLang="en-US" sz="1400" dirty="0" smtClean="0"/>
              <a:t>只能放在声明结尾处，嵌套对象的对象无法适用，后扩展的属性覆盖相同键的之前的属性，使用扩展运算符</a:t>
            </a:r>
            <a:r>
              <a:rPr lang="en-US" altLang="zh-CN" sz="1400" dirty="0" smtClean="0"/>
              <a:t>copy</a:t>
            </a:r>
            <a:r>
              <a:rPr lang="zh-CN" altLang="en-US" sz="1400" dirty="0" smtClean="0"/>
              <a:t>对象是浅拷贝。</a:t>
            </a:r>
            <a:endParaRPr lang="en-US" altLang="zh-CN" sz="1400" dirty="0" smtClean="0"/>
          </a:p>
          <a:p>
            <a:pPr marL="0" indent="0">
              <a:buNone/>
            </a:pPr>
            <a:endParaRPr lang="zh-CN" altLang="en-US" sz="1400" dirty="0"/>
          </a:p>
        </p:txBody>
      </p:sp>
      <p:pic>
        <p:nvPicPr>
          <p:cNvPr id="6" name="内容占位符 6"/>
          <p:cNvPicPr>
            <a:picLocks noChangeAspect="1"/>
          </p:cNvPicPr>
          <p:nvPr/>
        </p:nvPicPr>
        <p:blipFill>
          <a:blip r:embed="rId2"/>
          <a:stretch>
            <a:fillRect/>
          </a:stretch>
        </p:blipFill>
        <p:spPr>
          <a:xfrm>
            <a:off x="287785" y="1923678"/>
            <a:ext cx="5641258" cy="2808312"/>
          </a:xfrm>
          <a:prstGeom prst="rect">
            <a:avLst/>
          </a:prstGeom>
        </p:spPr>
      </p:pic>
      <p:pic>
        <p:nvPicPr>
          <p:cNvPr id="4" name="图片 3"/>
          <p:cNvPicPr>
            <a:picLocks noChangeAspect="1"/>
          </p:cNvPicPr>
          <p:nvPr/>
        </p:nvPicPr>
        <p:blipFill>
          <a:blip r:embed="rId3"/>
          <a:stretch>
            <a:fillRect/>
          </a:stretch>
        </p:blipFill>
        <p:spPr>
          <a:xfrm>
            <a:off x="4427984" y="1631374"/>
            <a:ext cx="4644008" cy="1647874"/>
          </a:xfrm>
          <a:prstGeom prst="rect">
            <a:avLst/>
          </a:prstGeom>
        </p:spPr>
      </p:pic>
      <p:sp>
        <p:nvSpPr>
          <p:cNvPr id="8" name="矩形 7"/>
          <p:cNvSpPr/>
          <p:nvPr/>
        </p:nvSpPr>
        <p:spPr>
          <a:xfrm>
            <a:off x="5964786" y="3392402"/>
            <a:ext cx="3215726" cy="707886"/>
          </a:xfrm>
          <a:prstGeom prst="rect">
            <a:avLst/>
          </a:prstGeom>
        </p:spPr>
        <p:txBody>
          <a:bodyPr wrap="square">
            <a:spAutoFit/>
          </a:bodyPr>
          <a:lstStyle/>
          <a:p>
            <a:r>
              <a:rPr lang="en-US" altLang="zh-CN" sz="1000" dirty="0">
                <a:solidFill>
                  <a:srgbClr val="C00000"/>
                </a:solidFill>
                <a:latin typeface="微软雅黑" panose="020B0503020204020204" pitchFamily="34" charset="-122"/>
                <a:ea typeface="微软雅黑" panose="020B0503020204020204" pitchFamily="34" charset="-122"/>
              </a:rPr>
              <a:t>1.</a:t>
            </a:r>
            <a:r>
              <a:rPr lang="zh-CN" altLang="en-US" sz="1000" dirty="0">
                <a:solidFill>
                  <a:srgbClr val="C00000"/>
                </a:solidFill>
                <a:latin typeface="微软雅黑" panose="020B0503020204020204" pitchFamily="34" charset="-122"/>
                <a:ea typeface="微软雅黑" panose="020B0503020204020204" pitchFamily="34" charset="-122"/>
              </a:rPr>
              <a:t>注意</a:t>
            </a:r>
            <a:r>
              <a:rPr lang="en-US" altLang="zh-CN" sz="1000" dirty="0" err="1">
                <a:solidFill>
                  <a:srgbClr val="C00000"/>
                </a:solidFill>
                <a:latin typeface="微软雅黑" panose="020B0503020204020204" pitchFamily="34" charset="-122"/>
                <a:ea typeface="微软雅黑" panose="020B0503020204020204" pitchFamily="34" charset="-122"/>
              </a:rPr>
              <a:t>Object.assign</a:t>
            </a:r>
            <a:r>
              <a:rPr lang="en-US" altLang="zh-CN" sz="1000" dirty="0">
                <a:solidFill>
                  <a:srgbClr val="C00000"/>
                </a:solidFill>
                <a:latin typeface="微软雅黑" panose="020B0503020204020204" pitchFamily="34" charset="-122"/>
                <a:ea typeface="微软雅黑" panose="020B0503020204020204" pitchFamily="34" charset="-122"/>
              </a:rPr>
              <a:t> </a:t>
            </a:r>
            <a:r>
              <a:rPr lang="zh-CN" altLang="en-US" sz="1000" dirty="0">
                <a:solidFill>
                  <a:srgbClr val="C00000"/>
                </a:solidFill>
                <a:latin typeface="微软雅黑" panose="020B0503020204020204" pitchFamily="34" charset="-122"/>
                <a:ea typeface="微软雅黑" panose="020B0503020204020204" pitchFamily="34" charset="-122"/>
              </a:rPr>
              <a:t>的使用触发会 </a:t>
            </a:r>
            <a:r>
              <a:rPr lang="en-US" altLang="zh-CN" sz="1000" dirty="0">
                <a:solidFill>
                  <a:srgbClr val="C00000"/>
                </a:solidFill>
                <a:latin typeface="微软雅黑" panose="020B0503020204020204" pitchFamily="34" charset="-122"/>
                <a:ea typeface="微软雅黑" panose="020B0503020204020204" pitchFamily="34" charset="-122"/>
              </a:rPr>
              <a:t>setters</a:t>
            </a:r>
            <a:r>
              <a:rPr lang="zh-CN" altLang="en-US" sz="1000" dirty="0">
                <a:solidFill>
                  <a:srgbClr val="C00000"/>
                </a:solidFill>
                <a:latin typeface="微软雅黑" panose="020B0503020204020204" pitchFamily="34" charset="-122"/>
                <a:ea typeface="微软雅黑" panose="020B0503020204020204" pitchFamily="34" charset="-122"/>
              </a:rPr>
              <a:t>，</a:t>
            </a:r>
            <a:r>
              <a:rPr lang="zh-CN" altLang="en-US" sz="1000" dirty="0" smtClean="0">
                <a:solidFill>
                  <a:srgbClr val="C00000"/>
                </a:solidFill>
                <a:latin typeface="微软雅黑" panose="020B0503020204020204" pitchFamily="34" charset="-122"/>
                <a:ea typeface="微软雅黑" panose="020B0503020204020204" pitchFamily="34" charset="-122"/>
              </a:rPr>
              <a:t>但是</a:t>
            </a:r>
            <a:r>
              <a:rPr lang="zh-CN" altLang="en-US" sz="1000" dirty="0">
                <a:solidFill>
                  <a:srgbClr val="C00000"/>
                </a:solidFill>
                <a:latin typeface="微软雅黑" panose="020B0503020204020204" pitchFamily="34" charset="-122"/>
                <a:ea typeface="微软雅黑" panose="020B0503020204020204" pitchFamily="34" charset="-122"/>
              </a:rPr>
              <a:t>它</a:t>
            </a:r>
            <a:r>
              <a:rPr lang="zh-CN" altLang="en-US" sz="1000" dirty="0" smtClean="0">
                <a:solidFill>
                  <a:srgbClr val="C00000"/>
                </a:solidFill>
                <a:latin typeface="微软雅黑" panose="020B0503020204020204" pitchFamily="34" charset="-122"/>
                <a:ea typeface="微软雅黑" panose="020B0503020204020204" pitchFamily="34" charset="-122"/>
              </a:rPr>
              <a:t>不会</a:t>
            </a:r>
            <a:r>
              <a:rPr lang="zh-CN" altLang="en-US" sz="1000" dirty="0">
                <a:solidFill>
                  <a:srgbClr val="C00000"/>
                </a:solidFill>
                <a:latin typeface="微软雅黑" panose="020B0503020204020204" pitchFamily="34" charset="-122"/>
                <a:ea typeface="微软雅黑" panose="020B0503020204020204" pitchFamily="34" charset="-122"/>
              </a:rPr>
              <a:t>。</a:t>
            </a:r>
          </a:p>
          <a:p>
            <a:r>
              <a:rPr lang="en-US" altLang="zh-CN" sz="1000" dirty="0">
                <a:solidFill>
                  <a:srgbClr val="C00000"/>
                </a:solidFill>
                <a:latin typeface="微软雅黑" panose="020B0503020204020204" pitchFamily="34" charset="-122"/>
                <a:ea typeface="微软雅黑" panose="020B0503020204020204" pitchFamily="34" charset="-122"/>
              </a:rPr>
              <a:t>2.</a:t>
            </a:r>
            <a:r>
              <a:rPr lang="zh-CN" altLang="en-US" sz="1000" dirty="0">
                <a:solidFill>
                  <a:srgbClr val="C00000"/>
                </a:solidFill>
                <a:latin typeface="微软雅黑" panose="020B0503020204020204" pitchFamily="34" charset="-122"/>
                <a:ea typeface="微软雅黑" panose="020B0503020204020204" pitchFamily="34" charset="-122"/>
              </a:rPr>
              <a:t>可以通过来继承的只读属性阻止</a:t>
            </a:r>
            <a:r>
              <a:rPr lang="en-US" altLang="zh-CN" sz="1000" dirty="0" err="1">
                <a:solidFill>
                  <a:srgbClr val="C00000"/>
                </a:solidFill>
                <a:latin typeface="微软雅黑" panose="020B0503020204020204" pitchFamily="34" charset="-122"/>
                <a:ea typeface="微软雅黑" panose="020B0503020204020204" pitchFamily="34" charset="-122"/>
              </a:rPr>
              <a:t>Object.assign</a:t>
            </a:r>
            <a:r>
              <a:rPr lang="en-US" altLang="zh-CN" sz="1000" dirty="0">
                <a:solidFill>
                  <a:srgbClr val="C00000"/>
                </a:solidFill>
                <a:latin typeface="微软雅黑" panose="020B0503020204020204" pitchFamily="34" charset="-122"/>
                <a:ea typeface="微软雅黑" panose="020B0503020204020204" pitchFamily="34" charset="-122"/>
              </a:rPr>
              <a:t>()</a:t>
            </a:r>
            <a:r>
              <a:rPr lang="zh-CN" altLang="en-US" sz="1000" dirty="0">
                <a:solidFill>
                  <a:srgbClr val="C00000"/>
                </a:solidFill>
                <a:latin typeface="微软雅黑" panose="020B0503020204020204" pitchFamily="34" charset="-122"/>
                <a:ea typeface="微软雅黑" panose="020B0503020204020204" pitchFamily="34" charset="-122"/>
              </a:rPr>
              <a:t>创建自己的属性，</a:t>
            </a:r>
            <a:r>
              <a:rPr lang="zh-CN" altLang="en-US" sz="1000" dirty="0" smtClean="0">
                <a:solidFill>
                  <a:srgbClr val="C00000"/>
                </a:solidFill>
                <a:latin typeface="微软雅黑" panose="020B0503020204020204" pitchFamily="34" charset="-122"/>
                <a:ea typeface="微软雅黑" panose="020B0503020204020204" pitchFamily="34" charset="-122"/>
              </a:rPr>
              <a:t>但</a:t>
            </a:r>
            <a:r>
              <a:rPr lang="en-US" altLang="zh-CN" sz="1000" dirty="0" smtClean="0">
                <a:solidFill>
                  <a:srgbClr val="C00000"/>
                </a:solidFill>
                <a:latin typeface="微软雅黑" panose="020B0503020204020204" pitchFamily="34" charset="-122"/>
                <a:ea typeface="微软雅黑" panose="020B0503020204020204" pitchFamily="34" charset="-122"/>
              </a:rPr>
              <a:t>ta</a:t>
            </a:r>
            <a:r>
              <a:rPr lang="zh-CN" altLang="en-US" sz="1000" dirty="0" smtClean="0">
                <a:solidFill>
                  <a:srgbClr val="C00000"/>
                </a:solidFill>
                <a:latin typeface="微软雅黑" panose="020B0503020204020204" pitchFamily="34" charset="-122"/>
                <a:ea typeface="微软雅黑" panose="020B0503020204020204" pitchFamily="34" charset="-122"/>
              </a:rPr>
              <a:t>不能</a:t>
            </a:r>
            <a:r>
              <a:rPr lang="zh-CN" altLang="en-US" sz="1000" dirty="0">
                <a:solidFill>
                  <a:srgbClr val="C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95218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ES9</a:t>
            </a:r>
            <a:r>
              <a:rPr lang="zh-CN" altLang="en-US" dirty="0"/>
              <a:t>特性及其应用</a:t>
            </a:r>
            <a:r>
              <a:rPr lang="en-US" altLang="zh-CN" dirty="0" smtClean="0"/>
              <a:t>-</a:t>
            </a:r>
            <a:r>
              <a:rPr lang="zh-CN" altLang="en-US" dirty="0" smtClean="0"/>
              <a:t>异步迭代</a:t>
            </a:r>
            <a:r>
              <a:rPr lang="en-US" altLang="zh-CN" dirty="0"/>
              <a:t> </a:t>
            </a:r>
          </a:p>
        </p:txBody>
      </p:sp>
      <p:sp>
        <p:nvSpPr>
          <p:cNvPr id="3" name="内容占位符 2"/>
          <p:cNvSpPr>
            <a:spLocks noGrp="1"/>
          </p:cNvSpPr>
          <p:nvPr>
            <p:ph idx="1"/>
          </p:nvPr>
        </p:nvSpPr>
        <p:spPr>
          <a:xfrm>
            <a:off x="251520" y="771550"/>
            <a:ext cx="8424936" cy="3816424"/>
          </a:xfrm>
        </p:spPr>
        <p:txBody>
          <a:bodyPr>
            <a:normAutofit/>
          </a:bodyPr>
          <a:lstStyle/>
          <a:p>
            <a:pPr marL="0" indent="0">
              <a:buNone/>
            </a:pPr>
            <a:r>
              <a:rPr lang="zh-CN" altLang="en-US" sz="1400" dirty="0" smtClean="0"/>
              <a:t>    迭代器（</a:t>
            </a:r>
            <a:r>
              <a:rPr lang="en-US" altLang="zh-CN" sz="1400" dirty="0"/>
              <a:t>Iterator</a:t>
            </a:r>
            <a:r>
              <a:rPr lang="zh-CN" altLang="en-US" sz="1400" dirty="0" smtClean="0"/>
              <a:t>）是</a:t>
            </a:r>
            <a:r>
              <a:rPr lang="zh-CN" altLang="en-US" sz="1400" dirty="0"/>
              <a:t>一种接口，为各种不同的数据结构提供统一的访问机制。任何数据结构只要</a:t>
            </a:r>
            <a:r>
              <a:rPr lang="zh-CN" altLang="en-US" sz="1400" dirty="0" smtClean="0"/>
              <a:t>部署</a:t>
            </a:r>
            <a:r>
              <a:rPr lang="en-US" altLang="zh-CN" sz="1400" dirty="0" smtClean="0"/>
              <a:t>Iterator</a:t>
            </a:r>
            <a:r>
              <a:rPr lang="zh-CN" altLang="en-US" sz="1400" dirty="0" smtClean="0"/>
              <a:t>接口</a:t>
            </a:r>
            <a:r>
              <a:rPr lang="zh-CN" altLang="en-US" sz="1400" dirty="0"/>
              <a:t>，就可以完成遍历操作（即依次处理该数据结构的所有成员）</a:t>
            </a:r>
            <a:r>
              <a:rPr lang="zh-CN" altLang="en-US" sz="1400" dirty="0" smtClean="0"/>
              <a:t>。</a:t>
            </a:r>
            <a:endParaRPr lang="en-US" altLang="zh-CN" sz="1400" dirty="0" smtClean="0"/>
          </a:p>
          <a:p>
            <a:pPr marL="0" indent="0">
              <a:buNone/>
            </a:pPr>
            <a:r>
              <a:rPr lang="en-US" altLang="zh-CN" sz="1400" dirty="0" smtClean="0"/>
              <a:t>   Iterator</a:t>
            </a:r>
            <a:r>
              <a:rPr lang="zh-CN" altLang="en-US" sz="1400" dirty="0" smtClean="0"/>
              <a:t>作用：</a:t>
            </a:r>
            <a:endParaRPr lang="zh-CN" altLang="en-US" sz="1400" dirty="0"/>
          </a:p>
          <a:p>
            <a:pPr marL="0" indent="0">
              <a:buNone/>
            </a:pPr>
            <a:r>
              <a:rPr lang="zh-CN" altLang="en-US" sz="1400" dirty="0"/>
              <a:t>  </a:t>
            </a:r>
            <a:r>
              <a:rPr lang="zh-CN" altLang="en-US" sz="1400" dirty="0" smtClean="0"/>
              <a:t>    </a:t>
            </a:r>
            <a:r>
              <a:rPr lang="en-US" altLang="zh-CN" sz="1400" dirty="0" smtClean="0"/>
              <a:t>1.</a:t>
            </a:r>
            <a:r>
              <a:rPr lang="zh-CN" altLang="en-US" sz="1400" dirty="0" smtClean="0"/>
              <a:t>为</a:t>
            </a:r>
            <a:r>
              <a:rPr lang="zh-CN" altLang="en-US" sz="1400" dirty="0"/>
              <a:t>各种数据结构，提供一个统一的、简便的访问接口</a:t>
            </a:r>
          </a:p>
          <a:p>
            <a:pPr marL="0" indent="0">
              <a:buNone/>
            </a:pPr>
            <a:r>
              <a:rPr lang="zh-CN" altLang="en-US" sz="1400" dirty="0"/>
              <a:t>  </a:t>
            </a:r>
            <a:r>
              <a:rPr lang="zh-CN" altLang="en-US" sz="1400" dirty="0" smtClean="0"/>
              <a:t>    </a:t>
            </a:r>
            <a:r>
              <a:rPr lang="en-US" altLang="zh-CN" sz="1400" dirty="0" smtClean="0"/>
              <a:t>2.</a:t>
            </a:r>
            <a:r>
              <a:rPr lang="zh-CN" altLang="en-US" sz="1400" dirty="0" smtClean="0"/>
              <a:t>使得</a:t>
            </a:r>
            <a:r>
              <a:rPr lang="zh-CN" altLang="en-US" sz="1400" dirty="0"/>
              <a:t>数据结构的成员能够按某种次序排列</a:t>
            </a:r>
          </a:p>
          <a:p>
            <a:pPr marL="0" indent="0">
              <a:buNone/>
            </a:pPr>
            <a:r>
              <a:rPr lang="zh-CN" altLang="en-US" sz="1400" dirty="0"/>
              <a:t>  </a:t>
            </a:r>
            <a:r>
              <a:rPr lang="zh-CN" altLang="en-US" sz="1400" dirty="0" smtClean="0"/>
              <a:t>    </a:t>
            </a:r>
            <a:r>
              <a:rPr lang="en-US" altLang="zh-CN" sz="1400" dirty="0" smtClean="0"/>
              <a:t>3.Iterator </a:t>
            </a:r>
            <a:r>
              <a:rPr lang="zh-CN" altLang="en-US" sz="1400" dirty="0"/>
              <a:t>接口主要供</a:t>
            </a:r>
            <a:r>
              <a:rPr lang="en-US" altLang="zh-CN" sz="1400" dirty="0"/>
              <a:t>for...of</a:t>
            </a:r>
            <a:r>
              <a:rPr lang="zh-CN" altLang="en-US" sz="1400" dirty="0"/>
              <a:t>消费</a:t>
            </a:r>
          </a:p>
        </p:txBody>
      </p:sp>
      <p:pic>
        <p:nvPicPr>
          <p:cNvPr id="9" name="图片 8"/>
          <p:cNvPicPr>
            <a:picLocks noChangeAspect="1"/>
          </p:cNvPicPr>
          <p:nvPr/>
        </p:nvPicPr>
        <p:blipFill>
          <a:blip r:embed="rId2"/>
          <a:stretch>
            <a:fillRect/>
          </a:stretch>
        </p:blipFill>
        <p:spPr>
          <a:xfrm>
            <a:off x="1835696" y="2311784"/>
            <a:ext cx="5161905" cy="2276190"/>
          </a:xfrm>
          <a:prstGeom prst="rect">
            <a:avLst/>
          </a:prstGeom>
        </p:spPr>
      </p:pic>
    </p:spTree>
    <p:extLst>
      <p:ext uri="{BB962C8B-B14F-4D97-AF65-F5344CB8AC3E}">
        <p14:creationId xmlns:p14="http://schemas.microsoft.com/office/powerpoint/2010/main" val="2426381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ES9</a:t>
            </a:r>
            <a:r>
              <a:rPr lang="zh-CN" altLang="en-US" dirty="0"/>
              <a:t>特性及其应用</a:t>
            </a:r>
            <a:r>
              <a:rPr lang="en-US" altLang="zh-CN" dirty="0" smtClean="0"/>
              <a:t>-</a:t>
            </a:r>
            <a:r>
              <a:rPr lang="zh-CN" altLang="en-US" dirty="0" smtClean="0"/>
              <a:t>异步迭代</a:t>
            </a:r>
            <a:r>
              <a:rPr lang="en-US" altLang="zh-CN" dirty="0"/>
              <a:t> </a:t>
            </a:r>
          </a:p>
        </p:txBody>
      </p:sp>
      <p:sp>
        <p:nvSpPr>
          <p:cNvPr id="3" name="内容占位符 2"/>
          <p:cNvSpPr>
            <a:spLocks noGrp="1"/>
          </p:cNvSpPr>
          <p:nvPr>
            <p:ph idx="1"/>
          </p:nvPr>
        </p:nvSpPr>
        <p:spPr>
          <a:xfrm>
            <a:off x="251520" y="843558"/>
            <a:ext cx="8424936" cy="4299942"/>
          </a:xfrm>
        </p:spPr>
        <p:txBody>
          <a:bodyPr>
            <a:normAutofit/>
          </a:bodyPr>
          <a:lstStyle/>
          <a:p>
            <a:pPr marL="0" indent="0">
              <a:buNone/>
            </a:pPr>
            <a:r>
              <a:rPr lang="zh-CN" altLang="en-US" sz="1400" dirty="0" smtClean="0"/>
              <a:t>     迭代器只适合同步。</a:t>
            </a:r>
            <a:r>
              <a:rPr lang="en-US" altLang="zh-CN" sz="1400" dirty="0" smtClean="0"/>
              <a:t>ES9</a:t>
            </a:r>
            <a:r>
              <a:rPr lang="zh-CN" altLang="en-US" sz="1400" dirty="0" smtClean="0"/>
              <a:t>为此提出了异步迭代器＋异步迭代。异步迭代器与传统迭代器的不同之处在于，它最终返回一个</a:t>
            </a:r>
            <a:r>
              <a:rPr lang="en-US" altLang="zh-CN" sz="1400" dirty="0" smtClean="0"/>
              <a:t>Promise</a:t>
            </a:r>
            <a:r>
              <a:rPr lang="zh-CN" altLang="en-US" sz="1400" dirty="0" smtClean="0"/>
              <a:t>其</a:t>
            </a:r>
            <a:r>
              <a:rPr lang="en-US" altLang="zh-CN" sz="1400" dirty="0" smtClean="0"/>
              <a:t>resolve</a:t>
            </a:r>
            <a:r>
              <a:rPr lang="zh-CN" altLang="en-US" sz="1400" dirty="0" smtClean="0"/>
              <a:t>会返回</a:t>
            </a:r>
            <a:r>
              <a:rPr lang="en-US" altLang="zh-CN" sz="1400" dirty="0" smtClean="0"/>
              <a:t>{value, done}</a:t>
            </a:r>
            <a:r>
              <a:rPr lang="zh-CN" altLang="en-US" sz="1400" dirty="0" smtClean="0"/>
              <a:t>对象。一个可异步迭代对象中包含</a:t>
            </a:r>
            <a:r>
              <a:rPr lang="en-US" altLang="zh-CN" sz="1400" dirty="0" err="1" smtClean="0"/>
              <a:t>Symbol.asyncIterator</a:t>
            </a:r>
            <a:r>
              <a:rPr lang="zh-CN" altLang="en-US" sz="1400" dirty="0" smtClean="0"/>
              <a:t>属性（而不是</a:t>
            </a:r>
            <a:r>
              <a:rPr lang="en-US" altLang="zh-CN" sz="1400" dirty="0" err="1" smtClean="0"/>
              <a:t>Symbol.iterator</a:t>
            </a:r>
            <a:r>
              <a:rPr lang="zh-CN" altLang="en-US" sz="1400" dirty="0" smtClean="0"/>
              <a:t>），其目的是返回一个异步迭代器并为此提供了</a:t>
            </a:r>
            <a:r>
              <a:rPr lang="en-US" altLang="zh-CN" sz="1400" dirty="0" smtClean="0"/>
              <a:t>for await of</a:t>
            </a:r>
            <a:r>
              <a:rPr lang="zh-CN" altLang="en-US" sz="1400" dirty="0" smtClean="0"/>
              <a:t>方法。</a:t>
            </a:r>
            <a:endParaRPr lang="en-US" altLang="zh-CN" sz="1400" dirty="0" smtClean="0"/>
          </a:p>
          <a:p>
            <a:pPr marL="0" indent="0">
              <a:buNone/>
            </a:pPr>
            <a:endParaRPr lang="en-US" altLang="zh-CN" sz="1400" dirty="0"/>
          </a:p>
          <a:p>
            <a:pPr marL="0" indent="0">
              <a:buNone/>
            </a:pPr>
            <a:endParaRPr lang="en-US" altLang="zh-CN" sz="1400" dirty="0" smtClean="0"/>
          </a:p>
          <a:p>
            <a:pPr marL="0" indent="0">
              <a:buNone/>
            </a:pPr>
            <a:r>
              <a:rPr lang="en-US" altLang="zh-CN" sz="1000" dirty="0"/>
              <a:t> </a:t>
            </a:r>
            <a:endParaRPr lang="en-US" altLang="zh-CN" sz="1000" dirty="0" smtClean="0"/>
          </a:p>
          <a:p>
            <a:pPr marL="0" indent="0">
              <a:buNone/>
            </a:pPr>
            <a:endParaRPr lang="en-US" altLang="zh-CN" sz="1000" dirty="0">
              <a:solidFill>
                <a:schemeClr val="accent6">
                  <a:lumMod val="75000"/>
                </a:schemeClr>
              </a:solidFill>
            </a:endParaRPr>
          </a:p>
          <a:p>
            <a:pPr marL="0" indent="0">
              <a:buNone/>
            </a:pPr>
            <a:endParaRPr lang="en-US" altLang="zh-CN" sz="1000" dirty="0" smtClean="0">
              <a:solidFill>
                <a:schemeClr val="accent6">
                  <a:lumMod val="75000"/>
                </a:schemeClr>
              </a:solidFill>
            </a:endParaRPr>
          </a:p>
          <a:p>
            <a:pPr marL="0" indent="0">
              <a:buNone/>
            </a:pPr>
            <a:endParaRPr lang="en-US" altLang="zh-CN" sz="1000" dirty="0">
              <a:solidFill>
                <a:schemeClr val="accent6">
                  <a:lumMod val="75000"/>
                </a:schemeClr>
              </a:solidFill>
            </a:endParaRPr>
          </a:p>
          <a:p>
            <a:pPr marL="0" indent="0">
              <a:buNone/>
            </a:pPr>
            <a:endParaRPr lang="en-US" altLang="zh-CN" sz="1000" dirty="0" smtClean="0">
              <a:solidFill>
                <a:schemeClr val="accent6">
                  <a:lumMod val="75000"/>
                </a:schemeClr>
              </a:solidFill>
            </a:endParaRPr>
          </a:p>
          <a:p>
            <a:pPr marL="0" indent="0">
              <a:buNone/>
            </a:pPr>
            <a:endParaRPr lang="en-US" altLang="zh-CN" sz="1000" dirty="0">
              <a:solidFill>
                <a:schemeClr val="accent6">
                  <a:lumMod val="75000"/>
                </a:schemeClr>
              </a:solidFill>
            </a:endParaRPr>
          </a:p>
          <a:p>
            <a:pPr marL="0" indent="0">
              <a:buNone/>
            </a:pPr>
            <a:endParaRPr lang="en-US" altLang="zh-CN" sz="1000" dirty="0" smtClean="0">
              <a:solidFill>
                <a:schemeClr val="accent6">
                  <a:lumMod val="75000"/>
                </a:schemeClr>
              </a:solidFill>
            </a:endParaRPr>
          </a:p>
          <a:p>
            <a:pPr marL="0" indent="0">
              <a:buNone/>
            </a:pPr>
            <a:endParaRPr lang="en-US" altLang="zh-CN" sz="1000" dirty="0">
              <a:solidFill>
                <a:schemeClr val="accent6">
                  <a:lumMod val="75000"/>
                </a:schemeClr>
              </a:solidFill>
            </a:endParaRPr>
          </a:p>
          <a:p>
            <a:pPr marL="0" indent="0">
              <a:buNone/>
            </a:pPr>
            <a:endParaRPr lang="en-US" altLang="zh-CN" sz="1000" dirty="0" smtClean="0">
              <a:solidFill>
                <a:schemeClr val="accent6">
                  <a:lumMod val="75000"/>
                </a:schemeClr>
              </a:solidFill>
            </a:endParaRPr>
          </a:p>
          <a:p>
            <a:pPr marL="0" indent="0">
              <a:buNone/>
            </a:pPr>
            <a:endParaRPr lang="en-US" altLang="zh-CN" sz="1000" dirty="0">
              <a:solidFill>
                <a:schemeClr val="accent6">
                  <a:lumMod val="75000"/>
                </a:schemeClr>
              </a:solidFill>
            </a:endParaRPr>
          </a:p>
          <a:p>
            <a:pPr marL="0" indent="0">
              <a:buNone/>
            </a:pPr>
            <a:endParaRPr lang="en-US" altLang="zh-CN" sz="1000" dirty="0" smtClean="0">
              <a:solidFill>
                <a:schemeClr val="accent6">
                  <a:lumMod val="75000"/>
                </a:schemeClr>
              </a:solidFill>
            </a:endParaRPr>
          </a:p>
          <a:p>
            <a:pPr marL="0" indent="0">
              <a:buNone/>
            </a:pPr>
            <a:endParaRPr lang="en-US" altLang="zh-CN" sz="1000" dirty="0" smtClean="0">
              <a:solidFill>
                <a:schemeClr val="accent6">
                  <a:lumMod val="75000"/>
                </a:schemeClr>
              </a:solidFill>
            </a:endParaRPr>
          </a:p>
          <a:p>
            <a:pPr marL="0" indent="0">
              <a:buNone/>
            </a:pPr>
            <a:endParaRPr lang="en-US" altLang="zh-CN" sz="1000" dirty="0">
              <a:solidFill>
                <a:schemeClr val="accent6">
                  <a:lumMod val="75000"/>
                </a:schemeClr>
              </a:solidFill>
            </a:endParaRPr>
          </a:p>
          <a:p>
            <a:pPr marL="0" indent="0">
              <a:buNone/>
            </a:pPr>
            <a:endParaRPr lang="en-US" altLang="zh-CN" sz="1000" dirty="0" smtClean="0">
              <a:solidFill>
                <a:schemeClr val="accent6">
                  <a:lumMod val="75000"/>
                </a:schemeClr>
              </a:solidFill>
            </a:endParaRPr>
          </a:p>
          <a:p>
            <a:pPr marL="0" indent="0">
              <a:buNone/>
            </a:pPr>
            <a:r>
              <a:rPr lang="zh-CN" altLang="en-US" sz="1000" dirty="0" smtClean="0">
                <a:solidFill>
                  <a:srgbClr val="C00000"/>
                </a:solidFill>
              </a:rPr>
              <a:t>注意</a:t>
            </a:r>
            <a:r>
              <a:rPr lang="zh-CN" altLang="en-US" sz="1000" dirty="0">
                <a:solidFill>
                  <a:srgbClr val="C00000"/>
                </a:solidFill>
              </a:rPr>
              <a:t>：</a:t>
            </a:r>
            <a:r>
              <a:rPr lang="en-US" altLang="zh-CN" sz="1000" dirty="0">
                <a:solidFill>
                  <a:srgbClr val="C00000"/>
                </a:solidFill>
              </a:rPr>
              <a:t> for-await-of </a:t>
            </a:r>
            <a:r>
              <a:rPr lang="zh-CN" altLang="en-US" sz="1000" dirty="0">
                <a:solidFill>
                  <a:srgbClr val="C00000"/>
                </a:solidFill>
              </a:rPr>
              <a:t>只能在 </a:t>
            </a:r>
            <a:r>
              <a:rPr lang="en-US" altLang="zh-CN" sz="1000" dirty="0" err="1">
                <a:solidFill>
                  <a:srgbClr val="C00000"/>
                </a:solidFill>
              </a:rPr>
              <a:t>async</a:t>
            </a:r>
            <a:r>
              <a:rPr lang="en-US" altLang="zh-CN" sz="1000" dirty="0">
                <a:solidFill>
                  <a:srgbClr val="C00000"/>
                </a:solidFill>
              </a:rPr>
              <a:t> </a:t>
            </a:r>
            <a:r>
              <a:rPr lang="zh-CN" altLang="en-US" sz="1000" dirty="0">
                <a:solidFill>
                  <a:srgbClr val="C00000"/>
                </a:solidFill>
              </a:rPr>
              <a:t>函数或者 </a:t>
            </a:r>
            <a:r>
              <a:rPr lang="en-US" altLang="zh-CN" sz="1000" dirty="0" err="1">
                <a:solidFill>
                  <a:srgbClr val="C00000"/>
                </a:solidFill>
              </a:rPr>
              <a:t>async</a:t>
            </a:r>
            <a:r>
              <a:rPr lang="en-US" altLang="zh-CN" sz="1000" dirty="0">
                <a:solidFill>
                  <a:srgbClr val="C00000"/>
                </a:solidFill>
              </a:rPr>
              <a:t> </a:t>
            </a:r>
            <a:r>
              <a:rPr lang="zh-CN" altLang="en-US" sz="1000" dirty="0">
                <a:solidFill>
                  <a:srgbClr val="C00000"/>
                </a:solidFill>
              </a:rPr>
              <a:t>生成器里面使用。</a:t>
            </a:r>
            <a:endParaRPr lang="en-US" altLang="zh-CN" sz="1000" dirty="0" smtClean="0">
              <a:solidFill>
                <a:srgbClr val="C00000"/>
              </a:solidFill>
            </a:endParaRPr>
          </a:p>
        </p:txBody>
      </p:sp>
      <p:pic>
        <p:nvPicPr>
          <p:cNvPr id="6" name="图片 5"/>
          <p:cNvPicPr>
            <a:picLocks noChangeAspect="1"/>
          </p:cNvPicPr>
          <p:nvPr/>
        </p:nvPicPr>
        <p:blipFill>
          <a:blip r:embed="rId2"/>
          <a:stretch>
            <a:fillRect/>
          </a:stretch>
        </p:blipFill>
        <p:spPr>
          <a:xfrm>
            <a:off x="4860032" y="1564105"/>
            <a:ext cx="3552381" cy="3552381"/>
          </a:xfrm>
          <a:prstGeom prst="rect">
            <a:avLst/>
          </a:prstGeom>
        </p:spPr>
      </p:pic>
    </p:spTree>
    <p:extLst>
      <p:ext uri="{BB962C8B-B14F-4D97-AF65-F5344CB8AC3E}">
        <p14:creationId xmlns:p14="http://schemas.microsoft.com/office/powerpoint/2010/main" val="285604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ES9</a:t>
            </a:r>
            <a:r>
              <a:rPr lang="zh-CN" altLang="en-US" dirty="0"/>
              <a:t>特性及其应用</a:t>
            </a:r>
            <a:r>
              <a:rPr lang="en-US" altLang="zh-CN" dirty="0" smtClean="0"/>
              <a:t>-</a:t>
            </a:r>
            <a:r>
              <a:rPr lang="zh-CN" altLang="en-US" dirty="0" smtClean="0"/>
              <a:t>正则的改变</a:t>
            </a:r>
            <a:endParaRPr lang="en-US" altLang="zh-CN" dirty="0"/>
          </a:p>
        </p:txBody>
      </p:sp>
      <p:sp>
        <p:nvSpPr>
          <p:cNvPr id="3" name="内容占位符 2"/>
          <p:cNvSpPr>
            <a:spLocks noGrp="1"/>
          </p:cNvSpPr>
          <p:nvPr>
            <p:ph idx="1"/>
          </p:nvPr>
        </p:nvSpPr>
        <p:spPr>
          <a:xfrm>
            <a:off x="251520" y="843558"/>
            <a:ext cx="8424936" cy="3744416"/>
          </a:xfrm>
        </p:spPr>
        <p:txBody>
          <a:bodyPr>
            <a:normAutofit/>
          </a:bodyPr>
          <a:lstStyle/>
          <a:p>
            <a:pPr marL="0" indent="0">
              <a:buNone/>
            </a:pPr>
            <a:r>
              <a:rPr lang="en-US" altLang="zh-CN" sz="1400" dirty="0" smtClean="0"/>
              <a:t> s</a:t>
            </a:r>
            <a:r>
              <a:rPr lang="zh-CN" altLang="en-US" sz="1400" dirty="0" smtClean="0"/>
              <a:t>标志：</a:t>
            </a:r>
            <a:endParaRPr lang="en-US" altLang="zh-CN" sz="1400" dirty="0" smtClean="0"/>
          </a:p>
          <a:p>
            <a:pPr marL="0" indent="0">
              <a:buNone/>
            </a:pPr>
            <a:r>
              <a:rPr lang="en-US" altLang="zh-CN" sz="1400" dirty="0" smtClean="0"/>
              <a:t>      </a:t>
            </a:r>
            <a:r>
              <a:rPr lang="zh-CN" altLang="en-US" sz="1400" dirty="0"/>
              <a:t>作用</a:t>
            </a:r>
            <a:r>
              <a:rPr lang="zh-CN" altLang="en-US" sz="1400" dirty="0" smtClean="0"/>
              <a:t>：匹配</a:t>
            </a:r>
            <a:r>
              <a:rPr lang="zh-CN" altLang="en-US" sz="1400" dirty="0"/>
              <a:t>新</a:t>
            </a:r>
            <a:r>
              <a:rPr lang="zh-CN" altLang="en-US" sz="1400" dirty="0" smtClean="0"/>
              <a:t>行。正则表达式的 </a:t>
            </a:r>
            <a:r>
              <a:rPr lang="en-US" altLang="zh-CN" sz="1400" dirty="0" smtClean="0"/>
              <a:t>. </a:t>
            </a:r>
            <a:r>
              <a:rPr lang="zh-CN" altLang="en-US" sz="1400" dirty="0" smtClean="0"/>
              <a:t>是一个特殊字符，它匹配除换行符（换行，回车）之外的任何</a:t>
            </a:r>
            <a:r>
              <a:rPr lang="zh-CN" altLang="en-US" sz="1400" dirty="0"/>
              <a:t>字符（或者使用短字符的字符类</a:t>
            </a:r>
            <a:r>
              <a:rPr lang="en-US" altLang="zh-CN" sz="1400" dirty="0"/>
              <a:t>[\d\D</a:t>
            </a:r>
            <a:r>
              <a:rPr lang="en-US" altLang="zh-CN" sz="1400" dirty="0" smtClean="0"/>
              <a:t>]</a:t>
            </a:r>
            <a:r>
              <a:rPr lang="zh-CN" altLang="en-US" sz="1400" dirty="0" smtClean="0"/>
              <a:t>）。</a:t>
            </a:r>
            <a:endParaRPr lang="en-US" altLang="zh-CN" sz="1400" dirty="0" smtClean="0"/>
          </a:p>
          <a:p>
            <a:pPr marL="0" indent="0">
              <a:buNone/>
            </a:pPr>
            <a:endParaRPr lang="en-US" altLang="zh-CN" sz="1400" dirty="0"/>
          </a:p>
          <a:p>
            <a:pPr marL="0" indent="0">
              <a:buNone/>
            </a:pPr>
            <a:endParaRPr lang="en-US" altLang="zh-CN" sz="1400" dirty="0" smtClean="0"/>
          </a:p>
          <a:p>
            <a:pPr marL="0" indent="0">
              <a:buNone/>
            </a:pPr>
            <a:endParaRPr lang="en-US" altLang="zh-CN" sz="1400" dirty="0"/>
          </a:p>
          <a:p>
            <a:pPr marL="0" indent="0">
              <a:buNone/>
            </a:pPr>
            <a:r>
              <a:rPr lang="zh-CN" altLang="en-US" sz="1400" dirty="0" smtClean="0"/>
              <a:t> 命名</a:t>
            </a:r>
            <a:r>
              <a:rPr lang="zh-CN" altLang="en-US" sz="1400" dirty="0"/>
              <a:t>分</a:t>
            </a:r>
            <a:r>
              <a:rPr lang="zh-CN" altLang="en-US" sz="1400" dirty="0" smtClean="0"/>
              <a:t>组：</a:t>
            </a:r>
            <a:endParaRPr lang="en-US" altLang="zh-CN" sz="1400" dirty="0" smtClean="0"/>
          </a:p>
          <a:p>
            <a:pPr marL="0" indent="0">
              <a:buNone/>
            </a:pPr>
            <a:r>
              <a:rPr lang="zh-CN" altLang="en-US" sz="1400" dirty="0" smtClean="0"/>
              <a:t>     使用</a:t>
            </a:r>
            <a:r>
              <a:rPr lang="en-US" altLang="zh-CN" sz="1400" dirty="0" smtClean="0"/>
              <a:t>(?&lt;…&gt;)</a:t>
            </a:r>
            <a:r>
              <a:rPr lang="zh-CN" altLang="en-US" sz="1400" dirty="0" smtClean="0"/>
              <a:t>语法去命名</a:t>
            </a:r>
            <a:r>
              <a:rPr lang="zh-CN" altLang="en-US" sz="1400" dirty="0"/>
              <a:t>捕获</a:t>
            </a:r>
            <a:r>
              <a:rPr lang="zh-CN" altLang="en-US" sz="1400" dirty="0" smtClean="0"/>
              <a:t>组（</a:t>
            </a:r>
            <a:r>
              <a:rPr lang="zh-CN" altLang="en-US" sz="1400" dirty="0" smtClean="0">
                <a:solidFill>
                  <a:srgbClr val="FF0000"/>
                </a:solidFill>
              </a:rPr>
              <a:t>命名保证唯一性</a:t>
            </a:r>
            <a:r>
              <a:rPr lang="zh-CN" altLang="en-US" sz="1400" dirty="0" smtClean="0"/>
              <a:t>）。</a:t>
            </a:r>
            <a:endParaRPr lang="en-US" altLang="zh-CN" sz="1400" dirty="0" smtClean="0"/>
          </a:p>
          <a:p>
            <a:pPr marL="0" indent="0">
              <a:buNone/>
            </a:pPr>
            <a:r>
              <a:rPr lang="en-US" altLang="zh-CN" sz="1400" dirty="0" smtClean="0"/>
              <a:t> </a:t>
            </a:r>
          </a:p>
        </p:txBody>
      </p:sp>
      <p:pic>
        <p:nvPicPr>
          <p:cNvPr id="7" name="图片 6"/>
          <p:cNvPicPr>
            <a:picLocks noChangeAspect="1"/>
          </p:cNvPicPr>
          <p:nvPr/>
        </p:nvPicPr>
        <p:blipFill>
          <a:blip r:embed="rId2"/>
          <a:stretch>
            <a:fillRect/>
          </a:stretch>
        </p:blipFill>
        <p:spPr>
          <a:xfrm>
            <a:off x="4716016" y="1419622"/>
            <a:ext cx="3840880" cy="1088068"/>
          </a:xfrm>
          <a:prstGeom prst="rect">
            <a:avLst/>
          </a:prstGeom>
        </p:spPr>
      </p:pic>
      <p:pic>
        <p:nvPicPr>
          <p:cNvPr id="8" name="图片 7"/>
          <p:cNvPicPr>
            <a:picLocks noChangeAspect="1"/>
          </p:cNvPicPr>
          <p:nvPr/>
        </p:nvPicPr>
        <p:blipFill>
          <a:blip r:embed="rId3"/>
          <a:stretch>
            <a:fillRect/>
          </a:stretch>
        </p:blipFill>
        <p:spPr>
          <a:xfrm>
            <a:off x="466933" y="2931790"/>
            <a:ext cx="4533333" cy="1438095"/>
          </a:xfrm>
          <a:prstGeom prst="rect">
            <a:avLst/>
          </a:prstGeom>
        </p:spPr>
      </p:pic>
      <p:pic>
        <p:nvPicPr>
          <p:cNvPr id="4" name="图片 3"/>
          <p:cNvPicPr>
            <a:picLocks noChangeAspect="1"/>
          </p:cNvPicPr>
          <p:nvPr/>
        </p:nvPicPr>
        <p:blipFill>
          <a:blip r:embed="rId4"/>
          <a:stretch>
            <a:fillRect/>
          </a:stretch>
        </p:blipFill>
        <p:spPr>
          <a:xfrm>
            <a:off x="5217901" y="3644218"/>
            <a:ext cx="3676190" cy="1028571"/>
          </a:xfrm>
          <a:prstGeom prst="rect">
            <a:avLst/>
          </a:prstGeom>
        </p:spPr>
      </p:pic>
      <p:sp>
        <p:nvSpPr>
          <p:cNvPr id="5" name="文本框 4"/>
          <p:cNvSpPr txBox="1"/>
          <p:nvPr/>
        </p:nvSpPr>
        <p:spPr>
          <a:xfrm>
            <a:off x="6876256" y="4672789"/>
            <a:ext cx="825867" cy="246221"/>
          </a:xfrm>
          <a:prstGeom prst="rect">
            <a:avLst/>
          </a:prstGeom>
          <a:noFill/>
        </p:spPr>
        <p:txBody>
          <a:bodyPr wrap="none" rtlCol="0">
            <a:spAutoFit/>
          </a:bodyPr>
          <a:lstStyle/>
          <a:p>
            <a:r>
              <a:rPr lang="zh-CN" altLang="en-US" sz="1000" dirty="0" smtClean="0">
                <a:solidFill>
                  <a:srgbClr val="C00000"/>
                </a:solidFill>
                <a:latin typeface="微软雅黑" panose="020B0503020204020204" pitchFamily="34" charset="-122"/>
                <a:ea typeface="微软雅黑" panose="020B0503020204020204" pitchFamily="34" charset="-122"/>
              </a:rPr>
              <a:t>匹配无结果</a:t>
            </a:r>
            <a:endParaRPr lang="zh-CN" altLang="en-US" sz="1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7122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ES9</a:t>
            </a:r>
            <a:r>
              <a:rPr lang="zh-CN" altLang="en-US" dirty="0"/>
              <a:t>特性及其应用</a:t>
            </a:r>
            <a:r>
              <a:rPr lang="en-US" altLang="zh-CN" dirty="0" smtClean="0"/>
              <a:t>-</a:t>
            </a:r>
            <a:r>
              <a:rPr lang="zh-CN" altLang="en-US" dirty="0" smtClean="0"/>
              <a:t>正则的改变</a:t>
            </a:r>
            <a:endParaRPr lang="en-US" altLang="zh-CN" dirty="0"/>
          </a:p>
        </p:txBody>
      </p:sp>
      <p:sp>
        <p:nvSpPr>
          <p:cNvPr id="3" name="内容占位符 2"/>
          <p:cNvSpPr>
            <a:spLocks noGrp="1"/>
          </p:cNvSpPr>
          <p:nvPr>
            <p:ph idx="1"/>
          </p:nvPr>
        </p:nvSpPr>
        <p:spPr>
          <a:xfrm>
            <a:off x="251520" y="843558"/>
            <a:ext cx="8424936" cy="3744416"/>
          </a:xfrm>
        </p:spPr>
        <p:txBody>
          <a:bodyPr>
            <a:normAutofit/>
          </a:bodyPr>
          <a:lstStyle/>
          <a:p>
            <a:pPr marL="0" indent="0">
              <a:buNone/>
            </a:pPr>
            <a:r>
              <a:rPr lang="zh-CN" altLang="en-US" sz="1400" dirty="0"/>
              <a:t>命名</a:t>
            </a:r>
            <a:r>
              <a:rPr lang="zh-CN" altLang="en-US" sz="1400" dirty="0" smtClean="0"/>
              <a:t>分组重复匹配（反向引用）：</a:t>
            </a:r>
            <a:r>
              <a:rPr lang="en-US" altLang="zh-CN" sz="1400" dirty="0" smtClean="0"/>
              <a:t>\k</a:t>
            </a:r>
            <a:r>
              <a:rPr lang="zh-CN" altLang="en-US" sz="1400" dirty="0" smtClean="0"/>
              <a:t>可重复调用名称捕获组。</a:t>
            </a:r>
            <a:endParaRPr lang="en-US" altLang="zh-CN" sz="1400" dirty="0" smtClean="0"/>
          </a:p>
          <a:p>
            <a:pPr marL="0" indent="0">
              <a:buNone/>
            </a:pPr>
            <a:endParaRPr lang="en-US" altLang="zh-CN" sz="1400" dirty="0"/>
          </a:p>
          <a:p>
            <a:pPr marL="0" indent="0">
              <a:buNone/>
            </a:pPr>
            <a:endParaRPr lang="en-US" altLang="zh-CN" sz="1400" dirty="0" smtClean="0"/>
          </a:p>
          <a:p>
            <a:pPr marL="0" indent="0">
              <a:buNone/>
            </a:pPr>
            <a:endParaRPr lang="en-US" altLang="zh-CN" sz="1400" dirty="0"/>
          </a:p>
          <a:p>
            <a:pPr marL="0" indent="0">
              <a:buNone/>
            </a:pPr>
            <a:endParaRPr lang="en-US" altLang="zh-CN" sz="1400" dirty="0"/>
          </a:p>
          <a:p>
            <a:pPr marL="0" indent="0">
              <a:buNone/>
            </a:pPr>
            <a:endParaRPr lang="en-US" altLang="zh-CN" sz="1400" dirty="0" smtClean="0"/>
          </a:p>
          <a:p>
            <a:pPr marL="0" indent="0">
              <a:buNone/>
            </a:pPr>
            <a:endParaRPr lang="en-US" altLang="zh-CN" sz="1400" dirty="0"/>
          </a:p>
          <a:p>
            <a:pPr marL="0" indent="0">
              <a:buNone/>
            </a:pPr>
            <a:endParaRPr lang="en-US" altLang="zh-CN" sz="1400" dirty="0" smtClean="0"/>
          </a:p>
          <a:p>
            <a:pPr marL="0" indent="0">
              <a:buNone/>
            </a:pPr>
            <a:r>
              <a:rPr lang="en-US" altLang="zh-CN" sz="1400" dirty="0" smtClean="0"/>
              <a:t/>
            </a:r>
            <a:br>
              <a:rPr lang="en-US" altLang="zh-CN" sz="1400" dirty="0" smtClean="0"/>
            </a:br>
            <a:r>
              <a:rPr lang="en-US" altLang="zh-CN" sz="1400" dirty="0" smtClean="0"/>
              <a:t>Unicode </a:t>
            </a:r>
            <a:r>
              <a:rPr lang="zh-CN" altLang="en-US" sz="1400" dirty="0" smtClean="0"/>
              <a:t>属性：</a:t>
            </a:r>
            <a:r>
              <a:rPr lang="en-US" altLang="zh-CN" sz="1400" dirty="0"/>
              <a:t> \p{Number| </a:t>
            </a:r>
            <a:r>
              <a:rPr lang="en-US" altLang="zh-CN" sz="1400" dirty="0" smtClean="0"/>
              <a:t>Emoji | Alphabetic|…} </a:t>
            </a:r>
            <a:r>
              <a:rPr lang="zh-CN" altLang="en-US" sz="1400" dirty="0"/>
              <a:t>匹配所有 </a:t>
            </a:r>
            <a:r>
              <a:rPr lang="en-US" altLang="zh-CN" sz="1400" dirty="0"/>
              <a:t>Unicode </a:t>
            </a:r>
            <a:r>
              <a:rPr lang="zh-CN" altLang="en-US" sz="1400" dirty="0"/>
              <a:t>字符，否定为 </a:t>
            </a:r>
            <a:r>
              <a:rPr lang="en-US" altLang="zh-CN" sz="1400" dirty="0"/>
              <a:t>\P</a:t>
            </a:r>
            <a:r>
              <a:rPr lang="en-US" altLang="zh-CN" sz="1400" dirty="0" smtClean="0"/>
              <a:t>{}</a:t>
            </a:r>
            <a:r>
              <a:rPr lang="zh-CN" altLang="en-US" sz="1400" dirty="0" smtClean="0"/>
              <a:t>。</a:t>
            </a:r>
            <a:endParaRPr lang="en-US" altLang="zh-CN" sz="1400" dirty="0" smtClean="0"/>
          </a:p>
          <a:p>
            <a:pPr marL="0" indent="0">
              <a:buNone/>
            </a:pPr>
            <a:r>
              <a:rPr lang="en-US" altLang="zh-CN" sz="1400" b="1" dirty="0"/>
              <a:t> </a:t>
            </a:r>
            <a:r>
              <a:rPr lang="en-US" altLang="zh-CN" sz="1400" b="1" dirty="0" smtClean="0"/>
              <a:t> </a:t>
            </a:r>
            <a:endParaRPr lang="zh-CN" altLang="en-US" sz="1400" b="1" dirty="0"/>
          </a:p>
          <a:p>
            <a:pPr marL="0" indent="0">
              <a:buNone/>
            </a:pPr>
            <a:r>
              <a:rPr lang="en-US" altLang="zh-CN" sz="1400" dirty="0" smtClean="0"/>
              <a:t>   </a:t>
            </a:r>
            <a:endParaRPr lang="en-US" altLang="zh-CN" sz="1400" dirty="0"/>
          </a:p>
          <a:p>
            <a:pPr marL="0" indent="0">
              <a:buNone/>
            </a:pPr>
            <a:endParaRPr lang="en-US" altLang="zh-CN" sz="1400" dirty="0" smtClean="0"/>
          </a:p>
          <a:p>
            <a:pPr marL="0" indent="0">
              <a:buNone/>
            </a:pPr>
            <a:r>
              <a:rPr lang="zh-CN" altLang="en-US" sz="1400" dirty="0" smtClean="0"/>
              <a:t>     </a:t>
            </a:r>
            <a:r>
              <a:rPr lang="en-US" altLang="zh-CN" sz="1400" dirty="0" smtClean="0"/>
              <a:t> </a:t>
            </a:r>
          </a:p>
        </p:txBody>
      </p:sp>
      <p:pic>
        <p:nvPicPr>
          <p:cNvPr id="4" name="图片 3"/>
          <p:cNvPicPr>
            <a:picLocks noChangeAspect="1"/>
          </p:cNvPicPr>
          <p:nvPr/>
        </p:nvPicPr>
        <p:blipFill>
          <a:blip r:embed="rId2"/>
          <a:stretch>
            <a:fillRect/>
          </a:stretch>
        </p:blipFill>
        <p:spPr>
          <a:xfrm>
            <a:off x="2555776" y="1118015"/>
            <a:ext cx="5866510" cy="1904002"/>
          </a:xfrm>
          <a:prstGeom prst="rect">
            <a:avLst/>
          </a:prstGeom>
        </p:spPr>
      </p:pic>
      <p:pic>
        <p:nvPicPr>
          <p:cNvPr id="6" name="图片 5"/>
          <p:cNvPicPr>
            <a:picLocks noChangeAspect="1"/>
          </p:cNvPicPr>
          <p:nvPr/>
        </p:nvPicPr>
        <p:blipFill>
          <a:blip r:embed="rId3"/>
          <a:stretch>
            <a:fillRect/>
          </a:stretch>
        </p:blipFill>
        <p:spPr>
          <a:xfrm>
            <a:off x="3491880" y="3482020"/>
            <a:ext cx="3251223" cy="1635646"/>
          </a:xfrm>
          <a:prstGeom prst="rect">
            <a:avLst/>
          </a:prstGeom>
        </p:spPr>
      </p:pic>
    </p:spTree>
    <p:extLst>
      <p:ext uri="{BB962C8B-B14F-4D97-AF65-F5344CB8AC3E}">
        <p14:creationId xmlns:p14="http://schemas.microsoft.com/office/powerpoint/2010/main" val="3714790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ES9</a:t>
            </a:r>
            <a:r>
              <a:rPr lang="zh-CN" altLang="en-US" dirty="0"/>
              <a:t>特性及其应用</a:t>
            </a:r>
            <a:r>
              <a:rPr lang="en-US" altLang="zh-CN" dirty="0" smtClean="0"/>
              <a:t>-</a:t>
            </a:r>
            <a:r>
              <a:rPr lang="en-US" altLang="zh-CN" dirty="0" err="1" smtClean="0"/>
              <a:t>Promise.finally</a:t>
            </a:r>
            <a:endParaRPr lang="en-US" altLang="zh-CN" dirty="0"/>
          </a:p>
        </p:txBody>
      </p:sp>
      <p:sp>
        <p:nvSpPr>
          <p:cNvPr id="3" name="内容占位符 2"/>
          <p:cNvSpPr>
            <a:spLocks noGrp="1"/>
          </p:cNvSpPr>
          <p:nvPr>
            <p:ph idx="1"/>
          </p:nvPr>
        </p:nvSpPr>
        <p:spPr>
          <a:xfrm>
            <a:off x="251520" y="843558"/>
            <a:ext cx="8424936" cy="3744416"/>
          </a:xfrm>
        </p:spPr>
        <p:txBody>
          <a:bodyPr>
            <a:normAutofit/>
          </a:bodyPr>
          <a:lstStyle/>
          <a:p>
            <a:pPr marL="0" indent="0">
              <a:buNone/>
            </a:pPr>
            <a:r>
              <a:rPr lang="en-US" altLang="zh-CN" sz="1400" dirty="0" smtClean="0"/>
              <a:t>   Promise</a:t>
            </a:r>
            <a:r>
              <a:rPr lang="zh-CN" altLang="en-US" sz="1400" dirty="0" smtClean="0"/>
              <a:t>的最终调用要么是一个</a:t>
            </a:r>
            <a:r>
              <a:rPr lang="en-US" altLang="zh-CN" sz="1400" dirty="0" smtClean="0"/>
              <a:t>then</a:t>
            </a:r>
            <a:r>
              <a:rPr lang="zh-CN" altLang="en-US" sz="1400" dirty="0" smtClean="0"/>
              <a:t>要么触发</a:t>
            </a:r>
            <a:r>
              <a:rPr lang="en-US" altLang="zh-CN" sz="1400" dirty="0" smtClean="0"/>
              <a:t>catch</a:t>
            </a:r>
            <a:r>
              <a:rPr lang="zh-CN" altLang="en-US" sz="1400" dirty="0" smtClean="0"/>
              <a:t>。但是业务需要我们无论成功失败都要触发相同的事情，这时候代码重复书写反复调用，不科学。</a:t>
            </a:r>
            <a:endParaRPr lang="en-US" altLang="zh-CN" sz="1400" dirty="0"/>
          </a:p>
          <a:p>
            <a:pPr marL="0" indent="0">
              <a:buNone/>
            </a:pPr>
            <a:endParaRPr lang="en-US" altLang="zh-CN" sz="1400" dirty="0" smtClean="0"/>
          </a:p>
          <a:p>
            <a:pPr marL="0" indent="0">
              <a:buNone/>
            </a:pPr>
            <a:r>
              <a:rPr lang="zh-CN" altLang="en-US" sz="1400" dirty="0" smtClean="0"/>
              <a:t>     </a:t>
            </a:r>
            <a:r>
              <a:rPr lang="en-US" altLang="zh-CN" sz="1400" dirty="0" smtClean="0"/>
              <a:t> </a:t>
            </a:r>
          </a:p>
        </p:txBody>
      </p:sp>
      <p:sp>
        <p:nvSpPr>
          <p:cNvPr id="7" name="内容占位符 2"/>
          <p:cNvSpPr txBox="1">
            <a:spLocks/>
          </p:cNvSpPr>
          <p:nvPr/>
        </p:nvSpPr>
        <p:spPr>
          <a:xfrm>
            <a:off x="403920" y="995958"/>
            <a:ext cx="8424936" cy="3744416"/>
          </a:xfrm>
          <a:prstGeom prst="rect">
            <a:avLst/>
          </a:prstGeom>
        </p:spPr>
        <p:txBody>
          <a:bodyPr>
            <a:normAutofit/>
          </a:bodyPr>
          <a:lstStyle>
            <a:lvl1pPr marL="182563" indent="-182563" algn="l" defTabSz="914400" rtl="0" eaLnBrk="1" latinLnBrk="0" hangingPunct="1">
              <a:spcBef>
                <a:spcPct val="20000"/>
              </a:spcBef>
              <a:buSzPct val="100000"/>
              <a:buFont typeface="Arial" panose="020B0604020202020204" pitchFamily="34" charset="0"/>
              <a:buChar char="•"/>
              <a:defRPr kumimoji="0" lang="en-US" altLang="zh-CN" sz="2400" b="0" i="0" u="none" strike="noStrike" kern="1200" cap="none" spc="0" normalizeH="0" baseline="0" noProof="0" smtClean="0">
                <a:ln>
                  <a:noFill/>
                </a:ln>
                <a:solidFill>
                  <a:schemeClr val="tx1">
                    <a:lumMod val="75000"/>
                    <a:lumOff val="25000"/>
                  </a:schemeClr>
                </a:solidFill>
                <a:effectLst/>
                <a:uLnTx/>
                <a:uFillTx/>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200"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400" b="1" dirty="0" smtClean="0"/>
              <a:t>  </a:t>
            </a:r>
            <a:endParaRPr lang="en-US" altLang="zh-CN" sz="1400" b="1" dirty="0" smtClean="0"/>
          </a:p>
          <a:p>
            <a:pPr marL="0" indent="0">
              <a:buFont typeface="Arial" panose="020B0604020202020204" pitchFamily="34" charset="0"/>
              <a:buNone/>
            </a:pPr>
            <a:r>
              <a:rPr lang="en-US" sz="1400" dirty="0" smtClean="0"/>
              <a:t>   </a:t>
            </a:r>
          </a:p>
          <a:p>
            <a:pPr marL="0" indent="0">
              <a:buFont typeface="Arial" panose="020B0604020202020204" pitchFamily="34" charset="0"/>
              <a:buNone/>
            </a:pPr>
            <a:endParaRPr lang="en-US" sz="1400" dirty="0" smtClean="0"/>
          </a:p>
          <a:p>
            <a:pPr marL="0" indent="0">
              <a:buFont typeface="Arial" panose="020B0604020202020204" pitchFamily="34" charset="0"/>
              <a:buNone/>
            </a:pPr>
            <a:r>
              <a:rPr lang="en-US" altLang="zh-CN" sz="1400" dirty="0" smtClean="0"/>
              <a:t>     </a:t>
            </a:r>
            <a:r>
              <a:rPr lang="en-US" sz="1400" dirty="0" smtClean="0"/>
              <a:t> </a:t>
            </a:r>
            <a:endParaRPr lang="en-US" sz="14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463756"/>
            <a:ext cx="4845110" cy="2188114"/>
          </a:xfrm>
          <a:prstGeom prst="rect">
            <a:avLst/>
          </a:prstGeom>
        </p:spPr>
      </p:pic>
    </p:spTree>
    <p:extLst>
      <p:ext uri="{BB962C8B-B14F-4D97-AF65-F5344CB8AC3E}">
        <p14:creationId xmlns:p14="http://schemas.microsoft.com/office/powerpoint/2010/main" val="3682932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ES8-ES7</a:t>
            </a:r>
            <a:r>
              <a:rPr lang="zh-CN" altLang="en-US" dirty="0"/>
              <a:t>特性</a:t>
            </a:r>
            <a:r>
              <a:rPr lang="zh-CN" altLang="en-US" dirty="0" smtClean="0"/>
              <a:t>介绍</a:t>
            </a:r>
            <a:endParaRPr lang="en-US" altLang="zh-CN" dirty="0"/>
          </a:p>
        </p:txBody>
      </p:sp>
      <p:sp>
        <p:nvSpPr>
          <p:cNvPr id="3" name="内容占位符 2"/>
          <p:cNvSpPr>
            <a:spLocks noGrp="1"/>
          </p:cNvSpPr>
          <p:nvPr>
            <p:ph idx="1"/>
          </p:nvPr>
        </p:nvSpPr>
        <p:spPr>
          <a:xfrm>
            <a:off x="251520" y="843558"/>
            <a:ext cx="8424936" cy="3744416"/>
          </a:xfrm>
        </p:spPr>
        <p:txBody>
          <a:bodyPr>
            <a:normAutofit/>
          </a:bodyPr>
          <a:lstStyle/>
          <a:p>
            <a:pPr marL="0" indent="0">
              <a:buNone/>
            </a:pPr>
            <a:r>
              <a:rPr lang="en-US" altLang="zh-CN" sz="1400" b="1" dirty="0" smtClean="0"/>
              <a:t>  </a:t>
            </a:r>
            <a:endParaRPr lang="zh-CN" altLang="en-US" sz="1400" b="1" dirty="0"/>
          </a:p>
          <a:p>
            <a:pPr marL="0" indent="0">
              <a:buNone/>
            </a:pPr>
            <a:r>
              <a:rPr lang="en-US" altLang="zh-CN" sz="1400" dirty="0" smtClean="0"/>
              <a:t>   </a:t>
            </a:r>
            <a:endParaRPr lang="en-US" altLang="zh-CN" sz="1400" dirty="0"/>
          </a:p>
          <a:p>
            <a:pPr marL="0" indent="0">
              <a:buNone/>
            </a:pPr>
            <a:endParaRPr lang="en-US" altLang="zh-CN" sz="1400" dirty="0" smtClean="0"/>
          </a:p>
          <a:p>
            <a:pPr marL="0" indent="0">
              <a:buNone/>
            </a:pPr>
            <a:r>
              <a:rPr lang="zh-CN" altLang="en-US" sz="1400" dirty="0" smtClean="0"/>
              <a:t>     </a:t>
            </a:r>
            <a:r>
              <a:rPr lang="en-US" altLang="zh-CN" sz="1400" dirty="0" smtClean="0"/>
              <a:t> </a:t>
            </a:r>
          </a:p>
        </p:txBody>
      </p:sp>
      <p:pic>
        <p:nvPicPr>
          <p:cNvPr id="5" name="图片 4"/>
          <p:cNvPicPr>
            <a:picLocks noChangeAspect="1"/>
          </p:cNvPicPr>
          <p:nvPr/>
        </p:nvPicPr>
        <p:blipFill>
          <a:blip r:embed="rId2"/>
          <a:stretch>
            <a:fillRect/>
          </a:stretch>
        </p:blipFill>
        <p:spPr>
          <a:xfrm>
            <a:off x="323528" y="1059582"/>
            <a:ext cx="7861939" cy="2952328"/>
          </a:xfrm>
          <a:prstGeom prst="rect">
            <a:avLst/>
          </a:prstGeom>
        </p:spPr>
      </p:pic>
    </p:spTree>
    <p:extLst>
      <p:ext uri="{BB962C8B-B14F-4D97-AF65-F5344CB8AC3E}">
        <p14:creationId xmlns:p14="http://schemas.microsoft.com/office/powerpoint/2010/main" val="4101269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ES8</a:t>
            </a:r>
            <a:r>
              <a:rPr lang="zh-CN" altLang="en-US" dirty="0" smtClean="0"/>
              <a:t>特性</a:t>
            </a:r>
            <a:r>
              <a:rPr lang="zh-CN" altLang="en-US" dirty="0"/>
              <a:t>介绍</a:t>
            </a:r>
            <a:r>
              <a:rPr lang="en-US" altLang="zh-CN" dirty="0" smtClean="0"/>
              <a:t>-</a:t>
            </a:r>
            <a:r>
              <a:rPr lang="en-US" altLang="zh-CN" dirty="0" err="1" smtClean="0"/>
              <a:t>Object</a:t>
            </a:r>
            <a:r>
              <a:rPr lang="en-US" altLang="zh-CN" dirty="0" err="1"/>
              <a:t>.entries</a:t>
            </a:r>
            <a:endParaRPr lang="en-US" altLang="zh-CN" dirty="0"/>
          </a:p>
        </p:txBody>
      </p:sp>
      <p:sp>
        <p:nvSpPr>
          <p:cNvPr id="3" name="内容占位符 2"/>
          <p:cNvSpPr>
            <a:spLocks noGrp="1"/>
          </p:cNvSpPr>
          <p:nvPr>
            <p:ph idx="1"/>
          </p:nvPr>
        </p:nvSpPr>
        <p:spPr>
          <a:xfrm>
            <a:off x="251520" y="771550"/>
            <a:ext cx="8424936" cy="3816424"/>
          </a:xfrm>
        </p:spPr>
        <p:txBody>
          <a:bodyPr>
            <a:normAutofit/>
          </a:bodyPr>
          <a:lstStyle/>
          <a:p>
            <a:pPr marL="0" indent="0">
              <a:buNone/>
            </a:pPr>
            <a:r>
              <a:rPr lang="en-US" altLang="zh-CN" sz="1400" dirty="0" smtClean="0"/>
              <a:t>    </a:t>
            </a:r>
            <a:r>
              <a:rPr lang="en-US" altLang="zh-CN" sz="1400" dirty="0" err="1" smtClean="0"/>
              <a:t>Object.entries</a:t>
            </a:r>
            <a:r>
              <a:rPr lang="en-US" altLang="zh-CN" sz="1400" dirty="0" smtClean="0"/>
              <a:t>(</a:t>
            </a:r>
            <a:r>
              <a:rPr lang="en-US" altLang="zh-CN" sz="1400" dirty="0" err="1" smtClean="0"/>
              <a:t>obj</a:t>
            </a:r>
            <a:r>
              <a:rPr lang="en-US" altLang="zh-CN" sz="1400" dirty="0" smtClean="0"/>
              <a:t>)</a:t>
            </a:r>
            <a:r>
              <a:rPr lang="zh-CN" altLang="en-US" sz="1400" dirty="0" smtClean="0"/>
              <a:t>：返回一个</a:t>
            </a:r>
            <a:r>
              <a:rPr lang="zh-CN" altLang="en-US" sz="1400" dirty="0"/>
              <a:t>给定对象</a:t>
            </a:r>
            <a:r>
              <a:rPr lang="zh-CN" altLang="en-US" sz="1400" dirty="0" smtClean="0"/>
              <a:t>自身</a:t>
            </a:r>
            <a:r>
              <a:rPr lang="en-US" altLang="zh-CN" sz="1400" dirty="0" smtClean="0"/>
              <a:t>(</a:t>
            </a:r>
            <a:r>
              <a:rPr lang="zh-CN" altLang="en-US" sz="1400" dirty="0" smtClean="0"/>
              <a:t>忽略</a:t>
            </a:r>
            <a:r>
              <a:rPr lang="en-US" altLang="zh-CN" sz="1400" dirty="0" smtClean="0"/>
              <a:t>symbols)</a:t>
            </a:r>
            <a:r>
              <a:rPr lang="zh-CN" altLang="en-US" sz="1400" dirty="0" smtClean="0"/>
              <a:t>可</a:t>
            </a:r>
            <a:r>
              <a:rPr lang="zh-CN" altLang="en-US" sz="1400" dirty="0"/>
              <a:t>枚举属性的键值对</a:t>
            </a:r>
            <a:r>
              <a:rPr lang="zh-CN" altLang="en-US" sz="1400" dirty="0" smtClean="0"/>
              <a:t>数组（对象转换为键值对数组）。</a:t>
            </a:r>
            <a:endParaRPr lang="en-US" altLang="zh-CN" sz="1400" dirty="0" smtClean="0"/>
          </a:p>
          <a:p>
            <a:pPr marL="0" indent="0">
              <a:buNone/>
            </a:pPr>
            <a:endParaRPr lang="en-US" altLang="zh-CN" sz="1400" dirty="0" smtClean="0"/>
          </a:p>
          <a:p>
            <a:pPr marL="0" indent="0">
              <a:buNone/>
            </a:pPr>
            <a:endParaRPr lang="zh-CN" altLang="en-US" sz="1400" dirty="0"/>
          </a:p>
        </p:txBody>
      </p:sp>
      <p:pic>
        <p:nvPicPr>
          <p:cNvPr id="4" name="图片 3"/>
          <p:cNvPicPr>
            <a:picLocks noChangeAspect="1"/>
          </p:cNvPicPr>
          <p:nvPr/>
        </p:nvPicPr>
        <p:blipFill>
          <a:blip r:embed="rId2"/>
          <a:stretch>
            <a:fillRect/>
          </a:stretch>
        </p:blipFill>
        <p:spPr>
          <a:xfrm>
            <a:off x="300668" y="1281589"/>
            <a:ext cx="3816424" cy="1644577"/>
          </a:xfrm>
          <a:prstGeom prst="rect">
            <a:avLst/>
          </a:prstGeom>
        </p:spPr>
      </p:pic>
      <p:pic>
        <p:nvPicPr>
          <p:cNvPr id="5" name="图片 4"/>
          <p:cNvPicPr>
            <a:picLocks noChangeAspect="1"/>
          </p:cNvPicPr>
          <p:nvPr/>
        </p:nvPicPr>
        <p:blipFill>
          <a:blip r:embed="rId3"/>
          <a:stretch>
            <a:fillRect/>
          </a:stretch>
        </p:blipFill>
        <p:spPr>
          <a:xfrm>
            <a:off x="4670243" y="1327249"/>
            <a:ext cx="4456616" cy="1133364"/>
          </a:xfrm>
          <a:prstGeom prst="rect">
            <a:avLst/>
          </a:prstGeom>
        </p:spPr>
      </p:pic>
      <p:pic>
        <p:nvPicPr>
          <p:cNvPr id="6" name="图片 5"/>
          <p:cNvPicPr>
            <a:picLocks noChangeAspect="1"/>
          </p:cNvPicPr>
          <p:nvPr/>
        </p:nvPicPr>
        <p:blipFill>
          <a:blip r:embed="rId4"/>
          <a:stretch>
            <a:fillRect/>
          </a:stretch>
        </p:blipFill>
        <p:spPr>
          <a:xfrm>
            <a:off x="2699792" y="2961533"/>
            <a:ext cx="5815571" cy="2145378"/>
          </a:xfrm>
          <a:prstGeom prst="rect">
            <a:avLst/>
          </a:prstGeom>
        </p:spPr>
      </p:pic>
    </p:spTree>
    <p:extLst>
      <p:ext uri="{BB962C8B-B14F-4D97-AF65-F5344CB8AC3E}">
        <p14:creationId xmlns:p14="http://schemas.microsoft.com/office/powerpoint/2010/main" val="36855200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ES8</a:t>
            </a:r>
            <a:r>
              <a:rPr lang="zh-CN" altLang="en-US" dirty="0" smtClean="0"/>
              <a:t>特性</a:t>
            </a:r>
            <a:r>
              <a:rPr lang="zh-CN" altLang="en-US" dirty="0"/>
              <a:t>介绍</a:t>
            </a:r>
            <a:r>
              <a:rPr lang="en-US" altLang="zh-CN" dirty="0" smtClean="0"/>
              <a:t>-</a:t>
            </a:r>
            <a:r>
              <a:rPr lang="en-US" altLang="zh-CN" dirty="0" err="1" smtClean="0"/>
              <a:t>Object</a:t>
            </a:r>
            <a:r>
              <a:rPr lang="en-US" altLang="zh-CN" dirty="0" err="1"/>
              <a:t>.values</a:t>
            </a:r>
            <a:endParaRPr lang="en-US" altLang="zh-CN" dirty="0"/>
          </a:p>
        </p:txBody>
      </p:sp>
      <p:sp>
        <p:nvSpPr>
          <p:cNvPr id="3" name="内容占位符 2"/>
          <p:cNvSpPr>
            <a:spLocks noGrp="1"/>
          </p:cNvSpPr>
          <p:nvPr>
            <p:ph idx="1"/>
          </p:nvPr>
        </p:nvSpPr>
        <p:spPr>
          <a:xfrm>
            <a:off x="251520" y="771550"/>
            <a:ext cx="8424936" cy="3816424"/>
          </a:xfrm>
        </p:spPr>
        <p:txBody>
          <a:bodyPr>
            <a:normAutofit/>
          </a:bodyPr>
          <a:lstStyle/>
          <a:p>
            <a:pPr marL="0" indent="0">
              <a:buNone/>
            </a:pPr>
            <a:r>
              <a:rPr lang="en-US" altLang="zh-CN" sz="1400" dirty="0" smtClean="0"/>
              <a:t>    </a:t>
            </a:r>
            <a:r>
              <a:rPr lang="en-US" altLang="zh-CN" sz="1400" dirty="0" err="1" smtClean="0"/>
              <a:t>Object.values</a:t>
            </a:r>
            <a:r>
              <a:rPr lang="en-US" altLang="zh-CN" sz="1400" dirty="0" smtClean="0"/>
              <a:t>(</a:t>
            </a:r>
            <a:r>
              <a:rPr lang="en-US" altLang="zh-CN" sz="1400" dirty="0" err="1" smtClean="0"/>
              <a:t>obj</a:t>
            </a:r>
            <a:r>
              <a:rPr lang="en-US" altLang="zh-CN" sz="1400" dirty="0" smtClean="0"/>
              <a:t>)</a:t>
            </a:r>
            <a:r>
              <a:rPr lang="zh-CN" altLang="en-US" sz="1400" dirty="0" smtClean="0"/>
              <a:t>：返回一个</a:t>
            </a:r>
            <a:r>
              <a:rPr lang="zh-CN" altLang="en-US" sz="1400" dirty="0"/>
              <a:t>给定对象</a:t>
            </a:r>
            <a:r>
              <a:rPr lang="zh-CN" altLang="en-US" sz="1400" dirty="0" smtClean="0"/>
              <a:t>自身</a:t>
            </a:r>
            <a:r>
              <a:rPr lang="en-US" altLang="zh-CN" sz="1400" dirty="0" smtClean="0"/>
              <a:t>(</a:t>
            </a:r>
            <a:r>
              <a:rPr lang="zh-CN" altLang="en-US" sz="1400" dirty="0" smtClean="0"/>
              <a:t>忽略</a:t>
            </a:r>
            <a:r>
              <a:rPr lang="en-US" altLang="zh-CN" sz="1400" dirty="0" smtClean="0"/>
              <a:t>symbols)</a:t>
            </a:r>
            <a:r>
              <a:rPr lang="zh-CN" altLang="en-US" sz="1400" dirty="0" smtClean="0"/>
              <a:t>可</a:t>
            </a:r>
            <a:r>
              <a:rPr lang="zh-CN" altLang="en-US" sz="1400" dirty="0"/>
              <a:t>枚举</a:t>
            </a:r>
            <a:r>
              <a:rPr lang="zh-CN" altLang="en-US" sz="1400" dirty="0" smtClean="0"/>
              <a:t>属性</a:t>
            </a:r>
            <a:r>
              <a:rPr lang="zh-CN" altLang="en-US" sz="1400" dirty="0" smtClean="0">
                <a:solidFill>
                  <a:srgbClr val="C00000"/>
                </a:solidFill>
              </a:rPr>
              <a:t>值</a:t>
            </a:r>
            <a:r>
              <a:rPr lang="zh-CN" altLang="en-US" sz="1400" dirty="0"/>
              <a:t>的</a:t>
            </a:r>
            <a:r>
              <a:rPr lang="zh-CN" altLang="en-US" sz="1400" dirty="0" smtClean="0"/>
              <a:t>数组（取对象的</a:t>
            </a:r>
            <a:r>
              <a:rPr lang="en-US" altLang="zh-CN" sz="1400" dirty="0" smtClean="0"/>
              <a:t>value</a:t>
            </a:r>
            <a:r>
              <a:rPr lang="zh-CN" altLang="en-US" sz="1400" dirty="0" smtClean="0"/>
              <a:t>）。</a:t>
            </a:r>
            <a:endParaRPr lang="en-US" altLang="zh-CN" sz="1400" dirty="0" smtClean="0"/>
          </a:p>
          <a:p>
            <a:pPr marL="0" indent="0">
              <a:buNone/>
            </a:pPr>
            <a:endParaRPr lang="en-US" altLang="zh-CN" sz="1400" dirty="0" smtClean="0"/>
          </a:p>
          <a:p>
            <a:pPr marL="0" indent="0">
              <a:buNone/>
            </a:pPr>
            <a:endParaRPr lang="zh-CN" altLang="en-US" sz="1400" dirty="0"/>
          </a:p>
        </p:txBody>
      </p:sp>
      <p:pic>
        <p:nvPicPr>
          <p:cNvPr id="7" name="图片 6"/>
          <p:cNvPicPr>
            <a:picLocks noChangeAspect="1"/>
          </p:cNvPicPr>
          <p:nvPr/>
        </p:nvPicPr>
        <p:blipFill>
          <a:blip r:embed="rId2"/>
          <a:stretch>
            <a:fillRect/>
          </a:stretch>
        </p:blipFill>
        <p:spPr>
          <a:xfrm>
            <a:off x="539552" y="1203598"/>
            <a:ext cx="3784421" cy="792088"/>
          </a:xfrm>
          <a:prstGeom prst="rect">
            <a:avLst/>
          </a:prstGeom>
        </p:spPr>
      </p:pic>
      <p:pic>
        <p:nvPicPr>
          <p:cNvPr id="8" name="图片 7"/>
          <p:cNvPicPr>
            <a:picLocks noChangeAspect="1"/>
          </p:cNvPicPr>
          <p:nvPr/>
        </p:nvPicPr>
        <p:blipFill>
          <a:blip r:embed="rId3"/>
          <a:stretch>
            <a:fillRect/>
          </a:stretch>
        </p:blipFill>
        <p:spPr>
          <a:xfrm>
            <a:off x="539552" y="2143832"/>
            <a:ext cx="7819048" cy="2876190"/>
          </a:xfrm>
          <a:prstGeom prst="rect">
            <a:avLst/>
          </a:prstGeom>
        </p:spPr>
      </p:pic>
    </p:spTree>
    <p:extLst>
      <p:ext uri="{BB962C8B-B14F-4D97-AF65-F5344CB8AC3E}">
        <p14:creationId xmlns:p14="http://schemas.microsoft.com/office/powerpoint/2010/main" val="2018230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t>ECMAScript</a:t>
            </a:r>
            <a:r>
              <a:rPr lang="zh-CN" altLang="en-US" dirty="0" smtClean="0"/>
              <a:t>简介</a:t>
            </a:r>
            <a:endParaRPr lang="en-US" altLang="zh-CN" dirty="0" smtClean="0"/>
          </a:p>
          <a:p>
            <a:r>
              <a:rPr lang="zh-CN" altLang="en-US" dirty="0" smtClean="0"/>
              <a:t>快速了解</a:t>
            </a:r>
            <a:r>
              <a:rPr lang="en-US" altLang="zh-CN" dirty="0" smtClean="0"/>
              <a:t>ES10</a:t>
            </a:r>
            <a:r>
              <a:rPr lang="zh-CN" altLang="en-US" dirty="0" smtClean="0"/>
              <a:t>（</a:t>
            </a:r>
            <a:r>
              <a:rPr lang="en-US" altLang="zh-CN" dirty="0" smtClean="0"/>
              <a:t>2019</a:t>
            </a:r>
            <a:r>
              <a:rPr lang="zh-CN" altLang="en-US" dirty="0" smtClean="0"/>
              <a:t>草案）</a:t>
            </a:r>
            <a:endParaRPr lang="en-US" altLang="zh-CN" dirty="0" smtClean="0"/>
          </a:p>
          <a:p>
            <a:r>
              <a:rPr lang="en-US" altLang="zh-CN" dirty="0" smtClean="0"/>
              <a:t>ES9</a:t>
            </a:r>
            <a:r>
              <a:rPr lang="zh-CN" altLang="en-US" dirty="0" smtClean="0"/>
              <a:t>特性及其应用</a:t>
            </a:r>
            <a:endParaRPr lang="en-US" altLang="zh-CN" dirty="0" smtClean="0"/>
          </a:p>
          <a:p>
            <a:r>
              <a:rPr lang="en-US" altLang="zh-CN" dirty="0" smtClean="0"/>
              <a:t>ES8</a:t>
            </a:r>
            <a:r>
              <a:rPr lang="zh-CN" altLang="en-US" dirty="0" smtClean="0"/>
              <a:t>，</a:t>
            </a:r>
            <a:r>
              <a:rPr lang="en-US" altLang="zh-CN" dirty="0" smtClean="0"/>
              <a:t>ES7</a:t>
            </a:r>
            <a:r>
              <a:rPr lang="zh-CN" altLang="en-US" dirty="0" smtClean="0"/>
              <a:t>特性介绍</a:t>
            </a:r>
            <a:endParaRPr lang="en-US" altLang="zh-CN" dirty="0" smtClean="0"/>
          </a:p>
          <a:p>
            <a:r>
              <a:rPr lang="en-US" altLang="zh-CN" dirty="0" smtClean="0"/>
              <a:t>ES6</a:t>
            </a:r>
            <a:r>
              <a:rPr lang="zh-CN" altLang="en-US" smtClean="0"/>
              <a:t>应用实践</a:t>
            </a:r>
            <a:endParaRPr lang="en-US" altLang="zh-CN" dirty="0"/>
          </a:p>
        </p:txBody>
      </p:sp>
    </p:spTree>
    <p:extLst>
      <p:ext uri="{BB962C8B-B14F-4D97-AF65-F5344CB8AC3E}">
        <p14:creationId xmlns:p14="http://schemas.microsoft.com/office/powerpoint/2010/main" val="1262288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05979"/>
            <a:ext cx="8640960" cy="493563"/>
          </a:xfrm>
        </p:spPr>
        <p:txBody>
          <a:bodyPr/>
          <a:lstStyle/>
          <a:p>
            <a:r>
              <a:rPr lang="en-US" altLang="zh-CN" dirty="0" smtClean="0"/>
              <a:t>ES8</a:t>
            </a:r>
            <a:r>
              <a:rPr lang="zh-CN" altLang="en-US" dirty="0" smtClean="0"/>
              <a:t>特性</a:t>
            </a:r>
            <a:r>
              <a:rPr lang="en-US" altLang="zh-CN" dirty="0" smtClean="0"/>
              <a:t>-</a:t>
            </a:r>
            <a:r>
              <a:rPr lang="zh-CN" altLang="en-US" dirty="0" smtClean="0"/>
              <a:t>对象</a:t>
            </a:r>
            <a:r>
              <a:rPr lang="en-US" altLang="zh-CN" dirty="0" err="1" smtClean="0"/>
              <a:t>getOwnPropertyDescriptors</a:t>
            </a:r>
            <a:endParaRPr lang="en-US" altLang="zh-CN" dirty="0"/>
          </a:p>
        </p:txBody>
      </p:sp>
      <p:sp>
        <p:nvSpPr>
          <p:cNvPr id="3" name="内容占位符 2"/>
          <p:cNvSpPr>
            <a:spLocks noGrp="1"/>
          </p:cNvSpPr>
          <p:nvPr>
            <p:ph idx="1"/>
          </p:nvPr>
        </p:nvSpPr>
        <p:spPr>
          <a:xfrm>
            <a:off x="251520" y="771550"/>
            <a:ext cx="8712968" cy="3816424"/>
          </a:xfrm>
        </p:spPr>
        <p:txBody>
          <a:bodyPr>
            <a:normAutofit/>
          </a:bodyPr>
          <a:lstStyle/>
          <a:p>
            <a:pPr marL="0" indent="0">
              <a:buNone/>
            </a:pPr>
            <a:r>
              <a:rPr lang="en-US" altLang="zh-CN" sz="1400" dirty="0" smtClean="0"/>
              <a:t>  </a:t>
            </a:r>
            <a:r>
              <a:rPr lang="en-US" altLang="zh-CN" sz="1400" dirty="0" err="1" smtClean="0"/>
              <a:t>Object.getOwnPropertyDescriptors</a:t>
            </a:r>
            <a:r>
              <a:rPr lang="en-US" altLang="zh-CN" sz="1400" dirty="0" smtClean="0"/>
              <a:t>(</a:t>
            </a:r>
            <a:r>
              <a:rPr lang="en-US" altLang="zh-CN" sz="1400" dirty="0" err="1" smtClean="0"/>
              <a:t>obj</a:t>
            </a:r>
            <a:r>
              <a:rPr lang="en-US" altLang="zh-CN" sz="1400" dirty="0" smtClean="0"/>
              <a:t>)</a:t>
            </a:r>
            <a:r>
              <a:rPr lang="zh-CN" altLang="en-US" sz="1400" dirty="0" smtClean="0"/>
              <a:t>：</a:t>
            </a:r>
            <a:endParaRPr lang="en-US" altLang="zh-CN" sz="1400" dirty="0" smtClean="0"/>
          </a:p>
          <a:p>
            <a:pPr marL="0" indent="0">
              <a:buNone/>
            </a:pPr>
            <a:r>
              <a:rPr lang="en-US" altLang="zh-CN" sz="1400" dirty="0"/>
              <a:t> </a:t>
            </a:r>
            <a:r>
              <a:rPr lang="en-US" altLang="zh-CN" sz="1400" dirty="0" smtClean="0"/>
              <a:t>     </a:t>
            </a:r>
            <a:r>
              <a:rPr lang="zh-CN" altLang="en-US" sz="1400" dirty="0" smtClean="0"/>
              <a:t>获取</a:t>
            </a:r>
            <a:r>
              <a:rPr lang="zh-CN" altLang="en-US" sz="1400" dirty="0"/>
              <a:t>一个对象的所有</a:t>
            </a:r>
            <a:r>
              <a:rPr lang="zh-CN" altLang="en-US" sz="1400" dirty="0" smtClean="0"/>
              <a:t>自身（非继承）属性</a:t>
            </a:r>
            <a:r>
              <a:rPr lang="zh-CN" altLang="en-US" sz="1400" dirty="0"/>
              <a:t>的</a:t>
            </a:r>
            <a:r>
              <a:rPr lang="zh-CN" altLang="en-US" sz="1400" dirty="0" smtClean="0"/>
              <a:t>描述符对象。</a:t>
            </a:r>
            <a:endParaRPr lang="en-US" altLang="zh-CN" sz="1400" dirty="0" smtClean="0"/>
          </a:p>
          <a:p>
            <a:pPr marL="0" indent="0">
              <a:buNone/>
            </a:pPr>
            <a:r>
              <a:rPr lang="zh-CN" altLang="en-US" sz="1400" dirty="0" smtClean="0"/>
              <a:t>  作用：</a:t>
            </a:r>
            <a:r>
              <a:rPr lang="en-US" altLang="zh-CN" sz="1400" dirty="0"/>
              <a:t> </a:t>
            </a:r>
            <a:endParaRPr lang="en-US" altLang="zh-CN" sz="1400" dirty="0" smtClean="0"/>
          </a:p>
          <a:p>
            <a:pPr marL="0" indent="0">
              <a:buNone/>
            </a:pPr>
            <a:r>
              <a:rPr lang="en-US" altLang="zh-CN" sz="1400" dirty="0" smtClean="0"/>
              <a:t>      </a:t>
            </a:r>
            <a:r>
              <a:rPr lang="en-US" altLang="zh-CN" sz="1400" dirty="0" err="1" smtClean="0"/>
              <a:t>Object.assign</a:t>
            </a:r>
            <a:r>
              <a:rPr lang="en-US" altLang="zh-CN" sz="1400" dirty="0" smtClean="0"/>
              <a:t>()</a:t>
            </a:r>
            <a:r>
              <a:rPr lang="zh-CN" altLang="en-US" sz="1400" dirty="0" smtClean="0"/>
              <a:t>执行的是浅拷贝，所以</a:t>
            </a:r>
            <a:r>
              <a:rPr lang="zh-CN" altLang="en-US" sz="1400" dirty="0"/>
              <a:t>它</a:t>
            </a:r>
            <a:r>
              <a:rPr lang="zh-CN" altLang="en-US" sz="1400" dirty="0" smtClean="0"/>
              <a:t>无法复制</a:t>
            </a:r>
            <a:r>
              <a:rPr lang="zh-CN" altLang="en-US" sz="1400" dirty="0"/>
              <a:t>具有非默认特性</a:t>
            </a:r>
            <a:r>
              <a:rPr lang="en-US" altLang="zh-CN" sz="1400" dirty="0"/>
              <a:t>(attribute) </a:t>
            </a:r>
            <a:r>
              <a:rPr lang="zh-CN" altLang="en-US" sz="1400" dirty="0"/>
              <a:t>的</a:t>
            </a:r>
            <a:r>
              <a:rPr lang="zh-CN" altLang="en-US" sz="1400" dirty="0" smtClean="0"/>
              <a:t>属性如</a:t>
            </a:r>
            <a:r>
              <a:rPr lang="en-US" altLang="zh-CN" sz="1400" dirty="0" smtClean="0"/>
              <a:t>getter</a:t>
            </a:r>
            <a:r>
              <a:rPr lang="zh-CN" altLang="en-US" sz="1400" dirty="0"/>
              <a:t>，</a:t>
            </a:r>
            <a:r>
              <a:rPr lang="en-US" altLang="zh-CN" sz="1400" dirty="0"/>
              <a:t>setter</a:t>
            </a:r>
            <a:r>
              <a:rPr lang="zh-CN" altLang="en-US" sz="1400" dirty="0"/>
              <a:t>，不可写属性等</a:t>
            </a:r>
            <a:r>
              <a:rPr lang="en-US" altLang="zh-CN" sz="1400" dirty="0" smtClean="0"/>
              <a:t>)</a:t>
            </a:r>
            <a:r>
              <a:rPr lang="zh-CN" altLang="en-US" sz="1400" dirty="0" smtClean="0"/>
              <a:t>。</a:t>
            </a:r>
            <a:endParaRPr lang="zh-CN" altLang="en-US" sz="1400" dirty="0"/>
          </a:p>
        </p:txBody>
      </p:sp>
      <p:pic>
        <p:nvPicPr>
          <p:cNvPr id="4" name="图片 3"/>
          <p:cNvPicPr>
            <a:picLocks noChangeAspect="1"/>
          </p:cNvPicPr>
          <p:nvPr/>
        </p:nvPicPr>
        <p:blipFill>
          <a:blip r:embed="rId2"/>
          <a:stretch>
            <a:fillRect/>
          </a:stretch>
        </p:blipFill>
        <p:spPr>
          <a:xfrm>
            <a:off x="395536" y="2129034"/>
            <a:ext cx="2685714" cy="2666667"/>
          </a:xfrm>
          <a:prstGeom prst="rect">
            <a:avLst/>
          </a:prstGeom>
        </p:spPr>
      </p:pic>
      <p:sp>
        <p:nvSpPr>
          <p:cNvPr id="6" name="文本框 5"/>
          <p:cNvSpPr txBox="1"/>
          <p:nvPr/>
        </p:nvSpPr>
        <p:spPr>
          <a:xfrm>
            <a:off x="5364088" y="4387375"/>
            <a:ext cx="1202573" cy="246221"/>
          </a:xfrm>
          <a:prstGeom prst="rect">
            <a:avLst/>
          </a:prstGeom>
          <a:noFill/>
        </p:spPr>
        <p:txBody>
          <a:bodyPr wrap="none" rtlCol="0">
            <a:spAutoFit/>
          </a:bodyPr>
          <a:lstStyle/>
          <a:p>
            <a:r>
              <a:rPr lang="zh-CN" altLang="en-US" sz="1000" dirty="0" smtClean="0">
                <a:solidFill>
                  <a:srgbClr val="C00000"/>
                </a:solidFill>
                <a:latin typeface="微软雅黑" panose="020B0503020204020204" pitchFamily="34" charset="-122"/>
                <a:ea typeface="微软雅黑" panose="020B0503020204020204" pitchFamily="34" charset="-122"/>
              </a:rPr>
              <a:t>与</a:t>
            </a:r>
            <a:r>
              <a:rPr lang="en-US" altLang="zh-CN" sz="1000" dirty="0" smtClean="0">
                <a:solidFill>
                  <a:srgbClr val="C00000"/>
                </a:solidFill>
                <a:latin typeface="微软雅黑" panose="020B0503020204020204" pitchFamily="34" charset="-122"/>
                <a:ea typeface="微软雅黑" panose="020B0503020204020204" pitchFamily="34" charset="-122"/>
              </a:rPr>
              <a:t>create</a:t>
            </a:r>
            <a:r>
              <a:rPr lang="zh-CN" altLang="en-US" sz="1000" dirty="0" smtClean="0">
                <a:solidFill>
                  <a:srgbClr val="C00000"/>
                </a:solidFill>
                <a:latin typeface="微软雅黑" panose="020B0503020204020204" pitchFamily="34" charset="-122"/>
                <a:ea typeface="微软雅黑" panose="020B0503020204020204" pitchFamily="34" charset="-122"/>
              </a:rPr>
              <a:t>结合使用</a:t>
            </a:r>
            <a:endParaRPr lang="zh-CN" altLang="en-US" sz="1000" dirty="0">
              <a:solidFill>
                <a:srgbClr val="C00000"/>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3909596" y="3239177"/>
            <a:ext cx="4552381" cy="1076190"/>
          </a:xfrm>
          <a:prstGeom prst="rect">
            <a:avLst/>
          </a:prstGeom>
        </p:spPr>
      </p:pic>
    </p:spTree>
    <p:extLst>
      <p:ext uri="{BB962C8B-B14F-4D97-AF65-F5344CB8AC3E}">
        <p14:creationId xmlns:p14="http://schemas.microsoft.com/office/powerpoint/2010/main" val="2739782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ES8-</a:t>
            </a:r>
            <a:r>
              <a:rPr lang="zh-CN" altLang="en-US" dirty="0" smtClean="0"/>
              <a:t>异步函数</a:t>
            </a:r>
            <a:endParaRPr lang="en-US" altLang="zh-CN" dirty="0"/>
          </a:p>
        </p:txBody>
      </p:sp>
      <p:sp>
        <p:nvSpPr>
          <p:cNvPr id="3" name="内容占位符 2"/>
          <p:cNvSpPr>
            <a:spLocks noGrp="1"/>
          </p:cNvSpPr>
          <p:nvPr>
            <p:ph idx="1"/>
          </p:nvPr>
        </p:nvSpPr>
        <p:spPr>
          <a:xfrm>
            <a:off x="251520" y="771550"/>
            <a:ext cx="8424936" cy="3816424"/>
          </a:xfrm>
        </p:spPr>
        <p:txBody>
          <a:bodyPr>
            <a:normAutofit/>
          </a:bodyPr>
          <a:lstStyle/>
          <a:p>
            <a:pPr marL="0" indent="0">
              <a:buNone/>
            </a:pPr>
            <a:r>
              <a:rPr lang="en-US" altLang="zh-CN" sz="1400" dirty="0" smtClean="0">
                <a:solidFill>
                  <a:schemeClr val="tx1"/>
                </a:solidFill>
              </a:rPr>
              <a:t>   Generator</a:t>
            </a:r>
            <a:r>
              <a:rPr lang="zh-CN" altLang="en-US" sz="1400" dirty="0" smtClean="0">
                <a:solidFill>
                  <a:schemeClr val="tx1"/>
                </a:solidFill>
              </a:rPr>
              <a:t>函数</a:t>
            </a:r>
            <a:r>
              <a:rPr lang="zh-CN" altLang="en-US" sz="1400" dirty="0">
                <a:solidFill>
                  <a:schemeClr val="tx1"/>
                </a:solidFill>
              </a:rPr>
              <a:t>的语法糖</a:t>
            </a:r>
            <a:r>
              <a:rPr lang="zh-CN" altLang="en-US" sz="1400" dirty="0"/>
              <a:t>。</a:t>
            </a:r>
            <a:r>
              <a:rPr lang="en-US" altLang="zh-CN" sz="1400" dirty="0"/>
              <a:t>(</a:t>
            </a:r>
            <a:r>
              <a:rPr lang="zh-CN" altLang="en-US" sz="1400" dirty="0">
                <a:solidFill>
                  <a:srgbClr val="C00000"/>
                </a:solidFill>
              </a:rPr>
              <a:t>在</a:t>
            </a:r>
            <a:r>
              <a:rPr lang="en-US" altLang="zh-CN" sz="1400" dirty="0">
                <a:solidFill>
                  <a:srgbClr val="C00000"/>
                </a:solidFill>
              </a:rPr>
              <a:t>koa2</a:t>
            </a:r>
            <a:r>
              <a:rPr lang="zh-CN" altLang="en-US" sz="1400" dirty="0">
                <a:solidFill>
                  <a:srgbClr val="C00000"/>
                </a:solidFill>
              </a:rPr>
              <a:t>中已经出现警告，提示之后的</a:t>
            </a:r>
            <a:r>
              <a:rPr lang="en-US" altLang="zh-CN" sz="1400" dirty="0" err="1">
                <a:solidFill>
                  <a:srgbClr val="C00000"/>
                </a:solidFill>
              </a:rPr>
              <a:t>koa</a:t>
            </a:r>
            <a:r>
              <a:rPr lang="zh-CN" altLang="en-US" sz="1400" dirty="0">
                <a:solidFill>
                  <a:srgbClr val="C00000"/>
                </a:solidFill>
              </a:rPr>
              <a:t>中将会移除</a:t>
            </a:r>
            <a:r>
              <a:rPr lang="en-US" altLang="zh-CN" sz="1400" dirty="0">
                <a:solidFill>
                  <a:srgbClr val="C00000"/>
                </a:solidFill>
              </a:rPr>
              <a:t>generator</a:t>
            </a:r>
            <a:r>
              <a:rPr lang="zh-CN" altLang="en-US" sz="1400" dirty="0">
                <a:solidFill>
                  <a:srgbClr val="C00000"/>
                </a:solidFill>
              </a:rPr>
              <a:t>，而改用</a:t>
            </a:r>
            <a:r>
              <a:rPr lang="en-US" altLang="zh-CN" sz="1400" dirty="0" err="1" smtClean="0">
                <a:solidFill>
                  <a:srgbClr val="C00000"/>
                </a:solidFill>
              </a:rPr>
              <a:t>async</a:t>
            </a:r>
            <a:r>
              <a:rPr lang="en-US" altLang="zh-CN" sz="1400" dirty="0" smtClean="0"/>
              <a:t>)</a:t>
            </a:r>
            <a:r>
              <a:rPr lang="zh-CN" altLang="en-US" sz="1400" dirty="0"/>
              <a:t>。</a:t>
            </a:r>
            <a:endParaRPr lang="en-US" altLang="zh-CN" sz="1400" dirty="0"/>
          </a:p>
          <a:p>
            <a:pPr marL="0" indent="0">
              <a:buNone/>
            </a:pPr>
            <a:r>
              <a:rPr lang="zh-CN" altLang="en-US" sz="1400" dirty="0" smtClean="0">
                <a:solidFill>
                  <a:schemeClr val="tx1"/>
                </a:solidFill>
              </a:rPr>
              <a:t>写法：</a:t>
            </a:r>
            <a:endParaRPr lang="en-US" altLang="zh-CN" sz="1400" dirty="0" smtClean="0">
              <a:solidFill>
                <a:schemeClr val="tx1"/>
              </a:solidFill>
            </a:endParaRPr>
          </a:p>
          <a:p>
            <a:pPr marL="0" indent="0">
              <a:buNone/>
            </a:pPr>
            <a:r>
              <a:rPr lang="en-US" altLang="zh-CN" sz="1400" dirty="0">
                <a:solidFill>
                  <a:schemeClr val="tx1"/>
                </a:solidFill>
              </a:rPr>
              <a:t> </a:t>
            </a:r>
            <a:r>
              <a:rPr lang="en-US" altLang="zh-CN" sz="1400" dirty="0" smtClean="0">
                <a:solidFill>
                  <a:schemeClr val="tx1"/>
                </a:solidFill>
              </a:rPr>
              <a:t>  </a:t>
            </a:r>
            <a:r>
              <a:rPr lang="en-US" altLang="zh-CN" sz="1400" dirty="0" err="1" smtClean="0">
                <a:solidFill>
                  <a:schemeClr val="tx1"/>
                </a:solidFill>
              </a:rPr>
              <a:t>async</a:t>
            </a:r>
            <a:r>
              <a:rPr lang="zh-CN" altLang="en-US" sz="1400" dirty="0">
                <a:solidFill>
                  <a:schemeClr val="tx1"/>
                </a:solidFill>
              </a:rPr>
              <a:t>函数就是将 </a:t>
            </a:r>
            <a:r>
              <a:rPr lang="en-US" altLang="zh-CN" sz="1400" dirty="0">
                <a:solidFill>
                  <a:schemeClr val="tx1"/>
                </a:solidFill>
              </a:rPr>
              <a:t>Generator </a:t>
            </a:r>
            <a:r>
              <a:rPr lang="zh-CN" altLang="en-US" sz="1400" dirty="0">
                <a:solidFill>
                  <a:schemeClr val="tx1"/>
                </a:solidFill>
              </a:rPr>
              <a:t>函数的星号（*）替换成</a:t>
            </a:r>
            <a:r>
              <a:rPr lang="en-US" altLang="zh-CN" sz="1400" dirty="0" err="1">
                <a:solidFill>
                  <a:schemeClr val="tx1"/>
                </a:solidFill>
              </a:rPr>
              <a:t>async</a:t>
            </a:r>
            <a:r>
              <a:rPr lang="zh-CN" altLang="en-US" sz="1400" dirty="0">
                <a:solidFill>
                  <a:schemeClr val="tx1"/>
                </a:solidFill>
              </a:rPr>
              <a:t>，将</a:t>
            </a:r>
            <a:r>
              <a:rPr lang="en-US" altLang="zh-CN" sz="1400" dirty="0">
                <a:solidFill>
                  <a:schemeClr val="tx1"/>
                </a:solidFill>
              </a:rPr>
              <a:t>yield</a:t>
            </a:r>
            <a:r>
              <a:rPr lang="zh-CN" altLang="en-US" sz="1400" dirty="0">
                <a:solidFill>
                  <a:schemeClr val="tx1"/>
                </a:solidFill>
              </a:rPr>
              <a:t>替换成</a:t>
            </a:r>
            <a:r>
              <a:rPr lang="en-US" altLang="zh-CN" sz="1400" dirty="0">
                <a:solidFill>
                  <a:schemeClr val="tx1"/>
                </a:solidFill>
              </a:rPr>
              <a:t>await</a:t>
            </a:r>
            <a:r>
              <a:rPr lang="zh-CN" altLang="en-US" sz="1400" dirty="0">
                <a:solidFill>
                  <a:schemeClr val="tx1"/>
                </a:solidFill>
              </a:rPr>
              <a:t>，仅此而已。</a:t>
            </a:r>
            <a:endParaRPr lang="en-US" altLang="zh-CN" sz="1400" dirty="0">
              <a:solidFill>
                <a:schemeClr val="tx1"/>
              </a:solidFill>
            </a:endParaRPr>
          </a:p>
          <a:p>
            <a:pPr marL="0" indent="0">
              <a:buNone/>
            </a:pPr>
            <a:endParaRPr lang="en-US" altLang="zh-CN" sz="1400" dirty="0" smtClean="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zh-CN" altLang="en-US" sz="1400" dirty="0"/>
          </a:p>
        </p:txBody>
      </p:sp>
      <p:pic>
        <p:nvPicPr>
          <p:cNvPr id="7" name="图片 6">
            <a:extLst>
              <a:ext uri="{FF2B5EF4-FFF2-40B4-BE49-F238E27FC236}">
                <a16:creationId xmlns:a16="http://schemas.microsoft.com/office/drawing/2014/main" xmlns="" id="{391E7D59-1F1A-4F48-89E9-7DE1F9FD54BE}"/>
              </a:ext>
            </a:extLst>
          </p:cNvPr>
          <p:cNvPicPr>
            <a:picLocks noChangeAspect="1"/>
          </p:cNvPicPr>
          <p:nvPr/>
        </p:nvPicPr>
        <p:blipFill>
          <a:blip r:embed="rId2"/>
          <a:stretch>
            <a:fillRect/>
          </a:stretch>
        </p:blipFill>
        <p:spPr>
          <a:xfrm>
            <a:off x="2195736" y="1995686"/>
            <a:ext cx="4229530" cy="2942877"/>
          </a:xfrm>
          <a:prstGeom prst="rect">
            <a:avLst/>
          </a:prstGeom>
        </p:spPr>
      </p:pic>
    </p:spTree>
    <p:extLst>
      <p:ext uri="{BB962C8B-B14F-4D97-AF65-F5344CB8AC3E}">
        <p14:creationId xmlns:p14="http://schemas.microsoft.com/office/powerpoint/2010/main" val="3425543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ES8-</a:t>
            </a:r>
            <a:r>
              <a:rPr lang="zh-CN" altLang="en-US" dirty="0" smtClean="0"/>
              <a:t>异步编程方案</a:t>
            </a:r>
            <a:endParaRPr lang="en-US" altLang="zh-CN" dirty="0"/>
          </a:p>
        </p:txBody>
      </p:sp>
      <p:pic>
        <p:nvPicPr>
          <p:cNvPr id="9" name="内容占位符 8"/>
          <p:cNvPicPr>
            <a:picLocks noGrp="1" noChangeAspect="1"/>
          </p:cNvPicPr>
          <p:nvPr>
            <p:ph idx="1"/>
          </p:nvPr>
        </p:nvPicPr>
        <p:blipFill>
          <a:blip r:embed="rId2"/>
          <a:stretch>
            <a:fillRect/>
          </a:stretch>
        </p:blipFill>
        <p:spPr>
          <a:xfrm>
            <a:off x="323528" y="771550"/>
            <a:ext cx="8742782" cy="4227934"/>
          </a:xfrm>
          <a:prstGeom prst="rect">
            <a:avLst/>
          </a:prstGeom>
        </p:spPr>
      </p:pic>
    </p:spTree>
    <p:extLst>
      <p:ext uri="{BB962C8B-B14F-4D97-AF65-F5344CB8AC3E}">
        <p14:creationId xmlns:p14="http://schemas.microsoft.com/office/powerpoint/2010/main" val="3712310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ES6-Promise</a:t>
            </a:r>
            <a:endParaRPr lang="en-US" altLang="zh-CN" dirty="0"/>
          </a:p>
        </p:txBody>
      </p:sp>
      <p:sp>
        <p:nvSpPr>
          <p:cNvPr id="3" name="内容占位符 2"/>
          <p:cNvSpPr>
            <a:spLocks noGrp="1"/>
          </p:cNvSpPr>
          <p:nvPr>
            <p:ph idx="1"/>
          </p:nvPr>
        </p:nvSpPr>
        <p:spPr>
          <a:xfrm>
            <a:off x="251520" y="771550"/>
            <a:ext cx="8424936" cy="3816424"/>
          </a:xfrm>
        </p:spPr>
        <p:txBody>
          <a:bodyPr>
            <a:normAutofit/>
          </a:bodyPr>
          <a:lstStyle/>
          <a:p>
            <a:pPr marL="0" indent="0">
              <a:buNone/>
            </a:pPr>
            <a:r>
              <a:rPr lang="zh-CN" altLang="en-US" sz="1400" dirty="0">
                <a:solidFill>
                  <a:schemeClr val="tx1"/>
                </a:solidFill>
              </a:rPr>
              <a:t>概念</a:t>
            </a:r>
            <a:r>
              <a:rPr lang="zh-CN" altLang="en-US" sz="1400" dirty="0" smtClean="0">
                <a:solidFill>
                  <a:schemeClr val="tx1"/>
                </a:solidFill>
              </a:rPr>
              <a:t>：</a:t>
            </a:r>
            <a:r>
              <a:rPr lang="en-US" altLang="zh-CN" sz="1400" dirty="0" smtClean="0">
                <a:solidFill>
                  <a:schemeClr val="tx1"/>
                </a:solidFill>
              </a:rPr>
              <a:t>    </a:t>
            </a:r>
          </a:p>
          <a:p>
            <a:pPr marL="0" indent="0">
              <a:buNone/>
            </a:pPr>
            <a:r>
              <a:rPr lang="en-US" altLang="zh-CN" sz="1400" dirty="0">
                <a:solidFill>
                  <a:schemeClr val="tx1"/>
                </a:solidFill>
              </a:rPr>
              <a:t> </a:t>
            </a:r>
            <a:r>
              <a:rPr lang="en-US" altLang="zh-CN" sz="1400" dirty="0" smtClean="0">
                <a:solidFill>
                  <a:schemeClr val="tx1"/>
                </a:solidFill>
              </a:rPr>
              <a:t>   ECMA</a:t>
            </a:r>
            <a:r>
              <a:rPr lang="zh-CN" altLang="en-US" sz="1400" dirty="0" smtClean="0">
                <a:solidFill>
                  <a:schemeClr val="tx1"/>
                </a:solidFill>
              </a:rPr>
              <a:t>里说</a:t>
            </a:r>
            <a:r>
              <a:rPr lang="en-US" altLang="zh-CN" sz="1400" dirty="0" smtClean="0"/>
              <a:t>Promise </a:t>
            </a:r>
            <a:r>
              <a:rPr lang="zh-CN" altLang="en-US" sz="1400" dirty="0"/>
              <a:t>是一个对象，是一个用作延迟（也可能是异步）计算的最终结果的占位符</a:t>
            </a:r>
            <a:r>
              <a:rPr lang="zh-CN" altLang="en-US" sz="1400" dirty="0" smtClean="0"/>
              <a:t>。简答说有未来值的容器。</a:t>
            </a:r>
            <a:r>
              <a:rPr lang="zh-CN" altLang="en-US" sz="1400" dirty="0" smtClean="0">
                <a:solidFill>
                  <a:srgbClr val="00B050"/>
                </a:solidFill>
              </a:rPr>
              <a:t>栗子：我答应下班请你看电影</a:t>
            </a:r>
            <a:r>
              <a:rPr lang="en-US" altLang="zh-CN" sz="1400" dirty="0" smtClean="0">
                <a:solidFill>
                  <a:srgbClr val="00B050"/>
                </a:solidFill>
              </a:rPr>
              <a:t>-</a:t>
            </a:r>
            <a:r>
              <a:rPr lang="zh-CN" altLang="en-US" sz="1400" dirty="0" smtClean="0">
                <a:solidFill>
                  <a:srgbClr val="00B050"/>
                </a:solidFill>
              </a:rPr>
              <a:t>我的话就是占位符，值就是电影</a:t>
            </a:r>
            <a:r>
              <a:rPr lang="zh-CN" altLang="en-US" sz="1400" dirty="0" smtClean="0">
                <a:solidFill>
                  <a:schemeClr val="tx1"/>
                </a:solidFill>
              </a:rPr>
              <a:t>。</a:t>
            </a:r>
            <a:endParaRPr lang="en-US" altLang="zh-CN" sz="1400" dirty="0" smtClean="0">
              <a:solidFill>
                <a:schemeClr val="tx1"/>
              </a:solidFill>
            </a:endParaRPr>
          </a:p>
          <a:p>
            <a:pPr marL="0" indent="0">
              <a:buNone/>
            </a:pPr>
            <a:r>
              <a:rPr lang="zh-CN" altLang="en-US" sz="1400" dirty="0" smtClean="0">
                <a:solidFill>
                  <a:schemeClr val="tx1"/>
                </a:solidFill>
              </a:rPr>
              <a:t>使用：</a:t>
            </a:r>
            <a:endParaRPr lang="en-US" altLang="zh-CN" sz="1400" dirty="0" smtClean="0">
              <a:solidFill>
                <a:schemeClr val="tx1"/>
              </a:solidFill>
            </a:endParaRPr>
          </a:p>
          <a:p>
            <a:pPr marL="0" indent="0">
              <a:buNone/>
            </a:pPr>
            <a:r>
              <a:rPr lang="en-US" altLang="zh-CN" sz="1400" dirty="0" smtClean="0">
                <a:solidFill>
                  <a:srgbClr val="C00000"/>
                </a:solidFill>
              </a:rPr>
              <a:t>    </a:t>
            </a:r>
            <a:endParaRPr lang="en-US" altLang="zh-CN" sz="1400" dirty="0">
              <a:solidFill>
                <a:srgbClr val="C00000"/>
              </a:solidFill>
            </a:endParaRPr>
          </a:p>
        </p:txBody>
      </p:sp>
      <p:pic>
        <p:nvPicPr>
          <p:cNvPr id="4" name="图片 3"/>
          <p:cNvPicPr>
            <a:picLocks noChangeAspect="1"/>
          </p:cNvPicPr>
          <p:nvPr/>
        </p:nvPicPr>
        <p:blipFill>
          <a:blip r:embed="rId2"/>
          <a:stretch>
            <a:fillRect/>
          </a:stretch>
        </p:blipFill>
        <p:spPr>
          <a:xfrm>
            <a:off x="1691680" y="1496350"/>
            <a:ext cx="4971681" cy="3641776"/>
          </a:xfrm>
          <a:prstGeom prst="rect">
            <a:avLst/>
          </a:prstGeom>
        </p:spPr>
      </p:pic>
    </p:spTree>
    <p:extLst>
      <p:ext uri="{BB962C8B-B14F-4D97-AF65-F5344CB8AC3E}">
        <p14:creationId xmlns:p14="http://schemas.microsoft.com/office/powerpoint/2010/main" val="24620321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ES8-async</a:t>
            </a:r>
            <a:r>
              <a:rPr lang="zh-CN" altLang="en-US" dirty="0" smtClean="0"/>
              <a:t>与</a:t>
            </a:r>
            <a:r>
              <a:rPr lang="en-US" altLang="zh-CN" dirty="0" smtClean="0"/>
              <a:t>Generator</a:t>
            </a:r>
            <a:endParaRPr lang="en-US" altLang="zh-CN" dirty="0"/>
          </a:p>
        </p:txBody>
      </p:sp>
      <p:sp>
        <p:nvSpPr>
          <p:cNvPr id="3" name="内容占位符 2"/>
          <p:cNvSpPr>
            <a:spLocks noGrp="1"/>
          </p:cNvSpPr>
          <p:nvPr>
            <p:ph idx="1"/>
          </p:nvPr>
        </p:nvSpPr>
        <p:spPr>
          <a:xfrm>
            <a:off x="251520" y="771550"/>
            <a:ext cx="8424936" cy="3816424"/>
          </a:xfrm>
        </p:spPr>
        <p:txBody>
          <a:bodyPr>
            <a:normAutofit/>
          </a:bodyPr>
          <a:lstStyle/>
          <a:p>
            <a:pPr marL="0" indent="0">
              <a:buNone/>
            </a:pPr>
            <a:r>
              <a:rPr lang="zh-CN" altLang="en-US" sz="1400" dirty="0" smtClean="0">
                <a:solidFill>
                  <a:schemeClr val="tx1"/>
                </a:solidFill>
              </a:rPr>
              <a:t>  区别：</a:t>
            </a:r>
            <a:r>
              <a:rPr lang="en-US" altLang="zh-CN" sz="1400" dirty="0" smtClean="0">
                <a:solidFill>
                  <a:schemeClr val="tx1"/>
                </a:solidFill>
              </a:rPr>
              <a:t>    </a:t>
            </a:r>
          </a:p>
          <a:p>
            <a:pPr marL="0" indent="0">
              <a:buNone/>
            </a:pPr>
            <a:r>
              <a:rPr lang="en-US" altLang="zh-CN" sz="1400" dirty="0">
                <a:solidFill>
                  <a:schemeClr val="tx1"/>
                </a:solidFill>
              </a:rPr>
              <a:t> </a:t>
            </a:r>
            <a:r>
              <a:rPr lang="en-US" altLang="zh-CN" sz="1400" dirty="0" smtClean="0">
                <a:solidFill>
                  <a:schemeClr val="tx1"/>
                </a:solidFill>
              </a:rPr>
              <a:t>   Generator</a:t>
            </a:r>
            <a:r>
              <a:rPr lang="zh-CN" altLang="en-US" sz="1400" dirty="0" smtClean="0">
                <a:solidFill>
                  <a:schemeClr val="tx1"/>
                </a:solidFill>
              </a:rPr>
              <a:t>的执行必须依赖于</a:t>
            </a:r>
            <a:r>
              <a:rPr lang="en-US" altLang="zh-CN" sz="1400" dirty="0" smtClean="0">
                <a:solidFill>
                  <a:schemeClr val="tx1"/>
                </a:solidFill>
              </a:rPr>
              <a:t>next(</a:t>
            </a:r>
            <a:r>
              <a:rPr lang="zh-CN" altLang="en-US" sz="1400" dirty="0" smtClean="0">
                <a:solidFill>
                  <a:schemeClr val="tx1"/>
                </a:solidFill>
              </a:rPr>
              <a:t>执行器</a:t>
            </a:r>
            <a:r>
              <a:rPr lang="en-US" altLang="zh-CN" sz="1400" dirty="0" smtClean="0">
                <a:solidFill>
                  <a:schemeClr val="tx1"/>
                </a:solidFill>
              </a:rPr>
              <a:t>)</a:t>
            </a:r>
            <a:r>
              <a:rPr lang="zh-CN" altLang="en-US" sz="1400" dirty="0" smtClean="0">
                <a:solidFill>
                  <a:schemeClr val="tx1"/>
                </a:solidFill>
              </a:rPr>
              <a:t>，而</a:t>
            </a:r>
            <a:r>
              <a:rPr lang="en-US" altLang="zh-CN" sz="1400" dirty="0" err="1" smtClean="0">
                <a:solidFill>
                  <a:schemeClr val="tx1"/>
                </a:solidFill>
              </a:rPr>
              <a:t>async</a:t>
            </a:r>
            <a:r>
              <a:rPr lang="zh-CN" altLang="en-US" sz="1400" dirty="0" smtClean="0">
                <a:solidFill>
                  <a:schemeClr val="tx1"/>
                </a:solidFill>
              </a:rPr>
              <a:t>不会。</a:t>
            </a:r>
            <a:endParaRPr lang="en-US" altLang="zh-CN" sz="1400" dirty="0" smtClean="0">
              <a:solidFill>
                <a:schemeClr val="tx1"/>
              </a:solidFill>
            </a:endParaRPr>
          </a:p>
          <a:p>
            <a:pPr marL="0" indent="0">
              <a:buNone/>
            </a:pPr>
            <a:r>
              <a:rPr lang="en-US" altLang="zh-CN" sz="1400" dirty="0" smtClean="0">
                <a:solidFill>
                  <a:schemeClr val="tx1"/>
                </a:solidFill>
              </a:rPr>
              <a:t>    </a:t>
            </a:r>
            <a:r>
              <a:rPr lang="zh-CN" altLang="en-US" sz="1400" dirty="0" smtClean="0">
                <a:solidFill>
                  <a:schemeClr val="tx1"/>
                </a:solidFill>
              </a:rPr>
              <a:t>语义</a:t>
            </a:r>
            <a:r>
              <a:rPr lang="zh-CN" altLang="en-US" sz="1400" dirty="0">
                <a:solidFill>
                  <a:schemeClr val="tx1"/>
                </a:solidFill>
              </a:rPr>
              <a:t>化更强，更容易</a:t>
            </a:r>
            <a:r>
              <a:rPr lang="zh-CN" altLang="en-US" sz="1400" dirty="0" smtClean="0">
                <a:solidFill>
                  <a:schemeClr val="tx1"/>
                </a:solidFill>
              </a:rPr>
              <a:t>理解。</a:t>
            </a:r>
            <a:endParaRPr lang="en-US" altLang="zh-CN" sz="1400" dirty="0">
              <a:solidFill>
                <a:schemeClr val="tx1"/>
              </a:solidFill>
            </a:endParaRPr>
          </a:p>
          <a:p>
            <a:pPr marL="0" indent="0">
              <a:buNone/>
            </a:pPr>
            <a:r>
              <a:rPr lang="en-US" altLang="zh-CN" sz="1400" dirty="0">
                <a:solidFill>
                  <a:schemeClr val="tx1"/>
                </a:solidFill>
              </a:rPr>
              <a:t>  </a:t>
            </a:r>
            <a:r>
              <a:rPr lang="en-US" altLang="zh-CN" sz="1400" dirty="0" smtClean="0">
                <a:solidFill>
                  <a:schemeClr val="tx1"/>
                </a:solidFill>
              </a:rPr>
              <a:t>  </a:t>
            </a:r>
            <a:r>
              <a:rPr lang="zh-CN" altLang="en-US" sz="1400" dirty="0" smtClean="0">
                <a:solidFill>
                  <a:schemeClr val="tx1"/>
                </a:solidFill>
              </a:rPr>
              <a:t>应用</a:t>
            </a:r>
            <a:r>
              <a:rPr lang="zh-CN" altLang="en-US" sz="1400" dirty="0">
                <a:solidFill>
                  <a:schemeClr val="tx1"/>
                </a:solidFill>
              </a:rPr>
              <a:t>范围更广，</a:t>
            </a:r>
            <a:r>
              <a:rPr lang="en-US" altLang="zh-CN" sz="1400" dirty="0">
                <a:solidFill>
                  <a:schemeClr val="tx1"/>
                </a:solidFill>
              </a:rPr>
              <a:t>yield</a:t>
            </a:r>
            <a:r>
              <a:rPr lang="zh-CN" altLang="en-US" sz="1400" dirty="0">
                <a:solidFill>
                  <a:schemeClr val="tx1"/>
                </a:solidFill>
              </a:rPr>
              <a:t>命令后面只能跟随</a:t>
            </a:r>
            <a:r>
              <a:rPr lang="en-US" altLang="zh-CN" sz="1400" dirty="0" err="1" smtClean="0">
                <a:solidFill>
                  <a:schemeClr val="tx1"/>
                </a:solidFill>
              </a:rPr>
              <a:t>Thunk</a:t>
            </a:r>
            <a:r>
              <a:rPr lang="zh-CN" altLang="en-US" sz="1400" dirty="0">
                <a:solidFill>
                  <a:schemeClr val="tx1"/>
                </a:solidFill>
              </a:rPr>
              <a:t>或</a:t>
            </a:r>
            <a:r>
              <a:rPr lang="en-US" altLang="zh-CN" sz="1400" dirty="0">
                <a:solidFill>
                  <a:schemeClr val="tx1"/>
                </a:solidFill>
              </a:rPr>
              <a:t>Promise</a:t>
            </a:r>
            <a:r>
              <a:rPr lang="zh-CN" altLang="en-US" sz="1400" dirty="0">
                <a:solidFill>
                  <a:schemeClr val="tx1"/>
                </a:solidFill>
              </a:rPr>
              <a:t>，</a:t>
            </a:r>
            <a:r>
              <a:rPr lang="zh-CN" altLang="en-US" sz="1400" dirty="0" smtClean="0">
                <a:solidFill>
                  <a:schemeClr val="tx1"/>
                </a:solidFill>
              </a:rPr>
              <a:t>但</a:t>
            </a:r>
            <a:r>
              <a:rPr lang="en-US" altLang="zh-CN" sz="1400" dirty="0" smtClean="0">
                <a:solidFill>
                  <a:schemeClr val="tx1"/>
                </a:solidFill>
              </a:rPr>
              <a:t>await</a:t>
            </a:r>
            <a:r>
              <a:rPr lang="zh-CN" altLang="en-US" sz="1400" dirty="0" smtClean="0">
                <a:solidFill>
                  <a:schemeClr val="tx1"/>
                </a:solidFill>
              </a:rPr>
              <a:t>可以</a:t>
            </a:r>
            <a:r>
              <a:rPr lang="zh-CN" altLang="en-US" sz="1400" dirty="0">
                <a:solidFill>
                  <a:schemeClr val="tx1"/>
                </a:solidFill>
              </a:rPr>
              <a:t>是</a:t>
            </a:r>
            <a:r>
              <a:rPr lang="en-US" altLang="zh-CN" sz="1400" dirty="0" smtClean="0">
                <a:solidFill>
                  <a:schemeClr val="tx1"/>
                </a:solidFill>
              </a:rPr>
              <a:t>Promise</a:t>
            </a:r>
            <a:r>
              <a:rPr lang="zh-CN" altLang="en-US" sz="1400" dirty="0" smtClean="0">
                <a:solidFill>
                  <a:schemeClr val="tx1"/>
                </a:solidFill>
              </a:rPr>
              <a:t>也</a:t>
            </a:r>
            <a:r>
              <a:rPr lang="zh-CN" altLang="en-US" sz="1400" dirty="0">
                <a:solidFill>
                  <a:schemeClr val="tx1"/>
                </a:solidFill>
              </a:rPr>
              <a:t>可以是普通</a:t>
            </a:r>
            <a:r>
              <a:rPr lang="zh-CN" altLang="en-US" sz="1400" dirty="0" smtClean="0">
                <a:solidFill>
                  <a:schemeClr val="tx1"/>
                </a:solidFill>
              </a:rPr>
              <a:t>类型</a:t>
            </a:r>
            <a:r>
              <a:rPr lang="en-US" altLang="zh-CN" sz="1400" dirty="0" smtClean="0">
                <a:solidFill>
                  <a:schemeClr val="tx1"/>
                </a:solidFill>
              </a:rPr>
              <a:t>(</a:t>
            </a:r>
            <a:r>
              <a:rPr lang="zh-CN" altLang="en-US" sz="1400" dirty="0" smtClean="0">
                <a:solidFill>
                  <a:schemeClr val="tx1"/>
                </a:solidFill>
              </a:rPr>
              <a:t>但这和同步有啥区别？</a:t>
            </a:r>
            <a:r>
              <a:rPr lang="en-US" altLang="zh-CN" sz="1400" dirty="0" smtClean="0">
                <a:solidFill>
                  <a:schemeClr val="tx1"/>
                </a:solidFill>
              </a:rPr>
              <a:t>)</a:t>
            </a:r>
            <a:r>
              <a:rPr lang="zh-CN" altLang="en-US" sz="1400" dirty="0" smtClean="0">
                <a:solidFill>
                  <a:schemeClr val="tx1"/>
                </a:solidFill>
              </a:rPr>
              <a:t>。</a:t>
            </a:r>
            <a:endParaRPr lang="en-US" altLang="zh-CN" sz="1400" dirty="0">
              <a:solidFill>
                <a:schemeClr val="tx1"/>
              </a:solidFill>
            </a:endParaRPr>
          </a:p>
          <a:p>
            <a:pPr marL="0" indent="0">
              <a:buNone/>
            </a:pPr>
            <a:r>
              <a:rPr lang="en-US" altLang="zh-CN" sz="1400" dirty="0">
                <a:solidFill>
                  <a:schemeClr val="tx1"/>
                </a:solidFill>
              </a:rPr>
              <a:t>  </a:t>
            </a:r>
            <a:r>
              <a:rPr lang="en-US" altLang="zh-CN" sz="1400" dirty="0" smtClean="0">
                <a:solidFill>
                  <a:schemeClr val="tx1"/>
                </a:solidFill>
              </a:rPr>
              <a:t>  </a:t>
            </a:r>
            <a:r>
              <a:rPr lang="zh-CN" altLang="en-US" sz="1400" dirty="0" smtClean="0">
                <a:solidFill>
                  <a:schemeClr val="tx1"/>
                </a:solidFill>
              </a:rPr>
              <a:t>返回值：</a:t>
            </a:r>
            <a:r>
              <a:rPr lang="en-US" altLang="zh-CN" sz="1400" dirty="0">
                <a:solidFill>
                  <a:schemeClr val="tx1"/>
                </a:solidFill>
              </a:rPr>
              <a:t>Generator </a:t>
            </a:r>
            <a:r>
              <a:rPr lang="zh-CN" altLang="en-US" sz="1400" dirty="0">
                <a:solidFill>
                  <a:schemeClr val="tx1"/>
                </a:solidFill>
              </a:rPr>
              <a:t>返回的是一个遍历器对象，</a:t>
            </a:r>
            <a:r>
              <a:rPr lang="zh-CN" altLang="en-US" sz="1400" dirty="0" smtClean="0">
                <a:solidFill>
                  <a:schemeClr val="tx1"/>
                </a:solidFill>
              </a:rPr>
              <a:t>而</a:t>
            </a:r>
            <a:r>
              <a:rPr lang="en-US" altLang="zh-CN" sz="1400" dirty="0" err="1" smtClean="0">
                <a:solidFill>
                  <a:schemeClr val="tx1"/>
                </a:solidFill>
              </a:rPr>
              <a:t>async</a:t>
            </a:r>
            <a:r>
              <a:rPr lang="zh-CN" altLang="en-US" sz="1400" dirty="0" smtClean="0">
                <a:solidFill>
                  <a:schemeClr val="tx1"/>
                </a:solidFill>
              </a:rPr>
              <a:t>返回的</a:t>
            </a:r>
            <a:r>
              <a:rPr lang="zh-CN" altLang="en-US" sz="1400" dirty="0">
                <a:solidFill>
                  <a:schemeClr val="tx1"/>
                </a:solidFill>
              </a:rPr>
              <a:t>是一个 </a:t>
            </a:r>
            <a:r>
              <a:rPr lang="en-US" altLang="zh-CN" sz="1400" dirty="0">
                <a:solidFill>
                  <a:schemeClr val="tx1"/>
                </a:solidFill>
              </a:rPr>
              <a:t>Promise </a:t>
            </a:r>
            <a:r>
              <a:rPr lang="zh-CN" altLang="en-US" sz="1400" dirty="0">
                <a:solidFill>
                  <a:schemeClr val="tx1"/>
                </a:solidFill>
              </a:rPr>
              <a:t>对象。</a:t>
            </a:r>
            <a:endParaRPr lang="en-US" altLang="zh-CN" sz="1400" dirty="0">
              <a:solidFill>
                <a:schemeClr val="tx1"/>
              </a:solidFill>
            </a:endParaRPr>
          </a:p>
          <a:p>
            <a:pPr marL="0" indent="0">
              <a:buNone/>
            </a:pPr>
            <a:r>
              <a:rPr lang="zh-CN" altLang="en-US" sz="1400" dirty="0" smtClean="0"/>
              <a:t>  </a:t>
            </a:r>
            <a:r>
              <a:rPr lang="zh-CN" altLang="en-US" sz="1400" dirty="0">
                <a:solidFill>
                  <a:schemeClr val="tx1"/>
                </a:solidFill>
              </a:rPr>
              <a:t>语法：</a:t>
            </a:r>
            <a:endParaRPr lang="en-US" altLang="zh-CN" sz="1400" dirty="0">
              <a:solidFill>
                <a:schemeClr val="tx1"/>
              </a:solidFill>
            </a:endParaRPr>
          </a:p>
          <a:p>
            <a:pPr marL="0" indent="0">
              <a:buNone/>
            </a:pPr>
            <a:r>
              <a:rPr lang="en-US" altLang="zh-CN" sz="1400" dirty="0"/>
              <a:t>     </a:t>
            </a:r>
            <a:r>
              <a:rPr lang="en-US" altLang="zh-CN" sz="1400" dirty="0" err="1" smtClean="0">
                <a:solidFill>
                  <a:schemeClr val="tx1"/>
                </a:solidFill>
              </a:rPr>
              <a:t>async</a:t>
            </a:r>
            <a:r>
              <a:rPr lang="en-US" altLang="zh-CN" sz="1400" dirty="0" smtClean="0">
                <a:solidFill>
                  <a:schemeClr val="tx1"/>
                </a:solidFill>
              </a:rPr>
              <a:t> </a:t>
            </a:r>
            <a:r>
              <a:rPr lang="zh-CN" altLang="en-US" sz="1400" dirty="0" smtClean="0">
                <a:solidFill>
                  <a:schemeClr val="tx1"/>
                </a:solidFill>
              </a:rPr>
              <a:t>返回</a:t>
            </a:r>
            <a:r>
              <a:rPr lang="zh-CN" altLang="en-US" sz="1400" dirty="0">
                <a:solidFill>
                  <a:schemeClr val="tx1"/>
                </a:solidFill>
              </a:rPr>
              <a:t>一个</a:t>
            </a:r>
            <a:r>
              <a:rPr lang="en-US" altLang="zh-CN" sz="1400" dirty="0">
                <a:solidFill>
                  <a:schemeClr val="tx1"/>
                </a:solidFill>
              </a:rPr>
              <a:t>Promise</a:t>
            </a:r>
            <a:r>
              <a:rPr lang="zh-CN" altLang="en-US" sz="1400" dirty="0" smtClean="0">
                <a:solidFill>
                  <a:schemeClr val="tx1"/>
                </a:solidFill>
              </a:rPr>
              <a:t>，可通过</a:t>
            </a:r>
            <a:r>
              <a:rPr lang="en-US" altLang="zh-CN" sz="1400" dirty="0">
                <a:solidFill>
                  <a:schemeClr val="tx1"/>
                </a:solidFill>
              </a:rPr>
              <a:t>then</a:t>
            </a:r>
            <a:r>
              <a:rPr lang="zh-CN" altLang="en-US" sz="1400" dirty="0">
                <a:solidFill>
                  <a:schemeClr val="tx1"/>
                </a:solidFill>
              </a:rPr>
              <a:t>添加回调函数，</a:t>
            </a:r>
            <a:r>
              <a:rPr lang="zh-CN" altLang="en-US" sz="1400" dirty="0" smtClean="0">
                <a:solidFill>
                  <a:schemeClr val="tx1"/>
                </a:solidFill>
              </a:rPr>
              <a:t>那么如何向</a:t>
            </a:r>
            <a:r>
              <a:rPr lang="en-US" altLang="zh-CN" sz="1400" dirty="0">
                <a:solidFill>
                  <a:schemeClr val="tx1"/>
                </a:solidFill>
              </a:rPr>
              <a:t>then</a:t>
            </a:r>
            <a:r>
              <a:rPr lang="zh-CN" altLang="en-US" sz="1400" dirty="0">
                <a:solidFill>
                  <a:schemeClr val="tx1"/>
                </a:solidFill>
              </a:rPr>
              <a:t>中的回调添加参数呢</a:t>
            </a:r>
            <a:r>
              <a:rPr lang="zh-CN" altLang="en-US" sz="1400" dirty="0" smtClean="0">
                <a:solidFill>
                  <a:schemeClr val="tx1"/>
                </a:solidFill>
              </a:rPr>
              <a:t>？</a:t>
            </a:r>
            <a:r>
              <a:rPr lang="en-US" altLang="zh-CN" sz="1400" dirty="0" smtClean="0">
                <a:solidFill>
                  <a:schemeClr val="tx1"/>
                </a:solidFill>
              </a:rPr>
              <a:t>return </a:t>
            </a:r>
            <a:r>
              <a:rPr lang="zh-CN" altLang="en-US" sz="1400" dirty="0">
                <a:solidFill>
                  <a:schemeClr val="tx1"/>
                </a:solidFill>
              </a:rPr>
              <a:t>的</a:t>
            </a:r>
            <a:r>
              <a:rPr lang="zh-CN" altLang="en-US" sz="1400" dirty="0" smtClean="0">
                <a:solidFill>
                  <a:schemeClr val="tx1"/>
                </a:solidFill>
              </a:rPr>
              <a:t>结果可作为</a:t>
            </a:r>
            <a:r>
              <a:rPr lang="zh-CN" altLang="en-US" sz="1400" dirty="0">
                <a:solidFill>
                  <a:schemeClr val="tx1"/>
                </a:solidFill>
              </a:rPr>
              <a:t>回调的参数。</a:t>
            </a:r>
            <a:endParaRPr lang="en-US" altLang="zh-CN" sz="1400" dirty="0">
              <a:solidFill>
                <a:schemeClr val="tx1"/>
              </a:solidFill>
            </a:endParaRPr>
          </a:p>
          <a:p>
            <a:pPr marL="0" indent="0">
              <a:buNone/>
            </a:pPr>
            <a:r>
              <a:rPr lang="en-US" altLang="zh-CN" sz="1400" dirty="0">
                <a:solidFill>
                  <a:schemeClr val="tx1"/>
                </a:solidFill>
              </a:rPr>
              <a:t>    </a:t>
            </a:r>
            <a:r>
              <a:rPr lang="zh-CN" altLang="en-US" sz="1400" dirty="0">
                <a:solidFill>
                  <a:srgbClr val="C00000"/>
                </a:solidFill>
              </a:rPr>
              <a:t>同样</a:t>
            </a:r>
            <a:r>
              <a:rPr lang="en-US" altLang="zh-CN" sz="1400" dirty="0">
                <a:solidFill>
                  <a:srgbClr val="C00000"/>
                </a:solidFill>
              </a:rPr>
              <a:t>catch</a:t>
            </a:r>
            <a:r>
              <a:rPr lang="zh-CN" altLang="en-US" sz="1400" dirty="0">
                <a:solidFill>
                  <a:srgbClr val="C00000"/>
                </a:solidFill>
              </a:rPr>
              <a:t>的</a:t>
            </a:r>
            <a:r>
              <a:rPr lang="zh-CN" altLang="en-US" sz="1400" dirty="0" smtClean="0">
                <a:solidFill>
                  <a:srgbClr val="C00000"/>
                </a:solidFill>
              </a:rPr>
              <a:t>用法跟</a:t>
            </a:r>
            <a:r>
              <a:rPr lang="en-US" altLang="zh-CN" sz="1400" dirty="0" smtClean="0">
                <a:solidFill>
                  <a:srgbClr val="C00000"/>
                </a:solidFill>
              </a:rPr>
              <a:t>then</a:t>
            </a:r>
            <a:r>
              <a:rPr lang="zh-CN" altLang="en-US" sz="1400" dirty="0">
                <a:solidFill>
                  <a:srgbClr val="C00000"/>
                </a:solidFill>
              </a:rPr>
              <a:t>基本一致。</a:t>
            </a:r>
            <a:endParaRPr lang="en-US" altLang="zh-CN" sz="1400" dirty="0">
              <a:solidFill>
                <a:srgbClr val="C00000"/>
              </a:solidFill>
            </a:endParaRPr>
          </a:p>
        </p:txBody>
      </p:sp>
      <p:pic>
        <p:nvPicPr>
          <p:cNvPr id="10" name="图片 9">
            <a:extLst>
              <a:ext uri="{FF2B5EF4-FFF2-40B4-BE49-F238E27FC236}">
                <a16:creationId xmlns:a16="http://schemas.microsoft.com/office/drawing/2014/main" xmlns="" id="{ABD16AC0-3D68-4D0F-BA74-A812004C4874}"/>
              </a:ext>
            </a:extLst>
          </p:cNvPr>
          <p:cNvPicPr>
            <a:picLocks noChangeAspect="1"/>
          </p:cNvPicPr>
          <p:nvPr/>
        </p:nvPicPr>
        <p:blipFill>
          <a:blip r:embed="rId2"/>
          <a:stretch>
            <a:fillRect/>
          </a:stretch>
        </p:blipFill>
        <p:spPr>
          <a:xfrm>
            <a:off x="3851920" y="2931790"/>
            <a:ext cx="3816991" cy="1584176"/>
          </a:xfrm>
          <a:prstGeom prst="rect">
            <a:avLst/>
          </a:prstGeom>
        </p:spPr>
      </p:pic>
    </p:spTree>
    <p:extLst>
      <p:ext uri="{BB962C8B-B14F-4D97-AF65-F5344CB8AC3E}">
        <p14:creationId xmlns:p14="http://schemas.microsoft.com/office/powerpoint/2010/main" val="856564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ES8-</a:t>
            </a:r>
            <a:r>
              <a:rPr lang="zh-CN" altLang="en-US" dirty="0" smtClean="0"/>
              <a:t>异步函数的</a:t>
            </a:r>
            <a:r>
              <a:rPr lang="en-US" altLang="zh-CN" dirty="0" smtClean="0"/>
              <a:t>await</a:t>
            </a:r>
            <a:endParaRPr lang="en-US" altLang="zh-CN" dirty="0"/>
          </a:p>
        </p:txBody>
      </p:sp>
      <p:sp>
        <p:nvSpPr>
          <p:cNvPr id="3" name="内容占位符 2"/>
          <p:cNvSpPr>
            <a:spLocks noGrp="1"/>
          </p:cNvSpPr>
          <p:nvPr>
            <p:ph idx="1"/>
          </p:nvPr>
        </p:nvSpPr>
        <p:spPr>
          <a:xfrm>
            <a:off x="251520" y="771550"/>
            <a:ext cx="8424936" cy="3816424"/>
          </a:xfrm>
        </p:spPr>
        <p:txBody>
          <a:bodyPr>
            <a:normAutofit/>
          </a:bodyPr>
          <a:lstStyle/>
          <a:p>
            <a:pPr marL="0" indent="0">
              <a:buNone/>
            </a:pPr>
            <a:r>
              <a:rPr lang="en-US" altLang="zh-CN" sz="1400" dirty="0">
                <a:solidFill>
                  <a:schemeClr val="tx1"/>
                </a:solidFill>
              </a:rPr>
              <a:t>await</a:t>
            </a:r>
            <a:r>
              <a:rPr lang="zh-CN" altLang="en-US" sz="1400" dirty="0">
                <a:solidFill>
                  <a:schemeClr val="tx1"/>
                </a:solidFill>
              </a:rPr>
              <a:t>命令：</a:t>
            </a:r>
            <a:endParaRPr lang="en-US" altLang="zh-CN" sz="1400" dirty="0">
              <a:solidFill>
                <a:schemeClr val="tx1"/>
              </a:solidFill>
            </a:endParaRPr>
          </a:p>
          <a:p>
            <a:pPr marL="0" indent="0">
              <a:buNone/>
            </a:pPr>
            <a:r>
              <a:rPr lang="en-US" altLang="zh-CN" sz="1400" dirty="0">
                <a:solidFill>
                  <a:schemeClr val="tx1"/>
                </a:solidFill>
              </a:rPr>
              <a:t>   await</a:t>
            </a:r>
            <a:r>
              <a:rPr lang="zh-CN" altLang="en-US" sz="1400" dirty="0">
                <a:solidFill>
                  <a:schemeClr val="tx1"/>
                </a:solidFill>
              </a:rPr>
              <a:t>后面可以是</a:t>
            </a:r>
            <a:r>
              <a:rPr lang="en-US" altLang="zh-CN" sz="1400" dirty="0">
                <a:solidFill>
                  <a:schemeClr val="tx1"/>
                </a:solidFill>
              </a:rPr>
              <a:t>Promise</a:t>
            </a:r>
            <a:r>
              <a:rPr lang="zh-CN" altLang="en-US" sz="1400" dirty="0">
                <a:solidFill>
                  <a:schemeClr val="tx1"/>
                </a:solidFill>
              </a:rPr>
              <a:t>也可以是普通数据类型，但如果是普通数据类型的话，会自动转换成状态为</a:t>
            </a:r>
            <a:r>
              <a:rPr lang="en-US" altLang="zh-CN" sz="1400" dirty="0">
                <a:solidFill>
                  <a:schemeClr val="tx1"/>
                </a:solidFill>
              </a:rPr>
              <a:t>resolve</a:t>
            </a:r>
            <a:r>
              <a:rPr lang="zh-CN" altLang="en-US" sz="1400" dirty="0">
                <a:solidFill>
                  <a:schemeClr val="tx1"/>
                </a:solidFill>
              </a:rPr>
              <a:t>的</a:t>
            </a:r>
            <a:r>
              <a:rPr lang="en-US" altLang="zh-CN" sz="1400" dirty="0">
                <a:solidFill>
                  <a:schemeClr val="tx1"/>
                </a:solidFill>
              </a:rPr>
              <a:t>Promise</a:t>
            </a:r>
            <a:r>
              <a:rPr lang="zh-CN" altLang="en-US" sz="1400" dirty="0">
                <a:solidFill>
                  <a:schemeClr val="tx1"/>
                </a:solidFill>
              </a:rPr>
              <a:t>。</a:t>
            </a:r>
            <a:endParaRPr lang="en-US" altLang="zh-CN" sz="1400" dirty="0">
              <a:solidFill>
                <a:schemeClr val="tx1"/>
              </a:solidFill>
            </a:endParaRPr>
          </a:p>
          <a:p>
            <a:pPr marL="0" indent="0">
              <a:buNone/>
            </a:pPr>
            <a:r>
              <a:rPr lang="en-US" altLang="zh-CN" sz="1400" dirty="0">
                <a:solidFill>
                  <a:schemeClr val="tx1"/>
                </a:solidFill>
              </a:rPr>
              <a:t>  </a:t>
            </a:r>
            <a:r>
              <a:rPr lang="zh-CN" altLang="en-US" sz="1400" dirty="0">
                <a:solidFill>
                  <a:schemeClr val="tx1"/>
                </a:solidFill>
              </a:rPr>
              <a:t>注意：</a:t>
            </a:r>
            <a:r>
              <a:rPr lang="en-US" altLang="zh-CN" sz="1400" dirty="0">
                <a:solidFill>
                  <a:srgbClr val="C00000"/>
                </a:solidFill>
              </a:rPr>
              <a:t>await</a:t>
            </a:r>
            <a:r>
              <a:rPr lang="zh-CN" altLang="en-US" sz="1400" dirty="0">
                <a:solidFill>
                  <a:srgbClr val="C00000"/>
                </a:solidFill>
              </a:rPr>
              <a:t>后面的</a:t>
            </a:r>
            <a:r>
              <a:rPr lang="en-US" altLang="zh-CN" sz="1400" dirty="0">
                <a:solidFill>
                  <a:srgbClr val="C00000"/>
                </a:solidFill>
              </a:rPr>
              <a:t>Promise</a:t>
            </a:r>
            <a:r>
              <a:rPr lang="zh-CN" altLang="en-US" sz="1400" dirty="0">
                <a:solidFill>
                  <a:srgbClr val="C00000"/>
                </a:solidFill>
              </a:rPr>
              <a:t>状态转变成了</a:t>
            </a:r>
            <a:r>
              <a:rPr lang="en-US" altLang="zh-CN" sz="1400" dirty="0">
                <a:solidFill>
                  <a:srgbClr val="C00000"/>
                </a:solidFill>
              </a:rPr>
              <a:t>reject</a:t>
            </a:r>
            <a:r>
              <a:rPr lang="zh-CN" altLang="en-US" sz="1400" dirty="0">
                <a:solidFill>
                  <a:srgbClr val="C00000"/>
                </a:solidFill>
              </a:rPr>
              <a:t>，那么整个 </a:t>
            </a:r>
            <a:r>
              <a:rPr lang="en-US" altLang="zh-CN" sz="1400" dirty="0" err="1">
                <a:solidFill>
                  <a:srgbClr val="C00000"/>
                </a:solidFill>
              </a:rPr>
              <a:t>async</a:t>
            </a:r>
            <a:r>
              <a:rPr lang="en-US" altLang="zh-CN" sz="1400" dirty="0">
                <a:solidFill>
                  <a:srgbClr val="C00000"/>
                </a:solidFill>
              </a:rPr>
              <a:t> </a:t>
            </a:r>
            <a:r>
              <a:rPr lang="zh-CN" altLang="en-US" sz="1400" dirty="0">
                <a:solidFill>
                  <a:srgbClr val="C00000"/>
                </a:solidFill>
              </a:rPr>
              <a:t>函数都会停止执行，并且抛出相应的错误。</a:t>
            </a:r>
            <a:endParaRPr lang="en-US" altLang="zh-CN" sz="1400" dirty="0">
              <a:solidFill>
                <a:srgbClr val="C00000"/>
              </a:solidFill>
            </a:endParaRPr>
          </a:p>
          <a:p>
            <a:pPr marL="0" indent="0">
              <a:buNone/>
            </a:pPr>
            <a:r>
              <a:rPr lang="zh-CN" altLang="en-US" sz="1400" dirty="0">
                <a:solidFill>
                  <a:schemeClr val="tx1"/>
                </a:solidFill>
              </a:rPr>
              <a:t>如何避免那？放在</a:t>
            </a:r>
            <a:r>
              <a:rPr lang="en-US" altLang="zh-CN" sz="1400" dirty="0">
                <a:solidFill>
                  <a:schemeClr val="tx1"/>
                </a:solidFill>
              </a:rPr>
              <a:t>try catch</a:t>
            </a:r>
            <a:r>
              <a:rPr lang="zh-CN" altLang="en-US" sz="1400" dirty="0">
                <a:solidFill>
                  <a:schemeClr val="tx1"/>
                </a:solidFill>
              </a:rPr>
              <a:t>里。</a:t>
            </a: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r>
              <a:rPr lang="zh-CN" altLang="en-US" sz="1400" dirty="0">
                <a:solidFill>
                  <a:schemeClr val="tx1"/>
                </a:solidFill>
              </a:rPr>
              <a:t>并发执行</a:t>
            </a:r>
            <a:r>
              <a:rPr lang="en-US" altLang="zh-CN" sz="1400" dirty="0">
                <a:solidFill>
                  <a:schemeClr val="tx1"/>
                </a:solidFill>
              </a:rPr>
              <a:t>await</a:t>
            </a:r>
            <a:r>
              <a:rPr lang="zh-CN" altLang="en-US" sz="1400" dirty="0">
                <a:solidFill>
                  <a:schemeClr val="tx1"/>
                </a:solidFill>
              </a:rPr>
              <a:t>：</a:t>
            </a: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zh-CN" altLang="en-US"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rgbClr val="C00000"/>
              </a:solidFill>
            </a:endParaRPr>
          </a:p>
        </p:txBody>
      </p:sp>
      <p:pic>
        <p:nvPicPr>
          <p:cNvPr id="5" name="图片 4">
            <a:extLst>
              <a:ext uri="{FF2B5EF4-FFF2-40B4-BE49-F238E27FC236}">
                <a16:creationId xmlns:a16="http://schemas.microsoft.com/office/drawing/2014/main" xmlns="" id="{46665440-6A48-4D33-B9AE-43DFD8E06389}"/>
              </a:ext>
            </a:extLst>
          </p:cNvPr>
          <p:cNvPicPr>
            <a:picLocks noChangeAspect="1"/>
          </p:cNvPicPr>
          <p:nvPr/>
        </p:nvPicPr>
        <p:blipFill>
          <a:blip r:embed="rId2"/>
          <a:stretch>
            <a:fillRect/>
          </a:stretch>
        </p:blipFill>
        <p:spPr>
          <a:xfrm>
            <a:off x="4139952" y="1905116"/>
            <a:ext cx="2808312" cy="1549292"/>
          </a:xfrm>
          <a:prstGeom prst="rect">
            <a:avLst/>
          </a:prstGeom>
        </p:spPr>
      </p:pic>
      <p:pic>
        <p:nvPicPr>
          <p:cNvPr id="6" name="图片 5">
            <a:extLst>
              <a:ext uri="{FF2B5EF4-FFF2-40B4-BE49-F238E27FC236}">
                <a16:creationId xmlns:a16="http://schemas.microsoft.com/office/drawing/2014/main" xmlns="" id="{93760CE8-B53B-4476-ACE2-4AECBDCB3188}"/>
              </a:ext>
            </a:extLst>
          </p:cNvPr>
          <p:cNvPicPr>
            <a:picLocks noChangeAspect="1"/>
          </p:cNvPicPr>
          <p:nvPr/>
        </p:nvPicPr>
        <p:blipFill>
          <a:blip r:embed="rId3"/>
          <a:stretch>
            <a:fillRect/>
          </a:stretch>
        </p:blipFill>
        <p:spPr>
          <a:xfrm>
            <a:off x="1763688" y="3511479"/>
            <a:ext cx="4330073" cy="1549292"/>
          </a:xfrm>
          <a:prstGeom prst="rect">
            <a:avLst/>
          </a:prstGeom>
        </p:spPr>
      </p:pic>
    </p:spTree>
    <p:extLst>
      <p:ext uri="{BB962C8B-B14F-4D97-AF65-F5344CB8AC3E}">
        <p14:creationId xmlns:p14="http://schemas.microsoft.com/office/powerpoint/2010/main" val="3762829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ES8-</a:t>
            </a:r>
            <a:r>
              <a:rPr lang="zh-CN" altLang="en-US" dirty="0" smtClean="0"/>
              <a:t>异步函数实现原理</a:t>
            </a:r>
            <a:endParaRPr lang="en-US" altLang="zh-CN" dirty="0"/>
          </a:p>
        </p:txBody>
      </p:sp>
      <p:sp>
        <p:nvSpPr>
          <p:cNvPr id="3" name="内容占位符 2"/>
          <p:cNvSpPr>
            <a:spLocks noGrp="1"/>
          </p:cNvSpPr>
          <p:nvPr>
            <p:ph idx="1"/>
          </p:nvPr>
        </p:nvSpPr>
        <p:spPr/>
        <p:txBody>
          <a:bodyPr>
            <a:normAutofit/>
          </a:bodyPr>
          <a:lstStyle/>
          <a:p>
            <a:pPr marL="0" indent="0">
              <a:buNone/>
            </a:pPr>
            <a:r>
              <a:rPr lang="en-US" altLang="zh-CN" sz="1400" dirty="0" err="1"/>
              <a:t>async</a:t>
            </a:r>
            <a:r>
              <a:rPr lang="en-US" altLang="zh-CN" sz="1400" dirty="0"/>
              <a:t> </a:t>
            </a:r>
            <a:r>
              <a:rPr lang="zh-CN" altLang="en-US" sz="1400" dirty="0"/>
              <a:t>函数的实现原理，就是将 </a:t>
            </a:r>
            <a:r>
              <a:rPr lang="en-US" altLang="zh-CN" sz="1400" dirty="0"/>
              <a:t>Generator </a:t>
            </a:r>
            <a:r>
              <a:rPr lang="zh-CN" altLang="en-US" sz="1400" dirty="0"/>
              <a:t>函数和自动执行器，包装在一个函数里。</a:t>
            </a:r>
            <a:endParaRPr lang="zh-CN" altLang="en-US"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zh-CN" altLang="en-US" sz="1400" dirty="0"/>
          </a:p>
        </p:txBody>
      </p:sp>
      <p:pic>
        <p:nvPicPr>
          <p:cNvPr id="5" name="图片 4">
            <a:extLst>
              <a:ext uri="{FF2B5EF4-FFF2-40B4-BE49-F238E27FC236}">
                <a16:creationId xmlns:a16="http://schemas.microsoft.com/office/drawing/2014/main" xmlns="" id="{CBF61888-5D4C-413A-BD50-4F99956BB821}"/>
              </a:ext>
            </a:extLst>
          </p:cNvPr>
          <p:cNvPicPr>
            <a:picLocks noChangeAspect="1"/>
          </p:cNvPicPr>
          <p:nvPr/>
        </p:nvPicPr>
        <p:blipFill>
          <a:blip r:embed="rId2"/>
          <a:stretch>
            <a:fillRect/>
          </a:stretch>
        </p:blipFill>
        <p:spPr>
          <a:xfrm>
            <a:off x="414719" y="1347614"/>
            <a:ext cx="2997417" cy="2448272"/>
          </a:xfrm>
          <a:prstGeom prst="rect">
            <a:avLst/>
          </a:prstGeom>
        </p:spPr>
      </p:pic>
      <p:pic>
        <p:nvPicPr>
          <p:cNvPr id="6" name="图片 5">
            <a:extLst>
              <a:ext uri="{FF2B5EF4-FFF2-40B4-BE49-F238E27FC236}">
                <a16:creationId xmlns:a16="http://schemas.microsoft.com/office/drawing/2014/main" xmlns="" id="{8A056DB6-879E-4481-9E2C-AD00FF86E3CB}"/>
              </a:ext>
            </a:extLst>
          </p:cNvPr>
          <p:cNvPicPr>
            <a:picLocks noChangeAspect="1"/>
          </p:cNvPicPr>
          <p:nvPr/>
        </p:nvPicPr>
        <p:blipFill>
          <a:blip r:embed="rId3"/>
          <a:stretch>
            <a:fillRect/>
          </a:stretch>
        </p:blipFill>
        <p:spPr>
          <a:xfrm>
            <a:off x="3923928" y="1271932"/>
            <a:ext cx="4336848" cy="3843601"/>
          </a:xfrm>
          <a:prstGeom prst="rect">
            <a:avLst/>
          </a:prstGeom>
        </p:spPr>
      </p:pic>
    </p:spTree>
    <p:extLst>
      <p:ext uri="{BB962C8B-B14F-4D97-AF65-F5344CB8AC3E}">
        <p14:creationId xmlns:p14="http://schemas.microsoft.com/office/powerpoint/2010/main" val="19342577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05979"/>
            <a:ext cx="8424936" cy="565571"/>
          </a:xfrm>
        </p:spPr>
        <p:txBody>
          <a:bodyPr/>
          <a:lstStyle/>
          <a:p>
            <a:r>
              <a:rPr lang="en-US" altLang="zh-CN" dirty="0" smtClean="0"/>
              <a:t>ES8-async</a:t>
            </a:r>
            <a:r>
              <a:rPr lang="zh-CN" altLang="en-US" dirty="0" smtClean="0"/>
              <a:t>示例</a:t>
            </a:r>
            <a:endParaRPr lang="zh-CN" altLang="en-US" dirty="0"/>
          </a:p>
        </p:txBody>
      </p:sp>
      <p:sp>
        <p:nvSpPr>
          <p:cNvPr id="3" name="内容占位符 2"/>
          <p:cNvSpPr>
            <a:spLocks noGrp="1"/>
          </p:cNvSpPr>
          <p:nvPr>
            <p:ph idx="1"/>
          </p:nvPr>
        </p:nvSpPr>
        <p:spPr>
          <a:xfrm>
            <a:off x="251519" y="915566"/>
            <a:ext cx="8729177" cy="4176464"/>
          </a:xfrm>
        </p:spPr>
        <p:txBody>
          <a:bodyPr>
            <a:normAutofit/>
          </a:bodyPr>
          <a:lstStyle/>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p:txBody>
      </p:sp>
      <p:pic>
        <p:nvPicPr>
          <p:cNvPr id="6" name="图片 5">
            <a:extLst>
              <a:ext uri="{FF2B5EF4-FFF2-40B4-BE49-F238E27FC236}">
                <a16:creationId xmlns:a16="http://schemas.microsoft.com/office/drawing/2014/main" xmlns="" id="{91F4847D-612D-4DEE-9E76-B13F6C684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899667"/>
            <a:ext cx="6200775" cy="2943225"/>
          </a:xfrm>
          <a:prstGeom prst="rect">
            <a:avLst/>
          </a:prstGeom>
        </p:spPr>
      </p:pic>
      <p:sp>
        <p:nvSpPr>
          <p:cNvPr id="7" name="文本框 6">
            <a:extLst>
              <a:ext uri="{FF2B5EF4-FFF2-40B4-BE49-F238E27FC236}">
                <a16:creationId xmlns:a16="http://schemas.microsoft.com/office/drawing/2014/main" xmlns="" id="{D3530BE6-C875-4297-9289-72B03C0A54F0}"/>
              </a:ext>
            </a:extLst>
          </p:cNvPr>
          <p:cNvSpPr txBox="1"/>
          <p:nvPr/>
        </p:nvSpPr>
        <p:spPr>
          <a:xfrm>
            <a:off x="251519" y="3986908"/>
            <a:ext cx="8892481"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   它</a:t>
            </a:r>
            <a:r>
              <a:rPr lang="zh-CN" altLang="en-US" sz="1400" dirty="0" smtClean="0">
                <a:latin typeface="微软雅黑" panose="020B0503020204020204" pitchFamily="34" charset="-122"/>
                <a:ea typeface="微软雅黑" panose="020B0503020204020204" pitchFamily="34" charset="-122"/>
              </a:rPr>
              <a:t>将</a:t>
            </a:r>
            <a:r>
              <a:rPr lang="en-US" altLang="zh-CN" sz="1400" dirty="0" smtClean="0">
                <a:latin typeface="微软雅黑" panose="020B0503020204020204" pitchFamily="34" charset="-122"/>
                <a:ea typeface="微软雅黑" panose="020B0503020204020204" pitchFamily="34" charset="-122"/>
              </a:rPr>
              <a:t>Generator</a:t>
            </a:r>
            <a:r>
              <a:rPr lang="zh-CN" altLang="en-US" sz="1400" dirty="0" smtClean="0">
                <a:latin typeface="微软雅黑" panose="020B0503020204020204" pitchFamily="34" charset="-122"/>
                <a:ea typeface="微软雅黑" panose="020B0503020204020204" pitchFamily="34" charset="-122"/>
              </a:rPr>
              <a:t>写法</a:t>
            </a:r>
            <a:r>
              <a:rPr lang="zh-CN" altLang="en-US" sz="1400" dirty="0">
                <a:latin typeface="微软雅黑" panose="020B0503020204020204" pitchFamily="34" charset="-122"/>
                <a:ea typeface="微软雅黑" panose="020B0503020204020204" pitchFamily="34" charset="-122"/>
              </a:rPr>
              <a:t>中的自动执行器，改在语言层面提供，不暴露给用户。语义清晰容易理解，实现起来干净简洁，代码量少。</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21485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t>ES8-async</a:t>
            </a:r>
            <a:r>
              <a:rPr lang="zh-CN" altLang="en-US" sz="2400" dirty="0"/>
              <a:t>的</a:t>
            </a:r>
            <a:r>
              <a:rPr lang="en-US" altLang="zh-CN" sz="2400" dirty="0" smtClean="0"/>
              <a:t>co</a:t>
            </a:r>
            <a:r>
              <a:rPr lang="zh-CN" altLang="en-US" sz="2400" dirty="0"/>
              <a:t>模块</a:t>
            </a:r>
            <a:endParaRPr lang="zh-CN" altLang="en-US" sz="2400" b="1" dirty="0"/>
          </a:p>
        </p:txBody>
      </p:sp>
      <p:sp>
        <p:nvSpPr>
          <p:cNvPr id="3" name="内容占位符 2"/>
          <p:cNvSpPr>
            <a:spLocks noGrp="1"/>
          </p:cNvSpPr>
          <p:nvPr>
            <p:ph idx="1"/>
          </p:nvPr>
        </p:nvSpPr>
        <p:spPr>
          <a:xfrm>
            <a:off x="251519" y="915566"/>
            <a:ext cx="8729177" cy="4176464"/>
          </a:xfrm>
        </p:spPr>
        <p:txBody>
          <a:bodyPr>
            <a:normAutofit/>
          </a:bodyPr>
          <a:lstStyle/>
          <a:p>
            <a:pPr marL="0" indent="0">
              <a:buNone/>
            </a:pPr>
            <a:r>
              <a:rPr lang="zh-CN" altLang="en-US" sz="1400" dirty="0">
                <a:solidFill>
                  <a:schemeClr val="tx1"/>
                </a:solidFill>
              </a:rPr>
              <a:t>项目地址：</a:t>
            </a:r>
            <a:endParaRPr lang="en-US" altLang="zh-CN" sz="1400" dirty="0">
              <a:solidFill>
                <a:schemeClr val="tx1"/>
              </a:solidFill>
            </a:endParaRPr>
          </a:p>
          <a:p>
            <a:pPr marL="0" indent="0">
              <a:buNone/>
            </a:pPr>
            <a:r>
              <a:rPr lang="en-US" altLang="zh-CN" sz="1400" dirty="0">
                <a:solidFill>
                  <a:schemeClr val="tx1"/>
                </a:solidFill>
              </a:rPr>
              <a:t>   </a:t>
            </a:r>
            <a:r>
              <a:rPr lang="en-US" altLang="zh-CN" sz="1400" dirty="0">
                <a:solidFill>
                  <a:schemeClr val="tx1"/>
                </a:solidFill>
                <a:hlinkClick r:id="rId3"/>
              </a:rPr>
              <a:t>https://github.com/tj/co</a:t>
            </a:r>
            <a:endParaRPr lang="en-US" altLang="zh-CN" sz="1400" dirty="0">
              <a:solidFill>
                <a:schemeClr val="tx1"/>
              </a:solidFill>
            </a:endParaRPr>
          </a:p>
          <a:p>
            <a:pPr marL="0" indent="0">
              <a:buNone/>
            </a:pPr>
            <a:r>
              <a:rPr lang="zh-CN" altLang="en-US" sz="1400" dirty="0"/>
              <a:t>发布时间：</a:t>
            </a:r>
            <a:endParaRPr lang="en-US" altLang="zh-CN" sz="1400" dirty="0"/>
          </a:p>
          <a:p>
            <a:pPr marL="0" indent="0">
              <a:buNone/>
            </a:pPr>
            <a:r>
              <a:rPr lang="en-US" altLang="zh-CN" sz="1400" dirty="0"/>
              <a:t>    TJ </a:t>
            </a:r>
            <a:r>
              <a:rPr lang="en-US" altLang="zh-CN" sz="1400" dirty="0" err="1"/>
              <a:t>Holowaychuk</a:t>
            </a:r>
            <a:r>
              <a:rPr lang="en-US" altLang="zh-CN" sz="1400" dirty="0"/>
              <a:t> </a:t>
            </a:r>
            <a:r>
              <a:rPr lang="zh-CN" altLang="en-US" sz="1400" dirty="0"/>
              <a:t>于</a:t>
            </a:r>
            <a:r>
              <a:rPr lang="en-US" altLang="zh-CN" sz="1400" dirty="0"/>
              <a:t>2013</a:t>
            </a:r>
            <a:r>
              <a:rPr lang="zh-CN" altLang="en-US" sz="1400" dirty="0"/>
              <a:t>年</a:t>
            </a:r>
            <a:r>
              <a:rPr lang="en-US" altLang="zh-CN" sz="1400" dirty="0"/>
              <a:t>6</a:t>
            </a:r>
            <a:r>
              <a:rPr lang="zh-CN" altLang="en-US" sz="1400" dirty="0"/>
              <a:t>月发布的一个小工具，用于 </a:t>
            </a:r>
            <a:r>
              <a:rPr lang="en-US" altLang="zh-CN" sz="1400" dirty="0"/>
              <a:t>Generator </a:t>
            </a:r>
            <a:r>
              <a:rPr lang="zh-CN" altLang="en-US" sz="1400" dirty="0"/>
              <a:t>函数的自动执行。</a:t>
            </a:r>
            <a:endParaRPr lang="en-US" altLang="zh-CN" sz="1400" dirty="0"/>
          </a:p>
          <a:p>
            <a:pPr marL="0" indent="0">
              <a:buNone/>
            </a:pPr>
            <a:r>
              <a:rPr lang="en-US" altLang="zh-CN" sz="1400" dirty="0">
                <a:solidFill>
                  <a:schemeClr val="tx1"/>
                </a:solidFill>
              </a:rPr>
              <a:t>co</a:t>
            </a:r>
            <a:r>
              <a:rPr lang="zh-CN" altLang="en-US" sz="1400" dirty="0">
                <a:solidFill>
                  <a:schemeClr val="tx1"/>
                </a:solidFill>
              </a:rPr>
              <a:t>的实现原理：</a:t>
            </a:r>
            <a:endParaRPr lang="en-US" altLang="zh-CN" sz="1400" dirty="0">
              <a:solidFill>
                <a:schemeClr val="tx1"/>
              </a:solidFill>
            </a:endParaRPr>
          </a:p>
          <a:p>
            <a:pPr marL="0" indent="0">
              <a:buNone/>
            </a:pPr>
            <a:r>
              <a:rPr lang="en-US" altLang="zh-CN" sz="1400" dirty="0">
                <a:solidFill>
                  <a:schemeClr val="tx1"/>
                </a:solidFill>
              </a:rPr>
              <a:t>   </a:t>
            </a:r>
            <a:r>
              <a:rPr lang="en-US" altLang="zh-CN" sz="1400" dirty="0"/>
              <a:t>Generator </a:t>
            </a:r>
            <a:r>
              <a:rPr lang="zh-CN" altLang="en-US" sz="1400" dirty="0"/>
              <a:t>函数就是一个异步操作的容器。它的自动执行需要一种机制，当异步操作有了结果，能够自动交回执行权。</a:t>
            </a:r>
            <a:endParaRPr lang="en-US" altLang="zh-CN" sz="1400" dirty="0"/>
          </a:p>
          <a:p>
            <a:pPr marL="0" indent="0">
              <a:buNone/>
            </a:pPr>
            <a:r>
              <a:rPr lang="en-US" altLang="zh-CN" sz="1400" dirty="0"/>
              <a:t>     1</a:t>
            </a:r>
            <a:r>
              <a:rPr lang="zh-CN" altLang="en-US" sz="1400" dirty="0"/>
              <a:t>）回调函数：将异步操作包装成 </a:t>
            </a:r>
            <a:r>
              <a:rPr lang="en-US" altLang="zh-CN" sz="1400" dirty="0" err="1"/>
              <a:t>Thunk</a:t>
            </a:r>
            <a:r>
              <a:rPr lang="en-US" altLang="zh-CN" sz="1400" dirty="0"/>
              <a:t> </a:t>
            </a:r>
            <a:r>
              <a:rPr lang="zh-CN" altLang="en-US" sz="1400" dirty="0"/>
              <a:t>函数，在回调函数里面交回执行权。（</a:t>
            </a:r>
            <a:r>
              <a:rPr lang="en-US" altLang="zh-CN" sz="1400" dirty="0" err="1"/>
              <a:t>Thunk</a:t>
            </a:r>
            <a:r>
              <a:rPr lang="en-US" altLang="zh-CN" sz="1400" dirty="0"/>
              <a:t> </a:t>
            </a:r>
            <a:r>
              <a:rPr lang="zh-CN" altLang="en-US" sz="1400" dirty="0"/>
              <a:t>自行回顾）</a:t>
            </a:r>
          </a:p>
          <a:p>
            <a:pPr marL="0" indent="0">
              <a:buNone/>
            </a:pPr>
            <a:r>
              <a:rPr lang="zh-CN" altLang="en-US" sz="1400" dirty="0"/>
              <a:t>     </a:t>
            </a:r>
            <a:r>
              <a:rPr lang="en-US" altLang="zh-CN" sz="1400" dirty="0"/>
              <a:t>2</a:t>
            </a:r>
            <a:r>
              <a:rPr lang="zh-CN" altLang="en-US" sz="1400" dirty="0"/>
              <a:t>）</a:t>
            </a:r>
            <a:r>
              <a:rPr lang="en-US" altLang="zh-CN" sz="1400" dirty="0"/>
              <a:t>Promise </a:t>
            </a:r>
            <a:r>
              <a:rPr lang="zh-CN" altLang="en-US" sz="1400" dirty="0"/>
              <a:t>对象：将异步操作包装成 </a:t>
            </a:r>
            <a:r>
              <a:rPr lang="en-US" altLang="zh-CN" sz="1400" dirty="0"/>
              <a:t>Promise </a:t>
            </a:r>
            <a:r>
              <a:rPr lang="zh-CN" altLang="en-US" sz="1400" dirty="0"/>
              <a:t>对象，用 </a:t>
            </a:r>
            <a:r>
              <a:rPr lang="en-US" altLang="zh-CN" sz="1400" dirty="0"/>
              <a:t>then </a:t>
            </a:r>
            <a:r>
              <a:rPr lang="zh-CN" altLang="en-US" sz="1400" dirty="0"/>
              <a:t>方法交回执行权。</a:t>
            </a:r>
            <a:endParaRPr lang="en-US" altLang="zh-CN" sz="1400" dirty="0"/>
          </a:p>
          <a:p>
            <a:pPr marL="0" indent="0">
              <a:buNone/>
            </a:pPr>
            <a:r>
              <a:rPr lang="zh-CN" altLang="en-US" sz="1400" dirty="0">
                <a:solidFill>
                  <a:srgbClr val="C00000"/>
                </a:solidFill>
              </a:rPr>
              <a:t>使用 </a:t>
            </a:r>
            <a:r>
              <a:rPr lang="en-US" altLang="zh-CN" sz="1400" dirty="0">
                <a:solidFill>
                  <a:srgbClr val="C00000"/>
                </a:solidFill>
              </a:rPr>
              <a:t>co </a:t>
            </a:r>
            <a:r>
              <a:rPr lang="zh-CN" altLang="en-US" sz="1400" dirty="0">
                <a:solidFill>
                  <a:srgbClr val="C00000"/>
                </a:solidFill>
              </a:rPr>
              <a:t>的前提条件是，</a:t>
            </a:r>
            <a:r>
              <a:rPr lang="en-US" altLang="zh-CN" sz="1400" dirty="0">
                <a:solidFill>
                  <a:srgbClr val="C00000"/>
                </a:solidFill>
              </a:rPr>
              <a:t>Generator </a:t>
            </a:r>
            <a:r>
              <a:rPr lang="zh-CN" altLang="en-US" sz="1400" dirty="0">
                <a:solidFill>
                  <a:srgbClr val="C00000"/>
                </a:solidFill>
              </a:rPr>
              <a:t>函数的 </a:t>
            </a:r>
            <a:r>
              <a:rPr lang="en-US" altLang="zh-CN" sz="1400" dirty="0">
                <a:solidFill>
                  <a:srgbClr val="C00000"/>
                </a:solidFill>
              </a:rPr>
              <a:t>yield </a:t>
            </a:r>
            <a:r>
              <a:rPr lang="zh-CN" altLang="en-US" sz="1400" dirty="0">
                <a:solidFill>
                  <a:srgbClr val="C00000"/>
                </a:solidFill>
              </a:rPr>
              <a:t>命令后面，只能是 </a:t>
            </a:r>
            <a:r>
              <a:rPr lang="en-US" altLang="zh-CN" sz="1400" dirty="0" err="1">
                <a:solidFill>
                  <a:srgbClr val="C00000"/>
                </a:solidFill>
              </a:rPr>
              <a:t>Thunk</a:t>
            </a:r>
            <a:r>
              <a:rPr lang="en-US" altLang="zh-CN" sz="1400" dirty="0">
                <a:solidFill>
                  <a:srgbClr val="C00000"/>
                </a:solidFill>
              </a:rPr>
              <a:t> </a:t>
            </a:r>
            <a:r>
              <a:rPr lang="zh-CN" altLang="en-US" sz="1400" dirty="0">
                <a:solidFill>
                  <a:srgbClr val="C00000"/>
                </a:solidFill>
              </a:rPr>
              <a:t>函数或 </a:t>
            </a:r>
            <a:r>
              <a:rPr lang="en-US" altLang="zh-CN" sz="1400" dirty="0">
                <a:solidFill>
                  <a:srgbClr val="C00000"/>
                </a:solidFill>
              </a:rPr>
              <a:t>Promise </a:t>
            </a:r>
            <a:r>
              <a:rPr lang="zh-CN" altLang="en-US" sz="1400" dirty="0">
                <a:solidFill>
                  <a:srgbClr val="C00000"/>
                </a:solidFill>
              </a:rPr>
              <a:t>对象。</a:t>
            </a:r>
            <a:endParaRPr lang="en-US" altLang="zh-CN" sz="1400" dirty="0">
              <a:solidFill>
                <a:srgbClr val="C00000"/>
              </a:solidFill>
            </a:endParaRPr>
          </a:p>
          <a:p>
            <a:pPr marL="0" indent="0">
              <a:buNone/>
            </a:pPr>
            <a:r>
              <a:rPr lang="zh-CN" altLang="en-US" sz="1400" dirty="0">
                <a:solidFill>
                  <a:schemeClr val="tx1"/>
                </a:solidFill>
              </a:rPr>
              <a:t>源码地址：</a:t>
            </a:r>
            <a:endParaRPr lang="en-US" altLang="zh-CN" sz="1400" dirty="0">
              <a:solidFill>
                <a:schemeClr val="tx1"/>
              </a:solidFill>
            </a:endParaRPr>
          </a:p>
          <a:p>
            <a:pPr marL="0" indent="0">
              <a:buNone/>
            </a:pPr>
            <a:r>
              <a:rPr lang="en-US" altLang="zh-CN" sz="1400" dirty="0">
                <a:solidFill>
                  <a:srgbClr val="C00000"/>
                </a:solidFill>
                <a:hlinkClick r:id="rId4"/>
              </a:rPr>
              <a:t>https://github.com/tj/co/blob/master/index.js</a:t>
            </a:r>
            <a:endParaRPr lang="en-US" altLang="zh-CN" sz="1400" dirty="0">
              <a:solidFill>
                <a:srgbClr val="C00000"/>
              </a:solidFill>
            </a:endParaRPr>
          </a:p>
          <a:p>
            <a:pPr marL="0" indent="0">
              <a:buNone/>
            </a:pPr>
            <a:r>
              <a:rPr lang="zh-CN" altLang="en-US" sz="1400" dirty="0">
                <a:solidFill>
                  <a:srgbClr val="C00000"/>
                </a:solidFill>
              </a:rPr>
              <a:t>源码分析：</a:t>
            </a:r>
            <a:endParaRPr lang="en-US" altLang="zh-CN" sz="1400" dirty="0">
              <a:solidFill>
                <a:srgbClr val="C00000"/>
              </a:solidFill>
            </a:endParaRPr>
          </a:p>
          <a:p>
            <a:pPr marL="0" indent="0">
              <a:buNone/>
            </a:pPr>
            <a:r>
              <a:rPr lang="en-US" altLang="zh-CN" sz="1400" dirty="0">
                <a:solidFill>
                  <a:srgbClr val="C00000"/>
                </a:solidFill>
                <a:hlinkClick r:id="rId5"/>
              </a:rPr>
              <a:t>https://cnodejs.org/topic/576bdffa889605241796f7d9</a:t>
            </a:r>
            <a:endParaRPr lang="en-US" altLang="zh-CN" sz="1400" dirty="0">
              <a:solidFill>
                <a:srgbClr val="C00000"/>
              </a:solidFill>
            </a:endParaRPr>
          </a:p>
          <a:p>
            <a:pPr marL="0" indent="0">
              <a:buNone/>
            </a:pPr>
            <a:endParaRPr lang="en-US" altLang="zh-CN" sz="1400" dirty="0">
              <a:solidFill>
                <a:srgbClr val="C00000"/>
              </a:solidFill>
            </a:endParaRPr>
          </a:p>
          <a:p>
            <a:pPr marL="0" indent="0">
              <a:buNone/>
            </a:pPr>
            <a:endParaRPr lang="zh-CN" altLang="en-US" sz="1400" dirty="0">
              <a:solidFill>
                <a:srgbClr val="C00000"/>
              </a:solidFill>
            </a:endParaRPr>
          </a:p>
          <a:p>
            <a:pPr marL="0" indent="0">
              <a:buNone/>
            </a:pPr>
            <a:endParaRPr lang="en-US" altLang="zh-CN" sz="1400" dirty="0">
              <a:solidFill>
                <a:schemeClr val="tx1"/>
              </a:solidFill>
            </a:endParaRPr>
          </a:p>
          <a:p>
            <a:pPr marL="0" indent="0">
              <a:buNone/>
            </a:pPr>
            <a:endParaRPr lang="zh-CN" altLang="en-US"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p:txBody>
      </p:sp>
    </p:spTree>
    <p:extLst>
      <p:ext uri="{BB962C8B-B14F-4D97-AF65-F5344CB8AC3E}">
        <p14:creationId xmlns:p14="http://schemas.microsoft.com/office/powerpoint/2010/main" val="2006762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t>ES8-</a:t>
            </a:r>
            <a:r>
              <a:rPr lang="zh-CN" altLang="en-US" sz="2400" dirty="0" smtClean="0"/>
              <a:t>其他</a:t>
            </a:r>
            <a:endParaRPr lang="zh-CN" altLang="en-US" sz="2400" b="1" dirty="0"/>
          </a:p>
        </p:txBody>
      </p:sp>
      <p:sp>
        <p:nvSpPr>
          <p:cNvPr id="3" name="内容占位符 2"/>
          <p:cNvSpPr>
            <a:spLocks noGrp="1"/>
          </p:cNvSpPr>
          <p:nvPr>
            <p:ph idx="1"/>
          </p:nvPr>
        </p:nvSpPr>
        <p:spPr>
          <a:xfrm>
            <a:off x="251519" y="915566"/>
            <a:ext cx="8729177" cy="4176464"/>
          </a:xfrm>
        </p:spPr>
        <p:txBody>
          <a:bodyPr>
            <a:normAutofit/>
          </a:bodyPr>
          <a:lstStyle/>
          <a:p>
            <a:pPr marL="0" indent="0">
              <a:buNone/>
            </a:pPr>
            <a:r>
              <a:rPr lang="zh-CN" altLang="en-US" sz="1400" dirty="0" smtClean="0">
                <a:solidFill>
                  <a:schemeClr val="tx1"/>
                </a:solidFill>
              </a:rPr>
              <a:t>字符串填充：</a:t>
            </a:r>
            <a:endParaRPr lang="en-US" altLang="zh-CN" sz="1400" dirty="0" smtClean="0">
              <a:solidFill>
                <a:schemeClr val="tx1"/>
              </a:solidFill>
            </a:endParaRPr>
          </a:p>
          <a:p>
            <a:pPr marL="0" indent="0">
              <a:buNone/>
            </a:pPr>
            <a:r>
              <a:rPr lang="zh-CN" altLang="en-US" sz="1400" dirty="0" smtClean="0">
                <a:solidFill>
                  <a:schemeClr val="tx1"/>
                </a:solidFill>
              </a:rPr>
              <a:t>   开头：</a:t>
            </a:r>
            <a:r>
              <a:rPr lang="en-US" altLang="zh-CN" sz="1400" dirty="0" err="1" smtClean="0">
                <a:solidFill>
                  <a:schemeClr val="tx1"/>
                </a:solidFill>
              </a:rPr>
              <a:t>str.padStart</a:t>
            </a:r>
            <a:r>
              <a:rPr lang="en-US" altLang="zh-CN" sz="1400" dirty="0" smtClean="0">
                <a:solidFill>
                  <a:schemeClr val="tx1"/>
                </a:solidFill>
              </a:rPr>
              <a:t>(</a:t>
            </a:r>
            <a:r>
              <a:rPr lang="en-US" altLang="zh-CN" sz="1400" dirty="0" err="1" smtClean="0">
                <a:solidFill>
                  <a:schemeClr val="tx1"/>
                </a:solidFill>
              </a:rPr>
              <a:t>targetLength</a:t>
            </a:r>
            <a:r>
              <a:rPr lang="en-US" altLang="zh-CN" sz="1400" dirty="0" smtClean="0">
                <a:solidFill>
                  <a:schemeClr val="tx1"/>
                </a:solidFill>
              </a:rPr>
              <a:t> </a:t>
            </a:r>
            <a:r>
              <a:rPr lang="en-US" altLang="zh-CN" sz="1400" dirty="0">
                <a:solidFill>
                  <a:schemeClr val="tx1"/>
                </a:solidFill>
              </a:rPr>
              <a:t>[, </a:t>
            </a:r>
            <a:r>
              <a:rPr lang="en-US" altLang="zh-CN" sz="1400" dirty="0" err="1">
                <a:solidFill>
                  <a:schemeClr val="tx1"/>
                </a:solidFill>
              </a:rPr>
              <a:t>padString</a:t>
            </a:r>
            <a:r>
              <a:rPr lang="en-US" altLang="zh-CN" sz="1400" dirty="0" smtClean="0">
                <a:solidFill>
                  <a:schemeClr val="tx1"/>
                </a:solidFill>
              </a:rPr>
              <a:t>])</a:t>
            </a:r>
            <a:endParaRPr lang="en-US" altLang="zh-CN" sz="1400" dirty="0">
              <a:solidFill>
                <a:schemeClr val="tx1"/>
              </a:solidFill>
            </a:endParaRPr>
          </a:p>
          <a:p>
            <a:pPr marL="0" indent="0">
              <a:buNone/>
            </a:pPr>
            <a:r>
              <a:rPr lang="zh-CN" altLang="en-US" sz="1400" dirty="0" smtClean="0">
                <a:solidFill>
                  <a:schemeClr val="tx1"/>
                </a:solidFill>
              </a:rPr>
              <a:t>   末尾填充：</a:t>
            </a:r>
            <a:r>
              <a:rPr lang="en-US" altLang="zh-CN" sz="1400" dirty="0" err="1" smtClean="0">
                <a:solidFill>
                  <a:schemeClr val="tx1"/>
                </a:solidFill>
              </a:rPr>
              <a:t>str.padEnd</a:t>
            </a:r>
            <a:r>
              <a:rPr lang="en-US" altLang="zh-CN" sz="1400" dirty="0" smtClean="0">
                <a:solidFill>
                  <a:schemeClr val="tx1"/>
                </a:solidFill>
              </a:rPr>
              <a:t>(</a:t>
            </a:r>
            <a:r>
              <a:rPr lang="en-US" altLang="zh-CN" sz="1400" dirty="0" err="1" smtClean="0">
                <a:solidFill>
                  <a:schemeClr val="tx1"/>
                </a:solidFill>
              </a:rPr>
              <a:t>targetLength</a:t>
            </a:r>
            <a:r>
              <a:rPr lang="en-US" altLang="zh-CN" sz="1400" dirty="0" smtClean="0">
                <a:solidFill>
                  <a:schemeClr val="tx1"/>
                </a:solidFill>
              </a:rPr>
              <a:t> </a:t>
            </a:r>
            <a:r>
              <a:rPr lang="en-US" altLang="zh-CN" sz="1400" dirty="0">
                <a:solidFill>
                  <a:schemeClr val="tx1"/>
                </a:solidFill>
              </a:rPr>
              <a:t>[, </a:t>
            </a:r>
            <a:r>
              <a:rPr lang="en-US" altLang="zh-CN" sz="1400" dirty="0" err="1">
                <a:solidFill>
                  <a:schemeClr val="tx1"/>
                </a:solidFill>
              </a:rPr>
              <a:t>padString</a:t>
            </a:r>
            <a:r>
              <a:rPr lang="en-US" altLang="zh-CN" sz="1400" dirty="0" smtClean="0">
                <a:solidFill>
                  <a:schemeClr val="tx1"/>
                </a:solidFill>
              </a:rPr>
              <a:t>])</a:t>
            </a:r>
          </a:p>
          <a:p>
            <a:pPr marL="0" indent="0">
              <a:buNone/>
            </a:pPr>
            <a:r>
              <a:rPr lang="en-US" altLang="zh-CN" sz="1400" dirty="0" smtClean="0">
                <a:solidFill>
                  <a:schemeClr val="tx1"/>
                </a:solidFill>
              </a:rPr>
              <a:t>   </a:t>
            </a:r>
            <a:r>
              <a:rPr lang="en-US" altLang="zh-CN" sz="1400" dirty="0" err="1" smtClean="0">
                <a:solidFill>
                  <a:schemeClr val="tx1"/>
                </a:solidFill>
              </a:rPr>
              <a:t>targetLength</a:t>
            </a:r>
            <a:r>
              <a:rPr lang="zh-CN" altLang="en-US" sz="1400" dirty="0">
                <a:solidFill>
                  <a:schemeClr val="tx1"/>
                </a:solidFill>
              </a:rPr>
              <a:t>字符串的最终</a:t>
            </a:r>
            <a:r>
              <a:rPr lang="zh-CN" altLang="en-US" sz="1400" dirty="0" smtClean="0">
                <a:solidFill>
                  <a:schemeClr val="tx1"/>
                </a:solidFill>
              </a:rPr>
              <a:t>长度</a:t>
            </a:r>
            <a:r>
              <a:rPr lang="zh-CN" altLang="en-US" sz="1400" dirty="0">
                <a:solidFill>
                  <a:schemeClr val="tx1"/>
                </a:solidFill>
              </a:rPr>
              <a:t>，</a:t>
            </a:r>
            <a:r>
              <a:rPr lang="en-US" altLang="zh-CN" sz="1400" dirty="0" err="1" smtClean="0">
                <a:solidFill>
                  <a:schemeClr val="tx1"/>
                </a:solidFill>
              </a:rPr>
              <a:t>padString</a:t>
            </a:r>
            <a:r>
              <a:rPr lang="zh-CN" altLang="en-US" sz="1400" dirty="0">
                <a:solidFill>
                  <a:schemeClr val="tx1"/>
                </a:solidFill>
              </a:rPr>
              <a:t>填充的字符串，</a:t>
            </a:r>
            <a:r>
              <a:rPr lang="zh-CN" altLang="en-US" sz="1400" dirty="0" smtClean="0">
                <a:solidFill>
                  <a:schemeClr val="tx1"/>
                </a:solidFill>
              </a:rPr>
              <a:t>默认是</a:t>
            </a:r>
            <a:r>
              <a:rPr lang="en-US" altLang="zh-CN" sz="1400" dirty="0" smtClean="0">
                <a:solidFill>
                  <a:schemeClr val="tx1"/>
                </a:solidFill>
              </a:rPr>
              <a:t>”"</a:t>
            </a:r>
            <a:r>
              <a:rPr lang="zh-CN" altLang="en-US" sz="1400" dirty="0" smtClean="0">
                <a:solidFill>
                  <a:schemeClr val="tx1"/>
                </a:solidFill>
              </a:rPr>
              <a:t>。</a:t>
            </a:r>
            <a:endParaRPr lang="en-US" altLang="zh-CN" sz="1400" dirty="0" smtClean="0">
              <a:solidFill>
                <a:schemeClr val="tx1"/>
              </a:solidFill>
            </a:endParaRPr>
          </a:p>
          <a:p>
            <a:pPr marL="0" indent="0">
              <a:buNone/>
            </a:pPr>
            <a:endParaRPr lang="en-US" altLang="zh-CN" sz="1400" dirty="0">
              <a:solidFill>
                <a:schemeClr val="tx1"/>
              </a:solidFill>
            </a:endParaRPr>
          </a:p>
          <a:p>
            <a:pPr marL="0" indent="0">
              <a:buNone/>
            </a:pPr>
            <a:r>
              <a:rPr lang="zh-CN" altLang="en-US" sz="1400" dirty="0">
                <a:solidFill>
                  <a:schemeClr val="tx1"/>
                </a:solidFill>
              </a:rPr>
              <a:t>函数参数列表和调用中的尾随逗号：</a:t>
            </a:r>
            <a:endParaRPr lang="en-US" altLang="zh-CN" sz="1400" dirty="0">
              <a:solidFill>
                <a:schemeClr val="tx1"/>
              </a:solidFill>
            </a:endParaRPr>
          </a:p>
          <a:p>
            <a:pPr marL="0" indent="0">
              <a:buNone/>
            </a:pPr>
            <a:r>
              <a:rPr lang="zh-CN" altLang="en-US" sz="1400" dirty="0">
                <a:solidFill>
                  <a:schemeClr val="tx1"/>
                </a:solidFill>
              </a:rPr>
              <a:t>   </a:t>
            </a:r>
            <a:r>
              <a:rPr lang="zh-CN" altLang="en-US" sz="1400" dirty="0" smtClean="0">
                <a:solidFill>
                  <a:schemeClr val="tx1"/>
                </a:solidFill>
              </a:rPr>
              <a:t> 将</a:t>
            </a:r>
            <a:r>
              <a:rPr lang="zh-CN" altLang="en-US" sz="1400" dirty="0">
                <a:solidFill>
                  <a:schemeClr val="tx1"/>
                </a:solidFill>
              </a:rPr>
              <a:t>鼓励开发人员停止丑陋的“行以逗号开头”的习惯</a:t>
            </a:r>
            <a:r>
              <a:rPr lang="zh-CN" altLang="en-US" sz="1400" dirty="0" smtClean="0">
                <a:solidFill>
                  <a:schemeClr val="tx1"/>
                </a:solidFill>
              </a:rPr>
              <a:t>。</a:t>
            </a:r>
            <a:endParaRPr lang="en-US" altLang="zh-CN" sz="1400" dirty="0" smtClean="0">
              <a:solidFill>
                <a:schemeClr val="tx1"/>
              </a:solidFill>
            </a:endParaRPr>
          </a:p>
          <a:p>
            <a:pPr marL="0" indent="0">
              <a:buNone/>
            </a:pPr>
            <a:endParaRPr lang="en-US" altLang="zh-CN" sz="1400" dirty="0">
              <a:solidFill>
                <a:schemeClr val="tx1"/>
              </a:solidFill>
            </a:endParaRPr>
          </a:p>
          <a:p>
            <a:pPr marL="0" indent="0">
              <a:buNone/>
            </a:pPr>
            <a:r>
              <a:rPr lang="zh-CN" altLang="en-US" sz="1400" dirty="0">
                <a:solidFill>
                  <a:schemeClr val="tx1"/>
                </a:solidFill>
              </a:rPr>
              <a:t>共享内存 和 </a:t>
            </a:r>
            <a:r>
              <a:rPr lang="en-US" altLang="zh-CN" sz="1400" dirty="0">
                <a:solidFill>
                  <a:schemeClr val="tx1"/>
                </a:solidFill>
              </a:rPr>
              <a:t>Atomics</a:t>
            </a:r>
            <a:r>
              <a:rPr lang="zh-CN" altLang="en-US" sz="1400" dirty="0">
                <a:solidFill>
                  <a:schemeClr val="tx1"/>
                </a:solidFill>
              </a:rPr>
              <a:t>：</a:t>
            </a:r>
            <a:endParaRPr lang="en-US" altLang="zh-CN" sz="1400" dirty="0">
              <a:solidFill>
                <a:schemeClr val="tx1"/>
              </a:solidFill>
            </a:endParaRPr>
          </a:p>
          <a:p>
            <a:pPr marL="0" indent="0">
              <a:buNone/>
            </a:pPr>
            <a:r>
              <a:rPr lang="en-US" altLang="zh-CN" sz="1400" dirty="0">
                <a:solidFill>
                  <a:schemeClr val="tx1"/>
                </a:solidFill>
              </a:rPr>
              <a:t>    </a:t>
            </a:r>
            <a:r>
              <a:rPr lang="en-US" altLang="zh-CN" sz="1400" dirty="0" err="1">
                <a:solidFill>
                  <a:schemeClr val="tx1"/>
                </a:solidFill>
              </a:rPr>
              <a:t>SharedArrayBuffer</a:t>
            </a:r>
            <a:r>
              <a:rPr lang="en-US" altLang="zh-CN" sz="1400" dirty="0">
                <a:solidFill>
                  <a:schemeClr val="tx1"/>
                </a:solidFill>
              </a:rPr>
              <a:t> </a:t>
            </a:r>
            <a:r>
              <a:rPr lang="zh-CN" altLang="en-US" sz="1400" dirty="0">
                <a:solidFill>
                  <a:schemeClr val="tx1"/>
                </a:solidFill>
              </a:rPr>
              <a:t>在 </a:t>
            </a:r>
            <a:r>
              <a:rPr lang="en-US" altLang="zh-CN" sz="1400" dirty="0">
                <a:solidFill>
                  <a:schemeClr val="tx1"/>
                </a:solidFill>
              </a:rPr>
              <a:t>Web worker </a:t>
            </a:r>
            <a:r>
              <a:rPr lang="zh-CN" altLang="en-US" sz="1400" dirty="0">
                <a:solidFill>
                  <a:schemeClr val="tx1"/>
                </a:solidFill>
              </a:rPr>
              <a:t>及其创建者之间创建共享内存数组。</a:t>
            </a:r>
          </a:p>
          <a:p>
            <a:pPr marL="0" indent="0">
              <a:buNone/>
            </a:pPr>
            <a:endParaRPr lang="en-US" altLang="zh-CN" sz="1400" dirty="0">
              <a:solidFill>
                <a:schemeClr val="tx1"/>
              </a:solidFill>
            </a:endParaRPr>
          </a:p>
        </p:txBody>
      </p:sp>
      <p:pic>
        <p:nvPicPr>
          <p:cNvPr id="5" name="图片 4"/>
          <p:cNvPicPr>
            <a:picLocks noChangeAspect="1"/>
          </p:cNvPicPr>
          <p:nvPr/>
        </p:nvPicPr>
        <p:blipFill>
          <a:blip r:embed="rId3"/>
          <a:stretch>
            <a:fillRect/>
          </a:stretch>
        </p:blipFill>
        <p:spPr>
          <a:xfrm>
            <a:off x="5796136" y="1923678"/>
            <a:ext cx="2722060" cy="1152128"/>
          </a:xfrm>
          <a:prstGeom prst="rect">
            <a:avLst/>
          </a:prstGeom>
        </p:spPr>
      </p:pic>
    </p:spTree>
    <p:extLst>
      <p:ext uri="{BB962C8B-B14F-4D97-AF65-F5344CB8AC3E}">
        <p14:creationId xmlns:p14="http://schemas.microsoft.com/office/powerpoint/2010/main" val="2316437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ECMAScript</a:t>
            </a:r>
            <a:r>
              <a:rPr lang="zh-CN" altLang="en-US" dirty="0"/>
              <a:t>简介</a:t>
            </a:r>
            <a:endParaRPr lang="en-US" altLang="zh-CN" dirty="0"/>
          </a:p>
        </p:txBody>
      </p:sp>
      <p:sp>
        <p:nvSpPr>
          <p:cNvPr id="3" name="内容占位符 2"/>
          <p:cNvSpPr>
            <a:spLocks noGrp="1"/>
          </p:cNvSpPr>
          <p:nvPr>
            <p:ph idx="1"/>
          </p:nvPr>
        </p:nvSpPr>
        <p:spPr>
          <a:xfrm>
            <a:off x="358577" y="828112"/>
            <a:ext cx="8424936" cy="3816424"/>
          </a:xfrm>
        </p:spPr>
        <p:txBody>
          <a:bodyPr>
            <a:normAutofit/>
          </a:bodyPr>
          <a:lstStyle/>
          <a:p>
            <a:pPr marL="0" indent="0">
              <a:buNone/>
            </a:pPr>
            <a:r>
              <a:rPr lang="en-US" altLang="zh-CN" sz="1400" dirty="0" err="1" smtClean="0"/>
              <a:t>Javascript</a:t>
            </a:r>
            <a:r>
              <a:rPr lang="zh-CN" altLang="en-US" sz="1400" dirty="0" smtClean="0"/>
              <a:t>是一种符合</a:t>
            </a:r>
            <a:r>
              <a:rPr lang="en-US" altLang="zh-CN" sz="1400" dirty="0" smtClean="0"/>
              <a:t>ECMAScript</a:t>
            </a:r>
            <a:r>
              <a:rPr lang="zh-CN" altLang="en-US" sz="1400" dirty="0" smtClean="0"/>
              <a:t>（</a:t>
            </a:r>
            <a:r>
              <a:rPr lang="en-US" altLang="zh-CN" sz="1400" dirty="0" smtClean="0"/>
              <a:t>262</a:t>
            </a:r>
            <a:r>
              <a:rPr lang="zh-CN" altLang="en-US" sz="1400" dirty="0" smtClean="0"/>
              <a:t>）规范的通用脚本语言。</a:t>
            </a:r>
            <a:endParaRPr lang="zh-CN" altLang="en-US" sz="1400" dirty="0"/>
          </a:p>
        </p:txBody>
      </p:sp>
      <p:sp>
        <p:nvSpPr>
          <p:cNvPr id="4" name="圆角矩形 3"/>
          <p:cNvSpPr/>
          <p:nvPr/>
        </p:nvSpPr>
        <p:spPr>
          <a:xfrm>
            <a:off x="4036264" y="2244873"/>
            <a:ext cx="1152128"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ES</a:t>
            </a:r>
            <a:endParaRPr lang="zh-CN" altLang="en-US" sz="1400" dirty="0">
              <a:latin typeface="微软雅黑" panose="020B0503020204020204" pitchFamily="34" charset="-122"/>
              <a:ea typeface="微软雅黑" panose="020B0503020204020204" pitchFamily="34" charset="-122"/>
            </a:endParaRPr>
          </a:p>
        </p:txBody>
      </p:sp>
      <p:sp>
        <p:nvSpPr>
          <p:cNvPr id="6" name="圆角矩形 5"/>
          <p:cNvSpPr/>
          <p:nvPr/>
        </p:nvSpPr>
        <p:spPr>
          <a:xfrm>
            <a:off x="1619672" y="1308769"/>
            <a:ext cx="1152128"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TC39</a:t>
            </a:r>
          </a:p>
          <a:p>
            <a:pPr algn="ctr"/>
            <a:r>
              <a:rPr lang="zh-CN" altLang="en-US" sz="1400" dirty="0" smtClean="0">
                <a:latin typeface="微软雅黑" panose="020B0503020204020204" pitchFamily="34" charset="-122"/>
                <a:ea typeface="微软雅黑" panose="020B0503020204020204" pitchFamily="34" charset="-122"/>
              </a:rPr>
              <a:t>委员会</a:t>
            </a:r>
            <a:endParaRPr lang="zh-CN" altLang="en-US" sz="1400" dirty="0">
              <a:latin typeface="微软雅黑" panose="020B0503020204020204" pitchFamily="34" charset="-122"/>
              <a:ea typeface="微软雅黑" panose="020B0503020204020204" pitchFamily="34" charset="-122"/>
            </a:endParaRPr>
          </a:p>
        </p:txBody>
      </p:sp>
      <p:sp>
        <p:nvSpPr>
          <p:cNvPr id="7" name="圆角矩形 6"/>
          <p:cNvSpPr/>
          <p:nvPr/>
        </p:nvSpPr>
        <p:spPr>
          <a:xfrm>
            <a:off x="6300192" y="1308769"/>
            <a:ext cx="1152128"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ES6</a:t>
            </a:r>
          </a:p>
          <a:p>
            <a:pPr algn="ctr"/>
            <a:r>
              <a:rPr lang="zh-CN" altLang="en-US" sz="1400" dirty="0" smtClean="0">
                <a:latin typeface="微软雅黑" panose="020B0503020204020204" pitchFamily="34" charset="-122"/>
                <a:ea typeface="微软雅黑" panose="020B0503020204020204" pitchFamily="34" charset="-122"/>
              </a:rPr>
              <a:t>开始每年</a:t>
            </a:r>
            <a:endParaRPr lang="zh-CN" altLang="en-US" sz="1400" dirty="0">
              <a:latin typeface="微软雅黑" panose="020B0503020204020204" pitchFamily="34" charset="-122"/>
              <a:ea typeface="微软雅黑" panose="020B0503020204020204" pitchFamily="34" charset="-122"/>
            </a:endParaRPr>
          </a:p>
        </p:txBody>
      </p:sp>
      <p:sp>
        <p:nvSpPr>
          <p:cNvPr id="9" name="圆角矩形 8"/>
          <p:cNvSpPr/>
          <p:nvPr/>
        </p:nvSpPr>
        <p:spPr>
          <a:xfrm>
            <a:off x="4036264" y="3798107"/>
            <a:ext cx="1152128"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stage0-stage4</a:t>
            </a:r>
            <a:endParaRPr lang="zh-CN" altLang="en-US" sz="1400" dirty="0">
              <a:latin typeface="微软雅黑" panose="020B0503020204020204" pitchFamily="34" charset="-122"/>
              <a:ea typeface="微软雅黑" panose="020B0503020204020204" pitchFamily="34" charset="-122"/>
            </a:endParaRPr>
          </a:p>
        </p:txBody>
      </p:sp>
      <p:cxnSp>
        <p:nvCxnSpPr>
          <p:cNvPr id="11" name="直接箭头连接符 10"/>
          <p:cNvCxnSpPr>
            <a:stCxn id="4" idx="3"/>
          </p:cNvCxnSpPr>
          <p:nvPr/>
        </p:nvCxnSpPr>
        <p:spPr>
          <a:xfrm flipV="1">
            <a:off x="5188392" y="1956840"/>
            <a:ext cx="1111800" cy="64807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5" name="直接箭头连接符 14"/>
          <p:cNvCxnSpPr/>
          <p:nvPr/>
        </p:nvCxnSpPr>
        <p:spPr>
          <a:xfrm flipH="1" flipV="1">
            <a:off x="2771800" y="1956840"/>
            <a:ext cx="1246462" cy="68212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7" name="直接箭头连接符 16"/>
          <p:cNvCxnSpPr>
            <a:stCxn id="4" idx="2"/>
            <a:endCxn id="9" idx="0"/>
          </p:cNvCxnSpPr>
          <p:nvPr/>
        </p:nvCxnSpPr>
        <p:spPr>
          <a:xfrm>
            <a:off x="4612328" y="2964953"/>
            <a:ext cx="0" cy="83315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0" name="文本框 19"/>
          <p:cNvSpPr txBox="1"/>
          <p:nvPr/>
        </p:nvSpPr>
        <p:spPr>
          <a:xfrm>
            <a:off x="3197279" y="1956840"/>
            <a:ext cx="492443" cy="276999"/>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制定</a:t>
            </a:r>
            <a:endParaRPr lang="zh-CN" altLang="en-US" sz="12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5188392" y="1956840"/>
            <a:ext cx="800219"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发布周期</a:t>
            </a:r>
            <a:endParaRPr lang="zh-CN" altLang="en-US" sz="12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4608004" y="3161068"/>
            <a:ext cx="492443"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发布流程</a:t>
            </a:r>
            <a:endParaRPr lang="zh-CN" altLang="en-US" sz="1200"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420001" y="4634606"/>
            <a:ext cx="2279791" cy="276999"/>
          </a:xfrm>
          <a:prstGeom prst="rect">
            <a:avLst/>
          </a:prstGeom>
          <a:noFill/>
        </p:spPr>
        <p:txBody>
          <a:bodyPr wrap="none" rtlCol="0">
            <a:spAutoFit/>
          </a:bodyPr>
          <a:lstStyle/>
          <a:p>
            <a:r>
              <a:rPr lang="zh-CN" altLang="en-US" sz="1200" dirty="0" smtClean="0">
                <a:latin typeface="微软雅黑" panose="020B0503020204020204" pitchFamily="34" charset="-122"/>
                <a:ea typeface="微软雅黑" panose="020B0503020204020204" pitchFamily="34" charset="-122"/>
              </a:rPr>
              <a:t>参考：</a:t>
            </a:r>
            <a:r>
              <a:rPr lang="en-US" altLang="zh-CN" sz="1200" dirty="0" smtClean="0">
                <a:latin typeface="微软雅黑" panose="020B0503020204020204" pitchFamily="34" charset="-122"/>
                <a:ea typeface="微软雅黑" panose="020B0503020204020204" pitchFamily="34" charset="-122"/>
                <a:hlinkClick r:id="rId2"/>
              </a:rPr>
              <a:t>JS</a:t>
            </a:r>
            <a:r>
              <a:rPr lang="zh-CN" altLang="en-US" sz="1200" dirty="0" smtClean="0">
                <a:latin typeface="微软雅黑" panose="020B0503020204020204" pitchFamily="34" charset="-122"/>
                <a:ea typeface="微软雅黑" panose="020B0503020204020204" pitchFamily="34" charset="-122"/>
                <a:hlinkClick r:id="rId2"/>
              </a:rPr>
              <a:t>与</a:t>
            </a:r>
            <a:r>
              <a:rPr lang="en-US" altLang="zh-CN" sz="1200" dirty="0" smtClean="0">
                <a:latin typeface="微软雅黑" panose="020B0503020204020204" pitchFamily="34" charset="-122"/>
                <a:ea typeface="微软雅黑" panose="020B0503020204020204" pitchFamily="34" charset="-122"/>
                <a:hlinkClick r:id="rId2"/>
              </a:rPr>
              <a:t>ECMAScript</a:t>
            </a:r>
            <a:r>
              <a:rPr lang="zh-CN" altLang="en-US" sz="1200" dirty="0" smtClean="0">
                <a:latin typeface="微软雅黑" panose="020B0503020204020204" pitchFamily="34" charset="-122"/>
                <a:ea typeface="微软雅黑" panose="020B0503020204020204" pitchFamily="34" charset="-122"/>
                <a:hlinkClick r:id="rId2"/>
              </a:rPr>
              <a:t>的关系</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02427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t>ES7</a:t>
            </a:r>
            <a:r>
              <a:rPr lang="zh-CN" altLang="en-US" sz="2400" dirty="0" smtClean="0"/>
              <a:t>特性介绍</a:t>
            </a:r>
            <a:r>
              <a:rPr lang="en-US" altLang="zh-CN" sz="2400" dirty="0" smtClean="0"/>
              <a:t>-</a:t>
            </a:r>
            <a:r>
              <a:rPr lang="zh-CN" altLang="en-US" sz="2400" dirty="0" smtClean="0"/>
              <a:t>数组</a:t>
            </a:r>
            <a:r>
              <a:rPr lang="en-US" altLang="zh-CN" sz="2400" dirty="0" smtClean="0"/>
              <a:t>includes</a:t>
            </a:r>
            <a:r>
              <a:rPr lang="zh-CN" altLang="en-US" sz="2400" dirty="0" smtClean="0"/>
              <a:t>与求幂</a:t>
            </a:r>
            <a:r>
              <a:rPr lang="en-US" altLang="zh-CN" sz="2400" dirty="0"/>
              <a:t/>
            </a:r>
            <a:br>
              <a:rPr lang="en-US" altLang="zh-CN" sz="2400" dirty="0"/>
            </a:br>
            <a:endParaRPr lang="zh-CN" altLang="en-US" sz="2400" b="1" dirty="0"/>
          </a:p>
        </p:txBody>
      </p:sp>
      <p:sp>
        <p:nvSpPr>
          <p:cNvPr id="3" name="内容占位符 2"/>
          <p:cNvSpPr>
            <a:spLocks noGrp="1"/>
          </p:cNvSpPr>
          <p:nvPr>
            <p:ph idx="1"/>
          </p:nvPr>
        </p:nvSpPr>
        <p:spPr>
          <a:xfrm>
            <a:off x="251519" y="915566"/>
            <a:ext cx="8729177" cy="4176464"/>
          </a:xfrm>
        </p:spPr>
        <p:txBody>
          <a:bodyPr>
            <a:normAutofit/>
          </a:bodyPr>
          <a:lstStyle/>
          <a:p>
            <a:pPr marL="0" indent="0">
              <a:buNone/>
            </a:pPr>
            <a:r>
              <a:rPr lang="zh-CN" altLang="en-US" sz="1400" dirty="0" smtClean="0">
                <a:solidFill>
                  <a:schemeClr val="tx1"/>
                </a:solidFill>
              </a:rPr>
              <a:t>数组的</a:t>
            </a:r>
            <a:r>
              <a:rPr lang="en-US" altLang="zh-CN" sz="1400" dirty="0" smtClean="0"/>
              <a:t>includes</a:t>
            </a:r>
            <a:r>
              <a:rPr lang="zh-CN" altLang="en-US" sz="1400" dirty="0" smtClean="0"/>
              <a:t>：</a:t>
            </a:r>
            <a:endParaRPr lang="en-US" altLang="zh-CN" sz="1400" dirty="0" smtClean="0"/>
          </a:p>
          <a:p>
            <a:pPr marL="0" indent="0">
              <a:buNone/>
            </a:pPr>
            <a:r>
              <a:rPr lang="en-US" altLang="zh-CN" sz="1400" dirty="0">
                <a:solidFill>
                  <a:schemeClr val="tx1"/>
                </a:solidFill>
              </a:rPr>
              <a:t>  </a:t>
            </a:r>
            <a:r>
              <a:rPr lang="zh-CN" altLang="en-US" sz="1400" dirty="0">
                <a:solidFill>
                  <a:schemeClr val="tx1"/>
                </a:solidFill>
              </a:rPr>
              <a:t>作用：用来判断一个数组是否包含一个指定的值，返回布尔值。</a:t>
            </a:r>
            <a:endParaRPr lang="en-US" altLang="zh-CN" sz="1400" dirty="0">
              <a:solidFill>
                <a:schemeClr val="tx1"/>
              </a:solidFill>
            </a:endParaRPr>
          </a:p>
          <a:p>
            <a:pPr marL="0" indent="0">
              <a:buNone/>
            </a:pPr>
            <a:r>
              <a:rPr lang="zh-CN" altLang="en-US" sz="1400" dirty="0">
                <a:solidFill>
                  <a:schemeClr val="tx1"/>
                </a:solidFill>
              </a:rPr>
              <a:t>  语法：</a:t>
            </a:r>
            <a:r>
              <a:rPr lang="en-US" altLang="zh-CN" sz="1400" dirty="0" err="1">
                <a:solidFill>
                  <a:schemeClr val="tx1"/>
                </a:solidFill>
              </a:rPr>
              <a:t>arr.includes</a:t>
            </a:r>
            <a:r>
              <a:rPr lang="en-US" altLang="zh-CN" sz="1400" dirty="0">
                <a:solidFill>
                  <a:schemeClr val="tx1"/>
                </a:solidFill>
              </a:rPr>
              <a:t>(</a:t>
            </a:r>
            <a:r>
              <a:rPr lang="en-US" altLang="zh-CN" sz="1400" dirty="0" err="1">
                <a:solidFill>
                  <a:schemeClr val="tx1"/>
                </a:solidFill>
              </a:rPr>
              <a:t>valueToFind</a:t>
            </a:r>
            <a:r>
              <a:rPr lang="en-US" altLang="zh-CN" sz="1400" dirty="0">
                <a:solidFill>
                  <a:schemeClr val="tx1"/>
                </a:solidFill>
              </a:rPr>
              <a:t>[, </a:t>
            </a:r>
            <a:r>
              <a:rPr lang="en-US" altLang="zh-CN" sz="1400" dirty="0" err="1">
                <a:solidFill>
                  <a:schemeClr val="tx1"/>
                </a:solidFill>
              </a:rPr>
              <a:t>fromIndex</a:t>
            </a:r>
            <a:r>
              <a:rPr lang="en-US" altLang="zh-CN" sz="1400" dirty="0">
                <a:solidFill>
                  <a:schemeClr val="tx1"/>
                </a:solidFill>
              </a:rPr>
              <a:t>])</a:t>
            </a:r>
          </a:p>
          <a:p>
            <a:pPr marL="0" indent="0">
              <a:buNone/>
            </a:pPr>
            <a:r>
              <a:rPr lang="zh-CN" altLang="en-US" sz="1400" dirty="0" smtClean="0">
                <a:solidFill>
                  <a:schemeClr val="tx1"/>
                </a:solidFill>
              </a:rPr>
              <a:t>  对比</a:t>
            </a:r>
            <a:r>
              <a:rPr lang="en-US" altLang="zh-CN" sz="1400" dirty="0" err="1" smtClean="0">
                <a:solidFill>
                  <a:schemeClr val="tx1"/>
                </a:solidFill>
              </a:rPr>
              <a:t>indexOf</a:t>
            </a:r>
            <a:r>
              <a:rPr lang="zh-CN" altLang="en-US" sz="1400" dirty="0" smtClean="0">
                <a:solidFill>
                  <a:schemeClr val="tx1"/>
                </a:solidFill>
              </a:rPr>
              <a:t>：可查找</a:t>
            </a:r>
            <a:r>
              <a:rPr lang="en-US" altLang="zh-CN" sz="1400" dirty="0" err="1" smtClean="0">
                <a:solidFill>
                  <a:schemeClr val="tx1"/>
                </a:solidFill>
              </a:rPr>
              <a:t>NaN</a:t>
            </a:r>
            <a:r>
              <a:rPr lang="zh-CN" altLang="en-US" sz="1400" dirty="0" smtClean="0">
                <a:solidFill>
                  <a:schemeClr val="tx1"/>
                </a:solidFill>
              </a:rPr>
              <a:t>。</a:t>
            </a:r>
            <a:endParaRPr lang="en-US" altLang="zh-CN" sz="1400" dirty="0" smtClean="0">
              <a:solidFill>
                <a:schemeClr val="tx1"/>
              </a:solidFill>
            </a:endParaRPr>
          </a:p>
          <a:p>
            <a:pPr marL="0" indent="0">
              <a:buNone/>
            </a:pPr>
            <a:r>
              <a:rPr lang="zh-CN" altLang="en-US" sz="1400" dirty="0" smtClean="0">
                <a:solidFill>
                  <a:schemeClr val="tx1"/>
                </a:solidFill>
              </a:rPr>
              <a:t>  更多参考：</a:t>
            </a:r>
            <a:r>
              <a:rPr lang="en-US" altLang="zh-CN" sz="1400" dirty="0">
                <a:hlinkClick r:id="rId3"/>
              </a:rPr>
              <a:t>https://</a:t>
            </a:r>
            <a:r>
              <a:rPr lang="en-US" altLang="zh-CN" sz="1400" dirty="0" smtClean="0">
                <a:hlinkClick r:id="rId3"/>
              </a:rPr>
              <a:t>developer.mozilla.org/zh-CN/docs/Web/JavaScript/Reference/Global_Objects/Array/includes</a:t>
            </a:r>
            <a:endParaRPr lang="en-US" altLang="zh-CN" sz="1400" dirty="0" smtClean="0"/>
          </a:p>
          <a:p>
            <a:pPr marL="0" indent="0">
              <a:buNone/>
            </a:pPr>
            <a:endParaRPr lang="en-US" altLang="zh-CN" sz="1400" dirty="0">
              <a:solidFill>
                <a:schemeClr val="tx1"/>
              </a:solidFill>
            </a:endParaRPr>
          </a:p>
          <a:p>
            <a:pPr marL="0" indent="0">
              <a:buNone/>
            </a:pPr>
            <a:r>
              <a:rPr lang="zh-CN" altLang="en-US" sz="1400" dirty="0" smtClean="0">
                <a:solidFill>
                  <a:schemeClr val="tx1"/>
                </a:solidFill>
              </a:rPr>
              <a:t>求幂运算符：</a:t>
            </a:r>
            <a:endParaRPr lang="en-US" altLang="zh-CN" sz="1400" dirty="0" smtClean="0">
              <a:solidFill>
                <a:schemeClr val="tx1"/>
              </a:solidFill>
            </a:endParaRPr>
          </a:p>
          <a:p>
            <a:pPr marL="0" indent="0">
              <a:buNone/>
            </a:pPr>
            <a:r>
              <a:rPr lang="zh-CN" altLang="en-US" sz="1400" dirty="0">
                <a:solidFill>
                  <a:schemeClr val="tx1"/>
                </a:solidFill>
              </a:rPr>
              <a:t> </a:t>
            </a:r>
            <a:r>
              <a:rPr lang="zh-CN" altLang="en-US" sz="1400" dirty="0" smtClean="0">
                <a:solidFill>
                  <a:schemeClr val="tx1"/>
                </a:solidFill>
              </a:rPr>
              <a:t>  ** </a:t>
            </a:r>
            <a:r>
              <a:rPr lang="zh-CN" altLang="en-US" sz="1400" dirty="0">
                <a:solidFill>
                  <a:schemeClr val="tx1"/>
                </a:solidFill>
              </a:rPr>
              <a:t>等价于 </a:t>
            </a:r>
            <a:r>
              <a:rPr lang="en-US" altLang="zh-CN" sz="1400" dirty="0" err="1">
                <a:solidFill>
                  <a:schemeClr val="tx1"/>
                </a:solidFill>
              </a:rPr>
              <a:t>Math.pow</a:t>
            </a:r>
            <a:r>
              <a:rPr lang="en-US" altLang="zh-CN" sz="1400" dirty="0">
                <a:solidFill>
                  <a:schemeClr val="tx1"/>
                </a:solidFill>
              </a:rPr>
              <a:t>()</a:t>
            </a:r>
            <a:r>
              <a:rPr lang="zh-CN" altLang="en-US" sz="1400" dirty="0">
                <a:solidFill>
                  <a:schemeClr val="tx1"/>
                </a:solidFill>
              </a:rPr>
              <a:t>，但是它被引入语言本身，而不是库</a:t>
            </a:r>
            <a:r>
              <a:rPr lang="zh-CN" altLang="en-US" sz="1400" dirty="0" smtClean="0">
                <a:solidFill>
                  <a:schemeClr val="tx1"/>
                </a:solidFill>
              </a:rPr>
              <a:t>函数。</a:t>
            </a:r>
            <a:endParaRPr lang="en-US" altLang="zh-CN" sz="1400" dirty="0" smtClean="0">
              <a:solidFill>
                <a:schemeClr val="tx1"/>
              </a:solidFill>
            </a:endParaRPr>
          </a:p>
          <a:p>
            <a:pPr marL="0" indent="0">
              <a:buNone/>
            </a:pPr>
            <a:r>
              <a:rPr lang="en-US" altLang="zh-CN" sz="1400" dirty="0">
                <a:solidFill>
                  <a:schemeClr val="tx1"/>
                </a:solidFill>
              </a:rPr>
              <a:t> </a:t>
            </a:r>
            <a:r>
              <a:rPr lang="en-US" altLang="zh-CN" sz="1400" dirty="0" smtClean="0">
                <a:solidFill>
                  <a:schemeClr val="tx1"/>
                </a:solidFill>
              </a:rPr>
              <a:t>  </a:t>
            </a:r>
            <a:r>
              <a:rPr lang="en-US" altLang="zh-CN" sz="1400" dirty="0" err="1" smtClean="0"/>
              <a:t>Math.pow</a:t>
            </a:r>
            <a:r>
              <a:rPr lang="zh-CN" altLang="en-US" sz="1400" dirty="0" smtClean="0"/>
              <a:t>（</a:t>
            </a:r>
            <a:r>
              <a:rPr lang="en-US" altLang="zh-CN" sz="1400" dirty="0" smtClean="0"/>
              <a:t>3,2</a:t>
            </a:r>
            <a:r>
              <a:rPr lang="zh-CN" altLang="en-US" sz="1400" dirty="0"/>
              <a:t>）</a:t>
            </a:r>
            <a:r>
              <a:rPr lang="en-US" altLang="zh-CN" sz="1400" dirty="0"/>
              <a:t>== </a:t>
            </a:r>
            <a:r>
              <a:rPr lang="en-US" altLang="zh-CN" sz="1400" dirty="0" smtClean="0"/>
              <a:t>3 </a:t>
            </a:r>
            <a:r>
              <a:rPr lang="en-US" altLang="zh-CN" sz="1400" dirty="0"/>
              <a:t>** 2</a:t>
            </a:r>
          </a:p>
          <a:p>
            <a:pPr marL="0" indent="0">
              <a:buNone/>
            </a:pPr>
            <a:endParaRPr lang="en-US" altLang="zh-CN" sz="1400" dirty="0" smtClean="0">
              <a:solidFill>
                <a:schemeClr val="tx1"/>
              </a:solidFill>
            </a:endParaRPr>
          </a:p>
          <a:p>
            <a:pPr marL="0" indent="0">
              <a:buNone/>
            </a:pPr>
            <a:endParaRPr lang="en-US" altLang="zh-CN" sz="1400" dirty="0" smtClean="0">
              <a:solidFill>
                <a:schemeClr val="tx1"/>
              </a:solidFill>
            </a:endParaRPr>
          </a:p>
        </p:txBody>
      </p:sp>
      <p:pic>
        <p:nvPicPr>
          <p:cNvPr id="6" name="图片 5"/>
          <p:cNvPicPr>
            <a:picLocks noChangeAspect="1"/>
          </p:cNvPicPr>
          <p:nvPr/>
        </p:nvPicPr>
        <p:blipFill>
          <a:blip r:embed="rId4"/>
          <a:stretch>
            <a:fillRect/>
          </a:stretch>
        </p:blipFill>
        <p:spPr>
          <a:xfrm>
            <a:off x="4355976" y="3435846"/>
            <a:ext cx="2990476" cy="1219048"/>
          </a:xfrm>
          <a:prstGeom prst="rect">
            <a:avLst/>
          </a:prstGeom>
        </p:spPr>
      </p:pic>
    </p:spTree>
    <p:extLst>
      <p:ext uri="{BB962C8B-B14F-4D97-AF65-F5344CB8AC3E}">
        <p14:creationId xmlns:p14="http://schemas.microsoft.com/office/powerpoint/2010/main" val="12728303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t>ES6</a:t>
            </a:r>
            <a:r>
              <a:rPr lang="zh-CN" altLang="en-US" sz="2400" dirty="0"/>
              <a:t>特性</a:t>
            </a:r>
            <a:r>
              <a:rPr lang="zh-CN" altLang="en-US" sz="2400" dirty="0" smtClean="0"/>
              <a:t>概览</a:t>
            </a:r>
            <a:r>
              <a:rPr lang="en-US" altLang="zh-CN" sz="2400" dirty="0"/>
              <a:t/>
            </a:r>
            <a:br>
              <a:rPr lang="en-US" altLang="zh-CN" sz="2400" dirty="0"/>
            </a:br>
            <a:endParaRPr lang="zh-CN" altLang="en-US" sz="2400" b="1" dirty="0"/>
          </a:p>
        </p:txBody>
      </p:sp>
      <p:pic>
        <p:nvPicPr>
          <p:cNvPr id="4" name="图片 3"/>
          <p:cNvPicPr>
            <a:picLocks noChangeAspect="1"/>
          </p:cNvPicPr>
          <p:nvPr/>
        </p:nvPicPr>
        <p:blipFill>
          <a:blip r:embed="rId3"/>
          <a:stretch>
            <a:fillRect/>
          </a:stretch>
        </p:blipFill>
        <p:spPr>
          <a:xfrm>
            <a:off x="1547664" y="915566"/>
            <a:ext cx="6161905" cy="3800000"/>
          </a:xfrm>
          <a:prstGeom prst="rect">
            <a:avLst/>
          </a:prstGeom>
        </p:spPr>
      </p:pic>
    </p:spTree>
    <p:extLst>
      <p:ext uri="{BB962C8B-B14F-4D97-AF65-F5344CB8AC3E}">
        <p14:creationId xmlns:p14="http://schemas.microsoft.com/office/powerpoint/2010/main" val="7956998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b="1" dirty="0" smtClean="0"/>
              <a:t>ES6-</a:t>
            </a:r>
            <a:r>
              <a:rPr lang="zh-CN" altLang="en-US" sz="2400" b="1" dirty="0" smtClean="0"/>
              <a:t>箭头函数</a:t>
            </a:r>
            <a:endParaRPr lang="zh-CN" altLang="en-US" sz="2400" b="1" dirty="0"/>
          </a:p>
        </p:txBody>
      </p:sp>
      <p:sp>
        <p:nvSpPr>
          <p:cNvPr id="3" name="内容占位符 2"/>
          <p:cNvSpPr>
            <a:spLocks noGrp="1"/>
          </p:cNvSpPr>
          <p:nvPr>
            <p:ph idx="1"/>
          </p:nvPr>
        </p:nvSpPr>
        <p:spPr>
          <a:xfrm>
            <a:off x="251520" y="915566"/>
            <a:ext cx="8640960" cy="4176464"/>
          </a:xfrm>
        </p:spPr>
        <p:txBody>
          <a:bodyPr>
            <a:normAutofit/>
          </a:bodyPr>
          <a:lstStyle/>
          <a:p>
            <a:pPr marL="0" indent="0">
              <a:buNone/>
            </a:pPr>
            <a:r>
              <a:rPr lang="en-US" altLang="zh-CN" sz="1400" dirty="0"/>
              <a:t>ES6</a:t>
            </a:r>
            <a:r>
              <a:rPr lang="zh-CN" altLang="en-US" sz="1400" dirty="0"/>
              <a:t>可以使用箭头定义函数了，棒棒的！</a:t>
            </a:r>
            <a:endParaRPr lang="en-US" altLang="zh-CN" sz="1400" dirty="0"/>
          </a:p>
          <a:p>
            <a:pPr marL="0" indent="0">
              <a:buNone/>
            </a:pPr>
            <a:endParaRPr lang="en-US" altLang="zh-CN" sz="1400" dirty="0"/>
          </a:p>
          <a:p>
            <a:pPr marL="0" indent="0">
              <a:buNone/>
            </a:pPr>
            <a:endParaRPr lang="en-US" altLang="zh-CN" sz="1400" dirty="0"/>
          </a:p>
        </p:txBody>
      </p:sp>
      <p:pic>
        <p:nvPicPr>
          <p:cNvPr id="6" name="图片 5">
            <a:extLst>
              <a:ext uri="{FF2B5EF4-FFF2-40B4-BE49-F238E27FC236}">
                <a16:creationId xmlns:a16="http://schemas.microsoft.com/office/drawing/2014/main" xmlns="" id="{9748B863-5B6D-4497-BD00-772BC3C2DFED}"/>
              </a:ext>
            </a:extLst>
          </p:cNvPr>
          <p:cNvPicPr>
            <a:picLocks noChangeAspect="1"/>
          </p:cNvPicPr>
          <p:nvPr/>
        </p:nvPicPr>
        <p:blipFill>
          <a:blip r:embed="rId2"/>
          <a:stretch>
            <a:fillRect/>
          </a:stretch>
        </p:blipFill>
        <p:spPr>
          <a:xfrm>
            <a:off x="323528" y="1327797"/>
            <a:ext cx="7608356" cy="3352002"/>
          </a:xfrm>
          <a:prstGeom prst="rect">
            <a:avLst/>
          </a:prstGeom>
        </p:spPr>
      </p:pic>
    </p:spTree>
    <p:extLst>
      <p:ext uri="{BB962C8B-B14F-4D97-AF65-F5344CB8AC3E}">
        <p14:creationId xmlns:p14="http://schemas.microsoft.com/office/powerpoint/2010/main" val="1061833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ES6-</a:t>
            </a:r>
            <a:r>
              <a:rPr lang="zh-CN" altLang="en-US" sz="2400" dirty="0"/>
              <a:t>箭头</a:t>
            </a:r>
            <a:r>
              <a:rPr lang="zh-CN" altLang="en-US" sz="2400" dirty="0" smtClean="0"/>
              <a:t>函数特性概览</a:t>
            </a:r>
            <a:endParaRPr lang="zh-CN" altLang="en-US" sz="2400" b="1" dirty="0"/>
          </a:p>
        </p:txBody>
      </p:sp>
      <p:sp>
        <p:nvSpPr>
          <p:cNvPr id="7" name="内容占位符 6"/>
          <p:cNvSpPr>
            <a:spLocks noGrp="1"/>
          </p:cNvSpPr>
          <p:nvPr>
            <p:ph idx="1"/>
          </p:nvPr>
        </p:nvSpPr>
        <p:spPr/>
        <p:txBody>
          <a:bodyPr/>
          <a:lstStyle/>
          <a:p>
            <a:endParaRPr lang="zh-CN" altLang="en-US"/>
          </a:p>
        </p:txBody>
      </p:sp>
      <p:pic>
        <p:nvPicPr>
          <p:cNvPr id="8" name="图片 7"/>
          <p:cNvPicPr>
            <a:picLocks noChangeAspect="1"/>
          </p:cNvPicPr>
          <p:nvPr/>
        </p:nvPicPr>
        <p:blipFill>
          <a:blip r:embed="rId2"/>
          <a:stretch>
            <a:fillRect/>
          </a:stretch>
        </p:blipFill>
        <p:spPr>
          <a:xfrm>
            <a:off x="309414" y="899195"/>
            <a:ext cx="8655074" cy="3757808"/>
          </a:xfrm>
          <a:prstGeom prst="rect">
            <a:avLst/>
          </a:prstGeom>
        </p:spPr>
      </p:pic>
    </p:spTree>
    <p:extLst>
      <p:ext uri="{BB962C8B-B14F-4D97-AF65-F5344CB8AC3E}">
        <p14:creationId xmlns:p14="http://schemas.microsoft.com/office/powerpoint/2010/main" val="35220806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ES6-</a:t>
            </a:r>
            <a:r>
              <a:rPr lang="zh-CN" altLang="en-US" sz="2400" dirty="0"/>
              <a:t>箭头</a:t>
            </a:r>
            <a:r>
              <a:rPr lang="zh-CN" altLang="en-US" sz="2400" dirty="0" smtClean="0"/>
              <a:t>函数注意事项</a:t>
            </a:r>
            <a:endParaRPr lang="zh-CN" altLang="en-US" sz="2400" b="1" dirty="0"/>
          </a:p>
        </p:txBody>
      </p:sp>
      <p:pic>
        <p:nvPicPr>
          <p:cNvPr id="5" name="图片 4">
            <a:extLst>
              <a:ext uri="{FF2B5EF4-FFF2-40B4-BE49-F238E27FC236}">
                <a16:creationId xmlns:a16="http://schemas.microsoft.com/office/drawing/2014/main" xmlns="" id="{FED63295-D849-4AC0-B6F5-3BE1CC6CF757}"/>
              </a:ext>
            </a:extLst>
          </p:cNvPr>
          <p:cNvPicPr>
            <a:picLocks noChangeAspect="1"/>
          </p:cNvPicPr>
          <p:nvPr/>
        </p:nvPicPr>
        <p:blipFill>
          <a:blip r:embed="rId2"/>
          <a:stretch>
            <a:fillRect/>
          </a:stretch>
        </p:blipFill>
        <p:spPr>
          <a:xfrm>
            <a:off x="4139952" y="922065"/>
            <a:ext cx="1941085" cy="1428084"/>
          </a:xfrm>
          <a:prstGeom prst="rect">
            <a:avLst/>
          </a:prstGeom>
        </p:spPr>
      </p:pic>
      <p:sp>
        <p:nvSpPr>
          <p:cNvPr id="6" name="文本框 5"/>
          <p:cNvSpPr txBox="1"/>
          <p:nvPr/>
        </p:nvSpPr>
        <p:spPr>
          <a:xfrm>
            <a:off x="7524328" y="2571750"/>
            <a:ext cx="184731" cy="369332"/>
          </a:xfrm>
          <a:prstGeom prst="rect">
            <a:avLst/>
          </a:prstGeom>
          <a:noFill/>
        </p:spPr>
        <p:txBody>
          <a:bodyPr wrap="none" rtlCol="0">
            <a:spAutoFit/>
          </a:bodyPr>
          <a:lstStyle/>
          <a:p>
            <a:endParaRPr lang="zh-CN" altLang="en-US" dirty="0"/>
          </a:p>
        </p:txBody>
      </p:sp>
      <p:sp>
        <p:nvSpPr>
          <p:cNvPr id="7" name="文本框 6"/>
          <p:cNvSpPr txBox="1"/>
          <p:nvPr/>
        </p:nvSpPr>
        <p:spPr>
          <a:xfrm>
            <a:off x="1691680" y="3461242"/>
            <a:ext cx="660758" cy="246221"/>
          </a:xfrm>
          <a:prstGeom prst="rect">
            <a:avLst/>
          </a:prstGeom>
          <a:noFill/>
        </p:spPr>
        <p:txBody>
          <a:bodyPr wrap="none" rtlCol="0">
            <a:spAutoFit/>
          </a:bodyPr>
          <a:lstStyle/>
          <a:p>
            <a:r>
              <a:rPr lang="en-US" altLang="zh-CN" sz="1000" dirty="0" smtClean="0">
                <a:solidFill>
                  <a:srgbClr val="C00000"/>
                </a:solidFill>
                <a:latin typeface="微软雅黑" panose="020B0503020204020204" pitchFamily="34" charset="-122"/>
                <a:ea typeface="微软雅黑" panose="020B0503020204020204" pitchFamily="34" charset="-122"/>
              </a:rPr>
              <a:t>this</a:t>
            </a:r>
            <a:r>
              <a:rPr lang="zh-CN" altLang="en-US" sz="1000" dirty="0" smtClean="0">
                <a:solidFill>
                  <a:srgbClr val="C00000"/>
                </a:solidFill>
                <a:latin typeface="微软雅黑" panose="020B0503020204020204" pitchFamily="34" charset="-122"/>
                <a:ea typeface="微软雅黑" panose="020B0503020204020204" pitchFamily="34" charset="-122"/>
              </a:rPr>
              <a:t>指向</a:t>
            </a:r>
            <a:endParaRPr lang="zh-CN" altLang="en-US" sz="1000" dirty="0">
              <a:solidFill>
                <a:srgbClr val="C00000"/>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xmlns="" id="{4348F0FD-29F3-4ACD-BB26-1EA76BA45296}"/>
              </a:ext>
            </a:extLst>
          </p:cNvPr>
          <p:cNvPicPr>
            <a:picLocks noChangeAspect="1"/>
          </p:cNvPicPr>
          <p:nvPr/>
        </p:nvPicPr>
        <p:blipFill>
          <a:blip r:embed="rId3"/>
          <a:stretch>
            <a:fillRect/>
          </a:stretch>
        </p:blipFill>
        <p:spPr>
          <a:xfrm>
            <a:off x="300682" y="919386"/>
            <a:ext cx="3783797" cy="2485196"/>
          </a:xfrm>
          <a:prstGeom prst="rect">
            <a:avLst/>
          </a:prstGeom>
        </p:spPr>
      </p:pic>
      <p:pic>
        <p:nvPicPr>
          <p:cNvPr id="9" name="图片 8">
            <a:extLst>
              <a:ext uri="{FF2B5EF4-FFF2-40B4-BE49-F238E27FC236}">
                <a16:creationId xmlns:a16="http://schemas.microsoft.com/office/drawing/2014/main" xmlns="" id="{41381616-A14B-4C89-B68C-B3AF4012072D}"/>
              </a:ext>
            </a:extLst>
          </p:cNvPr>
          <p:cNvPicPr>
            <a:picLocks noChangeAspect="1"/>
          </p:cNvPicPr>
          <p:nvPr/>
        </p:nvPicPr>
        <p:blipFill>
          <a:blip r:embed="rId4"/>
          <a:stretch>
            <a:fillRect/>
          </a:stretch>
        </p:blipFill>
        <p:spPr>
          <a:xfrm>
            <a:off x="4329416" y="3241405"/>
            <a:ext cx="4419048" cy="980952"/>
          </a:xfrm>
          <a:prstGeom prst="rect">
            <a:avLst/>
          </a:prstGeom>
        </p:spPr>
      </p:pic>
      <p:sp>
        <p:nvSpPr>
          <p:cNvPr id="10" name="文本框 9"/>
          <p:cNvSpPr txBox="1"/>
          <p:nvPr/>
        </p:nvSpPr>
        <p:spPr>
          <a:xfrm>
            <a:off x="6051718" y="4276459"/>
            <a:ext cx="1228221" cy="246221"/>
          </a:xfrm>
          <a:prstGeom prst="rect">
            <a:avLst/>
          </a:prstGeom>
          <a:noFill/>
        </p:spPr>
        <p:txBody>
          <a:bodyPr wrap="none" rtlCol="0">
            <a:spAutoFit/>
          </a:bodyPr>
          <a:lstStyle/>
          <a:p>
            <a:r>
              <a:rPr lang="zh-CN" altLang="en-US" sz="1000" dirty="0">
                <a:solidFill>
                  <a:srgbClr val="C00000"/>
                </a:solidFill>
                <a:latin typeface="微软雅黑" panose="020B0503020204020204" pitchFamily="34" charset="-122"/>
                <a:ea typeface="微软雅黑" panose="020B0503020204020204" pitchFamily="34" charset="-122"/>
              </a:rPr>
              <a:t>不</a:t>
            </a:r>
            <a:r>
              <a:rPr lang="zh-CN" altLang="en-US" sz="1000" dirty="0" smtClean="0">
                <a:solidFill>
                  <a:srgbClr val="C00000"/>
                </a:solidFill>
                <a:latin typeface="微软雅黑" panose="020B0503020204020204" pitchFamily="34" charset="-122"/>
                <a:ea typeface="微软雅黑" panose="020B0503020204020204" pitchFamily="34" charset="-122"/>
              </a:rPr>
              <a:t>绑定</a:t>
            </a:r>
            <a:r>
              <a:rPr lang="en-US" altLang="zh-CN" sz="1000" dirty="0" smtClean="0">
                <a:solidFill>
                  <a:srgbClr val="C00000"/>
                </a:solidFill>
                <a:latin typeface="微软雅黑" panose="020B0503020204020204" pitchFamily="34" charset="-122"/>
                <a:ea typeface="微软雅黑" panose="020B0503020204020204" pitchFamily="34" charset="-122"/>
              </a:rPr>
              <a:t>arguments</a:t>
            </a:r>
            <a:endParaRPr lang="zh-CN" altLang="en-US" sz="1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519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ES6-</a:t>
            </a:r>
            <a:r>
              <a:rPr lang="zh-CN" altLang="en-US" sz="2400" dirty="0"/>
              <a:t>箭头函数注意事项</a:t>
            </a:r>
            <a:endParaRPr lang="zh-CN" altLang="en-US" sz="2400" b="1" dirty="0"/>
          </a:p>
        </p:txBody>
      </p:sp>
      <p:sp>
        <p:nvSpPr>
          <p:cNvPr id="6" name="文本框 5"/>
          <p:cNvSpPr txBox="1"/>
          <p:nvPr/>
        </p:nvSpPr>
        <p:spPr>
          <a:xfrm>
            <a:off x="7524328" y="2571750"/>
            <a:ext cx="184731" cy="369332"/>
          </a:xfrm>
          <a:prstGeom prst="rect">
            <a:avLst/>
          </a:prstGeom>
          <a:noFill/>
        </p:spPr>
        <p:txBody>
          <a:bodyPr wrap="none" rtlCol="0">
            <a:spAutoFit/>
          </a:bodyPr>
          <a:lstStyle/>
          <a:p>
            <a:endParaRPr lang="zh-CN" altLang="en-US" dirty="0"/>
          </a:p>
        </p:txBody>
      </p:sp>
      <p:pic>
        <p:nvPicPr>
          <p:cNvPr id="9" name="图片 8">
            <a:extLst>
              <a:ext uri="{FF2B5EF4-FFF2-40B4-BE49-F238E27FC236}">
                <a16:creationId xmlns:a16="http://schemas.microsoft.com/office/drawing/2014/main" xmlns="" id="{DB5AF5A7-0632-4778-B491-1D079DE0A392}"/>
              </a:ext>
            </a:extLst>
          </p:cNvPr>
          <p:cNvPicPr>
            <a:picLocks noChangeAspect="1"/>
          </p:cNvPicPr>
          <p:nvPr/>
        </p:nvPicPr>
        <p:blipFill>
          <a:blip r:embed="rId2"/>
          <a:stretch>
            <a:fillRect/>
          </a:stretch>
        </p:blipFill>
        <p:spPr>
          <a:xfrm>
            <a:off x="323528" y="951570"/>
            <a:ext cx="5676483" cy="1368152"/>
          </a:xfrm>
          <a:prstGeom prst="rect">
            <a:avLst/>
          </a:prstGeom>
        </p:spPr>
      </p:pic>
      <p:pic>
        <p:nvPicPr>
          <p:cNvPr id="10" name="图片 9">
            <a:extLst>
              <a:ext uri="{FF2B5EF4-FFF2-40B4-BE49-F238E27FC236}">
                <a16:creationId xmlns:a16="http://schemas.microsoft.com/office/drawing/2014/main" xmlns="" id="{9C6DD827-3006-4EBC-A5EA-6C14B4DA209D}"/>
              </a:ext>
            </a:extLst>
          </p:cNvPr>
          <p:cNvPicPr>
            <a:picLocks noChangeAspect="1"/>
          </p:cNvPicPr>
          <p:nvPr/>
        </p:nvPicPr>
        <p:blipFill>
          <a:blip r:embed="rId3"/>
          <a:stretch>
            <a:fillRect/>
          </a:stretch>
        </p:blipFill>
        <p:spPr>
          <a:xfrm>
            <a:off x="323528" y="3642345"/>
            <a:ext cx="5129848" cy="1080120"/>
          </a:xfrm>
          <a:prstGeom prst="rect">
            <a:avLst/>
          </a:prstGeom>
        </p:spPr>
      </p:pic>
      <p:pic>
        <p:nvPicPr>
          <p:cNvPr id="11" name="图片 10">
            <a:extLst>
              <a:ext uri="{FF2B5EF4-FFF2-40B4-BE49-F238E27FC236}">
                <a16:creationId xmlns:a16="http://schemas.microsoft.com/office/drawing/2014/main" xmlns="" id="{AA89B185-359C-45CB-9CD0-CBF86DB5B453}"/>
              </a:ext>
            </a:extLst>
          </p:cNvPr>
          <p:cNvPicPr>
            <a:picLocks noChangeAspect="1"/>
          </p:cNvPicPr>
          <p:nvPr/>
        </p:nvPicPr>
        <p:blipFill>
          <a:blip r:embed="rId4"/>
          <a:stretch>
            <a:fillRect/>
          </a:stretch>
        </p:blipFill>
        <p:spPr>
          <a:xfrm>
            <a:off x="3779912" y="2562225"/>
            <a:ext cx="5124055" cy="753142"/>
          </a:xfrm>
          <a:prstGeom prst="rect">
            <a:avLst/>
          </a:prstGeom>
        </p:spPr>
      </p:pic>
      <p:sp>
        <p:nvSpPr>
          <p:cNvPr id="12" name="文本框 11"/>
          <p:cNvSpPr txBox="1"/>
          <p:nvPr/>
        </p:nvSpPr>
        <p:spPr>
          <a:xfrm>
            <a:off x="5940152" y="3309405"/>
            <a:ext cx="1053494" cy="246221"/>
          </a:xfrm>
          <a:prstGeom prst="rect">
            <a:avLst/>
          </a:prstGeom>
          <a:noFill/>
        </p:spPr>
        <p:txBody>
          <a:bodyPr wrap="none" rtlCol="0">
            <a:spAutoFit/>
          </a:bodyPr>
          <a:lstStyle/>
          <a:p>
            <a:r>
              <a:rPr lang="zh-CN" altLang="en-US" sz="1000" dirty="0" smtClean="0">
                <a:solidFill>
                  <a:srgbClr val="C00000"/>
                </a:solidFill>
                <a:latin typeface="微软雅黑" panose="020B0503020204020204" pitchFamily="34" charset="-122"/>
                <a:ea typeface="微软雅黑" panose="020B0503020204020204" pitchFamily="34" charset="-122"/>
              </a:rPr>
              <a:t>没有</a:t>
            </a:r>
            <a:r>
              <a:rPr lang="en-US" altLang="zh-CN" sz="1000" dirty="0" smtClean="0">
                <a:solidFill>
                  <a:srgbClr val="C00000"/>
                </a:solidFill>
                <a:latin typeface="微软雅黑" panose="020B0503020204020204" pitchFamily="34" charset="-122"/>
                <a:ea typeface="微软雅黑" panose="020B0503020204020204" pitchFamily="34" charset="-122"/>
              </a:rPr>
              <a:t>prototype</a:t>
            </a:r>
            <a:endParaRPr lang="zh-CN" altLang="en-US" sz="1000" dirty="0">
              <a:solidFill>
                <a:srgbClr val="C0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001183" y="4773853"/>
            <a:ext cx="1210588" cy="246221"/>
          </a:xfrm>
          <a:prstGeom prst="rect">
            <a:avLst/>
          </a:prstGeom>
          <a:noFill/>
        </p:spPr>
        <p:txBody>
          <a:bodyPr wrap="none" rtlCol="0">
            <a:spAutoFit/>
          </a:bodyPr>
          <a:lstStyle/>
          <a:p>
            <a:r>
              <a:rPr lang="zh-CN" altLang="en-US" sz="1000" dirty="0" smtClean="0">
                <a:solidFill>
                  <a:srgbClr val="C00000"/>
                </a:solidFill>
                <a:latin typeface="微软雅黑" panose="020B0503020204020204" pitchFamily="34" charset="-122"/>
                <a:ea typeface="微软雅黑" panose="020B0503020204020204" pitchFamily="34" charset="-122"/>
              </a:rPr>
              <a:t>不能用作构造函数</a:t>
            </a:r>
            <a:endParaRPr lang="zh-CN" altLang="en-US" sz="1000" dirty="0">
              <a:solidFill>
                <a:srgbClr val="C0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51181" y="2354035"/>
            <a:ext cx="1595309" cy="246221"/>
          </a:xfrm>
          <a:prstGeom prst="rect">
            <a:avLst/>
          </a:prstGeom>
          <a:noFill/>
        </p:spPr>
        <p:txBody>
          <a:bodyPr wrap="none" rtlCol="0">
            <a:spAutoFit/>
          </a:bodyPr>
          <a:lstStyle/>
          <a:p>
            <a:r>
              <a:rPr lang="zh-CN" altLang="en-US" sz="1000" dirty="0" smtClean="0">
                <a:solidFill>
                  <a:srgbClr val="C00000"/>
                </a:solidFill>
                <a:latin typeface="微软雅黑" panose="020B0503020204020204" pitchFamily="34" charset="-122"/>
                <a:ea typeface="微软雅黑" panose="020B0503020204020204" pitchFamily="34" charset="-122"/>
              </a:rPr>
              <a:t>返回对象注意包裹，</a:t>
            </a:r>
            <a:r>
              <a:rPr lang="zh-CN" altLang="en-US" sz="1000" dirty="0" smtClean="0">
                <a:solidFill>
                  <a:srgbClr val="C00000"/>
                </a:solidFill>
                <a:latin typeface="微软雅黑" panose="020B0503020204020204" pitchFamily="34" charset="-122"/>
                <a:ea typeface="微软雅黑" panose="020B0503020204020204" pitchFamily="34" charset="-122"/>
                <a:hlinkClick r:id="rId5"/>
              </a:rPr>
              <a:t>参见</a:t>
            </a:r>
            <a:endParaRPr lang="zh-CN" altLang="en-US" sz="1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62166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t>ES6-</a:t>
            </a:r>
            <a:r>
              <a:rPr lang="zh-CN" altLang="en-US" sz="2400" b="1" dirty="0" smtClean="0"/>
              <a:t>参数</a:t>
            </a:r>
            <a:r>
              <a:rPr lang="zh-CN" altLang="en-US" sz="2400" b="1" dirty="0"/>
              <a:t>默认值</a:t>
            </a:r>
          </a:p>
        </p:txBody>
      </p:sp>
      <p:sp>
        <p:nvSpPr>
          <p:cNvPr id="9" name="内容占位符 2">
            <a:extLst>
              <a:ext uri="{FF2B5EF4-FFF2-40B4-BE49-F238E27FC236}">
                <a16:creationId xmlns:a16="http://schemas.microsoft.com/office/drawing/2014/main" xmlns="" id="{40EB0C46-5ED9-452E-98B4-83F0A69DB971}"/>
              </a:ext>
            </a:extLst>
          </p:cNvPr>
          <p:cNvSpPr>
            <a:spLocks noGrp="1"/>
          </p:cNvSpPr>
          <p:nvPr>
            <p:ph idx="1"/>
          </p:nvPr>
        </p:nvSpPr>
        <p:spPr>
          <a:xfrm>
            <a:off x="251520" y="915566"/>
            <a:ext cx="8640960" cy="4176464"/>
          </a:xfrm>
        </p:spPr>
        <p:txBody>
          <a:bodyPr>
            <a:normAutofit/>
          </a:bodyPr>
          <a:lstStyle/>
          <a:p>
            <a:pPr marL="0" indent="0">
              <a:buNone/>
            </a:pPr>
            <a:r>
              <a:rPr lang="en-US" altLang="zh-CN" sz="1400" dirty="0"/>
              <a:t>   ES6</a:t>
            </a:r>
            <a:r>
              <a:rPr lang="zh-CN" altLang="en-US" sz="1400" dirty="0"/>
              <a:t>允许在函数定义参数的括号内设置默认值，相比之前处理方式更简洁直观，语义话。</a:t>
            </a: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p:txBody>
      </p:sp>
      <p:pic>
        <p:nvPicPr>
          <p:cNvPr id="4" name="图片 3">
            <a:extLst>
              <a:ext uri="{FF2B5EF4-FFF2-40B4-BE49-F238E27FC236}">
                <a16:creationId xmlns:a16="http://schemas.microsoft.com/office/drawing/2014/main" xmlns="" id="{91FD8A8B-4182-4A30-AAC1-C6A94B5E879D}"/>
              </a:ext>
            </a:extLst>
          </p:cNvPr>
          <p:cNvPicPr>
            <a:picLocks noChangeAspect="1"/>
          </p:cNvPicPr>
          <p:nvPr/>
        </p:nvPicPr>
        <p:blipFill>
          <a:blip r:embed="rId2"/>
          <a:stretch>
            <a:fillRect/>
          </a:stretch>
        </p:blipFill>
        <p:spPr>
          <a:xfrm>
            <a:off x="320594" y="1262612"/>
            <a:ext cx="4531688" cy="2771176"/>
          </a:xfrm>
          <a:prstGeom prst="rect">
            <a:avLst/>
          </a:prstGeom>
        </p:spPr>
      </p:pic>
      <p:pic>
        <p:nvPicPr>
          <p:cNvPr id="5" name="图片 4">
            <a:extLst>
              <a:ext uri="{FF2B5EF4-FFF2-40B4-BE49-F238E27FC236}">
                <a16:creationId xmlns:a16="http://schemas.microsoft.com/office/drawing/2014/main" xmlns="" id="{C73BAF02-4A98-4E5A-93FF-64F83E6856FA}"/>
              </a:ext>
            </a:extLst>
          </p:cNvPr>
          <p:cNvPicPr>
            <a:picLocks noChangeAspect="1"/>
          </p:cNvPicPr>
          <p:nvPr/>
        </p:nvPicPr>
        <p:blipFill>
          <a:blip r:embed="rId3"/>
          <a:stretch>
            <a:fillRect/>
          </a:stretch>
        </p:blipFill>
        <p:spPr>
          <a:xfrm>
            <a:off x="4989436" y="1262612"/>
            <a:ext cx="4047060" cy="3829418"/>
          </a:xfrm>
          <a:prstGeom prst="rect">
            <a:avLst/>
          </a:prstGeom>
        </p:spPr>
      </p:pic>
    </p:spTree>
    <p:extLst>
      <p:ext uri="{BB962C8B-B14F-4D97-AF65-F5344CB8AC3E}">
        <p14:creationId xmlns:p14="http://schemas.microsoft.com/office/powerpoint/2010/main" val="19741687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t>ES6-</a:t>
            </a:r>
            <a:r>
              <a:rPr lang="zh-CN" altLang="en-US" sz="2400" dirty="0" smtClean="0"/>
              <a:t>函数参数扩展</a:t>
            </a:r>
            <a:endParaRPr lang="zh-CN" altLang="en-US" sz="2400" b="1" dirty="0"/>
          </a:p>
        </p:txBody>
      </p:sp>
      <p:sp>
        <p:nvSpPr>
          <p:cNvPr id="5" name="内容占位符 4">
            <a:extLst>
              <a:ext uri="{FF2B5EF4-FFF2-40B4-BE49-F238E27FC236}">
                <a16:creationId xmlns:a16="http://schemas.microsoft.com/office/drawing/2014/main" xmlns="" id="{E4CFAB3D-A985-4953-ABE2-88449EDBDD7E}"/>
              </a:ext>
            </a:extLst>
          </p:cNvPr>
          <p:cNvSpPr>
            <a:spLocks noGrp="1"/>
          </p:cNvSpPr>
          <p:nvPr>
            <p:ph idx="1"/>
          </p:nvPr>
        </p:nvSpPr>
        <p:spPr>
          <a:xfrm>
            <a:off x="251520" y="915566"/>
            <a:ext cx="8568952" cy="4227934"/>
          </a:xfrm>
        </p:spPr>
        <p:txBody>
          <a:bodyPr>
            <a:noAutofit/>
          </a:bodyPr>
          <a:lstStyle/>
          <a:p>
            <a:pPr marL="0" indent="0">
              <a:buNone/>
            </a:pPr>
            <a:r>
              <a:rPr lang="en-US" altLang="zh-CN" sz="1400" dirty="0"/>
              <a:t>   ES6</a:t>
            </a:r>
            <a:r>
              <a:rPr lang="zh-CN" altLang="en-US" sz="1400" dirty="0"/>
              <a:t>里形式为</a:t>
            </a:r>
            <a:r>
              <a:rPr lang="en-US" altLang="zh-CN" sz="1400" dirty="0"/>
              <a:t>...</a:t>
            </a:r>
            <a:r>
              <a:rPr lang="zh-CN" altLang="en-US" sz="1400" dirty="0"/>
              <a:t>变量名（</a:t>
            </a:r>
            <a:r>
              <a:rPr lang="en-US" altLang="zh-CN" sz="1400" dirty="0"/>
              <a:t>rest</a:t>
            </a:r>
            <a:r>
              <a:rPr lang="zh-CN" altLang="en-US" sz="1400" dirty="0"/>
              <a:t>），用于获取函数的多余参数，变量本身被解析为一个数组，会将剩余的参数都放到该数组里。</a:t>
            </a:r>
            <a:endParaRPr lang="en-US" altLang="zh-CN" sz="1400" dirty="0"/>
          </a:p>
          <a:p>
            <a:pPr marL="0" indent="0">
              <a:buNone/>
            </a:pPr>
            <a:endParaRPr lang="en-US" altLang="zh-CN" sz="1400" dirty="0"/>
          </a:p>
          <a:p>
            <a:pPr marL="0" indent="0">
              <a:buNone/>
            </a:pPr>
            <a:r>
              <a:rPr lang="en-US" altLang="zh-CN" sz="1400" dirty="0"/>
              <a:t>   </a:t>
            </a:r>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r>
              <a:rPr lang="zh-CN" altLang="en-US" sz="1200" dirty="0"/>
              <a:t> </a:t>
            </a:r>
            <a:r>
              <a:rPr lang="zh-CN" altLang="en-US" sz="1200" dirty="0" smtClean="0"/>
              <a:t>                                             </a:t>
            </a:r>
            <a:r>
              <a:rPr lang="zh-CN" altLang="en-US" sz="1000" dirty="0" smtClean="0">
                <a:solidFill>
                  <a:srgbClr val="C00000"/>
                </a:solidFill>
              </a:rPr>
              <a:t>注意</a:t>
            </a:r>
            <a:r>
              <a:rPr lang="zh-CN" altLang="en-US" sz="1000" dirty="0">
                <a:solidFill>
                  <a:srgbClr val="C00000"/>
                </a:solidFill>
              </a:rPr>
              <a:t>：</a:t>
            </a:r>
            <a:r>
              <a:rPr lang="en-US" altLang="zh-CN" sz="1000" dirty="0" smtClean="0">
                <a:solidFill>
                  <a:srgbClr val="C00000"/>
                </a:solidFill>
              </a:rPr>
              <a:t>rest</a:t>
            </a:r>
            <a:r>
              <a:rPr lang="zh-CN" altLang="en-US" sz="1000" dirty="0">
                <a:solidFill>
                  <a:srgbClr val="C00000"/>
                </a:solidFill>
              </a:rPr>
              <a:t>参数之后不能再有其他参数，否则会报错。</a:t>
            </a:r>
            <a:r>
              <a:rPr lang="en-US" altLang="zh-CN" sz="1000" dirty="0">
                <a:solidFill>
                  <a:srgbClr val="C00000"/>
                </a:solidFill>
              </a:rPr>
              <a:t>  </a:t>
            </a:r>
            <a:endParaRPr lang="en-US" altLang="zh-CN" sz="10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p:txBody>
      </p:sp>
      <p:pic>
        <p:nvPicPr>
          <p:cNvPr id="7" name="图片 6">
            <a:extLst>
              <a:ext uri="{FF2B5EF4-FFF2-40B4-BE49-F238E27FC236}">
                <a16:creationId xmlns:a16="http://schemas.microsoft.com/office/drawing/2014/main" xmlns="" id="{E7ACD3C4-785E-4922-A399-47F99D872E73}"/>
              </a:ext>
            </a:extLst>
          </p:cNvPr>
          <p:cNvPicPr>
            <a:picLocks noChangeAspect="1"/>
          </p:cNvPicPr>
          <p:nvPr/>
        </p:nvPicPr>
        <p:blipFill>
          <a:blip r:embed="rId2"/>
          <a:stretch>
            <a:fillRect/>
          </a:stretch>
        </p:blipFill>
        <p:spPr>
          <a:xfrm>
            <a:off x="1763688" y="1419622"/>
            <a:ext cx="5049484" cy="2969238"/>
          </a:xfrm>
          <a:prstGeom prst="rect">
            <a:avLst/>
          </a:prstGeom>
        </p:spPr>
      </p:pic>
    </p:spTree>
    <p:extLst>
      <p:ext uri="{BB962C8B-B14F-4D97-AF65-F5344CB8AC3E}">
        <p14:creationId xmlns:p14="http://schemas.microsoft.com/office/powerpoint/2010/main" val="29474474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t>ES6-</a:t>
            </a:r>
            <a:r>
              <a:rPr lang="zh-CN" altLang="en-US" sz="2400" dirty="0" smtClean="0"/>
              <a:t>数据类型</a:t>
            </a:r>
            <a:r>
              <a:rPr lang="en-US" altLang="zh-CN" sz="2400" dirty="0" smtClean="0"/>
              <a:t>Symbol</a:t>
            </a:r>
            <a:endParaRPr lang="zh-CN" altLang="en-US" sz="2400" b="1" dirty="0"/>
          </a:p>
        </p:txBody>
      </p:sp>
      <p:sp>
        <p:nvSpPr>
          <p:cNvPr id="4" name="内容占位符 3"/>
          <p:cNvSpPr>
            <a:spLocks noGrp="1"/>
          </p:cNvSpPr>
          <p:nvPr>
            <p:ph idx="1"/>
          </p:nvPr>
        </p:nvSpPr>
        <p:spPr/>
        <p:txBody>
          <a:bodyPr>
            <a:normAutofit/>
          </a:bodyPr>
          <a:lstStyle/>
          <a:p>
            <a:pPr marL="0" indent="0">
              <a:buNone/>
            </a:pPr>
            <a:r>
              <a:rPr lang="zh-CN" altLang="en-US" sz="1400" dirty="0"/>
              <a:t>新</a:t>
            </a:r>
            <a:r>
              <a:rPr lang="zh-CN" altLang="en-US" sz="1400" dirty="0" smtClean="0"/>
              <a:t>的原始数据类型，标识的值是独一无二的。</a:t>
            </a:r>
            <a:endParaRPr lang="zh-CN" altLang="en-US" sz="1400" dirty="0"/>
          </a:p>
        </p:txBody>
      </p:sp>
      <p:pic>
        <p:nvPicPr>
          <p:cNvPr id="6" name="图片 5"/>
          <p:cNvPicPr>
            <a:picLocks noChangeAspect="1"/>
          </p:cNvPicPr>
          <p:nvPr/>
        </p:nvPicPr>
        <p:blipFill>
          <a:blip r:embed="rId2"/>
          <a:stretch>
            <a:fillRect/>
          </a:stretch>
        </p:blipFill>
        <p:spPr>
          <a:xfrm>
            <a:off x="971600" y="1283115"/>
            <a:ext cx="6996523" cy="3860385"/>
          </a:xfrm>
          <a:prstGeom prst="rect">
            <a:avLst/>
          </a:prstGeom>
        </p:spPr>
      </p:pic>
    </p:spTree>
    <p:extLst>
      <p:ext uri="{BB962C8B-B14F-4D97-AF65-F5344CB8AC3E}">
        <p14:creationId xmlns:p14="http://schemas.microsoft.com/office/powerpoint/2010/main" val="29408769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t>ES6-</a:t>
            </a:r>
            <a:r>
              <a:rPr lang="zh-CN" altLang="en-US" sz="2400" dirty="0" smtClean="0"/>
              <a:t>数据类型</a:t>
            </a:r>
            <a:r>
              <a:rPr lang="en-US" altLang="zh-CN" sz="2400" dirty="0"/>
              <a:t>Symbol</a:t>
            </a:r>
            <a:endParaRPr lang="zh-CN" altLang="en-US" sz="2400" b="1" dirty="0"/>
          </a:p>
        </p:txBody>
      </p:sp>
      <p:sp>
        <p:nvSpPr>
          <p:cNvPr id="3" name="内容占位符 2"/>
          <p:cNvSpPr>
            <a:spLocks noGrp="1"/>
          </p:cNvSpPr>
          <p:nvPr>
            <p:ph idx="1"/>
          </p:nvPr>
        </p:nvSpPr>
        <p:spPr>
          <a:xfrm>
            <a:off x="323528" y="843558"/>
            <a:ext cx="8640960" cy="4176464"/>
          </a:xfrm>
        </p:spPr>
        <p:txBody>
          <a:bodyPr>
            <a:normAutofit/>
          </a:bodyPr>
          <a:lstStyle/>
          <a:p>
            <a:pPr marL="0" indent="0">
              <a:buNone/>
            </a:pPr>
            <a:r>
              <a:rPr lang="zh-CN" altLang="en-US" sz="1400" dirty="0" smtClean="0"/>
              <a:t>声明：</a:t>
            </a:r>
            <a:r>
              <a:rPr lang="en-US" altLang="zh-CN" sz="1400" dirty="0" smtClean="0"/>
              <a:t>Symbol</a:t>
            </a:r>
            <a:r>
              <a:rPr lang="en-US" altLang="zh-CN" sz="1400" dirty="0"/>
              <a:t>([description])</a:t>
            </a:r>
          </a:p>
        </p:txBody>
      </p:sp>
      <p:pic>
        <p:nvPicPr>
          <p:cNvPr id="4" name="图片 3"/>
          <p:cNvPicPr>
            <a:picLocks noChangeAspect="1"/>
          </p:cNvPicPr>
          <p:nvPr/>
        </p:nvPicPr>
        <p:blipFill>
          <a:blip r:embed="rId2"/>
          <a:stretch>
            <a:fillRect/>
          </a:stretch>
        </p:blipFill>
        <p:spPr>
          <a:xfrm>
            <a:off x="971600" y="1347614"/>
            <a:ext cx="6504762" cy="2723809"/>
          </a:xfrm>
          <a:prstGeom prst="rect">
            <a:avLst/>
          </a:prstGeom>
        </p:spPr>
      </p:pic>
    </p:spTree>
    <p:extLst>
      <p:ext uri="{BB962C8B-B14F-4D97-AF65-F5344CB8AC3E}">
        <p14:creationId xmlns:p14="http://schemas.microsoft.com/office/powerpoint/2010/main" val="2565476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ECMAScript</a:t>
            </a:r>
            <a:r>
              <a:rPr lang="zh-CN" altLang="en-US" dirty="0"/>
              <a:t>简介</a:t>
            </a:r>
            <a:endParaRPr lang="en-US" altLang="zh-CN" dirty="0"/>
          </a:p>
        </p:txBody>
      </p:sp>
      <p:pic>
        <p:nvPicPr>
          <p:cNvPr id="5" name="内容占位符 4"/>
          <p:cNvPicPr>
            <a:picLocks noGrp="1" noChangeAspect="1"/>
          </p:cNvPicPr>
          <p:nvPr>
            <p:ph idx="1"/>
          </p:nvPr>
        </p:nvPicPr>
        <p:blipFill>
          <a:blip r:embed="rId2"/>
          <a:stretch>
            <a:fillRect/>
          </a:stretch>
        </p:blipFill>
        <p:spPr>
          <a:xfrm>
            <a:off x="971600" y="864463"/>
            <a:ext cx="6657026" cy="3816350"/>
          </a:xfrm>
          <a:prstGeom prst="rect">
            <a:avLst/>
          </a:prstGeom>
        </p:spPr>
      </p:pic>
      <p:sp>
        <p:nvSpPr>
          <p:cNvPr id="3" name="文本框 2"/>
          <p:cNvSpPr txBox="1"/>
          <p:nvPr/>
        </p:nvSpPr>
        <p:spPr>
          <a:xfrm>
            <a:off x="3815044" y="4722623"/>
            <a:ext cx="1226618" cy="246221"/>
          </a:xfrm>
          <a:prstGeom prst="rect">
            <a:avLst/>
          </a:prstGeom>
          <a:noFill/>
        </p:spPr>
        <p:txBody>
          <a:bodyPr wrap="none" rtlCol="0">
            <a:spAutoFit/>
          </a:bodyPr>
          <a:lstStyle/>
          <a:p>
            <a:r>
              <a:rPr lang="en-US" altLang="zh-CN" sz="1000" dirty="0" smtClean="0">
                <a:latin typeface="微软雅黑" panose="020B0503020204020204" pitchFamily="34" charset="-122"/>
                <a:ea typeface="微软雅黑" panose="020B0503020204020204" pitchFamily="34" charset="-122"/>
              </a:rPr>
              <a:t>ES</a:t>
            </a:r>
            <a:r>
              <a:rPr lang="zh-CN" altLang="en-US" sz="1000" dirty="0" smtClean="0">
                <a:latin typeface="微软雅黑" panose="020B0503020204020204" pitchFamily="34" charset="-122"/>
                <a:ea typeface="微软雅黑" panose="020B0503020204020204" pitchFamily="34" charset="-122"/>
              </a:rPr>
              <a:t>发布版本时间表</a:t>
            </a:r>
            <a:endParaRPr lang="zh-CN" altLang="en-US" sz="1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57998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t>ES6-</a:t>
            </a:r>
            <a:r>
              <a:rPr lang="zh-CN" altLang="en-US" sz="2400" dirty="0" smtClean="0"/>
              <a:t>数据类型</a:t>
            </a:r>
            <a:r>
              <a:rPr lang="en-US" altLang="zh-CN" sz="2400" dirty="0" smtClean="0"/>
              <a:t>Symbol</a:t>
            </a:r>
            <a:r>
              <a:rPr lang="zh-CN" altLang="en-US" sz="2400" dirty="0" smtClean="0"/>
              <a:t>特性</a:t>
            </a:r>
            <a:endParaRPr lang="zh-CN" altLang="en-US" sz="2400" b="1" dirty="0"/>
          </a:p>
        </p:txBody>
      </p:sp>
      <p:pic>
        <p:nvPicPr>
          <p:cNvPr id="5" name="内容占位符 4"/>
          <p:cNvPicPr>
            <a:picLocks noGrp="1" noChangeAspect="1"/>
          </p:cNvPicPr>
          <p:nvPr>
            <p:ph idx="1"/>
          </p:nvPr>
        </p:nvPicPr>
        <p:blipFill>
          <a:blip r:embed="rId2"/>
          <a:stretch>
            <a:fillRect/>
          </a:stretch>
        </p:blipFill>
        <p:spPr>
          <a:xfrm>
            <a:off x="611560" y="915318"/>
            <a:ext cx="7224424" cy="4176712"/>
          </a:xfrm>
          <a:prstGeom prst="rect">
            <a:avLst/>
          </a:prstGeom>
        </p:spPr>
      </p:pic>
    </p:spTree>
    <p:extLst>
      <p:ext uri="{BB962C8B-B14F-4D97-AF65-F5344CB8AC3E}">
        <p14:creationId xmlns:p14="http://schemas.microsoft.com/office/powerpoint/2010/main" val="14249858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b="1" dirty="0" smtClean="0"/>
              <a:t>ES6</a:t>
            </a:r>
            <a:r>
              <a:rPr lang="zh-CN" altLang="en-US" sz="2400" b="1" dirty="0" smtClean="0"/>
              <a:t>块</a:t>
            </a:r>
            <a:r>
              <a:rPr lang="zh-CN" altLang="en-US" sz="2400" b="1" dirty="0"/>
              <a:t>级作用域</a:t>
            </a:r>
            <a:r>
              <a:rPr lang="en-US" altLang="zh-CN" sz="2400" b="1" dirty="0"/>
              <a:t>-</a:t>
            </a:r>
            <a:r>
              <a:rPr lang="zh-CN" altLang="en-US" sz="2400" b="1" dirty="0"/>
              <a:t>复习变量</a:t>
            </a:r>
          </a:p>
        </p:txBody>
      </p:sp>
      <p:sp>
        <p:nvSpPr>
          <p:cNvPr id="3" name="内容占位符 2"/>
          <p:cNvSpPr>
            <a:spLocks noGrp="1"/>
          </p:cNvSpPr>
          <p:nvPr>
            <p:ph idx="1"/>
          </p:nvPr>
        </p:nvSpPr>
        <p:spPr>
          <a:xfrm>
            <a:off x="251520" y="915566"/>
            <a:ext cx="8640960" cy="4176464"/>
          </a:xfrm>
        </p:spPr>
        <p:txBody>
          <a:bodyPr>
            <a:normAutofit/>
          </a:bodyPr>
          <a:lstStyle/>
          <a:p>
            <a:pPr marL="0" indent="0">
              <a:buNone/>
            </a:pPr>
            <a:r>
              <a:rPr lang="en-US" altLang="zh-CN" sz="1400" dirty="0">
                <a:solidFill>
                  <a:srgbClr val="C00000"/>
                </a:solidFill>
              </a:rPr>
              <a:t>ES5</a:t>
            </a:r>
            <a:r>
              <a:rPr lang="zh-CN" altLang="en-US" sz="1400" dirty="0">
                <a:solidFill>
                  <a:srgbClr val="C00000"/>
                </a:solidFill>
              </a:rPr>
              <a:t>变量</a:t>
            </a:r>
            <a:r>
              <a:rPr lang="zh-CN" altLang="en-US" sz="1400" dirty="0" smtClean="0">
                <a:solidFill>
                  <a:schemeClr val="tx1"/>
                </a:solidFill>
              </a:rPr>
              <a:t>：局部变量</a:t>
            </a:r>
            <a:r>
              <a:rPr lang="zh-CN" altLang="en-US" sz="1400" dirty="0">
                <a:solidFill>
                  <a:schemeClr val="tx1"/>
                </a:solidFill>
              </a:rPr>
              <a:t>，</a:t>
            </a:r>
            <a:r>
              <a:rPr lang="zh-CN" altLang="en-US" sz="1400" dirty="0" smtClean="0">
                <a:solidFill>
                  <a:schemeClr val="tx1"/>
                </a:solidFill>
              </a:rPr>
              <a:t>全局变量 </a:t>
            </a:r>
            <a:r>
              <a:rPr lang="en-US" altLang="zh-CN" sz="1400" dirty="0">
                <a:solidFill>
                  <a:schemeClr val="tx1"/>
                </a:solidFill>
              </a:rPr>
              <a:t>(</a:t>
            </a:r>
            <a:r>
              <a:rPr lang="zh-CN" altLang="en-US" sz="1400" dirty="0">
                <a:solidFill>
                  <a:schemeClr val="tx1"/>
                </a:solidFill>
                <a:hlinkClick r:id="rId2"/>
              </a:rPr>
              <a:t>忽略</a:t>
            </a:r>
            <a:r>
              <a:rPr lang="en-US" altLang="zh-CN" sz="1400" dirty="0">
                <a:solidFill>
                  <a:schemeClr val="tx1"/>
                </a:solidFill>
                <a:hlinkClick r:id="rId2"/>
              </a:rPr>
              <a:t>with</a:t>
            </a:r>
            <a:r>
              <a:rPr lang="zh-CN" altLang="en-US" sz="1400" dirty="0">
                <a:solidFill>
                  <a:schemeClr val="tx1"/>
                </a:solidFill>
                <a:hlinkClick r:id="rId2"/>
              </a:rPr>
              <a:t>语句</a:t>
            </a:r>
            <a:r>
              <a:rPr lang="en-US" altLang="zh-CN" sz="1400" dirty="0">
                <a:solidFill>
                  <a:schemeClr val="tx1"/>
                </a:solidFill>
              </a:rPr>
              <a:t>)</a:t>
            </a:r>
            <a:r>
              <a:rPr lang="zh-CN" altLang="en-US" sz="1400" dirty="0">
                <a:solidFill>
                  <a:schemeClr val="tx1"/>
                </a:solidFill>
              </a:rPr>
              <a:t>。</a:t>
            </a:r>
            <a:endParaRPr lang="en-US" altLang="zh-CN" sz="1400" dirty="0">
              <a:solidFill>
                <a:schemeClr val="tx1"/>
              </a:solidFill>
            </a:endParaRPr>
          </a:p>
          <a:p>
            <a:pPr marL="0" indent="0">
              <a:buNone/>
            </a:pPr>
            <a:endParaRPr lang="en-US" altLang="zh-CN" sz="1400" dirty="0">
              <a:solidFill>
                <a:schemeClr val="tx1"/>
              </a:solidFill>
            </a:endParaRPr>
          </a:p>
          <a:p>
            <a:pPr marL="0" indent="0">
              <a:buNone/>
            </a:pPr>
            <a:r>
              <a:rPr lang="zh-CN" altLang="en-US" sz="1400" dirty="0" smtClean="0">
                <a:solidFill>
                  <a:srgbClr val="C00000"/>
                </a:solidFill>
              </a:rPr>
              <a:t>变量</a:t>
            </a:r>
            <a:r>
              <a:rPr lang="zh-CN" altLang="en-US" sz="1400" dirty="0">
                <a:solidFill>
                  <a:srgbClr val="C00000"/>
                </a:solidFill>
              </a:rPr>
              <a:t>提升</a:t>
            </a:r>
            <a:r>
              <a:rPr lang="zh-CN" altLang="en-US" sz="1400" dirty="0">
                <a:solidFill>
                  <a:schemeClr val="tx1"/>
                </a:solidFill>
              </a:rPr>
              <a:t>：程序执行函数时，会将函数中所有的变量声明放在函数开始的位置</a:t>
            </a:r>
            <a:r>
              <a:rPr lang="zh-CN" altLang="en-US" sz="1400" dirty="0" smtClean="0">
                <a:solidFill>
                  <a:schemeClr val="tx1"/>
                </a:solidFill>
              </a:rPr>
              <a:t>，但不会</a:t>
            </a:r>
            <a:r>
              <a:rPr lang="zh-CN" altLang="en-US" sz="1400" dirty="0">
                <a:solidFill>
                  <a:schemeClr val="tx1"/>
                </a:solidFill>
              </a:rPr>
              <a:t>赋值。</a:t>
            </a:r>
            <a:endParaRPr lang="en-US" altLang="zh-CN" sz="1400" dirty="0">
              <a:solidFill>
                <a:schemeClr val="tx1"/>
              </a:solidFill>
            </a:endParaRPr>
          </a:p>
          <a:p>
            <a:pPr marL="0" indent="0">
              <a:buNone/>
            </a:pPr>
            <a:endParaRPr lang="en-US" altLang="zh-CN" sz="1400" dirty="0">
              <a:solidFill>
                <a:schemeClr val="tx1"/>
              </a:solidFill>
            </a:endParaRPr>
          </a:p>
          <a:p>
            <a:pPr marL="0" indent="0">
              <a:buNone/>
            </a:pPr>
            <a:r>
              <a:rPr lang="zh-CN" altLang="en-US" sz="1400" dirty="0">
                <a:solidFill>
                  <a:srgbClr val="C00000"/>
                </a:solidFill>
              </a:rPr>
              <a:t>作用域</a:t>
            </a:r>
            <a:r>
              <a:rPr lang="zh-CN" altLang="en-US" sz="1400" dirty="0">
                <a:solidFill>
                  <a:schemeClr val="tx1"/>
                </a:solidFill>
              </a:rPr>
              <a:t>：变量与函数的作用范围，包括可访问性与生命周期。</a:t>
            </a:r>
            <a:endParaRPr lang="en-US" altLang="zh-CN" sz="1400" dirty="0">
              <a:solidFill>
                <a:schemeClr val="tx1"/>
              </a:solidFill>
            </a:endParaRPr>
          </a:p>
          <a:p>
            <a:pPr marL="0" indent="0">
              <a:buNone/>
            </a:pPr>
            <a:endParaRPr lang="en-US" altLang="zh-CN" sz="1400" dirty="0">
              <a:solidFill>
                <a:schemeClr val="tx1"/>
              </a:solidFill>
            </a:endParaRPr>
          </a:p>
          <a:p>
            <a:pPr marL="0" indent="0">
              <a:buNone/>
            </a:pPr>
            <a:r>
              <a:rPr lang="en-US" altLang="zh-CN" sz="1400" dirty="0">
                <a:solidFill>
                  <a:schemeClr val="tx1"/>
                </a:solidFill>
              </a:rPr>
              <a:t>      JS</a:t>
            </a:r>
            <a:r>
              <a:rPr lang="zh-CN" altLang="en-US" sz="1400" dirty="0">
                <a:solidFill>
                  <a:schemeClr val="tx1"/>
                </a:solidFill>
              </a:rPr>
              <a:t>权威指南中有一句很精辟的描述</a:t>
            </a:r>
            <a:r>
              <a:rPr lang="en-US" altLang="zh-CN" sz="1400" dirty="0">
                <a:solidFill>
                  <a:schemeClr val="tx1"/>
                </a:solidFill>
              </a:rPr>
              <a:t>:</a:t>
            </a:r>
            <a:r>
              <a:rPr lang="zh-CN" altLang="en-US" sz="1400" dirty="0">
                <a:solidFill>
                  <a:schemeClr val="tx1"/>
                </a:solidFill>
              </a:rPr>
              <a:t>“</a:t>
            </a:r>
            <a:r>
              <a:rPr lang="en-US" altLang="zh-CN" sz="1400" dirty="0">
                <a:solidFill>
                  <a:schemeClr val="tx1"/>
                </a:solidFill>
              </a:rPr>
              <a:t>JavaScript</a:t>
            </a:r>
            <a:r>
              <a:rPr lang="zh-CN" altLang="en-US" sz="1400" dirty="0">
                <a:solidFill>
                  <a:schemeClr val="tx1"/>
                </a:solidFill>
              </a:rPr>
              <a:t>中的函数运行在它们被定义的作用域里，而不是它们被</a:t>
            </a:r>
            <a:endParaRPr lang="en-US" altLang="zh-CN" sz="1400" dirty="0">
              <a:solidFill>
                <a:schemeClr val="tx1"/>
              </a:solidFill>
            </a:endParaRPr>
          </a:p>
          <a:p>
            <a:pPr marL="0" indent="0">
              <a:buNone/>
            </a:pPr>
            <a:endParaRPr lang="en-US" altLang="zh-CN" sz="1400" dirty="0">
              <a:solidFill>
                <a:schemeClr val="tx1"/>
              </a:solidFill>
            </a:endParaRPr>
          </a:p>
          <a:p>
            <a:pPr marL="0" indent="0">
              <a:buNone/>
            </a:pPr>
            <a:r>
              <a:rPr lang="zh-CN" altLang="en-US" sz="1400" dirty="0">
                <a:solidFill>
                  <a:schemeClr val="tx1"/>
                </a:solidFill>
              </a:rPr>
              <a:t>执行的作用域里</a:t>
            </a:r>
            <a:r>
              <a:rPr lang="en-US" altLang="zh-CN" sz="1400" dirty="0">
                <a:solidFill>
                  <a:schemeClr val="tx1"/>
                </a:solidFill>
              </a:rPr>
              <a:t>.”JS</a:t>
            </a:r>
            <a:r>
              <a:rPr lang="zh-CN" altLang="en-US" sz="1400" dirty="0">
                <a:solidFill>
                  <a:schemeClr val="tx1"/>
                </a:solidFill>
              </a:rPr>
              <a:t>里一切都是对象，函数也是！　</a:t>
            </a:r>
            <a:endParaRPr lang="en-US" altLang="zh-CN" sz="1400" dirty="0">
              <a:solidFill>
                <a:schemeClr val="tx1"/>
              </a:solidFill>
            </a:endParaRPr>
          </a:p>
          <a:p>
            <a:pPr marL="0" indent="0">
              <a:buNone/>
            </a:pPr>
            <a:endParaRPr lang="en-US" altLang="zh-CN" sz="1400" dirty="0">
              <a:solidFill>
                <a:schemeClr val="tx1"/>
              </a:solidFill>
            </a:endParaRPr>
          </a:p>
          <a:p>
            <a:pPr marL="0" indent="0">
              <a:buNone/>
            </a:pPr>
            <a:r>
              <a:rPr lang="en-US" altLang="zh-CN" sz="1400" dirty="0">
                <a:solidFill>
                  <a:schemeClr val="tx1"/>
                </a:solidFill>
              </a:rPr>
              <a:t>      </a:t>
            </a:r>
            <a:r>
              <a:rPr lang="en-US" altLang="zh-CN" sz="1400" dirty="0" smtClean="0">
                <a:solidFill>
                  <a:schemeClr val="tx1"/>
                </a:solidFill>
              </a:rPr>
              <a:t>ES6</a:t>
            </a:r>
            <a:r>
              <a:rPr lang="zh-CN" altLang="en-US" sz="1400" smtClean="0">
                <a:solidFill>
                  <a:schemeClr val="tx1"/>
                </a:solidFill>
              </a:rPr>
              <a:t>之前</a:t>
            </a:r>
            <a:r>
              <a:rPr lang="en-US" altLang="zh-CN" sz="1400" smtClean="0">
                <a:solidFill>
                  <a:schemeClr val="tx1"/>
                </a:solidFill>
              </a:rPr>
              <a:t>JS</a:t>
            </a:r>
            <a:r>
              <a:rPr lang="zh-CN" altLang="en-US" sz="1400" dirty="0">
                <a:solidFill>
                  <a:schemeClr val="tx1"/>
                </a:solidFill>
              </a:rPr>
              <a:t>的变量是根据方法块划分的，而不是</a:t>
            </a:r>
            <a:r>
              <a:rPr lang="en-US" altLang="zh-CN" sz="1400" dirty="0">
                <a:solidFill>
                  <a:schemeClr val="tx1"/>
                </a:solidFill>
              </a:rPr>
              <a:t>for</a:t>
            </a:r>
            <a:r>
              <a:rPr lang="zh-CN" altLang="en-US" sz="1400" dirty="0">
                <a:solidFill>
                  <a:schemeClr val="tx1"/>
                </a:solidFill>
              </a:rPr>
              <a:t>，</a:t>
            </a:r>
            <a:r>
              <a:rPr lang="en-US" altLang="zh-CN" sz="1400" dirty="0">
                <a:solidFill>
                  <a:schemeClr val="tx1"/>
                </a:solidFill>
              </a:rPr>
              <a:t>if</a:t>
            </a:r>
            <a:r>
              <a:rPr lang="zh-CN" altLang="en-US" sz="1400" dirty="0">
                <a:solidFill>
                  <a:schemeClr val="tx1"/>
                </a:solidFill>
              </a:rPr>
              <a:t>块，因为</a:t>
            </a:r>
            <a:r>
              <a:rPr lang="zh-CN" altLang="en-US" sz="1400" dirty="0">
                <a:solidFill>
                  <a:srgbClr val="FF0000"/>
                </a:solidFill>
              </a:rPr>
              <a:t>此时</a:t>
            </a:r>
            <a:r>
              <a:rPr lang="en-US" altLang="zh-CN" sz="1400" dirty="0">
                <a:solidFill>
                  <a:srgbClr val="FF0000"/>
                </a:solidFill>
              </a:rPr>
              <a:t>JS</a:t>
            </a:r>
            <a:r>
              <a:rPr lang="zh-CN" altLang="en-US" sz="1400" dirty="0">
                <a:solidFill>
                  <a:schemeClr val="tx1"/>
                </a:solidFill>
              </a:rPr>
              <a:t>没有纯粹的块级作用域。</a:t>
            </a:r>
            <a:endParaRPr lang="en-US" altLang="zh-CN" sz="1400" dirty="0">
              <a:solidFill>
                <a:schemeClr val="tx1"/>
              </a:solidFill>
            </a:endParaRPr>
          </a:p>
          <a:p>
            <a:pPr marL="0" indent="0">
              <a:buNone/>
            </a:pPr>
            <a:endParaRPr lang="en-US" altLang="zh-CN" sz="1400" dirty="0"/>
          </a:p>
          <a:p>
            <a:pPr marL="0" indent="0">
              <a:buNone/>
            </a:pPr>
            <a:endParaRPr lang="en-US" altLang="zh-CN" sz="1400" dirty="0"/>
          </a:p>
          <a:p>
            <a:pPr marL="0" indent="0">
              <a:buNone/>
            </a:pPr>
            <a:r>
              <a:rPr lang="en-US" altLang="zh-CN" sz="1400" dirty="0">
                <a:solidFill>
                  <a:srgbClr val="C00000"/>
                </a:solidFill>
              </a:rPr>
              <a:t/>
            </a:r>
            <a:br>
              <a:rPr lang="en-US" altLang="zh-CN" sz="1400" dirty="0">
                <a:solidFill>
                  <a:srgbClr val="C00000"/>
                </a:solidFill>
              </a:rPr>
            </a:br>
            <a:endParaRPr lang="en-US" altLang="zh-CN" sz="1400" dirty="0"/>
          </a:p>
        </p:txBody>
      </p:sp>
    </p:spTree>
    <p:extLst>
      <p:ext uri="{BB962C8B-B14F-4D97-AF65-F5344CB8AC3E}">
        <p14:creationId xmlns:p14="http://schemas.microsoft.com/office/powerpoint/2010/main" val="28769158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ES6</a:t>
            </a:r>
            <a:r>
              <a:rPr lang="zh-CN" altLang="en-US" sz="2400" dirty="0"/>
              <a:t>块级作用域</a:t>
            </a:r>
            <a:r>
              <a:rPr lang="en-US" altLang="zh-CN" sz="2400" b="1" dirty="0" smtClean="0"/>
              <a:t>-</a:t>
            </a:r>
            <a:r>
              <a:rPr lang="zh-CN" altLang="en-US" sz="2400" b="1" dirty="0"/>
              <a:t>概念</a:t>
            </a:r>
          </a:p>
        </p:txBody>
      </p:sp>
      <p:sp>
        <p:nvSpPr>
          <p:cNvPr id="6" name="文本框 5">
            <a:extLst>
              <a:ext uri="{FF2B5EF4-FFF2-40B4-BE49-F238E27FC236}">
                <a16:creationId xmlns:a16="http://schemas.microsoft.com/office/drawing/2014/main" xmlns="" id="{86547A97-F4AD-47B1-AA3F-0C376B017EFC}"/>
              </a:ext>
            </a:extLst>
          </p:cNvPr>
          <p:cNvSpPr txBox="1"/>
          <p:nvPr/>
        </p:nvSpPr>
        <p:spPr>
          <a:xfrm>
            <a:off x="231162" y="843558"/>
            <a:ext cx="8661318" cy="2246769"/>
          </a:xfrm>
          <a:prstGeom prst="rect">
            <a:avLst/>
          </a:prstGeom>
          <a:noFill/>
        </p:spPr>
        <p:txBody>
          <a:bodyPr wrap="square" rtlCol="0">
            <a:spAutoFit/>
          </a:bodyPr>
          <a:lstStyle/>
          <a:p>
            <a:r>
              <a:rPr lang="zh-CN" altLang="en-US" sz="1400" dirty="0">
                <a:solidFill>
                  <a:srgbClr val="C00000"/>
                </a:solidFill>
                <a:latin typeface="微软雅黑" panose="020B0503020204020204" pitchFamily="34" charset="-122"/>
                <a:ea typeface="微软雅黑" panose="020B0503020204020204" pitchFamily="34" charset="-122"/>
              </a:rPr>
              <a:t>块级作用域</a:t>
            </a:r>
            <a:r>
              <a:rPr lang="en-US" altLang="zh-CN" sz="1400" dirty="0">
                <a:solidFill>
                  <a:srgbClr val="C00000"/>
                </a:solidFill>
                <a:latin typeface="微软雅黑" panose="020B0503020204020204" pitchFamily="34" charset="-122"/>
                <a:ea typeface="微软雅黑" panose="020B0503020204020204" pitchFamily="34" charset="-122"/>
              </a:rPr>
              <a:t>(</a:t>
            </a:r>
            <a:r>
              <a:rPr lang="zh-CN" altLang="en-US" sz="1400" dirty="0">
                <a:solidFill>
                  <a:srgbClr val="C00000"/>
                </a:solidFill>
                <a:latin typeface="微软雅黑" panose="020B0503020204020204" pitchFamily="34" charset="-122"/>
                <a:ea typeface="微软雅黑" panose="020B0503020204020204" pitchFamily="34" charset="-122"/>
              </a:rPr>
              <a:t>词法作用域</a:t>
            </a:r>
            <a:r>
              <a:rPr lang="en-US" altLang="zh-CN" sz="1400" dirty="0">
                <a:solidFill>
                  <a:srgbClr val="C00000"/>
                </a:solidFill>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JS</a:t>
            </a:r>
            <a:r>
              <a:rPr lang="zh-CN" altLang="en-US" sz="1400" dirty="0">
                <a:latin typeface="微软雅黑" panose="020B0503020204020204" pitchFamily="34" charset="-122"/>
                <a:ea typeface="微软雅黑" panose="020B0503020204020204" pitchFamily="34" charset="-122"/>
              </a:rPr>
              <a:t>任何一个花括号</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中的语句都属于一个块，在</a:t>
            </a:r>
            <a:r>
              <a:rPr lang="zh-CN" altLang="en-US" sz="1400" dirty="0" smtClean="0">
                <a:latin typeface="微软雅黑" panose="020B0503020204020204" pitchFamily="34" charset="-122"/>
                <a:ea typeface="微软雅黑" panose="020B0503020204020204" pitchFamily="34" charset="-122"/>
              </a:rPr>
              <a:t>花括号里声明</a:t>
            </a:r>
            <a:r>
              <a:rPr lang="zh-CN" altLang="en-US" sz="1400" dirty="0">
                <a:latin typeface="微软雅黑" panose="020B0503020204020204" pitchFamily="34" charset="-122"/>
                <a:ea typeface="微软雅黑" panose="020B0503020204020204" pitchFamily="34" charset="-122"/>
              </a:rPr>
              <a:t>的</a:t>
            </a:r>
            <a:r>
              <a:rPr lang="zh-CN" altLang="en-US" sz="1400" dirty="0" smtClean="0">
                <a:latin typeface="微软雅黑" panose="020B0503020204020204" pitchFamily="34" charset="-122"/>
                <a:ea typeface="微软雅黑" panose="020B0503020204020204" pitchFamily="34" charset="-122"/>
              </a:rPr>
              <a:t>变量对外是不</a:t>
            </a:r>
            <a:r>
              <a:rPr lang="zh-CN" altLang="en-US" sz="1400" dirty="0">
                <a:latin typeface="微软雅黑" panose="020B0503020204020204" pitchFamily="34" charset="-122"/>
                <a:ea typeface="微软雅黑" panose="020B0503020204020204" pitchFamily="34" charset="-122"/>
              </a:rPr>
              <a:t>可见的。</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solidFill>
                  <a:srgbClr val="C00000"/>
                </a:solidFill>
                <a:latin typeface="微软雅黑" panose="020B0503020204020204" pitchFamily="34" charset="-122"/>
                <a:ea typeface="微软雅黑" panose="020B0503020204020204" pitchFamily="34" charset="-122"/>
              </a:rPr>
              <a:t>没有块级作用域后果？  </a:t>
            </a:r>
            <a:endParaRPr lang="en-US" altLang="zh-CN" sz="1400" dirty="0" smtClean="0">
              <a:solidFill>
                <a:srgbClr val="C00000"/>
              </a:solidFill>
              <a:latin typeface="微软雅黑" panose="020B0503020204020204" pitchFamily="34" charset="-122"/>
              <a:ea typeface="微软雅黑" panose="020B0503020204020204" pitchFamily="34" charset="-122"/>
            </a:endParaRPr>
          </a:p>
          <a:p>
            <a:r>
              <a:rPr lang="en-US" altLang="zh-CN" sz="1400" dirty="0" smtClean="0">
                <a:solidFill>
                  <a:srgbClr val="C00000"/>
                </a:solidFill>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）变量覆盖     </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）某些场景的变量无意中暴露为全局</a:t>
            </a:r>
            <a:r>
              <a:rPr lang="en-US" altLang="zh-CN" sz="1400" dirty="0">
                <a:latin typeface="微软雅黑" panose="020B0503020204020204" pitchFamily="34" charset="-122"/>
                <a:ea typeface="微软雅黑" panose="020B0503020204020204" pitchFamily="34" charset="-122"/>
              </a:rPr>
              <a:t>(for </a:t>
            </a:r>
            <a:r>
              <a:rPr lang="zh-CN" altLang="en-US" sz="1400" dirty="0">
                <a:latin typeface="微软雅黑" panose="020B0503020204020204" pitchFamily="34" charset="-122"/>
                <a:ea typeface="微软雅黑" panose="020B0503020204020204" pitchFamily="34" charset="-122"/>
              </a:rPr>
              <a:t>循环</a:t>
            </a:r>
            <a:r>
              <a:rPr lang="en-US" altLang="zh-CN" sz="1400" dirty="0">
                <a:latin typeface="微软雅黑" panose="020B0503020204020204" pitchFamily="34" charset="-122"/>
                <a:ea typeface="微软雅黑" panose="020B0503020204020204" pitchFamily="34" charset="-122"/>
              </a:rPr>
              <a:t>)</a:t>
            </a:r>
          </a:p>
          <a:p>
            <a:endParaRPr lang="en-US" altLang="zh-CN" sz="1400" dirty="0">
              <a:solidFill>
                <a:srgbClr val="C00000"/>
              </a:solidFill>
              <a:latin typeface="微软雅黑" panose="020B0503020204020204" pitchFamily="34" charset="-122"/>
              <a:ea typeface="微软雅黑" panose="020B0503020204020204" pitchFamily="34" charset="-122"/>
            </a:endParaRPr>
          </a:p>
          <a:p>
            <a:r>
              <a:rPr lang="en-US" altLang="zh-CN" sz="1400" dirty="0">
                <a:solidFill>
                  <a:srgbClr val="C00000"/>
                </a:solidFill>
                <a:latin typeface="微软雅黑" panose="020B0503020204020204" pitchFamily="34" charset="-122"/>
                <a:ea typeface="微软雅黑" panose="020B0503020204020204" pitchFamily="34" charset="-122"/>
              </a:rPr>
              <a:t>ES5</a:t>
            </a:r>
            <a:r>
              <a:rPr lang="zh-CN" altLang="en-US" sz="1400" dirty="0">
                <a:solidFill>
                  <a:srgbClr val="C00000"/>
                </a:solidFill>
                <a:latin typeface="微软雅黑" panose="020B0503020204020204" pitchFamily="34" charset="-122"/>
                <a:ea typeface="微软雅黑" panose="020B0503020204020204" pitchFamily="34" charset="-122"/>
              </a:rPr>
              <a:t>如何模拟：</a:t>
            </a:r>
            <a:r>
              <a:rPr lang="zh-CN" altLang="en-US" sz="1400" dirty="0">
                <a:latin typeface="微软雅黑" panose="020B0503020204020204" pitchFamily="34" charset="-122"/>
                <a:ea typeface="微软雅黑" panose="020B0503020204020204" pitchFamily="34" charset="-122"/>
              </a:rPr>
              <a:t>函数调用之后变量会销毁，</a:t>
            </a:r>
            <a:r>
              <a:rPr lang="en-US" altLang="zh-CN" sz="1400" dirty="0">
                <a:latin typeface="微软雅黑" panose="020B0503020204020204" pitchFamily="34" charset="-122"/>
                <a:ea typeface="微软雅黑" panose="020B0503020204020204" pitchFamily="34" charset="-122"/>
              </a:rPr>
              <a:t>so</a:t>
            </a:r>
            <a:r>
              <a:rPr lang="zh-CN" altLang="en-US" sz="1400" dirty="0">
                <a:latin typeface="微软雅黑" panose="020B0503020204020204" pitchFamily="34" charset="-122"/>
                <a:ea typeface="微软雅黑" panose="020B0503020204020204" pitchFamily="34" charset="-122"/>
              </a:rPr>
              <a:t>把代码写在闭包里或者利用</a:t>
            </a:r>
            <a:r>
              <a:rPr lang="en-US" altLang="zh-CN" sz="1400" dirty="0">
                <a:latin typeface="微软雅黑" panose="020B0503020204020204" pitchFamily="34" charset="-122"/>
                <a:ea typeface="微软雅黑" panose="020B0503020204020204" pitchFamily="34" charset="-122"/>
              </a:rPr>
              <a:t>try-catch</a:t>
            </a:r>
            <a:r>
              <a:rPr lang="zh-CN" altLang="en-US" sz="1400" dirty="0">
                <a:latin typeface="微软雅黑" panose="020B0503020204020204" pitchFamily="34" charset="-122"/>
                <a:ea typeface="微软雅黑" panose="020B0503020204020204" pitchFamily="34" charset="-122"/>
              </a:rPr>
              <a:t>，可以模拟块级作用域。</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solidFill>
                <a:srgbClr val="C00000"/>
              </a:solidFill>
              <a:latin typeface="微软雅黑" panose="020B0503020204020204" pitchFamily="34" charset="-122"/>
              <a:ea typeface="微软雅黑" panose="020B0503020204020204" pitchFamily="34" charset="-122"/>
            </a:endParaRPr>
          </a:p>
          <a:p>
            <a:endParaRPr lang="en-US" altLang="zh-CN" sz="1400" dirty="0">
              <a:solidFill>
                <a:srgbClr val="C00000"/>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xmlns="" id="{604ABC65-AC79-49A4-9589-4D7A0C561E0B}"/>
              </a:ext>
            </a:extLst>
          </p:cNvPr>
          <p:cNvPicPr>
            <a:picLocks noChangeAspect="1"/>
          </p:cNvPicPr>
          <p:nvPr/>
        </p:nvPicPr>
        <p:blipFill>
          <a:blip r:embed="rId2"/>
          <a:stretch>
            <a:fillRect/>
          </a:stretch>
        </p:blipFill>
        <p:spPr>
          <a:xfrm>
            <a:off x="1835696" y="2512971"/>
            <a:ext cx="4464496" cy="2270734"/>
          </a:xfrm>
          <a:prstGeom prst="rect">
            <a:avLst/>
          </a:prstGeom>
        </p:spPr>
      </p:pic>
      <p:sp>
        <p:nvSpPr>
          <p:cNvPr id="8" name="文本框 7">
            <a:extLst>
              <a:ext uri="{FF2B5EF4-FFF2-40B4-BE49-F238E27FC236}">
                <a16:creationId xmlns:a16="http://schemas.microsoft.com/office/drawing/2014/main" xmlns="" id="{12A8B2F4-6BF2-4DE0-9450-CA471941B293}"/>
              </a:ext>
            </a:extLst>
          </p:cNvPr>
          <p:cNvSpPr txBox="1"/>
          <p:nvPr/>
        </p:nvSpPr>
        <p:spPr>
          <a:xfrm>
            <a:off x="3563888" y="4801759"/>
            <a:ext cx="1082348" cy="246221"/>
          </a:xfrm>
          <a:prstGeom prst="rect">
            <a:avLst/>
          </a:prstGeom>
          <a:noFill/>
        </p:spPr>
        <p:txBody>
          <a:bodyPr wrap="none" rtlCol="0">
            <a:spAutoFit/>
          </a:bodyPr>
          <a:lstStyle/>
          <a:p>
            <a:r>
              <a:rPr lang="zh-CN" altLang="en-US" sz="1000" dirty="0">
                <a:solidFill>
                  <a:srgbClr val="C00000"/>
                </a:solidFill>
                <a:latin typeface="微软雅黑" panose="020B0503020204020204" pitchFamily="34" charset="-122"/>
                <a:ea typeface="微软雅黑" panose="020B0503020204020204" pitchFamily="34" charset="-122"/>
              </a:rPr>
              <a:t>模拟块级作用域</a:t>
            </a:r>
          </a:p>
        </p:txBody>
      </p:sp>
    </p:spTree>
    <p:extLst>
      <p:ext uri="{BB962C8B-B14F-4D97-AF65-F5344CB8AC3E}">
        <p14:creationId xmlns:p14="http://schemas.microsoft.com/office/powerpoint/2010/main" val="4647038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t>ES6</a:t>
            </a:r>
            <a:r>
              <a:rPr lang="zh-CN" altLang="en-US" sz="2400" dirty="0" smtClean="0"/>
              <a:t>变量改变</a:t>
            </a:r>
            <a:endParaRPr lang="zh-CN" altLang="en-US" sz="2400" b="1" dirty="0"/>
          </a:p>
        </p:txBody>
      </p:sp>
      <p:pic>
        <p:nvPicPr>
          <p:cNvPr id="3" name="图片 2"/>
          <p:cNvPicPr>
            <a:picLocks noChangeAspect="1"/>
          </p:cNvPicPr>
          <p:nvPr/>
        </p:nvPicPr>
        <p:blipFill>
          <a:blip r:embed="rId2"/>
          <a:stretch>
            <a:fillRect/>
          </a:stretch>
        </p:blipFill>
        <p:spPr>
          <a:xfrm>
            <a:off x="251520" y="1059582"/>
            <a:ext cx="8784976" cy="3384376"/>
          </a:xfrm>
          <a:prstGeom prst="rect">
            <a:avLst/>
          </a:prstGeom>
        </p:spPr>
      </p:pic>
    </p:spTree>
    <p:extLst>
      <p:ext uri="{BB962C8B-B14F-4D97-AF65-F5344CB8AC3E}">
        <p14:creationId xmlns:p14="http://schemas.microsoft.com/office/powerpoint/2010/main" val="22494397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t>ES6</a:t>
            </a:r>
            <a:r>
              <a:rPr lang="zh-CN" altLang="en-US" sz="2400" dirty="0" smtClean="0"/>
              <a:t>变量改变</a:t>
            </a:r>
            <a:endParaRPr lang="zh-CN" altLang="en-US" sz="2400" b="1" dirty="0"/>
          </a:p>
        </p:txBody>
      </p:sp>
      <p:pic>
        <p:nvPicPr>
          <p:cNvPr id="4" name="图片 3"/>
          <p:cNvPicPr>
            <a:picLocks noChangeAspect="1"/>
          </p:cNvPicPr>
          <p:nvPr/>
        </p:nvPicPr>
        <p:blipFill>
          <a:blip r:embed="rId2"/>
          <a:stretch>
            <a:fillRect/>
          </a:stretch>
        </p:blipFill>
        <p:spPr>
          <a:xfrm>
            <a:off x="323528" y="806791"/>
            <a:ext cx="2736304" cy="2236560"/>
          </a:xfrm>
          <a:prstGeom prst="rect">
            <a:avLst/>
          </a:prstGeom>
        </p:spPr>
      </p:pic>
      <p:pic>
        <p:nvPicPr>
          <p:cNvPr id="5" name="图片 4"/>
          <p:cNvPicPr>
            <a:picLocks noChangeAspect="1"/>
          </p:cNvPicPr>
          <p:nvPr/>
        </p:nvPicPr>
        <p:blipFill>
          <a:blip r:embed="rId3"/>
          <a:stretch>
            <a:fillRect/>
          </a:stretch>
        </p:blipFill>
        <p:spPr>
          <a:xfrm>
            <a:off x="4535996" y="840853"/>
            <a:ext cx="3515964" cy="2144412"/>
          </a:xfrm>
          <a:prstGeom prst="rect">
            <a:avLst/>
          </a:prstGeom>
        </p:spPr>
      </p:pic>
      <p:pic>
        <p:nvPicPr>
          <p:cNvPr id="6" name="图片 5"/>
          <p:cNvPicPr>
            <a:picLocks noChangeAspect="1"/>
          </p:cNvPicPr>
          <p:nvPr/>
        </p:nvPicPr>
        <p:blipFill>
          <a:blip r:embed="rId4"/>
          <a:stretch>
            <a:fillRect/>
          </a:stretch>
        </p:blipFill>
        <p:spPr>
          <a:xfrm>
            <a:off x="3131840" y="3043351"/>
            <a:ext cx="4670601" cy="2100149"/>
          </a:xfrm>
          <a:prstGeom prst="rect">
            <a:avLst/>
          </a:prstGeom>
        </p:spPr>
      </p:pic>
    </p:spTree>
    <p:extLst>
      <p:ext uri="{BB962C8B-B14F-4D97-AF65-F5344CB8AC3E}">
        <p14:creationId xmlns:p14="http://schemas.microsoft.com/office/powerpoint/2010/main" val="28790658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1" dirty="0"/>
              <a:t>解构赋值</a:t>
            </a:r>
            <a:r>
              <a:rPr lang="en-US" altLang="zh-CN" sz="2400" b="1" dirty="0"/>
              <a:t>-</a:t>
            </a:r>
            <a:r>
              <a:rPr lang="zh-CN" altLang="en-US" sz="2400" dirty="0"/>
              <a:t>数组解构赋值</a:t>
            </a:r>
            <a:endParaRPr lang="zh-CN" altLang="en-US" sz="2400" b="1" dirty="0"/>
          </a:p>
        </p:txBody>
      </p:sp>
      <p:sp>
        <p:nvSpPr>
          <p:cNvPr id="3" name="内容占位符 2"/>
          <p:cNvSpPr>
            <a:spLocks noGrp="1"/>
          </p:cNvSpPr>
          <p:nvPr>
            <p:ph idx="1"/>
          </p:nvPr>
        </p:nvSpPr>
        <p:spPr>
          <a:xfrm>
            <a:off x="251520" y="915566"/>
            <a:ext cx="8640960" cy="4176464"/>
          </a:xfrm>
        </p:spPr>
        <p:txBody>
          <a:bodyPr>
            <a:normAutofit/>
          </a:bodyPr>
          <a:lstStyle/>
          <a:p>
            <a:pPr marL="0" indent="0">
              <a:buNone/>
            </a:pPr>
            <a:r>
              <a:rPr lang="zh-CN" altLang="en-US" sz="1400" dirty="0">
                <a:solidFill>
                  <a:schemeClr val="tx1"/>
                </a:solidFill>
              </a:rPr>
              <a:t>解构赋值：允许你使用类似数组或对象字面量的语法将数组和对象的属性赋给各种变量。</a:t>
            </a:r>
            <a:endParaRPr lang="en-US" altLang="zh-CN" sz="1400" dirty="0">
              <a:solidFill>
                <a:schemeClr val="tx1"/>
              </a:solidFill>
            </a:endParaRPr>
          </a:p>
          <a:p>
            <a:pPr marL="0" indent="0">
              <a:buNone/>
            </a:pPr>
            <a:r>
              <a:rPr lang="zh-CN" altLang="en-US" sz="1400" dirty="0">
                <a:solidFill>
                  <a:schemeClr val="tx1"/>
                </a:solidFill>
              </a:rPr>
              <a:t>总结起来八个字 </a:t>
            </a:r>
            <a:r>
              <a:rPr lang="en-US" altLang="zh-CN" sz="1400" dirty="0">
                <a:solidFill>
                  <a:schemeClr val="tx1"/>
                </a:solidFill>
              </a:rPr>
              <a:t>=&gt; </a:t>
            </a:r>
            <a:r>
              <a:rPr lang="zh-CN" altLang="en-US" sz="1400" dirty="0">
                <a:solidFill>
                  <a:schemeClr val="tx1"/>
                </a:solidFill>
              </a:rPr>
              <a:t>模式匹配，对号入座。</a:t>
            </a: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r>
              <a:rPr lang="zh-CN" altLang="en-US" sz="1400" dirty="0">
                <a:solidFill>
                  <a:schemeClr val="tx1"/>
                </a:solidFill>
              </a:rPr>
              <a:t>可以设置默认值：</a:t>
            </a:r>
            <a:endParaRPr lang="en-US" altLang="zh-CN" sz="1400" dirty="0">
              <a:solidFill>
                <a:schemeClr val="tx1"/>
              </a:solidFill>
            </a:endParaRPr>
          </a:p>
          <a:p>
            <a:pPr marL="342900" indent="-342900">
              <a:buAutoNum type="arabicParenR"/>
            </a:pPr>
            <a:r>
              <a:rPr lang="zh-CN" altLang="en-US" sz="1400" dirty="0">
                <a:solidFill>
                  <a:schemeClr val="tx1"/>
                </a:solidFill>
              </a:rPr>
              <a:t>生效的条件是成员值严格等于</a:t>
            </a:r>
            <a:r>
              <a:rPr lang="en-US" altLang="zh-CN" sz="1400" dirty="0">
                <a:solidFill>
                  <a:schemeClr val="tx1"/>
                </a:solidFill>
              </a:rPr>
              <a:t>undefined</a:t>
            </a:r>
            <a:r>
              <a:rPr lang="zh-CN" altLang="en-US" sz="1400" dirty="0">
                <a:solidFill>
                  <a:schemeClr val="tx1"/>
                </a:solidFill>
              </a:rPr>
              <a:t>。</a:t>
            </a:r>
            <a:endParaRPr lang="en-US" altLang="zh-CN" sz="1400" dirty="0">
              <a:solidFill>
                <a:schemeClr val="tx1"/>
              </a:solidFill>
            </a:endParaRPr>
          </a:p>
          <a:p>
            <a:pPr marL="342900" indent="-342900">
              <a:buAutoNum type="arabicParenR"/>
            </a:pPr>
            <a:r>
              <a:rPr lang="zh-CN" altLang="en-US" sz="1400" dirty="0">
                <a:solidFill>
                  <a:schemeClr val="tx1"/>
                </a:solidFill>
              </a:rPr>
              <a:t>默认值可以引用解构赋值的其他变量，但该变量必须已经声明。</a:t>
            </a: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p>
          <a:p>
            <a:pPr marL="0" indent="0">
              <a:buNone/>
            </a:pPr>
            <a:endParaRPr lang="en-US" altLang="zh-CN" sz="1400" dirty="0">
              <a:solidFill>
                <a:srgbClr val="C00000"/>
              </a:solidFill>
            </a:endParaRPr>
          </a:p>
          <a:p>
            <a:pPr marL="0" indent="0">
              <a:buNone/>
            </a:pPr>
            <a:endParaRPr lang="en-US" altLang="zh-CN" sz="1400" dirty="0">
              <a:solidFill>
                <a:srgbClr val="C00000"/>
              </a:solidFill>
            </a:endParaRPr>
          </a:p>
          <a:p>
            <a:pPr marL="0" indent="0">
              <a:buNone/>
            </a:pPr>
            <a:endParaRPr lang="en-US" altLang="zh-CN" sz="1400" dirty="0"/>
          </a:p>
        </p:txBody>
      </p:sp>
      <p:pic>
        <p:nvPicPr>
          <p:cNvPr id="5" name="图片 4">
            <a:extLst>
              <a:ext uri="{FF2B5EF4-FFF2-40B4-BE49-F238E27FC236}">
                <a16:creationId xmlns:a16="http://schemas.microsoft.com/office/drawing/2014/main" xmlns="" id="{64577293-CD01-4F30-ABA2-4CF14BA8424B}"/>
              </a:ext>
            </a:extLst>
          </p:cNvPr>
          <p:cNvPicPr>
            <a:picLocks noChangeAspect="1"/>
          </p:cNvPicPr>
          <p:nvPr/>
        </p:nvPicPr>
        <p:blipFill>
          <a:blip r:embed="rId2"/>
          <a:stretch>
            <a:fillRect/>
          </a:stretch>
        </p:blipFill>
        <p:spPr>
          <a:xfrm>
            <a:off x="3851920" y="1297224"/>
            <a:ext cx="3923462" cy="1008112"/>
          </a:xfrm>
          <a:prstGeom prst="rect">
            <a:avLst/>
          </a:prstGeom>
        </p:spPr>
      </p:pic>
      <p:pic>
        <p:nvPicPr>
          <p:cNvPr id="9" name="图片 8">
            <a:extLst>
              <a:ext uri="{FF2B5EF4-FFF2-40B4-BE49-F238E27FC236}">
                <a16:creationId xmlns:a16="http://schemas.microsoft.com/office/drawing/2014/main" xmlns="" id="{29E45C65-CB6F-4477-9329-9E2BBF81E11B}"/>
              </a:ext>
            </a:extLst>
          </p:cNvPr>
          <p:cNvPicPr>
            <a:picLocks noChangeAspect="1"/>
          </p:cNvPicPr>
          <p:nvPr/>
        </p:nvPicPr>
        <p:blipFill>
          <a:blip r:embed="rId3"/>
          <a:stretch>
            <a:fillRect/>
          </a:stretch>
        </p:blipFill>
        <p:spPr>
          <a:xfrm>
            <a:off x="333058" y="3064620"/>
            <a:ext cx="3019048" cy="1047619"/>
          </a:xfrm>
          <a:prstGeom prst="rect">
            <a:avLst/>
          </a:prstGeom>
        </p:spPr>
      </p:pic>
      <p:pic>
        <p:nvPicPr>
          <p:cNvPr id="10" name="图片 9">
            <a:extLst>
              <a:ext uri="{FF2B5EF4-FFF2-40B4-BE49-F238E27FC236}">
                <a16:creationId xmlns:a16="http://schemas.microsoft.com/office/drawing/2014/main" xmlns="" id="{94932B32-B2AA-42C4-B188-93F99D028C6C}"/>
              </a:ext>
            </a:extLst>
          </p:cNvPr>
          <p:cNvPicPr>
            <a:picLocks noChangeAspect="1"/>
          </p:cNvPicPr>
          <p:nvPr/>
        </p:nvPicPr>
        <p:blipFill>
          <a:blip r:embed="rId4"/>
          <a:stretch>
            <a:fillRect/>
          </a:stretch>
        </p:blipFill>
        <p:spPr>
          <a:xfrm>
            <a:off x="3851920" y="3342220"/>
            <a:ext cx="4800000" cy="885714"/>
          </a:xfrm>
          <a:prstGeom prst="rect">
            <a:avLst/>
          </a:prstGeom>
        </p:spPr>
      </p:pic>
    </p:spTree>
    <p:extLst>
      <p:ext uri="{BB962C8B-B14F-4D97-AF65-F5344CB8AC3E}">
        <p14:creationId xmlns:p14="http://schemas.microsoft.com/office/powerpoint/2010/main" val="36234992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1" dirty="0"/>
              <a:t>解构赋值</a:t>
            </a:r>
            <a:r>
              <a:rPr lang="en-US" altLang="zh-CN" sz="2400" b="1" dirty="0"/>
              <a:t>-</a:t>
            </a:r>
            <a:r>
              <a:rPr lang="zh-CN" altLang="en-US" sz="2400" b="1" dirty="0"/>
              <a:t>数组解构赋值</a:t>
            </a:r>
          </a:p>
        </p:txBody>
      </p:sp>
      <p:sp>
        <p:nvSpPr>
          <p:cNvPr id="3" name="内容占位符 2"/>
          <p:cNvSpPr>
            <a:spLocks noGrp="1"/>
          </p:cNvSpPr>
          <p:nvPr>
            <p:ph idx="1"/>
          </p:nvPr>
        </p:nvSpPr>
        <p:spPr>
          <a:xfrm>
            <a:off x="251520" y="915566"/>
            <a:ext cx="8640960" cy="4176464"/>
          </a:xfrm>
        </p:spPr>
        <p:txBody>
          <a:bodyPr>
            <a:normAutofit/>
          </a:bodyPr>
          <a:lstStyle/>
          <a:p>
            <a:pPr marL="0" indent="0">
              <a:buNone/>
            </a:pPr>
            <a:r>
              <a:rPr lang="zh-CN" altLang="en-US" sz="1400" dirty="0">
                <a:solidFill>
                  <a:schemeClr val="tx1"/>
                </a:solidFill>
              </a:rPr>
              <a:t>当访问空数组或越界访问数组时，对其解构与对其索引的行为一致，都是</a:t>
            </a:r>
            <a:r>
              <a:rPr lang="en-US" altLang="zh-CN" sz="1400" dirty="0">
                <a:solidFill>
                  <a:srgbClr val="C00000"/>
                </a:solidFill>
              </a:rPr>
              <a:t>undefined</a:t>
            </a:r>
            <a:r>
              <a:rPr lang="zh-CN" altLang="en-US" sz="1400" dirty="0">
                <a:solidFill>
                  <a:schemeClr val="tx1"/>
                </a:solidFill>
              </a:rPr>
              <a:t>。</a:t>
            </a: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smtClean="0">
              <a:solidFill>
                <a:schemeClr val="tx1"/>
              </a:solidFill>
            </a:endParaRPr>
          </a:p>
          <a:p>
            <a:pPr marL="0" indent="0">
              <a:buNone/>
            </a:pPr>
            <a:endParaRPr lang="en-US" altLang="zh-CN" sz="1400" dirty="0">
              <a:solidFill>
                <a:schemeClr val="tx1"/>
              </a:solidFill>
            </a:endParaRPr>
          </a:p>
          <a:p>
            <a:pPr marL="0" indent="0">
              <a:buNone/>
            </a:pPr>
            <a:r>
              <a:rPr lang="zh-CN" altLang="en-US" sz="1400" dirty="0" smtClean="0">
                <a:solidFill>
                  <a:schemeClr val="tx1"/>
                </a:solidFill>
              </a:rPr>
              <a:t>解</a:t>
            </a:r>
            <a:r>
              <a:rPr lang="zh-CN" altLang="en-US" sz="1400" dirty="0">
                <a:solidFill>
                  <a:schemeClr val="tx1"/>
                </a:solidFill>
              </a:rPr>
              <a:t>构赋值的模式适用于数据，对象及任意的迭代器（</a:t>
            </a:r>
            <a:r>
              <a:rPr lang="en-US" altLang="zh-CN" sz="1400" dirty="0">
                <a:solidFill>
                  <a:srgbClr val="C00000"/>
                </a:solidFill>
              </a:rPr>
              <a:t>Iterator</a:t>
            </a:r>
            <a:r>
              <a:rPr lang="zh-CN" altLang="en-US" sz="1400" dirty="0">
                <a:solidFill>
                  <a:schemeClr val="tx1"/>
                </a:solidFill>
              </a:rPr>
              <a:t>），如果不是则会报错。</a:t>
            </a:r>
            <a:endParaRPr lang="en-US" altLang="zh-CN" sz="1400" dirty="0">
              <a:solidFill>
                <a:schemeClr val="tx1"/>
              </a:solidFill>
            </a:endParaRPr>
          </a:p>
          <a:p>
            <a:pPr marL="0" indent="0">
              <a:buNone/>
            </a:pPr>
            <a:endParaRPr lang="en-US" altLang="zh-CN" sz="1400" dirty="0">
              <a:solidFill>
                <a:srgbClr val="C00000"/>
              </a:solidFill>
            </a:endParaRPr>
          </a:p>
          <a:p>
            <a:pPr marL="0" indent="0">
              <a:buNone/>
            </a:pPr>
            <a:endParaRPr lang="en-US" altLang="zh-CN" sz="1400" dirty="0">
              <a:solidFill>
                <a:srgbClr val="C00000"/>
              </a:solidFill>
            </a:endParaRPr>
          </a:p>
          <a:p>
            <a:pPr marL="0" indent="0">
              <a:buNone/>
            </a:pPr>
            <a:endParaRPr lang="en-US" altLang="zh-CN" sz="1400" dirty="0"/>
          </a:p>
          <a:p>
            <a:pPr marL="0" indent="0">
              <a:buNone/>
            </a:pPr>
            <a:endParaRPr lang="en-US" altLang="zh-CN" sz="1400" dirty="0"/>
          </a:p>
          <a:p>
            <a:pPr marL="0" indent="0">
              <a:buNone/>
            </a:pPr>
            <a:endParaRPr lang="en-US" altLang="zh-CN" sz="1400" dirty="0"/>
          </a:p>
        </p:txBody>
      </p:sp>
      <p:pic>
        <p:nvPicPr>
          <p:cNvPr id="8" name="图片 7">
            <a:extLst>
              <a:ext uri="{FF2B5EF4-FFF2-40B4-BE49-F238E27FC236}">
                <a16:creationId xmlns:a16="http://schemas.microsoft.com/office/drawing/2014/main" xmlns="" id="{C446FDAD-64CD-444F-9EB3-11BD18DA244A}"/>
              </a:ext>
            </a:extLst>
          </p:cNvPr>
          <p:cNvPicPr>
            <a:picLocks noChangeAspect="1"/>
          </p:cNvPicPr>
          <p:nvPr/>
        </p:nvPicPr>
        <p:blipFill>
          <a:blip r:embed="rId2"/>
          <a:stretch>
            <a:fillRect/>
          </a:stretch>
        </p:blipFill>
        <p:spPr>
          <a:xfrm>
            <a:off x="2627784" y="3651870"/>
            <a:ext cx="3340551" cy="855507"/>
          </a:xfrm>
          <a:prstGeom prst="rect">
            <a:avLst/>
          </a:prstGeom>
        </p:spPr>
      </p:pic>
      <p:pic>
        <p:nvPicPr>
          <p:cNvPr id="9" name="图片 8">
            <a:extLst>
              <a:ext uri="{FF2B5EF4-FFF2-40B4-BE49-F238E27FC236}">
                <a16:creationId xmlns:a16="http://schemas.microsoft.com/office/drawing/2014/main" xmlns="" id="{6214789B-5459-4F86-8FAC-CE99164BD7D5}"/>
              </a:ext>
            </a:extLst>
          </p:cNvPr>
          <p:cNvPicPr>
            <a:picLocks noChangeAspect="1"/>
          </p:cNvPicPr>
          <p:nvPr/>
        </p:nvPicPr>
        <p:blipFill>
          <a:blip r:embed="rId3"/>
          <a:stretch>
            <a:fillRect/>
          </a:stretch>
        </p:blipFill>
        <p:spPr>
          <a:xfrm>
            <a:off x="3419872" y="1206276"/>
            <a:ext cx="3363625" cy="1125471"/>
          </a:xfrm>
          <a:prstGeom prst="rect">
            <a:avLst/>
          </a:prstGeom>
        </p:spPr>
      </p:pic>
    </p:spTree>
    <p:extLst>
      <p:ext uri="{BB962C8B-B14F-4D97-AF65-F5344CB8AC3E}">
        <p14:creationId xmlns:p14="http://schemas.microsoft.com/office/powerpoint/2010/main" val="13636060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1" dirty="0"/>
              <a:t>解构赋值</a:t>
            </a:r>
            <a:r>
              <a:rPr lang="en-US" altLang="zh-CN" sz="2400" b="1" dirty="0"/>
              <a:t>-</a:t>
            </a:r>
            <a:r>
              <a:rPr lang="zh-CN" altLang="en-US" sz="2400" b="1" dirty="0"/>
              <a:t>对象解构赋值</a:t>
            </a:r>
          </a:p>
        </p:txBody>
      </p:sp>
      <p:sp>
        <p:nvSpPr>
          <p:cNvPr id="3" name="内容占位符 2"/>
          <p:cNvSpPr>
            <a:spLocks noGrp="1"/>
          </p:cNvSpPr>
          <p:nvPr>
            <p:ph idx="1"/>
          </p:nvPr>
        </p:nvSpPr>
        <p:spPr>
          <a:xfrm>
            <a:off x="251520" y="915566"/>
            <a:ext cx="8640960" cy="4176464"/>
          </a:xfrm>
        </p:spPr>
        <p:txBody>
          <a:bodyPr>
            <a:normAutofit fontScale="92500"/>
          </a:bodyPr>
          <a:lstStyle/>
          <a:p>
            <a:pPr marL="0" indent="0">
              <a:buNone/>
            </a:pPr>
            <a:r>
              <a:rPr lang="zh-CN" altLang="en-US" sz="1400" dirty="0" smtClean="0">
                <a:solidFill>
                  <a:schemeClr val="tx1"/>
                </a:solidFill>
              </a:rPr>
              <a:t> 实现：</a:t>
            </a:r>
            <a:endParaRPr lang="en-US" altLang="zh-CN" sz="1400" dirty="0" smtClean="0">
              <a:solidFill>
                <a:schemeClr val="tx1"/>
              </a:solidFill>
            </a:endParaRPr>
          </a:p>
          <a:p>
            <a:pPr marL="0" indent="0">
              <a:buNone/>
            </a:pPr>
            <a:r>
              <a:rPr lang="zh-CN" altLang="en-US" sz="1400" dirty="0" smtClean="0">
                <a:solidFill>
                  <a:schemeClr val="tx1"/>
                </a:solidFill>
              </a:rPr>
              <a:t>    内部</a:t>
            </a:r>
            <a:r>
              <a:rPr lang="zh-CN" altLang="en-US" sz="1400" dirty="0">
                <a:solidFill>
                  <a:schemeClr val="tx1"/>
                </a:solidFill>
              </a:rPr>
              <a:t>机制是先找到同名属性，然后再赋给对应的变量。真正被赋值的是</a:t>
            </a:r>
            <a:r>
              <a:rPr lang="zh-CN" altLang="en-US" sz="1400" dirty="0" smtClean="0">
                <a:solidFill>
                  <a:schemeClr val="tx1"/>
                </a:solidFill>
              </a:rPr>
              <a:t>后者而</a:t>
            </a:r>
            <a:r>
              <a:rPr lang="zh-CN" altLang="en-US" sz="1400" dirty="0">
                <a:solidFill>
                  <a:schemeClr val="tx1"/>
                </a:solidFill>
              </a:rPr>
              <a:t>不是</a:t>
            </a:r>
            <a:r>
              <a:rPr lang="zh-CN" altLang="en-US" sz="1400" dirty="0" smtClean="0">
                <a:solidFill>
                  <a:schemeClr val="tx1"/>
                </a:solidFill>
              </a:rPr>
              <a:t>前者</a:t>
            </a:r>
            <a:r>
              <a:rPr lang="zh-CN" altLang="en-US" sz="1400" dirty="0">
                <a:solidFill>
                  <a:schemeClr val="tx1"/>
                </a:solidFill>
              </a:rPr>
              <a:t>，</a:t>
            </a:r>
            <a:r>
              <a:rPr lang="zh-CN" altLang="en-US" sz="1400" dirty="0" smtClean="0">
                <a:solidFill>
                  <a:schemeClr val="tx1"/>
                </a:solidFill>
              </a:rPr>
              <a:t>并且</a:t>
            </a:r>
            <a:r>
              <a:rPr lang="zh-CN" altLang="en-US" sz="1400" dirty="0">
                <a:solidFill>
                  <a:schemeClr val="tx1"/>
                </a:solidFill>
              </a:rPr>
              <a:t>解构一个未定义属性</a:t>
            </a:r>
            <a:r>
              <a:rPr lang="zh-CN" altLang="en-US" sz="1400" dirty="0" smtClean="0">
                <a:solidFill>
                  <a:schemeClr val="tx1"/>
                </a:solidFill>
              </a:rPr>
              <a:t>时 </a:t>
            </a:r>
            <a:r>
              <a:rPr lang="zh-CN" altLang="en-US" sz="1400" dirty="0" smtClean="0">
                <a:solidFill>
                  <a:srgbClr val="C00000"/>
                </a:solidFill>
              </a:rPr>
              <a:t>值</a:t>
            </a:r>
            <a:r>
              <a:rPr lang="zh-CN" altLang="en-US" sz="1400" dirty="0">
                <a:solidFill>
                  <a:srgbClr val="C00000"/>
                </a:solidFill>
              </a:rPr>
              <a:t>是</a:t>
            </a:r>
            <a:r>
              <a:rPr lang="en-US" altLang="zh-CN" sz="1400" dirty="0">
                <a:solidFill>
                  <a:srgbClr val="C00000"/>
                </a:solidFill>
              </a:rPr>
              <a:t>undefined</a:t>
            </a:r>
            <a:r>
              <a:rPr lang="zh-CN" altLang="en-US" sz="1400" dirty="0">
                <a:solidFill>
                  <a:schemeClr val="tx1"/>
                </a:solidFill>
              </a:rPr>
              <a:t>。</a:t>
            </a: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p>
          <a:p>
            <a:pPr marL="0" indent="0">
              <a:buNone/>
            </a:pPr>
            <a:endParaRPr lang="en-US" altLang="zh-CN" sz="1400" dirty="0" smtClean="0"/>
          </a:p>
          <a:p>
            <a:pPr marL="0" indent="0">
              <a:buNone/>
            </a:pPr>
            <a:r>
              <a:rPr lang="zh-CN" altLang="en-US" sz="1400" dirty="0" smtClean="0"/>
              <a:t>注意：</a:t>
            </a:r>
            <a:endParaRPr lang="en-US" altLang="zh-CN" sz="1400" dirty="0"/>
          </a:p>
          <a:p>
            <a:pPr marL="0" indent="0">
              <a:buNone/>
            </a:pPr>
            <a:r>
              <a:rPr lang="en-US" altLang="zh-CN" sz="1400" dirty="0">
                <a:solidFill>
                  <a:schemeClr val="tx1"/>
                </a:solidFill>
              </a:rPr>
              <a:t> </a:t>
            </a:r>
            <a:r>
              <a:rPr lang="en-US" altLang="zh-CN" sz="1400" dirty="0" smtClean="0">
                <a:solidFill>
                  <a:schemeClr val="tx1"/>
                </a:solidFill>
              </a:rPr>
              <a:t>   </a:t>
            </a:r>
            <a:r>
              <a:rPr lang="zh-CN" altLang="en-US" sz="1400" dirty="0" smtClean="0">
                <a:solidFill>
                  <a:schemeClr val="tx1"/>
                </a:solidFill>
              </a:rPr>
              <a:t>当</a:t>
            </a:r>
            <a:r>
              <a:rPr lang="zh-CN" altLang="en-US" sz="1400" dirty="0">
                <a:solidFill>
                  <a:schemeClr val="tx1"/>
                </a:solidFill>
              </a:rPr>
              <a:t>属性名与变量名一致时，可以句法简写：</a:t>
            </a:r>
            <a:r>
              <a:rPr lang="en-US" altLang="zh-CN" sz="1400" dirty="0" err="1">
                <a:solidFill>
                  <a:schemeClr val="tx1"/>
                </a:solidFill>
              </a:rPr>
              <a:t>const</a:t>
            </a:r>
            <a:r>
              <a:rPr lang="en-US" altLang="zh-CN" sz="1400" dirty="0">
                <a:solidFill>
                  <a:schemeClr val="tx1"/>
                </a:solidFill>
              </a:rPr>
              <a:t> {</a:t>
            </a:r>
            <a:r>
              <a:rPr lang="en-US" altLang="zh-CN" sz="1400" dirty="0" err="1">
                <a:solidFill>
                  <a:schemeClr val="tx1"/>
                </a:solidFill>
              </a:rPr>
              <a:t>foo,baz</a:t>
            </a:r>
            <a:r>
              <a:rPr lang="en-US" altLang="zh-CN" sz="1400" dirty="0">
                <a:solidFill>
                  <a:schemeClr val="tx1"/>
                </a:solidFill>
              </a:rPr>
              <a:t>} = {foo:123,baz:456};</a:t>
            </a:r>
          </a:p>
          <a:p>
            <a:pPr marL="0" indent="0">
              <a:buNone/>
            </a:pPr>
            <a:r>
              <a:rPr lang="en-US" altLang="zh-CN" sz="1400" dirty="0" smtClean="0">
                <a:solidFill>
                  <a:schemeClr val="tx1"/>
                </a:solidFill>
              </a:rPr>
              <a:t>    </a:t>
            </a:r>
            <a:r>
              <a:rPr lang="zh-CN" altLang="en-US" sz="1400" dirty="0" smtClean="0">
                <a:solidFill>
                  <a:srgbClr val="C00000"/>
                </a:solidFill>
              </a:rPr>
              <a:t>不要</a:t>
            </a:r>
            <a:r>
              <a:rPr lang="zh-CN" altLang="en-US" sz="1400" dirty="0">
                <a:solidFill>
                  <a:srgbClr val="C00000"/>
                </a:solidFill>
              </a:rPr>
              <a:t>去尝试解构</a:t>
            </a:r>
            <a:r>
              <a:rPr lang="en-US" altLang="zh-CN" sz="1400" dirty="0">
                <a:solidFill>
                  <a:srgbClr val="C00000"/>
                </a:solidFill>
              </a:rPr>
              <a:t>null</a:t>
            </a:r>
            <a:r>
              <a:rPr lang="zh-CN" altLang="en-US" sz="1400" dirty="0">
                <a:solidFill>
                  <a:srgbClr val="C00000"/>
                </a:solidFill>
              </a:rPr>
              <a:t>或</a:t>
            </a:r>
            <a:r>
              <a:rPr lang="en-US" altLang="zh-CN" sz="1400" dirty="0">
                <a:solidFill>
                  <a:srgbClr val="C00000"/>
                </a:solidFill>
              </a:rPr>
              <a:t>undefined</a:t>
            </a:r>
            <a:r>
              <a:rPr lang="zh-CN" altLang="en-US" sz="1400" dirty="0">
                <a:solidFill>
                  <a:srgbClr val="C00000"/>
                </a:solidFill>
              </a:rPr>
              <a:t>，会报错</a:t>
            </a:r>
            <a:r>
              <a:rPr lang="zh-CN" altLang="en-US" sz="1400" dirty="0">
                <a:solidFill>
                  <a:schemeClr val="tx1"/>
                </a:solidFill>
              </a:rPr>
              <a:t>。</a:t>
            </a:r>
            <a:endParaRPr lang="en-US" altLang="zh-CN" sz="1400" dirty="0">
              <a:solidFill>
                <a:schemeClr val="tx1"/>
              </a:solidFill>
            </a:endParaRPr>
          </a:p>
          <a:p>
            <a:pPr marL="0" indent="0">
              <a:buNone/>
            </a:pPr>
            <a:r>
              <a:rPr lang="en-US" altLang="zh-CN" sz="1400" dirty="0">
                <a:solidFill>
                  <a:schemeClr val="tx1"/>
                </a:solidFill>
              </a:rPr>
              <a:t> </a:t>
            </a:r>
            <a:r>
              <a:rPr lang="en-US" altLang="zh-CN" sz="1400" dirty="0" smtClean="0">
                <a:solidFill>
                  <a:schemeClr val="tx1"/>
                </a:solidFill>
              </a:rPr>
              <a:t>   </a:t>
            </a:r>
            <a:r>
              <a:rPr lang="zh-CN" altLang="en-US" sz="1400" dirty="0" smtClean="0">
                <a:solidFill>
                  <a:schemeClr val="tx1"/>
                </a:solidFill>
              </a:rPr>
              <a:t>解</a:t>
            </a:r>
            <a:r>
              <a:rPr lang="zh-CN" altLang="en-US" sz="1400" dirty="0">
                <a:solidFill>
                  <a:schemeClr val="tx1"/>
                </a:solidFill>
              </a:rPr>
              <a:t>构对象并赋值时如果未使用</a:t>
            </a:r>
            <a:r>
              <a:rPr lang="en-US" altLang="zh-CN" sz="1400" dirty="0" err="1">
                <a:solidFill>
                  <a:schemeClr val="tx1"/>
                </a:solidFill>
              </a:rPr>
              <a:t>let,const</a:t>
            </a:r>
            <a:r>
              <a:rPr lang="zh-CN" altLang="en-US" sz="1400" dirty="0">
                <a:solidFill>
                  <a:schemeClr val="tx1"/>
                </a:solidFill>
              </a:rPr>
              <a:t>声明，注意一个潜在的语法错误。</a:t>
            </a:r>
            <a:endParaRPr lang="en-US" altLang="zh-CN" sz="1400" dirty="0">
              <a:solidFill>
                <a:schemeClr val="tx1"/>
              </a:solidFill>
            </a:endParaRPr>
          </a:p>
          <a:p>
            <a:pPr marL="0" indent="0">
              <a:buNone/>
            </a:pPr>
            <a:r>
              <a:rPr lang="en-US" altLang="zh-CN" sz="1400" dirty="0">
                <a:solidFill>
                  <a:schemeClr val="tx1"/>
                </a:solidFill>
              </a:rPr>
              <a:t>   </a:t>
            </a:r>
            <a:r>
              <a:rPr lang="en-US" altLang="zh-CN" sz="1400" dirty="0" smtClean="0">
                <a:solidFill>
                  <a:schemeClr val="tx1"/>
                </a:solidFill>
              </a:rPr>
              <a:t> {</a:t>
            </a:r>
            <a:r>
              <a:rPr lang="en-US" altLang="zh-CN" sz="1400" dirty="0" err="1">
                <a:solidFill>
                  <a:schemeClr val="tx1"/>
                </a:solidFill>
              </a:rPr>
              <a:t>dest</a:t>
            </a:r>
            <a:r>
              <a:rPr lang="en-US" altLang="zh-CN" sz="1400" dirty="0">
                <a:solidFill>
                  <a:schemeClr val="tx1"/>
                </a:solidFill>
              </a:rPr>
              <a:t>}</a:t>
            </a:r>
            <a:r>
              <a:rPr lang="zh-CN" altLang="en-US" sz="1400" dirty="0">
                <a:solidFill>
                  <a:schemeClr val="tx1"/>
                </a:solidFill>
              </a:rPr>
              <a:t>在</a:t>
            </a:r>
            <a:r>
              <a:rPr lang="en-US" altLang="zh-CN" sz="1400" dirty="0">
                <a:solidFill>
                  <a:schemeClr val="tx1"/>
                </a:solidFill>
              </a:rPr>
              <a:t>JS</a:t>
            </a:r>
            <a:r>
              <a:rPr lang="zh-CN" altLang="en-US" sz="1400" dirty="0">
                <a:solidFill>
                  <a:schemeClr val="tx1"/>
                </a:solidFill>
              </a:rPr>
              <a:t>里存在两种解释：当成表达式且含有</a:t>
            </a:r>
            <a:r>
              <a:rPr lang="en-US" altLang="zh-CN" sz="1400" dirty="0" err="1">
                <a:solidFill>
                  <a:schemeClr val="tx1"/>
                </a:solidFill>
              </a:rPr>
              <a:t>dest</a:t>
            </a:r>
            <a:r>
              <a:rPr lang="zh-CN" altLang="en-US" sz="1400" dirty="0">
                <a:solidFill>
                  <a:schemeClr val="tx1"/>
                </a:solidFill>
              </a:rPr>
              <a:t>属性的一个对象，其次认为是一个块语句（代码块）。</a:t>
            </a: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rgbClr val="C00000"/>
              </a:solidFill>
            </a:endParaRPr>
          </a:p>
          <a:p>
            <a:pPr marL="0" indent="0">
              <a:buNone/>
            </a:pPr>
            <a:r>
              <a:rPr lang="en-US" altLang="zh-CN" sz="1400" dirty="0" smtClean="0">
                <a:solidFill>
                  <a:srgbClr val="C00000"/>
                </a:solidFill>
              </a:rPr>
              <a:t>     Why </a:t>
            </a:r>
            <a:r>
              <a:rPr lang="en-US" altLang="zh-CN" sz="1400" dirty="0">
                <a:solidFill>
                  <a:srgbClr val="C00000"/>
                </a:solidFill>
              </a:rPr>
              <a:t>???  </a:t>
            </a:r>
            <a:r>
              <a:rPr lang="en-US" altLang="zh-CN" sz="1400" dirty="0">
                <a:solidFill>
                  <a:schemeClr val="tx1"/>
                </a:solidFill>
              </a:rPr>
              <a:t>JavaScript</a:t>
            </a:r>
            <a:r>
              <a:rPr lang="zh-CN" altLang="en-US" sz="1400" dirty="0">
                <a:solidFill>
                  <a:schemeClr val="tx1"/>
                </a:solidFill>
              </a:rPr>
              <a:t>语法通知解析引擎将任何以</a:t>
            </a:r>
            <a:r>
              <a:rPr lang="en-US" altLang="zh-CN" sz="1400" dirty="0">
                <a:solidFill>
                  <a:schemeClr val="tx1"/>
                </a:solidFill>
              </a:rPr>
              <a:t>{</a:t>
            </a:r>
            <a:r>
              <a:rPr lang="zh-CN" altLang="en-US" sz="1400" dirty="0">
                <a:solidFill>
                  <a:schemeClr val="tx1"/>
                </a:solidFill>
              </a:rPr>
              <a:t>开始的语句解析为一个块语句，同时认为</a:t>
            </a:r>
            <a:r>
              <a:rPr lang="en-US" altLang="zh-CN" sz="1400" dirty="0">
                <a:solidFill>
                  <a:schemeClr val="tx1"/>
                </a:solidFill>
              </a:rPr>
              <a:t>()</a:t>
            </a:r>
            <a:r>
              <a:rPr lang="zh-CN" altLang="en-US" sz="1400" dirty="0">
                <a:solidFill>
                  <a:schemeClr val="tx1"/>
                </a:solidFill>
              </a:rPr>
              <a:t>中的都是表达式。</a:t>
            </a:r>
            <a:endParaRPr lang="en-US" altLang="zh-CN" sz="1400" dirty="0">
              <a:solidFill>
                <a:schemeClr val="tx1"/>
              </a:solidFill>
            </a:endParaRPr>
          </a:p>
          <a:p>
            <a:pPr marL="0" indent="0">
              <a:buNone/>
            </a:pPr>
            <a:endParaRPr lang="en-US" altLang="zh-CN" sz="1600" dirty="0">
              <a:solidFill>
                <a:schemeClr val="tx1"/>
              </a:solidFill>
            </a:endParaRPr>
          </a:p>
          <a:p>
            <a:pPr marL="0" indent="0">
              <a:buNone/>
            </a:pPr>
            <a:endParaRPr lang="en-US" altLang="zh-CN" sz="1600" dirty="0">
              <a:solidFill>
                <a:schemeClr val="tx1"/>
              </a:solidFill>
            </a:endParaRPr>
          </a:p>
          <a:p>
            <a:pPr marL="0" indent="0">
              <a:buNone/>
            </a:pPr>
            <a:endParaRPr lang="en-US" altLang="zh-CN" sz="1600" dirty="0">
              <a:solidFill>
                <a:schemeClr val="tx1"/>
              </a:solidFill>
            </a:endParaRPr>
          </a:p>
          <a:p>
            <a:pPr marL="0" indent="0">
              <a:buNone/>
            </a:pPr>
            <a:endParaRPr lang="en-US" altLang="zh-CN" sz="1600" dirty="0">
              <a:solidFill>
                <a:schemeClr val="tx1"/>
              </a:solidFill>
            </a:endParaRPr>
          </a:p>
          <a:p>
            <a:pPr marL="0" indent="0">
              <a:buNone/>
            </a:pPr>
            <a:endParaRPr lang="en-US" altLang="zh-CN" sz="1600" dirty="0">
              <a:solidFill>
                <a:schemeClr val="tx1"/>
              </a:solidFill>
            </a:endParaRPr>
          </a:p>
          <a:p>
            <a:pPr marL="0" indent="0">
              <a:buNone/>
            </a:pPr>
            <a:endParaRPr lang="en-US" altLang="zh-CN" sz="1600" dirty="0">
              <a:solidFill>
                <a:schemeClr val="tx1"/>
              </a:solidFill>
            </a:endParaRPr>
          </a:p>
        </p:txBody>
      </p:sp>
      <p:pic>
        <p:nvPicPr>
          <p:cNvPr id="5" name="图片 4">
            <a:extLst>
              <a:ext uri="{FF2B5EF4-FFF2-40B4-BE49-F238E27FC236}">
                <a16:creationId xmlns:a16="http://schemas.microsoft.com/office/drawing/2014/main" xmlns="" id="{E8F31E5F-C83D-4773-8DEE-5621FF345A3D}"/>
              </a:ext>
            </a:extLst>
          </p:cNvPr>
          <p:cNvPicPr>
            <a:picLocks noChangeAspect="1"/>
          </p:cNvPicPr>
          <p:nvPr/>
        </p:nvPicPr>
        <p:blipFill>
          <a:blip r:embed="rId2"/>
          <a:stretch>
            <a:fillRect/>
          </a:stretch>
        </p:blipFill>
        <p:spPr>
          <a:xfrm>
            <a:off x="4355976" y="1601280"/>
            <a:ext cx="3990476" cy="864096"/>
          </a:xfrm>
          <a:prstGeom prst="rect">
            <a:avLst/>
          </a:prstGeom>
        </p:spPr>
      </p:pic>
      <p:pic>
        <p:nvPicPr>
          <p:cNvPr id="8" name="图片 7">
            <a:extLst>
              <a:ext uri="{FF2B5EF4-FFF2-40B4-BE49-F238E27FC236}">
                <a16:creationId xmlns:a16="http://schemas.microsoft.com/office/drawing/2014/main" xmlns="" id="{BEBCA0D1-C22B-4D5E-8ADF-013EE514A2FA}"/>
              </a:ext>
            </a:extLst>
          </p:cNvPr>
          <p:cNvPicPr>
            <a:picLocks noChangeAspect="1"/>
          </p:cNvPicPr>
          <p:nvPr/>
        </p:nvPicPr>
        <p:blipFill>
          <a:blip r:embed="rId3"/>
          <a:stretch>
            <a:fillRect/>
          </a:stretch>
        </p:blipFill>
        <p:spPr>
          <a:xfrm>
            <a:off x="323528" y="1779662"/>
            <a:ext cx="3628571" cy="685714"/>
          </a:xfrm>
          <a:prstGeom prst="rect">
            <a:avLst/>
          </a:prstGeom>
        </p:spPr>
      </p:pic>
      <p:pic>
        <p:nvPicPr>
          <p:cNvPr id="9" name="图片 8">
            <a:extLst>
              <a:ext uri="{FF2B5EF4-FFF2-40B4-BE49-F238E27FC236}">
                <a16:creationId xmlns:a16="http://schemas.microsoft.com/office/drawing/2014/main" xmlns="" id="{BAB8900C-F5C7-4006-8A85-D2BA04B4D31F}"/>
              </a:ext>
            </a:extLst>
          </p:cNvPr>
          <p:cNvPicPr>
            <a:picLocks noChangeAspect="1"/>
          </p:cNvPicPr>
          <p:nvPr/>
        </p:nvPicPr>
        <p:blipFill>
          <a:blip r:embed="rId4"/>
          <a:stretch>
            <a:fillRect/>
          </a:stretch>
        </p:blipFill>
        <p:spPr>
          <a:xfrm>
            <a:off x="2771800" y="3795886"/>
            <a:ext cx="3807134" cy="792088"/>
          </a:xfrm>
          <a:prstGeom prst="rect">
            <a:avLst/>
          </a:prstGeom>
        </p:spPr>
      </p:pic>
    </p:spTree>
    <p:extLst>
      <p:ext uri="{BB962C8B-B14F-4D97-AF65-F5344CB8AC3E}">
        <p14:creationId xmlns:p14="http://schemas.microsoft.com/office/powerpoint/2010/main" val="26773593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1" dirty="0"/>
              <a:t>解构赋值</a:t>
            </a:r>
            <a:r>
              <a:rPr lang="en-US" altLang="zh-CN" sz="2400" b="1" dirty="0"/>
              <a:t>-</a:t>
            </a:r>
            <a:r>
              <a:rPr lang="zh-CN" altLang="en-US" sz="2400" b="1" dirty="0"/>
              <a:t>其他应用</a:t>
            </a:r>
          </a:p>
        </p:txBody>
      </p:sp>
      <p:sp>
        <p:nvSpPr>
          <p:cNvPr id="7" name="内容占位符 6">
            <a:extLst>
              <a:ext uri="{FF2B5EF4-FFF2-40B4-BE49-F238E27FC236}">
                <a16:creationId xmlns:a16="http://schemas.microsoft.com/office/drawing/2014/main" xmlns="" id="{B8941DF4-735D-4E99-9ADF-8CABFA01F892}"/>
              </a:ext>
            </a:extLst>
          </p:cNvPr>
          <p:cNvSpPr>
            <a:spLocks noGrp="1"/>
          </p:cNvSpPr>
          <p:nvPr>
            <p:ph idx="1"/>
          </p:nvPr>
        </p:nvSpPr>
        <p:spPr/>
        <p:txBody>
          <a:bodyPr>
            <a:normAutofit/>
          </a:bodyPr>
          <a:lstStyle/>
          <a:p>
            <a:pPr marL="0" indent="0">
              <a:buNone/>
            </a:pPr>
            <a:r>
              <a:rPr lang="en-US" altLang="zh-CN" sz="1400" dirty="0"/>
              <a:t>1.</a:t>
            </a:r>
            <a:r>
              <a:rPr lang="zh-CN" altLang="en-US" sz="1400" dirty="0"/>
              <a:t>模块指定方法</a:t>
            </a:r>
            <a:r>
              <a:rPr lang="zh-CN" altLang="en-US" sz="1400" dirty="0" smtClean="0"/>
              <a:t>：</a:t>
            </a:r>
            <a:endParaRPr lang="en-US" altLang="zh-CN" sz="1400" dirty="0" smtClean="0"/>
          </a:p>
          <a:p>
            <a:pPr marL="0" indent="0">
              <a:buNone/>
            </a:pPr>
            <a:r>
              <a:rPr lang="en-US" altLang="zh-CN" sz="1400" dirty="0"/>
              <a:t> </a:t>
            </a:r>
            <a:r>
              <a:rPr lang="en-US" altLang="zh-CN" sz="1400" dirty="0" smtClean="0"/>
              <a:t>   import </a:t>
            </a:r>
            <a:r>
              <a:rPr lang="en-US" altLang="zh-CN" sz="1400" dirty="0"/>
              <a:t>{ $http, </a:t>
            </a:r>
            <a:r>
              <a:rPr lang="en-US" altLang="zh-CN" sz="1400" dirty="0" err="1"/>
              <a:t>sendPingback</a:t>
            </a:r>
            <a:r>
              <a:rPr lang="en-US" altLang="zh-CN" sz="1400" dirty="0"/>
              <a:t>, </a:t>
            </a:r>
            <a:r>
              <a:rPr lang="en-US" altLang="zh-CN" sz="1400" dirty="0" err="1"/>
              <a:t>isCanUseWebp</a:t>
            </a:r>
            <a:r>
              <a:rPr lang="en-US" altLang="zh-CN" sz="1400" dirty="0"/>
              <a:t> } from '</a:t>
            </a:r>
            <a:r>
              <a:rPr lang="en-US" altLang="zh-CN" sz="1400" dirty="0" err="1"/>
              <a:t>uniqy</a:t>
            </a:r>
            <a:r>
              <a:rPr lang="en-US" altLang="zh-CN" sz="1400" dirty="0"/>
              <a:t>-lib’;</a:t>
            </a:r>
          </a:p>
          <a:p>
            <a:pPr marL="0" indent="0">
              <a:buNone/>
            </a:pPr>
            <a:r>
              <a:rPr lang="en-US" altLang="zh-CN" sz="1400" dirty="0"/>
              <a:t>2.</a:t>
            </a:r>
            <a:r>
              <a:rPr lang="zh-CN" altLang="en-US" sz="1400" dirty="0"/>
              <a:t>函数参数指定</a:t>
            </a:r>
            <a:r>
              <a:rPr lang="zh-CN" altLang="en-US" sz="1400" dirty="0" smtClean="0"/>
              <a:t>：</a:t>
            </a:r>
            <a:endParaRPr lang="en-US" altLang="zh-CN" sz="1400" dirty="0" smtClean="0"/>
          </a:p>
          <a:p>
            <a:pPr marL="0" indent="0">
              <a:buNone/>
            </a:pPr>
            <a:r>
              <a:rPr lang="en-US" altLang="zh-CN" sz="1400" dirty="0"/>
              <a:t> </a:t>
            </a:r>
            <a:r>
              <a:rPr lang="en-US" altLang="zh-CN" sz="1400" dirty="0" smtClean="0"/>
              <a:t>   function </a:t>
            </a:r>
            <a:r>
              <a:rPr lang="en-US" altLang="zh-CN" sz="1400" dirty="0"/>
              <a:t>(x=1,y=2) {}; </a:t>
            </a:r>
            <a:r>
              <a:rPr lang="zh-CN" altLang="en-US" sz="1400" dirty="0" smtClean="0"/>
              <a:t>避免</a:t>
            </a:r>
            <a:r>
              <a:rPr lang="zh-CN" altLang="en-US" sz="1400" dirty="0"/>
              <a:t>了再去写</a:t>
            </a:r>
            <a:r>
              <a:rPr lang="en-US" altLang="zh-CN" sz="1400" dirty="0"/>
              <a:t> </a:t>
            </a:r>
            <a:r>
              <a:rPr lang="en-US" altLang="zh-CN" sz="1400" dirty="0" err="1"/>
              <a:t>var</a:t>
            </a:r>
            <a:r>
              <a:rPr lang="en-US" altLang="zh-CN" sz="1400" dirty="0"/>
              <a:t> </a:t>
            </a:r>
            <a:r>
              <a:rPr lang="en-US" altLang="zh-CN" sz="1400" dirty="0" err="1"/>
              <a:t>obj</a:t>
            </a:r>
            <a:r>
              <a:rPr lang="en-US" altLang="zh-CN" sz="1400" dirty="0"/>
              <a:t> = </a:t>
            </a:r>
            <a:r>
              <a:rPr lang="en-US" altLang="zh-CN" sz="1400" dirty="0" err="1"/>
              <a:t>obj</a:t>
            </a:r>
            <a:r>
              <a:rPr lang="en-US" altLang="zh-CN" sz="1400" dirty="0"/>
              <a:t> || {};</a:t>
            </a:r>
            <a:endParaRPr lang="zh-CN" altLang="en-US" sz="1400" dirty="0"/>
          </a:p>
        </p:txBody>
      </p:sp>
      <p:pic>
        <p:nvPicPr>
          <p:cNvPr id="11" name="图片 10">
            <a:extLst>
              <a:ext uri="{FF2B5EF4-FFF2-40B4-BE49-F238E27FC236}">
                <a16:creationId xmlns:a16="http://schemas.microsoft.com/office/drawing/2014/main" xmlns="" id="{EF59391B-EC88-4AA2-9F38-E16874E8EC98}"/>
              </a:ext>
            </a:extLst>
          </p:cNvPr>
          <p:cNvPicPr>
            <a:picLocks noChangeAspect="1"/>
          </p:cNvPicPr>
          <p:nvPr/>
        </p:nvPicPr>
        <p:blipFill>
          <a:blip r:embed="rId2"/>
          <a:stretch>
            <a:fillRect/>
          </a:stretch>
        </p:blipFill>
        <p:spPr>
          <a:xfrm>
            <a:off x="323528" y="2139702"/>
            <a:ext cx="7761905" cy="2361905"/>
          </a:xfrm>
          <a:prstGeom prst="rect">
            <a:avLst/>
          </a:prstGeom>
        </p:spPr>
      </p:pic>
    </p:spTree>
    <p:extLst>
      <p:ext uri="{BB962C8B-B14F-4D97-AF65-F5344CB8AC3E}">
        <p14:creationId xmlns:p14="http://schemas.microsoft.com/office/powerpoint/2010/main" val="5598944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a:t>数组扩展</a:t>
            </a:r>
            <a:r>
              <a:rPr lang="en-US" altLang="zh-CN" sz="2400" dirty="0"/>
              <a:t>-</a:t>
            </a:r>
            <a:r>
              <a:rPr lang="zh-CN" altLang="en-US" sz="2400" dirty="0"/>
              <a:t>扩展运算符</a:t>
            </a:r>
            <a:endParaRPr lang="zh-CN" altLang="en-US" sz="2400" b="1" dirty="0"/>
          </a:p>
        </p:txBody>
      </p:sp>
      <p:sp>
        <p:nvSpPr>
          <p:cNvPr id="3" name="内容占位符 2"/>
          <p:cNvSpPr>
            <a:spLocks noGrp="1"/>
          </p:cNvSpPr>
          <p:nvPr>
            <p:ph idx="1"/>
          </p:nvPr>
        </p:nvSpPr>
        <p:spPr>
          <a:xfrm>
            <a:off x="251520" y="915566"/>
            <a:ext cx="8640960" cy="4176464"/>
          </a:xfrm>
        </p:spPr>
        <p:txBody>
          <a:bodyPr>
            <a:normAutofit/>
          </a:bodyPr>
          <a:lstStyle/>
          <a:p>
            <a:pPr marL="0" indent="0">
              <a:buNone/>
            </a:pPr>
            <a:r>
              <a:rPr lang="zh-CN" altLang="en-US" sz="1400" dirty="0">
                <a:solidFill>
                  <a:schemeClr val="tx1"/>
                </a:solidFill>
              </a:rPr>
              <a:t> 以</a:t>
            </a:r>
            <a:r>
              <a:rPr lang="en-US" altLang="zh-CN" sz="1400" dirty="0">
                <a:solidFill>
                  <a:schemeClr val="tx1"/>
                </a:solidFill>
              </a:rPr>
              <a:t>…</a:t>
            </a:r>
            <a:r>
              <a:rPr lang="zh-CN" altLang="en-US" sz="1400" dirty="0">
                <a:solidFill>
                  <a:schemeClr val="tx1"/>
                </a:solidFill>
              </a:rPr>
              <a:t>的形式存在，主要应用于函数的调用。</a:t>
            </a:r>
            <a:endParaRPr lang="en-US" altLang="zh-CN" sz="1400" dirty="0">
              <a:solidFill>
                <a:schemeClr val="tx1"/>
              </a:solidFill>
            </a:endParaRPr>
          </a:p>
          <a:p>
            <a:pPr marL="0" indent="0">
              <a:buNone/>
            </a:pPr>
            <a:endParaRPr lang="en-US" altLang="zh-CN" sz="1400" dirty="0"/>
          </a:p>
        </p:txBody>
      </p:sp>
      <p:graphicFrame>
        <p:nvGraphicFramePr>
          <p:cNvPr id="4" name="表格 3">
            <a:extLst>
              <a:ext uri="{FF2B5EF4-FFF2-40B4-BE49-F238E27FC236}">
                <a16:creationId xmlns:a16="http://schemas.microsoft.com/office/drawing/2014/main" xmlns="" id="{AD7E6C50-A107-465D-A1A0-48597A732BD1}"/>
              </a:ext>
            </a:extLst>
          </p:cNvPr>
          <p:cNvGraphicFramePr>
            <a:graphicFrameLocks noGrp="1"/>
          </p:cNvGraphicFramePr>
          <p:nvPr>
            <p:extLst/>
          </p:nvPr>
        </p:nvGraphicFramePr>
        <p:xfrm>
          <a:off x="359532" y="1258170"/>
          <a:ext cx="8424936" cy="3236845"/>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xmlns="" val="723109955"/>
                    </a:ext>
                  </a:extLst>
                </a:gridCol>
                <a:gridCol w="2916324">
                  <a:extLst>
                    <a:ext uri="{9D8B030D-6E8A-4147-A177-3AD203B41FA5}">
                      <a16:colId xmlns:a16="http://schemas.microsoft.com/office/drawing/2014/main" xmlns="" val="1687733895"/>
                    </a:ext>
                  </a:extLst>
                </a:gridCol>
                <a:gridCol w="2628292">
                  <a:extLst>
                    <a:ext uri="{9D8B030D-6E8A-4147-A177-3AD203B41FA5}">
                      <a16:colId xmlns:a16="http://schemas.microsoft.com/office/drawing/2014/main" xmlns="" val="3240590608"/>
                    </a:ext>
                  </a:extLst>
                </a:gridCol>
                <a:gridCol w="1296144">
                  <a:extLst>
                    <a:ext uri="{9D8B030D-6E8A-4147-A177-3AD203B41FA5}">
                      <a16:colId xmlns:a16="http://schemas.microsoft.com/office/drawing/2014/main" xmlns="" val="3457470615"/>
                    </a:ext>
                  </a:extLst>
                </a:gridCol>
              </a:tblGrid>
              <a:tr h="463165">
                <a:tc>
                  <a:txBody>
                    <a:bodyPr/>
                    <a:lstStyle/>
                    <a:p>
                      <a:pPr algn="ctr"/>
                      <a:r>
                        <a:rPr lang="zh-CN" altLang="en-US" sz="1400" dirty="0">
                          <a:latin typeface="微软雅黑" panose="020B0503020204020204" pitchFamily="34" charset="-122"/>
                          <a:ea typeface="微软雅黑" panose="020B0503020204020204" pitchFamily="34" charset="-122"/>
                        </a:rPr>
                        <a:t>说明</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latin typeface="微软雅黑" panose="020B0503020204020204" pitchFamily="34" charset="-122"/>
                          <a:ea typeface="微软雅黑" panose="020B0503020204020204" pitchFamily="34" charset="-122"/>
                        </a:rPr>
                        <a:t>ES5</a:t>
                      </a:r>
                      <a:r>
                        <a:rPr lang="zh-CN" altLang="en-US" sz="1400" dirty="0">
                          <a:latin typeface="微软雅黑" panose="020B0503020204020204" pitchFamily="34" charset="-122"/>
                          <a:ea typeface="微软雅黑" panose="020B0503020204020204" pitchFamily="34" charset="-122"/>
                        </a:rPr>
                        <a:t>实现</a:t>
                      </a:r>
                    </a:p>
                  </a:txBody>
                  <a:tcPr/>
                </a:tc>
                <a:tc>
                  <a:txBody>
                    <a:bodyPr/>
                    <a:lstStyle/>
                    <a:p>
                      <a:pPr algn="ctr"/>
                      <a:r>
                        <a:rPr lang="en-US" altLang="zh-CN" sz="1400" dirty="0">
                          <a:latin typeface="微软雅黑" panose="020B0503020204020204" pitchFamily="34" charset="-122"/>
                          <a:ea typeface="微软雅黑" panose="020B0503020204020204" pitchFamily="34" charset="-122"/>
                        </a:rPr>
                        <a:t>ES6</a:t>
                      </a:r>
                      <a:r>
                        <a:rPr lang="zh-CN" altLang="en-US" sz="1400" dirty="0">
                          <a:latin typeface="微软雅黑" panose="020B0503020204020204" pitchFamily="34" charset="-122"/>
                          <a:ea typeface="微软雅黑" panose="020B0503020204020204" pitchFamily="34" charset="-122"/>
                        </a:rPr>
                        <a:t>实现</a:t>
                      </a:r>
                    </a:p>
                  </a:txBody>
                  <a:tcPr/>
                </a:tc>
                <a:tc>
                  <a:txBody>
                    <a:bodyPr/>
                    <a:lstStyle/>
                    <a:p>
                      <a:pPr algn="ctr"/>
                      <a:r>
                        <a:rPr lang="zh-CN" altLang="en-US" sz="1400" dirty="0">
                          <a:latin typeface="微软雅黑" panose="020B0503020204020204" pitchFamily="34" charset="-122"/>
                          <a:ea typeface="微软雅黑" panose="020B0503020204020204" pitchFamily="34" charset="-122"/>
                        </a:rPr>
                        <a:t>备注</a:t>
                      </a:r>
                    </a:p>
                  </a:txBody>
                  <a:tcPr/>
                </a:tc>
                <a:extLst>
                  <a:ext uri="{0D108BD9-81ED-4DB2-BD59-A6C34878D82A}">
                    <a16:rowId xmlns:a16="http://schemas.microsoft.com/office/drawing/2014/main" xmlns="" val="2463161329"/>
                  </a:ext>
                </a:extLst>
              </a:tr>
              <a:tr h="2642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替代</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es5</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的</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apply</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方法或数组之间的</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push</a:t>
                      </a:r>
                      <a:endPar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endParaRPr>
                    </a:p>
                    <a:p>
                      <a:pPr algn="ctr"/>
                      <a:endParaRPr lang="zh-CN" altLang="en-US" sz="1200" b="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l"/>
                      <a:r>
                        <a:rPr lang="en-US" altLang="zh-CN" sz="1200" dirty="0" err="1">
                          <a:latin typeface="微软雅黑" panose="020B0503020204020204" pitchFamily="34" charset="-122"/>
                          <a:ea typeface="微软雅黑" panose="020B0503020204020204" pitchFamily="34" charset="-122"/>
                        </a:rPr>
                        <a:t>Math</a:t>
                      </a:r>
                      <a:r>
                        <a:rPr lang="en-US" altLang="zh-CN" sz="1200" kern="1200" dirty="0" err="1">
                          <a:solidFill>
                            <a:schemeClr val="dk1"/>
                          </a:solidFill>
                          <a:effectLst/>
                          <a:latin typeface="微软雅黑" panose="020B0503020204020204" pitchFamily="34" charset="-122"/>
                          <a:ea typeface="微软雅黑" panose="020B0503020204020204" pitchFamily="34" charset="-122"/>
                          <a:cs typeface="+mn-cs"/>
                        </a:rPr>
                        <a:t>.</a:t>
                      </a:r>
                      <a:r>
                        <a:rPr lang="en-US" altLang="zh-CN" sz="1200" dirty="0" err="1">
                          <a:latin typeface="微软雅黑" panose="020B0503020204020204" pitchFamily="34" charset="-122"/>
                          <a:ea typeface="微软雅黑" panose="020B0503020204020204" pitchFamily="34" charset="-122"/>
                        </a:rPr>
                        <a:t>max</a:t>
                      </a:r>
                      <a:r>
                        <a:rPr lang="en-US" altLang="zh-CN" sz="1200" kern="1200" dirty="0" err="1">
                          <a:solidFill>
                            <a:schemeClr val="dk1"/>
                          </a:solidFill>
                          <a:effectLst/>
                          <a:latin typeface="微软雅黑" panose="020B0503020204020204" pitchFamily="34" charset="-122"/>
                          <a:ea typeface="微软雅黑" panose="020B0503020204020204" pitchFamily="34" charset="-122"/>
                          <a:cs typeface="+mn-cs"/>
                        </a:rPr>
                        <a:t>.</a:t>
                      </a:r>
                      <a:r>
                        <a:rPr lang="en-US" altLang="zh-CN" sz="1200" dirty="0" err="1">
                          <a:latin typeface="微软雅黑" panose="020B0503020204020204" pitchFamily="34" charset="-122"/>
                          <a:ea typeface="微软雅黑" panose="020B0503020204020204" pitchFamily="34" charset="-122"/>
                        </a:rPr>
                        <a:t>apply</a:t>
                      </a:r>
                      <a:r>
                        <a:rPr lang="en-US" altLang="zh-CN" sz="1200" kern="1200" dirty="0">
                          <a:solidFill>
                            <a:schemeClr val="dk1"/>
                          </a:solidFill>
                          <a:effectLst/>
                          <a:latin typeface="微软雅黑" panose="020B0503020204020204" pitchFamily="34" charset="-122"/>
                          <a:ea typeface="微软雅黑" panose="020B0503020204020204" pitchFamily="34" charset="-122"/>
                          <a:cs typeface="+mn-cs"/>
                        </a:rPr>
                        <a:t>(null,</a:t>
                      </a:r>
                      <a:r>
                        <a:rPr lang="en-US" altLang="zh-CN" sz="1200" dirty="0">
                          <a:latin typeface="微软雅黑" panose="020B0503020204020204" pitchFamily="34" charset="-122"/>
                          <a:ea typeface="微软雅黑" panose="020B0503020204020204" pitchFamily="34" charset="-122"/>
                        </a:rPr>
                        <a:t> </a:t>
                      </a:r>
                      <a:r>
                        <a:rPr lang="en-US" altLang="zh-CN" sz="1200" kern="1200" dirty="0">
                          <a:solidFill>
                            <a:schemeClr val="dk1"/>
                          </a:solidFill>
                          <a:effectLst/>
                          <a:latin typeface="微软雅黑" panose="020B0503020204020204" pitchFamily="34" charset="-122"/>
                          <a:ea typeface="微软雅黑" panose="020B0503020204020204" pitchFamily="34" charset="-122"/>
                          <a:cs typeface="+mn-cs"/>
                        </a:rPr>
                        <a:t>[14,</a:t>
                      </a:r>
                      <a:r>
                        <a:rPr lang="en-US" altLang="zh-CN" sz="1200" dirty="0">
                          <a:latin typeface="微软雅黑" panose="020B0503020204020204" pitchFamily="34" charset="-122"/>
                          <a:ea typeface="微软雅黑" panose="020B0503020204020204" pitchFamily="34" charset="-122"/>
                        </a:rPr>
                        <a:t> </a:t>
                      </a:r>
                      <a:r>
                        <a:rPr lang="en-US" altLang="zh-CN" sz="1200" kern="1200" dirty="0">
                          <a:solidFill>
                            <a:schemeClr val="dk1"/>
                          </a:solidFill>
                          <a:effectLst/>
                          <a:latin typeface="微软雅黑" panose="020B0503020204020204" pitchFamily="34" charset="-122"/>
                          <a:ea typeface="微软雅黑" panose="020B0503020204020204" pitchFamily="34" charset="-122"/>
                          <a:cs typeface="+mn-cs"/>
                        </a:rPr>
                        <a:t>3,</a:t>
                      </a:r>
                      <a:r>
                        <a:rPr lang="en-US" altLang="zh-CN" sz="1200" dirty="0">
                          <a:latin typeface="微软雅黑" panose="020B0503020204020204" pitchFamily="34" charset="-122"/>
                          <a:ea typeface="微软雅黑" panose="020B0503020204020204" pitchFamily="34" charset="-122"/>
                        </a:rPr>
                        <a:t> </a:t>
                      </a:r>
                      <a:r>
                        <a:rPr lang="en-US" altLang="zh-CN" sz="1200" kern="1200" dirty="0">
                          <a:solidFill>
                            <a:schemeClr val="dk1"/>
                          </a:solidFill>
                          <a:effectLst/>
                          <a:latin typeface="微软雅黑" panose="020B0503020204020204" pitchFamily="34" charset="-122"/>
                          <a:ea typeface="微软雅黑" panose="020B0503020204020204" pitchFamily="34" charset="-122"/>
                          <a:cs typeface="+mn-cs"/>
                        </a:rPr>
                        <a:t>77])</a:t>
                      </a:r>
                    </a:p>
                    <a:p>
                      <a:pPr algn="l"/>
                      <a:r>
                        <a:rPr lang="en-US" altLang="zh-CN" sz="1200" b="0" kern="1200" dirty="0" err="1">
                          <a:solidFill>
                            <a:schemeClr val="dk1"/>
                          </a:solidFill>
                          <a:effectLst/>
                          <a:latin typeface="微软雅黑" panose="020B0503020204020204" pitchFamily="34" charset="-122"/>
                          <a:ea typeface="微软雅黑" panose="020B0503020204020204" pitchFamily="34" charset="-122"/>
                          <a:cs typeface="+mn-cs"/>
                        </a:rPr>
                        <a:t>Array</a:t>
                      </a:r>
                      <a:r>
                        <a:rPr lang="en-US" altLang="zh-CN" sz="1200" b="0" dirty="0" err="1">
                          <a:latin typeface="微软雅黑" panose="020B0503020204020204" pitchFamily="34" charset="-122"/>
                          <a:ea typeface="微软雅黑" panose="020B0503020204020204" pitchFamily="34" charset="-122"/>
                        </a:rPr>
                        <a:t>.prototype.push.apply</a:t>
                      </a:r>
                      <a:r>
                        <a:rPr lang="en-US" altLang="zh-CN" sz="1200" b="0" dirty="0">
                          <a:latin typeface="微软雅黑" panose="020B0503020204020204" pitchFamily="34" charset="-122"/>
                          <a:ea typeface="微软雅黑" panose="020B0503020204020204" pitchFamily="34" charset="-122"/>
                        </a:rPr>
                        <a:t>(arr1, arr2); </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l"/>
                      <a:r>
                        <a:rPr lang="en-US" altLang="zh-CN" sz="1200" b="0" kern="1200" dirty="0" err="1">
                          <a:solidFill>
                            <a:schemeClr val="tx1"/>
                          </a:solidFill>
                          <a:effectLst/>
                          <a:latin typeface="微软雅黑" panose="020B0503020204020204" pitchFamily="34" charset="-122"/>
                          <a:ea typeface="微软雅黑" panose="020B0503020204020204" pitchFamily="34" charset="-122"/>
                          <a:cs typeface="+mn-cs"/>
                        </a:rPr>
                        <a:t>Math</a:t>
                      </a:r>
                      <a:r>
                        <a:rPr lang="en-US" altLang="zh-CN" sz="1200" b="0" dirty="0" err="1">
                          <a:solidFill>
                            <a:schemeClr val="tx1"/>
                          </a:solidFill>
                          <a:latin typeface="微软雅黑" panose="020B0503020204020204" pitchFamily="34" charset="-122"/>
                          <a:ea typeface="微软雅黑" panose="020B0503020204020204" pitchFamily="34" charset="-122"/>
                        </a:rPr>
                        <a:t>.max</a:t>
                      </a:r>
                      <a:r>
                        <a:rPr lang="en-US" altLang="zh-CN" sz="1200" b="0" dirty="0">
                          <a:solidFill>
                            <a:schemeClr val="tx1"/>
                          </a:solidFill>
                          <a:latin typeface="微软雅黑" panose="020B0503020204020204" pitchFamily="34" charset="-122"/>
                          <a:ea typeface="微软雅黑" panose="020B0503020204020204" pitchFamily="34" charset="-122"/>
                        </a:rPr>
                        <a:t>(...[</a:t>
                      </a:r>
                      <a:r>
                        <a:rPr lang="en-US" altLang="zh-CN" sz="1200" b="0" kern="1200" dirty="0">
                          <a:solidFill>
                            <a:schemeClr val="tx1"/>
                          </a:solidFill>
                          <a:effectLst/>
                          <a:latin typeface="微软雅黑" panose="020B0503020204020204" pitchFamily="34" charset="-122"/>
                          <a:ea typeface="微软雅黑" panose="020B0503020204020204" pitchFamily="34" charset="-122"/>
                          <a:cs typeface="+mn-cs"/>
                        </a:rPr>
                        <a:t>14</a:t>
                      </a:r>
                      <a:r>
                        <a:rPr lang="en-US" altLang="zh-CN" sz="1200" b="0" dirty="0">
                          <a:solidFill>
                            <a:schemeClr val="tx1"/>
                          </a:solidFill>
                          <a:latin typeface="微软雅黑" panose="020B0503020204020204" pitchFamily="34" charset="-122"/>
                          <a:ea typeface="微软雅黑" panose="020B0503020204020204" pitchFamily="34" charset="-122"/>
                        </a:rPr>
                        <a:t>, </a:t>
                      </a:r>
                      <a:r>
                        <a:rPr lang="en-US" altLang="zh-CN" sz="1200" b="0" kern="1200" dirty="0">
                          <a:solidFill>
                            <a:schemeClr val="tx1"/>
                          </a:solidFill>
                          <a:effectLst/>
                          <a:latin typeface="微软雅黑" panose="020B0503020204020204" pitchFamily="34" charset="-122"/>
                          <a:ea typeface="微软雅黑" panose="020B0503020204020204" pitchFamily="34" charset="-122"/>
                          <a:cs typeface="+mn-cs"/>
                        </a:rPr>
                        <a:t>3</a:t>
                      </a:r>
                      <a:r>
                        <a:rPr lang="en-US" altLang="zh-CN" sz="1200" b="0" dirty="0">
                          <a:solidFill>
                            <a:schemeClr val="tx1"/>
                          </a:solidFill>
                          <a:latin typeface="微软雅黑" panose="020B0503020204020204" pitchFamily="34" charset="-122"/>
                          <a:ea typeface="微软雅黑" panose="020B0503020204020204" pitchFamily="34" charset="-122"/>
                        </a:rPr>
                        <a:t>, </a:t>
                      </a:r>
                      <a:r>
                        <a:rPr lang="en-US" altLang="zh-CN" sz="1200" b="0" kern="1200" dirty="0">
                          <a:solidFill>
                            <a:schemeClr val="tx1"/>
                          </a:solidFill>
                          <a:effectLst/>
                          <a:latin typeface="微软雅黑" panose="020B0503020204020204" pitchFamily="34" charset="-122"/>
                          <a:ea typeface="微软雅黑" panose="020B0503020204020204" pitchFamily="34" charset="-122"/>
                          <a:cs typeface="+mn-cs"/>
                        </a:rPr>
                        <a:t>77</a:t>
                      </a:r>
                      <a:r>
                        <a:rPr lang="en-US" altLang="zh-CN" sz="1200" b="0" dirty="0">
                          <a:solidFill>
                            <a:schemeClr val="tx1"/>
                          </a:solidFill>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arr1.push(...arr2); </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l"/>
                      <a:endParaRPr lang="zh-CN" altLang="en-US" sz="1200" b="0"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430500307"/>
                  </a:ext>
                </a:extLst>
              </a:tr>
              <a:tr h="4631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rPr>
                        <a:t>更便捷的</a:t>
                      </a:r>
                      <a:endPar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rPr>
                        <a:t>数组合并</a:t>
                      </a:r>
                    </a:p>
                    <a:p>
                      <a:pPr algn="ctr"/>
                      <a:endParaRPr lang="zh-CN" altLang="en-US" sz="1200" b="0" dirty="0">
                        <a:latin typeface="微软雅黑" panose="020B0503020204020204" pitchFamily="34" charset="-122"/>
                        <a:ea typeface="微软雅黑" panose="020B0503020204020204" pitchFamily="34" charset="-122"/>
                      </a:endParaRPr>
                    </a:p>
                  </a:txBody>
                  <a:tcPr/>
                </a:tc>
                <a:tc>
                  <a:txBody>
                    <a:bodyPr/>
                    <a:lstStyle/>
                    <a:p>
                      <a:pPr algn="l"/>
                      <a:r>
                        <a:rPr lang="en-US" altLang="zh-CN" sz="1200" b="0" dirty="0" err="1">
                          <a:latin typeface="微软雅黑" panose="020B0503020204020204" pitchFamily="34" charset="-122"/>
                          <a:ea typeface="微软雅黑" panose="020B0503020204020204" pitchFamily="34" charset="-122"/>
                        </a:rPr>
                        <a:t>newArr</a:t>
                      </a:r>
                      <a:r>
                        <a:rPr lang="en-US" altLang="zh-CN" sz="1200" b="0" dirty="0">
                          <a:latin typeface="微软雅黑" panose="020B0503020204020204" pitchFamily="34" charset="-122"/>
                          <a:ea typeface="微软雅黑" panose="020B0503020204020204" pitchFamily="34" charset="-122"/>
                        </a:rPr>
                        <a:t> = </a:t>
                      </a:r>
                      <a:r>
                        <a:rPr lang="en-US" altLang="zh-CN" sz="1200" b="0" dirty="0" err="1">
                          <a:latin typeface="微软雅黑" panose="020B0503020204020204" pitchFamily="34" charset="-122"/>
                          <a:ea typeface="微软雅黑" panose="020B0503020204020204" pitchFamily="34" charset="-122"/>
                        </a:rPr>
                        <a:t>newArr.concat</a:t>
                      </a:r>
                      <a:r>
                        <a:rPr lang="en-US" altLang="zh-CN" sz="1200" b="0" dirty="0">
                          <a:latin typeface="微软雅黑" panose="020B0503020204020204" pitchFamily="34" charset="-122"/>
                          <a:ea typeface="微软雅黑" panose="020B0503020204020204" pitchFamily="34" charset="-122"/>
                        </a:rPr>
                        <a:t>(arr1).</a:t>
                      </a:r>
                      <a:r>
                        <a:rPr lang="en-US" altLang="zh-CN" sz="1200" b="0" dirty="0" err="1">
                          <a:latin typeface="微软雅黑" panose="020B0503020204020204" pitchFamily="34" charset="-122"/>
                          <a:ea typeface="微软雅黑" panose="020B0503020204020204" pitchFamily="34" charset="-122"/>
                        </a:rPr>
                        <a:t>concat</a:t>
                      </a:r>
                      <a:r>
                        <a:rPr lang="en-US" altLang="zh-CN" sz="1200" b="0" dirty="0">
                          <a:latin typeface="微软雅黑" panose="020B0503020204020204" pitchFamily="34" charset="-122"/>
                          <a:ea typeface="微软雅黑" panose="020B0503020204020204" pitchFamily="34" charset="-122"/>
                        </a:rPr>
                        <a:t>(arr2);</a:t>
                      </a:r>
                      <a:endParaRPr lang="zh-CN" altLang="en-US" sz="1200" b="0" dirty="0">
                        <a:latin typeface="微软雅黑" panose="020B0503020204020204" pitchFamily="34" charset="-122"/>
                        <a:ea typeface="微软雅黑" panose="020B0503020204020204" pitchFamily="34" charset="-122"/>
                      </a:endParaRPr>
                    </a:p>
                  </a:txBody>
                  <a:tcPr/>
                </a:tc>
                <a:tc>
                  <a:txBody>
                    <a:bodyPr/>
                    <a:lstStyle/>
                    <a:p>
                      <a:pPr algn="l"/>
                      <a:r>
                        <a:rPr lang="en-US" altLang="zh-CN" sz="1200" b="0" dirty="0" err="1">
                          <a:latin typeface="微软雅黑" panose="020B0503020204020204" pitchFamily="34" charset="-122"/>
                          <a:ea typeface="微软雅黑" panose="020B0503020204020204" pitchFamily="34" charset="-122"/>
                        </a:rPr>
                        <a:t>newArr</a:t>
                      </a:r>
                      <a:r>
                        <a:rPr lang="en-US" altLang="zh-CN" sz="1200" b="0" dirty="0">
                          <a:latin typeface="微软雅黑" panose="020B0503020204020204" pitchFamily="34" charset="-122"/>
                          <a:ea typeface="微软雅黑" panose="020B0503020204020204" pitchFamily="34" charset="-122"/>
                        </a:rPr>
                        <a:t> = [</a:t>
                      </a:r>
                      <a:r>
                        <a:rPr lang="en-US" altLang="zh-CN" sz="1200" b="0" kern="1200" dirty="0">
                          <a:solidFill>
                            <a:schemeClr val="dk1"/>
                          </a:solidFill>
                          <a:effectLst/>
                          <a:latin typeface="微软雅黑" panose="020B0503020204020204" pitchFamily="34" charset="-122"/>
                          <a:ea typeface="微软雅黑" panose="020B0503020204020204" pitchFamily="34" charset="-122"/>
                          <a:cs typeface="+mn-cs"/>
                        </a:rPr>
                        <a:t>1</a:t>
                      </a:r>
                      <a:r>
                        <a:rPr lang="en-US" altLang="zh-CN" sz="1200" b="0" dirty="0">
                          <a:latin typeface="微软雅黑" panose="020B0503020204020204" pitchFamily="34" charset="-122"/>
                          <a:ea typeface="微软雅黑" panose="020B0503020204020204" pitchFamily="34" charset="-122"/>
                        </a:rPr>
                        <a:t>,...arr1,...arr2]</a:t>
                      </a:r>
                      <a:endParaRPr lang="zh-CN" altLang="en-US" sz="1200" b="0" dirty="0">
                        <a:latin typeface="微软雅黑" panose="020B0503020204020204" pitchFamily="34" charset="-122"/>
                        <a:ea typeface="微软雅黑" panose="020B0503020204020204" pitchFamily="34" charset="-122"/>
                      </a:endParaRPr>
                    </a:p>
                  </a:txBody>
                  <a:tcPr/>
                </a:tc>
                <a:tc>
                  <a:txBody>
                    <a:bodyPr/>
                    <a:lstStyle/>
                    <a:p>
                      <a:pPr algn="l"/>
                      <a:endParaRPr lang="zh-CN" altLang="en-US" sz="1200" b="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423928107"/>
                  </a:ext>
                </a:extLst>
              </a:tr>
              <a:tr h="463165">
                <a:tc>
                  <a:txBody>
                    <a:bodyPr/>
                    <a:lstStyle/>
                    <a:p>
                      <a:pPr algn="ctr"/>
                      <a:r>
                        <a:rPr lang="zh-CN" altLang="en-US" sz="1200" dirty="0">
                          <a:latin typeface="微软雅黑" panose="020B0503020204020204" pitchFamily="34" charset="-122"/>
                          <a:ea typeface="微软雅黑" panose="020B0503020204020204" pitchFamily="34" charset="-122"/>
                        </a:rPr>
                        <a:t>字符串分割转换数组</a:t>
                      </a:r>
                    </a:p>
                  </a:txBody>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a:t>
                      </a:r>
                      <a:r>
                        <a:rPr lang="en-US" altLang="zh-CN" sz="1400" b="0" dirty="0" err="1">
                          <a:solidFill>
                            <a:schemeClr val="tx1"/>
                          </a:solidFill>
                          <a:latin typeface="微软雅黑" panose="020B0503020204020204" pitchFamily="34" charset="-122"/>
                          <a:ea typeface="微软雅黑" panose="020B0503020204020204" pitchFamily="34" charset="-122"/>
                        </a:rPr>
                        <a:t>iqiyi</a:t>
                      </a:r>
                      <a:r>
                        <a:rPr lang="en-US" altLang="zh-CN" sz="1400" b="0" dirty="0">
                          <a:solidFill>
                            <a:schemeClr val="tx1"/>
                          </a:solidFill>
                          <a:latin typeface="微软雅黑" panose="020B0503020204020204" pitchFamily="34" charset="-122"/>
                          <a:ea typeface="微软雅黑" panose="020B0503020204020204" pitchFamily="34" charset="-122"/>
                        </a:rPr>
                        <a:t>'.split('');</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effectLst/>
                          <a:latin typeface="微软雅黑" panose="020B0503020204020204" pitchFamily="34" charset="-122"/>
                          <a:ea typeface="微软雅黑" panose="020B0503020204020204" pitchFamily="34" charset="-122"/>
                          <a:cs typeface="+mn-cs"/>
                        </a:rPr>
                        <a:t>[... '</a:t>
                      </a:r>
                      <a:r>
                        <a:rPr lang="en-US" altLang="zh-CN" sz="1200" kern="1200" dirty="0" err="1">
                          <a:solidFill>
                            <a:schemeClr val="dk1"/>
                          </a:solidFill>
                          <a:effectLst/>
                          <a:latin typeface="微软雅黑" panose="020B0503020204020204" pitchFamily="34" charset="-122"/>
                          <a:ea typeface="微软雅黑" panose="020B0503020204020204" pitchFamily="34" charset="-122"/>
                          <a:cs typeface="+mn-cs"/>
                        </a:rPr>
                        <a:t>iqiyi</a:t>
                      </a:r>
                      <a:r>
                        <a:rPr lang="en-US" altLang="zh-CN" sz="1200" kern="1200" dirty="0">
                          <a:solidFill>
                            <a:schemeClr val="dk1"/>
                          </a:solidFill>
                          <a:effectLst/>
                          <a:latin typeface="微软雅黑" panose="020B0503020204020204" pitchFamily="34" charset="-122"/>
                          <a:ea typeface="微软雅黑" panose="020B0503020204020204" pitchFamily="34" charset="-122"/>
                          <a:cs typeface="+mn-cs"/>
                        </a:rPr>
                        <a:t>']</a:t>
                      </a:r>
                      <a:endParaRPr lang="zh-CN" altLang="en-US" sz="1200" dirty="0">
                        <a:latin typeface="微软雅黑" panose="020B0503020204020204" pitchFamily="34" charset="-122"/>
                        <a:ea typeface="微软雅黑" panose="020B0503020204020204" pitchFamily="34" charset="-122"/>
                      </a:endParaRPr>
                    </a:p>
                    <a:p>
                      <a:pPr algn="ct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585515328"/>
                  </a:ext>
                </a:extLst>
              </a:tr>
              <a:tr h="4631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rPr>
                        <a:t>实现了 </a:t>
                      </a: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Iterator </a:t>
                      </a:r>
                      <a:r>
                        <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rPr>
                        <a:t>接口的对象转为数组</a:t>
                      </a:r>
                    </a:p>
                    <a:p>
                      <a:pPr algn="ct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200" b="0" dirty="0" err="1">
                          <a:solidFill>
                            <a:schemeClr val="tx1"/>
                          </a:solidFill>
                          <a:latin typeface="微软雅黑" panose="020B0503020204020204" pitchFamily="34" charset="-122"/>
                          <a:ea typeface="微软雅黑" panose="020B0503020204020204" pitchFamily="34" charset="-122"/>
                        </a:rPr>
                        <a:t>Array.prototype.slice.call</a:t>
                      </a:r>
                      <a:r>
                        <a:rPr lang="en-US" altLang="zh-CN" sz="1200" b="0" dirty="0">
                          <a:solidFill>
                            <a:schemeClr val="tx1"/>
                          </a:solidFill>
                          <a:latin typeface="微软雅黑" panose="020B0503020204020204" pitchFamily="34" charset="-122"/>
                          <a:ea typeface="微软雅黑" panose="020B0503020204020204" pitchFamily="34" charset="-122"/>
                        </a:rPr>
                        <a:t>(</a:t>
                      </a:r>
                      <a:r>
                        <a:rPr lang="en-US" altLang="zh-CN" sz="1200" b="0" dirty="0" err="1">
                          <a:solidFill>
                            <a:schemeClr val="tx1"/>
                          </a:solidFill>
                          <a:latin typeface="微软雅黑" panose="020B0503020204020204" pitchFamily="34" charset="-122"/>
                          <a:ea typeface="微软雅黑" panose="020B0503020204020204" pitchFamily="34" charset="-122"/>
                        </a:rPr>
                        <a:t>nodeList</a:t>
                      </a:r>
                      <a:r>
                        <a:rPr lang="en-US" altLang="zh-CN" sz="1200" b="0" dirty="0">
                          <a:solidFill>
                            <a:schemeClr val="tx1"/>
                          </a:solidFill>
                          <a:latin typeface="微软雅黑" panose="020B0503020204020204" pitchFamily="34" charset="-122"/>
                          <a:ea typeface="微软雅黑" panose="020B0503020204020204" pitchFamily="34" charset="-122"/>
                        </a:rPr>
                        <a:t>)</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l"/>
                      <a:r>
                        <a:rPr lang="en-US" altLang="zh-CN" sz="1200" b="0" kern="1200" dirty="0" err="1">
                          <a:solidFill>
                            <a:schemeClr val="tx1"/>
                          </a:solidFill>
                          <a:effectLst/>
                          <a:latin typeface="微软雅黑" panose="020B0503020204020204" pitchFamily="34" charset="-122"/>
                          <a:ea typeface="微软雅黑" panose="020B0503020204020204" pitchFamily="34" charset="-122"/>
                          <a:cs typeface="+mn-cs"/>
                        </a:rPr>
                        <a:t>const</a:t>
                      </a:r>
                      <a:r>
                        <a:rPr lang="en-US" altLang="zh-CN" sz="1200" b="0" dirty="0">
                          <a:solidFill>
                            <a:schemeClr val="tx1"/>
                          </a:solidFill>
                          <a:latin typeface="微软雅黑" panose="020B0503020204020204" pitchFamily="34" charset="-122"/>
                          <a:ea typeface="微软雅黑" panose="020B0503020204020204" pitchFamily="34" charset="-122"/>
                        </a:rPr>
                        <a:t> </a:t>
                      </a:r>
                      <a:r>
                        <a:rPr lang="en-US" altLang="zh-CN" sz="1200" b="0" dirty="0" err="1">
                          <a:solidFill>
                            <a:schemeClr val="tx1"/>
                          </a:solidFill>
                          <a:latin typeface="微软雅黑" panose="020B0503020204020204" pitchFamily="34" charset="-122"/>
                          <a:ea typeface="微软雅黑" panose="020B0503020204020204" pitchFamily="34" charset="-122"/>
                        </a:rPr>
                        <a:t>nodeList</a:t>
                      </a:r>
                      <a:r>
                        <a:rPr lang="en-US" altLang="zh-CN" sz="1200" b="0" dirty="0">
                          <a:solidFill>
                            <a:schemeClr val="tx1"/>
                          </a:solidFill>
                          <a:latin typeface="微软雅黑" panose="020B0503020204020204" pitchFamily="34" charset="-122"/>
                          <a:ea typeface="微软雅黑" panose="020B0503020204020204" pitchFamily="34" charset="-122"/>
                        </a:rPr>
                        <a:t> = </a:t>
                      </a:r>
                      <a:r>
                        <a:rPr lang="en-US" altLang="zh-CN" sz="1200" b="0" kern="1200" dirty="0" err="1">
                          <a:solidFill>
                            <a:schemeClr val="tx1"/>
                          </a:solidFill>
                          <a:effectLst/>
                          <a:latin typeface="微软雅黑" panose="020B0503020204020204" pitchFamily="34" charset="-122"/>
                          <a:ea typeface="微软雅黑" panose="020B0503020204020204" pitchFamily="34" charset="-122"/>
                          <a:cs typeface="+mn-cs"/>
                        </a:rPr>
                        <a:t>document</a:t>
                      </a:r>
                      <a:r>
                        <a:rPr lang="en-US" altLang="zh-CN" sz="1200" b="0" dirty="0" err="1">
                          <a:solidFill>
                            <a:schemeClr val="tx1"/>
                          </a:solidFill>
                          <a:latin typeface="微软雅黑" panose="020B0503020204020204" pitchFamily="34" charset="-122"/>
                          <a:ea typeface="微软雅黑" panose="020B0503020204020204" pitchFamily="34" charset="-122"/>
                        </a:rPr>
                        <a:t>.querySelectorAll</a:t>
                      </a:r>
                      <a:r>
                        <a:rPr lang="en-US" altLang="zh-CN" sz="1200" b="0" dirty="0">
                          <a:solidFill>
                            <a:schemeClr val="tx1"/>
                          </a:solidFill>
                          <a:latin typeface="微软雅黑" panose="020B0503020204020204" pitchFamily="34" charset="-122"/>
                          <a:ea typeface="微软雅黑" panose="020B0503020204020204" pitchFamily="34" charset="-122"/>
                        </a:rPr>
                        <a:t>(</a:t>
                      </a:r>
                      <a:r>
                        <a:rPr lang="en-US" altLang="zh-CN" sz="1200" b="0" kern="1200" dirty="0">
                          <a:solidFill>
                            <a:schemeClr val="tx1"/>
                          </a:solidFill>
                          <a:effectLst/>
                          <a:latin typeface="微软雅黑" panose="020B0503020204020204" pitchFamily="34" charset="-122"/>
                          <a:ea typeface="微软雅黑" panose="020B0503020204020204" pitchFamily="34" charset="-122"/>
                          <a:cs typeface="+mn-cs"/>
                        </a:rPr>
                        <a:t>'div’</a:t>
                      </a:r>
                      <a:r>
                        <a:rPr lang="en-US" altLang="zh-CN" sz="1200" b="0" dirty="0">
                          <a:solidFill>
                            <a:schemeClr val="tx1"/>
                          </a:solidFill>
                          <a:latin typeface="微软雅黑" panose="020B0503020204020204" pitchFamily="34" charset="-122"/>
                          <a:ea typeface="微软雅黑" panose="020B0503020204020204" pitchFamily="34" charset="-122"/>
                        </a:rPr>
                        <a:t>); </a:t>
                      </a:r>
                    </a:p>
                    <a:p>
                      <a:pPr algn="l"/>
                      <a:r>
                        <a:rPr lang="en-US" altLang="zh-CN" sz="1200" b="0" kern="1200" dirty="0" err="1">
                          <a:solidFill>
                            <a:schemeClr val="tx1"/>
                          </a:solidFill>
                          <a:effectLst/>
                          <a:latin typeface="微软雅黑" panose="020B0503020204020204" pitchFamily="34" charset="-122"/>
                          <a:ea typeface="微软雅黑" panose="020B0503020204020204" pitchFamily="34" charset="-122"/>
                          <a:cs typeface="+mn-cs"/>
                        </a:rPr>
                        <a:t>const</a:t>
                      </a:r>
                      <a:r>
                        <a:rPr lang="en-US" altLang="zh-CN" sz="1200" b="0" dirty="0">
                          <a:solidFill>
                            <a:schemeClr val="tx1"/>
                          </a:solidFill>
                          <a:latin typeface="微软雅黑" panose="020B0503020204020204" pitchFamily="34" charset="-122"/>
                          <a:ea typeface="微软雅黑" panose="020B0503020204020204" pitchFamily="34" charset="-122"/>
                        </a:rPr>
                        <a:t> </a:t>
                      </a:r>
                      <a:r>
                        <a:rPr lang="en-US" altLang="zh-CN" sz="1200" b="0" dirty="0" err="1">
                          <a:solidFill>
                            <a:schemeClr val="tx1"/>
                          </a:solidFill>
                          <a:latin typeface="微软雅黑" panose="020B0503020204020204" pitchFamily="34" charset="-122"/>
                          <a:ea typeface="微软雅黑" panose="020B0503020204020204" pitchFamily="34" charset="-122"/>
                        </a:rPr>
                        <a:t>arr</a:t>
                      </a:r>
                      <a:r>
                        <a:rPr lang="en-US" altLang="zh-CN" sz="1200" b="0" dirty="0">
                          <a:solidFill>
                            <a:schemeClr val="tx1"/>
                          </a:solidFill>
                          <a:latin typeface="微软雅黑" panose="020B0503020204020204" pitchFamily="34" charset="-122"/>
                          <a:ea typeface="微软雅黑" panose="020B0503020204020204" pitchFamily="34" charset="-122"/>
                        </a:rPr>
                        <a:t>= [...</a:t>
                      </a:r>
                      <a:r>
                        <a:rPr lang="en-US" altLang="zh-CN" sz="1200" b="0" dirty="0" err="1">
                          <a:solidFill>
                            <a:schemeClr val="tx1"/>
                          </a:solidFill>
                          <a:latin typeface="微软雅黑" panose="020B0503020204020204" pitchFamily="34" charset="-122"/>
                          <a:ea typeface="微软雅黑" panose="020B0503020204020204" pitchFamily="34" charset="-122"/>
                        </a:rPr>
                        <a:t>nodeList</a:t>
                      </a:r>
                      <a:r>
                        <a:rPr lang="en-US" altLang="zh-CN" sz="1200" b="0" dirty="0">
                          <a:solidFill>
                            <a:schemeClr val="tx1"/>
                          </a:solidFill>
                          <a:latin typeface="微软雅黑" panose="020B0503020204020204" pitchFamily="34" charset="-122"/>
                          <a:ea typeface="微软雅黑" panose="020B0503020204020204" pitchFamily="34" charset="-122"/>
                        </a:rPr>
                        <a:t>]; </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736823750"/>
                  </a:ext>
                </a:extLst>
              </a:tr>
            </a:tbl>
          </a:graphicData>
        </a:graphic>
      </p:graphicFrame>
    </p:spTree>
    <p:extLst>
      <p:ext uri="{BB962C8B-B14F-4D97-AF65-F5344CB8AC3E}">
        <p14:creationId xmlns:p14="http://schemas.microsoft.com/office/powerpoint/2010/main" val="2058379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快速了解</a:t>
            </a:r>
            <a:r>
              <a:rPr lang="en-US" altLang="zh-CN" dirty="0" smtClean="0"/>
              <a:t>ES10</a:t>
            </a:r>
            <a:endParaRPr lang="en-US" altLang="zh-CN" dirty="0"/>
          </a:p>
        </p:txBody>
      </p:sp>
      <p:sp>
        <p:nvSpPr>
          <p:cNvPr id="3" name="内容占位符 2"/>
          <p:cNvSpPr>
            <a:spLocks noGrp="1"/>
          </p:cNvSpPr>
          <p:nvPr>
            <p:ph idx="1"/>
          </p:nvPr>
        </p:nvSpPr>
        <p:spPr>
          <a:xfrm>
            <a:off x="323528" y="843558"/>
            <a:ext cx="8424936" cy="3744416"/>
          </a:xfrm>
        </p:spPr>
        <p:txBody>
          <a:bodyPr>
            <a:normAutofit/>
          </a:bodyPr>
          <a:lstStyle/>
          <a:p>
            <a:pPr marL="0" indent="0">
              <a:buNone/>
            </a:pPr>
            <a:r>
              <a:rPr lang="en-US" altLang="zh-CN" sz="1400" dirty="0"/>
              <a:t> </a:t>
            </a:r>
            <a:r>
              <a:rPr lang="en-US" altLang="zh-CN" sz="1400" dirty="0" smtClean="0"/>
              <a:t>   2019</a:t>
            </a:r>
            <a:r>
              <a:rPr lang="zh-CN" altLang="en-US" sz="1400" dirty="0" smtClean="0"/>
              <a:t>年</a:t>
            </a:r>
            <a:r>
              <a:rPr lang="en-US" altLang="zh-CN" sz="1400" dirty="0" smtClean="0"/>
              <a:t>8</a:t>
            </a:r>
            <a:r>
              <a:rPr lang="zh-CN" altLang="en-US" sz="1400" dirty="0" smtClean="0"/>
              <a:t>月</a:t>
            </a:r>
            <a:r>
              <a:rPr lang="en-US" altLang="zh-CN" sz="1400" dirty="0" smtClean="0"/>
              <a:t>18</a:t>
            </a:r>
            <a:r>
              <a:rPr lang="zh-CN" altLang="en-US" sz="1400" dirty="0" smtClean="0"/>
              <a:t>日</a:t>
            </a:r>
            <a:r>
              <a:rPr lang="en-US" altLang="zh-CN" sz="1400" dirty="0"/>
              <a:t>ECMA-262</a:t>
            </a:r>
            <a:r>
              <a:rPr lang="zh-CN" altLang="en-US" sz="1400" dirty="0" smtClean="0"/>
              <a:t>草案公布，</a:t>
            </a:r>
            <a:r>
              <a:rPr lang="en-US" altLang="zh-CN" sz="1400" dirty="0" smtClean="0"/>
              <a:t>ECMAScript</a:t>
            </a:r>
            <a:r>
              <a:rPr lang="zh-CN" altLang="en-US" sz="1400" dirty="0" smtClean="0"/>
              <a:t>发布了</a:t>
            </a:r>
            <a:r>
              <a:rPr lang="en-US" altLang="zh-CN" sz="1400" dirty="0" smtClean="0">
                <a:hlinkClick r:id="rId2"/>
              </a:rPr>
              <a:t>2020</a:t>
            </a:r>
            <a:r>
              <a:rPr lang="zh-CN" altLang="en-US" sz="1400" dirty="0" smtClean="0">
                <a:hlinkClick r:id="rId2"/>
              </a:rPr>
              <a:t>语言规范</a:t>
            </a:r>
            <a:r>
              <a:rPr lang="zh-CN" altLang="en-US" sz="1400" dirty="0" smtClean="0"/>
              <a:t>（第</a:t>
            </a:r>
            <a:r>
              <a:rPr lang="en-US" altLang="zh-CN" sz="1400" dirty="0" smtClean="0"/>
              <a:t>10</a:t>
            </a:r>
            <a:r>
              <a:rPr lang="zh-CN" altLang="en-US" sz="1400" dirty="0" smtClean="0"/>
              <a:t>版），目前如</a:t>
            </a:r>
            <a:r>
              <a:rPr lang="en-US" altLang="zh-CN" sz="1400" dirty="0" smtClean="0"/>
              <a:t>chrome69+</a:t>
            </a:r>
            <a:r>
              <a:rPr lang="zh-CN" altLang="en-US" sz="1400" dirty="0" smtClean="0"/>
              <a:t>，</a:t>
            </a:r>
            <a:r>
              <a:rPr lang="en-US" altLang="zh-CN" sz="1400" dirty="0" smtClean="0"/>
              <a:t>Firefox63+</a:t>
            </a:r>
            <a:r>
              <a:rPr lang="zh-CN" altLang="en-US" sz="1400" dirty="0" smtClean="0"/>
              <a:t>等高级浏览器及</a:t>
            </a:r>
            <a:r>
              <a:rPr lang="en-US" altLang="zh-CN" sz="1400" dirty="0" smtClean="0"/>
              <a:t>node</a:t>
            </a:r>
            <a:r>
              <a:rPr lang="zh-CN" altLang="en-US" sz="1400" dirty="0" smtClean="0"/>
              <a:t>相关版本可支持其新发布的大多数特性。</a:t>
            </a:r>
            <a:endParaRPr lang="en-US" altLang="zh-CN" sz="1400" dirty="0" smtClean="0"/>
          </a:p>
          <a:p>
            <a:pPr marL="0" indent="0">
              <a:buNone/>
            </a:pPr>
            <a:r>
              <a:rPr lang="en-US" altLang="zh-CN" sz="1400" dirty="0"/>
              <a:t> </a:t>
            </a:r>
            <a:r>
              <a:rPr lang="en-US" altLang="zh-CN" sz="1400" dirty="0" smtClean="0"/>
              <a:t>  </a:t>
            </a:r>
          </a:p>
          <a:p>
            <a:pPr marL="0" indent="0">
              <a:buNone/>
            </a:pPr>
            <a:r>
              <a:rPr lang="en-US" altLang="zh-CN" sz="1400" dirty="0"/>
              <a:t> </a:t>
            </a:r>
            <a:r>
              <a:rPr lang="en-US" altLang="zh-CN" sz="1400" dirty="0" smtClean="0"/>
              <a:t>  </a:t>
            </a:r>
            <a:endParaRPr lang="zh-CN" altLang="en-US" sz="1400" dirty="0"/>
          </a:p>
        </p:txBody>
      </p:sp>
      <p:graphicFrame>
        <p:nvGraphicFramePr>
          <p:cNvPr id="4" name="表格 3"/>
          <p:cNvGraphicFramePr>
            <a:graphicFrameLocks noGrp="1"/>
          </p:cNvGraphicFramePr>
          <p:nvPr>
            <p:extLst>
              <p:ext uri="{D42A27DB-BD31-4B8C-83A1-F6EECF244321}">
                <p14:modId xmlns:p14="http://schemas.microsoft.com/office/powerpoint/2010/main" val="1781473611"/>
              </p:ext>
            </p:extLst>
          </p:nvPr>
        </p:nvGraphicFramePr>
        <p:xfrm>
          <a:off x="755576" y="1347614"/>
          <a:ext cx="7560839" cy="3753483"/>
        </p:xfrm>
        <a:graphic>
          <a:graphicData uri="http://schemas.openxmlformats.org/drawingml/2006/table">
            <a:tbl>
              <a:tblPr firstRow="1" bandRow="1">
                <a:tableStyleId>{5C22544A-7EE6-4342-B048-85BDC9FD1C3A}</a:tableStyleId>
              </a:tblPr>
              <a:tblGrid>
                <a:gridCol w="2234588"/>
                <a:gridCol w="2886163"/>
                <a:gridCol w="2440088"/>
              </a:tblGrid>
              <a:tr h="271344">
                <a:tc>
                  <a:txBody>
                    <a:bodyPr/>
                    <a:lstStyle/>
                    <a:p>
                      <a:pPr algn="ctr"/>
                      <a:r>
                        <a:rPr lang="zh-CN" altLang="en-US" sz="1200" dirty="0" smtClean="0">
                          <a:latin typeface="微软雅黑" panose="020B0503020204020204" pitchFamily="34" charset="-122"/>
                          <a:ea typeface="微软雅黑" panose="020B0503020204020204" pitchFamily="34" charset="-122"/>
                        </a:rPr>
                        <a:t>新增</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ctr"/>
                      <a:r>
                        <a:rPr lang="zh-CN" altLang="en-US" sz="1200" dirty="0" smtClean="0">
                          <a:latin typeface="微软雅黑" panose="020B0503020204020204" pitchFamily="34" charset="-122"/>
                          <a:ea typeface="微软雅黑" panose="020B0503020204020204" pitchFamily="34" charset="-122"/>
                        </a:rPr>
                        <a:t>说明</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ctr"/>
                      <a:r>
                        <a:rPr lang="zh-CN" altLang="en-US" sz="1200" dirty="0" smtClean="0">
                          <a:latin typeface="微软雅黑" panose="020B0503020204020204" pitchFamily="34" charset="-122"/>
                          <a:ea typeface="微软雅黑" panose="020B0503020204020204" pitchFamily="34" charset="-122"/>
                        </a:rPr>
                        <a:t>其他（示例）</a:t>
                      </a:r>
                      <a:endParaRPr lang="zh-CN" altLang="en-US" sz="1200" dirty="0">
                        <a:latin typeface="微软雅黑" panose="020B0503020204020204" pitchFamily="34" charset="-122"/>
                        <a:ea typeface="微软雅黑" panose="020B0503020204020204" pitchFamily="34" charset="-122"/>
                      </a:endParaRPr>
                    </a:p>
                  </a:txBody>
                  <a:tcPr/>
                </a:tc>
              </a:tr>
              <a:tr h="4612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err="1" smtClean="0">
                          <a:latin typeface="微软雅黑" panose="020B0503020204020204" pitchFamily="34" charset="-122"/>
                          <a:ea typeface="微软雅黑" panose="020B0503020204020204" pitchFamily="34" charset="-122"/>
                        </a:rPr>
                        <a:t>Array.</a:t>
                      </a:r>
                      <a:r>
                        <a:rPr lang="en-US" altLang="zh-CN" sz="1200" dirty="0" err="1" smtClean="0">
                          <a:latin typeface="微软雅黑" panose="020B0503020204020204" pitchFamily="34" charset="-122"/>
                          <a:ea typeface="微软雅黑" panose="020B0503020204020204" pitchFamily="34" charset="-122"/>
                        </a:rPr>
                        <a:t>prototype</a:t>
                      </a:r>
                      <a:r>
                        <a:rPr lang="en-US" altLang="zh-CN" sz="1200" b="0" i="0" kern="1200" dirty="0" err="1" smtClean="0">
                          <a:solidFill>
                            <a:schemeClr val="dk1"/>
                          </a:solidFill>
                          <a:effectLst/>
                          <a:latin typeface="微软雅黑" panose="020B0503020204020204" pitchFamily="34" charset="-122"/>
                          <a:ea typeface="微软雅黑" panose="020B0503020204020204" pitchFamily="34" charset="-122"/>
                          <a:cs typeface="+mn-cs"/>
                        </a:rPr>
                        <a:t>.</a:t>
                      </a:r>
                      <a:r>
                        <a:rPr lang="en-US" altLang="zh-CN" sz="1200" b="0" dirty="0" err="1" smtClean="0">
                          <a:latin typeface="微软雅黑" panose="020B0503020204020204" pitchFamily="34" charset="-122"/>
                          <a:ea typeface="微软雅黑" panose="020B0503020204020204" pitchFamily="34" charset="-122"/>
                        </a:rPr>
                        <a:t>flat</a:t>
                      </a:r>
                      <a:r>
                        <a:rPr lang="en-US" altLang="zh-CN" sz="1200" b="0" dirty="0" smtClean="0">
                          <a:latin typeface="微软雅黑" panose="020B0503020204020204" pitchFamily="34" charset="-122"/>
                          <a:ea typeface="微软雅黑" panose="020B0503020204020204" pitchFamily="34" charset="-122"/>
                        </a:rPr>
                        <a:t>(n)</a:t>
                      </a:r>
                      <a:endParaRPr lang="zh-CN" altLang="en-US" sz="1200" b="0" dirty="0" smtClean="0">
                        <a:latin typeface="微软雅黑" panose="020B0503020204020204" pitchFamily="34" charset="-122"/>
                        <a:ea typeface="微软雅黑" panose="020B0503020204020204" pitchFamily="34" charset="-122"/>
                      </a:endParaRPr>
                    </a:p>
                  </a:txBody>
                  <a:tcPr/>
                </a:tc>
                <a:tc>
                  <a:txBody>
                    <a:bodyPr/>
                    <a:lstStyle/>
                    <a:p>
                      <a:r>
                        <a:rPr lang="zh-CN" altLang="en-US" sz="1200" dirty="0" smtClean="0">
                          <a:latin typeface="微软雅黑" panose="020B0503020204020204" pitchFamily="34" charset="-122"/>
                          <a:ea typeface="微软雅黑" panose="020B0503020204020204" pitchFamily="34" charset="-122"/>
                        </a:rPr>
                        <a:t>深度递归遍历数组，使数组扁平化</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多维数组转换为一维数组（扁平化）</a:t>
                      </a:r>
                    </a:p>
                  </a:txBody>
                  <a:tcPr/>
                </a:tc>
              </a:tr>
              <a:tr h="5155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err="1" smtClean="0">
                          <a:latin typeface="微软雅黑" panose="020B0503020204020204" pitchFamily="34" charset="-122"/>
                          <a:ea typeface="微软雅黑" panose="020B0503020204020204" pitchFamily="34" charset="-122"/>
                        </a:rPr>
                        <a:t>Array.</a:t>
                      </a:r>
                      <a:r>
                        <a:rPr lang="en-US" altLang="zh-CN" sz="1200" dirty="0" err="1" smtClean="0">
                          <a:latin typeface="微软雅黑" panose="020B0503020204020204" pitchFamily="34" charset="-122"/>
                          <a:ea typeface="微软雅黑" panose="020B0503020204020204" pitchFamily="34" charset="-122"/>
                        </a:rPr>
                        <a:t>prototype</a:t>
                      </a:r>
                      <a:r>
                        <a:rPr lang="en-US" altLang="zh-CN" sz="1200" b="0" i="0" kern="1200" dirty="0" err="1" smtClean="0">
                          <a:solidFill>
                            <a:schemeClr val="dk1"/>
                          </a:solidFill>
                          <a:effectLst/>
                          <a:latin typeface="微软雅黑" panose="020B0503020204020204" pitchFamily="34" charset="-122"/>
                          <a:ea typeface="微软雅黑" panose="020B0503020204020204" pitchFamily="34" charset="-122"/>
                          <a:cs typeface="+mn-cs"/>
                        </a:rPr>
                        <a:t>.</a:t>
                      </a:r>
                      <a:r>
                        <a:rPr lang="en-US" altLang="zh-CN" sz="1200" b="0" dirty="0" err="1" smtClean="0">
                          <a:latin typeface="微软雅黑" panose="020B0503020204020204" pitchFamily="34" charset="-122"/>
                          <a:ea typeface="微软雅黑" panose="020B0503020204020204" pitchFamily="34" charset="-122"/>
                        </a:rPr>
                        <a:t>flatMap</a:t>
                      </a:r>
                      <a:r>
                        <a:rPr lang="en-US" altLang="zh-CN" sz="1200" b="0" dirty="0" smtClean="0">
                          <a:latin typeface="微软雅黑" panose="020B0503020204020204" pitchFamily="34" charset="-122"/>
                          <a:ea typeface="微软雅黑" panose="020B0503020204020204" pitchFamily="34" charset="-122"/>
                        </a:rPr>
                        <a:t>()</a:t>
                      </a:r>
                      <a:endParaRPr lang="zh-CN" altLang="en-US" sz="1200" b="0" dirty="0" smtClean="0">
                        <a:latin typeface="微软雅黑" panose="020B0503020204020204" pitchFamily="34" charset="-122"/>
                        <a:ea typeface="微软雅黑" panose="020B0503020204020204" pitchFamily="34" charset="-122"/>
                      </a:endParaRPr>
                    </a:p>
                  </a:txBody>
                  <a:tcPr/>
                </a:tc>
                <a:tc>
                  <a:txBody>
                    <a:bodyPr/>
                    <a:lstStyle/>
                    <a:p>
                      <a:r>
                        <a:rPr lang="zh-CN" altLang="en-US" sz="1200" dirty="0" smtClean="0">
                          <a:latin typeface="微软雅黑" panose="020B0503020204020204" pitchFamily="34" charset="-122"/>
                          <a:ea typeface="微软雅黑" panose="020B0503020204020204" pitchFamily="34" charset="-122"/>
                        </a:rPr>
                        <a:t>遍历映射每个元素合成压缩新数组</a:t>
                      </a:r>
                      <a:endParaRPr lang="zh-CN" altLang="en-US" sz="1200" dirty="0">
                        <a:latin typeface="微软雅黑" panose="020B0503020204020204" pitchFamily="34" charset="-122"/>
                        <a:ea typeface="微软雅黑" panose="020B0503020204020204" pitchFamily="34" charset="-122"/>
                      </a:endParaRPr>
                    </a:p>
                  </a:txBody>
                  <a:tcPr/>
                </a:tc>
                <a:tc>
                  <a:txBody>
                    <a:bodyPr/>
                    <a:lstStyle/>
                    <a:p>
                      <a:r>
                        <a:rPr lang="zh-CN" altLang="en-US" sz="1200" dirty="0" smtClean="0">
                          <a:latin typeface="微软雅黑" panose="020B0503020204020204" pitchFamily="34" charset="-122"/>
                          <a:ea typeface="微软雅黑" panose="020B0503020204020204" pitchFamily="34" charset="-122"/>
                          <a:hlinkClick r:id="rId3"/>
                        </a:rPr>
                        <a:t>示例链接</a:t>
                      </a:r>
                      <a:endParaRPr lang="zh-CN" altLang="en-US" sz="1200" dirty="0">
                        <a:latin typeface="微软雅黑" panose="020B0503020204020204" pitchFamily="34" charset="-122"/>
                        <a:ea typeface="微软雅黑" panose="020B0503020204020204" pitchFamily="34" charset="-122"/>
                      </a:endParaRPr>
                    </a:p>
                  </a:txBody>
                  <a:tcPr/>
                </a:tc>
              </a:tr>
              <a:tr h="515555">
                <a:tc>
                  <a:txBody>
                    <a:bodyPr/>
                    <a:lstStyle/>
                    <a:p>
                      <a:r>
                        <a:rPr lang="en-US" altLang="zh-CN" sz="1200" b="0" i="0" kern="1200" dirty="0" err="1" smtClean="0">
                          <a:solidFill>
                            <a:schemeClr val="dk1"/>
                          </a:solidFill>
                          <a:effectLst/>
                          <a:latin typeface="微软雅黑" panose="020B0503020204020204" pitchFamily="34" charset="-122"/>
                          <a:ea typeface="微软雅黑" panose="020B0503020204020204" pitchFamily="34" charset="-122"/>
                          <a:cs typeface="+mn-cs"/>
                        </a:rPr>
                        <a:t>Object.</a:t>
                      </a:r>
                      <a:r>
                        <a:rPr lang="en-US" altLang="zh-CN" sz="1200" dirty="0" err="1" smtClean="0">
                          <a:latin typeface="微软雅黑" panose="020B0503020204020204" pitchFamily="34" charset="-122"/>
                          <a:ea typeface="微软雅黑" panose="020B0503020204020204" pitchFamily="34" charset="-122"/>
                        </a:rPr>
                        <a:t>prototype</a:t>
                      </a:r>
                      <a:r>
                        <a:rPr lang="en-US" altLang="zh-CN" sz="1200" b="0" i="0" kern="1200" dirty="0" err="1" smtClean="0">
                          <a:solidFill>
                            <a:schemeClr val="dk1"/>
                          </a:solidFill>
                          <a:effectLst/>
                          <a:latin typeface="微软雅黑" panose="020B0503020204020204" pitchFamily="34" charset="-122"/>
                          <a:ea typeface="微软雅黑" panose="020B0503020204020204" pitchFamily="34" charset="-122"/>
                          <a:cs typeface="+mn-cs"/>
                        </a:rPr>
                        <a:t>.</a:t>
                      </a:r>
                      <a:r>
                        <a:rPr lang="en-US" altLang="zh-CN" sz="1200" b="0" dirty="0" err="1" smtClean="0">
                          <a:latin typeface="微软雅黑" panose="020B0503020204020204" pitchFamily="34" charset="-122"/>
                          <a:ea typeface="微软雅黑" panose="020B0503020204020204" pitchFamily="34" charset="-122"/>
                        </a:rPr>
                        <a:t>fromEntries</a:t>
                      </a:r>
                      <a:r>
                        <a:rPr lang="en-US" altLang="zh-CN" sz="1200" b="0" dirty="0" smtClean="0">
                          <a:latin typeface="微软雅黑" panose="020B0503020204020204" pitchFamily="34" charset="-122"/>
                          <a:ea typeface="微软雅黑" panose="020B0503020204020204" pitchFamily="34" charset="-122"/>
                        </a:rPr>
                        <a:t>()</a:t>
                      </a:r>
                      <a:endParaRPr lang="zh-CN" altLang="en-US" sz="1200" b="0" dirty="0">
                        <a:latin typeface="微软雅黑" panose="020B0503020204020204" pitchFamily="34" charset="-122"/>
                        <a:ea typeface="微软雅黑" panose="020B0503020204020204" pitchFamily="34" charset="-122"/>
                      </a:endParaRPr>
                    </a:p>
                  </a:txBody>
                  <a:tcPr/>
                </a:tc>
                <a:tc>
                  <a:txBody>
                    <a:bodyPr/>
                    <a:lstStyle/>
                    <a:p>
                      <a:r>
                        <a:rPr lang="zh-CN" altLang="en-US" sz="1200" dirty="0" smtClean="0">
                          <a:latin typeface="微软雅黑" panose="020B0503020204020204" pitchFamily="34" charset="-122"/>
                          <a:ea typeface="微软雅黑" panose="020B0503020204020204" pitchFamily="34" charset="-122"/>
                        </a:rPr>
                        <a:t>键值对列表转化为一个对象</a:t>
                      </a:r>
                      <a:endParaRPr lang="zh-CN" altLang="en-US" sz="1200" dirty="0">
                        <a:latin typeface="微软雅黑" panose="020B0503020204020204" pitchFamily="34" charset="-122"/>
                        <a:ea typeface="微软雅黑" panose="020B0503020204020204" pitchFamily="34" charset="-122"/>
                      </a:endParaRPr>
                    </a:p>
                  </a:txBody>
                  <a:tcPr/>
                </a:tc>
                <a:tc>
                  <a:txBody>
                    <a:bodyPr/>
                    <a:lstStyle/>
                    <a:p>
                      <a:r>
                        <a:rPr lang="en-US" altLang="zh-CN" sz="1200" kern="1200" dirty="0" err="1" smtClean="0">
                          <a:solidFill>
                            <a:schemeClr val="dk1"/>
                          </a:solidFill>
                          <a:latin typeface="微软雅黑" panose="020B0503020204020204" pitchFamily="34" charset="-122"/>
                          <a:ea typeface="微软雅黑" panose="020B0503020204020204" pitchFamily="34" charset="-122"/>
                          <a:cs typeface="+mn-cs"/>
                        </a:rPr>
                        <a:t>Iterable</a:t>
                      </a:r>
                      <a:r>
                        <a:rPr lang="zh-CN" altLang="en-US" sz="1200" kern="1200" dirty="0" smtClean="0">
                          <a:solidFill>
                            <a:schemeClr val="dk1"/>
                          </a:solidFill>
                          <a:latin typeface="微软雅黑" panose="020B0503020204020204" pitchFamily="34" charset="-122"/>
                          <a:ea typeface="微软雅黑" panose="020B0503020204020204" pitchFamily="34" charset="-122"/>
                          <a:cs typeface="+mn-cs"/>
                        </a:rPr>
                        <a:t>转换为对象</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tc>
              </a:tr>
              <a:tr h="4612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err="1" smtClean="0">
                          <a:latin typeface="微软雅黑" panose="020B0503020204020204" pitchFamily="34" charset="-122"/>
                          <a:ea typeface="微软雅黑" panose="020B0503020204020204" pitchFamily="34" charset="-122"/>
                        </a:rPr>
                        <a:t>Array.</a:t>
                      </a:r>
                      <a:r>
                        <a:rPr lang="en-US" altLang="zh-CN" sz="1200" dirty="0" err="1" smtClean="0">
                          <a:latin typeface="微软雅黑" panose="020B0503020204020204" pitchFamily="34" charset="-122"/>
                          <a:ea typeface="微软雅黑" panose="020B0503020204020204" pitchFamily="34" charset="-122"/>
                        </a:rPr>
                        <a:t>prototype</a:t>
                      </a:r>
                      <a:r>
                        <a:rPr lang="en-US" altLang="zh-CN" sz="1200" b="0" i="0" kern="1200" dirty="0" err="1" smtClean="0">
                          <a:solidFill>
                            <a:schemeClr val="dk1"/>
                          </a:solidFill>
                          <a:effectLst/>
                          <a:latin typeface="微软雅黑" panose="020B0503020204020204" pitchFamily="34" charset="-122"/>
                          <a:ea typeface="微软雅黑" panose="020B0503020204020204" pitchFamily="34" charset="-122"/>
                          <a:cs typeface="+mn-cs"/>
                        </a:rPr>
                        <a:t>.</a:t>
                      </a:r>
                      <a:r>
                        <a:rPr lang="en-US" altLang="zh-CN" sz="1200" b="0" dirty="0" err="1" smtClean="0">
                          <a:latin typeface="微软雅黑" panose="020B0503020204020204" pitchFamily="34" charset="-122"/>
                          <a:ea typeface="微软雅黑" panose="020B0503020204020204" pitchFamily="34" charset="-122"/>
                        </a:rPr>
                        <a:t>sort</a:t>
                      </a:r>
                      <a:r>
                        <a:rPr lang="en-US" altLang="zh-CN" sz="1200" b="0" dirty="0" smtClean="0">
                          <a:latin typeface="微软雅黑" panose="020B0503020204020204" pitchFamily="34" charset="-122"/>
                          <a:ea typeface="微软雅黑" panose="020B0503020204020204" pitchFamily="34" charset="-122"/>
                        </a:rPr>
                        <a:t>()</a:t>
                      </a:r>
                      <a:endParaRPr lang="zh-CN" altLang="en-US" sz="1200" b="0" dirty="0" smtClean="0">
                        <a:latin typeface="微软雅黑" panose="020B0503020204020204" pitchFamily="34" charset="-122"/>
                        <a:ea typeface="微软雅黑" panose="020B0503020204020204" pitchFamily="34" charset="-122"/>
                      </a:endParaRPr>
                    </a:p>
                  </a:txBody>
                  <a:tcPr/>
                </a:tc>
                <a:tc>
                  <a:txBody>
                    <a:bodyPr/>
                    <a:lstStyle/>
                    <a:p>
                      <a:r>
                        <a:rPr lang="zh-CN" altLang="en-US" sz="1200" dirty="0" smtClean="0">
                          <a:latin typeface="微软雅黑" panose="020B0503020204020204" pitchFamily="34" charset="-122"/>
                          <a:ea typeface="微软雅黑" panose="020B0503020204020204" pitchFamily="34" charset="-122"/>
                        </a:rPr>
                        <a:t>内部更新，使其是一个更稳定的排序</a:t>
                      </a:r>
                      <a:endParaRPr lang="zh-CN" altLang="en-US" sz="1200" dirty="0">
                        <a:latin typeface="微软雅黑" panose="020B0503020204020204" pitchFamily="34" charset="-122"/>
                        <a:ea typeface="微软雅黑" panose="020B0503020204020204" pitchFamily="34" charset="-122"/>
                      </a:endParaRPr>
                    </a:p>
                  </a:txBody>
                  <a:tcPr/>
                </a:tc>
                <a:tc>
                  <a:txBody>
                    <a:bodyPr/>
                    <a:lstStyle/>
                    <a:p>
                      <a:r>
                        <a:rPr lang="zh-CN" altLang="en-US" sz="1200" dirty="0" smtClean="0">
                          <a:latin typeface="微软雅黑" panose="020B0503020204020204" pitchFamily="34" charset="-122"/>
                          <a:ea typeface="微软雅黑" panose="020B0503020204020204" pitchFamily="34" charset="-122"/>
                          <a:hlinkClick r:id="rId4"/>
                        </a:rPr>
                        <a:t>更多参考</a:t>
                      </a:r>
                      <a:endParaRPr lang="zh-CN" altLang="en-US" sz="1200" dirty="0">
                        <a:latin typeface="微软雅黑" panose="020B0503020204020204" pitchFamily="34" charset="-122"/>
                        <a:ea typeface="微软雅黑" panose="020B0503020204020204" pitchFamily="34" charset="-122"/>
                      </a:endParaRPr>
                    </a:p>
                  </a:txBody>
                  <a:tcPr/>
                </a:tc>
              </a:tr>
              <a:tr h="5155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dk1"/>
                          </a:solidFill>
                          <a:effectLst/>
                          <a:latin typeface="微软雅黑" panose="020B0503020204020204" pitchFamily="34" charset="-122"/>
                          <a:ea typeface="微软雅黑" panose="020B0503020204020204" pitchFamily="34" charset="-122"/>
                          <a:cs typeface="+mn-cs"/>
                        </a:rPr>
                        <a:t>String.</a:t>
                      </a:r>
                      <a:r>
                        <a:rPr lang="en-US" altLang="zh-CN" sz="1200" dirty="0" err="1" smtClean="0">
                          <a:latin typeface="微软雅黑" panose="020B0503020204020204" pitchFamily="34" charset="-122"/>
                          <a:ea typeface="微软雅黑" panose="020B0503020204020204" pitchFamily="34" charset="-122"/>
                        </a:rPr>
                        <a:t>prototype</a:t>
                      </a:r>
                      <a:r>
                        <a:rPr lang="en-US" altLang="zh-CN" sz="1200" b="0" i="0" kern="1200" dirty="0" err="1" smtClean="0">
                          <a:solidFill>
                            <a:schemeClr val="dk1"/>
                          </a:solidFill>
                          <a:effectLst/>
                          <a:latin typeface="微软雅黑" panose="020B0503020204020204" pitchFamily="34" charset="-122"/>
                          <a:ea typeface="微软雅黑" panose="020B0503020204020204" pitchFamily="34" charset="-122"/>
                          <a:cs typeface="+mn-cs"/>
                        </a:rPr>
                        <a:t>.trimStart</a:t>
                      </a:r>
                      <a:r>
                        <a:rPr lang="zh-CN" altLang="en-US" sz="1200" b="0" i="0" kern="1200" dirty="0" smtClean="0">
                          <a:solidFill>
                            <a:schemeClr val="dk1"/>
                          </a:solidFill>
                          <a:effectLst/>
                          <a:latin typeface="微软雅黑" panose="020B0503020204020204" pitchFamily="34" charset="-122"/>
                          <a:ea typeface="微软雅黑" panose="020B0503020204020204" pitchFamily="34" charset="-122"/>
                          <a:cs typeface="+mn-cs"/>
                        </a:rPr>
                        <a:t>及</a:t>
                      </a:r>
                      <a:r>
                        <a:rPr lang="en-US" altLang="zh-CN" sz="1200" b="0" i="0" kern="1200" dirty="0" err="1" smtClean="0">
                          <a:solidFill>
                            <a:schemeClr val="dk1"/>
                          </a:solidFill>
                          <a:effectLst/>
                          <a:latin typeface="微软雅黑" panose="020B0503020204020204" pitchFamily="34" charset="-122"/>
                          <a:ea typeface="微软雅黑" panose="020B0503020204020204" pitchFamily="34" charset="-122"/>
                          <a:cs typeface="+mn-cs"/>
                        </a:rPr>
                        <a:t>trimEnd</a:t>
                      </a:r>
                      <a:endParaRPr lang="zh-CN" altLang="en-US" sz="1200" b="0" dirty="0" smtClean="0">
                        <a:latin typeface="微软雅黑" panose="020B0503020204020204" pitchFamily="34" charset="-122"/>
                        <a:ea typeface="微软雅黑" panose="020B0503020204020204" pitchFamily="34" charset="-122"/>
                      </a:endParaRPr>
                    </a:p>
                  </a:txBody>
                  <a:tcPr/>
                </a:tc>
                <a:tc>
                  <a:txBody>
                    <a:bodyPr/>
                    <a:lstStyle/>
                    <a:p>
                      <a:r>
                        <a:rPr lang="zh-CN" altLang="en-US" sz="1200" dirty="0" smtClean="0">
                          <a:latin typeface="微软雅黑" panose="020B0503020204020204" pitchFamily="34" charset="-122"/>
                          <a:ea typeface="微软雅黑" panose="020B0503020204020204" pitchFamily="34" charset="-122"/>
                        </a:rPr>
                        <a:t>规范化重新命名</a:t>
                      </a:r>
                      <a:endParaRPr lang="zh-CN" altLang="en-US" sz="1200" dirty="0">
                        <a:latin typeface="微软雅黑" panose="020B0503020204020204" pitchFamily="34" charset="-122"/>
                        <a:ea typeface="微软雅黑" panose="020B0503020204020204" pitchFamily="34" charset="-122"/>
                      </a:endParaRPr>
                    </a:p>
                  </a:txBody>
                  <a:tcPr/>
                </a:tc>
                <a:tc>
                  <a:txBody>
                    <a:bodyPr/>
                    <a:lstStyle/>
                    <a:p>
                      <a:r>
                        <a:rPr lang="zh-CN" altLang="en-US" sz="1200" dirty="0" smtClean="0">
                          <a:latin typeface="微软雅黑" panose="020B0503020204020204" pitchFamily="34" charset="-122"/>
                          <a:ea typeface="微软雅黑" panose="020B0503020204020204" pitchFamily="34" charset="-122"/>
                        </a:rPr>
                        <a:t>相比</a:t>
                      </a:r>
                      <a:r>
                        <a:rPr lang="en-US" altLang="zh-CN" sz="1200" dirty="0" err="1" smtClean="0">
                          <a:latin typeface="微软雅黑" panose="020B0503020204020204" pitchFamily="34" charset="-122"/>
                          <a:ea typeface="微软雅黑" panose="020B0503020204020204" pitchFamily="34" charset="-122"/>
                        </a:rPr>
                        <a:t>trimLeft</a:t>
                      </a:r>
                      <a:r>
                        <a:rPr lang="en-US" altLang="zh-CN" sz="1200" dirty="0" smtClean="0">
                          <a:latin typeface="微软雅黑" panose="020B0503020204020204" pitchFamily="34" charset="-122"/>
                          <a:ea typeface="微软雅黑" panose="020B0503020204020204" pitchFamily="34" charset="-122"/>
                        </a:rPr>
                        <a:t> and</a:t>
                      </a:r>
                      <a:r>
                        <a:rPr lang="en-US" altLang="zh-CN" sz="1200" baseline="0" dirty="0" smtClean="0">
                          <a:latin typeface="微软雅黑" panose="020B0503020204020204" pitchFamily="34" charset="-122"/>
                          <a:ea typeface="微软雅黑" panose="020B0503020204020204" pitchFamily="34" charset="-122"/>
                        </a:rPr>
                        <a:t> </a:t>
                      </a:r>
                      <a:r>
                        <a:rPr lang="en-US" altLang="zh-CN" sz="1200" dirty="0" err="1" smtClean="0">
                          <a:latin typeface="微软雅黑" panose="020B0503020204020204" pitchFamily="34" charset="-122"/>
                          <a:ea typeface="微软雅黑" panose="020B0503020204020204" pitchFamily="34" charset="-122"/>
                        </a:rPr>
                        <a:t>trimRight</a:t>
                      </a:r>
                      <a:r>
                        <a:rPr lang="zh-CN" altLang="en-US" sz="1200" dirty="0" smtClean="0">
                          <a:latin typeface="微软雅黑" panose="020B0503020204020204" pitchFamily="34" charset="-122"/>
                          <a:ea typeface="微软雅黑" panose="020B0503020204020204" pitchFamily="34" charset="-122"/>
                        </a:rPr>
                        <a:t>语义化更强</a:t>
                      </a:r>
                      <a:endParaRPr lang="zh-CN" altLang="en-US" sz="1200" dirty="0">
                        <a:latin typeface="微软雅黑" panose="020B0503020204020204" pitchFamily="34" charset="-122"/>
                        <a:ea typeface="微软雅黑" panose="020B0503020204020204" pitchFamily="34" charset="-122"/>
                      </a:endParaRPr>
                    </a:p>
                  </a:txBody>
                  <a:tcPr/>
                </a:tc>
              </a:tr>
              <a:tr h="2713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latin typeface="微软雅黑" panose="020B0503020204020204" pitchFamily="34" charset="-122"/>
                          <a:ea typeface="微软雅黑" panose="020B0503020204020204" pitchFamily="34" charset="-122"/>
                        </a:rPr>
                        <a:t>try catch</a:t>
                      </a:r>
                      <a:r>
                        <a:rPr lang="en-US" altLang="zh-CN" sz="1200" b="0" baseline="0" dirty="0" smtClean="0">
                          <a:latin typeface="微软雅黑" panose="020B0503020204020204" pitchFamily="34" charset="-122"/>
                          <a:ea typeface="微软雅黑" panose="020B0503020204020204" pitchFamily="34" charset="-122"/>
                        </a:rPr>
                        <a:t> </a:t>
                      </a:r>
                      <a:r>
                        <a:rPr lang="zh-CN" altLang="en-US" sz="1200" b="0" baseline="0" dirty="0" smtClean="0">
                          <a:latin typeface="微软雅黑" panose="020B0503020204020204" pitchFamily="34" charset="-122"/>
                          <a:ea typeface="微软雅黑" panose="020B0503020204020204" pitchFamily="34" charset="-122"/>
                        </a:rPr>
                        <a:t>修改</a:t>
                      </a:r>
                      <a:endParaRPr lang="zh-CN" altLang="en-US" sz="1200" b="0" dirty="0" smtClean="0">
                        <a:latin typeface="微软雅黑" panose="020B0503020204020204" pitchFamily="34" charset="-122"/>
                        <a:ea typeface="微软雅黑" panose="020B0503020204020204" pitchFamily="34" charset="-122"/>
                      </a:endParaRPr>
                    </a:p>
                  </a:txBody>
                  <a:tcPr/>
                </a:tc>
                <a:tc>
                  <a:txBody>
                    <a:bodyPr/>
                    <a:lstStyle/>
                    <a:p>
                      <a:r>
                        <a:rPr lang="en-US" altLang="zh-CN" sz="1200" dirty="0" smtClean="0">
                          <a:latin typeface="微软雅黑" panose="020B0503020204020204" pitchFamily="34" charset="-122"/>
                          <a:ea typeface="微软雅黑" panose="020B0503020204020204" pitchFamily="34" charset="-122"/>
                        </a:rPr>
                        <a:t>catch</a:t>
                      </a:r>
                      <a:r>
                        <a:rPr lang="zh-CN" altLang="en-US" sz="1200" dirty="0" smtClean="0">
                          <a:latin typeface="微软雅黑" panose="020B0503020204020204" pitchFamily="34" charset="-122"/>
                          <a:ea typeface="微软雅黑" panose="020B0503020204020204" pitchFamily="34" charset="-122"/>
                        </a:rPr>
                        <a:t>里的</a:t>
                      </a:r>
                      <a:r>
                        <a:rPr lang="en-US" altLang="zh-CN" sz="1200" dirty="0" smtClean="0">
                          <a:latin typeface="微软雅黑" panose="020B0503020204020204" pitchFamily="34" charset="-122"/>
                          <a:ea typeface="微软雅黑" panose="020B0503020204020204" pitchFamily="34" charset="-122"/>
                        </a:rPr>
                        <a:t>error</a:t>
                      </a:r>
                      <a:r>
                        <a:rPr lang="zh-CN" altLang="en-US" sz="1200" dirty="0" smtClean="0">
                          <a:latin typeface="微软雅黑" panose="020B0503020204020204" pitchFamily="34" charset="-122"/>
                          <a:ea typeface="微软雅黑" panose="020B0503020204020204" pitchFamily="34" charset="-122"/>
                        </a:rPr>
                        <a:t>参数变为可选</a:t>
                      </a:r>
                      <a:endParaRPr lang="zh-CN" altLang="en-US" sz="1200" dirty="0">
                        <a:latin typeface="微软雅黑" panose="020B0503020204020204" pitchFamily="34" charset="-122"/>
                        <a:ea typeface="微软雅黑" panose="020B0503020204020204" pitchFamily="34" charset="-122"/>
                      </a:endParaRPr>
                    </a:p>
                  </a:txBody>
                  <a:tcPr/>
                </a:tc>
                <a:tc>
                  <a:txBody>
                    <a:bodyPr/>
                    <a:lstStyle/>
                    <a:p>
                      <a:endParaRPr lang="zh-CN" altLang="en-US" sz="1200" dirty="0">
                        <a:latin typeface="微软雅黑" panose="020B0503020204020204" pitchFamily="34" charset="-122"/>
                        <a:ea typeface="微软雅黑" panose="020B0503020204020204" pitchFamily="34" charset="-122"/>
                      </a:endParaRPr>
                    </a:p>
                  </a:txBody>
                  <a:tcPr/>
                </a:tc>
              </a:tr>
              <a:tr h="271344">
                <a:tc>
                  <a:txBody>
                    <a:bodyPr/>
                    <a:lstStyle/>
                    <a:p>
                      <a:r>
                        <a:rPr lang="en-US" altLang="zh-CN" sz="1200" b="0" i="0" kern="1200" dirty="0" err="1" smtClean="0">
                          <a:solidFill>
                            <a:schemeClr val="dk1"/>
                          </a:solidFill>
                          <a:effectLst/>
                          <a:latin typeface="微软雅黑" panose="020B0503020204020204" pitchFamily="34" charset="-122"/>
                          <a:ea typeface="微软雅黑" panose="020B0503020204020204" pitchFamily="34" charset="-122"/>
                          <a:cs typeface="+mn-cs"/>
                        </a:rPr>
                        <a:t>JSON.stringify</a:t>
                      </a:r>
                      <a:endParaRPr lang="zh-CN" altLang="en-US" sz="1200" dirty="0">
                        <a:latin typeface="微软雅黑" panose="020B0503020204020204" pitchFamily="34" charset="-122"/>
                        <a:ea typeface="微软雅黑" panose="020B0503020204020204" pitchFamily="34" charset="-122"/>
                      </a:endParaRPr>
                    </a:p>
                  </a:txBody>
                  <a:tcPr/>
                </a:tc>
                <a:tc>
                  <a:txBody>
                    <a:bodyPr/>
                    <a:lstStyle/>
                    <a:p>
                      <a:r>
                        <a:rPr lang="zh-CN" altLang="en-US" sz="1200" dirty="0" smtClean="0">
                          <a:latin typeface="微软雅黑" panose="020B0503020204020204" pitchFamily="34" charset="-122"/>
                          <a:ea typeface="微软雅黑" panose="020B0503020204020204" pitchFamily="34" charset="-122"/>
                        </a:rPr>
                        <a:t>统一返回格式</a:t>
                      </a:r>
                      <a:r>
                        <a:rPr lang="en-US" altLang="zh-CN" sz="1200" dirty="0" smtClean="0">
                          <a:latin typeface="微软雅黑" panose="020B0503020204020204" pitchFamily="34" charset="-122"/>
                          <a:ea typeface="微软雅黑" panose="020B0503020204020204" pitchFamily="34" charset="-122"/>
                        </a:rPr>
                        <a:t>UTF-8</a:t>
                      </a:r>
                      <a:endParaRPr lang="zh-CN" altLang="en-US" sz="1200" dirty="0">
                        <a:latin typeface="微软雅黑" panose="020B0503020204020204" pitchFamily="34" charset="-122"/>
                        <a:ea typeface="微软雅黑" panose="020B0503020204020204" pitchFamily="34" charset="-122"/>
                      </a:endParaRPr>
                    </a:p>
                  </a:txBody>
                  <a:tcPr/>
                </a:tc>
                <a:tc>
                  <a:txBody>
                    <a:bodyPr/>
                    <a:lstStyle/>
                    <a:p>
                      <a:endParaRPr lang="zh-CN" altLang="en-US" sz="1200" dirty="0">
                        <a:latin typeface="微软雅黑" panose="020B0503020204020204" pitchFamily="34" charset="-122"/>
                        <a:ea typeface="微软雅黑" panose="020B0503020204020204" pitchFamily="34" charset="-122"/>
                      </a:endParaRPr>
                    </a:p>
                  </a:txBody>
                  <a:tcPr/>
                </a:tc>
              </a:tr>
              <a:tr h="4612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dk1"/>
                          </a:solidFill>
                          <a:effectLst/>
                          <a:latin typeface="微软雅黑" panose="020B0503020204020204" pitchFamily="34" charset="-122"/>
                          <a:ea typeface="微软雅黑" panose="020B0503020204020204" pitchFamily="34" charset="-122"/>
                          <a:cs typeface="+mn-cs"/>
                        </a:rPr>
                        <a:t>Function.toString</a:t>
                      </a:r>
                      <a:r>
                        <a:rPr lang="en-US" altLang="zh-CN" sz="1200" b="0" i="0" kern="1200" dirty="0" smtClean="0">
                          <a:solidFill>
                            <a:schemeClr val="dk1"/>
                          </a:solidFill>
                          <a:effectLst/>
                          <a:latin typeface="微软雅黑" panose="020B0503020204020204" pitchFamily="34" charset="-122"/>
                          <a:ea typeface="微软雅黑" panose="020B0503020204020204" pitchFamily="34" charset="-122"/>
                          <a:cs typeface="+mn-cs"/>
                        </a:rPr>
                        <a:t>() </a:t>
                      </a:r>
                    </a:p>
                  </a:txBody>
                  <a:tcPr/>
                </a:tc>
                <a:tc>
                  <a:txBody>
                    <a:bodyPr/>
                    <a:lstStyle/>
                    <a:p>
                      <a:r>
                        <a:rPr lang="zh-CN" altLang="en-US" sz="1200" dirty="0" smtClean="0">
                          <a:latin typeface="微软雅黑" panose="020B0503020204020204" pitchFamily="34" charset="-122"/>
                          <a:ea typeface="微软雅黑" panose="020B0503020204020204" pitchFamily="34" charset="-122"/>
                        </a:rPr>
                        <a:t>执行时保留原有格式，不做去除空格操作</a:t>
                      </a:r>
                      <a:endParaRPr lang="zh-CN" altLang="en-US" sz="1200" dirty="0">
                        <a:latin typeface="微软雅黑" panose="020B0503020204020204" pitchFamily="34" charset="-122"/>
                        <a:ea typeface="微软雅黑" panose="020B0503020204020204" pitchFamily="34" charset="-122"/>
                      </a:endParaRPr>
                    </a:p>
                  </a:txBody>
                  <a:tcPr/>
                </a:tc>
                <a:tc>
                  <a:txBody>
                    <a:bodyPr/>
                    <a:lstStyle/>
                    <a:p>
                      <a:r>
                        <a:rPr lang="zh-CN" altLang="en-US" sz="1200" kern="1200" dirty="0" smtClean="0">
                          <a:solidFill>
                            <a:schemeClr val="dk1"/>
                          </a:solidFill>
                          <a:latin typeface="微软雅黑" panose="020B0503020204020204" pitchFamily="34" charset="-122"/>
                          <a:ea typeface="微软雅黑" panose="020B0503020204020204" pitchFamily="34" charset="-122"/>
                          <a:cs typeface="+mn-cs"/>
                        </a:rPr>
                        <a:t>输出包含函数内的注释，不过不适应于箭头函数。</a:t>
                      </a:r>
                      <a:endParaRPr lang="zh-CN" altLang="en-US" sz="1200" kern="1200" dirty="0">
                        <a:solidFill>
                          <a:schemeClr val="dk1"/>
                        </a:solidFill>
                        <a:latin typeface="微软雅黑" panose="020B0503020204020204" pitchFamily="34" charset="-122"/>
                        <a:ea typeface="微软雅黑" panose="020B0503020204020204" pitchFamily="34" charset="-122"/>
                        <a:cs typeface="+mn-cs"/>
                      </a:endParaRPr>
                    </a:p>
                  </a:txBody>
                  <a:tcPr/>
                </a:tc>
              </a:tr>
            </a:tbl>
          </a:graphicData>
        </a:graphic>
      </p:graphicFrame>
    </p:spTree>
    <p:extLst>
      <p:ext uri="{BB962C8B-B14F-4D97-AF65-F5344CB8AC3E}">
        <p14:creationId xmlns:p14="http://schemas.microsoft.com/office/powerpoint/2010/main" val="5845164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a:t>数组扩展</a:t>
            </a:r>
            <a:r>
              <a:rPr lang="en-US" altLang="zh-CN" sz="2400" dirty="0"/>
              <a:t>-</a:t>
            </a:r>
            <a:r>
              <a:rPr lang="zh-CN" altLang="en-US" sz="2400" dirty="0"/>
              <a:t>其他应用</a:t>
            </a:r>
            <a:endParaRPr lang="zh-CN" altLang="en-US" sz="2400" b="1" dirty="0"/>
          </a:p>
        </p:txBody>
      </p:sp>
      <p:sp>
        <p:nvSpPr>
          <p:cNvPr id="3" name="内容占位符 2"/>
          <p:cNvSpPr>
            <a:spLocks noGrp="1"/>
          </p:cNvSpPr>
          <p:nvPr>
            <p:ph idx="1"/>
          </p:nvPr>
        </p:nvSpPr>
        <p:spPr>
          <a:xfrm>
            <a:off x="251520" y="915566"/>
            <a:ext cx="8640960" cy="4176464"/>
          </a:xfrm>
        </p:spPr>
        <p:txBody>
          <a:bodyPr>
            <a:normAutofit/>
          </a:bodyPr>
          <a:lstStyle/>
          <a:p>
            <a:pPr marL="0" indent="0">
              <a:buNone/>
            </a:pPr>
            <a:endParaRPr lang="en-US" altLang="zh-CN" sz="1400" dirty="0"/>
          </a:p>
        </p:txBody>
      </p:sp>
      <p:graphicFrame>
        <p:nvGraphicFramePr>
          <p:cNvPr id="4" name="表格 3">
            <a:extLst>
              <a:ext uri="{FF2B5EF4-FFF2-40B4-BE49-F238E27FC236}">
                <a16:creationId xmlns:a16="http://schemas.microsoft.com/office/drawing/2014/main" xmlns="" id="{AD7E6C50-A107-465D-A1A0-48597A732BD1}"/>
              </a:ext>
            </a:extLst>
          </p:cNvPr>
          <p:cNvGraphicFramePr>
            <a:graphicFrameLocks noGrp="1"/>
          </p:cNvGraphicFramePr>
          <p:nvPr>
            <p:extLst/>
          </p:nvPr>
        </p:nvGraphicFramePr>
        <p:xfrm>
          <a:off x="251520" y="915566"/>
          <a:ext cx="8640960" cy="3650913"/>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xmlns="" val="723109955"/>
                    </a:ext>
                  </a:extLst>
                </a:gridCol>
                <a:gridCol w="2356625">
                  <a:extLst>
                    <a:ext uri="{9D8B030D-6E8A-4147-A177-3AD203B41FA5}">
                      <a16:colId xmlns:a16="http://schemas.microsoft.com/office/drawing/2014/main" xmlns="" val="1687733895"/>
                    </a:ext>
                  </a:extLst>
                </a:gridCol>
                <a:gridCol w="4124095">
                  <a:extLst>
                    <a:ext uri="{9D8B030D-6E8A-4147-A177-3AD203B41FA5}">
                      <a16:colId xmlns:a16="http://schemas.microsoft.com/office/drawing/2014/main" xmlns="" val="3457470615"/>
                    </a:ext>
                  </a:extLst>
                </a:gridCol>
              </a:tblGrid>
              <a:tr h="476425">
                <a:tc>
                  <a:txBody>
                    <a:bodyPr/>
                    <a:lstStyle/>
                    <a:p>
                      <a:pPr algn="ctr"/>
                      <a:r>
                        <a:rPr lang="zh-CN" altLang="en-US" sz="1400" dirty="0">
                          <a:latin typeface="微软雅黑" panose="020B0503020204020204" pitchFamily="34" charset="-122"/>
                          <a:ea typeface="微软雅黑" panose="020B0503020204020204" pitchFamily="34" charset="-122"/>
                        </a:rPr>
                        <a:t>说明</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作用</a:t>
                      </a:r>
                    </a:p>
                  </a:txBody>
                  <a:tcPr/>
                </a:tc>
                <a:tc>
                  <a:txBody>
                    <a:bodyPr/>
                    <a:lstStyle/>
                    <a:p>
                      <a:pPr algn="ctr"/>
                      <a:r>
                        <a:rPr lang="zh-CN" altLang="en-US" sz="1400" dirty="0">
                          <a:latin typeface="微软雅黑" panose="020B0503020204020204" pitchFamily="34" charset="-122"/>
                          <a:ea typeface="微软雅黑" panose="020B0503020204020204" pitchFamily="34" charset="-122"/>
                        </a:rPr>
                        <a:t>备注</a:t>
                      </a:r>
                    </a:p>
                  </a:txBody>
                  <a:tcPr/>
                </a:tc>
                <a:extLst>
                  <a:ext uri="{0D108BD9-81ED-4DB2-BD59-A6C34878D82A}">
                    <a16:rowId xmlns:a16="http://schemas.microsoft.com/office/drawing/2014/main" xmlns="" val="2463161329"/>
                  </a:ext>
                </a:extLst>
              </a:tr>
              <a:tr h="476425">
                <a:tc>
                  <a:txBody>
                    <a:bodyPr/>
                    <a:lstStyle/>
                    <a:p>
                      <a:pPr algn="l"/>
                      <a:r>
                        <a:rPr lang="en-US" altLang="zh-CN" sz="1200" dirty="0" err="1">
                          <a:latin typeface="微软雅黑" panose="020B0503020204020204" pitchFamily="34" charset="-122"/>
                          <a:ea typeface="微软雅黑" panose="020B0503020204020204" pitchFamily="34" charset="-122"/>
                        </a:rPr>
                        <a:t>Array.form</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将类数组整合为数组</a:t>
                      </a:r>
                      <a:r>
                        <a:rPr lang="en-US" altLang="zh-CN" sz="1200" dirty="0">
                          <a:latin typeface="微软雅黑" panose="020B0503020204020204" pitchFamily="34" charset="-122"/>
                          <a:ea typeface="微软雅黑" panose="020B0503020204020204" pitchFamily="34" charset="-122"/>
                        </a:rPr>
                        <a:t/>
                      </a:r>
                      <a:br>
                        <a:rPr lang="en-US" altLang="zh-CN" sz="1200" dirty="0">
                          <a:latin typeface="微软雅黑" panose="020B0503020204020204" pitchFamily="34" charset="-122"/>
                          <a:ea typeface="微软雅黑" panose="020B0503020204020204" pitchFamily="34" charset="-122"/>
                        </a:rPr>
                      </a:br>
                      <a:r>
                        <a:rPr lang="zh-CN" altLang="en-US" sz="1200" dirty="0">
                          <a:latin typeface="微软雅黑" panose="020B0503020204020204" pitchFamily="34" charset="-122"/>
                          <a:ea typeface="微软雅黑" panose="020B0503020204020204" pitchFamily="34" charset="-122"/>
                        </a:rPr>
                        <a:t>可迭代的对象</a:t>
                      </a:r>
                    </a:p>
                  </a:txBody>
                  <a:tcPr/>
                </a:tc>
                <a:tc>
                  <a:txBody>
                    <a:bodyPr/>
                    <a:lstStyle/>
                    <a:p>
                      <a:pPr algn="l"/>
                      <a:r>
                        <a:rPr lang="zh-CN" altLang="en-US" sz="1200" dirty="0">
                          <a:latin typeface="微软雅黑" panose="020B0503020204020204" pitchFamily="34" charset="-122"/>
                          <a:ea typeface="微软雅黑" panose="020B0503020204020204" pitchFamily="34" charset="-122"/>
                        </a:rPr>
                        <a:t>扩展运算符也可将某些数据结构转为数组，本质调用的是遍历器接口。但</a:t>
                      </a:r>
                      <a:r>
                        <a:rPr lang="en-US" altLang="zh-CN" sz="1200" dirty="0">
                          <a:latin typeface="微软雅黑" panose="020B0503020204020204" pitchFamily="34" charset="-122"/>
                          <a:ea typeface="微软雅黑" panose="020B0503020204020204" pitchFamily="34" charset="-122"/>
                        </a:rPr>
                        <a:t>from</a:t>
                      </a:r>
                      <a:r>
                        <a:rPr lang="zh-CN" altLang="en-US" sz="1200" dirty="0">
                          <a:latin typeface="微软雅黑" panose="020B0503020204020204" pitchFamily="34" charset="-122"/>
                          <a:ea typeface="微软雅黑" panose="020B0503020204020204" pitchFamily="34" charset="-122"/>
                        </a:rPr>
                        <a:t>只要有</a:t>
                      </a:r>
                      <a:r>
                        <a:rPr lang="en-US" altLang="zh-CN" sz="1200" dirty="0">
                          <a:solidFill>
                            <a:srgbClr val="FF0000"/>
                          </a:solidFill>
                          <a:latin typeface="微软雅黑" panose="020B0503020204020204" pitchFamily="34" charset="-122"/>
                          <a:ea typeface="微软雅黑" panose="020B0503020204020204" pitchFamily="34" charset="-122"/>
                        </a:rPr>
                        <a:t>length</a:t>
                      </a:r>
                      <a:r>
                        <a:rPr lang="zh-CN" altLang="en-US" sz="1200" dirty="0">
                          <a:latin typeface="微软雅黑" panose="020B0503020204020204" pitchFamily="34" charset="-122"/>
                          <a:ea typeface="微软雅黑" panose="020B0503020204020204" pitchFamily="34" charset="-122"/>
                        </a:rPr>
                        <a:t>就可以转化。</a:t>
                      </a:r>
                    </a:p>
                  </a:txBody>
                  <a:tcPr/>
                </a:tc>
                <a:extLst>
                  <a:ext uri="{0D108BD9-81ED-4DB2-BD59-A6C34878D82A}">
                    <a16:rowId xmlns:a16="http://schemas.microsoft.com/office/drawing/2014/main" xmlns="" val="1455800782"/>
                  </a:ext>
                </a:extLst>
              </a:tr>
              <a:tr h="282173">
                <a:tc>
                  <a:txBody>
                    <a:bodyPr/>
                    <a:lstStyle/>
                    <a:p>
                      <a:pPr algn="l"/>
                      <a:r>
                        <a:rPr lang="en-US" altLang="zh-CN" sz="1200" dirty="0" err="1">
                          <a:latin typeface="微软雅黑" panose="020B0503020204020204" pitchFamily="34" charset="-122"/>
                          <a:ea typeface="微软雅黑" panose="020B0503020204020204" pitchFamily="34" charset="-122"/>
                        </a:rPr>
                        <a:t>Array.of</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l"/>
                      <a:r>
                        <a:rPr lang="zh-CN" altLang="en-US" sz="1200" dirty="0">
                          <a:latin typeface="微软雅黑" panose="020B0503020204020204" pitchFamily="34" charset="-122"/>
                          <a:ea typeface="微软雅黑" panose="020B0503020204020204" pitchFamily="34" charset="-122"/>
                        </a:rPr>
                        <a:t>将一组数值转化为数组</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latin typeface="微软雅黑" panose="020B0503020204020204" pitchFamily="34" charset="-122"/>
                          <a:ea typeface="微软雅黑" panose="020B0503020204020204" pitchFamily="34" charset="-122"/>
                        </a:rPr>
                        <a:t>Array.of</a:t>
                      </a:r>
                      <a:r>
                        <a:rPr lang="en-US" altLang="zh-CN" sz="1200" dirty="0">
                          <a:latin typeface="微软雅黑" panose="020B0503020204020204" pitchFamily="34" charset="-122"/>
                          <a:ea typeface="微软雅黑" panose="020B0503020204020204" pitchFamily="34" charset="-122"/>
                        </a:rPr>
                        <a:t>(1,2,3,6,7)</a:t>
                      </a:r>
                      <a:r>
                        <a:rPr lang="zh-CN" altLang="en-US" sz="1200" dirty="0">
                          <a:latin typeface="微软雅黑" panose="020B0503020204020204" pitchFamily="34" charset="-122"/>
                          <a:ea typeface="微软雅黑" panose="020B0503020204020204" pitchFamily="34" charset="-122"/>
                        </a:rPr>
                        <a:t>，无参数返回</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a:t>
                      </a:r>
                    </a:p>
                  </a:txBody>
                  <a:tcPr/>
                </a:tc>
                <a:extLst>
                  <a:ext uri="{0D108BD9-81ED-4DB2-BD59-A6C34878D82A}">
                    <a16:rowId xmlns:a16="http://schemas.microsoft.com/office/drawing/2014/main" xmlns="" val="2430500307"/>
                  </a:ext>
                </a:extLst>
              </a:tr>
              <a:tr h="4764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[].find()</a:t>
                      </a:r>
                      <a:endParaRPr lang="zh-CN" altLang="en-US" sz="1200" dirty="0">
                        <a:latin typeface="微软雅黑" panose="020B0503020204020204" pitchFamily="34" charset="-122"/>
                        <a:ea typeface="微软雅黑" panose="020B0503020204020204" pitchFamily="34" charset="-122"/>
                      </a:endParaRPr>
                    </a:p>
                    <a:p>
                      <a:pPr algn="l"/>
                      <a:endParaRPr lang="zh-CN" altLang="en-US" sz="1200" b="0"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找到第一个符合条件的数组成员并返回</a:t>
                      </a:r>
                    </a:p>
                    <a:p>
                      <a:pPr algn="l"/>
                      <a:endParaRPr lang="zh-CN" altLang="en-US" sz="1200" b="0"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参数是回调函数，直到找到第一个</a:t>
                      </a:r>
                      <a:r>
                        <a:rPr lang="en-US" altLang="zh-CN" sz="1200" dirty="0">
                          <a:latin typeface="微软雅黑" panose="020B0503020204020204" pitchFamily="34" charset="-122"/>
                          <a:ea typeface="微软雅黑" panose="020B0503020204020204" pitchFamily="34" charset="-122"/>
                        </a:rPr>
                        <a:t>true</a:t>
                      </a:r>
                      <a:r>
                        <a:rPr lang="zh-CN" altLang="en-US" sz="1200" dirty="0">
                          <a:latin typeface="微软雅黑" panose="020B0503020204020204" pitchFamily="34" charset="-122"/>
                          <a:ea typeface="微软雅黑" panose="020B0503020204020204" pitchFamily="34" charset="-122"/>
                        </a:rPr>
                        <a:t>的成员</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无则返回</a:t>
                      </a:r>
                      <a:r>
                        <a:rPr lang="en-US" altLang="zh-CN" sz="1200" dirty="0">
                          <a:latin typeface="微软雅黑" panose="020B0503020204020204" pitchFamily="34" charset="-122"/>
                          <a:ea typeface="微软雅黑" panose="020B0503020204020204" pitchFamily="34" charset="-122"/>
                        </a:rPr>
                        <a:t>undefined</a:t>
                      </a:r>
                      <a:r>
                        <a:rPr lang="zh-CN" altLang="en-US" sz="1200" dirty="0">
                          <a:latin typeface="微软雅黑" panose="020B0503020204020204" pitchFamily="34" charset="-122"/>
                          <a:ea typeface="微软雅黑" panose="020B0503020204020204" pitchFamily="34" charset="-122"/>
                        </a:rPr>
                        <a:t>，第二个参数绑定回调的</a:t>
                      </a:r>
                      <a:r>
                        <a:rPr lang="en-US" altLang="zh-CN" sz="1200" dirty="0">
                          <a:latin typeface="微软雅黑" panose="020B0503020204020204" pitchFamily="34" charset="-122"/>
                          <a:ea typeface="微软雅黑" panose="020B0503020204020204" pitchFamily="34" charset="-122"/>
                        </a:rPr>
                        <a:t>this</a:t>
                      </a:r>
                      <a:r>
                        <a:rPr lang="zh-CN" altLang="en-US" sz="1200" dirty="0">
                          <a:latin typeface="微软雅黑" panose="020B0503020204020204" pitchFamily="34" charset="-122"/>
                          <a:ea typeface="微软雅黑" panose="020B0503020204020204" pitchFamily="34" charset="-122"/>
                        </a:rPr>
                        <a:t>。</a:t>
                      </a:r>
                    </a:p>
                    <a:p>
                      <a:pPr algn="l"/>
                      <a:endParaRPr lang="zh-CN" altLang="en-US" sz="1200" b="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423928107"/>
                  </a:ext>
                </a:extLst>
              </a:tr>
              <a:tr h="4764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a:t>
                      </a:r>
                      <a:r>
                        <a:rPr lang="en-US" altLang="zh-CN" sz="1200" dirty="0" err="1">
                          <a:latin typeface="微软雅黑" panose="020B0503020204020204" pitchFamily="34" charset="-122"/>
                          <a:ea typeface="微软雅黑" panose="020B0503020204020204" pitchFamily="34" charset="-122"/>
                        </a:rPr>
                        <a:t>findIndex</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rPr>
                        <a:t>返回第一个符合条件的数组成员的位置。</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接收第二个参数绑定回调的</a:t>
                      </a:r>
                      <a:r>
                        <a:rPr lang="en-US" altLang="zh-CN" sz="1200" dirty="0">
                          <a:latin typeface="微软雅黑" panose="020B0503020204020204" pitchFamily="34" charset="-122"/>
                          <a:ea typeface="微软雅黑" panose="020B0503020204020204" pitchFamily="34" charset="-122"/>
                        </a:rPr>
                        <a:t>this</a:t>
                      </a:r>
                      <a:r>
                        <a:rPr lang="zh-CN" altLang="en-US" sz="1200" dirty="0">
                          <a:latin typeface="微软雅黑" panose="020B0503020204020204" pitchFamily="34" charset="-122"/>
                          <a:ea typeface="微软雅黑" panose="020B0503020204020204" pitchFamily="34" charset="-122"/>
                        </a:rPr>
                        <a:t>。</a:t>
                      </a:r>
                    </a:p>
                    <a:p>
                      <a:pPr algn="l"/>
                      <a:endParaRPr lang="zh-CN" altLang="en-US" sz="1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585515328"/>
                  </a:ext>
                </a:extLst>
              </a:tr>
              <a:tr h="4764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Includes</a:t>
                      </a:r>
                      <a:r>
                        <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rPr>
                        <a:t>方法</a:t>
                      </a:r>
                      <a:endParaRPr lang="zh-CN" altLang="en-US" sz="1200" dirty="0">
                        <a:latin typeface="微软雅黑" panose="020B0503020204020204" pitchFamily="34" charset="-122"/>
                        <a:ea typeface="微软雅黑" panose="020B0503020204020204" pitchFamily="34" charset="-122"/>
                      </a:endParaRPr>
                    </a:p>
                    <a:p>
                      <a:pPr algn="l"/>
                      <a:endParaRPr lang="zh-CN" altLang="en-US" sz="1200"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rPr>
                        <a:t>某个数组是否包含给定的值</a:t>
                      </a:r>
                      <a:endParaRPr lang="zh-CN" altLang="en-US" sz="1200" dirty="0">
                        <a:latin typeface="微软雅黑" panose="020B0503020204020204" pitchFamily="34" charset="-122"/>
                        <a:ea typeface="微软雅黑" panose="020B0503020204020204" pitchFamily="34" charset="-122"/>
                      </a:endParaRPr>
                    </a:p>
                    <a:p>
                      <a:pPr algn="l"/>
                      <a:endParaRPr lang="zh-CN" altLang="en-US" sz="1200" b="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l"/>
                      <a:r>
                        <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rPr>
                        <a:t>返回一个布尔值。该方法属于</a:t>
                      </a: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ES7</a:t>
                      </a:r>
                      <a:r>
                        <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rPr>
                        <a:t>但</a:t>
                      </a: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Babel</a:t>
                      </a:r>
                      <a:r>
                        <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rPr>
                        <a:t>转码器已经支持。</a:t>
                      </a:r>
                      <a:endPar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endParaRPr>
                    </a:p>
                    <a:p>
                      <a:pPr algn="l"/>
                      <a:r>
                        <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rPr>
                        <a:t>第二个参数是搜索的开始位置，默认是</a:t>
                      </a: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0</a:t>
                      </a:r>
                      <a:r>
                        <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rPr>
                        <a:t>。</a:t>
                      </a:r>
                      <a:r>
                        <a:rPr lang="zh-CN" altLang="en-US" sz="1200" b="0" i="0" kern="1200" dirty="0">
                          <a:solidFill>
                            <a:srgbClr val="FF0000"/>
                          </a:solidFill>
                          <a:effectLst/>
                          <a:latin typeface="微软雅黑" panose="020B0503020204020204" pitchFamily="34" charset="-122"/>
                          <a:ea typeface="微软雅黑" panose="020B0503020204020204" pitchFamily="34" charset="-122"/>
                          <a:cs typeface="+mn-cs"/>
                        </a:rPr>
                        <a:t>注意：</a:t>
                      </a:r>
                      <a:r>
                        <a:rPr lang="en-US" altLang="zh-CN" sz="1200" kern="1200" dirty="0">
                          <a:solidFill>
                            <a:srgbClr val="FF0000"/>
                          </a:solidFill>
                          <a:effectLst/>
                          <a:latin typeface="微软雅黑" panose="020B0503020204020204" pitchFamily="34" charset="-122"/>
                          <a:ea typeface="微软雅黑" panose="020B0503020204020204" pitchFamily="34" charset="-122"/>
                          <a:cs typeface="+mn-cs"/>
                        </a:rPr>
                        <a:t>[</a:t>
                      </a:r>
                      <a:r>
                        <a:rPr lang="en-US" altLang="zh-CN" sz="1200" kern="1200" dirty="0" err="1">
                          <a:solidFill>
                            <a:srgbClr val="FF0000"/>
                          </a:solidFill>
                          <a:effectLst/>
                          <a:latin typeface="微软雅黑" panose="020B0503020204020204" pitchFamily="34" charset="-122"/>
                          <a:ea typeface="微软雅黑" panose="020B0503020204020204" pitchFamily="34" charset="-122"/>
                          <a:cs typeface="+mn-cs"/>
                        </a:rPr>
                        <a:t>NaN</a:t>
                      </a:r>
                      <a:r>
                        <a:rPr lang="en-US" altLang="zh-CN" sz="1200" kern="1200" dirty="0">
                          <a:solidFill>
                            <a:srgbClr val="FF0000"/>
                          </a:solidFill>
                          <a:effectLst/>
                          <a:latin typeface="微软雅黑" panose="020B0503020204020204" pitchFamily="34" charset="-122"/>
                          <a:ea typeface="微软雅黑" panose="020B0503020204020204" pitchFamily="34" charset="-122"/>
                          <a:cs typeface="+mn-cs"/>
                        </a:rPr>
                        <a:t>].</a:t>
                      </a:r>
                      <a:r>
                        <a:rPr lang="en-US" altLang="zh-CN" sz="1200" dirty="0" err="1">
                          <a:solidFill>
                            <a:srgbClr val="FF0000"/>
                          </a:solidFill>
                          <a:latin typeface="微软雅黑" panose="020B0503020204020204" pitchFamily="34" charset="-122"/>
                          <a:ea typeface="微软雅黑" panose="020B0503020204020204" pitchFamily="34" charset="-122"/>
                        </a:rPr>
                        <a:t>indexOf</a:t>
                      </a:r>
                      <a:r>
                        <a:rPr lang="en-US" altLang="zh-CN" sz="1200" kern="1200" dirty="0">
                          <a:solidFill>
                            <a:srgbClr val="FF0000"/>
                          </a:solidFill>
                          <a:effectLst/>
                          <a:latin typeface="微软雅黑" panose="020B0503020204020204" pitchFamily="34" charset="-122"/>
                          <a:ea typeface="微软雅黑" panose="020B0503020204020204" pitchFamily="34" charset="-122"/>
                          <a:cs typeface="+mn-cs"/>
                        </a:rPr>
                        <a:t>(</a:t>
                      </a:r>
                      <a:r>
                        <a:rPr lang="en-US" altLang="zh-CN" sz="1200" kern="1200" dirty="0" err="1">
                          <a:solidFill>
                            <a:srgbClr val="FF0000"/>
                          </a:solidFill>
                          <a:effectLst/>
                          <a:latin typeface="微软雅黑" panose="020B0503020204020204" pitchFamily="34" charset="-122"/>
                          <a:ea typeface="微软雅黑" panose="020B0503020204020204" pitchFamily="34" charset="-122"/>
                          <a:cs typeface="+mn-cs"/>
                        </a:rPr>
                        <a:t>NaN</a:t>
                      </a:r>
                      <a:r>
                        <a:rPr lang="en-US" altLang="zh-CN" sz="1200" kern="1200" dirty="0">
                          <a:solidFill>
                            <a:srgbClr val="FF0000"/>
                          </a:solidFill>
                          <a:effectLst/>
                          <a:latin typeface="微软雅黑" panose="020B0503020204020204" pitchFamily="34" charset="-122"/>
                          <a:ea typeface="微软雅黑" panose="020B0503020204020204" pitchFamily="34" charset="-122"/>
                          <a:cs typeface="+mn-cs"/>
                        </a:rPr>
                        <a:t>)</a:t>
                      </a:r>
                      <a:endParaRPr lang="zh-CN" altLang="en-US" sz="1200" dirty="0">
                        <a:solidFill>
                          <a:srgbClr val="FF0000"/>
                        </a:solidFill>
                        <a:latin typeface="微软雅黑" panose="020B0503020204020204" pitchFamily="34" charset="-122"/>
                        <a:ea typeface="微软雅黑" panose="020B0503020204020204" pitchFamily="34" charset="-122"/>
                      </a:endParaRPr>
                    </a:p>
                    <a:p>
                      <a:pPr algn="l"/>
                      <a:endParaRPr lang="zh-CN" altLang="en-US" sz="1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736823750"/>
                  </a:ext>
                </a:extLst>
              </a:tr>
              <a:tr h="4764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[].fill(</a:t>
                      </a:r>
                      <a:r>
                        <a:rPr lang="en-US" altLang="zh-CN" sz="1200" dirty="0" err="1">
                          <a:latin typeface="微软雅黑" panose="020B0503020204020204" pitchFamily="34" charset="-122"/>
                          <a:ea typeface="微软雅黑" panose="020B0503020204020204" pitchFamily="34" charset="-122"/>
                        </a:rPr>
                        <a:t>val</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algn="l"/>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l"/>
                      <a:r>
                        <a:rPr lang="zh-CN" altLang="en-US" sz="1200" b="0" dirty="0">
                          <a:solidFill>
                            <a:schemeClr val="tx1"/>
                          </a:solidFill>
                          <a:latin typeface="微软雅黑" panose="020B0503020204020204" pitchFamily="34" charset="-122"/>
                          <a:ea typeface="微软雅黑" panose="020B0503020204020204" pitchFamily="34" charset="-122"/>
                        </a:rPr>
                        <a:t>填充数组</a:t>
                      </a:r>
                    </a:p>
                  </a:txBody>
                  <a:tcPr/>
                </a:tc>
                <a:tc>
                  <a:txBody>
                    <a:bodyPr/>
                    <a:lstStyle/>
                    <a:p>
                      <a:pPr algn="l"/>
                      <a:endParaRPr lang="zh-CN" altLang="en-US" sz="1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073365970"/>
                  </a:ext>
                </a:extLst>
              </a:tr>
            </a:tbl>
          </a:graphicData>
        </a:graphic>
      </p:graphicFrame>
    </p:spTree>
    <p:extLst>
      <p:ext uri="{BB962C8B-B14F-4D97-AF65-F5344CB8AC3E}">
        <p14:creationId xmlns:p14="http://schemas.microsoft.com/office/powerpoint/2010/main" val="13079291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t>ES6</a:t>
            </a:r>
            <a:r>
              <a:rPr lang="zh-CN" altLang="en-US" sz="2400" dirty="0" smtClean="0"/>
              <a:t>数据结构</a:t>
            </a:r>
            <a:endParaRPr lang="zh-CN" altLang="en-US" sz="2400" b="1" dirty="0"/>
          </a:p>
        </p:txBody>
      </p:sp>
      <p:pic>
        <p:nvPicPr>
          <p:cNvPr id="3" name="图片 2"/>
          <p:cNvPicPr>
            <a:picLocks noChangeAspect="1"/>
          </p:cNvPicPr>
          <p:nvPr/>
        </p:nvPicPr>
        <p:blipFill>
          <a:blip r:embed="rId2"/>
          <a:stretch>
            <a:fillRect/>
          </a:stretch>
        </p:blipFill>
        <p:spPr>
          <a:xfrm>
            <a:off x="323528" y="1419622"/>
            <a:ext cx="8496944" cy="2845165"/>
          </a:xfrm>
          <a:prstGeom prst="rect">
            <a:avLst/>
          </a:prstGeom>
        </p:spPr>
      </p:pic>
    </p:spTree>
    <p:extLst>
      <p:ext uri="{BB962C8B-B14F-4D97-AF65-F5344CB8AC3E}">
        <p14:creationId xmlns:p14="http://schemas.microsoft.com/office/powerpoint/2010/main" val="10575608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t>ES6</a:t>
            </a:r>
            <a:r>
              <a:rPr lang="zh-CN" altLang="en-US" sz="2400" dirty="0" smtClean="0"/>
              <a:t>数据结构</a:t>
            </a:r>
            <a:endParaRPr lang="zh-CN" altLang="en-US" sz="2400" b="1" dirty="0"/>
          </a:p>
        </p:txBody>
      </p:sp>
      <p:sp>
        <p:nvSpPr>
          <p:cNvPr id="3" name="内容占位符 2"/>
          <p:cNvSpPr>
            <a:spLocks noGrp="1"/>
          </p:cNvSpPr>
          <p:nvPr>
            <p:ph idx="1"/>
          </p:nvPr>
        </p:nvSpPr>
        <p:spPr>
          <a:xfrm>
            <a:off x="251520" y="915566"/>
            <a:ext cx="8640960" cy="4176464"/>
          </a:xfrm>
        </p:spPr>
        <p:txBody>
          <a:bodyPr>
            <a:normAutofit/>
          </a:bodyPr>
          <a:lstStyle/>
          <a:p>
            <a:pPr marL="0" indent="0">
              <a:buNone/>
            </a:pPr>
            <a:r>
              <a:rPr lang="zh-CN" altLang="en-US" sz="1400" dirty="0" smtClean="0">
                <a:solidFill>
                  <a:schemeClr val="tx1"/>
                </a:solidFill>
              </a:rPr>
              <a:t>声明：</a:t>
            </a:r>
            <a:endParaRPr lang="en-US" altLang="zh-CN" sz="1400" dirty="0" smtClean="0">
              <a:solidFill>
                <a:schemeClr val="tx1"/>
              </a:solidFill>
            </a:endParaRPr>
          </a:p>
          <a:p>
            <a:pPr marL="0" indent="0">
              <a:buNone/>
            </a:pPr>
            <a:r>
              <a:rPr lang="en-US" altLang="zh-CN" sz="1400" dirty="0">
                <a:solidFill>
                  <a:schemeClr val="tx1"/>
                </a:solidFill>
              </a:rPr>
              <a:t> </a:t>
            </a:r>
            <a:r>
              <a:rPr lang="en-US" altLang="zh-CN" sz="1400" dirty="0" smtClean="0">
                <a:solidFill>
                  <a:schemeClr val="tx1"/>
                </a:solidFill>
              </a:rPr>
              <a:t>  </a:t>
            </a:r>
            <a:r>
              <a:rPr lang="en-US" altLang="zh-CN" sz="1400" dirty="0">
                <a:solidFill>
                  <a:schemeClr val="tx1"/>
                </a:solidFill>
              </a:rPr>
              <a:t>new Map([</a:t>
            </a:r>
            <a:r>
              <a:rPr lang="en-US" altLang="zh-CN" sz="1400" dirty="0" err="1">
                <a:solidFill>
                  <a:schemeClr val="tx1"/>
                </a:solidFill>
              </a:rPr>
              <a:t>iterable</a:t>
            </a:r>
            <a:r>
              <a:rPr lang="en-US" altLang="zh-CN" sz="1400" dirty="0">
                <a:solidFill>
                  <a:schemeClr val="tx1"/>
                </a:solidFill>
              </a:rPr>
              <a:t>])</a:t>
            </a:r>
          </a:p>
          <a:p>
            <a:pPr marL="0" indent="0">
              <a:buNone/>
            </a:pPr>
            <a:r>
              <a:rPr lang="en-US" altLang="zh-CN" sz="1400" dirty="0" smtClean="0">
                <a:solidFill>
                  <a:schemeClr val="tx1"/>
                </a:solidFill>
              </a:rPr>
              <a:t>   new </a:t>
            </a:r>
            <a:r>
              <a:rPr lang="en-US" altLang="zh-CN" sz="1400" dirty="0">
                <a:solidFill>
                  <a:schemeClr val="tx1"/>
                </a:solidFill>
              </a:rPr>
              <a:t>Set([</a:t>
            </a:r>
            <a:r>
              <a:rPr lang="en-US" altLang="zh-CN" sz="1400" dirty="0" err="1">
                <a:solidFill>
                  <a:schemeClr val="tx1"/>
                </a:solidFill>
              </a:rPr>
              <a:t>iterable</a:t>
            </a:r>
            <a:r>
              <a:rPr lang="en-US" altLang="zh-CN" sz="1400" dirty="0" smtClean="0">
                <a:solidFill>
                  <a:schemeClr val="tx1"/>
                </a:solidFill>
              </a:rPr>
              <a:t>])</a:t>
            </a:r>
          </a:p>
          <a:p>
            <a:pPr marL="0" indent="0">
              <a:buNone/>
            </a:pPr>
            <a:r>
              <a:rPr lang="zh-CN" altLang="en-US" sz="1400" dirty="0" smtClean="0">
                <a:solidFill>
                  <a:schemeClr val="tx1"/>
                </a:solidFill>
              </a:rPr>
              <a:t>方法：</a:t>
            </a:r>
            <a:endParaRPr lang="en-US" altLang="zh-CN" sz="1400" dirty="0" smtClean="0">
              <a:solidFill>
                <a:schemeClr val="tx1"/>
              </a:solidFill>
            </a:endParaRPr>
          </a:p>
          <a:p>
            <a:pPr marL="0" indent="0">
              <a:buNone/>
            </a:pPr>
            <a:r>
              <a:rPr lang="en-US" altLang="zh-CN" sz="1400" dirty="0" smtClean="0">
                <a:solidFill>
                  <a:schemeClr val="tx1"/>
                </a:solidFill>
              </a:rPr>
              <a:t>  </a:t>
            </a:r>
          </a:p>
          <a:p>
            <a:pPr marL="0" indent="0">
              <a:buNone/>
            </a:pPr>
            <a:endParaRPr lang="en-US" altLang="zh-CN" sz="1400" dirty="0"/>
          </a:p>
        </p:txBody>
      </p:sp>
      <p:graphicFrame>
        <p:nvGraphicFramePr>
          <p:cNvPr id="4" name="表格 3">
            <a:extLst>
              <a:ext uri="{FF2B5EF4-FFF2-40B4-BE49-F238E27FC236}">
                <a16:creationId xmlns:a16="http://schemas.microsoft.com/office/drawing/2014/main" xmlns="" id="{C9CC4C0B-1112-4D78-B565-420DA8514792}"/>
              </a:ext>
            </a:extLst>
          </p:cNvPr>
          <p:cNvGraphicFramePr>
            <a:graphicFrameLocks noGrp="1"/>
          </p:cNvGraphicFramePr>
          <p:nvPr>
            <p:extLst>
              <p:ext uri="{D42A27DB-BD31-4B8C-83A1-F6EECF244321}">
                <p14:modId xmlns:p14="http://schemas.microsoft.com/office/powerpoint/2010/main" val="2262323692"/>
              </p:ext>
            </p:extLst>
          </p:nvPr>
        </p:nvGraphicFramePr>
        <p:xfrm>
          <a:off x="283121" y="2139702"/>
          <a:ext cx="4212468" cy="275430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xmlns="" val="1743211822"/>
                    </a:ext>
                  </a:extLst>
                </a:gridCol>
                <a:gridCol w="2916324">
                  <a:extLst>
                    <a:ext uri="{9D8B030D-6E8A-4147-A177-3AD203B41FA5}">
                      <a16:colId xmlns:a16="http://schemas.microsoft.com/office/drawing/2014/main" xmlns="" val="23777417"/>
                    </a:ext>
                  </a:extLst>
                </a:gridCol>
              </a:tblGrid>
              <a:tr h="459050">
                <a:tc>
                  <a:txBody>
                    <a:bodyPr/>
                    <a:lstStyle/>
                    <a:p>
                      <a:pPr algn="ctr"/>
                      <a:r>
                        <a:rPr lang="zh-CN" altLang="en-US" sz="1200" b="1" dirty="0">
                          <a:latin typeface="微软雅黑" panose="020B0503020204020204" pitchFamily="34" charset="-122"/>
                          <a:ea typeface="微软雅黑" panose="020B0503020204020204" pitchFamily="34" charset="-122"/>
                        </a:rPr>
                        <a:t>操作方法</a:t>
                      </a:r>
                    </a:p>
                  </a:txBody>
                  <a:tcPr/>
                </a:tc>
                <a:tc>
                  <a:txBody>
                    <a:bodyPr/>
                    <a:lstStyle/>
                    <a:p>
                      <a:pPr algn="ctr"/>
                      <a:r>
                        <a:rPr lang="zh-CN" altLang="en-US" sz="1200" b="1" dirty="0">
                          <a:latin typeface="微软雅黑" panose="020B0503020204020204" pitchFamily="34" charset="-122"/>
                          <a:ea typeface="微软雅黑" panose="020B0503020204020204" pitchFamily="34" charset="-122"/>
                        </a:rPr>
                        <a:t>作用</a:t>
                      </a:r>
                    </a:p>
                  </a:txBody>
                  <a:tcPr/>
                </a:tc>
                <a:extLst>
                  <a:ext uri="{0D108BD9-81ED-4DB2-BD59-A6C34878D82A}">
                    <a16:rowId xmlns:a16="http://schemas.microsoft.com/office/drawing/2014/main" xmlns="" val="1729735662"/>
                  </a:ext>
                </a:extLst>
              </a:tr>
              <a:tr h="459050">
                <a:tc>
                  <a:txBody>
                    <a:bodyPr/>
                    <a:lstStyle/>
                    <a:p>
                      <a:pPr algn="ctr"/>
                      <a:r>
                        <a:rPr lang="en-US" altLang="zh-CN" sz="1200" dirty="0">
                          <a:latin typeface="微软雅黑" panose="020B0503020204020204" pitchFamily="34" charset="-122"/>
                          <a:ea typeface="微软雅黑" panose="020B0503020204020204" pitchFamily="34" charset="-122"/>
                        </a:rPr>
                        <a:t>add(</a:t>
                      </a:r>
                      <a:r>
                        <a:rPr lang="en-US" altLang="zh-CN" sz="1200" dirty="0" err="1">
                          <a:latin typeface="微软雅黑" panose="020B0503020204020204" pitchFamily="34" charset="-122"/>
                          <a:ea typeface="微软雅黑" panose="020B0503020204020204" pitchFamily="34" charset="-122"/>
                        </a:rPr>
                        <a:t>val</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ctr"/>
                      <a:r>
                        <a:rPr lang="zh-CN" altLang="en-US" sz="1200" dirty="0">
                          <a:latin typeface="微软雅黑" panose="020B0503020204020204" pitchFamily="34" charset="-122"/>
                          <a:ea typeface="微软雅黑" panose="020B0503020204020204" pitchFamily="34" charset="-122"/>
                        </a:rPr>
                        <a:t>添加值，返回</a:t>
                      </a:r>
                      <a:r>
                        <a:rPr lang="en-US" altLang="zh-CN" sz="1200" dirty="0">
                          <a:latin typeface="微软雅黑" panose="020B0503020204020204" pitchFamily="34" charset="-122"/>
                          <a:ea typeface="微软雅黑" panose="020B0503020204020204" pitchFamily="34" charset="-122"/>
                        </a:rPr>
                        <a:t>Set</a:t>
                      </a:r>
                      <a:r>
                        <a:rPr lang="zh-CN" altLang="en-US" sz="1200" dirty="0">
                          <a:latin typeface="微软雅黑" panose="020B0503020204020204" pitchFamily="34" charset="-122"/>
                          <a:ea typeface="微软雅黑" panose="020B0503020204020204" pitchFamily="34" charset="-122"/>
                        </a:rPr>
                        <a:t>本身</a:t>
                      </a:r>
                    </a:p>
                  </a:txBody>
                  <a:tcPr/>
                </a:tc>
                <a:extLst>
                  <a:ext uri="{0D108BD9-81ED-4DB2-BD59-A6C34878D82A}">
                    <a16:rowId xmlns:a16="http://schemas.microsoft.com/office/drawing/2014/main" xmlns="" val="1822659195"/>
                  </a:ext>
                </a:extLst>
              </a:tr>
              <a:tr h="459050">
                <a:tc>
                  <a:txBody>
                    <a:bodyPr/>
                    <a:lstStyle/>
                    <a:p>
                      <a:pPr algn="ctr"/>
                      <a:r>
                        <a:rPr lang="en-US" altLang="zh-CN" sz="1200" dirty="0" smtClean="0">
                          <a:latin typeface="微软雅黑" panose="020B0503020204020204" pitchFamily="34" charset="-122"/>
                          <a:ea typeface="微软雅黑" panose="020B0503020204020204" pitchFamily="34" charset="-122"/>
                        </a:rPr>
                        <a:t>set(</a:t>
                      </a:r>
                      <a:r>
                        <a:rPr lang="en-US" altLang="zh-CN" sz="1200" dirty="0" err="1" smtClean="0">
                          <a:latin typeface="微软雅黑" panose="020B0503020204020204" pitchFamily="34" charset="-122"/>
                          <a:ea typeface="微软雅黑" panose="020B0503020204020204" pitchFamily="34" charset="-122"/>
                        </a:rPr>
                        <a:t>key,val</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ctr"/>
                      <a:r>
                        <a:rPr lang="zh-CN" altLang="en-US" sz="1200" dirty="0">
                          <a:latin typeface="微软雅黑" panose="020B0503020204020204" pitchFamily="34" charset="-122"/>
                          <a:ea typeface="微软雅黑" panose="020B0503020204020204" pitchFamily="34" charset="-122"/>
                        </a:rPr>
                        <a:t>添加值，</a:t>
                      </a:r>
                      <a:r>
                        <a:rPr lang="zh-CN" altLang="en-US" sz="1200" dirty="0" smtClean="0">
                          <a:latin typeface="微软雅黑" panose="020B0503020204020204" pitchFamily="34" charset="-122"/>
                          <a:ea typeface="微软雅黑" panose="020B0503020204020204" pitchFamily="34" charset="-122"/>
                        </a:rPr>
                        <a:t>返回</a:t>
                      </a:r>
                      <a:r>
                        <a:rPr lang="en-US" altLang="zh-CN" sz="1200" dirty="0" smtClean="0">
                          <a:latin typeface="微软雅黑" panose="020B0503020204020204" pitchFamily="34" charset="-122"/>
                          <a:ea typeface="微软雅黑" panose="020B0503020204020204" pitchFamily="34" charset="-122"/>
                        </a:rPr>
                        <a:t>Map</a:t>
                      </a:r>
                      <a:r>
                        <a:rPr lang="zh-CN" altLang="en-US" sz="1200" dirty="0" smtClean="0">
                          <a:latin typeface="微软雅黑" panose="020B0503020204020204" pitchFamily="34" charset="-122"/>
                          <a:ea typeface="微软雅黑" panose="020B0503020204020204" pitchFamily="34" charset="-122"/>
                        </a:rPr>
                        <a:t>本身</a:t>
                      </a:r>
                      <a:endParaRPr lang="zh-CN" altLang="en-US" sz="1200" dirty="0">
                        <a:latin typeface="微软雅黑" panose="020B0503020204020204" pitchFamily="34" charset="-122"/>
                        <a:ea typeface="微软雅黑" panose="020B0503020204020204" pitchFamily="34" charset="-122"/>
                      </a:endParaRPr>
                    </a:p>
                  </a:txBody>
                  <a:tcPr/>
                </a:tc>
              </a:tr>
              <a:tr h="459050">
                <a:tc>
                  <a:txBody>
                    <a:bodyPr/>
                    <a:lstStyle/>
                    <a:p>
                      <a:pPr algn="ctr"/>
                      <a:r>
                        <a:rPr lang="en-US" altLang="zh-CN" sz="1200" dirty="0">
                          <a:latin typeface="微软雅黑" panose="020B0503020204020204" pitchFamily="34" charset="-122"/>
                          <a:ea typeface="微软雅黑" panose="020B0503020204020204" pitchFamily="34" charset="-122"/>
                        </a:rPr>
                        <a:t>delete(</a:t>
                      </a:r>
                      <a:r>
                        <a:rPr lang="en-US" altLang="zh-CN" sz="1200" dirty="0" err="1">
                          <a:latin typeface="微软雅黑" panose="020B0503020204020204" pitchFamily="34" charset="-122"/>
                          <a:ea typeface="微软雅黑" panose="020B0503020204020204" pitchFamily="34" charset="-122"/>
                        </a:rPr>
                        <a:t>val</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ctr"/>
                      <a:r>
                        <a:rPr lang="zh-CN" altLang="en-US" sz="1200" dirty="0">
                          <a:latin typeface="微软雅黑" panose="020B0503020204020204" pitchFamily="34" charset="-122"/>
                          <a:ea typeface="微软雅黑" panose="020B0503020204020204" pitchFamily="34" charset="-122"/>
                        </a:rPr>
                        <a:t>返回布尔值，删除是否成功</a:t>
                      </a:r>
                    </a:p>
                  </a:txBody>
                  <a:tcPr/>
                </a:tc>
                <a:extLst>
                  <a:ext uri="{0D108BD9-81ED-4DB2-BD59-A6C34878D82A}">
                    <a16:rowId xmlns:a16="http://schemas.microsoft.com/office/drawing/2014/main" xmlns="" val="3913266877"/>
                  </a:ext>
                </a:extLst>
              </a:tr>
              <a:tr h="459050">
                <a:tc>
                  <a:txBody>
                    <a:bodyPr/>
                    <a:lstStyle/>
                    <a:p>
                      <a:pPr algn="ctr"/>
                      <a:r>
                        <a:rPr lang="en-US" altLang="zh-CN" sz="1200" dirty="0">
                          <a:latin typeface="微软雅黑" panose="020B0503020204020204" pitchFamily="34" charset="-122"/>
                          <a:ea typeface="微软雅黑" panose="020B0503020204020204" pitchFamily="34" charset="-122"/>
                        </a:rPr>
                        <a:t>has(</a:t>
                      </a:r>
                      <a:r>
                        <a:rPr lang="en-US" altLang="zh-CN" sz="1200" dirty="0" err="1">
                          <a:latin typeface="微软雅黑" panose="020B0503020204020204" pitchFamily="34" charset="-122"/>
                          <a:ea typeface="微软雅黑" panose="020B0503020204020204" pitchFamily="34" charset="-122"/>
                        </a:rPr>
                        <a:t>val</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返回布尔值，是否是实例的成员</a:t>
                      </a:r>
                    </a:p>
                  </a:txBody>
                  <a:tcPr/>
                </a:tc>
                <a:extLst>
                  <a:ext uri="{0D108BD9-81ED-4DB2-BD59-A6C34878D82A}">
                    <a16:rowId xmlns:a16="http://schemas.microsoft.com/office/drawing/2014/main" xmlns="" val="4194306234"/>
                  </a:ext>
                </a:extLst>
              </a:tr>
              <a:tr h="459050">
                <a:tc>
                  <a:txBody>
                    <a:bodyPr/>
                    <a:lstStyle/>
                    <a:p>
                      <a:pPr algn="ctr"/>
                      <a:r>
                        <a:rPr lang="en-US" altLang="zh-CN" sz="1200" dirty="0">
                          <a:latin typeface="微软雅黑" panose="020B0503020204020204" pitchFamily="34" charset="-122"/>
                          <a:ea typeface="微软雅黑" panose="020B0503020204020204" pitchFamily="34" charset="-122"/>
                        </a:rPr>
                        <a:t>clear()</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ctr"/>
                      <a:r>
                        <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rPr>
                        <a:t>清除所有成员，没有返回值</a:t>
                      </a:r>
                      <a:endParaRPr lang="zh-CN" altLang="en-US" sz="1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90678570"/>
                  </a:ext>
                </a:extLst>
              </a:tr>
            </a:tbl>
          </a:graphicData>
        </a:graphic>
      </p:graphicFrame>
      <p:graphicFrame>
        <p:nvGraphicFramePr>
          <p:cNvPr id="5" name="表格 4">
            <a:extLst>
              <a:ext uri="{FF2B5EF4-FFF2-40B4-BE49-F238E27FC236}">
                <a16:creationId xmlns:a16="http://schemas.microsoft.com/office/drawing/2014/main" xmlns="" id="{1A89F9C2-FE06-435A-B7C4-99E5A84A8839}"/>
              </a:ext>
            </a:extLst>
          </p:cNvPr>
          <p:cNvGraphicFramePr>
            <a:graphicFrameLocks noGrp="1"/>
          </p:cNvGraphicFramePr>
          <p:nvPr>
            <p:extLst>
              <p:ext uri="{D42A27DB-BD31-4B8C-83A1-F6EECF244321}">
                <p14:modId xmlns:p14="http://schemas.microsoft.com/office/powerpoint/2010/main" val="4207693847"/>
              </p:ext>
            </p:extLst>
          </p:nvPr>
        </p:nvGraphicFramePr>
        <p:xfrm>
          <a:off x="4716016" y="2139702"/>
          <a:ext cx="4310161" cy="2295250"/>
        </p:xfrm>
        <a:graphic>
          <a:graphicData uri="http://schemas.openxmlformats.org/drawingml/2006/table">
            <a:tbl>
              <a:tblPr firstRow="1" bandRow="1">
                <a:tableStyleId>{5C22544A-7EE6-4342-B048-85BDC9FD1C3A}</a:tableStyleId>
              </a:tblPr>
              <a:tblGrid>
                <a:gridCol w="1326203">
                  <a:extLst>
                    <a:ext uri="{9D8B030D-6E8A-4147-A177-3AD203B41FA5}">
                      <a16:colId xmlns:a16="http://schemas.microsoft.com/office/drawing/2014/main" xmlns="" val="1743211822"/>
                    </a:ext>
                  </a:extLst>
                </a:gridCol>
                <a:gridCol w="2983958">
                  <a:extLst>
                    <a:ext uri="{9D8B030D-6E8A-4147-A177-3AD203B41FA5}">
                      <a16:colId xmlns:a16="http://schemas.microsoft.com/office/drawing/2014/main" xmlns="" val="23777417"/>
                    </a:ext>
                  </a:extLst>
                </a:gridCol>
              </a:tblGrid>
              <a:tr h="459050">
                <a:tc>
                  <a:txBody>
                    <a:bodyPr/>
                    <a:lstStyle/>
                    <a:p>
                      <a:pPr algn="ctr"/>
                      <a:r>
                        <a:rPr lang="zh-CN" altLang="en-US" sz="1200" b="1" dirty="0">
                          <a:latin typeface="微软雅黑" panose="020B0503020204020204" pitchFamily="34" charset="-122"/>
                          <a:ea typeface="微软雅黑" panose="020B0503020204020204" pitchFamily="34" charset="-122"/>
                        </a:rPr>
                        <a:t>遍历方法</a:t>
                      </a:r>
                    </a:p>
                  </a:txBody>
                  <a:tcPr/>
                </a:tc>
                <a:tc>
                  <a:txBody>
                    <a:bodyPr/>
                    <a:lstStyle/>
                    <a:p>
                      <a:pPr algn="ctr"/>
                      <a:r>
                        <a:rPr lang="zh-CN" altLang="en-US" sz="1200" b="1" dirty="0">
                          <a:latin typeface="微软雅黑" panose="020B0503020204020204" pitchFamily="34" charset="-122"/>
                          <a:ea typeface="微软雅黑" panose="020B0503020204020204" pitchFamily="34" charset="-122"/>
                        </a:rPr>
                        <a:t>作用</a:t>
                      </a:r>
                    </a:p>
                  </a:txBody>
                  <a:tcPr/>
                </a:tc>
                <a:extLst>
                  <a:ext uri="{0D108BD9-81ED-4DB2-BD59-A6C34878D82A}">
                    <a16:rowId xmlns:a16="http://schemas.microsoft.com/office/drawing/2014/main" xmlns="" val="1729735662"/>
                  </a:ext>
                </a:extLst>
              </a:tr>
              <a:tr h="459050">
                <a:tc>
                  <a:txBody>
                    <a:bodyPr/>
                    <a:lstStyle/>
                    <a:p>
                      <a:pPr algn="ct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keys()</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ctr"/>
                      <a:r>
                        <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rPr>
                        <a:t>返回键名的遍历器</a:t>
                      </a:r>
                      <a:endParaRPr lang="zh-CN" altLang="en-US" sz="1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822659195"/>
                  </a:ext>
                </a:extLst>
              </a:tr>
              <a:tr h="459050">
                <a:tc>
                  <a:txBody>
                    <a:bodyPr/>
                    <a:lstStyle/>
                    <a:p>
                      <a:pPr algn="ct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values()</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ctr"/>
                      <a:r>
                        <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rPr>
                        <a:t>返回键值的遍历器</a:t>
                      </a:r>
                      <a:endParaRPr lang="zh-CN" altLang="en-US" sz="1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3913266877"/>
                  </a:ext>
                </a:extLst>
              </a:tr>
              <a:tr h="459050">
                <a:tc>
                  <a:txBody>
                    <a:bodyPr/>
                    <a:lstStyle/>
                    <a:p>
                      <a:pPr algn="ct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entries()</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rPr>
                        <a:t>返回键值对的遍历器</a:t>
                      </a:r>
                      <a:endParaRPr lang="zh-CN" altLang="en-US" sz="1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4194306234"/>
                  </a:ext>
                </a:extLst>
              </a:tr>
              <a:tr h="459050">
                <a:tc>
                  <a:txBody>
                    <a:bodyPr/>
                    <a:lstStyle/>
                    <a:p>
                      <a:pPr algn="ctr"/>
                      <a:r>
                        <a:rPr lang="en-US" altLang="zh-CN" sz="1200" b="0" i="0" kern="1200" dirty="0" err="1">
                          <a:solidFill>
                            <a:schemeClr val="dk1"/>
                          </a:solidFill>
                          <a:effectLst/>
                          <a:latin typeface="微软雅黑" panose="020B0503020204020204" pitchFamily="34" charset="-122"/>
                          <a:ea typeface="微软雅黑" panose="020B0503020204020204" pitchFamily="34" charset="-122"/>
                          <a:cs typeface="+mn-cs"/>
                        </a:rPr>
                        <a:t>forEach</a:t>
                      </a:r>
                      <a:r>
                        <a:rPr lang="en-US" altLang="zh-CN" sz="1200" b="0" i="0" kern="1200" dirty="0">
                          <a:solidFill>
                            <a:schemeClr val="dk1"/>
                          </a:solidFill>
                          <a:effectLst/>
                          <a:latin typeface="微软雅黑" panose="020B0503020204020204" pitchFamily="34" charset="-122"/>
                          <a:ea typeface="微软雅黑" panose="020B0503020204020204" pitchFamily="34" charset="-122"/>
                          <a:cs typeface="+mn-cs"/>
                        </a:rPr>
                        <a:t>()</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ctr"/>
                      <a:r>
                        <a:rPr lang="zh-CN" altLang="en-US" sz="1200" b="0" i="0" kern="1200" dirty="0">
                          <a:solidFill>
                            <a:schemeClr val="dk1"/>
                          </a:solidFill>
                          <a:effectLst/>
                          <a:latin typeface="微软雅黑" panose="020B0503020204020204" pitchFamily="34" charset="-122"/>
                          <a:ea typeface="微软雅黑" panose="020B0503020204020204" pitchFamily="34" charset="-122"/>
                          <a:cs typeface="+mn-cs"/>
                        </a:rPr>
                        <a:t>使用回调函数遍历每个成员</a:t>
                      </a:r>
                      <a:endParaRPr lang="zh-CN" altLang="en-US" sz="1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90678570"/>
                  </a:ext>
                </a:extLst>
              </a:tr>
            </a:tbl>
          </a:graphicData>
        </a:graphic>
      </p:graphicFrame>
    </p:spTree>
    <p:extLst>
      <p:ext uri="{BB962C8B-B14F-4D97-AF65-F5344CB8AC3E}">
        <p14:creationId xmlns:p14="http://schemas.microsoft.com/office/powerpoint/2010/main" val="7586332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ES6</a:t>
            </a:r>
            <a:r>
              <a:rPr lang="zh-CN" altLang="en-US" sz="2400" dirty="0" smtClean="0"/>
              <a:t>数据结构</a:t>
            </a:r>
            <a:r>
              <a:rPr lang="en-US" altLang="zh-CN" sz="2400" dirty="0" smtClean="0"/>
              <a:t>-set</a:t>
            </a:r>
            <a:endParaRPr lang="zh-CN" altLang="en-US" sz="2400" b="1" dirty="0"/>
          </a:p>
        </p:txBody>
      </p:sp>
      <p:sp>
        <p:nvSpPr>
          <p:cNvPr id="10" name="内容占位符 9">
            <a:extLst>
              <a:ext uri="{FF2B5EF4-FFF2-40B4-BE49-F238E27FC236}">
                <a16:creationId xmlns:a16="http://schemas.microsoft.com/office/drawing/2014/main" xmlns="" id="{627C4995-FA9B-40B6-B4EB-905DC3FDDD9B}"/>
              </a:ext>
            </a:extLst>
          </p:cNvPr>
          <p:cNvSpPr>
            <a:spLocks noGrp="1"/>
          </p:cNvSpPr>
          <p:nvPr>
            <p:ph idx="1"/>
          </p:nvPr>
        </p:nvSpPr>
        <p:spPr/>
        <p:txBody>
          <a:bodyPr>
            <a:normAutofit/>
          </a:bodyPr>
          <a:lstStyle/>
          <a:p>
            <a:pPr marL="0" indent="0">
              <a:buNone/>
            </a:pPr>
            <a:r>
              <a:rPr lang="zh-CN" altLang="en-US" sz="1400" dirty="0">
                <a:solidFill>
                  <a:schemeClr val="tx1"/>
                </a:solidFill>
              </a:rPr>
              <a:t>   </a:t>
            </a:r>
            <a:r>
              <a:rPr lang="zh-CN" altLang="en-US" sz="1400" dirty="0" smtClean="0">
                <a:solidFill>
                  <a:schemeClr val="tx1"/>
                </a:solidFill>
              </a:rPr>
              <a:t>由于</a:t>
            </a:r>
            <a:r>
              <a:rPr lang="en-US" altLang="zh-CN" sz="1400" dirty="0" smtClean="0">
                <a:solidFill>
                  <a:schemeClr val="tx1"/>
                </a:solidFill>
              </a:rPr>
              <a:t>Set </a:t>
            </a:r>
            <a:r>
              <a:rPr lang="zh-CN" altLang="en-US" sz="1400" dirty="0">
                <a:solidFill>
                  <a:schemeClr val="tx1"/>
                </a:solidFill>
              </a:rPr>
              <a:t>结构没有键名，只有键值（或者</a:t>
            </a:r>
            <a:r>
              <a:rPr lang="zh-CN" altLang="en-US" sz="1400" dirty="0" smtClean="0">
                <a:solidFill>
                  <a:schemeClr val="tx1"/>
                </a:solidFill>
              </a:rPr>
              <a:t>说它们是</a:t>
            </a:r>
            <a:r>
              <a:rPr lang="zh-CN" altLang="en-US" sz="1400" dirty="0">
                <a:solidFill>
                  <a:schemeClr val="tx1"/>
                </a:solidFill>
              </a:rPr>
              <a:t>同一个值），所以</a:t>
            </a:r>
            <a:r>
              <a:rPr lang="en-US" altLang="zh-CN" sz="1400" dirty="0">
                <a:solidFill>
                  <a:schemeClr val="tx1"/>
                </a:solidFill>
              </a:rPr>
              <a:t>keys</a:t>
            </a:r>
            <a:r>
              <a:rPr lang="zh-CN" altLang="en-US" sz="1400" dirty="0">
                <a:solidFill>
                  <a:schemeClr val="tx1"/>
                </a:solidFill>
              </a:rPr>
              <a:t>方法和</a:t>
            </a:r>
            <a:r>
              <a:rPr lang="en-US" altLang="zh-CN" sz="1400" dirty="0">
                <a:solidFill>
                  <a:schemeClr val="tx1"/>
                </a:solidFill>
              </a:rPr>
              <a:t>values</a:t>
            </a:r>
            <a:r>
              <a:rPr lang="zh-CN" altLang="en-US" sz="1400" dirty="0">
                <a:solidFill>
                  <a:schemeClr val="tx1"/>
                </a:solidFill>
              </a:rPr>
              <a:t>方法的行为完全一致，</a:t>
            </a:r>
            <a:r>
              <a:rPr lang="zh-CN" altLang="en-US" sz="1400" dirty="0">
                <a:solidFill>
                  <a:srgbClr val="C00000"/>
                </a:solidFill>
              </a:rPr>
              <a:t>其实可以省去直接改用 </a:t>
            </a:r>
            <a:r>
              <a:rPr lang="en-US" altLang="zh-CN" sz="1400" dirty="0">
                <a:solidFill>
                  <a:srgbClr val="C00000"/>
                </a:solidFill>
              </a:rPr>
              <a:t>let item of </a:t>
            </a:r>
            <a:r>
              <a:rPr lang="en-US" altLang="zh-CN" sz="1400" dirty="0" smtClean="0">
                <a:solidFill>
                  <a:srgbClr val="C00000"/>
                </a:solidFill>
              </a:rPr>
              <a:t>set</a:t>
            </a:r>
            <a:r>
              <a:rPr lang="zh-CN" altLang="en-US" sz="1400" dirty="0" smtClean="0"/>
              <a:t>。</a:t>
            </a:r>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zh-CN" altLang="en-US" sz="1400" dirty="0"/>
          </a:p>
        </p:txBody>
      </p:sp>
      <p:sp>
        <p:nvSpPr>
          <p:cNvPr id="3" name="文本框 2"/>
          <p:cNvSpPr txBox="1"/>
          <p:nvPr/>
        </p:nvSpPr>
        <p:spPr>
          <a:xfrm>
            <a:off x="353995" y="4839797"/>
            <a:ext cx="5872120" cy="246221"/>
          </a:xfrm>
          <a:prstGeom prst="rect">
            <a:avLst/>
          </a:prstGeom>
          <a:noFill/>
        </p:spPr>
        <p:txBody>
          <a:bodyPr wrap="none" rtlCol="0">
            <a:spAutoFit/>
          </a:bodyPr>
          <a:lstStyle/>
          <a:p>
            <a:r>
              <a:rPr lang="zh-CN" altLang="en-US" sz="1000" dirty="0" smtClean="0">
                <a:solidFill>
                  <a:srgbClr val="C00000"/>
                </a:solidFill>
                <a:latin typeface="微软雅黑" panose="020B0503020204020204" pitchFamily="34" charset="-122"/>
                <a:ea typeface="微软雅黑" panose="020B0503020204020204" pitchFamily="34" charset="-122"/>
              </a:rPr>
              <a:t>注意：</a:t>
            </a:r>
            <a:r>
              <a:rPr lang="en-US" altLang="zh-CN" sz="1000" dirty="0" err="1">
                <a:solidFill>
                  <a:srgbClr val="C00000"/>
                </a:solidFill>
                <a:latin typeface="微软雅黑" panose="020B0503020204020204" pitchFamily="34" charset="-122"/>
                <a:ea typeface="微软雅黑" panose="020B0503020204020204" pitchFamily="34" charset="-122"/>
              </a:rPr>
              <a:t>NaN</a:t>
            </a:r>
            <a:r>
              <a:rPr lang="zh-CN" altLang="en-US" sz="1000" dirty="0">
                <a:solidFill>
                  <a:srgbClr val="C00000"/>
                </a:solidFill>
                <a:latin typeface="微软雅黑" panose="020B0503020204020204" pitchFamily="34" charset="-122"/>
                <a:ea typeface="微软雅黑" panose="020B0503020204020204" pitchFamily="34" charset="-122"/>
              </a:rPr>
              <a:t>和</a:t>
            </a:r>
            <a:r>
              <a:rPr lang="en-US" altLang="zh-CN" sz="1000" dirty="0">
                <a:solidFill>
                  <a:srgbClr val="C00000"/>
                </a:solidFill>
                <a:latin typeface="微软雅黑" panose="020B0503020204020204" pitchFamily="34" charset="-122"/>
                <a:ea typeface="微软雅黑" panose="020B0503020204020204" pitchFamily="34" charset="-122"/>
              </a:rPr>
              <a:t>undefined</a:t>
            </a:r>
            <a:r>
              <a:rPr lang="zh-CN" altLang="en-US" sz="1000" dirty="0">
                <a:solidFill>
                  <a:srgbClr val="C00000"/>
                </a:solidFill>
                <a:latin typeface="微软雅黑" panose="020B0503020204020204" pitchFamily="34" charset="-122"/>
                <a:ea typeface="微软雅黑" panose="020B0503020204020204" pitchFamily="34" charset="-122"/>
              </a:rPr>
              <a:t>都可以被存储在</a:t>
            </a:r>
            <a:r>
              <a:rPr lang="en-US" altLang="zh-CN" sz="1000" dirty="0">
                <a:solidFill>
                  <a:srgbClr val="C00000"/>
                </a:solidFill>
                <a:latin typeface="微软雅黑" panose="020B0503020204020204" pitchFamily="34" charset="-122"/>
                <a:ea typeface="微软雅黑" panose="020B0503020204020204" pitchFamily="34" charset="-122"/>
              </a:rPr>
              <a:t>Set </a:t>
            </a:r>
            <a:r>
              <a:rPr lang="zh-CN" altLang="en-US" sz="1000" dirty="0">
                <a:solidFill>
                  <a:srgbClr val="C00000"/>
                </a:solidFill>
                <a:latin typeface="微软雅黑" panose="020B0503020204020204" pitchFamily="34" charset="-122"/>
                <a:ea typeface="微软雅黑" panose="020B0503020204020204" pitchFamily="34" charset="-122"/>
              </a:rPr>
              <a:t>中， </a:t>
            </a:r>
            <a:r>
              <a:rPr lang="en-US" altLang="zh-CN" sz="1000" dirty="0" err="1">
                <a:solidFill>
                  <a:srgbClr val="C00000"/>
                </a:solidFill>
                <a:latin typeface="微软雅黑" panose="020B0503020204020204" pitchFamily="34" charset="-122"/>
                <a:ea typeface="微软雅黑" panose="020B0503020204020204" pitchFamily="34" charset="-122"/>
              </a:rPr>
              <a:t>NaN</a:t>
            </a:r>
            <a:r>
              <a:rPr lang="zh-CN" altLang="en-US" sz="1000" dirty="0">
                <a:solidFill>
                  <a:srgbClr val="C00000"/>
                </a:solidFill>
                <a:latin typeface="微软雅黑" panose="020B0503020204020204" pitchFamily="34" charset="-122"/>
                <a:ea typeface="微软雅黑" panose="020B0503020204020204" pitchFamily="34" charset="-122"/>
              </a:rPr>
              <a:t>之间被视为相同的值（尽管 </a:t>
            </a:r>
            <a:r>
              <a:rPr lang="en-US" altLang="zh-CN" sz="1000" dirty="0" err="1">
                <a:solidFill>
                  <a:srgbClr val="C00000"/>
                </a:solidFill>
                <a:latin typeface="微软雅黑" panose="020B0503020204020204" pitchFamily="34" charset="-122"/>
                <a:ea typeface="微软雅黑" panose="020B0503020204020204" pitchFamily="34" charset="-122"/>
              </a:rPr>
              <a:t>NaN</a:t>
            </a:r>
            <a:r>
              <a:rPr lang="en-US" altLang="zh-CN" sz="1000" dirty="0">
                <a:solidFill>
                  <a:srgbClr val="C00000"/>
                </a:solidFill>
                <a:latin typeface="微软雅黑" panose="020B0503020204020204" pitchFamily="34" charset="-122"/>
                <a:ea typeface="微软雅黑" panose="020B0503020204020204" pitchFamily="34" charset="-122"/>
              </a:rPr>
              <a:t> !== </a:t>
            </a:r>
            <a:r>
              <a:rPr lang="en-US" altLang="zh-CN" sz="1000" dirty="0" err="1">
                <a:solidFill>
                  <a:srgbClr val="C00000"/>
                </a:solidFill>
                <a:latin typeface="微软雅黑" panose="020B0503020204020204" pitchFamily="34" charset="-122"/>
                <a:ea typeface="微软雅黑" panose="020B0503020204020204" pitchFamily="34" charset="-122"/>
              </a:rPr>
              <a:t>NaN</a:t>
            </a:r>
            <a:r>
              <a:rPr lang="zh-CN" altLang="en-US" sz="1000" dirty="0">
                <a:solidFill>
                  <a:srgbClr val="C00000"/>
                </a:solidFill>
                <a:latin typeface="微软雅黑" panose="020B0503020204020204" pitchFamily="34" charset="-122"/>
                <a:ea typeface="微软雅黑" panose="020B0503020204020204" pitchFamily="34" charset="-122"/>
              </a:rPr>
              <a:t>）</a:t>
            </a:r>
          </a:p>
        </p:txBody>
      </p:sp>
      <p:pic>
        <p:nvPicPr>
          <p:cNvPr id="5" name="图片 4"/>
          <p:cNvPicPr>
            <a:picLocks noChangeAspect="1"/>
          </p:cNvPicPr>
          <p:nvPr/>
        </p:nvPicPr>
        <p:blipFill>
          <a:blip r:embed="rId2"/>
          <a:stretch>
            <a:fillRect/>
          </a:stretch>
        </p:blipFill>
        <p:spPr>
          <a:xfrm>
            <a:off x="4067944" y="1203598"/>
            <a:ext cx="3801159" cy="3528392"/>
          </a:xfrm>
          <a:prstGeom prst="rect">
            <a:avLst/>
          </a:prstGeom>
        </p:spPr>
      </p:pic>
    </p:spTree>
    <p:extLst>
      <p:ext uri="{BB962C8B-B14F-4D97-AF65-F5344CB8AC3E}">
        <p14:creationId xmlns:p14="http://schemas.microsoft.com/office/powerpoint/2010/main" val="14842661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ES6</a:t>
            </a:r>
            <a:r>
              <a:rPr lang="zh-CN" altLang="en-US" sz="2400" dirty="0" smtClean="0"/>
              <a:t>数据结构</a:t>
            </a:r>
            <a:r>
              <a:rPr lang="en-US" altLang="zh-CN" sz="2400" dirty="0" smtClean="0"/>
              <a:t>-</a:t>
            </a:r>
            <a:r>
              <a:rPr lang="en-US" altLang="zh-CN" sz="2400" dirty="0"/>
              <a:t>map</a:t>
            </a:r>
            <a:endParaRPr lang="zh-CN" altLang="en-US" sz="2400" b="1" dirty="0"/>
          </a:p>
        </p:txBody>
      </p:sp>
      <p:sp>
        <p:nvSpPr>
          <p:cNvPr id="3" name="内容占位符 2"/>
          <p:cNvSpPr>
            <a:spLocks noGrp="1"/>
          </p:cNvSpPr>
          <p:nvPr>
            <p:ph idx="1"/>
          </p:nvPr>
        </p:nvSpPr>
        <p:spPr>
          <a:xfrm>
            <a:off x="251520" y="771550"/>
            <a:ext cx="8640960" cy="4320480"/>
          </a:xfrm>
        </p:spPr>
        <p:txBody>
          <a:bodyPr>
            <a:normAutofit/>
          </a:bodyPr>
          <a:lstStyle/>
          <a:p>
            <a:pPr marL="0" indent="0">
              <a:buNone/>
            </a:pPr>
            <a:r>
              <a:rPr lang="zh-CN" altLang="en-US" sz="1400" dirty="0" smtClean="0">
                <a:solidFill>
                  <a:schemeClr val="tx1"/>
                </a:solidFill>
              </a:rPr>
              <a:t>注意</a:t>
            </a:r>
            <a:r>
              <a:rPr lang="zh-CN" altLang="en-US" sz="1400" dirty="0">
                <a:solidFill>
                  <a:schemeClr val="tx1"/>
                </a:solidFill>
              </a:rPr>
              <a:t>：</a:t>
            </a:r>
          </a:p>
          <a:p>
            <a:pPr marL="0" indent="0">
              <a:buNone/>
            </a:pPr>
            <a:r>
              <a:rPr lang="en-US" altLang="zh-CN" sz="1400" dirty="0">
                <a:solidFill>
                  <a:schemeClr val="tx1"/>
                </a:solidFill>
              </a:rPr>
              <a:t>   1</a:t>
            </a:r>
            <a:r>
              <a:rPr lang="zh-CN" altLang="en-US" sz="1400" dirty="0">
                <a:solidFill>
                  <a:schemeClr val="tx1"/>
                </a:solidFill>
              </a:rPr>
              <a:t>）</a:t>
            </a:r>
            <a:r>
              <a:rPr lang="en-US" altLang="zh-CN" sz="1400" dirty="0">
                <a:solidFill>
                  <a:schemeClr val="tx1"/>
                </a:solidFill>
              </a:rPr>
              <a:t>Map</a:t>
            </a:r>
            <a:r>
              <a:rPr lang="zh-CN" altLang="en-US" sz="1400" dirty="0">
                <a:solidFill>
                  <a:schemeClr val="tx1"/>
                </a:solidFill>
              </a:rPr>
              <a:t>的键实际上是跟内存地址绑定的，只要内存地址不一样，就视为不同的键。</a:t>
            </a:r>
            <a:endParaRPr lang="en-US" altLang="zh-CN" sz="1400" dirty="0">
              <a:solidFill>
                <a:schemeClr val="tx1"/>
              </a:solidFill>
            </a:endParaRPr>
          </a:p>
          <a:p>
            <a:pPr marL="0" indent="0">
              <a:buNone/>
            </a:pPr>
            <a:r>
              <a:rPr lang="zh-CN" altLang="en-US" sz="1400" dirty="0">
                <a:solidFill>
                  <a:schemeClr val="tx1"/>
                </a:solidFill>
              </a:rPr>
              <a:t>解决了同名属性碰撞的问题，若拿对象当做</a:t>
            </a:r>
            <a:r>
              <a:rPr lang="en-US" altLang="zh-CN" sz="1400" dirty="0">
                <a:solidFill>
                  <a:schemeClr val="tx1"/>
                </a:solidFill>
              </a:rPr>
              <a:t>key</a:t>
            </a:r>
            <a:r>
              <a:rPr lang="zh-CN" altLang="en-US" sz="1400" dirty="0">
                <a:solidFill>
                  <a:schemeClr val="tx1"/>
                </a:solidFill>
              </a:rPr>
              <a:t>，就不必担心同名属性了。</a:t>
            </a:r>
            <a:endParaRPr lang="en-US" altLang="zh-CN" sz="1400" dirty="0">
              <a:solidFill>
                <a:schemeClr val="tx1"/>
              </a:solidFill>
            </a:endParaRPr>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endParaRPr lang="en-US" altLang="zh-CN" sz="1400" dirty="0"/>
          </a:p>
          <a:p>
            <a:pPr marL="0" indent="0">
              <a:buNone/>
            </a:pPr>
            <a:r>
              <a:rPr lang="en-US" altLang="zh-CN" sz="1400" dirty="0">
                <a:solidFill>
                  <a:schemeClr val="tx1"/>
                </a:solidFill>
              </a:rPr>
              <a:t>   2</a:t>
            </a:r>
            <a:r>
              <a:rPr lang="zh-CN" altLang="en-US" sz="1400" dirty="0">
                <a:solidFill>
                  <a:schemeClr val="tx1"/>
                </a:solidFill>
              </a:rPr>
              <a:t>）</a:t>
            </a:r>
            <a:r>
              <a:rPr lang="en-US" altLang="zh-CN" sz="1400" dirty="0" smtClean="0">
                <a:solidFill>
                  <a:schemeClr val="tx1"/>
                </a:solidFill>
              </a:rPr>
              <a:t>Map</a:t>
            </a:r>
            <a:r>
              <a:rPr lang="zh-CN" altLang="en-US" sz="1400" dirty="0">
                <a:solidFill>
                  <a:schemeClr val="tx1"/>
                </a:solidFill>
              </a:rPr>
              <a:t>的</a:t>
            </a:r>
            <a:r>
              <a:rPr lang="zh-CN" altLang="en-US" sz="1400" dirty="0" smtClean="0">
                <a:solidFill>
                  <a:schemeClr val="tx1"/>
                </a:solidFill>
              </a:rPr>
              <a:t>键</a:t>
            </a:r>
            <a:r>
              <a:rPr lang="zh-CN" altLang="en-US" sz="1400" dirty="0">
                <a:solidFill>
                  <a:schemeClr val="tx1"/>
                </a:solidFill>
              </a:rPr>
              <a:t>是简单数据类型，则只要值严格相等，</a:t>
            </a:r>
            <a:r>
              <a:rPr lang="en-US" altLang="zh-CN" sz="1400" dirty="0">
                <a:solidFill>
                  <a:schemeClr val="tx1"/>
                </a:solidFill>
              </a:rPr>
              <a:t>Map</a:t>
            </a:r>
            <a:r>
              <a:rPr lang="zh-CN" altLang="en-US" sz="1400" dirty="0">
                <a:solidFill>
                  <a:schemeClr val="tx1"/>
                </a:solidFill>
              </a:rPr>
              <a:t>就视为一个键。</a:t>
            </a:r>
            <a:endParaRPr lang="en-US" altLang="zh-CN" sz="1400" dirty="0">
              <a:solidFill>
                <a:schemeClr val="tx1"/>
              </a:solidFill>
            </a:endParaRPr>
          </a:p>
        </p:txBody>
      </p:sp>
      <p:pic>
        <p:nvPicPr>
          <p:cNvPr id="5" name="图片 4"/>
          <p:cNvPicPr>
            <a:picLocks noChangeAspect="1"/>
          </p:cNvPicPr>
          <p:nvPr/>
        </p:nvPicPr>
        <p:blipFill>
          <a:blip r:embed="rId2"/>
          <a:stretch>
            <a:fillRect/>
          </a:stretch>
        </p:blipFill>
        <p:spPr>
          <a:xfrm>
            <a:off x="1475656" y="1563638"/>
            <a:ext cx="3790476" cy="1209524"/>
          </a:xfrm>
          <a:prstGeom prst="rect">
            <a:avLst/>
          </a:prstGeom>
        </p:spPr>
      </p:pic>
    </p:spTree>
    <p:extLst>
      <p:ext uri="{BB962C8B-B14F-4D97-AF65-F5344CB8AC3E}">
        <p14:creationId xmlns:p14="http://schemas.microsoft.com/office/powerpoint/2010/main" val="13191721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05979"/>
            <a:ext cx="8424936" cy="565571"/>
          </a:xfrm>
        </p:spPr>
        <p:txBody>
          <a:bodyPr/>
          <a:lstStyle/>
          <a:p>
            <a:r>
              <a:rPr lang="zh-CN" altLang="en-US" dirty="0"/>
              <a:t>类的应用</a:t>
            </a:r>
          </a:p>
        </p:txBody>
      </p:sp>
      <p:sp>
        <p:nvSpPr>
          <p:cNvPr id="3" name="内容占位符 2"/>
          <p:cNvSpPr>
            <a:spLocks noGrp="1"/>
          </p:cNvSpPr>
          <p:nvPr>
            <p:ph idx="1"/>
          </p:nvPr>
        </p:nvSpPr>
        <p:spPr>
          <a:xfrm>
            <a:off x="251519" y="915566"/>
            <a:ext cx="8729177" cy="4176464"/>
          </a:xfrm>
        </p:spPr>
        <p:txBody>
          <a:bodyPr>
            <a:normAutofit/>
          </a:bodyPr>
          <a:lstStyle/>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p:txBody>
      </p:sp>
      <p:sp>
        <p:nvSpPr>
          <p:cNvPr id="4" name="文本框 3">
            <a:extLst>
              <a:ext uri="{FF2B5EF4-FFF2-40B4-BE49-F238E27FC236}">
                <a16:creationId xmlns:a16="http://schemas.microsoft.com/office/drawing/2014/main" xmlns="" id="{736FC119-92FC-4B95-B141-D0C8549A55B0}"/>
              </a:ext>
            </a:extLst>
          </p:cNvPr>
          <p:cNvSpPr txBox="1"/>
          <p:nvPr/>
        </p:nvSpPr>
        <p:spPr>
          <a:xfrm>
            <a:off x="264283" y="915566"/>
            <a:ext cx="8628197" cy="738664"/>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假设创建一个经典的面向对象设计的示例：已知正方形的的边长</a:t>
            </a:r>
            <a:r>
              <a:rPr lang="zh-CN" altLang="en-US" sz="1400" dirty="0" smtClean="0">
                <a:latin typeface="微软雅黑" panose="020B0503020204020204" pitchFamily="34" charset="-122"/>
                <a:ea typeface="微软雅黑" panose="020B0503020204020204" pitchFamily="34" charset="-122"/>
              </a:rPr>
              <a:t>，求面积</a:t>
            </a:r>
            <a:r>
              <a:rPr lang="zh-CN" altLang="en-US" sz="1400" dirty="0">
                <a:latin typeface="微软雅黑" panose="020B0503020204020204" pitchFamily="34" charset="-122"/>
                <a:ea typeface="微软雅黑" panose="020B0503020204020204" pitchFamily="34" charset="-122"/>
              </a:rPr>
              <a:t>，周长。按目前的编程方式创建一个构造函数，给函数添加属性，在</a:t>
            </a:r>
            <a:r>
              <a:rPr lang="en-US" altLang="zh-CN" sz="1400" dirty="0">
                <a:latin typeface="微软雅黑" panose="020B0503020204020204" pitchFamily="34" charset="-122"/>
                <a:ea typeface="微软雅黑" panose="020B0503020204020204" pitchFamily="34" charset="-122"/>
              </a:rPr>
              <a:t>prototype</a:t>
            </a:r>
            <a:r>
              <a:rPr lang="zh-CN" altLang="en-US" sz="1400" dirty="0">
                <a:latin typeface="微软雅黑" panose="020B0503020204020204" pitchFamily="34" charset="-122"/>
                <a:ea typeface="微软雅黑" panose="020B0503020204020204" pitchFamily="34" charset="-122"/>
              </a:rPr>
              <a:t>上挂载</a:t>
            </a:r>
            <a:r>
              <a:rPr lang="zh-CN" altLang="en-US" sz="1400" dirty="0" smtClean="0">
                <a:latin typeface="微软雅黑" panose="020B0503020204020204" pitchFamily="34" charset="-122"/>
                <a:ea typeface="微软雅黑" panose="020B0503020204020204" pitchFamily="34" charset="-122"/>
              </a:rPr>
              <a:t>方法。</a:t>
            </a:r>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xmlns="" id="{6D6B3EEC-8D97-4B60-91E8-12122511FC22}"/>
              </a:ext>
            </a:extLst>
          </p:cNvPr>
          <p:cNvPicPr>
            <a:picLocks noChangeAspect="1"/>
          </p:cNvPicPr>
          <p:nvPr/>
        </p:nvPicPr>
        <p:blipFill>
          <a:blip r:embed="rId3"/>
          <a:stretch>
            <a:fillRect/>
          </a:stretch>
        </p:blipFill>
        <p:spPr>
          <a:xfrm>
            <a:off x="1547664" y="1472848"/>
            <a:ext cx="4509326" cy="3600400"/>
          </a:xfrm>
          <a:prstGeom prst="rect">
            <a:avLst/>
          </a:prstGeom>
        </p:spPr>
      </p:pic>
    </p:spTree>
    <p:extLst>
      <p:ext uri="{BB962C8B-B14F-4D97-AF65-F5344CB8AC3E}">
        <p14:creationId xmlns:p14="http://schemas.microsoft.com/office/powerpoint/2010/main" val="4067991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05979"/>
            <a:ext cx="8424936" cy="565571"/>
          </a:xfrm>
        </p:spPr>
        <p:txBody>
          <a:bodyPr/>
          <a:lstStyle/>
          <a:p>
            <a:r>
              <a:rPr lang="zh-CN" altLang="en-US" dirty="0"/>
              <a:t>类的</a:t>
            </a:r>
            <a:r>
              <a:rPr lang="zh-CN" altLang="en-US" dirty="0" smtClean="0"/>
              <a:t>应用</a:t>
            </a:r>
            <a:r>
              <a:rPr lang="en-US" altLang="zh-CN" dirty="0" smtClean="0"/>
              <a:t>-</a:t>
            </a:r>
            <a:r>
              <a:rPr lang="zh-CN" altLang="en-US" dirty="0" smtClean="0"/>
              <a:t>声明</a:t>
            </a:r>
            <a:endParaRPr lang="zh-CN" altLang="en-US" dirty="0"/>
          </a:p>
        </p:txBody>
      </p:sp>
      <p:sp>
        <p:nvSpPr>
          <p:cNvPr id="3" name="内容占位符 2"/>
          <p:cNvSpPr>
            <a:spLocks noGrp="1"/>
          </p:cNvSpPr>
          <p:nvPr>
            <p:ph idx="1"/>
          </p:nvPr>
        </p:nvSpPr>
        <p:spPr>
          <a:xfrm>
            <a:off x="251519" y="915566"/>
            <a:ext cx="8729177" cy="4176464"/>
          </a:xfrm>
        </p:spPr>
        <p:txBody>
          <a:bodyPr>
            <a:normAutofit/>
          </a:bodyPr>
          <a:lstStyle/>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r>
              <a:rPr lang="en-US" altLang="zh-CN" sz="1400" dirty="0">
                <a:solidFill>
                  <a:schemeClr val="tx1"/>
                </a:solidFill>
              </a:rPr>
              <a:t>   </a:t>
            </a:r>
          </a:p>
        </p:txBody>
      </p:sp>
      <p:sp>
        <p:nvSpPr>
          <p:cNvPr id="4" name="文本框 3">
            <a:extLst>
              <a:ext uri="{FF2B5EF4-FFF2-40B4-BE49-F238E27FC236}">
                <a16:creationId xmlns:a16="http://schemas.microsoft.com/office/drawing/2014/main" xmlns="" id="{736FC119-92FC-4B95-B141-D0C8549A55B0}"/>
              </a:ext>
            </a:extLst>
          </p:cNvPr>
          <p:cNvSpPr txBox="1"/>
          <p:nvPr/>
        </p:nvSpPr>
        <p:spPr>
          <a:xfrm>
            <a:off x="264283" y="915566"/>
            <a:ext cx="8628197" cy="187743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   类实际上是个“特殊的</a:t>
            </a:r>
            <a:r>
              <a:rPr lang="zh-CN" altLang="en-US" sz="1400" dirty="0">
                <a:latin typeface="微软雅黑" panose="020B0503020204020204" pitchFamily="34" charset="-122"/>
                <a:ea typeface="微软雅黑" panose="020B0503020204020204" pitchFamily="34" charset="-122"/>
                <a:hlinkClick r:id="rId3"/>
              </a:rPr>
              <a:t>函数</a:t>
            </a:r>
            <a:r>
              <a:rPr lang="zh-CN" altLang="en-US" sz="1400" dirty="0">
                <a:latin typeface="微软雅黑" panose="020B0503020204020204" pitchFamily="34" charset="-122"/>
                <a:ea typeface="微软雅黑" panose="020B0503020204020204" pitchFamily="34" charset="-122"/>
              </a:rPr>
              <a:t>”，就像你能够定义的</a:t>
            </a:r>
            <a:r>
              <a:rPr lang="zh-CN" altLang="en-US" sz="1400" dirty="0">
                <a:latin typeface="微软雅黑" panose="020B0503020204020204" pitchFamily="34" charset="-122"/>
                <a:ea typeface="微软雅黑" panose="020B0503020204020204" pitchFamily="34" charset="-122"/>
                <a:hlinkClick r:id="rId4"/>
              </a:rPr>
              <a:t>函数表达式</a:t>
            </a:r>
            <a:r>
              <a:rPr lang="zh-CN" altLang="en-US" sz="1400" dirty="0">
                <a:latin typeface="微软雅黑" panose="020B0503020204020204" pitchFamily="34" charset="-122"/>
                <a:ea typeface="微软雅黑" panose="020B0503020204020204" pitchFamily="34" charset="-122"/>
              </a:rPr>
              <a:t>和</a:t>
            </a:r>
            <a:r>
              <a:rPr lang="zh-CN" altLang="en-US" sz="1400" dirty="0">
                <a:latin typeface="微软雅黑" panose="020B0503020204020204" pitchFamily="34" charset="-122"/>
                <a:ea typeface="微软雅黑" panose="020B0503020204020204" pitchFamily="34" charset="-122"/>
                <a:hlinkClick r:id="rId5"/>
              </a:rPr>
              <a:t>函数声明</a:t>
            </a:r>
            <a:r>
              <a:rPr lang="zh-CN" altLang="en-US" sz="1400" dirty="0">
                <a:latin typeface="微软雅黑" panose="020B0503020204020204" pitchFamily="34" charset="-122"/>
                <a:ea typeface="微软雅黑" panose="020B0503020204020204" pitchFamily="34" charset="-122"/>
              </a:rPr>
              <a:t>一样，</a:t>
            </a:r>
            <a:r>
              <a:rPr lang="zh-CN" altLang="en-US" sz="1400" dirty="0" smtClean="0">
                <a:latin typeface="微软雅黑" panose="020B0503020204020204" pitchFamily="34" charset="-122"/>
                <a:ea typeface="微软雅黑" panose="020B0503020204020204" pitchFamily="34" charset="-122"/>
              </a:rPr>
              <a:t>类有</a:t>
            </a:r>
            <a:r>
              <a:rPr lang="zh-CN" altLang="en-US" sz="1400" dirty="0">
                <a:latin typeface="微软雅黑" panose="020B0503020204020204" pitchFamily="34" charset="-122"/>
                <a:ea typeface="微软雅黑" panose="020B0503020204020204" pitchFamily="34" charset="-122"/>
              </a:rPr>
              <a:t>两个组成部分：</a:t>
            </a:r>
            <a:r>
              <a:rPr lang="zh-CN" altLang="en-US" sz="1400" dirty="0">
                <a:latin typeface="微软雅黑" panose="020B0503020204020204" pitchFamily="34" charset="-122"/>
                <a:ea typeface="微软雅黑" panose="020B0503020204020204" pitchFamily="34" charset="-122"/>
                <a:hlinkClick r:id="rId6"/>
              </a:rPr>
              <a:t>类表达式</a:t>
            </a:r>
            <a:r>
              <a:rPr lang="zh-CN" altLang="en-US" sz="1400" dirty="0">
                <a:latin typeface="微软雅黑" panose="020B0503020204020204" pitchFamily="34" charset="-122"/>
                <a:ea typeface="微软雅黑" panose="020B0503020204020204" pitchFamily="34" charset="-122"/>
              </a:rPr>
              <a:t>和</a:t>
            </a:r>
            <a:r>
              <a:rPr lang="zh-CN" altLang="en-US" sz="1400" dirty="0">
                <a:latin typeface="微软雅黑" panose="020B0503020204020204" pitchFamily="34" charset="-122"/>
                <a:ea typeface="微软雅黑" panose="020B0503020204020204" pitchFamily="34" charset="-122"/>
                <a:hlinkClick r:id="rId7"/>
              </a:rPr>
              <a:t>类声明</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类</a:t>
            </a:r>
            <a:r>
              <a:rPr lang="zh-CN" altLang="en-US" sz="1400" dirty="0">
                <a:latin typeface="微软雅黑" panose="020B0503020204020204" pitchFamily="34" charset="-122"/>
                <a:ea typeface="微软雅黑" panose="020B0503020204020204" pitchFamily="34" charset="-122"/>
              </a:rPr>
              <a:t>的定义：</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要声明一个类你可以使用带有</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关键字的类名，函数声明和类声明之间的一个重要区别是函数声明会提升，</a:t>
            </a:r>
            <a:r>
              <a:rPr lang="zh-CN" altLang="en-US" sz="1400" dirty="0">
                <a:solidFill>
                  <a:srgbClr val="C00000"/>
                </a:solidFill>
                <a:latin typeface="微软雅黑" panose="020B0503020204020204" pitchFamily="34" charset="-122"/>
                <a:ea typeface="微软雅黑" panose="020B0503020204020204" pitchFamily="34" charset="-122"/>
              </a:rPr>
              <a:t>类声明不会</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r>
              <a:rPr lang="zh-CN" altLang="en-US" dirty="0"/>
              <a:t>      </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类表达式可以是被命名的或匿名</a:t>
            </a:r>
            <a:r>
              <a:rPr lang="zh-CN" altLang="en-US" sz="1400" dirty="0" smtClean="0">
                <a:latin typeface="微软雅黑" panose="020B0503020204020204" pitchFamily="34" charset="-122"/>
                <a:ea typeface="微软雅黑" panose="020B0503020204020204" pitchFamily="34" charset="-122"/>
              </a:rPr>
              <a:t>的。</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p>
          <a:p>
            <a:endParaRPr lang="zh-CN" altLang="en-US" sz="14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xmlns="" id="{BCB209AC-EB45-49DA-9389-7D25CF75420E}"/>
              </a:ext>
            </a:extLst>
          </p:cNvPr>
          <p:cNvPicPr>
            <a:picLocks noChangeAspect="1"/>
          </p:cNvPicPr>
          <p:nvPr/>
        </p:nvPicPr>
        <p:blipFill>
          <a:blip r:embed="rId8"/>
          <a:stretch>
            <a:fillRect/>
          </a:stretch>
        </p:blipFill>
        <p:spPr>
          <a:xfrm>
            <a:off x="539552" y="2593448"/>
            <a:ext cx="2980903" cy="1511152"/>
          </a:xfrm>
          <a:prstGeom prst="rect">
            <a:avLst/>
          </a:prstGeom>
        </p:spPr>
      </p:pic>
      <p:pic>
        <p:nvPicPr>
          <p:cNvPr id="7" name="图片 6">
            <a:extLst>
              <a:ext uri="{FF2B5EF4-FFF2-40B4-BE49-F238E27FC236}">
                <a16:creationId xmlns:a16="http://schemas.microsoft.com/office/drawing/2014/main" xmlns="" id="{65245A74-7B4A-4F54-9C8C-0928F47A0958}"/>
              </a:ext>
            </a:extLst>
          </p:cNvPr>
          <p:cNvPicPr>
            <a:picLocks noChangeAspect="1"/>
          </p:cNvPicPr>
          <p:nvPr/>
        </p:nvPicPr>
        <p:blipFill>
          <a:blip r:embed="rId9"/>
          <a:stretch>
            <a:fillRect/>
          </a:stretch>
        </p:blipFill>
        <p:spPr>
          <a:xfrm>
            <a:off x="4652396" y="2374874"/>
            <a:ext cx="3196359" cy="2715766"/>
          </a:xfrm>
          <a:prstGeom prst="rect">
            <a:avLst/>
          </a:prstGeom>
        </p:spPr>
      </p:pic>
    </p:spTree>
    <p:extLst>
      <p:ext uri="{BB962C8B-B14F-4D97-AF65-F5344CB8AC3E}">
        <p14:creationId xmlns:p14="http://schemas.microsoft.com/office/powerpoint/2010/main" val="23182926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05979"/>
            <a:ext cx="8424936" cy="565571"/>
          </a:xfrm>
        </p:spPr>
        <p:txBody>
          <a:bodyPr/>
          <a:lstStyle/>
          <a:p>
            <a:r>
              <a:rPr lang="zh-CN" altLang="en-US" dirty="0"/>
              <a:t>类的</a:t>
            </a:r>
            <a:r>
              <a:rPr lang="zh-CN" altLang="en-US" dirty="0" smtClean="0"/>
              <a:t>应用</a:t>
            </a:r>
            <a:r>
              <a:rPr lang="en-US" altLang="zh-CN" dirty="0" smtClean="0"/>
              <a:t>-</a:t>
            </a:r>
            <a:r>
              <a:rPr lang="zh-CN" altLang="en-US" dirty="0" smtClean="0"/>
              <a:t>示例</a:t>
            </a:r>
            <a:endParaRPr lang="zh-CN" altLang="en-US" dirty="0"/>
          </a:p>
        </p:txBody>
      </p:sp>
      <p:sp>
        <p:nvSpPr>
          <p:cNvPr id="3" name="内容占位符 2"/>
          <p:cNvSpPr>
            <a:spLocks noGrp="1"/>
          </p:cNvSpPr>
          <p:nvPr>
            <p:ph idx="1"/>
          </p:nvPr>
        </p:nvSpPr>
        <p:spPr>
          <a:xfrm>
            <a:off x="251519" y="915566"/>
            <a:ext cx="8729177" cy="4176464"/>
          </a:xfrm>
        </p:spPr>
        <p:txBody>
          <a:bodyPr>
            <a:normAutofit/>
          </a:bodyPr>
          <a:lstStyle/>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r>
              <a:rPr lang="en-US" altLang="zh-CN" sz="1400" dirty="0">
                <a:solidFill>
                  <a:schemeClr val="tx1"/>
                </a:solidFill>
              </a:rPr>
              <a:t>   </a:t>
            </a:r>
          </a:p>
        </p:txBody>
      </p:sp>
      <p:pic>
        <p:nvPicPr>
          <p:cNvPr id="12" name="图片 11">
            <a:extLst>
              <a:ext uri="{FF2B5EF4-FFF2-40B4-BE49-F238E27FC236}">
                <a16:creationId xmlns:a16="http://schemas.microsoft.com/office/drawing/2014/main" xmlns="" id="{E6A4BC7B-584C-4D2C-BEEE-6725E53AF894}"/>
              </a:ext>
            </a:extLst>
          </p:cNvPr>
          <p:cNvPicPr>
            <a:picLocks noChangeAspect="1"/>
          </p:cNvPicPr>
          <p:nvPr/>
        </p:nvPicPr>
        <p:blipFill>
          <a:blip r:embed="rId3"/>
          <a:stretch>
            <a:fillRect/>
          </a:stretch>
        </p:blipFill>
        <p:spPr>
          <a:xfrm>
            <a:off x="1331640" y="939414"/>
            <a:ext cx="5983343" cy="3751393"/>
          </a:xfrm>
          <a:prstGeom prst="rect">
            <a:avLst/>
          </a:prstGeom>
        </p:spPr>
      </p:pic>
    </p:spTree>
    <p:extLst>
      <p:ext uri="{BB962C8B-B14F-4D97-AF65-F5344CB8AC3E}">
        <p14:creationId xmlns:p14="http://schemas.microsoft.com/office/powerpoint/2010/main" val="16141177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05979"/>
            <a:ext cx="8424936" cy="565571"/>
          </a:xfrm>
        </p:spPr>
        <p:txBody>
          <a:bodyPr/>
          <a:lstStyle/>
          <a:p>
            <a:r>
              <a:rPr lang="zh-CN" altLang="en-US" dirty="0"/>
              <a:t>类的应用</a:t>
            </a:r>
            <a:r>
              <a:rPr lang="en-US" altLang="zh-CN" dirty="0"/>
              <a:t>-</a:t>
            </a:r>
            <a:r>
              <a:rPr lang="zh-CN" altLang="en-US" dirty="0"/>
              <a:t>方法</a:t>
            </a:r>
          </a:p>
        </p:txBody>
      </p:sp>
      <p:sp>
        <p:nvSpPr>
          <p:cNvPr id="3" name="内容占位符 2"/>
          <p:cNvSpPr>
            <a:spLocks noGrp="1"/>
          </p:cNvSpPr>
          <p:nvPr>
            <p:ph idx="1"/>
          </p:nvPr>
        </p:nvSpPr>
        <p:spPr>
          <a:xfrm>
            <a:off x="207411" y="793981"/>
            <a:ext cx="8729177" cy="4176464"/>
          </a:xfrm>
        </p:spPr>
        <p:txBody>
          <a:bodyPr>
            <a:normAutofit/>
          </a:bodyPr>
          <a:lstStyle/>
          <a:p>
            <a:pPr marL="0" indent="0">
              <a:buNone/>
            </a:pPr>
            <a:r>
              <a:rPr lang="en-US" altLang="zh-CN" sz="1400" dirty="0">
                <a:solidFill>
                  <a:schemeClr val="tx1"/>
                </a:solidFill>
              </a:rPr>
              <a:t>   constructor( </a:t>
            </a:r>
            <a:r>
              <a:rPr lang="zh-CN" altLang="en-US" sz="1400" dirty="0">
                <a:solidFill>
                  <a:schemeClr val="tx1"/>
                </a:solidFill>
              </a:rPr>
              <a:t>构造方法 </a:t>
            </a:r>
            <a:r>
              <a:rPr lang="en-US" altLang="zh-CN" sz="1400" dirty="0">
                <a:solidFill>
                  <a:schemeClr val="tx1"/>
                </a:solidFill>
              </a:rPr>
              <a:t>)</a:t>
            </a:r>
            <a:r>
              <a:rPr lang="zh-CN" altLang="en-US" sz="1400" dirty="0" smtClean="0">
                <a:solidFill>
                  <a:schemeClr val="tx1"/>
                </a:solidFill>
              </a:rPr>
              <a:t>：</a:t>
            </a:r>
            <a:endParaRPr lang="en-US" altLang="zh-CN" sz="1400" dirty="0" smtClean="0">
              <a:solidFill>
                <a:schemeClr val="tx1"/>
              </a:solidFill>
            </a:endParaRPr>
          </a:p>
          <a:p>
            <a:pPr marL="0" indent="0">
              <a:buNone/>
            </a:pPr>
            <a:r>
              <a:rPr lang="en-US" altLang="zh-CN" sz="1400" dirty="0">
                <a:solidFill>
                  <a:schemeClr val="tx1"/>
                </a:solidFill>
              </a:rPr>
              <a:t>       </a:t>
            </a:r>
            <a:r>
              <a:rPr lang="zh-CN" altLang="en-US" sz="1400" dirty="0">
                <a:solidFill>
                  <a:schemeClr val="tx1"/>
                </a:solidFill>
              </a:rPr>
              <a:t>一个类中只能有一个构造方法，默认返回示例对象；如果没有构造方法使用默认的构造函数，对于基类：</a:t>
            </a:r>
            <a:r>
              <a:rPr lang="en-US" altLang="zh-CN" sz="1400" dirty="0">
                <a:solidFill>
                  <a:schemeClr val="tx1"/>
                </a:solidFill>
              </a:rPr>
              <a:t>constructor() {}</a:t>
            </a:r>
            <a:r>
              <a:rPr lang="zh-CN" altLang="en-US" sz="1400" dirty="0">
                <a:solidFill>
                  <a:schemeClr val="tx1"/>
                </a:solidFill>
              </a:rPr>
              <a:t>，派生类（超类）：</a:t>
            </a:r>
            <a:r>
              <a:rPr lang="en-US" altLang="zh-CN" sz="1400" dirty="0">
                <a:solidFill>
                  <a:schemeClr val="tx1"/>
                </a:solidFill>
              </a:rPr>
              <a:t>constructor(...</a:t>
            </a:r>
            <a:r>
              <a:rPr lang="en-US" altLang="zh-CN" sz="1400" dirty="0" err="1">
                <a:solidFill>
                  <a:schemeClr val="tx1"/>
                </a:solidFill>
              </a:rPr>
              <a:t>args</a:t>
            </a:r>
            <a:r>
              <a:rPr lang="en-US" altLang="zh-CN" sz="1400" dirty="0">
                <a:solidFill>
                  <a:schemeClr val="tx1"/>
                </a:solidFill>
              </a:rPr>
              <a:t>) {super(...</a:t>
            </a:r>
            <a:r>
              <a:rPr lang="en-US" altLang="zh-CN" sz="1400" dirty="0" err="1">
                <a:solidFill>
                  <a:schemeClr val="tx1"/>
                </a:solidFill>
              </a:rPr>
              <a:t>args</a:t>
            </a:r>
            <a:r>
              <a:rPr lang="en-US" altLang="zh-CN" sz="1400" dirty="0">
                <a:solidFill>
                  <a:schemeClr val="tx1"/>
                </a:solidFill>
              </a:rPr>
              <a:t>);}</a:t>
            </a:r>
            <a:r>
              <a:rPr lang="zh-CN" altLang="en-US" sz="1400" dirty="0">
                <a:solidFill>
                  <a:schemeClr val="tx1"/>
                </a:solidFill>
              </a:rPr>
              <a:t>。</a:t>
            </a:r>
            <a:endParaRPr lang="en-US" altLang="zh-CN" sz="1400" dirty="0">
              <a:solidFill>
                <a:schemeClr val="tx1"/>
              </a:solidFill>
            </a:endParaRPr>
          </a:p>
          <a:p>
            <a:pPr marL="0" indent="0">
              <a:buNone/>
            </a:pPr>
            <a:r>
              <a:rPr lang="en-US" altLang="zh-CN" sz="1400" dirty="0">
                <a:solidFill>
                  <a:schemeClr val="tx1"/>
                </a:solidFill>
              </a:rPr>
              <a:t>   static</a:t>
            </a:r>
            <a:r>
              <a:rPr lang="zh-CN" altLang="en-US" sz="1400" dirty="0">
                <a:solidFill>
                  <a:schemeClr val="tx1"/>
                </a:solidFill>
              </a:rPr>
              <a:t>（静态方法）：</a:t>
            </a:r>
            <a:endParaRPr lang="en-US" altLang="zh-CN" sz="1400" dirty="0">
              <a:solidFill>
                <a:schemeClr val="tx1"/>
              </a:solidFill>
            </a:endParaRPr>
          </a:p>
          <a:p>
            <a:pPr marL="0" indent="0">
              <a:buNone/>
            </a:pPr>
            <a:r>
              <a:rPr lang="en-US" altLang="zh-CN" sz="1400" dirty="0">
                <a:solidFill>
                  <a:schemeClr val="tx1"/>
                </a:solidFill>
              </a:rPr>
              <a:t>       </a:t>
            </a:r>
            <a:r>
              <a:rPr lang="zh-CN" altLang="en-US" sz="1400" dirty="0">
                <a:solidFill>
                  <a:schemeClr val="tx1"/>
                </a:solidFill>
              </a:rPr>
              <a:t>定义类的一个静态方法，该方法不会被实例继承，可直接通过类来调用静态方法。通常用于为一个应用程序创建工具函数。</a:t>
            </a:r>
            <a:endParaRPr lang="en-US" altLang="zh-CN" sz="1400" dirty="0">
              <a:solidFill>
                <a:schemeClr val="tx1"/>
              </a:solidFill>
            </a:endParaRPr>
          </a:p>
          <a:p>
            <a:pPr marL="0" indent="0">
              <a:buNone/>
            </a:pPr>
            <a:r>
              <a:rPr lang="en-US" altLang="zh-CN" sz="1400" dirty="0">
                <a:solidFill>
                  <a:schemeClr val="tx1"/>
                </a:solidFill>
              </a:rPr>
              <a:t>  </a:t>
            </a: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r>
              <a:rPr lang="en-US" altLang="zh-CN" sz="1400" dirty="0">
                <a:solidFill>
                  <a:schemeClr val="tx1"/>
                </a:solidFill>
              </a:rPr>
              <a:t>   </a:t>
            </a:r>
          </a:p>
        </p:txBody>
      </p:sp>
      <p:pic>
        <p:nvPicPr>
          <p:cNvPr id="5" name="图片 4">
            <a:extLst>
              <a:ext uri="{FF2B5EF4-FFF2-40B4-BE49-F238E27FC236}">
                <a16:creationId xmlns:a16="http://schemas.microsoft.com/office/drawing/2014/main" xmlns="" id="{2F562FAA-6010-4961-A595-176F15A81F90}"/>
              </a:ext>
            </a:extLst>
          </p:cNvPr>
          <p:cNvPicPr>
            <a:picLocks noChangeAspect="1"/>
          </p:cNvPicPr>
          <p:nvPr/>
        </p:nvPicPr>
        <p:blipFill>
          <a:blip r:embed="rId3"/>
          <a:stretch>
            <a:fillRect/>
          </a:stretch>
        </p:blipFill>
        <p:spPr>
          <a:xfrm>
            <a:off x="2915816" y="2139702"/>
            <a:ext cx="3633816" cy="2758735"/>
          </a:xfrm>
          <a:prstGeom prst="rect">
            <a:avLst/>
          </a:prstGeom>
        </p:spPr>
      </p:pic>
    </p:spTree>
    <p:extLst>
      <p:ext uri="{BB962C8B-B14F-4D97-AF65-F5344CB8AC3E}">
        <p14:creationId xmlns:p14="http://schemas.microsoft.com/office/powerpoint/2010/main" val="20298692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05979"/>
            <a:ext cx="8424936" cy="565571"/>
          </a:xfrm>
        </p:spPr>
        <p:txBody>
          <a:bodyPr/>
          <a:lstStyle/>
          <a:p>
            <a:r>
              <a:rPr lang="zh-CN" altLang="en-US" dirty="0"/>
              <a:t>类的应用</a:t>
            </a:r>
            <a:r>
              <a:rPr lang="en-US" altLang="zh-CN" dirty="0"/>
              <a:t>-</a:t>
            </a:r>
            <a:r>
              <a:rPr lang="en-US" altLang="zh-CN" dirty="0" smtClean="0"/>
              <a:t>get</a:t>
            </a:r>
            <a:r>
              <a:rPr lang="zh-CN" altLang="en-US" dirty="0" smtClean="0"/>
              <a:t>和</a:t>
            </a:r>
            <a:r>
              <a:rPr lang="en-US" altLang="zh-CN" dirty="0" smtClean="0"/>
              <a:t>set</a:t>
            </a:r>
            <a:endParaRPr lang="zh-CN" altLang="en-US" dirty="0"/>
          </a:p>
        </p:txBody>
      </p:sp>
      <p:sp>
        <p:nvSpPr>
          <p:cNvPr id="3" name="内容占位符 2"/>
          <p:cNvSpPr>
            <a:spLocks noGrp="1"/>
          </p:cNvSpPr>
          <p:nvPr>
            <p:ph idx="1"/>
          </p:nvPr>
        </p:nvSpPr>
        <p:spPr>
          <a:xfrm>
            <a:off x="207411" y="793981"/>
            <a:ext cx="8729177" cy="4176464"/>
          </a:xfrm>
        </p:spPr>
        <p:txBody>
          <a:bodyPr>
            <a:normAutofit/>
          </a:bodyPr>
          <a:lstStyle/>
          <a:p>
            <a:pPr marL="0" indent="0">
              <a:buNone/>
            </a:pPr>
            <a:r>
              <a:rPr lang="en-US" altLang="zh-CN" sz="1400" dirty="0">
                <a:solidFill>
                  <a:schemeClr val="tx1"/>
                </a:solidFill>
              </a:rPr>
              <a:t>    </a:t>
            </a:r>
            <a:r>
              <a:rPr lang="zh-CN" altLang="en-US" sz="1400" dirty="0" smtClean="0">
                <a:solidFill>
                  <a:schemeClr val="tx1"/>
                </a:solidFill>
              </a:rPr>
              <a:t>类内部可以使用</a:t>
            </a:r>
            <a:r>
              <a:rPr lang="en-US" altLang="zh-CN" sz="1400" dirty="0" smtClean="0">
                <a:solidFill>
                  <a:schemeClr val="tx1"/>
                </a:solidFill>
              </a:rPr>
              <a:t>get</a:t>
            </a:r>
            <a:r>
              <a:rPr lang="zh-CN" altLang="en-US" sz="1400" dirty="0" smtClean="0">
                <a:solidFill>
                  <a:schemeClr val="tx1"/>
                </a:solidFill>
              </a:rPr>
              <a:t>跟</a:t>
            </a:r>
            <a:r>
              <a:rPr lang="en-US" altLang="zh-CN" sz="1400" dirty="0" smtClean="0">
                <a:solidFill>
                  <a:schemeClr val="tx1"/>
                </a:solidFill>
              </a:rPr>
              <a:t>set</a:t>
            </a:r>
            <a:r>
              <a:rPr lang="zh-CN" altLang="en-US" sz="1400" dirty="0">
                <a:solidFill>
                  <a:schemeClr val="tx1"/>
                </a:solidFill>
              </a:rPr>
              <a:t>，对某个属性设置存值函数和取值函数，拦截该属性的存取</a:t>
            </a:r>
            <a:r>
              <a:rPr lang="zh-CN" altLang="en-US" sz="1400" dirty="0" smtClean="0">
                <a:solidFill>
                  <a:schemeClr val="tx1"/>
                </a:solidFill>
              </a:rPr>
              <a:t>行为。下图看下调用时机。</a:t>
            </a:r>
            <a:endParaRPr lang="en-US" altLang="zh-CN" sz="1400" dirty="0" smtClean="0">
              <a:solidFill>
                <a:schemeClr val="tx1"/>
              </a:solidFill>
            </a:endParaRPr>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r>
              <a:rPr lang="en-US" altLang="zh-CN" sz="1400" dirty="0">
                <a:solidFill>
                  <a:schemeClr val="tx1"/>
                </a:solidFill>
              </a:rPr>
              <a:t>   </a:t>
            </a:r>
          </a:p>
        </p:txBody>
      </p:sp>
      <p:pic>
        <p:nvPicPr>
          <p:cNvPr id="4" name="图片 3"/>
          <p:cNvPicPr>
            <a:picLocks noChangeAspect="1"/>
          </p:cNvPicPr>
          <p:nvPr/>
        </p:nvPicPr>
        <p:blipFill>
          <a:blip r:embed="rId3"/>
          <a:stretch>
            <a:fillRect/>
          </a:stretch>
        </p:blipFill>
        <p:spPr>
          <a:xfrm>
            <a:off x="791047" y="1260323"/>
            <a:ext cx="3780952" cy="3466667"/>
          </a:xfrm>
          <a:prstGeom prst="rect">
            <a:avLst/>
          </a:prstGeom>
        </p:spPr>
      </p:pic>
      <p:pic>
        <p:nvPicPr>
          <p:cNvPr id="5" name="图片 4"/>
          <p:cNvPicPr>
            <a:picLocks noChangeAspect="1"/>
          </p:cNvPicPr>
          <p:nvPr/>
        </p:nvPicPr>
        <p:blipFill>
          <a:blip r:embed="rId4"/>
          <a:stretch>
            <a:fillRect/>
          </a:stretch>
        </p:blipFill>
        <p:spPr>
          <a:xfrm>
            <a:off x="5155635" y="1172664"/>
            <a:ext cx="3374738" cy="3920891"/>
          </a:xfrm>
          <a:prstGeom prst="rect">
            <a:avLst/>
          </a:prstGeom>
        </p:spPr>
      </p:pic>
      <p:sp>
        <p:nvSpPr>
          <p:cNvPr id="6" name="文本框 5"/>
          <p:cNvSpPr txBox="1"/>
          <p:nvPr/>
        </p:nvSpPr>
        <p:spPr>
          <a:xfrm>
            <a:off x="352484" y="4847334"/>
            <a:ext cx="4496744" cy="246221"/>
          </a:xfrm>
          <a:prstGeom prst="rect">
            <a:avLst/>
          </a:prstGeom>
          <a:noFill/>
        </p:spPr>
        <p:txBody>
          <a:bodyPr wrap="none" rtlCol="0">
            <a:spAutoFit/>
          </a:bodyPr>
          <a:lstStyle/>
          <a:p>
            <a:r>
              <a:rPr lang="zh-CN" altLang="en-US" sz="1000" dirty="0" smtClean="0">
                <a:solidFill>
                  <a:srgbClr val="C00000"/>
                </a:solidFill>
                <a:latin typeface="微软雅黑" panose="020B0503020204020204" pitchFamily="34" charset="-122"/>
                <a:ea typeface="微软雅黑" panose="020B0503020204020204" pitchFamily="34" charset="-122"/>
              </a:rPr>
              <a:t>注意：</a:t>
            </a:r>
            <a:r>
              <a:rPr lang="zh-CN" altLang="en-US" sz="1000" dirty="0">
                <a:solidFill>
                  <a:srgbClr val="C00000"/>
                </a:solidFill>
                <a:latin typeface="微软雅黑" panose="020B0503020204020204" pitchFamily="34" charset="-122"/>
                <a:ea typeface="微软雅黑" panose="020B0503020204020204" pitchFamily="34" charset="-122"/>
              </a:rPr>
              <a:t>当一个属性只有</a:t>
            </a:r>
            <a:r>
              <a:rPr lang="en-US" altLang="zh-CN" sz="1000" dirty="0">
                <a:solidFill>
                  <a:srgbClr val="C00000"/>
                </a:solidFill>
                <a:latin typeface="微软雅黑" panose="020B0503020204020204" pitchFamily="34" charset="-122"/>
                <a:ea typeface="微软雅黑" panose="020B0503020204020204" pitchFamily="34" charset="-122"/>
              </a:rPr>
              <a:t>getter</a:t>
            </a:r>
            <a:r>
              <a:rPr lang="zh-CN" altLang="en-US" sz="1000" dirty="0">
                <a:solidFill>
                  <a:srgbClr val="C00000"/>
                </a:solidFill>
                <a:latin typeface="微软雅黑" panose="020B0503020204020204" pitchFamily="34" charset="-122"/>
                <a:ea typeface="微软雅黑" panose="020B0503020204020204" pitchFamily="34" charset="-122"/>
              </a:rPr>
              <a:t>没有</a:t>
            </a:r>
            <a:r>
              <a:rPr lang="en-US" altLang="zh-CN" sz="1000" dirty="0">
                <a:solidFill>
                  <a:srgbClr val="C00000"/>
                </a:solidFill>
                <a:latin typeface="微软雅黑" panose="020B0503020204020204" pitchFamily="34" charset="-122"/>
                <a:ea typeface="微软雅黑" panose="020B0503020204020204" pitchFamily="34" charset="-122"/>
              </a:rPr>
              <a:t>setter</a:t>
            </a:r>
            <a:r>
              <a:rPr lang="zh-CN" altLang="en-US" sz="1000" dirty="0">
                <a:solidFill>
                  <a:srgbClr val="C00000"/>
                </a:solidFill>
                <a:latin typeface="微软雅黑" panose="020B0503020204020204" pitchFamily="34" charset="-122"/>
                <a:ea typeface="微软雅黑" panose="020B0503020204020204" pitchFamily="34" charset="-122"/>
              </a:rPr>
              <a:t>的时候，我们是无法进行赋值操作的</a:t>
            </a:r>
          </a:p>
        </p:txBody>
      </p:sp>
    </p:spTree>
    <p:extLst>
      <p:ext uri="{BB962C8B-B14F-4D97-AF65-F5344CB8AC3E}">
        <p14:creationId xmlns:p14="http://schemas.microsoft.com/office/powerpoint/2010/main" val="911875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快速了解</a:t>
            </a:r>
            <a:r>
              <a:rPr lang="en-US" altLang="zh-CN" dirty="0" smtClean="0"/>
              <a:t>ES10-</a:t>
            </a:r>
            <a:r>
              <a:rPr lang="zh-CN" altLang="en-US" dirty="0" smtClean="0"/>
              <a:t>数组扁平化</a:t>
            </a:r>
            <a:endParaRPr lang="en-US" altLang="zh-CN" dirty="0"/>
          </a:p>
        </p:txBody>
      </p:sp>
      <p:sp>
        <p:nvSpPr>
          <p:cNvPr id="3" name="内容占位符 2"/>
          <p:cNvSpPr>
            <a:spLocks noGrp="1"/>
          </p:cNvSpPr>
          <p:nvPr>
            <p:ph idx="1"/>
          </p:nvPr>
        </p:nvSpPr>
        <p:spPr>
          <a:xfrm>
            <a:off x="299145" y="843558"/>
            <a:ext cx="8424936" cy="3816424"/>
          </a:xfrm>
        </p:spPr>
        <p:txBody>
          <a:bodyPr>
            <a:normAutofit/>
          </a:bodyPr>
          <a:lstStyle/>
          <a:p>
            <a:pPr marL="0" indent="0">
              <a:buNone/>
            </a:pPr>
            <a:r>
              <a:rPr lang="zh-CN" altLang="en-US" sz="1400" dirty="0" smtClean="0"/>
              <a:t>  语法</a:t>
            </a:r>
            <a:r>
              <a:rPr lang="zh-CN" altLang="en-US" sz="1400" dirty="0"/>
              <a:t>：</a:t>
            </a:r>
            <a:r>
              <a:rPr lang="en-US" altLang="zh-CN" sz="1400" dirty="0"/>
              <a:t>let </a:t>
            </a:r>
            <a:r>
              <a:rPr lang="en-US" altLang="zh-CN" sz="1400" dirty="0" err="1"/>
              <a:t>newArray</a:t>
            </a:r>
            <a:r>
              <a:rPr lang="en-US" altLang="zh-CN" sz="1400" dirty="0"/>
              <a:t> = </a:t>
            </a:r>
            <a:r>
              <a:rPr lang="en-US" altLang="zh-CN" sz="1400" dirty="0" err="1"/>
              <a:t>arr.flat</a:t>
            </a:r>
            <a:r>
              <a:rPr lang="en-US" altLang="zh-CN" sz="1400" dirty="0"/>
              <a:t>(depth</a:t>
            </a:r>
            <a:r>
              <a:rPr lang="en-US" altLang="zh-CN" sz="1400" dirty="0" smtClean="0"/>
              <a:t>)</a:t>
            </a:r>
            <a:endParaRPr lang="zh-CN" altLang="en-US" sz="1400" dirty="0" smtClean="0"/>
          </a:p>
          <a:p>
            <a:pPr marL="0" indent="0">
              <a:buNone/>
            </a:pPr>
            <a:r>
              <a:rPr lang="zh-CN" altLang="en-US" sz="1400" dirty="0" smtClean="0"/>
              <a:t>  参数：指定要提取嵌套数组的结构深度，默认值为 </a:t>
            </a:r>
            <a:r>
              <a:rPr lang="en-US" altLang="zh-CN" sz="1400" dirty="0" smtClean="0"/>
              <a:t>1</a:t>
            </a:r>
            <a:r>
              <a:rPr lang="zh-CN" altLang="en-US" sz="1400" dirty="0" smtClean="0"/>
              <a:t>，深度未知可传入</a:t>
            </a:r>
            <a:r>
              <a:rPr lang="en-US" altLang="zh-CN" sz="1400" dirty="0">
                <a:solidFill>
                  <a:srgbClr val="C00000"/>
                </a:solidFill>
              </a:rPr>
              <a:t>Infinity</a:t>
            </a:r>
            <a:endParaRPr lang="zh-CN" altLang="en-US" sz="1400" dirty="0" smtClean="0">
              <a:solidFill>
                <a:srgbClr val="C00000"/>
              </a:solidFill>
            </a:endParaRPr>
          </a:p>
          <a:p>
            <a:pPr marL="0" indent="0">
              <a:buNone/>
            </a:pPr>
            <a:r>
              <a:rPr lang="zh-CN" altLang="en-US" sz="1400" dirty="0" smtClean="0"/>
              <a:t>  返回：扁平后的新数组</a:t>
            </a:r>
            <a:endParaRPr lang="zh-CN" altLang="en-US" sz="1400" dirty="0"/>
          </a:p>
        </p:txBody>
      </p:sp>
    </p:spTree>
    <p:extLst>
      <p:ext uri="{BB962C8B-B14F-4D97-AF65-F5344CB8AC3E}">
        <p14:creationId xmlns:p14="http://schemas.microsoft.com/office/powerpoint/2010/main" val="17187584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05979"/>
            <a:ext cx="8424936" cy="565571"/>
          </a:xfrm>
        </p:spPr>
        <p:txBody>
          <a:bodyPr/>
          <a:lstStyle/>
          <a:p>
            <a:r>
              <a:rPr lang="zh-CN" altLang="en-US" dirty="0"/>
              <a:t>类的继承</a:t>
            </a:r>
          </a:p>
        </p:txBody>
      </p:sp>
      <p:sp>
        <p:nvSpPr>
          <p:cNvPr id="3" name="内容占位符 2"/>
          <p:cNvSpPr>
            <a:spLocks noGrp="1"/>
          </p:cNvSpPr>
          <p:nvPr>
            <p:ph idx="1"/>
          </p:nvPr>
        </p:nvSpPr>
        <p:spPr>
          <a:xfrm>
            <a:off x="207411" y="793981"/>
            <a:ext cx="8729177" cy="4176464"/>
          </a:xfrm>
        </p:spPr>
        <p:txBody>
          <a:bodyPr>
            <a:normAutofit/>
          </a:bodyPr>
          <a:lstStyle/>
          <a:p>
            <a:pPr marL="0" indent="0">
              <a:buNone/>
            </a:pPr>
            <a:r>
              <a:rPr lang="en-US" altLang="zh-CN" sz="1400" dirty="0">
                <a:solidFill>
                  <a:schemeClr val="tx1"/>
                </a:solidFill>
              </a:rPr>
              <a:t>    </a:t>
            </a:r>
            <a:r>
              <a:rPr lang="zh-CN" altLang="en-US" sz="1400" dirty="0">
                <a:solidFill>
                  <a:schemeClr val="tx1"/>
                </a:solidFill>
              </a:rPr>
              <a:t>简介：</a:t>
            </a:r>
            <a:endParaRPr lang="en-US" altLang="zh-CN" sz="1400" dirty="0">
              <a:solidFill>
                <a:schemeClr val="tx1"/>
              </a:solidFill>
            </a:endParaRPr>
          </a:p>
          <a:p>
            <a:pPr marL="0" indent="0">
              <a:buNone/>
            </a:pPr>
            <a:r>
              <a:rPr lang="en-US" altLang="zh-CN" sz="1400" dirty="0">
                <a:solidFill>
                  <a:schemeClr val="tx1"/>
                </a:solidFill>
              </a:rPr>
              <a:t>       extends</a:t>
            </a:r>
            <a:r>
              <a:rPr lang="zh-CN" altLang="en-US" sz="1400" dirty="0">
                <a:solidFill>
                  <a:schemeClr val="tx1"/>
                </a:solidFill>
              </a:rPr>
              <a:t>关键字用于类声明或者类表达式中，以创建一个类来实现</a:t>
            </a:r>
            <a:r>
              <a:rPr lang="zh-CN" altLang="en-US" sz="1400" dirty="0" smtClean="0">
                <a:solidFill>
                  <a:schemeClr val="tx1"/>
                </a:solidFill>
              </a:rPr>
              <a:t>继承。</a:t>
            </a:r>
            <a:endParaRPr lang="en-US" altLang="zh-CN" sz="1400" dirty="0" smtClean="0">
              <a:solidFill>
                <a:schemeClr val="tx1"/>
              </a:solidFill>
            </a:endParaRPr>
          </a:p>
          <a:p>
            <a:pPr marL="0" indent="0">
              <a:buNone/>
            </a:pPr>
            <a:r>
              <a:rPr lang="en-US" altLang="zh-CN" sz="1400" dirty="0" smtClean="0">
                <a:solidFill>
                  <a:schemeClr val="tx1"/>
                </a:solidFill>
              </a:rPr>
              <a:t>    </a:t>
            </a:r>
            <a:r>
              <a:rPr lang="zh-CN" altLang="en-US" sz="1400" dirty="0">
                <a:solidFill>
                  <a:schemeClr val="tx1"/>
                </a:solidFill>
              </a:rPr>
              <a:t>语法：</a:t>
            </a:r>
            <a:endParaRPr lang="en-US" altLang="zh-CN" sz="1400" dirty="0">
              <a:solidFill>
                <a:schemeClr val="tx1"/>
              </a:solidFill>
            </a:endParaRPr>
          </a:p>
          <a:p>
            <a:pPr marL="0" indent="0">
              <a:buNone/>
            </a:pPr>
            <a:r>
              <a:rPr lang="en-US" altLang="zh-CN" sz="1400" dirty="0">
                <a:solidFill>
                  <a:schemeClr val="tx1"/>
                </a:solidFill>
              </a:rPr>
              <a:t>        class </a:t>
            </a:r>
            <a:r>
              <a:rPr lang="en-US" altLang="zh-CN" sz="1400" dirty="0" err="1">
                <a:solidFill>
                  <a:schemeClr val="tx1"/>
                </a:solidFill>
              </a:rPr>
              <a:t>ChildClass</a:t>
            </a:r>
            <a:r>
              <a:rPr lang="en-US" altLang="zh-CN" sz="1400" dirty="0">
                <a:solidFill>
                  <a:schemeClr val="tx1"/>
                </a:solidFill>
              </a:rPr>
              <a:t> extends </a:t>
            </a:r>
            <a:r>
              <a:rPr lang="en-US" altLang="zh-CN" sz="1400" dirty="0" err="1">
                <a:solidFill>
                  <a:schemeClr val="tx1"/>
                </a:solidFill>
              </a:rPr>
              <a:t>ParentClass</a:t>
            </a:r>
            <a:r>
              <a:rPr lang="en-US" altLang="zh-CN" sz="1400" dirty="0">
                <a:solidFill>
                  <a:schemeClr val="tx1"/>
                </a:solidFill>
              </a:rPr>
              <a:t> { ... }</a:t>
            </a:r>
            <a:r>
              <a:rPr lang="zh-CN" altLang="en-US" sz="1400" dirty="0">
                <a:solidFill>
                  <a:srgbClr val="C00000"/>
                </a:solidFill>
              </a:rPr>
              <a:t>（继承的</a:t>
            </a:r>
            <a:r>
              <a:rPr lang="en-US" altLang="zh-CN" sz="1400" dirty="0">
                <a:solidFill>
                  <a:srgbClr val="C00000"/>
                </a:solidFill>
              </a:rPr>
              <a:t>.prototype</a:t>
            </a:r>
            <a:r>
              <a:rPr lang="zh-CN" altLang="en-US" sz="1400" dirty="0">
                <a:solidFill>
                  <a:srgbClr val="C00000"/>
                </a:solidFill>
              </a:rPr>
              <a:t>必须是一个</a:t>
            </a:r>
            <a:r>
              <a:rPr lang="en-US" altLang="zh-CN" sz="1400" dirty="0">
                <a:solidFill>
                  <a:srgbClr val="C00000"/>
                </a:solidFill>
              </a:rPr>
              <a:t>Object </a:t>
            </a:r>
            <a:r>
              <a:rPr lang="zh-CN" altLang="en-US" sz="1400" dirty="0">
                <a:solidFill>
                  <a:srgbClr val="C00000"/>
                </a:solidFill>
              </a:rPr>
              <a:t>或者 </a:t>
            </a:r>
            <a:r>
              <a:rPr lang="en-US" altLang="zh-CN" sz="1400" dirty="0">
                <a:solidFill>
                  <a:srgbClr val="C00000"/>
                </a:solidFill>
              </a:rPr>
              <a:t>null</a:t>
            </a:r>
            <a:r>
              <a:rPr lang="zh-CN" altLang="en-US" sz="1400" dirty="0">
                <a:solidFill>
                  <a:srgbClr val="C00000"/>
                </a:solidFill>
              </a:rPr>
              <a:t>）</a:t>
            </a:r>
            <a:endParaRPr lang="en-US" altLang="zh-CN" sz="1400" dirty="0">
              <a:solidFill>
                <a:srgbClr val="C00000"/>
              </a:solidFill>
            </a:endParaRPr>
          </a:p>
          <a:p>
            <a:pPr marL="0" indent="0">
              <a:buNone/>
            </a:pPr>
            <a:r>
              <a:rPr lang="en-US" altLang="zh-CN" sz="1400" dirty="0">
                <a:solidFill>
                  <a:srgbClr val="C00000"/>
                </a:solidFill>
              </a:rPr>
              <a:t>    </a:t>
            </a:r>
          </a:p>
          <a:p>
            <a:pPr marL="0" indent="0">
              <a:buNone/>
            </a:pPr>
            <a:r>
              <a:rPr lang="en-US" altLang="zh-CN" sz="1400" dirty="0">
                <a:solidFill>
                  <a:schemeClr val="tx1"/>
                </a:solidFill>
              </a:rPr>
              <a:t>    </a:t>
            </a:r>
          </a:p>
          <a:p>
            <a:pPr marL="0" indent="0">
              <a:buNone/>
            </a:pPr>
            <a:endParaRPr lang="en-US" altLang="zh-CN" sz="1400" dirty="0">
              <a:solidFill>
                <a:schemeClr val="tx1"/>
              </a:solidFill>
            </a:endParaRPr>
          </a:p>
          <a:p>
            <a:pPr marL="0" indent="0">
              <a:buNone/>
            </a:pPr>
            <a:r>
              <a:rPr lang="en-US" altLang="zh-CN" sz="1400" dirty="0">
                <a:solidFill>
                  <a:schemeClr val="tx1"/>
                </a:solidFill>
              </a:rPr>
              <a:t>   </a:t>
            </a:r>
          </a:p>
        </p:txBody>
      </p:sp>
      <p:pic>
        <p:nvPicPr>
          <p:cNvPr id="6" name="图片 5">
            <a:extLst>
              <a:ext uri="{FF2B5EF4-FFF2-40B4-BE49-F238E27FC236}">
                <a16:creationId xmlns:a16="http://schemas.microsoft.com/office/drawing/2014/main" xmlns="" id="{8B657B63-AAB9-42A9-8FFA-CA37658FD4C2}"/>
              </a:ext>
            </a:extLst>
          </p:cNvPr>
          <p:cNvPicPr>
            <a:picLocks noChangeAspect="1"/>
          </p:cNvPicPr>
          <p:nvPr/>
        </p:nvPicPr>
        <p:blipFill>
          <a:blip r:embed="rId3"/>
          <a:stretch>
            <a:fillRect/>
          </a:stretch>
        </p:blipFill>
        <p:spPr>
          <a:xfrm>
            <a:off x="1619672" y="1995686"/>
            <a:ext cx="4732434" cy="2592288"/>
          </a:xfrm>
          <a:prstGeom prst="rect">
            <a:avLst/>
          </a:prstGeom>
        </p:spPr>
      </p:pic>
    </p:spTree>
    <p:extLst>
      <p:ext uri="{BB962C8B-B14F-4D97-AF65-F5344CB8AC3E}">
        <p14:creationId xmlns:p14="http://schemas.microsoft.com/office/powerpoint/2010/main" val="442195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05979"/>
            <a:ext cx="8424936" cy="565571"/>
          </a:xfrm>
        </p:spPr>
        <p:txBody>
          <a:bodyPr/>
          <a:lstStyle/>
          <a:p>
            <a:r>
              <a:rPr lang="zh-CN" altLang="en-US" dirty="0"/>
              <a:t>类的继承</a:t>
            </a:r>
            <a:r>
              <a:rPr lang="en-US" altLang="zh-CN" dirty="0"/>
              <a:t>-super</a:t>
            </a:r>
            <a:endParaRPr lang="zh-CN" altLang="en-US" dirty="0"/>
          </a:p>
        </p:txBody>
      </p:sp>
      <p:sp>
        <p:nvSpPr>
          <p:cNvPr id="3" name="内容占位符 2"/>
          <p:cNvSpPr>
            <a:spLocks noGrp="1"/>
          </p:cNvSpPr>
          <p:nvPr>
            <p:ph idx="1"/>
          </p:nvPr>
        </p:nvSpPr>
        <p:spPr>
          <a:xfrm>
            <a:off x="207411" y="793981"/>
            <a:ext cx="8729177" cy="4176464"/>
          </a:xfrm>
        </p:spPr>
        <p:txBody>
          <a:bodyPr>
            <a:normAutofit/>
          </a:bodyPr>
          <a:lstStyle/>
          <a:p>
            <a:pPr marL="0" indent="0">
              <a:buNone/>
            </a:pPr>
            <a:r>
              <a:rPr lang="zh-CN" altLang="en-US" sz="1400" dirty="0" smtClean="0">
                <a:solidFill>
                  <a:schemeClr val="tx1"/>
                </a:solidFill>
              </a:rPr>
              <a:t>   描述</a:t>
            </a:r>
            <a:r>
              <a:rPr lang="zh-CN" altLang="en-US" sz="1400" dirty="0">
                <a:solidFill>
                  <a:schemeClr val="tx1"/>
                </a:solidFill>
              </a:rPr>
              <a:t>：</a:t>
            </a:r>
            <a:r>
              <a:rPr lang="en-US" altLang="zh-CN" sz="1400" dirty="0">
                <a:solidFill>
                  <a:schemeClr val="tx1"/>
                </a:solidFill>
              </a:rPr>
              <a:t>    </a:t>
            </a:r>
          </a:p>
          <a:p>
            <a:pPr marL="0" indent="0">
              <a:buNone/>
            </a:pPr>
            <a:r>
              <a:rPr lang="en-US" altLang="zh-CN" sz="1400" dirty="0">
                <a:solidFill>
                  <a:schemeClr val="tx1"/>
                </a:solidFill>
              </a:rPr>
              <a:t>    super</a:t>
            </a:r>
            <a:r>
              <a:rPr lang="zh-CN" altLang="en-US" sz="1400" dirty="0">
                <a:solidFill>
                  <a:schemeClr val="tx1"/>
                </a:solidFill>
              </a:rPr>
              <a:t>关键字用于访问和调用一个对象的父对象上的函数，</a:t>
            </a:r>
            <a:r>
              <a:rPr lang="en-US" altLang="zh-CN" sz="1400" dirty="0">
                <a:solidFill>
                  <a:schemeClr val="tx1"/>
                </a:solidFill>
              </a:rPr>
              <a:t>super</a:t>
            </a:r>
            <a:r>
              <a:rPr lang="zh-CN" altLang="en-US" sz="1400" dirty="0">
                <a:solidFill>
                  <a:schemeClr val="tx1"/>
                </a:solidFill>
              </a:rPr>
              <a:t>关键字将单独出现并且必须在使用</a:t>
            </a:r>
            <a:r>
              <a:rPr lang="en-US" altLang="zh-CN" sz="1400" dirty="0">
                <a:solidFill>
                  <a:schemeClr val="tx1"/>
                </a:solidFill>
              </a:rPr>
              <a:t>this</a:t>
            </a:r>
            <a:r>
              <a:rPr lang="zh-CN" altLang="en-US" sz="1400" dirty="0">
                <a:solidFill>
                  <a:schemeClr val="tx1"/>
                </a:solidFill>
              </a:rPr>
              <a:t>关键字之前使用</a:t>
            </a:r>
            <a:r>
              <a:rPr lang="zh-CN" altLang="en-US" sz="1400" dirty="0"/>
              <a:t>。</a:t>
            </a:r>
            <a:endParaRPr lang="en-US" altLang="zh-CN" sz="1400" dirty="0"/>
          </a:p>
          <a:p>
            <a:pPr marL="0" indent="0">
              <a:buNone/>
            </a:pPr>
            <a:r>
              <a:rPr lang="zh-CN" altLang="en-US" sz="1400" dirty="0">
                <a:solidFill>
                  <a:schemeClr val="tx1"/>
                </a:solidFill>
              </a:rPr>
              <a:t>语法：</a:t>
            </a:r>
            <a:endParaRPr lang="en-US" altLang="zh-CN" sz="1400" dirty="0">
              <a:solidFill>
                <a:schemeClr val="tx1"/>
              </a:solidFill>
            </a:endParaRPr>
          </a:p>
          <a:p>
            <a:pPr marL="0" indent="0">
              <a:buNone/>
            </a:pPr>
            <a:r>
              <a:rPr lang="en-US" altLang="zh-CN" sz="1400" dirty="0">
                <a:solidFill>
                  <a:schemeClr val="tx1"/>
                </a:solidFill>
              </a:rPr>
              <a:t>    super([arguments]);                              // </a:t>
            </a:r>
            <a:r>
              <a:rPr lang="zh-CN" altLang="en-US" sz="1400" dirty="0">
                <a:solidFill>
                  <a:schemeClr val="tx1"/>
                </a:solidFill>
              </a:rPr>
              <a:t>调用 父对象</a:t>
            </a:r>
            <a:r>
              <a:rPr lang="en-US" altLang="zh-CN" sz="1400" dirty="0">
                <a:solidFill>
                  <a:schemeClr val="tx1"/>
                </a:solidFill>
              </a:rPr>
              <a:t>/</a:t>
            </a:r>
            <a:r>
              <a:rPr lang="zh-CN" altLang="en-US" sz="1400" dirty="0">
                <a:solidFill>
                  <a:schemeClr val="tx1"/>
                </a:solidFill>
              </a:rPr>
              <a:t>父类 的构造函数</a:t>
            </a:r>
          </a:p>
          <a:p>
            <a:pPr marL="0" indent="0">
              <a:buNone/>
            </a:pPr>
            <a:r>
              <a:rPr lang="en-US" altLang="zh-CN" sz="1400" dirty="0">
                <a:solidFill>
                  <a:schemeClr val="tx1"/>
                </a:solidFill>
              </a:rPr>
              <a:t>    </a:t>
            </a:r>
            <a:r>
              <a:rPr lang="en-US" altLang="zh-CN" sz="1400" dirty="0" err="1">
                <a:solidFill>
                  <a:schemeClr val="tx1"/>
                </a:solidFill>
              </a:rPr>
              <a:t>super.functionOnParent</a:t>
            </a:r>
            <a:r>
              <a:rPr lang="en-US" altLang="zh-CN" sz="1400" dirty="0">
                <a:solidFill>
                  <a:schemeClr val="tx1"/>
                </a:solidFill>
              </a:rPr>
              <a:t>([arguments]); // </a:t>
            </a:r>
            <a:r>
              <a:rPr lang="zh-CN" altLang="en-US" sz="1400" dirty="0">
                <a:solidFill>
                  <a:schemeClr val="tx1"/>
                </a:solidFill>
              </a:rPr>
              <a:t>调用 父对象</a:t>
            </a:r>
            <a:r>
              <a:rPr lang="en-US" altLang="zh-CN" sz="1400" dirty="0">
                <a:solidFill>
                  <a:schemeClr val="tx1"/>
                </a:solidFill>
              </a:rPr>
              <a:t>/</a:t>
            </a:r>
            <a:r>
              <a:rPr lang="zh-CN" altLang="en-US" sz="1400" dirty="0">
                <a:solidFill>
                  <a:schemeClr val="tx1"/>
                </a:solidFill>
              </a:rPr>
              <a:t>父类 上的方法</a:t>
            </a:r>
            <a:endParaRPr lang="en-US" altLang="zh-CN" sz="1400" dirty="0">
              <a:solidFill>
                <a:schemeClr val="tx1"/>
              </a:solidFill>
            </a:endParaRPr>
          </a:p>
          <a:p>
            <a:pPr marL="0" indent="0">
              <a:buNone/>
            </a:pPr>
            <a:endParaRPr lang="en-US" altLang="zh-CN" sz="1400" dirty="0">
              <a:solidFill>
                <a:schemeClr val="tx1"/>
              </a:solidFill>
            </a:endParaRPr>
          </a:p>
        </p:txBody>
      </p:sp>
      <p:pic>
        <p:nvPicPr>
          <p:cNvPr id="5" name="图片 4">
            <a:extLst>
              <a:ext uri="{FF2B5EF4-FFF2-40B4-BE49-F238E27FC236}">
                <a16:creationId xmlns:a16="http://schemas.microsoft.com/office/drawing/2014/main" xmlns="" id="{7F096CAD-2234-4909-AD0B-0AEA4B625951}"/>
              </a:ext>
            </a:extLst>
          </p:cNvPr>
          <p:cNvPicPr>
            <a:picLocks noChangeAspect="1"/>
          </p:cNvPicPr>
          <p:nvPr/>
        </p:nvPicPr>
        <p:blipFill>
          <a:blip r:embed="rId3"/>
          <a:stretch>
            <a:fillRect/>
          </a:stretch>
        </p:blipFill>
        <p:spPr>
          <a:xfrm>
            <a:off x="899592" y="2571750"/>
            <a:ext cx="6580952" cy="2171429"/>
          </a:xfrm>
          <a:prstGeom prst="rect">
            <a:avLst/>
          </a:prstGeom>
        </p:spPr>
      </p:pic>
    </p:spTree>
    <p:extLst>
      <p:ext uri="{BB962C8B-B14F-4D97-AF65-F5344CB8AC3E}">
        <p14:creationId xmlns:p14="http://schemas.microsoft.com/office/powerpoint/2010/main" val="20991365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05979"/>
            <a:ext cx="8424936" cy="565571"/>
          </a:xfrm>
        </p:spPr>
        <p:txBody>
          <a:bodyPr/>
          <a:lstStyle/>
          <a:p>
            <a:r>
              <a:rPr lang="zh-CN" altLang="en-US" dirty="0"/>
              <a:t>类的继承</a:t>
            </a:r>
            <a:r>
              <a:rPr lang="en-US" altLang="zh-CN" dirty="0"/>
              <a:t>-super</a:t>
            </a:r>
            <a:endParaRPr lang="zh-CN" altLang="en-US" dirty="0"/>
          </a:p>
        </p:txBody>
      </p:sp>
      <p:pic>
        <p:nvPicPr>
          <p:cNvPr id="12" name="内容占位符 11">
            <a:extLst>
              <a:ext uri="{FF2B5EF4-FFF2-40B4-BE49-F238E27FC236}">
                <a16:creationId xmlns:a16="http://schemas.microsoft.com/office/drawing/2014/main" xmlns="" id="{7B9BD1AA-84E1-49CC-B2B5-C3089C5673CB}"/>
              </a:ext>
            </a:extLst>
          </p:cNvPr>
          <p:cNvPicPr>
            <a:picLocks noGrp="1" noChangeAspect="1"/>
          </p:cNvPicPr>
          <p:nvPr>
            <p:ph idx="1"/>
          </p:nvPr>
        </p:nvPicPr>
        <p:blipFill>
          <a:blip r:embed="rId3"/>
          <a:stretch>
            <a:fillRect/>
          </a:stretch>
        </p:blipFill>
        <p:spPr>
          <a:xfrm>
            <a:off x="291705" y="877336"/>
            <a:ext cx="4028571" cy="1904762"/>
          </a:xfrm>
          <a:prstGeom prst="rect">
            <a:avLst/>
          </a:prstGeom>
        </p:spPr>
      </p:pic>
      <p:pic>
        <p:nvPicPr>
          <p:cNvPr id="14" name="图片 13">
            <a:extLst>
              <a:ext uri="{FF2B5EF4-FFF2-40B4-BE49-F238E27FC236}">
                <a16:creationId xmlns:a16="http://schemas.microsoft.com/office/drawing/2014/main" xmlns="" id="{FC6A4414-DBA4-48CD-BC3E-98E238136E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2239" y="2283718"/>
            <a:ext cx="4086225" cy="2209800"/>
          </a:xfrm>
          <a:prstGeom prst="rect">
            <a:avLst/>
          </a:prstGeom>
        </p:spPr>
      </p:pic>
      <p:sp>
        <p:nvSpPr>
          <p:cNvPr id="15" name="文本框 14">
            <a:extLst>
              <a:ext uri="{FF2B5EF4-FFF2-40B4-BE49-F238E27FC236}">
                <a16:creationId xmlns:a16="http://schemas.microsoft.com/office/drawing/2014/main" xmlns="" id="{DEA599FE-22DB-48A9-8A10-14B295479E08}"/>
              </a:ext>
            </a:extLst>
          </p:cNvPr>
          <p:cNvSpPr txBox="1"/>
          <p:nvPr/>
        </p:nvSpPr>
        <p:spPr>
          <a:xfrm>
            <a:off x="1547664" y="2862870"/>
            <a:ext cx="1152128" cy="246221"/>
          </a:xfrm>
          <a:prstGeom prst="rect">
            <a:avLst/>
          </a:prstGeom>
          <a:noFill/>
        </p:spPr>
        <p:txBody>
          <a:bodyPr wrap="square" rtlCol="0">
            <a:spAutoFit/>
          </a:bodyPr>
          <a:lstStyle/>
          <a:p>
            <a:r>
              <a:rPr lang="zh-CN" altLang="en-US" sz="1000" dirty="0">
                <a:solidFill>
                  <a:srgbClr val="C00000"/>
                </a:solidFill>
                <a:latin typeface="微软雅黑" panose="020B0503020204020204" pitchFamily="34" charset="-122"/>
                <a:ea typeface="微软雅黑" panose="020B0503020204020204" pitchFamily="34" charset="-122"/>
              </a:rPr>
              <a:t>调用父类方法</a:t>
            </a:r>
          </a:p>
        </p:txBody>
      </p:sp>
      <p:sp>
        <p:nvSpPr>
          <p:cNvPr id="16" name="文本框 15">
            <a:extLst>
              <a:ext uri="{FF2B5EF4-FFF2-40B4-BE49-F238E27FC236}">
                <a16:creationId xmlns:a16="http://schemas.microsoft.com/office/drawing/2014/main" xmlns="" id="{63550D99-0593-41A2-A3B8-11401AC09372}"/>
              </a:ext>
            </a:extLst>
          </p:cNvPr>
          <p:cNvSpPr txBox="1"/>
          <p:nvPr/>
        </p:nvSpPr>
        <p:spPr>
          <a:xfrm>
            <a:off x="6084168" y="4587974"/>
            <a:ext cx="1440160" cy="246221"/>
          </a:xfrm>
          <a:prstGeom prst="rect">
            <a:avLst/>
          </a:prstGeom>
          <a:noFill/>
        </p:spPr>
        <p:txBody>
          <a:bodyPr wrap="square" rtlCol="0">
            <a:spAutoFit/>
          </a:bodyPr>
          <a:lstStyle/>
          <a:p>
            <a:r>
              <a:rPr lang="zh-CN" altLang="en-US" sz="1000" dirty="0">
                <a:solidFill>
                  <a:srgbClr val="C00000"/>
                </a:solidFill>
                <a:latin typeface="微软雅黑" panose="020B0503020204020204" pitchFamily="34" charset="-122"/>
                <a:ea typeface="微软雅黑" panose="020B0503020204020204" pitchFamily="34" charset="-122"/>
              </a:rPr>
              <a:t>调用父类构造函数</a:t>
            </a:r>
          </a:p>
        </p:txBody>
      </p:sp>
    </p:spTree>
    <p:extLst>
      <p:ext uri="{BB962C8B-B14F-4D97-AF65-F5344CB8AC3E}">
        <p14:creationId xmlns:p14="http://schemas.microsoft.com/office/powerpoint/2010/main" val="23090733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05979"/>
            <a:ext cx="8424936" cy="565571"/>
          </a:xfrm>
        </p:spPr>
        <p:txBody>
          <a:bodyPr/>
          <a:lstStyle/>
          <a:p>
            <a:r>
              <a:rPr lang="zh-CN" altLang="en-US" dirty="0" smtClean="0"/>
              <a:t>代理</a:t>
            </a:r>
            <a:r>
              <a:rPr lang="en-US" altLang="zh-CN" dirty="0" smtClean="0"/>
              <a:t>-Proxy</a:t>
            </a:r>
            <a:endParaRPr lang="zh-CN" altLang="en-US" dirty="0"/>
          </a:p>
        </p:txBody>
      </p:sp>
      <p:pic>
        <p:nvPicPr>
          <p:cNvPr id="4" name="图片 3"/>
          <p:cNvPicPr>
            <a:picLocks noChangeAspect="1"/>
          </p:cNvPicPr>
          <p:nvPr/>
        </p:nvPicPr>
        <p:blipFill>
          <a:blip r:embed="rId3"/>
          <a:stretch>
            <a:fillRect/>
          </a:stretch>
        </p:blipFill>
        <p:spPr>
          <a:xfrm>
            <a:off x="251520" y="1503384"/>
            <a:ext cx="8892479" cy="2961387"/>
          </a:xfrm>
          <a:prstGeom prst="rect">
            <a:avLst/>
          </a:prstGeom>
        </p:spPr>
      </p:pic>
      <p:sp>
        <p:nvSpPr>
          <p:cNvPr id="5" name="文本框 4"/>
          <p:cNvSpPr txBox="1"/>
          <p:nvPr/>
        </p:nvSpPr>
        <p:spPr>
          <a:xfrm>
            <a:off x="251521" y="896402"/>
            <a:ext cx="8892480" cy="523220"/>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    阮一峰</a:t>
            </a:r>
            <a:r>
              <a:rPr lang="zh-CN" altLang="en-US" sz="1400" dirty="0">
                <a:latin typeface="微软雅黑" panose="020B0503020204020204" pitchFamily="34" charset="-122"/>
                <a:ea typeface="微软雅黑" panose="020B0503020204020204" pitchFamily="34" charset="-122"/>
              </a:rPr>
              <a:t>说：</a:t>
            </a:r>
            <a:r>
              <a:rPr lang="en-US" altLang="zh-CN" sz="1400" dirty="0">
                <a:latin typeface="微软雅黑" panose="020B0503020204020204" pitchFamily="34" charset="-122"/>
                <a:ea typeface="微软雅黑" panose="020B0503020204020204" pitchFamily="34" charset="-122"/>
              </a:rPr>
              <a:t>Proxy</a:t>
            </a:r>
            <a:r>
              <a:rPr lang="zh-CN" altLang="en-US" sz="1400" dirty="0">
                <a:latin typeface="微软雅黑" panose="020B0503020204020204" pitchFamily="34" charset="-122"/>
                <a:ea typeface="微软雅黑" panose="020B0503020204020204" pitchFamily="34" charset="-122"/>
              </a:rPr>
              <a:t>可以理解成在目标对象之前架设一层 </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拦截</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当外界对该对象访问的时候，都必须经过这层</a:t>
            </a:r>
            <a:r>
              <a:rPr lang="zh-CN" altLang="en-US" sz="1400" dirty="0" smtClean="0">
                <a:latin typeface="微软雅黑" panose="020B0503020204020204" pitchFamily="34" charset="-122"/>
                <a:ea typeface="微软雅黑" panose="020B0503020204020204" pitchFamily="34" charset="-122"/>
              </a:rPr>
              <a:t>拦截</a:t>
            </a:r>
            <a:r>
              <a:rPr lang="zh-CN" altLang="en-US" sz="1400" dirty="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而</a:t>
            </a:r>
            <a:r>
              <a:rPr lang="en-US" altLang="zh-CN" sz="1400" dirty="0">
                <a:latin typeface="微软雅黑" panose="020B0503020204020204" pitchFamily="34" charset="-122"/>
                <a:ea typeface="微软雅黑" panose="020B0503020204020204" pitchFamily="34" charset="-122"/>
              </a:rPr>
              <a:t>Proxy</a:t>
            </a:r>
            <a:r>
              <a:rPr lang="zh-CN" altLang="en-US" sz="1400" dirty="0">
                <a:latin typeface="微软雅黑" panose="020B0503020204020204" pitchFamily="34" charset="-122"/>
                <a:ea typeface="微软雅黑" panose="020B0503020204020204" pitchFamily="34" charset="-122"/>
              </a:rPr>
              <a:t>就充当了这种机制类似于代理的含义，它可以对外界访问对象之前进行过滤和改写该对象。</a:t>
            </a:r>
          </a:p>
        </p:txBody>
      </p:sp>
    </p:spTree>
    <p:extLst>
      <p:ext uri="{BB962C8B-B14F-4D97-AF65-F5344CB8AC3E}">
        <p14:creationId xmlns:p14="http://schemas.microsoft.com/office/powerpoint/2010/main" val="7844189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05979"/>
            <a:ext cx="8424936" cy="565571"/>
          </a:xfrm>
        </p:spPr>
        <p:txBody>
          <a:bodyPr/>
          <a:lstStyle/>
          <a:p>
            <a:r>
              <a:rPr lang="zh-CN" altLang="en-US" dirty="0" smtClean="0"/>
              <a:t>代理</a:t>
            </a:r>
            <a:r>
              <a:rPr lang="en-US" altLang="zh-CN" dirty="0" smtClean="0"/>
              <a:t>-</a:t>
            </a:r>
            <a:r>
              <a:rPr lang="zh-CN" altLang="en-US" dirty="0" smtClean="0"/>
              <a:t>示例</a:t>
            </a:r>
            <a:endParaRPr lang="zh-CN" altLang="en-US" dirty="0"/>
          </a:p>
        </p:txBody>
      </p:sp>
      <p:pic>
        <p:nvPicPr>
          <p:cNvPr id="3" name="图片 2"/>
          <p:cNvPicPr>
            <a:picLocks noChangeAspect="1"/>
          </p:cNvPicPr>
          <p:nvPr/>
        </p:nvPicPr>
        <p:blipFill>
          <a:blip r:embed="rId3"/>
          <a:stretch>
            <a:fillRect/>
          </a:stretch>
        </p:blipFill>
        <p:spPr>
          <a:xfrm>
            <a:off x="328489" y="915566"/>
            <a:ext cx="3888196" cy="2952328"/>
          </a:xfrm>
          <a:prstGeom prst="rect">
            <a:avLst/>
          </a:prstGeom>
        </p:spPr>
      </p:pic>
      <p:pic>
        <p:nvPicPr>
          <p:cNvPr id="6" name="图片 5"/>
          <p:cNvPicPr>
            <a:picLocks noChangeAspect="1"/>
          </p:cNvPicPr>
          <p:nvPr/>
        </p:nvPicPr>
        <p:blipFill>
          <a:blip r:embed="rId4"/>
          <a:stretch>
            <a:fillRect/>
          </a:stretch>
        </p:blipFill>
        <p:spPr>
          <a:xfrm>
            <a:off x="5004048" y="1203598"/>
            <a:ext cx="3409524" cy="1895238"/>
          </a:xfrm>
          <a:prstGeom prst="rect">
            <a:avLst/>
          </a:prstGeom>
        </p:spPr>
      </p:pic>
      <p:sp>
        <p:nvSpPr>
          <p:cNvPr id="7" name="文本框 6"/>
          <p:cNvSpPr txBox="1"/>
          <p:nvPr/>
        </p:nvSpPr>
        <p:spPr>
          <a:xfrm>
            <a:off x="6228184" y="3186307"/>
            <a:ext cx="954107" cy="246221"/>
          </a:xfrm>
          <a:prstGeom prst="rect">
            <a:avLst/>
          </a:prstGeom>
          <a:noFill/>
        </p:spPr>
        <p:txBody>
          <a:bodyPr wrap="none" rtlCol="0">
            <a:spAutoFit/>
          </a:bodyPr>
          <a:lstStyle/>
          <a:p>
            <a:r>
              <a:rPr lang="zh-CN" altLang="en-US" sz="1000" dirty="0" smtClean="0">
                <a:solidFill>
                  <a:srgbClr val="C00000"/>
                </a:solidFill>
                <a:latin typeface="微软雅黑" panose="020B0503020204020204" pitchFamily="34" charset="-122"/>
                <a:ea typeface="微软雅黑" panose="020B0503020204020204" pitchFamily="34" charset="-122"/>
              </a:rPr>
              <a:t>拦截赋值操作</a:t>
            </a:r>
            <a:endParaRPr lang="zh-CN" altLang="en-US" sz="1000" dirty="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475656" y="3867894"/>
            <a:ext cx="954107" cy="246221"/>
          </a:xfrm>
          <a:prstGeom prst="rect">
            <a:avLst/>
          </a:prstGeom>
          <a:noFill/>
        </p:spPr>
        <p:txBody>
          <a:bodyPr wrap="none" rtlCol="0">
            <a:spAutoFit/>
          </a:bodyPr>
          <a:lstStyle/>
          <a:p>
            <a:r>
              <a:rPr lang="zh-CN" altLang="en-US" sz="1000" dirty="0" smtClean="0">
                <a:solidFill>
                  <a:srgbClr val="C00000"/>
                </a:solidFill>
                <a:latin typeface="微软雅黑" panose="020B0503020204020204" pitchFamily="34" charset="-122"/>
                <a:ea typeface="微软雅黑" panose="020B0503020204020204" pitchFamily="34" charset="-122"/>
              </a:rPr>
              <a:t>拦截读取操作</a:t>
            </a:r>
            <a:endParaRPr lang="zh-CN" altLang="en-US" sz="1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27834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05979"/>
            <a:ext cx="8424936" cy="565571"/>
          </a:xfrm>
        </p:spPr>
        <p:txBody>
          <a:bodyPr/>
          <a:lstStyle/>
          <a:p>
            <a:r>
              <a:rPr lang="zh-CN" altLang="en-US" dirty="0" smtClean="0"/>
              <a:t>代理</a:t>
            </a:r>
            <a:r>
              <a:rPr lang="en-US" altLang="zh-CN" dirty="0" smtClean="0"/>
              <a:t>-</a:t>
            </a:r>
            <a:r>
              <a:rPr lang="zh-CN" altLang="en-US" dirty="0" smtClean="0"/>
              <a:t>应用</a:t>
            </a:r>
            <a:endParaRPr lang="zh-CN" altLang="en-US" dirty="0"/>
          </a:p>
        </p:txBody>
      </p:sp>
      <p:sp>
        <p:nvSpPr>
          <p:cNvPr id="5" name="文本框 4"/>
          <p:cNvSpPr txBox="1"/>
          <p:nvPr/>
        </p:nvSpPr>
        <p:spPr>
          <a:xfrm>
            <a:off x="251521" y="896402"/>
            <a:ext cx="8892480" cy="1600438"/>
          </a:xfrm>
          <a:prstGeom prst="rect">
            <a:avLst/>
          </a:prstGeom>
          <a:noFill/>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   vue2.xx</a:t>
            </a:r>
            <a:r>
              <a:rPr lang="zh-CN" altLang="en-US" sz="1400" dirty="0">
                <a:latin typeface="微软雅黑" panose="020B0503020204020204" pitchFamily="34" charset="-122"/>
                <a:ea typeface="微软雅黑" panose="020B0503020204020204" pitchFamily="34" charset="-122"/>
              </a:rPr>
              <a:t>中使用</a:t>
            </a:r>
            <a:r>
              <a:rPr lang="en-US" altLang="zh-CN" sz="1400" dirty="0" err="1">
                <a:latin typeface="微软雅黑" panose="020B0503020204020204" pitchFamily="34" charset="-122"/>
                <a:ea typeface="微软雅黑" panose="020B0503020204020204" pitchFamily="34" charset="-122"/>
              </a:rPr>
              <a:t>Object.defineProperty</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方法对该对象通过递归</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遍历的方式来实现对数据的监控的，但是</a:t>
            </a:r>
            <a:r>
              <a:rPr lang="zh-CN" altLang="en-US" sz="1400" dirty="0" smtClean="0">
                <a:latin typeface="微软雅黑" panose="020B0503020204020204" pitchFamily="34" charset="-122"/>
                <a:ea typeface="微软雅黑" panose="020B0503020204020204" pitchFamily="34" charset="-122"/>
              </a:rPr>
              <a:t>有缺点的。</a:t>
            </a:r>
            <a:endParaRPr lang="zh-CN" altLang="en-US" sz="1400" dirty="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    1</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监听数组的方法不能触发</a:t>
            </a:r>
            <a:r>
              <a:rPr lang="en-US" altLang="zh-CN" sz="1400" dirty="0" err="1">
                <a:latin typeface="微软雅黑" panose="020B0503020204020204" pitchFamily="34" charset="-122"/>
                <a:ea typeface="微软雅黑" panose="020B0503020204020204" pitchFamily="34" charset="-122"/>
              </a:rPr>
              <a:t>Object.defineProperty</a:t>
            </a:r>
            <a:r>
              <a:rPr lang="zh-CN" altLang="en-US" sz="1400" dirty="0">
                <a:latin typeface="微软雅黑" panose="020B0503020204020204" pitchFamily="34" charset="-122"/>
                <a:ea typeface="微软雅黑" panose="020B0503020204020204" pitchFamily="34" charset="-122"/>
              </a:rPr>
              <a:t>方法中的</a:t>
            </a:r>
            <a:r>
              <a:rPr lang="en-US" altLang="zh-CN" sz="1400" dirty="0">
                <a:latin typeface="微软雅黑" panose="020B0503020204020204" pitchFamily="34" charset="-122"/>
                <a:ea typeface="微软雅黑" panose="020B0503020204020204" pitchFamily="34" charset="-122"/>
              </a:rPr>
              <a:t>set</a:t>
            </a:r>
            <a:r>
              <a:rPr lang="zh-CN" altLang="en-US" sz="1400" dirty="0">
                <a:latin typeface="微软雅黑" panose="020B0503020204020204" pitchFamily="34" charset="-122"/>
                <a:ea typeface="微软雅黑" panose="020B0503020204020204" pitchFamily="34" charset="-122"/>
              </a:rPr>
              <a:t>操作</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如果要监听的到话，需要重新编写数组的方法</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p>
          <a:p>
            <a:r>
              <a:rPr lang="en-US" altLang="zh-CN" sz="1400" dirty="0" smtClean="0">
                <a:latin typeface="微软雅黑" panose="020B0503020204020204" pitchFamily="34" charset="-122"/>
                <a:ea typeface="微软雅黑" panose="020B0503020204020204" pitchFamily="34" charset="-122"/>
              </a:rPr>
              <a:t>    2</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必须遍历每个对象的每个属性，如果对象嵌套很深的话，需要使用递归调用</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所以</a:t>
            </a:r>
            <a:r>
              <a:rPr lang="en-US" altLang="zh-CN" sz="1400" dirty="0" smtClean="0">
                <a:latin typeface="微软雅黑" panose="020B0503020204020204" pitchFamily="34" charset="-122"/>
                <a:ea typeface="微软雅黑" panose="020B0503020204020204" pitchFamily="34" charset="-122"/>
              </a:rPr>
              <a:t>vue3.XX</a:t>
            </a:r>
            <a:r>
              <a:rPr lang="zh-CN" altLang="en-US" sz="1400" dirty="0" smtClean="0">
                <a:latin typeface="微软雅黑" panose="020B0503020204020204" pitchFamily="34" charset="-122"/>
                <a:ea typeface="微软雅黑" panose="020B0503020204020204" pitchFamily="34" charset="-122"/>
              </a:rPr>
              <a:t>之后就改用</a:t>
            </a:r>
            <a:r>
              <a:rPr lang="en-US" altLang="zh-CN" sz="1400" dirty="0" smtClean="0">
                <a:latin typeface="微软雅黑" panose="020B0503020204020204" pitchFamily="34" charset="-122"/>
                <a:ea typeface="微软雅黑" panose="020B0503020204020204" pitchFamily="34" charset="-122"/>
              </a:rPr>
              <a:t>Proxy</a:t>
            </a:r>
            <a:r>
              <a:rPr lang="zh-CN" altLang="en-US" sz="1400" dirty="0" smtClean="0">
                <a:latin typeface="微软雅黑" panose="020B0503020204020204" pitchFamily="34" charset="-122"/>
                <a:ea typeface="微软雅黑" panose="020B0503020204020204" pitchFamily="34" charset="-122"/>
              </a:rPr>
              <a:t>来实现数据绑定。</a:t>
            </a:r>
            <a:endParaRPr lang="en-US" altLang="zh-CN" sz="1400" dirty="0" smtClean="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251521" y="2859782"/>
            <a:ext cx="8828571" cy="1685714"/>
          </a:xfrm>
          <a:prstGeom prst="rect">
            <a:avLst/>
          </a:prstGeom>
        </p:spPr>
      </p:pic>
    </p:spTree>
    <p:extLst>
      <p:ext uri="{BB962C8B-B14F-4D97-AF65-F5344CB8AC3E}">
        <p14:creationId xmlns:p14="http://schemas.microsoft.com/office/powerpoint/2010/main" val="14483038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05979"/>
            <a:ext cx="8424936" cy="565571"/>
          </a:xfrm>
        </p:spPr>
        <p:txBody>
          <a:bodyPr/>
          <a:lstStyle/>
          <a:p>
            <a:r>
              <a:rPr lang="zh-CN" altLang="en-US" dirty="0" smtClean="0"/>
              <a:t>其他特性</a:t>
            </a:r>
            <a:endParaRPr lang="zh-CN" altLang="en-US" dirty="0"/>
          </a:p>
        </p:txBody>
      </p:sp>
      <p:graphicFrame>
        <p:nvGraphicFramePr>
          <p:cNvPr id="4" name="表格 3">
            <a:extLst>
              <a:ext uri="{FF2B5EF4-FFF2-40B4-BE49-F238E27FC236}">
                <a16:creationId xmlns:a16="http://schemas.microsoft.com/office/drawing/2014/main" xmlns="" id="{78BBA40E-14B7-4363-8F85-1A57D5D689BE}"/>
              </a:ext>
            </a:extLst>
          </p:cNvPr>
          <p:cNvGraphicFramePr>
            <a:graphicFrameLocks noGrp="1"/>
          </p:cNvGraphicFramePr>
          <p:nvPr>
            <p:extLst>
              <p:ext uri="{D42A27DB-BD31-4B8C-83A1-F6EECF244321}">
                <p14:modId xmlns:p14="http://schemas.microsoft.com/office/powerpoint/2010/main" val="845962780"/>
              </p:ext>
            </p:extLst>
          </p:nvPr>
        </p:nvGraphicFramePr>
        <p:xfrm>
          <a:off x="323528" y="987574"/>
          <a:ext cx="8344200" cy="2837528"/>
        </p:xfrm>
        <a:graphic>
          <a:graphicData uri="http://schemas.openxmlformats.org/drawingml/2006/table">
            <a:tbl>
              <a:tblPr firstRow="1" bandRow="1">
                <a:tableStyleId>{5C22544A-7EE6-4342-B048-85BDC9FD1C3A}</a:tableStyleId>
              </a:tblPr>
              <a:tblGrid>
                <a:gridCol w="2151514">
                  <a:extLst>
                    <a:ext uri="{9D8B030D-6E8A-4147-A177-3AD203B41FA5}">
                      <a16:colId xmlns:a16="http://schemas.microsoft.com/office/drawing/2014/main" xmlns="" val="4260048012"/>
                    </a:ext>
                  </a:extLst>
                </a:gridCol>
                <a:gridCol w="4113182">
                  <a:extLst>
                    <a:ext uri="{9D8B030D-6E8A-4147-A177-3AD203B41FA5}">
                      <a16:colId xmlns:a16="http://schemas.microsoft.com/office/drawing/2014/main" xmlns="" val="2087249110"/>
                    </a:ext>
                  </a:extLst>
                </a:gridCol>
                <a:gridCol w="2079504">
                  <a:extLst>
                    <a:ext uri="{9D8B030D-6E8A-4147-A177-3AD203B41FA5}">
                      <a16:colId xmlns:a16="http://schemas.microsoft.com/office/drawing/2014/main" xmlns="" val="1189960402"/>
                    </a:ext>
                  </a:extLst>
                </a:gridCol>
              </a:tblGrid>
              <a:tr h="450302">
                <a:tc>
                  <a:txBody>
                    <a:bodyPr/>
                    <a:lstStyle/>
                    <a:p>
                      <a:pPr algn="ctr"/>
                      <a:r>
                        <a:rPr lang="zh-CN" altLang="en-US" sz="1400" dirty="0">
                          <a:latin typeface="微软雅黑" panose="020B0503020204020204" pitchFamily="34" charset="-122"/>
                          <a:ea typeface="微软雅黑" panose="020B0503020204020204" pitchFamily="34" charset="-122"/>
                        </a:rPr>
                        <a:t>作用</a:t>
                      </a:r>
                    </a:p>
                  </a:txBody>
                  <a:tcPr/>
                </a:tc>
                <a:tc>
                  <a:txBody>
                    <a:bodyPr/>
                    <a:lstStyle/>
                    <a:p>
                      <a:pPr algn="ctr"/>
                      <a:r>
                        <a:rPr lang="zh-CN" altLang="en-US" sz="1400" dirty="0">
                          <a:latin typeface="微软雅黑" panose="020B0503020204020204" pitchFamily="34" charset="-122"/>
                          <a:ea typeface="微软雅黑" panose="020B0503020204020204" pitchFamily="34" charset="-122"/>
                        </a:rPr>
                        <a:t>处理方式</a:t>
                      </a:r>
                    </a:p>
                  </a:txBody>
                  <a:tcPr/>
                </a:tc>
                <a:tc>
                  <a:txBody>
                    <a:bodyPr/>
                    <a:lstStyle/>
                    <a:p>
                      <a:pPr algn="ctr"/>
                      <a:r>
                        <a:rPr lang="zh-CN" altLang="en-US" sz="1400" dirty="0">
                          <a:latin typeface="微软雅黑" panose="020B0503020204020204" pitchFamily="34" charset="-122"/>
                          <a:ea typeface="微软雅黑" panose="020B0503020204020204" pitchFamily="34" charset="-122"/>
                        </a:rPr>
                        <a:t>备注</a:t>
                      </a:r>
                    </a:p>
                  </a:txBody>
                  <a:tcPr/>
                </a:tc>
                <a:extLst>
                  <a:ext uri="{0D108BD9-81ED-4DB2-BD59-A6C34878D82A}">
                    <a16:rowId xmlns:a16="http://schemas.microsoft.com/office/drawing/2014/main" xmlns="" val="4208471628"/>
                  </a:ext>
                </a:extLst>
              </a:tr>
              <a:tr h="450302">
                <a:tc>
                  <a:txBody>
                    <a:bodyPr/>
                    <a:lstStyle/>
                    <a:p>
                      <a:pPr algn="ctr"/>
                      <a:r>
                        <a:rPr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对象的合并扩展</a:t>
                      </a:r>
                      <a:endParaRPr lang="zh-CN" altLang="en-US" sz="1400" b="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b="0" i="0" kern="1200" dirty="0" err="1">
                          <a:solidFill>
                            <a:schemeClr val="dk1"/>
                          </a:solidFill>
                          <a:effectLst/>
                          <a:latin typeface="微软雅黑" panose="020B0503020204020204" pitchFamily="34" charset="-122"/>
                          <a:ea typeface="微软雅黑" panose="020B0503020204020204" pitchFamily="34" charset="-122"/>
                          <a:cs typeface="+mn-cs"/>
                        </a:rPr>
                        <a:t>Object.assign</a:t>
                      </a:r>
                      <a:r>
                        <a:rPr lang="en-US" altLang="zh-CN" sz="1400" b="0" i="0" kern="1200" dirty="0">
                          <a:solidFill>
                            <a:schemeClr val="dk1"/>
                          </a:solidFill>
                          <a:effectLst/>
                          <a:latin typeface="微软雅黑" panose="020B0503020204020204" pitchFamily="34" charset="-122"/>
                          <a:ea typeface="微软雅黑" panose="020B0503020204020204" pitchFamily="34" charset="-122"/>
                          <a:cs typeface="+mn-cs"/>
                        </a:rPr>
                        <a:t>(</a:t>
                      </a:r>
                      <a:r>
                        <a:rPr lang="en-US" altLang="zh-CN" sz="1400" b="0" i="0" kern="1200" dirty="0" err="1">
                          <a:solidFill>
                            <a:schemeClr val="dk1"/>
                          </a:solidFill>
                          <a:effectLst/>
                          <a:latin typeface="微软雅黑" panose="020B0503020204020204" pitchFamily="34" charset="-122"/>
                          <a:ea typeface="微软雅黑" panose="020B0503020204020204" pitchFamily="34" charset="-122"/>
                          <a:cs typeface="+mn-cs"/>
                        </a:rPr>
                        <a:t>target,source</a:t>
                      </a:r>
                      <a:r>
                        <a:rPr lang="en-US" altLang="zh-CN" sz="1400" b="0" i="0" kern="1200" dirty="0">
                          <a:solidFill>
                            <a:schemeClr val="dk1"/>
                          </a:solidFill>
                          <a:effectLst/>
                          <a:latin typeface="微软雅黑" panose="020B0503020204020204" pitchFamily="34" charset="-122"/>
                          <a:ea typeface="微软雅黑" panose="020B0503020204020204" pitchFamily="34" charset="-122"/>
                          <a:cs typeface="+mn-cs"/>
                        </a:rPr>
                        <a:t>)</a:t>
                      </a:r>
                      <a:endParaRPr lang="zh-CN" altLang="en-US" sz="1400" b="0" dirty="0">
                        <a:latin typeface="微软雅黑" panose="020B0503020204020204" pitchFamily="34" charset="-122"/>
                        <a:ea typeface="微软雅黑" panose="020B0503020204020204" pitchFamily="34" charset="-122"/>
                      </a:endParaRPr>
                    </a:p>
                  </a:txBody>
                  <a:tcP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985898711"/>
                  </a:ext>
                </a:extLst>
              </a:tr>
              <a:tr h="450302">
                <a:tc>
                  <a:txBody>
                    <a:bodyPr/>
                    <a:lstStyle/>
                    <a:p>
                      <a:pPr algn="ctr"/>
                      <a:r>
                        <a:rPr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字符串内容的检测</a:t>
                      </a:r>
                      <a:endParaRPr lang="zh-CN" altLang="en-US" sz="1400" b="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b="0" dirty="0">
                          <a:latin typeface="微软雅黑" panose="020B0503020204020204" pitchFamily="34" charset="-122"/>
                          <a:ea typeface="微软雅黑" panose="020B0503020204020204" pitchFamily="34" charset="-122"/>
                        </a:rPr>
                        <a:t>'Hello </a:t>
                      </a:r>
                      <a:r>
                        <a:rPr lang="en-US" altLang="zh-CN" sz="1400" b="0" dirty="0" err="1">
                          <a:latin typeface="微软雅黑" panose="020B0503020204020204" pitchFamily="34" charset="-122"/>
                          <a:ea typeface="微软雅黑" panose="020B0503020204020204" pitchFamily="34" charset="-122"/>
                        </a:rPr>
                        <a:t>world!'.includes</a:t>
                      </a:r>
                      <a:r>
                        <a:rPr lang="en-US" altLang="zh-CN" sz="1400" b="0" dirty="0">
                          <a:latin typeface="微软雅黑" panose="020B0503020204020204" pitchFamily="34" charset="-122"/>
                          <a:ea typeface="微软雅黑" panose="020B0503020204020204" pitchFamily="34" charset="-122"/>
                        </a:rPr>
                        <a:t>('hello')</a:t>
                      </a:r>
                      <a:endParaRPr lang="zh-CN" altLang="en-US" sz="1400" b="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b="0" dirty="0">
                          <a:latin typeface="微软雅黑" panose="020B0503020204020204" pitchFamily="34" charset="-122"/>
                          <a:ea typeface="微软雅黑" panose="020B0503020204020204" pitchFamily="34" charset="-122"/>
                        </a:rPr>
                        <a:t>  return </a:t>
                      </a:r>
                      <a:r>
                        <a:rPr lang="en-US" altLang="zh-CN" sz="1400" b="0" dirty="0" err="1">
                          <a:latin typeface="微软雅黑" panose="020B0503020204020204" pitchFamily="34" charset="-122"/>
                          <a:ea typeface="微软雅黑" panose="020B0503020204020204" pitchFamily="34" charset="-122"/>
                        </a:rPr>
                        <a:t>boolean</a:t>
                      </a:r>
                      <a:endParaRPr lang="zh-CN" altLang="en-US" sz="1400" b="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157531021"/>
                  </a:ext>
                </a:extLst>
              </a:tr>
              <a:tr h="450302">
                <a:tc>
                  <a:txBody>
                    <a:bodyPr/>
                    <a:lstStyle/>
                    <a:p>
                      <a:pPr algn="ctr"/>
                      <a:r>
                        <a:rPr lang="en-US" altLang="zh-CN" sz="1400" b="0" dirty="0">
                          <a:latin typeface="微软雅黑" panose="020B0503020204020204" pitchFamily="34" charset="-122"/>
                          <a:ea typeface="微软雅黑" panose="020B0503020204020204" pitchFamily="34" charset="-122"/>
                        </a:rPr>
                        <a:t>    </a:t>
                      </a:r>
                      <a:r>
                        <a:rPr lang="zh-CN" altLang="en-US" sz="1400" b="0" dirty="0">
                          <a:latin typeface="微软雅黑" panose="020B0503020204020204" pitchFamily="34" charset="-122"/>
                          <a:ea typeface="微软雅黑" panose="020B0503020204020204" pitchFamily="34" charset="-122"/>
                        </a:rPr>
                        <a:t>模块化的应用</a:t>
                      </a:r>
                    </a:p>
                  </a:txBody>
                  <a:tcPr/>
                </a:tc>
                <a:tc>
                  <a:txBody>
                    <a:bodyPr/>
                    <a:lstStyle/>
                    <a:p>
                      <a:pPr algn="ctr"/>
                      <a:r>
                        <a:rPr lang="en-US" altLang="zh-CN" sz="1400" b="0" dirty="0">
                          <a:latin typeface="微软雅黑" panose="020B0503020204020204" pitchFamily="34" charset="-122"/>
                          <a:ea typeface="微软雅黑" panose="020B0503020204020204" pitchFamily="34" charset="-122"/>
                        </a:rPr>
                        <a:t>Import ,export</a:t>
                      </a:r>
                      <a:endParaRPr lang="zh-CN" altLang="en-US" sz="1400" b="0" dirty="0">
                        <a:latin typeface="微软雅黑" panose="020B0503020204020204" pitchFamily="34" charset="-122"/>
                        <a:ea typeface="微软雅黑" panose="020B0503020204020204" pitchFamily="34" charset="-122"/>
                      </a:endParaRPr>
                    </a:p>
                  </a:txBody>
                  <a:tcPr/>
                </a:tc>
                <a:tc>
                  <a:txBody>
                    <a:bodyPr/>
                    <a:lstStyle/>
                    <a:p>
                      <a:pPr algn="ctr"/>
                      <a:endParaRPr lang="zh-CN" altLang="en-US" sz="1400" b="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4085039107"/>
                  </a:ext>
                </a:extLst>
              </a:tr>
              <a:tr h="450302">
                <a:tc>
                  <a:txBody>
                    <a:bodyPr/>
                    <a:lstStyle/>
                    <a:p>
                      <a:pPr algn="ctr"/>
                      <a:r>
                        <a:rPr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是否为整数</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kern="1200" dirty="0" err="1">
                          <a:solidFill>
                            <a:schemeClr val="dk1"/>
                          </a:solidFill>
                          <a:effectLst/>
                          <a:latin typeface="微软雅黑" panose="020B0503020204020204" pitchFamily="34" charset="-122"/>
                          <a:ea typeface="微软雅黑" panose="020B0503020204020204" pitchFamily="34" charset="-122"/>
                          <a:cs typeface="+mn-cs"/>
                        </a:rPr>
                        <a:t>Number.isInteger</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注</a:t>
                      </a:r>
                      <a:r>
                        <a:rPr lang="en-US" altLang="zh-CN" sz="1400" dirty="0" err="1">
                          <a:latin typeface="微软雅黑" panose="020B0503020204020204" pitchFamily="34" charset="-122"/>
                          <a:ea typeface="微软雅黑" panose="020B0503020204020204" pitchFamily="34" charset="-122"/>
                        </a:rPr>
                        <a:t>NaN</a:t>
                      </a:r>
                      <a:r>
                        <a:rPr lang="zh-CN" altLang="en-US" sz="1400" dirty="0">
                          <a:latin typeface="微软雅黑" panose="020B0503020204020204" pitchFamily="34" charset="-122"/>
                          <a:ea typeface="微软雅黑" panose="020B0503020204020204" pitchFamily="34" charset="-122"/>
                        </a:rPr>
                        <a:t>及</a:t>
                      </a:r>
                      <a:r>
                        <a:rPr lang="en-US" altLang="zh-CN" sz="1400" dirty="0">
                          <a:latin typeface="微软雅黑" panose="020B0503020204020204" pitchFamily="34" charset="-122"/>
                          <a:ea typeface="微软雅黑" panose="020B0503020204020204" pitchFamily="34" charset="-122"/>
                        </a:rPr>
                        <a:t>Infinity</a:t>
                      </a:r>
                      <a:r>
                        <a:rPr lang="zh-CN" altLang="en-US" sz="1400" dirty="0">
                          <a:latin typeface="微软雅黑" panose="020B0503020204020204" pitchFamily="34" charset="-122"/>
                          <a:ea typeface="微软雅黑" panose="020B0503020204020204" pitchFamily="34" charset="-122"/>
                        </a:rPr>
                        <a:t>不是整数</a:t>
                      </a:r>
                    </a:p>
                  </a:txBody>
                  <a:tcPr/>
                </a:tc>
                <a:extLst>
                  <a:ext uri="{0D108BD9-81ED-4DB2-BD59-A6C34878D82A}">
                    <a16:rowId xmlns:a16="http://schemas.microsoft.com/office/drawing/2014/main" xmlns="" val="8128074"/>
                  </a:ext>
                </a:extLst>
              </a:tr>
              <a:tr h="450302">
                <a:tc>
                  <a:txBody>
                    <a:bodyPr/>
                    <a:lstStyle/>
                    <a:p>
                      <a:pPr algn="ctr"/>
                      <a:r>
                        <a:rPr lang="zh-CN" altLang="en-US" sz="1400" b="0" i="0" kern="1200" dirty="0">
                          <a:solidFill>
                            <a:schemeClr val="dk1"/>
                          </a:solidFill>
                          <a:effectLst/>
                          <a:latin typeface="微软雅黑" panose="020B0503020204020204" pitchFamily="34" charset="-122"/>
                          <a:ea typeface="微软雅黑" panose="020B0503020204020204" pitchFamily="34" charset="-122"/>
                          <a:cs typeface="+mn-cs"/>
                        </a:rPr>
                        <a:t>     原生支持模板语言</a:t>
                      </a:r>
                      <a:endParaRPr lang="zh-CN" altLang="en-US" sz="1400" b="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b="0" kern="1200" dirty="0">
                          <a:solidFill>
                            <a:schemeClr val="dk1"/>
                          </a:solidFill>
                          <a:effectLst/>
                          <a:latin typeface="微软雅黑" panose="020B0503020204020204" pitchFamily="34" charset="-122"/>
                          <a:ea typeface="微软雅黑" panose="020B0503020204020204" pitchFamily="34" charset="-122"/>
                          <a:cs typeface="+mn-cs"/>
                        </a:rPr>
                        <a:t>在</a:t>
                      </a:r>
                      <a:r>
                        <a:rPr lang="en-US" altLang="zh-CN" sz="1400" b="0" kern="1200" dirty="0">
                          <a:solidFill>
                            <a:schemeClr val="dk1"/>
                          </a:solidFill>
                          <a:effectLst/>
                          <a:latin typeface="微软雅黑" panose="020B0503020204020204" pitchFamily="34" charset="-122"/>
                          <a:ea typeface="微软雅黑" panose="020B0503020204020204" pitchFamily="34" charset="-122"/>
                          <a:cs typeface="+mn-cs"/>
                        </a:rPr>
                        <a:t>es6</a:t>
                      </a:r>
                      <a:r>
                        <a:rPr lang="zh-CN" altLang="en-US" sz="1400" b="0" kern="1200" dirty="0">
                          <a:solidFill>
                            <a:schemeClr val="dk1"/>
                          </a:solidFill>
                          <a:effectLst/>
                          <a:latin typeface="微软雅黑" panose="020B0503020204020204" pitchFamily="34" charset="-122"/>
                          <a:ea typeface="微软雅黑" panose="020B0503020204020204" pitchFamily="34" charset="-122"/>
                          <a:cs typeface="+mn-cs"/>
                        </a:rPr>
                        <a:t>中内容模板可以定义在 </a:t>
                      </a:r>
                      <a:r>
                        <a:rPr lang="en-US" altLang="zh-CN" sz="1400" b="0" kern="1200" dirty="0">
                          <a:solidFill>
                            <a:schemeClr val="dk1"/>
                          </a:solidFill>
                          <a:effectLst/>
                          <a:latin typeface="微软雅黑" panose="020B0503020204020204" pitchFamily="34" charset="-122"/>
                          <a:ea typeface="微软雅黑" panose="020B0503020204020204" pitchFamily="34" charset="-122"/>
                          <a:cs typeface="+mn-cs"/>
                        </a:rPr>
                        <a:t>`` </a:t>
                      </a:r>
                      <a:r>
                        <a:rPr lang="zh-CN" altLang="en-US" sz="1400" b="0" kern="1200" dirty="0">
                          <a:solidFill>
                            <a:schemeClr val="dk1"/>
                          </a:solidFill>
                          <a:effectLst/>
                          <a:latin typeface="微软雅黑" panose="020B0503020204020204" pitchFamily="34" charset="-122"/>
                          <a:ea typeface="微软雅黑" panose="020B0503020204020204" pitchFamily="34" charset="-122"/>
                          <a:cs typeface="+mn-cs"/>
                        </a:rPr>
                        <a:t>包起来的字符串中，其中的内容会保持原有格式</a:t>
                      </a:r>
                      <a:endParaRPr lang="zh-CN" altLang="en-US" sz="1400" b="0" dirty="0">
                        <a:latin typeface="微软雅黑" panose="020B0503020204020204" pitchFamily="34" charset="-122"/>
                        <a:ea typeface="微软雅黑" panose="020B0503020204020204" pitchFamily="34" charset="-122"/>
                      </a:endParaRPr>
                    </a:p>
                  </a:txBody>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4135469761"/>
                  </a:ext>
                </a:extLst>
              </a:tr>
            </a:tbl>
          </a:graphicData>
        </a:graphic>
      </p:graphicFrame>
      <p:graphicFrame>
        <p:nvGraphicFramePr>
          <p:cNvPr id="5" name="表格 4">
            <a:extLst>
              <a:ext uri="{FF2B5EF4-FFF2-40B4-BE49-F238E27FC236}">
                <a16:creationId xmlns:a16="http://schemas.microsoft.com/office/drawing/2014/main" xmlns="" id="{6459E338-A612-4EEB-AB21-C5CE63A735B0}"/>
              </a:ext>
            </a:extLst>
          </p:cNvPr>
          <p:cNvGraphicFramePr>
            <a:graphicFrameLocks noGrp="1"/>
          </p:cNvGraphicFramePr>
          <p:nvPr>
            <p:extLst>
              <p:ext uri="{D42A27DB-BD31-4B8C-83A1-F6EECF244321}">
                <p14:modId xmlns:p14="http://schemas.microsoft.com/office/powerpoint/2010/main" val="4286182637"/>
              </p:ext>
            </p:extLst>
          </p:nvPr>
        </p:nvGraphicFramePr>
        <p:xfrm>
          <a:off x="323528" y="4104823"/>
          <a:ext cx="7920880" cy="792088"/>
        </p:xfrm>
        <a:graphic>
          <a:graphicData uri="http://schemas.openxmlformats.org/drawingml/2006/table">
            <a:tbl>
              <a:tblPr firstRow="1" bandRow="1">
                <a:tableStyleId>{5C22544A-7EE6-4342-B048-85BDC9FD1C3A}</a:tableStyleId>
              </a:tblPr>
              <a:tblGrid>
                <a:gridCol w="1980220">
                  <a:extLst>
                    <a:ext uri="{9D8B030D-6E8A-4147-A177-3AD203B41FA5}">
                      <a16:colId xmlns:a16="http://schemas.microsoft.com/office/drawing/2014/main" xmlns="" val="1922906768"/>
                    </a:ext>
                  </a:extLst>
                </a:gridCol>
                <a:gridCol w="1980220">
                  <a:extLst>
                    <a:ext uri="{9D8B030D-6E8A-4147-A177-3AD203B41FA5}">
                      <a16:colId xmlns:a16="http://schemas.microsoft.com/office/drawing/2014/main" xmlns="" val="335395515"/>
                    </a:ext>
                  </a:extLst>
                </a:gridCol>
                <a:gridCol w="1980220">
                  <a:extLst>
                    <a:ext uri="{9D8B030D-6E8A-4147-A177-3AD203B41FA5}">
                      <a16:colId xmlns:a16="http://schemas.microsoft.com/office/drawing/2014/main" xmlns="" val="1771540854"/>
                    </a:ext>
                  </a:extLst>
                </a:gridCol>
                <a:gridCol w="1980220">
                  <a:extLst>
                    <a:ext uri="{9D8B030D-6E8A-4147-A177-3AD203B41FA5}">
                      <a16:colId xmlns:a16="http://schemas.microsoft.com/office/drawing/2014/main" xmlns="" val="3898136384"/>
                    </a:ext>
                  </a:extLst>
                </a:gridCol>
              </a:tblGrid>
              <a:tr h="328723">
                <a:tc>
                  <a:txBody>
                    <a:bodyPr/>
                    <a:lstStyle/>
                    <a:p>
                      <a:pPr algn="ctr"/>
                      <a:r>
                        <a:rPr lang="en-US" altLang="zh-CN" sz="1400" b="0" i="0" kern="1200" dirty="0">
                          <a:solidFill>
                            <a:schemeClr val="bg1">
                              <a:lumMod val="95000"/>
                            </a:schemeClr>
                          </a:solidFill>
                          <a:effectLst/>
                          <a:latin typeface="微软雅黑" panose="020B0503020204020204" pitchFamily="34" charset="-122"/>
                          <a:ea typeface="微软雅黑" panose="020B0503020204020204" pitchFamily="34" charset="-122"/>
                          <a:cs typeface="+mn-cs"/>
                        </a:rPr>
                        <a:t>const</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400" b="0" i="0" kern="1200" dirty="0">
                          <a:solidFill>
                            <a:schemeClr val="bg1">
                              <a:lumMod val="95000"/>
                            </a:schemeClr>
                          </a:solidFill>
                          <a:effectLst/>
                          <a:latin typeface="微软雅黑" panose="020B0503020204020204" pitchFamily="34" charset="-122"/>
                          <a:ea typeface="微软雅黑" panose="020B0503020204020204" pitchFamily="34" charset="-122"/>
                          <a:cs typeface="+mn-cs"/>
                        </a:rPr>
                        <a:t>class</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400" b="0" i="0" kern="1200" dirty="0">
                          <a:solidFill>
                            <a:schemeClr val="bg1">
                              <a:lumMod val="95000"/>
                            </a:schemeClr>
                          </a:solidFill>
                          <a:effectLst/>
                          <a:latin typeface="微软雅黑" panose="020B0503020204020204" pitchFamily="34" charset="-122"/>
                          <a:ea typeface="微软雅黑" panose="020B0503020204020204" pitchFamily="34" charset="-122"/>
                          <a:cs typeface="+mn-cs"/>
                        </a:rPr>
                        <a:t>export</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400" b="0" i="0" kern="1200" dirty="0">
                          <a:solidFill>
                            <a:schemeClr val="bg1">
                              <a:lumMod val="95000"/>
                            </a:schemeClr>
                          </a:solidFill>
                          <a:effectLst/>
                          <a:latin typeface="微软雅黑" panose="020B0503020204020204" pitchFamily="34" charset="-122"/>
                          <a:ea typeface="微软雅黑" panose="020B0503020204020204" pitchFamily="34" charset="-122"/>
                          <a:cs typeface="+mn-cs"/>
                        </a:rPr>
                        <a:t>extends</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638236623"/>
                  </a:ext>
                </a:extLst>
              </a:tr>
              <a:tr h="463365">
                <a:tc>
                  <a:txBody>
                    <a:bodyPr/>
                    <a:lstStyle/>
                    <a:p>
                      <a:pPr algn="ctr"/>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import</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super</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yield</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400" b="0" i="0" kern="1200" dirty="0" err="1">
                          <a:solidFill>
                            <a:schemeClr val="tx1"/>
                          </a:solidFill>
                          <a:effectLst/>
                          <a:latin typeface="微软雅黑" panose="020B0503020204020204" pitchFamily="34" charset="-122"/>
                          <a:ea typeface="微软雅黑" panose="020B0503020204020204" pitchFamily="34" charset="-122"/>
                          <a:cs typeface="+mn-cs"/>
                        </a:rPr>
                        <a:t>enum</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481813352"/>
                  </a:ext>
                </a:extLst>
              </a:tr>
            </a:tbl>
          </a:graphicData>
        </a:graphic>
      </p:graphicFrame>
      <p:sp>
        <p:nvSpPr>
          <p:cNvPr id="3" name="文本框 2"/>
          <p:cNvSpPr txBox="1"/>
          <p:nvPr/>
        </p:nvSpPr>
        <p:spPr>
          <a:xfrm>
            <a:off x="4067944" y="3780296"/>
            <a:ext cx="697627" cy="246221"/>
          </a:xfrm>
          <a:prstGeom prst="rect">
            <a:avLst/>
          </a:prstGeom>
          <a:noFill/>
        </p:spPr>
        <p:txBody>
          <a:bodyPr wrap="none" rtlCol="0">
            <a:spAutoFit/>
          </a:bodyPr>
          <a:lstStyle/>
          <a:p>
            <a:r>
              <a:rPr lang="zh-CN" altLang="en-US" sz="1000" dirty="0" smtClean="0">
                <a:solidFill>
                  <a:srgbClr val="C00000"/>
                </a:solidFill>
                <a:latin typeface="微软雅黑" panose="020B0503020204020204" pitchFamily="34" charset="-122"/>
                <a:ea typeface="微软雅黑" panose="020B0503020204020204" pitchFamily="34" charset="-122"/>
              </a:rPr>
              <a:t>其他改变</a:t>
            </a:r>
            <a:endParaRPr lang="zh-CN" altLang="en-US" sz="1000" dirty="0">
              <a:solidFill>
                <a:srgbClr val="C0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03823" y="4897279"/>
            <a:ext cx="825867" cy="246221"/>
          </a:xfrm>
          <a:prstGeom prst="rect">
            <a:avLst/>
          </a:prstGeom>
          <a:noFill/>
        </p:spPr>
        <p:txBody>
          <a:bodyPr wrap="none" rtlCol="0">
            <a:spAutoFit/>
          </a:bodyPr>
          <a:lstStyle/>
          <a:p>
            <a:r>
              <a:rPr lang="zh-CN" altLang="en-US" sz="1000" dirty="0" smtClean="0">
                <a:solidFill>
                  <a:srgbClr val="C00000"/>
                </a:solidFill>
                <a:latin typeface="微软雅黑" panose="020B0503020204020204" pitchFamily="34" charset="-122"/>
                <a:ea typeface="微软雅黑" panose="020B0503020204020204" pitchFamily="34" charset="-122"/>
              </a:rPr>
              <a:t>保留关键字</a:t>
            </a:r>
            <a:endParaRPr lang="zh-CN" altLang="en-US" sz="1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64158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快速了解</a:t>
            </a:r>
            <a:r>
              <a:rPr lang="en-US" altLang="zh-CN" dirty="0" smtClean="0"/>
              <a:t>ES10-</a:t>
            </a:r>
            <a:r>
              <a:rPr lang="zh-CN" altLang="en-US" dirty="0" smtClean="0"/>
              <a:t>数组扁平化</a:t>
            </a:r>
            <a:endParaRPr lang="en-US" altLang="zh-CN" dirty="0"/>
          </a:p>
        </p:txBody>
      </p:sp>
      <p:sp>
        <p:nvSpPr>
          <p:cNvPr id="3" name="内容占位符 2"/>
          <p:cNvSpPr>
            <a:spLocks noGrp="1"/>
          </p:cNvSpPr>
          <p:nvPr>
            <p:ph idx="1"/>
          </p:nvPr>
        </p:nvSpPr>
        <p:spPr>
          <a:xfrm>
            <a:off x="299145" y="843558"/>
            <a:ext cx="8424936" cy="3816424"/>
          </a:xfrm>
        </p:spPr>
        <p:txBody>
          <a:bodyPr>
            <a:normAutofit/>
          </a:bodyPr>
          <a:lstStyle/>
          <a:p>
            <a:pPr marL="0" indent="0">
              <a:buNone/>
            </a:pPr>
            <a:endParaRPr lang="zh-CN" altLang="en-US" sz="1400" dirty="0"/>
          </a:p>
        </p:txBody>
      </p:sp>
      <p:pic>
        <p:nvPicPr>
          <p:cNvPr id="7" name="图片 6"/>
          <p:cNvPicPr>
            <a:picLocks noChangeAspect="1"/>
          </p:cNvPicPr>
          <p:nvPr/>
        </p:nvPicPr>
        <p:blipFill>
          <a:blip r:embed="rId2"/>
          <a:stretch>
            <a:fillRect/>
          </a:stretch>
        </p:blipFill>
        <p:spPr>
          <a:xfrm>
            <a:off x="347277" y="836583"/>
            <a:ext cx="7992888" cy="3906481"/>
          </a:xfrm>
          <a:prstGeom prst="rect">
            <a:avLst/>
          </a:prstGeom>
        </p:spPr>
      </p:pic>
    </p:spTree>
    <p:extLst>
      <p:ext uri="{BB962C8B-B14F-4D97-AF65-F5344CB8AC3E}">
        <p14:creationId xmlns:p14="http://schemas.microsoft.com/office/powerpoint/2010/main" val="2882854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快速了解</a:t>
            </a:r>
            <a:r>
              <a:rPr lang="en-US" altLang="zh-CN" dirty="0" smtClean="0"/>
              <a:t>ES10-</a:t>
            </a:r>
            <a:r>
              <a:rPr lang="zh-CN" altLang="en-US" dirty="0"/>
              <a:t>数组扁平化</a:t>
            </a:r>
            <a:endParaRPr lang="en-US" altLang="zh-CN" dirty="0"/>
          </a:p>
        </p:txBody>
      </p:sp>
      <p:sp>
        <p:nvSpPr>
          <p:cNvPr id="3" name="内容占位符 2"/>
          <p:cNvSpPr>
            <a:spLocks noGrp="1"/>
          </p:cNvSpPr>
          <p:nvPr>
            <p:ph idx="1"/>
          </p:nvPr>
        </p:nvSpPr>
        <p:spPr>
          <a:xfrm>
            <a:off x="251520" y="771550"/>
            <a:ext cx="8424936" cy="3816424"/>
          </a:xfrm>
        </p:spPr>
        <p:txBody>
          <a:bodyPr>
            <a:normAutofit/>
          </a:bodyPr>
          <a:lstStyle/>
          <a:p>
            <a:pPr marL="0" indent="0">
              <a:buNone/>
            </a:pPr>
            <a:r>
              <a:rPr lang="en-US" altLang="zh-CN" sz="1400" dirty="0" smtClean="0"/>
              <a:t>    </a:t>
            </a:r>
            <a:r>
              <a:rPr lang="en-US" altLang="zh-CN" sz="1400" dirty="0" err="1" smtClean="0"/>
              <a:t>const</a:t>
            </a:r>
            <a:r>
              <a:rPr lang="en-US" altLang="zh-CN" sz="1400" dirty="0" smtClean="0"/>
              <a:t> </a:t>
            </a:r>
            <a:r>
              <a:rPr lang="en-US" altLang="zh-CN" sz="1400" dirty="0" err="1" smtClean="0"/>
              <a:t>new_array</a:t>
            </a:r>
            <a:r>
              <a:rPr lang="en-US" altLang="zh-CN" sz="1400" dirty="0" smtClean="0"/>
              <a:t> </a:t>
            </a:r>
            <a:r>
              <a:rPr lang="en-US" altLang="zh-CN" sz="1400" dirty="0"/>
              <a:t>= </a:t>
            </a:r>
            <a:r>
              <a:rPr lang="en-US" altLang="zh-CN" sz="1400" dirty="0" err="1" smtClean="0"/>
              <a:t>arr.flatMap</a:t>
            </a:r>
            <a:r>
              <a:rPr lang="en-US" altLang="zh-CN" sz="1400" dirty="0" smtClean="0"/>
              <a:t>(function </a:t>
            </a:r>
            <a:r>
              <a:rPr lang="en-US" altLang="zh-CN" sz="1400" dirty="0"/>
              <a:t>callback(</a:t>
            </a:r>
            <a:r>
              <a:rPr lang="en-US" altLang="zh-CN" sz="1400" dirty="0" err="1"/>
              <a:t>currentValue</a:t>
            </a:r>
            <a:r>
              <a:rPr lang="en-US" altLang="zh-CN" sz="1400" dirty="0"/>
              <a:t>[, index[, array]]) {</a:t>
            </a:r>
          </a:p>
          <a:p>
            <a:pPr marL="0" indent="0">
              <a:buNone/>
            </a:pPr>
            <a:r>
              <a:rPr lang="en-US" altLang="zh-CN" sz="1400" dirty="0" smtClean="0"/>
              <a:t>}[, </a:t>
            </a:r>
            <a:r>
              <a:rPr lang="en-US" altLang="zh-CN" sz="1400" dirty="0" err="1"/>
              <a:t>thisArg</a:t>
            </a:r>
            <a:r>
              <a:rPr lang="en-US" altLang="zh-CN" sz="1400" dirty="0" smtClean="0"/>
              <a:t>])</a:t>
            </a:r>
          </a:p>
          <a:p>
            <a:pPr marL="0" indent="0">
              <a:buNone/>
            </a:pPr>
            <a:r>
              <a:rPr lang="zh-CN" altLang="en-US" sz="1400" dirty="0"/>
              <a:t>返回值</a:t>
            </a:r>
            <a:r>
              <a:rPr lang="zh-CN" altLang="en-US" sz="1400" dirty="0" smtClean="0"/>
              <a:t>：</a:t>
            </a:r>
            <a:endParaRPr lang="en-US" altLang="zh-CN" sz="1400" dirty="0" smtClean="0"/>
          </a:p>
          <a:p>
            <a:pPr marL="0" indent="0">
              <a:buNone/>
            </a:pPr>
            <a:r>
              <a:rPr lang="en-US" altLang="zh-CN" sz="1400" dirty="0"/>
              <a:t> </a:t>
            </a:r>
            <a:r>
              <a:rPr lang="en-US" altLang="zh-CN" sz="1400" dirty="0" smtClean="0"/>
              <a:t>   </a:t>
            </a:r>
            <a:r>
              <a:rPr lang="zh-CN" altLang="en-US" sz="1400" dirty="0" smtClean="0"/>
              <a:t>深度</a:t>
            </a:r>
            <a:r>
              <a:rPr lang="zh-CN" altLang="en-US" sz="1400" dirty="0"/>
              <a:t>为</a:t>
            </a:r>
            <a:r>
              <a:rPr lang="en-US" altLang="zh-CN" sz="1400" dirty="0"/>
              <a:t>1</a:t>
            </a:r>
            <a:r>
              <a:rPr lang="zh-CN" altLang="en-US" sz="1400" dirty="0"/>
              <a:t>的数组。它和</a:t>
            </a:r>
            <a:r>
              <a:rPr lang="en-US" altLang="zh-CN" sz="1400" dirty="0"/>
              <a:t>flat</a:t>
            </a:r>
            <a:r>
              <a:rPr lang="zh-CN" altLang="en-US" sz="1400" dirty="0"/>
              <a:t>的区别就是参数传入的是一个</a:t>
            </a:r>
            <a:r>
              <a:rPr lang="en-US" altLang="zh-CN" sz="1400" dirty="0" smtClean="0"/>
              <a:t>function</a:t>
            </a:r>
            <a:r>
              <a:rPr lang="zh-CN" altLang="en-US" sz="1400" dirty="0"/>
              <a:t>，</a:t>
            </a:r>
            <a:r>
              <a:rPr lang="zh-CN" altLang="en-US" sz="1400" dirty="0" smtClean="0"/>
              <a:t>会</a:t>
            </a:r>
            <a:r>
              <a:rPr lang="zh-CN" altLang="en-US" sz="1400" dirty="0"/>
              <a:t>依次遍历每个元素。</a:t>
            </a:r>
          </a:p>
        </p:txBody>
      </p:sp>
      <p:pic>
        <p:nvPicPr>
          <p:cNvPr id="6" name="图片 5"/>
          <p:cNvPicPr>
            <a:picLocks noChangeAspect="1"/>
          </p:cNvPicPr>
          <p:nvPr/>
        </p:nvPicPr>
        <p:blipFill>
          <a:blip r:embed="rId2"/>
          <a:stretch>
            <a:fillRect/>
          </a:stretch>
        </p:blipFill>
        <p:spPr>
          <a:xfrm>
            <a:off x="1587797" y="1851670"/>
            <a:ext cx="5752381" cy="3161905"/>
          </a:xfrm>
          <a:prstGeom prst="rect">
            <a:avLst/>
          </a:prstGeom>
        </p:spPr>
      </p:pic>
    </p:spTree>
    <p:extLst>
      <p:ext uri="{BB962C8B-B14F-4D97-AF65-F5344CB8AC3E}">
        <p14:creationId xmlns:p14="http://schemas.microsoft.com/office/powerpoint/2010/main" val="1769163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快速了解</a:t>
            </a:r>
            <a:r>
              <a:rPr lang="en-US" altLang="zh-CN" dirty="0" smtClean="0"/>
              <a:t>ES10-</a:t>
            </a:r>
            <a:r>
              <a:rPr lang="zh-CN" altLang="en-US" dirty="0" smtClean="0"/>
              <a:t>键值对转为对象</a:t>
            </a:r>
            <a:endParaRPr lang="en-US" altLang="zh-CN" dirty="0"/>
          </a:p>
        </p:txBody>
      </p:sp>
      <p:sp>
        <p:nvSpPr>
          <p:cNvPr id="3" name="内容占位符 2"/>
          <p:cNvSpPr>
            <a:spLocks noGrp="1"/>
          </p:cNvSpPr>
          <p:nvPr>
            <p:ph idx="1"/>
          </p:nvPr>
        </p:nvSpPr>
        <p:spPr>
          <a:xfrm>
            <a:off x="251520" y="843558"/>
            <a:ext cx="8424936" cy="3816424"/>
          </a:xfrm>
        </p:spPr>
        <p:txBody>
          <a:bodyPr>
            <a:normAutofit/>
          </a:bodyPr>
          <a:lstStyle/>
          <a:p>
            <a:pPr marL="0" indent="0">
              <a:buNone/>
            </a:pPr>
            <a:r>
              <a:rPr lang="zh-CN" altLang="en-US" sz="1400" dirty="0" smtClean="0"/>
              <a:t>语法：</a:t>
            </a:r>
            <a:endParaRPr lang="en-US" altLang="zh-CN" sz="1400" dirty="0" smtClean="0"/>
          </a:p>
          <a:p>
            <a:pPr marL="0" indent="0">
              <a:buNone/>
            </a:pPr>
            <a:r>
              <a:rPr lang="en-US" altLang="zh-CN" sz="1400" dirty="0"/>
              <a:t> </a:t>
            </a:r>
            <a:r>
              <a:rPr lang="en-US" altLang="zh-CN" sz="1400" dirty="0" smtClean="0"/>
              <a:t>   </a:t>
            </a:r>
            <a:r>
              <a:rPr lang="en-US" altLang="zh-CN" sz="1400" dirty="0" err="1" smtClean="0"/>
              <a:t>Object.fromEntries</a:t>
            </a:r>
            <a:r>
              <a:rPr lang="en-US" altLang="zh-CN" sz="1400" dirty="0" smtClean="0"/>
              <a:t>(</a:t>
            </a:r>
            <a:r>
              <a:rPr lang="en-US" altLang="zh-CN" sz="1400" dirty="0" err="1" smtClean="0"/>
              <a:t>iterable</a:t>
            </a:r>
            <a:r>
              <a:rPr lang="en-US" altLang="zh-CN" sz="1400" dirty="0" smtClean="0"/>
              <a:t>);</a:t>
            </a:r>
          </a:p>
          <a:p>
            <a:pPr marL="0" indent="0">
              <a:buNone/>
            </a:pPr>
            <a:r>
              <a:rPr lang="zh-CN" altLang="en-US" sz="1400" dirty="0" smtClean="0"/>
              <a:t>参数：</a:t>
            </a:r>
            <a:endParaRPr lang="en-US" altLang="zh-CN" sz="1400" dirty="0" smtClean="0"/>
          </a:p>
          <a:p>
            <a:pPr marL="0" indent="0">
              <a:buNone/>
            </a:pPr>
            <a:r>
              <a:rPr lang="en-US" altLang="zh-CN" sz="1400" dirty="0"/>
              <a:t> </a:t>
            </a:r>
            <a:r>
              <a:rPr lang="en-US" altLang="zh-CN" sz="1400" dirty="0" smtClean="0"/>
              <a:t>   </a:t>
            </a:r>
            <a:r>
              <a:rPr lang="zh-CN" altLang="en-US" sz="1400" dirty="0" smtClean="0"/>
              <a:t>如</a:t>
            </a:r>
            <a:r>
              <a:rPr lang="en-US" altLang="zh-CN" sz="1400" dirty="0" smtClean="0"/>
              <a:t>Array</a:t>
            </a:r>
            <a:r>
              <a:rPr lang="zh-CN" altLang="en-US" sz="1400" dirty="0" smtClean="0"/>
              <a:t>，</a:t>
            </a:r>
            <a:r>
              <a:rPr lang="en-US" altLang="zh-CN" sz="1400" dirty="0" smtClean="0"/>
              <a:t>Map</a:t>
            </a:r>
            <a:r>
              <a:rPr lang="zh-CN" altLang="en-US" sz="1400" dirty="0" smtClean="0"/>
              <a:t>或着可迭代协议的对象</a:t>
            </a:r>
            <a:endParaRPr lang="en-US" altLang="zh-CN" sz="1400" dirty="0" smtClean="0"/>
          </a:p>
          <a:p>
            <a:pPr marL="0" indent="0">
              <a:buNone/>
            </a:pPr>
            <a:r>
              <a:rPr lang="en-US" altLang="zh-CN" sz="1400" dirty="0" smtClean="0">
                <a:hlinkClick r:id="rId2"/>
              </a:rPr>
              <a:t>    </a:t>
            </a:r>
            <a:r>
              <a:rPr lang="en-US" altLang="zh-CN" sz="1400" dirty="0" err="1" smtClean="0">
                <a:hlinkClick r:id="rId2"/>
              </a:rPr>
              <a:t>Object.fromEntries</a:t>
            </a:r>
            <a:r>
              <a:rPr lang="en-US" altLang="zh-CN" sz="1400" dirty="0">
                <a:hlinkClick r:id="rId2"/>
              </a:rPr>
              <a:t>() </a:t>
            </a:r>
            <a:r>
              <a:rPr lang="zh-CN" altLang="en-US" sz="1400" dirty="0"/>
              <a:t>是 </a:t>
            </a:r>
            <a:r>
              <a:rPr lang="en-US" altLang="zh-CN" sz="1400" dirty="0" err="1" smtClean="0"/>
              <a:t>Object.entries</a:t>
            </a:r>
            <a:r>
              <a:rPr lang="en-US" altLang="zh-CN" sz="1400" dirty="0" smtClean="0"/>
              <a:t>()</a:t>
            </a:r>
            <a:r>
              <a:rPr lang="zh-CN" altLang="en-US" sz="1400" dirty="0" smtClean="0"/>
              <a:t>（对象转化为键值对数组）的反转</a:t>
            </a:r>
            <a:endParaRPr lang="en-US" altLang="zh-CN" sz="1400" dirty="0" smtClean="0"/>
          </a:p>
          <a:p>
            <a:pPr marL="0" indent="0">
              <a:buNone/>
            </a:pPr>
            <a:endParaRPr lang="zh-CN" altLang="en-US" sz="1400" dirty="0"/>
          </a:p>
        </p:txBody>
      </p:sp>
      <p:pic>
        <p:nvPicPr>
          <p:cNvPr id="6" name="图片 5"/>
          <p:cNvPicPr>
            <a:picLocks noChangeAspect="1"/>
          </p:cNvPicPr>
          <p:nvPr/>
        </p:nvPicPr>
        <p:blipFill>
          <a:blip r:embed="rId3"/>
          <a:stretch>
            <a:fillRect/>
          </a:stretch>
        </p:blipFill>
        <p:spPr>
          <a:xfrm>
            <a:off x="0" y="2277544"/>
            <a:ext cx="5532523" cy="2376264"/>
          </a:xfrm>
          <a:prstGeom prst="rect">
            <a:avLst/>
          </a:prstGeom>
        </p:spPr>
      </p:pic>
      <p:pic>
        <p:nvPicPr>
          <p:cNvPr id="8" name="图片 7"/>
          <p:cNvPicPr>
            <a:picLocks noChangeAspect="1"/>
          </p:cNvPicPr>
          <p:nvPr/>
        </p:nvPicPr>
        <p:blipFill>
          <a:blip r:embed="rId4"/>
          <a:stretch>
            <a:fillRect/>
          </a:stretch>
        </p:blipFill>
        <p:spPr>
          <a:xfrm>
            <a:off x="5553524" y="2931790"/>
            <a:ext cx="3590476" cy="1923810"/>
          </a:xfrm>
          <a:prstGeom prst="rect">
            <a:avLst/>
          </a:prstGeom>
        </p:spPr>
      </p:pic>
    </p:spTree>
    <p:extLst>
      <p:ext uri="{BB962C8B-B14F-4D97-AF65-F5344CB8AC3E}">
        <p14:creationId xmlns:p14="http://schemas.microsoft.com/office/powerpoint/2010/main" val="2790051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3755</TotalTime>
  <Words>3823</Words>
  <Application>Microsoft Office PowerPoint</Application>
  <PresentationFormat>全屏显示(16:9)</PresentationFormat>
  <Paragraphs>556</Paragraphs>
  <Slides>67</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67</vt:i4>
      </vt:variant>
    </vt:vector>
  </HeadingPairs>
  <TitlesOfParts>
    <vt:vector size="72" baseType="lpstr">
      <vt:lpstr>宋体</vt:lpstr>
      <vt:lpstr>微软雅黑</vt:lpstr>
      <vt:lpstr>Arial</vt:lpstr>
      <vt:lpstr>Calibri</vt:lpstr>
      <vt:lpstr>Office 主题</vt:lpstr>
      <vt:lpstr>ECMAScript最新特性介绍</vt:lpstr>
      <vt:lpstr>目录</vt:lpstr>
      <vt:lpstr>ECMAScript简介</vt:lpstr>
      <vt:lpstr>ECMAScript简介</vt:lpstr>
      <vt:lpstr>快速了解ES10</vt:lpstr>
      <vt:lpstr>快速了解ES10-数组扁平化</vt:lpstr>
      <vt:lpstr>快速了解ES10-数组扁平化</vt:lpstr>
      <vt:lpstr>快速了解ES10-数组扁平化</vt:lpstr>
      <vt:lpstr>快速了解ES10-键值对转为对象</vt:lpstr>
      <vt:lpstr>ES9特性简介</vt:lpstr>
      <vt:lpstr>ES9特性及其应用-对象的rest和spread </vt:lpstr>
      <vt:lpstr>ES9特性及其应用-异步迭代 </vt:lpstr>
      <vt:lpstr>ES9特性及其应用-异步迭代 </vt:lpstr>
      <vt:lpstr>ES9特性及其应用-正则的改变</vt:lpstr>
      <vt:lpstr>ES9特性及其应用-正则的改变</vt:lpstr>
      <vt:lpstr>ES9特性及其应用-Promise.finally</vt:lpstr>
      <vt:lpstr>ES8-ES7特性介绍</vt:lpstr>
      <vt:lpstr>ES8特性介绍-Object.entries</vt:lpstr>
      <vt:lpstr>ES8特性介绍-Object.values</vt:lpstr>
      <vt:lpstr>ES8特性-对象getOwnPropertyDescriptors</vt:lpstr>
      <vt:lpstr>ES8-异步函数</vt:lpstr>
      <vt:lpstr>ES8-异步编程方案</vt:lpstr>
      <vt:lpstr>ES6-Promise</vt:lpstr>
      <vt:lpstr>ES8-async与Generator</vt:lpstr>
      <vt:lpstr>ES8-异步函数的await</vt:lpstr>
      <vt:lpstr>ES8-异步函数实现原理</vt:lpstr>
      <vt:lpstr>ES8-async示例</vt:lpstr>
      <vt:lpstr>ES8-async的co模块</vt:lpstr>
      <vt:lpstr>ES8-其他</vt:lpstr>
      <vt:lpstr>ES7特性介绍-数组includes与求幂 </vt:lpstr>
      <vt:lpstr>ES6特性概览 </vt:lpstr>
      <vt:lpstr>ES6-箭头函数</vt:lpstr>
      <vt:lpstr>ES6-箭头函数特性概览</vt:lpstr>
      <vt:lpstr>ES6-箭头函数注意事项</vt:lpstr>
      <vt:lpstr>ES6-箭头函数注意事项</vt:lpstr>
      <vt:lpstr>ES6-参数默认值</vt:lpstr>
      <vt:lpstr>ES6-函数参数扩展</vt:lpstr>
      <vt:lpstr>ES6-数据类型Symbol</vt:lpstr>
      <vt:lpstr>ES6-数据类型Symbol</vt:lpstr>
      <vt:lpstr>ES6-数据类型Symbol特性</vt:lpstr>
      <vt:lpstr>ES6块级作用域-复习变量</vt:lpstr>
      <vt:lpstr>ES6块级作用域-概念</vt:lpstr>
      <vt:lpstr>ES6变量改变</vt:lpstr>
      <vt:lpstr>ES6变量改变</vt:lpstr>
      <vt:lpstr>解构赋值-数组解构赋值</vt:lpstr>
      <vt:lpstr>解构赋值-数组解构赋值</vt:lpstr>
      <vt:lpstr>解构赋值-对象解构赋值</vt:lpstr>
      <vt:lpstr>解构赋值-其他应用</vt:lpstr>
      <vt:lpstr>数组扩展-扩展运算符</vt:lpstr>
      <vt:lpstr>数组扩展-其他应用</vt:lpstr>
      <vt:lpstr>ES6数据结构</vt:lpstr>
      <vt:lpstr>ES6数据结构</vt:lpstr>
      <vt:lpstr>ES6数据结构-set</vt:lpstr>
      <vt:lpstr>ES6数据结构-map</vt:lpstr>
      <vt:lpstr>类的应用</vt:lpstr>
      <vt:lpstr>类的应用-声明</vt:lpstr>
      <vt:lpstr>类的应用-示例</vt:lpstr>
      <vt:lpstr>类的应用-方法</vt:lpstr>
      <vt:lpstr>类的应用-get和set</vt:lpstr>
      <vt:lpstr>类的继承</vt:lpstr>
      <vt:lpstr>类的继承-super</vt:lpstr>
      <vt:lpstr>类的继承-super</vt:lpstr>
      <vt:lpstr>代理-Proxy</vt:lpstr>
      <vt:lpstr>代理-示例</vt:lpstr>
      <vt:lpstr>代理-应用</vt:lpstr>
      <vt:lpstr>其他特性</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请在此处输入封面主标题</dc:title>
  <dc:creator>zhangkangyi</dc:creator>
  <cp:lastModifiedBy>张志明</cp:lastModifiedBy>
  <cp:revision>922</cp:revision>
  <dcterms:created xsi:type="dcterms:W3CDTF">2015-09-21T02:13:28Z</dcterms:created>
  <dcterms:modified xsi:type="dcterms:W3CDTF">2019-09-09T03:37:10Z</dcterms:modified>
</cp:coreProperties>
</file>