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20"/>
  </p:notesMasterIdLst>
  <p:sldIdLst>
    <p:sldId id="280" r:id="rId3"/>
    <p:sldId id="282" r:id="rId4"/>
    <p:sldId id="281" r:id="rId5"/>
    <p:sldId id="279" r:id="rId6"/>
    <p:sldId id="285" r:id="rId7"/>
    <p:sldId id="287" r:id="rId8"/>
    <p:sldId id="286" r:id="rId9"/>
    <p:sldId id="288" r:id="rId10"/>
    <p:sldId id="294" r:id="rId11"/>
    <p:sldId id="296" r:id="rId12"/>
    <p:sldId id="297" r:id="rId13"/>
    <p:sldId id="290" r:id="rId14"/>
    <p:sldId id="292" r:id="rId15"/>
    <p:sldId id="298" r:id="rId16"/>
    <p:sldId id="293" r:id="rId17"/>
    <p:sldId id="291" r:id="rId18"/>
    <p:sldId id="28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971835A8-E580-4B68-86D4-33732B6D69B5}">
          <p14:sldIdLst>
            <p14:sldId id="280"/>
            <p14:sldId id="282"/>
            <p14:sldId id="281"/>
            <p14:sldId id="279"/>
            <p14:sldId id="285"/>
            <p14:sldId id="287"/>
            <p14:sldId id="286"/>
            <p14:sldId id="288"/>
            <p14:sldId id="294"/>
            <p14:sldId id="296"/>
            <p14:sldId id="297"/>
            <p14:sldId id="290"/>
            <p14:sldId id="292"/>
            <p14:sldId id="298"/>
            <p14:sldId id="293"/>
            <p14:sldId id="29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FF"/>
    <a:srgbClr val="2B7DA5"/>
    <a:srgbClr val="2E7DA4"/>
    <a:srgbClr val="336588"/>
    <a:srgbClr val="7AA438"/>
    <a:srgbClr val="8BB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5858" autoAdjust="0"/>
  </p:normalViewPr>
  <p:slideViewPr>
    <p:cSldViewPr snapToGrid="0">
      <p:cViewPr varScale="1">
        <p:scale>
          <a:sx n="79" d="100"/>
          <a:sy n="79" d="100"/>
        </p:scale>
        <p:origin x="1320" y="200"/>
      </p:cViewPr>
      <p:guideLst>
        <p:guide orient="horz" pos="527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3343-F2D9-46E0-924D-FAA4DBDF8FFE}" type="datetimeFigureOut">
              <a:rPr lang="zh-CN" altLang="en-US" smtClean="0"/>
              <a:t>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1BC2-C0CE-4ADC-9696-C74DC013C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6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can be interpreted as: 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 total area under the ROC curve. </a:t>
            </a:r>
            <a:endParaRPr lang="en" altLang="zh-CN" dirty="0">
              <a:effectLst/>
            </a:endParaRP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 probability that the classifier will assign a higher score to a randomly chosen positive example than to a randomly chosen negative example.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A1BC2-C0CE-4ADC-9696-C74DC013C4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5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 err="1"/>
              <a:t>cross_val_score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k-fold</a:t>
            </a:r>
            <a:r>
              <a:rPr kumimoji="1" lang="zh-CN" altLang="en-US" dirty="0"/>
              <a:t>中，返回每次</a:t>
            </a:r>
            <a:r>
              <a:rPr kumimoji="1" lang="en-US" altLang="zh-CN" dirty="0"/>
              <a:t>fold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metric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 err="1"/>
              <a:t>GridSearchCV</a:t>
            </a:r>
            <a:r>
              <a:rPr kumimoji="1" lang="en-US" altLang="zh-CN" dirty="0"/>
              <a:t>:</a:t>
            </a:r>
            <a:r>
              <a:rPr kumimoji="1" lang="zh-CN" altLang="en-US" dirty="0"/>
              <a:t> 同</a:t>
            </a:r>
            <a:r>
              <a:rPr kumimoji="1" lang="en-US" altLang="zh-CN" dirty="0" err="1"/>
              <a:t>LinearRegession</a:t>
            </a:r>
            <a:r>
              <a:rPr kumimoji="1" lang="zh-CN" altLang="en-US" dirty="0"/>
              <a:t>一样的模型， 只不过传入的是要训练的模型、参数选项，从而一行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训练多个参数的模型，得到最优结果。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A1BC2-C0CE-4ADC-9696-C74DC013C4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ai.stanford.edu</a:t>
            </a:r>
            <a:r>
              <a:rPr kumimoji="1" lang="en" altLang="zh-CN" dirty="0"/>
              <a:t>/~</a:t>
            </a:r>
            <a:r>
              <a:rPr kumimoji="1" lang="en" altLang="zh-CN" dirty="0" err="1"/>
              <a:t>ronnyk</a:t>
            </a:r>
            <a:r>
              <a:rPr kumimoji="1" lang="en" altLang="zh-CN" dirty="0"/>
              <a:t>/2007GuideControlledExperiments.pdf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A1BC2-C0CE-4ADC-9696-C74DC013C4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6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3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95283" y="1507284"/>
            <a:ext cx="12589983" cy="535074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257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10" y="785794"/>
            <a:ext cx="11525330" cy="5715040"/>
          </a:xfrm>
        </p:spPr>
        <p:txBody>
          <a:bodyPr>
            <a:normAutofit/>
          </a:bodyPr>
          <a:lstStyle>
            <a:lvl1pPr marL="0" indent="0" algn="l">
              <a:buNone/>
              <a:defRPr sz="2286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5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4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43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71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00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8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429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2" y="6356358"/>
            <a:ext cx="2844801" cy="365125"/>
          </a:xfrm>
          <a:prstGeom prst="rect">
            <a:avLst/>
          </a:prstGeom>
        </p:spPr>
        <p:txBody>
          <a:bodyPr lIns="111008" tIns="55507" rIns="111008" bIns="55507"/>
          <a:lstStyle/>
          <a:p>
            <a:fld id="{270E79FD-C402-4CC3-9A82-BAE1DCDFB0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9" y="6356358"/>
            <a:ext cx="3860800" cy="365125"/>
          </a:xfrm>
          <a:prstGeom prst="rect">
            <a:avLst/>
          </a:prstGeom>
        </p:spPr>
        <p:txBody>
          <a:bodyPr lIns="111008" tIns="55507" rIns="111008" bIns="55507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9" y="6356358"/>
            <a:ext cx="2844801" cy="365125"/>
          </a:xfrm>
          <a:prstGeom prst="rect">
            <a:avLst/>
          </a:prstGeom>
        </p:spPr>
        <p:txBody>
          <a:bodyPr lIns="111008" tIns="55507" rIns="111008" bIns="55507"/>
          <a:lstStyle/>
          <a:p>
            <a:fld id="{9C3BABE4-52A5-4B0F-907F-4727857335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3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450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648394" cy="644690"/>
          </a:xfrm>
          <a:prstGeom prst="rect">
            <a:avLst/>
          </a:prstGeom>
          <a:noFill/>
        </p:spPr>
        <p:txBody>
          <a:bodyPr lIns="87056" tIns="43529" rIns="87056" bIns="43529" anchor="ctr">
            <a:noAutofit/>
          </a:bodyPr>
          <a:lstStyle>
            <a:lvl1pPr algn="l">
              <a:defRPr sz="204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   1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1607800" y="6438900"/>
            <a:ext cx="52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BF2815A-E00A-420E-82E5-E66918C400DB}" type="slidenum">
              <a:rPr lang="zh-CN" altLang="en-US" sz="1400" smtClean="0"/>
              <a:pPr algn="ctr"/>
              <a:t>‹#›</a:t>
            </a:fld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405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623392" y="4026117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98159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59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298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81" y="1507285"/>
            <a:ext cx="12589983" cy="535074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9113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4508937" y="3491"/>
            <a:ext cx="3174126" cy="136634"/>
            <a:chOff x="2971800" y="1458310"/>
            <a:chExt cx="2380594" cy="102476"/>
          </a:xfrm>
        </p:grpSpPr>
        <p:sp>
          <p:nvSpPr>
            <p:cNvPr id="10" name="矩形 9"/>
            <p:cNvSpPr/>
            <p:nvPr userDrawn="1"/>
          </p:nvSpPr>
          <p:spPr>
            <a:xfrm>
              <a:off x="2971800" y="1458310"/>
              <a:ext cx="1190297" cy="1024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7224"/>
              <a:endParaRPr lang="zh-CN" altLang="en-US" sz="2095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4162097" y="1458310"/>
              <a:ext cx="1190297" cy="1024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7224"/>
              <a:endParaRPr lang="zh-CN" altLang="en-US" sz="2095">
                <a:solidFill>
                  <a:prstClr val="white"/>
                </a:solidFill>
              </a:endParaRPr>
            </a:p>
          </p:txBody>
        </p:sp>
      </p:grpSp>
      <p:sp>
        <p:nvSpPr>
          <p:cNvPr id="5" name="矩形 4"/>
          <p:cNvSpPr/>
          <p:nvPr userDrawn="1"/>
        </p:nvSpPr>
        <p:spPr>
          <a:xfrm>
            <a:off x="1" y="2509982"/>
            <a:ext cx="12191998" cy="1838037"/>
          </a:xfrm>
          <a:prstGeom prst="rect">
            <a:avLst/>
          </a:prstGeom>
          <a:solidFill>
            <a:srgbClr val="1E82B4">
              <a:alpha val="92157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342857" tIns="68571" rIns="102857" bIns="68571" anchor="ctr"/>
          <a:lstStyle/>
          <a:p>
            <a:pPr defTabSz="754581">
              <a:spcBef>
                <a:spcPct val="0"/>
              </a:spcBef>
              <a:defRPr/>
            </a:pPr>
            <a:endParaRPr lang="zh-CN" altLang="en-US" sz="3810" kern="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848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4400" y="2667000"/>
            <a:ext cx="10464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134932" tIns="0" rIns="161918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99513" fontAlgn="ctr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7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4993219" y="4114800"/>
            <a:ext cx="1102783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89593" tIns="44796" rIns="89593" bIns="44796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9951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pic>
        <p:nvPicPr>
          <p:cNvPr id="4" name="Picture 4" descr="logo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990601"/>
            <a:ext cx="2540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/>
          </p:cNvSpPr>
          <p:nvPr/>
        </p:nvSpPr>
        <p:spPr bwMode="auto">
          <a:xfrm>
            <a:off x="6096001" y="4114800"/>
            <a:ext cx="1102784" cy="152400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wrap="none" lIns="89593" tIns="44796" rIns="89593" bIns="44796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9951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子标题单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857" y="1190172"/>
            <a:ext cx="11653089" cy="4950581"/>
          </a:xfrm>
          <a:ln>
            <a:solidFill>
              <a:srgbClr val="237DAE"/>
            </a:solidFill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31857" y="736298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1852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34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子标题单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857" y="1190172"/>
            <a:ext cx="11653089" cy="4950581"/>
          </a:xfrm>
          <a:ln>
            <a:solidFill>
              <a:srgbClr val="237DAE"/>
            </a:solidFill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31857" y="736298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0820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子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41189" y="798286"/>
            <a:ext cx="728579" cy="53279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eaVert"/>
          <a:lstStyle>
            <a:lvl1pPr>
              <a:defRPr sz="1905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575" y="798286"/>
            <a:ext cx="10655469" cy="5327952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87086" tIns="43543" rIns="87086" bIns="4354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667" b="1" dirty="0">
                <a:solidFill>
                  <a:prstClr val="white"/>
                </a:solidFill>
                <a:latin typeface="微软雅黑" pitchFamily="34" charset="-122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1154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单子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11107668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11107668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865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双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5485856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6165728" y="5413829"/>
            <a:ext cx="5491537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616572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77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双子标题+文本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1857" y="2351314"/>
            <a:ext cx="5787460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104" y="2351314"/>
            <a:ext cx="5789737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231857" y="779841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231857" y="1277258"/>
            <a:ext cx="5765324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93239" y="1277258"/>
            <a:ext cx="5722065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664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顶部双子标题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779841"/>
            <a:ext cx="5765324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1857" y="1493461"/>
            <a:ext cx="5765324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239" y="1493461"/>
            <a:ext cx="5722065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16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186951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/>
          </p:nvPr>
        </p:nvSpPr>
        <p:spPr>
          <a:xfrm>
            <a:off x="231856" y="4513338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8"/>
          <p:cNvSpPr>
            <a:spLocks noGrp="1"/>
          </p:cNvSpPr>
          <p:nvPr>
            <p:ph sz="quarter" idx="15"/>
          </p:nvPr>
        </p:nvSpPr>
        <p:spPr>
          <a:xfrm>
            <a:off x="247035" y="2583543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5619294" y="9966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5619294" y="6537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/>
          </p:nvPr>
        </p:nvSpPr>
        <p:spPr>
          <a:xfrm>
            <a:off x="5619294" y="29270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5619294" y="25841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5619294" y="485619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1"/>
          </p:nvPr>
        </p:nvSpPr>
        <p:spPr>
          <a:xfrm>
            <a:off x="5619294" y="451333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174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231856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231856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9" name="内容占位符 8"/>
          <p:cNvSpPr>
            <a:spLocks noGrp="1"/>
          </p:cNvSpPr>
          <p:nvPr>
            <p:ph sz="quarter" idx="18"/>
          </p:nvPr>
        </p:nvSpPr>
        <p:spPr>
          <a:xfrm>
            <a:off x="231856" y="3718076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216678" y="5947185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216678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内容占位符 8"/>
          <p:cNvSpPr>
            <a:spLocks noGrp="1"/>
          </p:cNvSpPr>
          <p:nvPr>
            <p:ph sz="quarter" idx="21"/>
          </p:nvPr>
        </p:nvSpPr>
        <p:spPr>
          <a:xfrm>
            <a:off x="6132207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2"/>
          </p:nvPr>
        </p:nvSpPr>
        <p:spPr>
          <a:xfrm>
            <a:off x="6117029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6117029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5" name="内容占位符 8"/>
          <p:cNvSpPr>
            <a:spLocks noGrp="1"/>
          </p:cNvSpPr>
          <p:nvPr>
            <p:ph sz="quarter" idx="24"/>
          </p:nvPr>
        </p:nvSpPr>
        <p:spPr>
          <a:xfrm>
            <a:off x="6117029" y="3718076"/>
            <a:ext cx="5672670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5"/>
          </p:nvPr>
        </p:nvSpPr>
        <p:spPr>
          <a:xfrm>
            <a:off x="6101850" y="5947185"/>
            <a:ext cx="5687849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6"/>
          </p:nvPr>
        </p:nvSpPr>
        <p:spPr>
          <a:xfrm>
            <a:off x="6101850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74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00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子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41189" y="798286"/>
            <a:ext cx="728579" cy="53279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eaVert"/>
          <a:lstStyle>
            <a:lvl1pPr>
              <a:defRPr sz="1905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575" y="798286"/>
            <a:ext cx="10655469" cy="5327952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87086" tIns="43543" rIns="87086" bIns="4354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667" b="1" dirty="0">
                <a:solidFill>
                  <a:prstClr val="white"/>
                </a:solidFill>
                <a:latin typeface="微软雅黑" pitchFamily="34" charset="-122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70208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81" y="1507284"/>
            <a:ext cx="12589983" cy="535074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2762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8374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4400" y="2667000"/>
            <a:ext cx="10464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129026" tIns="0" rIns="15483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60123" fontAlgn="ctr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94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4993220" y="4114800"/>
            <a:ext cx="1102783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85671" tIns="42835" rIns="85671" bIns="4283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6012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21">
              <a:solidFill>
                <a:srgbClr val="000000"/>
              </a:solidFill>
            </a:endParaRPr>
          </a:p>
        </p:txBody>
      </p:sp>
      <p:pic>
        <p:nvPicPr>
          <p:cNvPr id="4" name="Picture 4" descr="logo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990601"/>
            <a:ext cx="2540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/>
          </p:cNvSpPr>
          <p:nvPr/>
        </p:nvSpPr>
        <p:spPr bwMode="auto">
          <a:xfrm>
            <a:off x="6096002" y="4114800"/>
            <a:ext cx="1102784" cy="152400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wrap="none" lIns="85671" tIns="42835" rIns="85671" bIns="4283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6012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2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3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单子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11107668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11107668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08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双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5485856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6165728" y="5413829"/>
            <a:ext cx="5491537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616572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18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双子标题+文本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1857" y="2351314"/>
            <a:ext cx="5787460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104" y="2351314"/>
            <a:ext cx="5789737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231857" y="779841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231857" y="1277258"/>
            <a:ext cx="5765324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93239" y="1277258"/>
            <a:ext cx="5722065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577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顶部双子标题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779841"/>
            <a:ext cx="5765324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1857" y="1493461"/>
            <a:ext cx="5765324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239" y="1493461"/>
            <a:ext cx="5722065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6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186951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/>
          </p:nvPr>
        </p:nvSpPr>
        <p:spPr>
          <a:xfrm>
            <a:off x="231856" y="4513338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8"/>
          <p:cNvSpPr>
            <a:spLocks noGrp="1"/>
          </p:cNvSpPr>
          <p:nvPr>
            <p:ph sz="quarter" idx="15"/>
          </p:nvPr>
        </p:nvSpPr>
        <p:spPr>
          <a:xfrm>
            <a:off x="247035" y="2583543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5619294" y="9966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5619294" y="6537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/>
          </p:nvPr>
        </p:nvSpPr>
        <p:spPr>
          <a:xfrm>
            <a:off x="5619294" y="29270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5619294" y="25841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5619294" y="485619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1"/>
          </p:nvPr>
        </p:nvSpPr>
        <p:spPr>
          <a:xfrm>
            <a:off x="5619294" y="451333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71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231856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231856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9" name="内容占位符 8"/>
          <p:cNvSpPr>
            <a:spLocks noGrp="1"/>
          </p:cNvSpPr>
          <p:nvPr>
            <p:ph sz="quarter" idx="18"/>
          </p:nvPr>
        </p:nvSpPr>
        <p:spPr>
          <a:xfrm>
            <a:off x="231856" y="3718076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216678" y="5947185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216678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内容占位符 8"/>
          <p:cNvSpPr>
            <a:spLocks noGrp="1"/>
          </p:cNvSpPr>
          <p:nvPr>
            <p:ph sz="quarter" idx="21"/>
          </p:nvPr>
        </p:nvSpPr>
        <p:spPr>
          <a:xfrm>
            <a:off x="6132207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2"/>
          </p:nvPr>
        </p:nvSpPr>
        <p:spPr>
          <a:xfrm>
            <a:off x="6117029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6117029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5" name="内容占位符 8"/>
          <p:cNvSpPr>
            <a:spLocks noGrp="1"/>
          </p:cNvSpPr>
          <p:nvPr>
            <p:ph sz="quarter" idx="24"/>
          </p:nvPr>
        </p:nvSpPr>
        <p:spPr>
          <a:xfrm>
            <a:off x="6117029" y="3718076"/>
            <a:ext cx="5672670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5"/>
          </p:nvPr>
        </p:nvSpPr>
        <p:spPr>
          <a:xfrm>
            <a:off x="6101850" y="5947185"/>
            <a:ext cx="5687849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6"/>
          </p:nvPr>
        </p:nvSpPr>
        <p:spPr>
          <a:xfrm>
            <a:off x="6101850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98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2011工作\周报\xianghailong\img\bg_top.jpg"/>
          <p:cNvPicPr>
            <a:picLocks noChangeAspect="1" noChangeArrowheads="1"/>
          </p:cNvPicPr>
          <p:nvPr userDrawn="1"/>
        </p:nvPicPr>
        <p:blipFill>
          <a:blip r:embed="rId21" cstate="screen"/>
          <a:srcRect/>
          <a:stretch>
            <a:fillRect/>
          </a:stretch>
        </p:blipFill>
        <p:spPr bwMode="auto">
          <a:xfrm>
            <a:off x="0" y="-21"/>
            <a:ext cx="12192000" cy="857233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标题不小于</a:t>
            </a:r>
            <a:r>
              <a:rPr lang="en-US" altLang="zh-CN" dirty="0"/>
              <a:t>32</a:t>
            </a:r>
            <a:r>
              <a:rPr lang="zh-CN" altLang="en-US" dirty="0"/>
              <a:t>号字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857212"/>
            <a:ext cx="11653089" cy="526902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1">
              <a:buFontTx/>
              <a:buChar char="•"/>
              <a:defRPr/>
            </a:pPr>
            <a:r>
              <a:rPr lang="zh-CN" altLang="en-US" sz="2400" b="1" dirty="0">
                <a:cs typeface="+mn-cs"/>
              </a:rPr>
              <a:t>正文不小于</a:t>
            </a:r>
            <a:r>
              <a:rPr lang="en-US" altLang="zh-CN" sz="2400" b="1" dirty="0">
                <a:cs typeface="+mn-cs"/>
              </a:rPr>
              <a:t>24</a:t>
            </a:r>
            <a:r>
              <a:rPr lang="zh-CN" altLang="en-US" sz="2400" b="1" dirty="0">
                <a:cs typeface="+mn-cs"/>
              </a:rPr>
              <a:t>号字</a:t>
            </a:r>
            <a:endParaRPr lang="en-US" altLang="zh-CN" sz="2400" b="1" dirty="0">
              <a:cs typeface="+mn-cs"/>
            </a:endParaRPr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6179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80" r:id="rId18"/>
    <p:sldLayoutId id="2147483681" r:id="rId19"/>
  </p:sldLayoutIdLst>
  <p:hf sldNum="0" hdr="0" dt="0"/>
  <p:txStyles>
    <p:titleStyle>
      <a:lvl1pPr algn="l" defTabSz="870875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578" indent="-32657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90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07586" indent="-27214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71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593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52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24030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468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»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394905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0342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65780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01217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-21"/>
            <a:ext cx="12192000" cy="857233"/>
          </a:xfrm>
          <a:prstGeom prst="rect">
            <a:avLst/>
          </a:prstGeom>
          <a:noFill/>
        </p:spPr>
      </p:pic>
      <p:pic>
        <p:nvPicPr>
          <p:cNvPr id="8" name="Picture 5" descr="logonew2"/>
          <p:cNvPicPr>
            <a:picLocks noChangeAspect="1" noChangeArrowheads="1"/>
          </p:cNvPicPr>
          <p:nvPr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10680368" y="6300188"/>
            <a:ext cx="1368268" cy="42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857212"/>
            <a:ext cx="11653089" cy="526902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57224"/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57224"/>
              <a:t>18/11/28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5722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57224"/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5722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7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5" r:id="rId12"/>
  </p:sldLayoutIdLst>
  <p:txStyles>
    <p:titleStyle>
      <a:lvl1pPr algn="l" defTabSz="870875" rtl="0" eaLnBrk="1" latinLnBrk="0" hangingPunct="1">
        <a:spcBef>
          <a:spcPct val="0"/>
        </a:spcBef>
        <a:buNone/>
        <a:defRPr sz="2571" b="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578" indent="-32657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90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07586" indent="-27214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71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593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52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24030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468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»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394905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0342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65780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01217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tanford.edu/~ronnyk/2007GuideControlledExperiment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" y="12958"/>
            <a:ext cx="12191999" cy="6858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89593" tIns="44796" rIns="89593" bIns="44796" rtlCol="0" anchor="ctr"/>
          <a:lstStyle/>
          <a:p>
            <a:pPr algn="ctr" defTabSz="895929">
              <a:defRPr/>
            </a:pPr>
            <a:endParaRPr lang="zh-CN" altLang="en-US" kern="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588617" y="2494"/>
            <a:ext cx="3014766" cy="134712"/>
            <a:chOff x="2971800" y="1458310"/>
            <a:chExt cx="2380594" cy="102476"/>
          </a:xfrm>
        </p:grpSpPr>
        <p:sp>
          <p:nvSpPr>
            <p:cNvPr id="47" name="矩形 46"/>
            <p:cNvSpPr/>
            <p:nvPr userDrawn="1"/>
          </p:nvSpPr>
          <p:spPr>
            <a:xfrm>
              <a:off x="2971800" y="1458310"/>
              <a:ext cx="1190297" cy="102476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95929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4162097" y="1458310"/>
              <a:ext cx="1190297" cy="102476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95929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1877767"/>
            <a:ext cx="12192000" cy="32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593" tIns="44796" rIns="89593" bIns="44796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spc="294" dirty="0">
                <a:solidFill>
                  <a:schemeClr val="bg1"/>
                </a:solidFill>
                <a:latin typeface="+mj-ea"/>
                <a:ea typeface="+mj-ea"/>
              </a:rPr>
              <a:t>模型评估与选择</a:t>
            </a:r>
            <a:endParaRPr lang="en-US" altLang="zh-CN" sz="4800" spc="294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李玉霞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2018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月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Picture 5" descr="logonew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861573" y="6377937"/>
            <a:ext cx="1115344" cy="3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677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F3C7E-7291-0743-B414-903EEBB0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ROC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AUC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9719E2-E78D-F54C-B91C-EF8F19BE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3" y="1650093"/>
            <a:ext cx="5232400" cy="3721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B98BF7-F1A3-F34A-9E9C-0929B9A88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586" y="1497693"/>
            <a:ext cx="55372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8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A1CE2-8171-5342-B24B-7FA27E08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089F82-C273-C545-845C-A970D1B7C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" y="0"/>
            <a:ext cx="12184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3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4690"/>
          </a:xfrm>
          <a:noFill/>
        </p:spPr>
        <p:txBody>
          <a:bodyPr vert="horz" lIns="87056" tIns="43529" rIns="87056" bIns="43529" rtlCol="0" anchor="ctr">
            <a:noAutofit/>
          </a:bodyPr>
          <a:lstStyle/>
          <a:p>
            <a:r>
              <a:rPr kumimoji="1" lang="zh-CN" altLang="en-US" sz="3200" dirty="0">
                <a:solidFill>
                  <a:srgbClr val="FFFF00"/>
                </a:solidFill>
              </a:rPr>
              <a:t>模型评估</a:t>
            </a:r>
            <a:r>
              <a:rPr kumimoji="1" lang="en-US" altLang="zh-CN" sz="3200" dirty="0">
                <a:solidFill>
                  <a:srgbClr val="FFFF00"/>
                </a:solidFill>
              </a:rPr>
              <a:t>—</a:t>
            </a:r>
            <a:r>
              <a:rPr kumimoji="1" lang="zh-CN" altLang="en-US" sz="3200" dirty="0">
                <a:solidFill>
                  <a:srgbClr val="FFFF00"/>
                </a:solidFill>
              </a:rPr>
              <a:t>多分类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76361" y="936154"/>
            <a:ext cx="11332877" cy="173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Confusion-matrix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Macro-Average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vs.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Micro-Average</a:t>
            </a:r>
          </a:p>
          <a:p>
            <a:pPr marL="971550" lvl="1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b="1" dirty="0" err="1">
                <a:solidFill>
                  <a:prstClr val="black"/>
                </a:solidFill>
                <a:latin typeface="微软雅黑" panose="020B0503020204020204" pitchFamily="34" charset="-122"/>
              </a:rPr>
              <a:t>Precision_score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里的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average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参数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4690"/>
          </a:xfrm>
          <a:noFill/>
        </p:spPr>
        <p:txBody>
          <a:bodyPr vert="horz" lIns="87056" tIns="43529" rIns="87056" bIns="43529" rtlCol="0" anchor="ctr">
            <a:noAutofit/>
          </a:bodyPr>
          <a:lstStyle/>
          <a:p>
            <a:r>
              <a:rPr kumimoji="1" lang="zh-CN" altLang="en-US" sz="3200" dirty="0">
                <a:solidFill>
                  <a:srgbClr val="FFFF00"/>
                </a:solidFill>
              </a:rPr>
              <a:t>模型评估</a:t>
            </a:r>
            <a:r>
              <a:rPr kumimoji="1" lang="en-US" altLang="zh-CN" sz="3200" dirty="0">
                <a:solidFill>
                  <a:srgbClr val="FFFF00"/>
                </a:solidFill>
              </a:rPr>
              <a:t>—</a:t>
            </a:r>
            <a:r>
              <a:rPr kumimoji="1" lang="zh-CN" altLang="en-US" sz="3200" dirty="0">
                <a:solidFill>
                  <a:srgbClr val="FFFF00"/>
                </a:solidFill>
              </a:rPr>
              <a:t>多分类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76361" y="936154"/>
            <a:ext cx="11332877" cy="173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Confusion-matrix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Macro-Average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vs.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Micro-Average</a:t>
            </a:r>
          </a:p>
          <a:p>
            <a:pPr marL="971550" lvl="1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b="1" dirty="0" err="1">
                <a:solidFill>
                  <a:prstClr val="black"/>
                </a:solidFill>
                <a:latin typeface="微软雅黑" panose="020B0503020204020204" pitchFamily="34" charset="-122"/>
              </a:rPr>
              <a:t>Precision_score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里的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average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参数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19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CCE4B-15F9-AE42-A834-BA095C66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稳定性  样本量增加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68335C-B754-2942-B892-E156A2B54D49}"/>
              </a:ext>
            </a:extLst>
          </p:cNvPr>
          <p:cNvSpPr txBox="1"/>
          <p:nvPr/>
        </p:nvSpPr>
        <p:spPr>
          <a:xfrm>
            <a:off x="2579914" y="2220686"/>
            <a:ext cx="2245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</a:t>
            </a:r>
          </a:p>
          <a:p>
            <a:r>
              <a:rPr kumimoji="1" lang="en-US" altLang="zh-CN" dirty="0"/>
              <a:t>Sensitive</a:t>
            </a:r>
            <a:r>
              <a:rPr kumimoji="1" lang="zh-CN" altLang="en-US" dirty="0"/>
              <a:t> </a:t>
            </a:r>
            <a:r>
              <a:rPr kumimoji="1" lang="en-US" altLang="zh-CN"/>
              <a:t>analysis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99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4690"/>
          </a:xfrm>
          <a:noFill/>
        </p:spPr>
        <p:txBody>
          <a:bodyPr vert="horz" lIns="87056" tIns="43529" rIns="87056" bIns="43529" rtlCol="0" anchor="ctr">
            <a:noAutofit/>
          </a:bodyPr>
          <a:lstStyle/>
          <a:p>
            <a:r>
              <a:rPr kumimoji="1" lang="zh-CN" altLang="en-US" sz="3200" dirty="0">
                <a:solidFill>
                  <a:srgbClr val="FFFF00"/>
                </a:solidFill>
              </a:rPr>
              <a:t>模型评估</a:t>
            </a:r>
            <a:r>
              <a:rPr kumimoji="1" lang="en-US" altLang="zh-CN" sz="3200" dirty="0">
                <a:solidFill>
                  <a:srgbClr val="FFFF00"/>
                </a:solidFill>
              </a:rPr>
              <a:t>—</a:t>
            </a:r>
            <a:r>
              <a:rPr kumimoji="1" lang="zh-CN" altLang="en-US" sz="3200" dirty="0">
                <a:solidFill>
                  <a:srgbClr val="FFFF00"/>
                </a:solidFill>
              </a:rPr>
              <a:t>多分类</a:t>
            </a:r>
            <a:endParaRPr kumimoji="1"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0C3B4C-43A9-DD49-A6AF-E6D751DFB884}"/>
              </a:ext>
            </a:extLst>
          </p:cNvPr>
          <p:cNvSpPr txBox="1"/>
          <p:nvPr/>
        </p:nvSpPr>
        <p:spPr>
          <a:xfrm>
            <a:off x="2088107" y="2251880"/>
            <a:ext cx="7588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Beyond the essential evaluation metrics covered in this course, online controlled experiments, which involve A-B testing and other techniques, are perhaps the most important way that machine learning algorithms are evaluated for real-world use in Web and other online applications. This article by Ron </a:t>
            </a:r>
            <a:r>
              <a:rPr lang="en" altLang="zh-CN" dirty="0" err="1"/>
              <a:t>Kohavi</a:t>
            </a:r>
            <a:r>
              <a:rPr lang="en" altLang="zh-CN" dirty="0"/>
              <a:t>, Randal </a:t>
            </a:r>
            <a:r>
              <a:rPr lang="en" altLang="zh-CN" dirty="0" err="1"/>
              <a:t>Henne</a:t>
            </a:r>
            <a:r>
              <a:rPr lang="en" altLang="zh-CN" dirty="0"/>
              <a:t>, and Dan </a:t>
            </a:r>
            <a:r>
              <a:rPr lang="en" altLang="zh-CN" dirty="0" err="1"/>
              <a:t>Sommerfield</a:t>
            </a:r>
            <a:r>
              <a:rPr lang="en" altLang="zh-CN" dirty="0"/>
              <a:t>, reviews the key points of running controlled experiments, along with important engineering issues and limitations to keep in mind when using them.</a:t>
            </a:r>
          </a:p>
          <a:p>
            <a:r>
              <a:rPr lang="en" altLang="zh-CN" dirty="0" err="1"/>
              <a:t>Kohavi</a:t>
            </a:r>
            <a:r>
              <a:rPr lang="en" altLang="zh-CN" dirty="0"/>
              <a:t>, R., </a:t>
            </a:r>
            <a:r>
              <a:rPr lang="en" altLang="zh-CN" dirty="0" err="1"/>
              <a:t>Henne</a:t>
            </a:r>
            <a:r>
              <a:rPr lang="en" altLang="zh-CN" dirty="0"/>
              <a:t>, R. M., &amp; </a:t>
            </a:r>
            <a:r>
              <a:rPr lang="en" altLang="zh-CN" dirty="0" err="1"/>
              <a:t>Sommerfield</a:t>
            </a:r>
            <a:r>
              <a:rPr lang="en" altLang="zh-CN" dirty="0"/>
              <a:t>, D. (2007). </a:t>
            </a:r>
            <a:r>
              <a:rPr lang="en" altLang="zh-CN" u="sng" dirty="0">
                <a:hlinkClick r:id="rId3"/>
              </a:rPr>
              <a:t>Practical guide to controlled experiments on the web</a:t>
            </a:r>
            <a:r>
              <a:rPr lang="en" altLang="zh-CN" dirty="0"/>
              <a:t>. </a:t>
            </a:r>
            <a:r>
              <a:rPr lang="en" altLang="zh-CN" i="1" dirty="0"/>
              <a:t>Proceedings of the 13th ACM SIGKDD international conference on Knowledge discovery and data mining - KDD '07</a:t>
            </a:r>
            <a:r>
              <a:rPr lang="en" altLang="zh-CN" dirty="0"/>
              <a:t>. doi:10.1145/1281192.1281295</a:t>
            </a:r>
          </a:p>
        </p:txBody>
      </p:sp>
    </p:spTree>
    <p:extLst>
      <p:ext uri="{BB962C8B-B14F-4D97-AF65-F5344CB8AC3E}">
        <p14:creationId xmlns:p14="http://schemas.microsoft.com/office/powerpoint/2010/main" val="52536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70DC6-1E48-8E40-842C-AA637082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44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4690"/>
          </a:xfrm>
          <a:noFill/>
        </p:spPr>
        <p:txBody>
          <a:bodyPr vert="horz" lIns="87056" tIns="43529" rIns="87056" bIns="43529" rtlCol="0" anchor="ctr">
            <a:noAutofit/>
          </a:bodyPr>
          <a:lstStyle/>
          <a:p>
            <a:r>
              <a:rPr kumimoji="1" lang="zh-CN" altLang="en-US" sz="3200" dirty="0">
                <a:solidFill>
                  <a:srgbClr val="FFFF00"/>
                </a:solidFill>
              </a:rPr>
              <a:t>模型评估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76361" y="936154"/>
            <a:ext cx="1133287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篇幅要求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0122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主体部分，汇报时间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小时以内，不多于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页；大于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小时，不多于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30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页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0122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Backup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，页数不限，页数大于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页，建议加目录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0122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最前面（目录之前）可以放一个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Summary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内容要求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0122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一页一个主题，观点最好放在标题上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0122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思路清晰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格式要求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0122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正文字体：微软雅黑；字号：大于等于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号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0122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图表字号：大于等于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号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10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4690"/>
          </a:xfrm>
          <a:noFill/>
        </p:spPr>
        <p:txBody>
          <a:bodyPr vert="horz" lIns="87056" tIns="43529" rIns="87056" bIns="43529" rtlCol="0" anchor="ctr">
            <a:noAutofit/>
          </a:bodyPr>
          <a:lstStyle/>
          <a:p>
            <a:r>
              <a:rPr kumimoji="1" lang="en-US" altLang="zh-CN" sz="3200" dirty="0">
                <a:solidFill>
                  <a:srgbClr val="FFFF00"/>
                </a:solidFill>
              </a:rPr>
              <a:t>Summary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76361" y="936154"/>
            <a:ext cx="113328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内容要求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0122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正文所有内容的提炼，尽量提炼出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3-5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个大的观点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0122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每个观点适当展开，列出主要的解释和数据就好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0122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不建议放太多内容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格式要求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0122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正文字体：微软雅黑；字号：大于等于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号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0122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图表字号：大于等于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号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10122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最好用一些大的图形，将几块内容分隔开，如以下几种（不建议放太复杂的图形）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3944" y="4842456"/>
            <a:ext cx="2588653" cy="155834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79645" y="5140749"/>
            <a:ext cx="468000" cy="46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XXX</a:t>
            </a:r>
            <a:endParaRPr lang="zh-CN" altLang="en-US" sz="1050" dirty="0"/>
          </a:p>
        </p:txBody>
      </p:sp>
      <p:sp>
        <p:nvSpPr>
          <p:cNvPr id="6" name="椭圆 5"/>
          <p:cNvSpPr/>
          <p:nvPr/>
        </p:nvSpPr>
        <p:spPr>
          <a:xfrm>
            <a:off x="2367533" y="5140749"/>
            <a:ext cx="468000" cy="46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/>
              <a:t>XXX</a:t>
            </a:r>
            <a:endParaRPr lang="zh-CN" altLang="en-US" sz="1050" dirty="0"/>
          </a:p>
        </p:txBody>
      </p:sp>
      <p:sp>
        <p:nvSpPr>
          <p:cNvPr id="7" name="文本框 6"/>
          <p:cNvSpPr txBox="1"/>
          <p:nvPr/>
        </p:nvSpPr>
        <p:spPr>
          <a:xfrm>
            <a:off x="940159" y="5718218"/>
            <a:ext cx="746972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XXX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XXX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8047" y="5718217"/>
            <a:ext cx="746972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XXX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XXX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7189" y="4842456"/>
            <a:ext cx="2588653" cy="155834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10434" y="4842456"/>
            <a:ext cx="2588653" cy="155834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93680" y="4842456"/>
            <a:ext cx="2588653" cy="155834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682022" y="5031061"/>
            <a:ext cx="686940" cy="3631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/>
              <a:t>XXX</a:t>
            </a:r>
            <a:endParaRPr lang="zh-CN" altLang="en-US" sz="1050" dirty="0"/>
          </a:p>
        </p:txBody>
      </p:sp>
      <p:sp>
        <p:nvSpPr>
          <p:cNvPr id="16" name="圆角矩形 15"/>
          <p:cNvSpPr/>
          <p:nvPr/>
        </p:nvSpPr>
        <p:spPr>
          <a:xfrm>
            <a:off x="3682022" y="5448795"/>
            <a:ext cx="686940" cy="3631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/>
              <a:t>XXX</a:t>
            </a:r>
            <a:endParaRPr lang="zh-CN" altLang="en-US" sz="1050" dirty="0"/>
          </a:p>
        </p:txBody>
      </p:sp>
      <p:sp>
        <p:nvSpPr>
          <p:cNvPr id="17" name="圆角矩形 16"/>
          <p:cNvSpPr/>
          <p:nvPr/>
        </p:nvSpPr>
        <p:spPr>
          <a:xfrm>
            <a:off x="3682022" y="5866529"/>
            <a:ext cx="686940" cy="3631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/>
              <a:t>XXX</a:t>
            </a:r>
            <a:endParaRPr lang="zh-CN" altLang="en-US" sz="1050" dirty="0"/>
          </a:p>
        </p:txBody>
      </p:sp>
      <p:sp>
        <p:nvSpPr>
          <p:cNvPr id="18" name="文本框 17"/>
          <p:cNvSpPr txBox="1"/>
          <p:nvPr/>
        </p:nvSpPr>
        <p:spPr>
          <a:xfrm>
            <a:off x="4453381" y="5031061"/>
            <a:ext cx="1319377" cy="363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</a:p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53380" y="5448795"/>
            <a:ext cx="1319377" cy="363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</a:p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53379" y="5866529"/>
            <a:ext cx="1319377" cy="363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</a:p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84438" y="5140749"/>
            <a:ext cx="686940" cy="3631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/>
              <a:t>XXX</a:t>
            </a:r>
            <a:endParaRPr lang="zh-CN" altLang="en-US" sz="1050" dirty="0"/>
          </a:p>
        </p:txBody>
      </p:sp>
      <p:sp>
        <p:nvSpPr>
          <p:cNvPr id="22" name="文本框 21"/>
          <p:cNvSpPr txBox="1"/>
          <p:nvPr/>
        </p:nvSpPr>
        <p:spPr>
          <a:xfrm>
            <a:off x="6384439" y="5503353"/>
            <a:ext cx="686939" cy="634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</a:p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</a:p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左右箭头 22"/>
          <p:cNvSpPr/>
          <p:nvPr/>
        </p:nvSpPr>
        <p:spPr>
          <a:xfrm>
            <a:off x="1615589" y="5284081"/>
            <a:ext cx="684000" cy="181336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185432" y="5140177"/>
            <a:ext cx="686940" cy="3631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/>
              <a:t>XXX</a:t>
            </a:r>
            <a:endParaRPr lang="zh-CN" altLang="en-US" sz="1050" dirty="0"/>
          </a:p>
        </p:txBody>
      </p:sp>
      <p:sp>
        <p:nvSpPr>
          <p:cNvPr id="25" name="文本框 24"/>
          <p:cNvSpPr txBox="1"/>
          <p:nvPr/>
        </p:nvSpPr>
        <p:spPr>
          <a:xfrm>
            <a:off x="7185433" y="5502781"/>
            <a:ext cx="686939" cy="634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</a:p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</a:p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59456" y="5130088"/>
            <a:ext cx="686940" cy="3631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/>
              <a:t>XXX</a:t>
            </a:r>
            <a:endParaRPr lang="zh-CN" altLang="en-US" sz="1050" dirty="0"/>
          </a:p>
        </p:txBody>
      </p:sp>
      <p:sp>
        <p:nvSpPr>
          <p:cNvPr id="27" name="文本框 26"/>
          <p:cNvSpPr txBox="1"/>
          <p:nvPr/>
        </p:nvSpPr>
        <p:spPr>
          <a:xfrm>
            <a:off x="7959457" y="5492692"/>
            <a:ext cx="686939" cy="634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</a:p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</a:p>
          <a:p>
            <a:pPr marL="171450" indent="-1080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XXX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073577" y="5396383"/>
            <a:ext cx="468000" cy="46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XXX</a:t>
            </a:r>
            <a:endParaRPr lang="zh-CN" altLang="en-US" sz="105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9208503" y="5007921"/>
            <a:ext cx="576000" cy="606938"/>
            <a:chOff x="9208503" y="5007921"/>
            <a:chExt cx="686940" cy="606938"/>
          </a:xfrm>
        </p:grpSpPr>
        <p:sp>
          <p:nvSpPr>
            <p:cNvPr id="29" name="矩形 28"/>
            <p:cNvSpPr/>
            <p:nvPr/>
          </p:nvSpPr>
          <p:spPr>
            <a:xfrm>
              <a:off x="9208503" y="5007921"/>
              <a:ext cx="686940" cy="2443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50" dirty="0"/>
                <a:t>XXX</a:t>
              </a:r>
              <a:endParaRPr lang="zh-CN" altLang="en-US" sz="105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208504" y="5251683"/>
              <a:ext cx="686939" cy="363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080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</a:rPr>
                <a:t>XXX</a:t>
              </a:r>
            </a:p>
            <a:p>
              <a:pPr marL="171450" indent="-1080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</a:rPr>
                <a:t>XXX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208503" y="5728199"/>
            <a:ext cx="576000" cy="606938"/>
            <a:chOff x="9208503" y="5007921"/>
            <a:chExt cx="686940" cy="606938"/>
          </a:xfrm>
        </p:grpSpPr>
        <p:sp>
          <p:nvSpPr>
            <p:cNvPr id="33" name="矩形 32"/>
            <p:cNvSpPr/>
            <p:nvPr/>
          </p:nvSpPr>
          <p:spPr>
            <a:xfrm>
              <a:off x="9208503" y="5007921"/>
              <a:ext cx="686940" cy="2443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50" dirty="0"/>
                <a:t>XXX</a:t>
              </a:r>
              <a:endParaRPr lang="zh-CN" altLang="en-US" sz="105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208504" y="5251683"/>
              <a:ext cx="686939" cy="363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080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</a:rPr>
                <a:t>XXX</a:t>
              </a:r>
            </a:p>
            <a:p>
              <a:pPr marL="171450" indent="-1080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</a:rPr>
                <a:t>XXX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822743" y="5001811"/>
            <a:ext cx="576000" cy="606938"/>
            <a:chOff x="9208503" y="5007921"/>
            <a:chExt cx="686940" cy="606938"/>
          </a:xfrm>
        </p:grpSpPr>
        <p:sp>
          <p:nvSpPr>
            <p:cNvPr id="36" name="矩形 35"/>
            <p:cNvSpPr/>
            <p:nvPr/>
          </p:nvSpPr>
          <p:spPr>
            <a:xfrm>
              <a:off x="9208503" y="5007921"/>
              <a:ext cx="686940" cy="2443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50" dirty="0"/>
                <a:t>XXX</a:t>
              </a:r>
              <a:endParaRPr lang="zh-CN" altLang="en-US" sz="105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08504" y="5251683"/>
              <a:ext cx="686939" cy="363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080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</a:rPr>
                <a:t>XXX</a:t>
              </a:r>
            </a:p>
            <a:p>
              <a:pPr marL="171450" indent="-1080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</a:rPr>
                <a:t>XXX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822743" y="5722089"/>
            <a:ext cx="576000" cy="606938"/>
            <a:chOff x="9208503" y="5007921"/>
            <a:chExt cx="686940" cy="606938"/>
          </a:xfrm>
        </p:grpSpPr>
        <p:sp>
          <p:nvSpPr>
            <p:cNvPr id="39" name="矩形 38"/>
            <p:cNvSpPr/>
            <p:nvPr/>
          </p:nvSpPr>
          <p:spPr>
            <a:xfrm>
              <a:off x="9208503" y="5007921"/>
              <a:ext cx="686940" cy="2443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50" dirty="0"/>
                <a:t>XXX</a:t>
              </a:r>
              <a:endParaRPr lang="zh-CN" altLang="en-US" sz="105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208504" y="5251683"/>
              <a:ext cx="686939" cy="3631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080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</a:rPr>
                <a:t>XXX</a:t>
              </a:r>
            </a:p>
            <a:p>
              <a:pPr marL="171450" indent="-1080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</a:rPr>
                <a:t>XXX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28" idx="2"/>
          </p:cNvCxnSpPr>
          <p:nvPr/>
        </p:nvCxnSpPr>
        <p:spPr>
          <a:xfrm>
            <a:off x="9784503" y="5130088"/>
            <a:ext cx="289074" cy="50029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4" idx="3"/>
            <a:endCxn id="28" idx="2"/>
          </p:cNvCxnSpPr>
          <p:nvPr/>
        </p:nvCxnSpPr>
        <p:spPr>
          <a:xfrm flipV="1">
            <a:off x="9784503" y="5630383"/>
            <a:ext cx="289074" cy="52316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6" idx="1"/>
            <a:endCxn id="28" idx="6"/>
          </p:cNvCxnSpPr>
          <p:nvPr/>
        </p:nvCxnSpPr>
        <p:spPr>
          <a:xfrm rot="10800000" flipV="1">
            <a:off x="10541577" y="5123977"/>
            <a:ext cx="281166" cy="50640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0" idx="1"/>
            <a:endCxn id="28" idx="6"/>
          </p:cNvCxnSpPr>
          <p:nvPr/>
        </p:nvCxnSpPr>
        <p:spPr>
          <a:xfrm rot="10800000">
            <a:off x="10541578" y="5630383"/>
            <a:ext cx="281167" cy="51705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1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102857" anchor="ctr">
            <a:noAutofit/>
          </a:bodyPr>
          <a:lstStyle>
            <a:lvl1pPr marL="173038" indent="-173038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5488" indent="-346075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微软雅黑" pitchFamily="34" charset="-122"/>
              <a:buChar char="−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71563" indent="-3460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640" indent="-617155">
              <a:lnSpc>
                <a:spcPct val="200000"/>
              </a:lnSpc>
              <a:buClr>
                <a:srgbClr val="FFFF00"/>
              </a:buClr>
              <a:buFont typeface="+mj-lt"/>
              <a:buAutoNum type="arabicPeriod"/>
              <a:defRPr/>
            </a:pPr>
            <a:r>
              <a:rPr lang="en-US" altLang="zh-CN" sz="2667" dirty="0">
                <a:solidFill>
                  <a:srgbClr val="FFFF00"/>
                </a:solidFill>
                <a:latin typeface="微软雅黑" panose="020B0503020204020204" pitchFamily="34" charset="-122"/>
              </a:rPr>
              <a:t>XXX</a:t>
            </a:r>
            <a:r>
              <a:rPr lang="zh-CN" altLang="en-US" sz="2667" dirty="0">
                <a:solidFill>
                  <a:srgbClr val="FFFF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905" b="0" dirty="0">
                <a:solidFill>
                  <a:srgbClr val="FFFF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905" b="0" dirty="0">
                <a:solidFill>
                  <a:srgbClr val="FFFF00"/>
                </a:solidFill>
                <a:latin typeface="微软雅黑" panose="020B0503020204020204" pitchFamily="34" charset="-122"/>
              </a:rPr>
              <a:t>XX</a:t>
            </a:r>
            <a:r>
              <a:rPr lang="zh-CN" altLang="en-US" sz="1905" b="0" dirty="0">
                <a:solidFill>
                  <a:srgbClr val="FFFF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905" b="0" dirty="0">
                <a:solidFill>
                  <a:srgbClr val="FFFF00"/>
                </a:solidFill>
                <a:latin typeface="微软雅黑" panose="020B0503020204020204" pitchFamily="34" charset="-122"/>
              </a:rPr>
              <a:t>| XX | XX</a:t>
            </a:r>
            <a:r>
              <a:rPr lang="zh-CN" altLang="en-US" sz="1905" b="0" dirty="0">
                <a:solidFill>
                  <a:srgbClr val="FFFF00"/>
                </a:solidFill>
                <a:latin typeface="微软雅黑" panose="020B0503020204020204" pitchFamily="34" charset="-122"/>
              </a:rPr>
              <a:t>）</a:t>
            </a:r>
          </a:p>
          <a:p>
            <a:pPr marL="3428640" indent="-617155">
              <a:lnSpc>
                <a:spcPct val="200000"/>
              </a:lnSpc>
              <a:buClr>
                <a:srgbClr val="4BACC6">
                  <a:lumMod val="20000"/>
                  <a:lumOff val="80000"/>
                </a:srgbClr>
              </a:buClr>
              <a:buFont typeface="+mj-lt"/>
              <a:buAutoNum type="arabicPeriod"/>
              <a:defRPr/>
            </a:pP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</a:rPr>
              <a:t>XXX</a:t>
            </a:r>
            <a:r>
              <a:rPr lang="zh-CN" altLang="en-US" sz="2667" b="0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905" b="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905" b="0" dirty="0">
                <a:solidFill>
                  <a:prstClr val="white"/>
                </a:solidFill>
                <a:latin typeface="微软雅黑" panose="020B0503020204020204" pitchFamily="34" charset="-122"/>
              </a:rPr>
              <a:t> XX</a:t>
            </a:r>
            <a:r>
              <a:rPr lang="zh-CN" altLang="en-US" sz="1905" b="0" dirty="0">
                <a:solidFill>
                  <a:prstClr val="white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905" b="0" dirty="0">
                <a:solidFill>
                  <a:prstClr val="white"/>
                </a:solidFill>
                <a:latin typeface="微软雅黑" panose="020B0503020204020204" pitchFamily="34" charset="-122"/>
              </a:rPr>
              <a:t>| XX | XX </a:t>
            </a:r>
            <a:r>
              <a:rPr lang="zh-CN" altLang="en-US" sz="1905" b="0" dirty="0">
                <a:solidFill>
                  <a:schemeClr val="bg1"/>
                </a:solidFill>
                <a:latin typeface="微软雅黑" panose="020B0503020204020204" pitchFamily="34" charset="-122"/>
              </a:rPr>
              <a:t>）</a:t>
            </a:r>
            <a:endParaRPr lang="en-US" altLang="zh-CN" sz="1905" b="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3428640" lvl="0" indent="-617155">
              <a:lnSpc>
                <a:spcPct val="200000"/>
              </a:lnSpc>
              <a:spcBef>
                <a:spcPts val="0"/>
              </a:spcBef>
              <a:buClr>
                <a:srgbClr val="4BACC6">
                  <a:lumMod val="20000"/>
                  <a:lumOff val="80000"/>
                </a:srgbClr>
              </a:buClr>
              <a:buFont typeface="+mj-lt"/>
              <a:buAutoNum type="arabicPeriod"/>
              <a:defRPr/>
            </a:pPr>
            <a:r>
              <a:rPr lang="en-US" altLang="zh-CN" sz="2667" b="0" dirty="0">
                <a:solidFill>
                  <a:prstClr val="white"/>
                </a:solidFill>
                <a:latin typeface="微软雅黑" panose="020B0503020204020204" pitchFamily="34" charset="-122"/>
              </a:rPr>
              <a:t>XXX</a:t>
            </a:r>
            <a:r>
              <a:rPr lang="zh-CN" altLang="en-US" sz="2667" b="0" dirty="0">
                <a:solidFill>
                  <a:prstClr val="white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905" b="0" dirty="0">
                <a:solidFill>
                  <a:prstClr val="white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905" b="0" dirty="0">
                <a:solidFill>
                  <a:prstClr val="white"/>
                </a:solidFill>
                <a:latin typeface="微软雅黑" panose="020B0503020204020204" pitchFamily="34" charset="-122"/>
              </a:rPr>
              <a:t> XX</a:t>
            </a:r>
            <a:r>
              <a:rPr lang="zh-CN" altLang="en-US" sz="1905" b="0" dirty="0">
                <a:solidFill>
                  <a:prstClr val="white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905" b="0" dirty="0">
                <a:solidFill>
                  <a:prstClr val="white"/>
                </a:solidFill>
                <a:latin typeface="微软雅黑" panose="020B0503020204020204" pitchFamily="34" charset="-122"/>
              </a:rPr>
              <a:t>| XX | XX </a:t>
            </a:r>
            <a:r>
              <a:rPr lang="zh-CN" altLang="en-US" sz="1905" b="0" dirty="0">
                <a:solidFill>
                  <a:prstClr val="white"/>
                </a:solidFill>
                <a:latin typeface="微软雅黑" panose="020B0503020204020204" pitchFamily="34" charset="-122"/>
              </a:rPr>
              <a:t>）</a:t>
            </a:r>
            <a:endParaRPr lang="en-US" altLang="zh-CN" sz="1905" b="0" dirty="0">
              <a:solidFill>
                <a:prstClr val="white"/>
              </a:solidFill>
              <a:latin typeface="微软雅黑" panose="020B0503020204020204" pitchFamily="34" charset="-122"/>
            </a:endParaRPr>
          </a:p>
          <a:p>
            <a:pPr marL="3428640" indent="-617155">
              <a:lnSpc>
                <a:spcPct val="200000"/>
              </a:lnSpc>
              <a:buClr>
                <a:srgbClr val="4BACC6">
                  <a:lumMod val="20000"/>
                  <a:lumOff val="80000"/>
                </a:srgbClr>
              </a:buClr>
              <a:buFont typeface="+mj-lt"/>
              <a:buAutoNum type="arabicPeriod"/>
              <a:defRPr/>
            </a:pPr>
            <a:r>
              <a:rPr lang="en-US" altLang="zh-CN" sz="2667" b="0" dirty="0">
                <a:solidFill>
                  <a:prstClr val="white"/>
                </a:solidFill>
                <a:latin typeface="微软雅黑" panose="020B0503020204020204" pitchFamily="34" charset="-122"/>
              </a:rPr>
              <a:t>XXX</a:t>
            </a:r>
            <a:r>
              <a:rPr lang="zh-CN" altLang="en-US" sz="2667" b="0" dirty="0">
                <a:solidFill>
                  <a:prstClr val="white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905" b="0" dirty="0">
                <a:solidFill>
                  <a:prstClr val="white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905" b="0" dirty="0">
                <a:solidFill>
                  <a:prstClr val="white"/>
                </a:solidFill>
                <a:latin typeface="微软雅黑" panose="020B0503020204020204" pitchFamily="34" charset="-122"/>
              </a:rPr>
              <a:t> XX</a:t>
            </a:r>
            <a:r>
              <a:rPr lang="zh-CN" altLang="en-US" sz="1905" b="0" dirty="0">
                <a:solidFill>
                  <a:prstClr val="white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905" b="0" dirty="0">
                <a:solidFill>
                  <a:prstClr val="white"/>
                </a:solidFill>
                <a:latin typeface="微软雅黑" panose="020B0503020204020204" pitchFamily="34" charset="-122"/>
              </a:rPr>
              <a:t>| XX | XX </a:t>
            </a:r>
            <a:r>
              <a:rPr lang="zh-CN" altLang="en-US" sz="1905" b="0" dirty="0">
                <a:solidFill>
                  <a:prstClr val="white"/>
                </a:solidFill>
                <a:latin typeface="微软雅黑" panose="020B0503020204020204" pitchFamily="34" charset="-122"/>
              </a:rPr>
              <a:t>）</a:t>
            </a:r>
            <a:endParaRPr lang="en-US" altLang="zh-CN" sz="1905" b="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0465" y="1894850"/>
            <a:ext cx="10695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70875"/>
            <a:r>
              <a:rPr lang="zh-CN" altLang="en-US" sz="2667" dirty="0">
                <a:solidFill>
                  <a:prstClr val="white"/>
                </a:solidFill>
                <a:latin typeface="微软雅黑" panose="020B0503020204020204" pitchFamily="34" charset="-122"/>
              </a:rPr>
              <a:t>目  录</a:t>
            </a:r>
            <a:endParaRPr lang="zh-CN" altLang="en-US" sz="2667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598469" y="1940369"/>
            <a:ext cx="0" cy="3132000"/>
          </a:xfrm>
          <a:prstGeom prst="line">
            <a:avLst/>
          </a:prstGeom>
          <a:noFill/>
          <a:ln w="19050" cap="flat" cmpd="sng" algn="ctr">
            <a:solidFill>
              <a:srgbClr val="DBEEF4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42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4690"/>
          </a:xfrm>
          <a:noFill/>
        </p:spPr>
        <p:txBody>
          <a:bodyPr vert="horz" lIns="87056" tIns="43529" rIns="87056" bIns="43529" rtlCol="0" anchor="ctr">
            <a:noAutofit/>
          </a:bodyPr>
          <a:lstStyle/>
          <a:p>
            <a:r>
              <a:rPr kumimoji="1" lang="zh-CN" altLang="en-US" sz="3200" dirty="0">
                <a:solidFill>
                  <a:srgbClr val="FFFF00"/>
                </a:solidFill>
              </a:rPr>
              <a:t>  模型评估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76361" y="936154"/>
            <a:ext cx="11332877" cy="159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准确率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用户体验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商业收入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5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4690"/>
          </a:xfrm>
          <a:noFill/>
        </p:spPr>
        <p:txBody>
          <a:bodyPr vert="horz" lIns="87056" tIns="43529" rIns="87056" bIns="43529" rtlCol="0" anchor="ctr">
            <a:noAutofit/>
          </a:bodyPr>
          <a:lstStyle/>
          <a:p>
            <a:r>
              <a:rPr kumimoji="1" lang="zh-CN" altLang="en-US" sz="3200" dirty="0">
                <a:solidFill>
                  <a:srgbClr val="FFFF00"/>
                </a:solidFill>
              </a:rPr>
              <a:t>  准确率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76361" y="936154"/>
            <a:ext cx="11332877" cy="10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Accuracy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with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imbalanced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classes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Dummy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92954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4690"/>
          </a:xfrm>
          <a:noFill/>
        </p:spPr>
        <p:txBody>
          <a:bodyPr vert="horz" lIns="87056" tIns="43529" rIns="87056" bIns="43529" rtlCol="0" anchor="ctr">
            <a:noAutofit/>
          </a:bodyPr>
          <a:lstStyle/>
          <a:p>
            <a:r>
              <a:rPr kumimoji="1" lang="zh-CN" altLang="en-US" sz="3200" dirty="0">
                <a:solidFill>
                  <a:srgbClr val="FFFF00"/>
                </a:solidFill>
              </a:rPr>
              <a:t>  准确率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76361" y="936154"/>
            <a:ext cx="11332877" cy="273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Accuracy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Precision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--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 高准确 比如垃圾邮件、搜索推荐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Recall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–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 比如诊断疾病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F1-score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F-beta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7901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DADA3-9A62-AA47-BA92-D0069A56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400CD5-BD2C-0B4E-9B1A-9B539D94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" y="0"/>
            <a:ext cx="12172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1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4690"/>
          </a:xfrm>
          <a:noFill/>
        </p:spPr>
        <p:txBody>
          <a:bodyPr vert="horz" lIns="87056" tIns="43529" rIns="87056" bIns="43529" rtlCol="0" anchor="ctr">
            <a:noAutofit/>
          </a:bodyPr>
          <a:lstStyle/>
          <a:p>
            <a:r>
              <a:rPr kumimoji="1" lang="zh-CN" altLang="en-US" sz="3200" dirty="0">
                <a:solidFill>
                  <a:srgbClr val="FFFF00"/>
                </a:solidFill>
              </a:rPr>
              <a:t>  分类 决策函数和分类概率</a:t>
            </a:r>
            <a:endParaRPr kumimoji="1"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E01FE8-569E-1043-8AFF-2EDC5790D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7" y="1333500"/>
            <a:ext cx="9283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8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F67F0-B8E1-E946-8C74-BC878E35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CF92D3-8127-E44A-9D4E-76BE16C3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" y="0"/>
            <a:ext cx="12126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14411"/>
      </p:ext>
    </p:extLst>
  </p:cSld>
  <p:clrMapOvr>
    <a:masterClrMapping/>
  </p:clrMapOvr>
</p:sld>
</file>

<file path=ppt/theme/theme1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6243</TotalTime>
  <Words>562</Words>
  <Application>Microsoft Macintosh PowerPoint</Application>
  <PresentationFormat>宽屏</PresentationFormat>
  <Paragraphs>109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Calibri</vt:lpstr>
      <vt:lpstr>Verdana</vt:lpstr>
      <vt:lpstr>5_自定义设计方案</vt:lpstr>
      <vt:lpstr>65_自定义设计方案</vt:lpstr>
      <vt:lpstr>PowerPoint 演示文稿</vt:lpstr>
      <vt:lpstr>Summary</vt:lpstr>
      <vt:lpstr>PowerPoint 演示文稿</vt:lpstr>
      <vt:lpstr>  模型评估</vt:lpstr>
      <vt:lpstr>  准确率</vt:lpstr>
      <vt:lpstr>  准确率</vt:lpstr>
      <vt:lpstr>PowerPoint 演示文稿</vt:lpstr>
      <vt:lpstr>  分类 决策函数和分类概率</vt:lpstr>
      <vt:lpstr>PowerPoint 演示文稿</vt:lpstr>
      <vt:lpstr> ROC Curve &amp;&amp; AUC</vt:lpstr>
      <vt:lpstr>PowerPoint 演示文稿</vt:lpstr>
      <vt:lpstr>模型评估—多分类</vt:lpstr>
      <vt:lpstr>模型评估—多分类</vt:lpstr>
      <vt:lpstr> 稳定性  样本量增加</vt:lpstr>
      <vt:lpstr>模型评估—多分类</vt:lpstr>
      <vt:lpstr>PowerPoint 演示文稿</vt:lpstr>
      <vt:lpstr>模型评估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图像搜索-拍题运营</dc:title>
  <dc:creator>Fang,Yanyan</dc:creator>
  <cp:lastModifiedBy>Microsoft Office 用户</cp:lastModifiedBy>
  <cp:revision>342</cp:revision>
  <dcterms:created xsi:type="dcterms:W3CDTF">2016-02-04T14:58:40Z</dcterms:created>
  <dcterms:modified xsi:type="dcterms:W3CDTF">2018-11-29T01:55:37Z</dcterms:modified>
</cp:coreProperties>
</file>