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2" r:id="rId4"/>
    <p:sldId id="261" r:id="rId5"/>
    <p:sldId id="257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5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0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2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14CC40-B8CA-4348-B2AD-411380B4BCBD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3A1982-E378-4168-9080-75BE05575D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446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64A2D-1A86-4992-9D5A-D240C760E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234497"/>
          </a:xfrm>
        </p:spPr>
        <p:txBody>
          <a:bodyPr/>
          <a:lstStyle/>
          <a:p>
            <a:r>
              <a:rPr lang="en-US" dirty="0"/>
              <a:t>AI@T-mobile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FC2A12-DFAF-4E3C-9E9F-141E81AD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54929"/>
            <a:ext cx="10993546" cy="830838"/>
          </a:xfrm>
        </p:spPr>
        <p:txBody>
          <a:bodyPr>
            <a:normAutofit/>
          </a:bodyPr>
          <a:lstStyle/>
          <a:p>
            <a:r>
              <a:rPr lang="en-US" sz="1500" dirty="0"/>
              <a:t>Team </a:t>
            </a:r>
            <a:r>
              <a:rPr lang="en-US" sz="1500" dirty="0" err="1"/>
              <a:t>Weeb</a:t>
            </a:r>
            <a:r>
              <a:rPr lang="en-US" sz="1500" dirty="0"/>
              <a:t> Presents </a:t>
            </a:r>
          </a:p>
          <a:p>
            <a:r>
              <a:rPr lang="en-US" dirty="0"/>
              <a:t>the churn Preventer</a:t>
            </a:r>
            <a:r>
              <a:rPr lang="ja-JP" altLang="en-US" dirty="0"/>
              <a:t>（仮）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357EB-B97C-490F-A832-AC602342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BBD6-F5AF-4F6C-90EA-7104B3F5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1200"/>
              </a:spcAft>
            </a:pPr>
            <a:r>
              <a:rPr lang="en-US" dirty="0"/>
              <a:t>Churn rate is a critical metric for companies whose customers pay on a recurring basis.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This metric is especially important for T-Mobile, which pays exceptional attention to customer experience</a:t>
            </a:r>
          </a:p>
          <a:p>
            <a:pPr>
              <a:spcAft>
                <a:spcPts val="1200"/>
              </a:spcAft>
            </a:pPr>
            <a:r>
              <a:rPr lang="en-US" dirty="0"/>
              <a:t>By predicting potential churning customers, T-Mobile would be able to look into those individuals closely and see what can be done to retain them.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Potential Churn → Proper Reaction → High Retention = Low Churn</a:t>
            </a:r>
          </a:p>
          <a:p>
            <a:pPr marL="1971400" lvl="6" indent="0">
              <a:buNone/>
            </a:pPr>
            <a:r>
              <a:rPr lang="en-US" sz="3200" b="1" dirty="0"/>
              <a:t>→ Service++, Satisfaction++!</a:t>
            </a:r>
          </a:p>
        </p:txBody>
      </p:sp>
    </p:spTree>
    <p:extLst>
      <p:ext uri="{BB962C8B-B14F-4D97-AF65-F5344CB8AC3E}">
        <p14:creationId xmlns:p14="http://schemas.microsoft.com/office/powerpoint/2010/main" val="67695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9DADD-909B-415E-A28B-2A7F637C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7CA73-2B70-470B-AD0A-D7F72DD3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Aft>
                <a:spcPts val="1200"/>
              </a:spcAft>
            </a:pPr>
            <a:r>
              <a:rPr lang="en-US" dirty="0"/>
              <a:t>The Telco Customer Churn dataset is obtained from Kaggle, an online community of data scientists and machine learners under Google. [1] </a:t>
            </a:r>
          </a:p>
          <a:p>
            <a:pPr>
              <a:spcAft>
                <a:spcPts val="1200"/>
              </a:spcAft>
            </a:pPr>
            <a:r>
              <a:rPr lang="en-US" dirty="0"/>
              <a:t>The raw data contains 7043 rows, each of which represents a customer, and 21 columns that specify the features of each customer including the target feature “Churn.”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Excluding the target feature and customer ID, the remaining 19 features are all relevant for the study of customer retention programs.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Those features are rather generic but they still provide a feasible approach for T-Mobile to conduct the similar program with substitution of its own data.</a:t>
            </a:r>
          </a:p>
        </p:txBody>
      </p:sp>
    </p:spTree>
    <p:extLst>
      <p:ext uri="{BB962C8B-B14F-4D97-AF65-F5344CB8AC3E}">
        <p14:creationId xmlns:p14="http://schemas.microsoft.com/office/powerpoint/2010/main" val="31554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28D39-C40C-45EC-BDF7-AFC42101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19447-41B0-4F19-864A-BF73C5E0C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Decision Tree</a:t>
            </a:r>
          </a:p>
          <a:p>
            <a:pPr lvl="1"/>
            <a:r>
              <a:rPr lang="en-US" dirty="0"/>
              <a:t>/To do</a:t>
            </a:r>
          </a:p>
          <a:p>
            <a:r>
              <a:rPr lang="en-US" dirty="0"/>
              <a:t>Support Vector Machine</a:t>
            </a:r>
          </a:p>
          <a:p>
            <a:pPr lvl="1"/>
            <a:r>
              <a:rPr lang="en-US" dirty="0"/>
              <a:t>/To do</a:t>
            </a:r>
          </a:p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High training time, low query time.</a:t>
            </a:r>
          </a:p>
          <a:p>
            <a:pPr lvl="1"/>
            <a:r>
              <a:rPr lang="en-US" dirty="0"/>
              <a:t>/To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9E12498-EBC3-4D70-B285-A049AAE28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47" r="71760" b="9796"/>
          <a:stretch/>
        </p:blipFill>
        <p:spPr>
          <a:xfrm>
            <a:off x="431181" y="2017123"/>
            <a:ext cx="3657600" cy="4579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BFCEC-A2E5-427F-955E-DE27B5274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577" r="71761" b="11565"/>
          <a:stretch/>
        </p:blipFill>
        <p:spPr>
          <a:xfrm>
            <a:off x="4267200" y="2017124"/>
            <a:ext cx="3657600" cy="45794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A5A60D-C7B0-4543-9B83-6AB377EBA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84" r="71760" b="14559"/>
          <a:stretch/>
        </p:blipFill>
        <p:spPr>
          <a:xfrm>
            <a:off x="8103219" y="2017122"/>
            <a:ext cx="3657600" cy="4579437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ECBB8242-7FF6-4336-880A-DB847639FDF2}"/>
              </a:ext>
            </a:extLst>
          </p:cNvPr>
          <p:cNvSpPr/>
          <p:nvPr/>
        </p:nvSpPr>
        <p:spPr>
          <a:xfrm>
            <a:off x="2343705" y="4910831"/>
            <a:ext cx="337352" cy="1509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19EAD48-B871-4F07-93E4-4850370475CB}"/>
              </a:ext>
            </a:extLst>
          </p:cNvPr>
          <p:cNvSpPr/>
          <p:nvPr/>
        </p:nvSpPr>
        <p:spPr>
          <a:xfrm>
            <a:off x="6180338" y="4910831"/>
            <a:ext cx="337352" cy="1509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EA16CB6-FF27-4933-8AFF-FF0774ADAD53}"/>
              </a:ext>
            </a:extLst>
          </p:cNvPr>
          <p:cNvSpPr/>
          <p:nvPr/>
        </p:nvSpPr>
        <p:spPr>
          <a:xfrm>
            <a:off x="10025849" y="4910831"/>
            <a:ext cx="337352" cy="1509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1B79B2D6-F43B-48B3-AFED-C3BABA2D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63" y="381975"/>
            <a:ext cx="10515600" cy="1325563"/>
          </a:xfrm>
        </p:spPr>
        <p:txBody>
          <a:bodyPr/>
          <a:lstStyle/>
          <a:p>
            <a:r>
              <a:rPr lang="en-US" dirty="0"/>
              <a:t>Measuring Metric:  </a:t>
            </a:r>
            <a:r>
              <a:rPr lang="en-US" strike="sngStrike" dirty="0"/>
              <a:t>Accuracy</a:t>
            </a:r>
            <a:r>
              <a:rPr lang="en-US" dirty="0"/>
              <a:t>? Recall.</a:t>
            </a:r>
          </a:p>
        </p:txBody>
      </p:sp>
    </p:spTree>
    <p:extLst>
      <p:ext uri="{BB962C8B-B14F-4D97-AF65-F5344CB8AC3E}">
        <p14:creationId xmlns:p14="http://schemas.microsoft.com/office/powerpoint/2010/main" val="355031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0A37B-8B47-4632-944B-91ABEF0F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all metrics, Why Recall?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598EA-C92E-4BDB-95FF-8EFB3164E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629" y="2363912"/>
                <a:ext cx="11141179" cy="341545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lnSpc>
                    <a:spcPct val="114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4000"/>
                  </a:lnSpc>
                  <a:spcBef>
                    <a:spcPts val="1200"/>
                  </a:spcBef>
                  <a:buNone/>
                </a:pPr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We would like to reduce the case of False Negative, and thus the target metric is high recall.</a:t>
                </a:r>
              </a:p>
              <a:p>
                <a:pPr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It does not hurt to have False Positive in this case as the response always tries to retain customers.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598EA-C92E-4BDB-95FF-8EFB3164E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629" y="2363912"/>
                <a:ext cx="11141179" cy="3415452"/>
              </a:xfrm>
              <a:blipFill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43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7F49D-81FF-45A1-857F-472387E9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23465-EE9F-4997-B919-B0A11C85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/To do</a:t>
            </a:r>
          </a:p>
        </p:txBody>
      </p:sp>
    </p:spTree>
    <p:extLst>
      <p:ext uri="{BB962C8B-B14F-4D97-AF65-F5344CB8AC3E}">
        <p14:creationId xmlns:p14="http://schemas.microsoft.com/office/powerpoint/2010/main" val="25045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9ECA3-F023-478F-944D-266A05F3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92B3D-356A-4ED5-A616-D135509F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Once feedback is obtained for new data, we can do boosting on the current model periodically to maintain/improve its accuracy.</a:t>
            </a:r>
          </a:p>
          <a:p>
            <a:pPr lvl="1"/>
            <a:r>
              <a:rPr lang="en-US" dirty="0"/>
              <a:t>Little worry about overfitting as old generations still serve certain weights </a:t>
            </a:r>
            <a:r>
              <a:rPr lang="en-US"/>
              <a:t>in the new model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CB20-B00F-4CDE-AFC4-1BA53576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FEA57-84B2-4F16-8ABE-BE9DC5B6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[1] Telco Customer Churn – [</a:t>
            </a:r>
            <a:r>
              <a:rPr lang="en-US" dirty="0">
                <a:hlinkClick r:id="rId2"/>
              </a:rPr>
              <a:t>https://www.kaggle.com/blastchar/telco-customer-churn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2077329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59</TotalTime>
  <Words>342</Words>
  <Application>Microsoft Office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Cambria Math</vt:lpstr>
      <vt:lpstr>Gill Sans MT</vt:lpstr>
      <vt:lpstr>Wingdings 2</vt:lpstr>
      <vt:lpstr>红利</vt:lpstr>
      <vt:lpstr>AI@T-mobile</vt:lpstr>
      <vt:lpstr>Motivation</vt:lpstr>
      <vt:lpstr>Dataset</vt:lpstr>
      <vt:lpstr>Model Selection</vt:lpstr>
      <vt:lpstr>Measuring Metric:  Accuracy? Recall.</vt:lpstr>
      <vt:lpstr>Out of all metrics, Why Recall?</vt:lpstr>
      <vt:lpstr>Demo</vt:lpstr>
      <vt:lpstr>Future Development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Ge, Jiawen</dc:creator>
  <cp:lastModifiedBy>Ge, Jiawen</cp:lastModifiedBy>
  <cp:revision>32</cp:revision>
  <dcterms:created xsi:type="dcterms:W3CDTF">2019-03-30T10:24:25Z</dcterms:created>
  <dcterms:modified xsi:type="dcterms:W3CDTF">2019-03-30T12:46:42Z</dcterms:modified>
</cp:coreProperties>
</file>