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Iw3rJ5q/0TLJ52hb6JNZQ0fyt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a:t>
            </a:r>
            <a:r>
              <a:rPr lang="en-US" baseline="0" dirty="0"/>
              <a:t> of  </a:t>
            </a:r>
            <a:r>
              <a:rPr lang="en-US" dirty="0"/>
              <a:t>Violent Crimes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65558471857685"/>
          <c:y val="0.13924603174603176"/>
          <c:w val="0.85588145231846025"/>
          <c:h val="0.67792307211598546"/>
        </c:manualLayout>
      </c:layout>
      <c:barChart>
        <c:barDir val="col"/>
        <c:grouping val="clustered"/>
        <c:varyColors val="0"/>
        <c:ser>
          <c:idx val="0"/>
          <c:order val="0"/>
          <c:tx>
            <c:strRef>
              <c:f>Sheet1!$B$1</c:f>
              <c:strCache>
                <c:ptCount val="1"/>
                <c:pt idx="0">
                  <c:v>No. of Violent Crimes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2016</c:v>
                </c:pt>
                <c:pt idx="1">
                  <c:v>2017</c:v>
                </c:pt>
                <c:pt idx="2">
                  <c:v>2018</c:v>
                </c:pt>
              </c:numCache>
            </c:numRef>
          </c:cat>
          <c:val>
            <c:numRef>
              <c:f>Sheet1!$B$2:$B$4</c:f>
              <c:numCache>
                <c:formatCode>#,##0</c:formatCode>
                <c:ptCount val="3"/>
                <c:pt idx="0">
                  <c:v>1250162</c:v>
                </c:pt>
                <c:pt idx="1">
                  <c:v>1247917</c:v>
                </c:pt>
                <c:pt idx="2">
                  <c:v>1206836</c:v>
                </c:pt>
              </c:numCache>
            </c:numRef>
          </c:val>
          <c:extLst>
            <c:ext xmlns:c16="http://schemas.microsoft.com/office/drawing/2014/chart" uri="{C3380CC4-5D6E-409C-BE32-E72D297353CC}">
              <c16:uniqueId val="{00000000-5103-4657-B681-B82AEE59F45B}"/>
            </c:ext>
          </c:extLst>
        </c:ser>
        <c:dLbls>
          <c:showLegendKey val="0"/>
          <c:showVal val="1"/>
          <c:showCatName val="0"/>
          <c:showSerName val="0"/>
          <c:showPercent val="0"/>
          <c:showBubbleSize val="0"/>
        </c:dLbls>
        <c:gapWidth val="219"/>
        <c:axId val="487035600"/>
        <c:axId val="487035928"/>
      </c:barChart>
      <c:catAx>
        <c:axId val="48703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035928"/>
        <c:crosses val="autoZero"/>
        <c:auto val="1"/>
        <c:lblAlgn val="ctr"/>
        <c:lblOffset val="100"/>
        <c:noMultiLvlLbl val="0"/>
      </c:catAx>
      <c:valAx>
        <c:axId val="48703592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035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25927b4ef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25927b4ef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Santa Clara is a vibrant, diverse community with a large population and historically low crime rates which have consistently made it one of the safest large counties in the U.S. This is still the case even as, in 2018, the County experienced an uptick in violent crimes. Some of this is attributable to increases in juvenile crime and some is attributable to increased robberies. </a:t>
            </a:r>
            <a:endParaRPr/>
          </a:p>
        </p:txBody>
      </p:sp>
      <p:sp>
        <p:nvSpPr>
          <p:cNvPr id="205" name="Google Shape;205;g825927b4ef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25927b4ef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5927b4ef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In the last 5 years San Jose has seen an increase in violent crime and a decrease in property crime.</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The 2018 crime rate in San Jose was higher than 80.9% of U.S. cities. The 2018 San Jose crime rate rose by 3% compared to 2017. </a:t>
            </a:r>
            <a:endParaRPr/>
          </a:p>
        </p:txBody>
      </p:sp>
      <p:sp>
        <p:nvSpPr>
          <p:cNvPr id="212" name="Google Shape;212;g825927b4ef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25927b4e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5927b4e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Basically, Mountainview is safer than San Jose and Santa Clara. </a:t>
            </a:r>
            <a:r>
              <a:rPr lang="en-US">
                <a:solidFill>
                  <a:srgbClr val="333333"/>
                </a:solidFill>
                <a:highlight>
                  <a:srgbClr val="FFFFFF"/>
                </a:highlight>
                <a:latin typeface="Arial"/>
                <a:ea typeface="Arial"/>
                <a:cs typeface="Arial"/>
                <a:sym typeface="Arial"/>
              </a:rPr>
              <a:t>In the last 5 years, Mountain View has seen an increase in property crime. Violent crime rate in mountain view didn’t change too much.</a:t>
            </a:r>
            <a:endParaRPr>
              <a:solidFill>
                <a:srgbClr val="333333"/>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lang="en-US">
                <a:solidFill>
                  <a:srgbClr val="333333"/>
                </a:solidFill>
                <a:highlight>
                  <a:srgbClr val="FFFFFF"/>
                </a:highlight>
                <a:latin typeface="Arial"/>
                <a:ea typeface="Arial"/>
                <a:cs typeface="Arial"/>
                <a:sym typeface="Arial"/>
              </a:rPr>
              <a:t>The 2018 crime rate in Mountain View was 1.6 times smaller than the U.S. average. It was higher than in 61.6% of U.S. cities. The 2018 Mountain View crime rate rose by 4% compared to 2017. </a:t>
            </a:r>
            <a:endParaRPr>
              <a:solidFill>
                <a:srgbClr val="333333"/>
              </a:solidFill>
              <a:highlight>
                <a:srgbClr val="FFFFFF"/>
              </a:highlight>
              <a:latin typeface="Arial"/>
              <a:ea typeface="Arial"/>
              <a:cs typeface="Arial"/>
              <a:sym typeface="Arial"/>
            </a:endParaRPr>
          </a:p>
          <a:p>
            <a:pPr indent="0" lvl="0" marL="457200" rtl="0" algn="l">
              <a:spcBef>
                <a:spcPts val="0"/>
              </a:spcBef>
              <a:spcAft>
                <a:spcPts val="0"/>
              </a:spcAft>
              <a:buNone/>
            </a:pPr>
            <a:r>
              <a:t/>
            </a:r>
            <a:endParaRPr/>
          </a:p>
        </p:txBody>
      </p:sp>
      <p:sp>
        <p:nvSpPr>
          <p:cNvPr id="219" name="Google Shape;219;g825927b4e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25927b4ef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25927b4ef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we can see from the graph, from 2014 to 2018, there are much more crimes in San Jose than any other cities. The crime rate is also increasing in each year. We need to try to avoid being alone on streets and be alert when we are in San Jose. Also, it’s always important not to put personal belongings in cars.</a:t>
            </a:r>
            <a:endParaRPr/>
          </a:p>
        </p:txBody>
      </p:sp>
      <p:sp>
        <p:nvSpPr>
          <p:cNvPr id="226" name="Google Shape;226;g825927b4ef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25927b4ef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25927b4ef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Let’s take a deeper look, the total crime numbers in San Jose in  2018 is nearly ten times higher than other cities. Among them, thefts accounted for almost half of the total. The second one is auto thefts. Hence, we need to take care of our personal belongings all the time in order not to be the victim in crime.</a:t>
            </a:r>
            <a:endParaRPr/>
          </a:p>
        </p:txBody>
      </p:sp>
      <p:sp>
        <p:nvSpPr>
          <p:cNvPr id="234" name="Google Shape;234;g825927b4ef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27607f72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27607f72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827607f72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27607f729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27607f729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827607f729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27607f729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27607f729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827607f729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27b217fb6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27b217fb6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827b217fb6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78" name="Google Shape;17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25927b4ef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25927b4ef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In the last 5 years Cupertino has seen an increase in violent crime and a decrease in property crime.</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a:solidFill>
                  <a:srgbClr val="333333"/>
                </a:solidFill>
                <a:highlight>
                  <a:srgbClr val="FFFFFF"/>
                </a:highlight>
                <a:latin typeface="Arial"/>
                <a:ea typeface="Arial"/>
                <a:cs typeface="Arial"/>
                <a:sym typeface="Arial"/>
              </a:rPr>
              <a:t>The 2018 crime rate in Cupertino was 2.3 times smaller than the U.S. average. It was higher than 45.3% of U.S. cities. The 2018 Cupertino crime rate is about the same compared to 2017 and lower compared to 2016.</a:t>
            </a:r>
            <a:endParaRPr>
              <a:solidFill>
                <a:srgbClr val="337AB7"/>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91" name="Google Shape;191;g825927b4ef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25927b4ef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25927b4ef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In the last 5 years Sunnyvale has seen an increase in violent crime and a decrease in property crime.</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The 2018 crime rate in Sunnyvale was 2.0 times smaller than the U.S. average. It was higher than 51.7% of U.S. cities. The 2018 Sunnyvale crime rate rose by 8% compared to 2017. </a:t>
            </a:r>
            <a:endParaRPr/>
          </a:p>
        </p:txBody>
      </p:sp>
      <p:sp>
        <p:nvSpPr>
          <p:cNvPr id="198" name="Google Shape;198;g825927b4ef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9"/>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9"/>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9"/>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 name="Shape 86"/>
        <p:cNvGrpSpPr/>
        <p:nvPr/>
      </p:nvGrpSpPr>
      <p:grpSpPr>
        <a:xfrm>
          <a:off x="0" y="0"/>
          <a:ext cx="0" cy="0"/>
          <a:chOff x="0" y="0"/>
          <a:chExt cx="0" cy="0"/>
        </a:xfrm>
      </p:grpSpPr>
      <p:sp>
        <p:nvSpPr>
          <p:cNvPr id="87" name="Google Shape;87;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8"/>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9" name="Google Shape;89;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2" name="Google Shape;92;p1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9"/>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9"/>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6" name="Google Shape;96;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9" name="Google Shape;99;p19"/>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1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1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1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Google Shape;33;p11"/>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1"/>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5" name="Google Shape;35;p11"/>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6" name="Google Shape;36;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9" name="Google Shape;39;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0" name="Shape 40"/>
        <p:cNvGrpSpPr/>
        <p:nvPr/>
      </p:nvGrpSpPr>
      <p:grpSpPr>
        <a:xfrm>
          <a:off x="0" y="0"/>
          <a:ext cx="0" cy="0"/>
          <a:chOff x="0" y="0"/>
          <a:chExt cx="0" cy="0"/>
        </a:xfrm>
      </p:grpSpPr>
      <p:sp>
        <p:nvSpPr>
          <p:cNvPr id="41" name="Google Shape;41;p12"/>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3" name="Google Shape;43;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12"/>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13"/>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3"/>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13"/>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13"/>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13"/>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1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1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1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1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16"/>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6"/>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16"/>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1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4" name="Google Shape;74;p16"/>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grpSp>
        <p:nvGrpSpPr>
          <p:cNvPr id="76" name="Google Shape;76;p17"/>
          <p:cNvGrpSpPr/>
          <p:nvPr/>
        </p:nvGrpSpPr>
        <p:grpSpPr>
          <a:xfrm>
            <a:off x="7477387" y="482170"/>
            <a:ext cx="4074533" cy="5149101"/>
            <a:chOff x="7477387" y="482170"/>
            <a:chExt cx="4074533" cy="5149101"/>
          </a:xfrm>
        </p:grpSpPr>
        <p:sp>
          <p:nvSpPr>
            <p:cNvPr id="77" name="Google Shape;77;p17"/>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7"/>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81" name="Google Shape;81;p17"/>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2" name="Google Shape;82;p17"/>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5" name="Google Shape;85;p17"/>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8"/>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8"/>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Google Shape;12;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5" name="Google Shape;15;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757645" y="1839294"/>
            <a:ext cx="11094600" cy="108210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US" sz="4800">
                <a:latin typeface="Calibri"/>
                <a:ea typeface="Calibri"/>
                <a:cs typeface="Calibri"/>
                <a:sym typeface="Calibri"/>
              </a:rPr>
              <a:t>LEVERAGING</a:t>
            </a:r>
            <a:r>
              <a:rPr lang="en-US" sz="4800"/>
              <a:t> </a:t>
            </a:r>
            <a:r>
              <a:rPr lang="en-US" sz="4800">
                <a:latin typeface="Calibri"/>
                <a:ea typeface="Calibri"/>
                <a:cs typeface="Calibri"/>
                <a:sym typeface="Calibri"/>
              </a:rPr>
              <a:t>BIG DATA: CRIMINAL JUSTICE</a:t>
            </a:r>
            <a:endParaRPr/>
          </a:p>
        </p:txBody>
      </p:sp>
      <p:sp>
        <p:nvSpPr>
          <p:cNvPr id="106" name="Google Shape;106;p1"/>
          <p:cNvSpPr txBox="1"/>
          <p:nvPr>
            <p:ph idx="1" type="subTitle"/>
          </p:nvPr>
        </p:nvSpPr>
        <p:spPr>
          <a:xfrm>
            <a:off x="2223805" y="3694854"/>
            <a:ext cx="8637000" cy="12693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0"/>
              </a:spcAft>
              <a:buSzPts val="2800"/>
              <a:buNone/>
            </a:pPr>
            <a:r>
              <a:rPr b="1" lang="en-US" sz="2000">
                <a:latin typeface="Arial"/>
                <a:ea typeface="Arial"/>
                <a:cs typeface="Arial"/>
                <a:sym typeface="Arial"/>
              </a:rPr>
              <a:t>CPS_Analytics</a:t>
            </a:r>
            <a:endParaRPr b="1" sz="2000">
              <a:latin typeface="Arial"/>
              <a:ea typeface="Arial"/>
              <a:cs typeface="Arial"/>
              <a:sym typeface="Arial"/>
            </a:endParaRPr>
          </a:p>
          <a:p>
            <a:pPr indent="0" lvl="0" marL="0" rtl="0" algn="r">
              <a:lnSpc>
                <a:spcPct val="115000"/>
              </a:lnSpc>
              <a:spcBef>
                <a:spcPts val="0"/>
              </a:spcBef>
              <a:spcAft>
                <a:spcPts val="0"/>
              </a:spcAft>
              <a:buSzPts val="2800"/>
              <a:buNone/>
            </a:pPr>
            <a:r>
              <a:rPr b="1" i="1" lang="en-US" sz="2000">
                <a:latin typeface="Arial"/>
                <a:ea typeface="Arial"/>
                <a:cs typeface="Arial"/>
                <a:sym typeface="Arial"/>
              </a:rPr>
              <a:t>Team members:</a:t>
            </a:r>
            <a:r>
              <a:rPr lang="en-US" sz="2000">
                <a:latin typeface="Arial"/>
                <a:ea typeface="Arial"/>
                <a:cs typeface="Arial"/>
                <a:sym typeface="Arial"/>
              </a:rPr>
              <a:t> Yuanying Li, Chen Liang, Fangjung Lin, Na Qian</a:t>
            </a:r>
            <a:endParaRPr sz="2000">
              <a:latin typeface="Arial"/>
              <a:ea typeface="Arial"/>
              <a:cs typeface="Arial"/>
              <a:sym typeface="Arial"/>
            </a:endParaRPr>
          </a:p>
          <a:p>
            <a:pPr indent="0" lvl="0" marL="0" rtl="0" algn="r">
              <a:lnSpc>
                <a:spcPct val="115000"/>
              </a:lnSpc>
              <a:spcBef>
                <a:spcPts val="0"/>
              </a:spcBef>
              <a:spcAft>
                <a:spcPts val="0"/>
              </a:spcAft>
              <a:buSzPts val="2800"/>
              <a:buNone/>
            </a:pPr>
            <a:r>
              <a:rPr b="1" i="1" lang="en-US" sz="2000">
                <a:latin typeface="Arial"/>
                <a:ea typeface="Arial"/>
                <a:cs typeface="Arial"/>
                <a:sym typeface="Arial"/>
              </a:rPr>
              <a:t>Team Leader :</a:t>
            </a:r>
            <a:r>
              <a:rPr lang="en-US" sz="2000">
                <a:latin typeface="Arial"/>
                <a:ea typeface="Arial"/>
                <a:cs typeface="Arial"/>
                <a:sym typeface="Arial"/>
              </a:rPr>
              <a:t> Ketaki Joshi</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g825927b4ef_0_17"/>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Crimes in Bay Area - Santa Clara</a:t>
            </a:r>
            <a:endParaRPr/>
          </a:p>
          <a:p>
            <a:pPr indent="0" lvl="0" marL="0" rtl="0" algn="l">
              <a:spcBef>
                <a:spcPts val="0"/>
              </a:spcBef>
              <a:spcAft>
                <a:spcPts val="0"/>
              </a:spcAft>
              <a:buClr>
                <a:schemeClr val="dk1"/>
              </a:buClr>
              <a:buSzPts val="1100"/>
              <a:buFont typeface="Arial"/>
              <a:buNone/>
            </a:pPr>
            <a:r>
              <a:rPr lang="en-US"/>
              <a:t>  2014~2018                                            </a:t>
            </a:r>
            <a:r>
              <a:rPr lang="en-US" sz="2400">
                <a:latin typeface="Arial"/>
                <a:ea typeface="Arial"/>
                <a:cs typeface="Arial"/>
                <a:sym typeface="Arial"/>
              </a:rPr>
              <a:t>Unit: per 100,000 </a:t>
            </a:r>
            <a:endParaRPr/>
          </a:p>
          <a:p>
            <a:pPr indent="0" lvl="0" marL="0" rtl="0" algn="l">
              <a:spcBef>
                <a:spcPts val="0"/>
              </a:spcBef>
              <a:spcAft>
                <a:spcPts val="0"/>
              </a:spcAft>
              <a:buNone/>
            </a:pPr>
            <a:r>
              <a:t/>
            </a:r>
            <a:endParaRPr/>
          </a:p>
        </p:txBody>
      </p:sp>
      <p:pic>
        <p:nvPicPr>
          <p:cNvPr id="208" name="Google Shape;208;g825927b4ef_0_17"/>
          <p:cNvPicPr preferRelativeResize="0"/>
          <p:nvPr/>
        </p:nvPicPr>
        <p:blipFill>
          <a:blip r:embed="rId3">
            <a:alphaModFix/>
          </a:blip>
          <a:stretch>
            <a:fillRect/>
          </a:stretch>
        </p:blipFill>
        <p:spPr>
          <a:xfrm>
            <a:off x="2518725" y="2058575"/>
            <a:ext cx="7154550" cy="382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825927b4ef_0_30"/>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Crimes in Bay Area - San Jose</a:t>
            </a:r>
            <a:endParaRPr/>
          </a:p>
          <a:p>
            <a:pPr indent="0" lvl="0" marL="0" rtl="0" algn="l">
              <a:spcBef>
                <a:spcPts val="0"/>
              </a:spcBef>
              <a:spcAft>
                <a:spcPts val="0"/>
              </a:spcAft>
              <a:buClr>
                <a:schemeClr val="dk1"/>
              </a:buClr>
              <a:buSzPts val="1100"/>
              <a:buFont typeface="Arial"/>
              <a:buNone/>
            </a:pPr>
            <a:r>
              <a:rPr lang="en-US"/>
              <a:t>  2014~2018                                            </a:t>
            </a:r>
            <a:r>
              <a:rPr lang="en-US" sz="2400">
                <a:latin typeface="Arial"/>
                <a:ea typeface="Arial"/>
                <a:cs typeface="Arial"/>
                <a:sym typeface="Arial"/>
              </a:rPr>
              <a:t>Unit: per 100,000</a:t>
            </a:r>
            <a:endParaRPr/>
          </a:p>
          <a:p>
            <a:pPr indent="0" lvl="0" marL="0" rtl="0" algn="l">
              <a:spcBef>
                <a:spcPts val="0"/>
              </a:spcBef>
              <a:spcAft>
                <a:spcPts val="0"/>
              </a:spcAft>
              <a:buNone/>
            </a:pPr>
            <a:r>
              <a:t/>
            </a:r>
            <a:endParaRPr/>
          </a:p>
        </p:txBody>
      </p:sp>
      <p:pic>
        <p:nvPicPr>
          <p:cNvPr id="215" name="Google Shape;215;g825927b4ef_0_30"/>
          <p:cNvPicPr preferRelativeResize="0"/>
          <p:nvPr/>
        </p:nvPicPr>
        <p:blipFill>
          <a:blip r:embed="rId3">
            <a:alphaModFix/>
          </a:blip>
          <a:stretch>
            <a:fillRect/>
          </a:stretch>
        </p:blipFill>
        <p:spPr>
          <a:xfrm>
            <a:off x="2390100" y="2135248"/>
            <a:ext cx="7593050" cy="375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g825927b4ef_0_7"/>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Crimes in Bay Area - Mountain View</a:t>
            </a:r>
            <a:endParaRPr/>
          </a:p>
          <a:p>
            <a:pPr indent="0" lvl="0" marL="0" rtl="0" algn="l">
              <a:spcBef>
                <a:spcPts val="0"/>
              </a:spcBef>
              <a:spcAft>
                <a:spcPts val="0"/>
              </a:spcAft>
              <a:buNone/>
            </a:pPr>
            <a:r>
              <a:rPr lang="en-US"/>
              <a:t>  2014~2018                                           </a:t>
            </a:r>
            <a:r>
              <a:rPr lang="en-US" sz="2400">
                <a:latin typeface="Arial"/>
                <a:ea typeface="Arial"/>
                <a:cs typeface="Arial"/>
                <a:sym typeface="Arial"/>
              </a:rPr>
              <a:t>Unit: per 100,000</a:t>
            </a:r>
            <a:endParaRPr/>
          </a:p>
        </p:txBody>
      </p:sp>
      <p:pic>
        <p:nvPicPr>
          <p:cNvPr id="222" name="Google Shape;222;g825927b4ef_0_7" title="Chart"/>
          <p:cNvPicPr preferRelativeResize="0"/>
          <p:nvPr/>
        </p:nvPicPr>
        <p:blipFill>
          <a:blip r:embed="rId3">
            <a:alphaModFix/>
          </a:blip>
          <a:stretch>
            <a:fillRect/>
          </a:stretch>
        </p:blipFill>
        <p:spPr>
          <a:xfrm>
            <a:off x="3002750" y="1977075"/>
            <a:ext cx="6667701" cy="4122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g825927b4ef_0_48"/>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Crimes Comparison among Bay Area</a:t>
            </a:r>
            <a:endParaRPr/>
          </a:p>
          <a:p>
            <a:pPr indent="0" lvl="0" marL="0" rtl="0" algn="l">
              <a:spcBef>
                <a:spcPts val="0"/>
              </a:spcBef>
              <a:spcAft>
                <a:spcPts val="0"/>
              </a:spcAft>
              <a:buNone/>
            </a:pPr>
            <a:r>
              <a:rPr lang="en-US"/>
              <a:t>  2014~2018                                            </a:t>
            </a:r>
            <a:r>
              <a:rPr lang="en-US" sz="2400">
                <a:latin typeface="Arial"/>
                <a:ea typeface="Arial"/>
                <a:cs typeface="Arial"/>
                <a:sym typeface="Arial"/>
              </a:rPr>
              <a:t>Unit: per 100,000</a:t>
            </a:r>
            <a:endParaRPr/>
          </a:p>
        </p:txBody>
      </p:sp>
      <p:pic>
        <p:nvPicPr>
          <p:cNvPr id="229" name="Google Shape;229;g825927b4ef_0_48" title="Chart"/>
          <p:cNvPicPr preferRelativeResize="0"/>
          <p:nvPr/>
        </p:nvPicPr>
        <p:blipFill>
          <a:blip r:embed="rId3">
            <a:alphaModFix/>
          </a:blip>
          <a:stretch>
            <a:fillRect/>
          </a:stretch>
        </p:blipFill>
        <p:spPr>
          <a:xfrm>
            <a:off x="6077425" y="2201700"/>
            <a:ext cx="5779026" cy="3648975"/>
          </a:xfrm>
          <a:prstGeom prst="rect">
            <a:avLst/>
          </a:prstGeom>
          <a:noFill/>
          <a:ln>
            <a:noFill/>
          </a:ln>
        </p:spPr>
      </p:pic>
      <p:pic>
        <p:nvPicPr>
          <p:cNvPr id="230" name="Google Shape;230;g825927b4ef_0_48" title="Chart"/>
          <p:cNvPicPr preferRelativeResize="0"/>
          <p:nvPr/>
        </p:nvPicPr>
        <p:blipFill>
          <a:blip r:embed="rId4">
            <a:alphaModFix/>
          </a:blip>
          <a:stretch>
            <a:fillRect/>
          </a:stretch>
        </p:blipFill>
        <p:spPr>
          <a:xfrm>
            <a:off x="401650" y="2149625"/>
            <a:ext cx="5344275" cy="375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g825927b4ef_0_57"/>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Crimes Comparison among Bay Area in 2018 </a:t>
            </a:r>
            <a:endParaRPr/>
          </a:p>
          <a:p>
            <a:pPr indent="0" lvl="0" marL="0" rtl="0" algn="l">
              <a:spcBef>
                <a:spcPts val="0"/>
              </a:spcBef>
              <a:spcAft>
                <a:spcPts val="0"/>
              </a:spcAft>
              <a:buNone/>
            </a:pPr>
            <a:r>
              <a:rPr lang="en-US"/>
              <a:t>  San Jose is the most serious                    </a:t>
            </a:r>
            <a:r>
              <a:rPr lang="en-US" sz="2400">
                <a:latin typeface="Arial"/>
                <a:ea typeface="Arial"/>
                <a:cs typeface="Arial"/>
                <a:sym typeface="Arial"/>
              </a:rPr>
              <a:t>Unit: per 100,000</a:t>
            </a:r>
            <a:endParaRPr/>
          </a:p>
        </p:txBody>
      </p:sp>
      <p:pic>
        <p:nvPicPr>
          <p:cNvPr id="237" name="Google Shape;237;g825927b4ef_0_57" title="Chart"/>
          <p:cNvPicPr preferRelativeResize="0"/>
          <p:nvPr/>
        </p:nvPicPr>
        <p:blipFill rotWithShape="1">
          <a:blip r:embed="rId3">
            <a:alphaModFix/>
          </a:blip>
          <a:srcRect b="0" l="0" r="9755" t="0"/>
          <a:stretch/>
        </p:blipFill>
        <p:spPr>
          <a:xfrm>
            <a:off x="405300" y="1991150"/>
            <a:ext cx="6021300" cy="4000500"/>
          </a:xfrm>
          <a:prstGeom prst="rect">
            <a:avLst/>
          </a:prstGeom>
          <a:noFill/>
          <a:ln>
            <a:noFill/>
          </a:ln>
        </p:spPr>
      </p:pic>
      <p:pic>
        <p:nvPicPr>
          <p:cNvPr id="238" name="Google Shape;238;g825927b4ef_0_57"/>
          <p:cNvPicPr preferRelativeResize="0"/>
          <p:nvPr/>
        </p:nvPicPr>
        <p:blipFill>
          <a:blip r:embed="rId4">
            <a:alphaModFix/>
          </a:blip>
          <a:stretch>
            <a:fillRect/>
          </a:stretch>
        </p:blipFill>
        <p:spPr>
          <a:xfrm>
            <a:off x="6735532" y="2611938"/>
            <a:ext cx="5241875" cy="313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g827607f729_0_0"/>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an international student, what precautions are necessary?</a:t>
            </a:r>
            <a:endParaRPr/>
          </a:p>
        </p:txBody>
      </p:sp>
      <p:sp>
        <p:nvSpPr>
          <p:cNvPr id="245" name="Google Shape;245;g827607f729_0_0"/>
          <p:cNvSpPr txBox="1"/>
          <p:nvPr>
            <p:ph idx="1" type="body"/>
          </p:nvPr>
        </p:nvSpPr>
        <p:spPr>
          <a:xfrm>
            <a:off x="1494875" y="2269525"/>
            <a:ext cx="8190600" cy="31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rgbClr val="CC0000"/>
                </a:solidFill>
              </a:rPr>
              <a:t>1.On the street</a:t>
            </a:r>
            <a:r>
              <a:rPr lang="en-US"/>
              <a:t> - be alert</a:t>
            </a:r>
            <a:endParaRPr/>
          </a:p>
          <a:p>
            <a:pPr indent="0" lvl="0" marL="0" rtl="0" algn="l">
              <a:spcBef>
                <a:spcPts val="1000"/>
              </a:spcBef>
              <a:spcAft>
                <a:spcPts val="0"/>
              </a:spcAft>
              <a:buNone/>
            </a:pPr>
            <a:r>
              <a:rPr lang="en-US">
                <a:solidFill>
                  <a:srgbClr val="CC0000"/>
                </a:solidFill>
              </a:rPr>
              <a:t>2. Out at night</a:t>
            </a:r>
            <a:r>
              <a:rPr lang="en-US"/>
              <a:t>-walk on well-lit, busy streets</a:t>
            </a:r>
            <a:endParaRPr/>
          </a:p>
          <a:p>
            <a:pPr indent="0" lvl="0" marL="0" rtl="0" algn="l">
              <a:spcBef>
                <a:spcPts val="1000"/>
              </a:spcBef>
              <a:spcAft>
                <a:spcPts val="0"/>
              </a:spcAft>
              <a:buNone/>
            </a:pPr>
            <a:r>
              <a:rPr lang="en-US">
                <a:solidFill>
                  <a:srgbClr val="CC0000"/>
                </a:solidFill>
              </a:rPr>
              <a:t>3.Buses &amp; Train</a:t>
            </a:r>
            <a:r>
              <a:rPr lang="en-US"/>
              <a:t>-sit at the front of the bus near the drive</a:t>
            </a:r>
            <a:endParaRPr/>
          </a:p>
          <a:p>
            <a:pPr indent="0" lvl="0" marL="0" rtl="0" algn="l">
              <a:spcBef>
                <a:spcPts val="1000"/>
              </a:spcBef>
              <a:spcAft>
                <a:spcPts val="0"/>
              </a:spcAft>
              <a:buNone/>
            </a:pPr>
            <a:r>
              <a:rPr lang="en-US">
                <a:solidFill>
                  <a:srgbClr val="CC0000"/>
                </a:solidFill>
              </a:rPr>
              <a:t>4.Scams &amp; Fraud</a:t>
            </a:r>
            <a:r>
              <a:rPr lang="en-US"/>
              <a:t> - Virtual Kidnapping Scam/Purchases/Tutors/Unknown Phone calls</a:t>
            </a:r>
            <a:endParaRPr/>
          </a:p>
          <a:p>
            <a:pPr indent="0" lvl="0" marL="0" rtl="0" algn="l">
              <a:spcBef>
                <a:spcPts val="1000"/>
              </a:spcBef>
              <a:spcAft>
                <a:spcPts val="0"/>
              </a:spcAft>
              <a:buNone/>
            </a:pPr>
            <a:r>
              <a:t/>
            </a:r>
            <a:endParaRPr/>
          </a:p>
        </p:txBody>
      </p:sp>
      <p:pic>
        <p:nvPicPr>
          <p:cNvPr id="246" name="Google Shape;246;g827607f729_0_0"/>
          <p:cNvPicPr preferRelativeResize="0"/>
          <p:nvPr/>
        </p:nvPicPr>
        <p:blipFill>
          <a:blip r:embed="rId3">
            <a:alphaModFix/>
          </a:blip>
          <a:stretch>
            <a:fillRect/>
          </a:stretch>
        </p:blipFill>
        <p:spPr>
          <a:xfrm>
            <a:off x="9685475" y="4206125"/>
            <a:ext cx="1809750" cy="162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g827607f729_1_7"/>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an international student, what precautions are necessary?</a:t>
            </a:r>
            <a:endParaRPr/>
          </a:p>
        </p:txBody>
      </p:sp>
      <p:sp>
        <p:nvSpPr>
          <p:cNvPr id="253" name="Google Shape;253;g827607f729_1_7"/>
          <p:cNvSpPr txBox="1"/>
          <p:nvPr>
            <p:ph idx="1" type="body"/>
          </p:nvPr>
        </p:nvSpPr>
        <p:spPr>
          <a:xfrm>
            <a:off x="1451575" y="2209600"/>
            <a:ext cx="7935600" cy="395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solidFill>
                  <a:srgbClr val="CC0000"/>
                </a:solidFill>
              </a:rPr>
              <a:t>5.Apartment Security</a:t>
            </a:r>
            <a:r>
              <a:rPr lang="en-US"/>
              <a:t> - deal directly with landlord and pay your rent with a cheque(never cash)</a:t>
            </a:r>
            <a:endParaRPr/>
          </a:p>
          <a:p>
            <a:pPr indent="0" lvl="0" marL="0" rtl="0" algn="l">
              <a:spcBef>
                <a:spcPts val="1000"/>
              </a:spcBef>
              <a:spcAft>
                <a:spcPts val="0"/>
              </a:spcAft>
              <a:buNone/>
            </a:pPr>
            <a:r>
              <a:rPr lang="en-US">
                <a:solidFill>
                  <a:srgbClr val="CC0000"/>
                </a:solidFill>
              </a:rPr>
              <a:t>6.Relationships/Sexual</a:t>
            </a:r>
            <a:r>
              <a:rPr lang="en-US"/>
              <a:t>- Assault- No means No</a:t>
            </a:r>
            <a:endParaRPr/>
          </a:p>
          <a:p>
            <a:pPr indent="0" lvl="0" marL="0" rtl="0" algn="l">
              <a:spcBef>
                <a:spcPts val="1000"/>
              </a:spcBef>
              <a:spcAft>
                <a:spcPts val="0"/>
              </a:spcAft>
              <a:buNone/>
            </a:pPr>
            <a:r>
              <a:rPr lang="en-US">
                <a:solidFill>
                  <a:srgbClr val="CC0000"/>
                </a:solidFill>
              </a:rPr>
              <a:t>7.Bicycling</a:t>
            </a:r>
            <a:r>
              <a:rPr lang="en-US"/>
              <a:t>- don’t ride on the sidewalk or in crosswalk</a:t>
            </a:r>
            <a:endParaRPr/>
          </a:p>
          <a:p>
            <a:pPr indent="0" lvl="0" marL="0" rtl="0" algn="l">
              <a:spcBef>
                <a:spcPts val="1000"/>
              </a:spcBef>
              <a:spcAft>
                <a:spcPts val="0"/>
              </a:spcAft>
              <a:buNone/>
            </a:pPr>
            <a:r>
              <a:rPr lang="en-US">
                <a:solidFill>
                  <a:srgbClr val="CC0000"/>
                </a:solidFill>
              </a:rPr>
              <a:t>8.Bank Machines (ATMs)</a:t>
            </a:r>
            <a:r>
              <a:rPr lang="en-US"/>
              <a:t>-don’t share your PIN with anyone</a:t>
            </a:r>
            <a:endParaRPr/>
          </a:p>
        </p:txBody>
      </p:sp>
      <p:pic>
        <p:nvPicPr>
          <p:cNvPr id="254" name="Google Shape;254;g827607f729_1_7"/>
          <p:cNvPicPr preferRelativeResize="0"/>
          <p:nvPr/>
        </p:nvPicPr>
        <p:blipFill>
          <a:blip r:embed="rId3">
            <a:alphaModFix/>
          </a:blip>
          <a:stretch>
            <a:fillRect/>
          </a:stretch>
        </p:blipFill>
        <p:spPr>
          <a:xfrm>
            <a:off x="9805250" y="4206125"/>
            <a:ext cx="1809750" cy="162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g827607f729_1_14"/>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Some forecasting will be made during Coronavirus</a:t>
            </a:r>
            <a:endParaRPr/>
          </a:p>
        </p:txBody>
      </p:sp>
      <p:sp>
        <p:nvSpPr>
          <p:cNvPr id="261" name="Google Shape;261;g827607f729_1_14"/>
          <p:cNvSpPr txBox="1"/>
          <p:nvPr/>
        </p:nvSpPr>
        <p:spPr>
          <a:xfrm>
            <a:off x="1451575" y="1853625"/>
            <a:ext cx="8949900" cy="3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CC0000"/>
                </a:solidFill>
                <a:latin typeface="Gill Sans"/>
                <a:ea typeface="Gill Sans"/>
                <a:cs typeface="Gill Sans"/>
                <a:sym typeface="Gill Sans"/>
              </a:rPr>
              <a:t>Coronavirus: Crime concerns as disruption widens and Discrimination isn’t helping contain the Coronavirus</a:t>
            </a:r>
            <a:endParaRPr sz="1800">
              <a:solidFill>
                <a:srgbClr val="CC0000"/>
              </a:solidFill>
              <a:latin typeface="Gill Sans"/>
              <a:ea typeface="Gill Sans"/>
              <a:cs typeface="Gill Sans"/>
              <a:sym typeface="Gill Sans"/>
            </a:endParaRPr>
          </a:p>
          <a:p>
            <a:pPr indent="0" lvl="0" marL="0" rtl="0" algn="l">
              <a:spcBef>
                <a:spcPts val="0"/>
              </a:spcBef>
              <a:spcAft>
                <a:spcPts val="0"/>
              </a:spcAft>
              <a:buNone/>
            </a:pPr>
            <a:r>
              <a:t/>
            </a:r>
            <a:endParaRPr sz="1800">
              <a:latin typeface="Gill Sans"/>
              <a:ea typeface="Gill Sans"/>
              <a:cs typeface="Gill Sans"/>
              <a:sym typeface="Gill Sans"/>
            </a:endParaRPr>
          </a:p>
          <a:p>
            <a:pPr indent="0" lvl="0" marL="0" rtl="0" algn="l">
              <a:spcBef>
                <a:spcPts val="0"/>
              </a:spcBef>
              <a:spcAft>
                <a:spcPts val="0"/>
              </a:spcAft>
              <a:buNone/>
            </a:pPr>
            <a:r>
              <a:rPr lang="en-US" sz="1800">
                <a:solidFill>
                  <a:srgbClr val="CC0000"/>
                </a:solidFill>
                <a:latin typeface="Gill Sans"/>
                <a:ea typeface="Gill Sans"/>
                <a:cs typeface="Gill Sans"/>
                <a:sym typeface="Gill Sans"/>
              </a:rPr>
              <a:t>Five rules we should obey to help to STOP spread</a:t>
            </a:r>
            <a:endParaRPr sz="1800">
              <a:solidFill>
                <a:srgbClr val="CC0000"/>
              </a:solidFill>
              <a:latin typeface="Gill Sans"/>
              <a:ea typeface="Gill Sans"/>
              <a:cs typeface="Gill Sans"/>
              <a:sym typeface="Gill Sans"/>
            </a:endParaRPr>
          </a:p>
          <a:p>
            <a:pPr indent="-342900" lvl="0" marL="457200" rtl="0" algn="l">
              <a:spcBef>
                <a:spcPts val="0"/>
              </a:spcBef>
              <a:spcAft>
                <a:spcPts val="0"/>
              </a:spcAft>
              <a:buSzPts val="1800"/>
              <a:buFont typeface="Gill Sans"/>
              <a:buAutoNum type="arabicPeriod"/>
            </a:pPr>
            <a:r>
              <a:rPr lang="en-US" sz="1800">
                <a:latin typeface="Gill Sans"/>
                <a:ea typeface="Gill Sans"/>
                <a:cs typeface="Gill Sans"/>
                <a:sym typeface="Gill Sans"/>
              </a:rPr>
              <a:t>STAY at home if you can</a:t>
            </a:r>
            <a:endParaRPr sz="1800">
              <a:latin typeface="Gill Sans"/>
              <a:ea typeface="Gill Sans"/>
              <a:cs typeface="Gill Sans"/>
              <a:sym typeface="Gill Sans"/>
            </a:endParaRPr>
          </a:p>
          <a:p>
            <a:pPr indent="-342900" lvl="0" marL="457200" rtl="0" algn="l">
              <a:spcBef>
                <a:spcPts val="0"/>
              </a:spcBef>
              <a:spcAft>
                <a:spcPts val="0"/>
              </a:spcAft>
              <a:buSzPts val="1800"/>
              <a:buFont typeface="Gill Sans"/>
              <a:buAutoNum type="arabicPeriod"/>
            </a:pPr>
            <a:r>
              <a:rPr lang="en-US" sz="1800">
                <a:latin typeface="Gill Sans"/>
                <a:ea typeface="Gill Sans"/>
                <a:cs typeface="Gill Sans"/>
                <a:sym typeface="Gill Sans"/>
              </a:rPr>
              <a:t>HAND Wash them often</a:t>
            </a:r>
            <a:endParaRPr sz="1800">
              <a:latin typeface="Gill Sans"/>
              <a:ea typeface="Gill Sans"/>
              <a:cs typeface="Gill Sans"/>
              <a:sym typeface="Gill Sans"/>
            </a:endParaRPr>
          </a:p>
          <a:p>
            <a:pPr indent="-342900" lvl="0" marL="457200" rtl="0" algn="l">
              <a:spcBef>
                <a:spcPts val="0"/>
              </a:spcBef>
              <a:spcAft>
                <a:spcPts val="0"/>
              </a:spcAft>
              <a:buSzPts val="1800"/>
              <a:buFont typeface="Gill Sans"/>
              <a:buAutoNum type="arabicPeriod"/>
            </a:pPr>
            <a:r>
              <a:rPr lang="en-US" sz="1800">
                <a:latin typeface="Gill Sans"/>
                <a:ea typeface="Gill Sans"/>
                <a:cs typeface="Gill Sans"/>
                <a:sym typeface="Gill Sans"/>
              </a:rPr>
              <a:t>ELBOW Cough into it                                                                         DO THE FIVE!</a:t>
            </a:r>
            <a:endParaRPr sz="1800">
              <a:latin typeface="Gill Sans"/>
              <a:ea typeface="Gill Sans"/>
              <a:cs typeface="Gill Sans"/>
              <a:sym typeface="Gill Sans"/>
            </a:endParaRPr>
          </a:p>
          <a:p>
            <a:pPr indent="-342900" lvl="0" marL="457200" rtl="0" algn="l">
              <a:spcBef>
                <a:spcPts val="0"/>
              </a:spcBef>
              <a:spcAft>
                <a:spcPts val="0"/>
              </a:spcAft>
              <a:buSzPts val="1800"/>
              <a:buFont typeface="Gill Sans"/>
              <a:buAutoNum type="arabicPeriod"/>
            </a:pPr>
            <a:r>
              <a:rPr lang="en-US" sz="1800">
                <a:latin typeface="Gill Sans"/>
                <a:ea typeface="Gill Sans"/>
                <a:cs typeface="Gill Sans"/>
                <a:sym typeface="Gill Sans"/>
              </a:rPr>
              <a:t>FACE Don’t touch it</a:t>
            </a:r>
            <a:endParaRPr sz="1800">
              <a:latin typeface="Gill Sans"/>
              <a:ea typeface="Gill Sans"/>
              <a:cs typeface="Gill Sans"/>
              <a:sym typeface="Gill Sans"/>
            </a:endParaRPr>
          </a:p>
          <a:p>
            <a:pPr indent="-342900" lvl="0" marL="457200" rtl="0" algn="l">
              <a:spcBef>
                <a:spcPts val="0"/>
              </a:spcBef>
              <a:spcAft>
                <a:spcPts val="0"/>
              </a:spcAft>
              <a:buSzPts val="1800"/>
              <a:buFont typeface="Gill Sans"/>
              <a:buAutoNum type="arabicPeriod"/>
            </a:pPr>
            <a:r>
              <a:rPr lang="en-US" sz="1800">
                <a:latin typeface="Gill Sans"/>
                <a:ea typeface="Gill Sans"/>
                <a:cs typeface="Gill Sans"/>
                <a:sym typeface="Gill Sans"/>
              </a:rPr>
              <a:t>FEET Stay more than 3 feet apart</a:t>
            </a:r>
            <a:endParaRPr sz="1800">
              <a:latin typeface="Gill Sans"/>
              <a:ea typeface="Gill Sans"/>
              <a:cs typeface="Gill Sans"/>
              <a:sym typeface="Gill Sans"/>
            </a:endParaRPr>
          </a:p>
          <a:p>
            <a:pPr indent="0" lvl="0" marL="0" rtl="0" algn="l">
              <a:spcBef>
                <a:spcPts val="0"/>
              </a:spcBef>
              <a:spcAft>
                <a:spcPts val="0"/>
              </a:spcAft>
              <a:buNone/>
            </a:pPr>
            <a:r>
              <a:t/>
            </a:r>
            <a:endParaRPr sz="1800">
              <a:latin typeface="Gill Sans"/>
              <a:ea typeface="Gill Sans"/>
              <a:cs typeface="Gill Sans"/>
              <a:sym typeface="Gill Sans"/>
            </a:endParaRPr>
          </a:p>
          <a:p>
            <a:pPr indent="0" lvl="0" marL="0" rtl="0" algn="l">
              <a:spcBef>
                <a:spcPts val="0"/>
              </a:spcBef>
              <a:spcAft>
                <a:spcPts val="0"/>
              </a:spcAft>
              <a:buNone/>
            </a:pPr>
            <a:r>
              <a:rPr lang="en-US" sz="1800">
                <a:solidFill>
                  <a:srgbClr val="CC0000"/>
                </a:solidFill>
                <a:latin typeface="Gill Sans"/>
                <a:ea typeface="Gill Sans"/>
                <a:cs typeface="Gill Sans"/>
                <a:sym typeface="Gill Sans"/>
              </a:rPr>
              <a:t>If ATTACKED</a:t>
            </a:r>
            <a:endParaRPr sz="1800">
              <a:solidFill>
                <a:srgbClr val="CC0000"/>
              </a:solidFill>
              <a:latin typeface="Gill Sans"/>
              <a:ea typeface="Gill Sans"/>
              <a:cs typeface="Gill Sans"/>
              <a:sym typeface="Gill Sans"/>
            </a:endParaRPr>
          </a:p>
          <a:p>
            <a:pPr indent="0" lvl="0" marL="0" rtl="0" algn="l">
              <a:spcBef>
                <a:spcPts val="0"/>
              </a:spcBef>
              <a:spcAft>
                <a:spcPts val="0"/>
              </a:spcAft>
              <a:buNone/>
            </a:pPr>
            <a:r>
              <a:rPr lang="en-US" sz="1800">
                <a:latin typeface="Gill Sans"/>
                <a:ea typeface="Gill Sans"/>
                <a:cs typeface="Gill Sans"/>
                <a:sym typeface="Gill Sans"/>
              </a:rPr>
              <a:t>Remain as calm as possible. </a:t>
            </a:r>
            <a:endParaRPr sz="1800">
              <a:latin typeface="Gill Sans"/>
              <a:ea typeface="Gill Sans"/>
              <a:cs typeface="Gill Sans"/>
              <a:sym typeface="Gill Sans"/>
            </a:endParaRPr>
          </a:p>
          <a:p>
            <a:pPr indent="-342900" lvl="0" marL="457200" rtl="0" algn="l">
              <a:spcBef>
                <a:spcPts val="0"/>
              </a:spcBef>
              <a:spcAft>
                <a:spcPts val="0"/>
              </a:spcAft>
              <a:buSzPts val="1800"/>
              <a:buFont typeface="Gill Sans"/>
              <a:buAutoNum type="arabicPeriod"/>
            </a:pPr>
            <a:r>
              <a:rPr lang="en-US" sz="1800">
                <a:latin typeface="Gill Sans"/>
                <a:ea typeface="Gill Sans"/>
                <a:cs typeface="Gill Sans"/>
                <a:sym typeface="Gill Sans"/>
              </a:rPr>
              <a:t>PASSIVE RESISTANCE </a:t>
            </a:r>
            <a:endParaRPr sz="1800">
              <a:latin typeface="Gill Sans"/>
              <a:ea typeface="Gill Sans"/>
              <a:cs typeface="Gill Sans"/>
              <a:sym typeface="Gill Sans"/>
            </a:endParaRPr>
          </a:p>
          <a:p>
            <a:pPr indent="-342900" lvl="0" marL="457200" rtl="0" algn="l">
              <a:spcBef>
                <a:spcPts val="0"/>
              </a:spcBef>
              <a:spcAft>
                <a:spcPts val="0"/>
              </a:spcAft>
              <a:buSzPts val="1800"/>
              <a:buFont typeface="Gill Sans"/>
              <a:buAutoNum type="arabicPeriod"/>
            </a:pPr>
            <a:r>
              <a:rPr lang="en-US" sz="1800">
                <a:latin typeface="Gill Sans"/>
                <a:ea typeface="Gill Sans"/>
                <a:cs typeface="Gill Sans"/>
                <a:sym typeface="Gill Sans"/>
              </a:rPr>
              <a:t>ACTIVE RESISTANCE</a:t>
            </a:r>
            <a:endParaRPr sz="1800">
              <a:latin typeface="Gill Sans"/>
              <a:ea typeface="Gill Sans"/>
              <a:cs typeface="Gill Sans"/>
              <a:sym typeface="Gill Sans"/>
            </a:endParaRPr>
          </a:p>
        </p:txBody>
      </p:sp>
      <p:pic>
        <p:nvPicPr>
          <p:cNvPr id="262" name="Google Shape;262;g827607f729_1_14"/>
          <p:cNvPicPr preferRelativeResize="0"/>
          <p:nvPr/>
        </p:nvPicPr>
        <p:blipFill>
          <a:blip r:embed="rId3">
            <a:alphaModFix/>
          </a:blip>
          <a:stretch>
            <a:fillRect/>
          </a:stretch>
        </p:blipFill>
        <p:spPr>
          <a:xfrm>
            <a:off x="6625875" y="3021850"/>
            <a:ext cx="1958850" cy="1614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7"/>
          <p:cNvSpPr txBox="1"/>
          <p:nvPr>
            <p:ph type="title"/>
          </p:nvPr>
        </p:nvSpPr>
        <p:spPr>
          <a:xfrm>
            <a:off x="1449217" y="804889"/>
            <a:ext cx="9605700" cy="105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Q &amp; A</a:t>
            </a:r>
            <a:endParaRPr/>
          </a:p>
        </p:txBody>
      </p:sp>
      <p:sp>
        <p:nvSpPr>
          <p:cNvPr id="268" name="Google Shape;268;p7"/>
          <p:cNvSpPr txBox="1"/>
          <p:nvPr>
            <p:ph idx="1" type="body"/>
          </p:nvPr>
        </p:nvSpPr>
        <p:spPr>
          <a:xfrm>
            <a:off x="1133077" y="2010878"/>
            <a:ext cx="4645153" cy="3448595"/>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t/>
            </a:r>
            <a:endParaRPr i="1">
              <a:latin typeface="Calibri"/>
              <a:ea typeface="Calibri"/>
              <a:cs typeface="Calibri"/>
              <a:sym typeface="Calibri"/>
            </a:endParaRPr>
          </a:p>
          <a:p>
            <a:pPr indent="0" lvl="0" marL="0" rtl="0" algn="l">
              <a:lnSpc>
                <a:spcPct val="120000"/>
              </a:lnSpc>
              <a:spcBef>
                <a:spcPts val="1000"/>
              </a:spcBef>
              <a:spcAft>
                <a:spcPts val="0"/>
              </a:spcAft>
              <a:buSzPts val="2000"/>
              <a:buNone/>
            </a:pPr>
            <a:r>
              <a:t/>
            </a:r>
            <a:endParaRPr i="1">
              <a:latin typeface="Calibri"/>
              <a:ea typeface="Calibri"/>
              <a:cs typeface="Calibri"/>
              <a:sym typeface="Calibri"/>
            </a:endParaRPr>
          </a:p>
          <a:p>
            <a:pPr indent="0" lvl="0" marL="0" rtl="0" algn="l">
              <a:lnSpc>
                <a:spcPct val="120000"/>
              </a:lnSpc>
              <a:spcBef>
                <a:spcPts val="1000"/>
              </a:spcBef>
              <a:spcAft>
                <a:spcPts val="0"/>
              </a:spcAft>
              <a:buSzPts val="4600"/>
              <a:buNone/>
            </a:pPr>
            <a:r>
              <a:t/>
            </a:r>
            <a:endParaRPr i="1" sz="4600">
              <a:latin typeface="Calibri"/>
              <a:ea typeface="Calibri"/>
              <a:cs typeface="Calibri"/>
              <a:sym typeface="Calibri"/>
            </a:endParaRPr>
          </a:p>
          <a:p>
            <a:pPr indent="0" lvl="0" marL="0" rtl="0" algn="l">
              <a:lnSpc>
                <a:spcPct val="120000"/>
              </a:lnSpc>
              <a:spcBef>
                <a:spcPts val="1000"/>
              </a:spcBef>
              <a:spcAft>
                <a:spcPts val="0"/>
              </a:spcAft>
              <a:buSzPts val="4600"/>
              <a:buNone/>
            </a:pPr>
            <a:r>
              <a:rPr i="1" lang="en-US" sz="4600">
                <a:latin typeface="Calibri"/>
                <a:ea typeface="Calibri"/>
                <a:cs typeface="Calibri"/>
                <a:sym typeface="Calibri"/>
              </a:rPr>
              <a:t>   THANK YOU </a:t>
            </a:r>
            <a:endParaRPr/>
          </a:p>
          <a:p>
            <a:pPr indent="-101600" lvl="0" marL="228600" rtl="0" algn="l">
              <a:lnSpc>
                <a:spcPct val="120000"/>
              </a:lnSpc>
              <a:spcBef>
                <a:spcPts val="1000"/>
              </a:spcBef>
              <a:spcAft>
                <a:spcPts val="0"/>
              </a:spcAft>
              <a:buSzPts val="2000"/>
              <a:buNone/>
            </a:pPr>
            <a:r>
              <a:t/>
            </a:r>
            <a:endParaRPr/>
          </a:p>
        </p:txBody>
      </p:sp>
      <p:sp>
        <p:nvSpPr>
          <p:cNvPr id="269" name="Google Shape;269;p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4600"/>
              <a:buNone/>
            </a:pPr>
            <a:r>
              <a:t/>
            </a:r>
            <a:endParaRPr i="1" sz="4600">
              <a:latin typeface="Calibri"/>
              <a:ea typeface="Calibri"/>
              <a:cs typeface="Calibri"/>
              <a:sym typeface="Calibri"/>
            </a:endParaRPr>
          </a:p>
          <a:p>
            <a:pPr indent="0" lvl="0" marL="0" rtl="0" algn="l">
              <a:lnSpc>
                <a:spcPct val="120000"/>
              </a:lnSpc>
              <a:spcBef>
                <a:spcPts val="1000"/>
              </a:spcBef>
              <a:spcAft>
                <a:spcPts val="0"/>
              </a:spcAft>
              <a:buSzPts val="4600"/>
              <a:buNone/>
            </a:pPr>
            <a:r>
              <a:t/>
            </a:r>
            <a:endParaRPr i="1" sz="4600">
              <a:latin typeface="Calibri"/>
              <a:ea typeface="Calibri"/>
              <a:cs typeface="Calibri"/>
              <a:sym typeface="Calibri"/>
            </a:endParaRPr>
          </a:p>
          <a:p>
            <a:pPr indent="0" lvl="0" marL="0" rtl="0" algn="l">
              <a:lnSpc>
                <a:spcPct val="120000"/>
              </a:lnSpc>
              <a:spcBef>
                <a:spcPts val="1000"/>
              </a:spcBef>
              <a:spcAft>
                <a:spcPts val="0"/>
              </a:spcAft>
              <a:buSzPts val="4600"/>
              <a:buNone/>
            </a:pPr>
            <a:r>
              <a:rPr i="1" lang="en-US" sz="4600">
                <a:latin typeface="Calibri"/>
                <a:ea typeface="Calibri"/>
                <a:cs typeface="Calibri"/>
                <a:sym typeface="Calibri"/>
              </a:rPr>
              <a:t>    QUESTIONS? </a:t>
            </a:r>
            <a:endParaRPr/>
          </a:p>
        </p:txBody>
      </p:sp>
      <p:sp>
        <p:nvSpPr>
          <p:cNvPr descr="Smiling Face with No Fill" id="270" name="Google Shape;270;p7"/>
          <p:cNvSpPr/>
          <p:nvPr/>
        </p:nvSpPr>
        <p:spPr>
          <a:xfrm>
            <a:off x="2045520" y="2136960"/>
            <a:ext cx="1944000" cy="1944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Questions" id="271" name="Google Shape;271;p7"/>
          <p:cNvSpPr/>
          <p:nvPr/>
        </p:nvSpPr>
        <p:spPr>
          <a:xfrm>
            <a:off x="7425240" y="2010878"/>
            <a:ext cx="1944000" cy="1944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g827b217fb6_2_0"/>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AGENDA </a:t>
            </a:r>
            <a:endParaRPr>
              <a:latin typeface="Calibri"/>
              <a:ea typeface="Calibri"/>
              <a:cs typeface="Calibri"/>
              <a:sym typeface="Calibri"/>
            </a:endParaRPr>
          </a:p>
        </p:txBody>
      </p:sp>
      <p:sp>
        <p:nvSpPr>
          <p:cNvPr id="113" name="Google Shape;113;g827b217fb6_2_0"/>
          <p:cNvSpPr txBox="1"/>
          <p:nvPr>
            <p:ph idx="1" type="body"/>
          </p:nvPr>
        </p:nvSpPr>
        <p:spPr>
          <a:xfrm>
            <a:off x="1451575" y="2015725"/>
            <a:ext cx="9603300" cy="3553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i="1" lang="en-US" sz="2400"/>
              <a:t>Part I</a:t>
            </a:r>
            <a:r>
              <a:rPr lang="en-US" sz="2400"/>
              <a:t> </a:t>
            </a:r>
            <a:r>
              <a:rPr b="1" lang="en-US" sz="2400"/>
              <a:t>:</a:t>
            </a:r>
            <a:r>
              <a:rPr lang="en-US" sz="2400"/>
              <a:t> How big data is evolved in the industry, benefits of leveraging big data, issues associated, and future.  </a:t>
            </a:r>
            <a:endParaRPr sz="2400"/>
          </a:p>
          <a:p>
            <a:pPr indent="0" lvl="0" marL="0" rtl="0" algn="l">
              <a:spcBef>
                <a:spcPts val="1000"/>
              </a:spcBef>
              <a:spcAft>
                <a:spcPts val="0"/>
              </a:spcAft>
              <a:buNone/>
            </a:pPr>
            <a:r>
              <a:rPr b="1" i="1" lang="en-US" sz="2400"/>
              <a:t>Part II :</a:t>
            </a:r>
            <a:r>
              <a:rPr b="1" lang="en-US" sz="2400"/>
              <a:t>  </a:t>
            </a:r>
            <a:r>
              <a:rPr lang="en-US" sz="2400"/>
              <a:t>Crime numbers </a:t>
            </a:r>
            <a:r>
              <a:rPr lang="en-US" sz="2400"/>
              <a:t>comparison and analysis of five cities: Cupertino, Mountain View, Santa Clara, San Jose, and Sunnyvale. </a:t>
            </a:r>
            <a:endParaRPr sz="2400"/>
          </a:p>
          <a:p>
            <a:pPr indent="0" lvl="0" marL="0" rtl="0" algn="l">
              <a:spcBef>
                <a:spcPts val="1000"/>
              </a:spcBef>
              <a:spcAft>
                <a:spcPts val="0"/>
              </a:spcAft>
              <a:buNone/>
            </a:pPr>
            <a:r>
              <a:rPr b="1" i="1" lang="en-US" sz="2400"/>
              <a:t>Part III </a:t>
            </a:r>
            <a:r>
              <a:rPr b="1" lang="en-US" sz="2400"/>
              <a:t>: </a:t>
            </a:r>
            <a:r>
              <a:rPr lang="en-US" sz="2400"/>
              <a:t>Necessary Precautions</a:t>
            </a:r>
            <a:r>
              <a:rPr b="1" lang="en-US" sz="2400"/>
              <a:t> </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
          <p:cNvSpPr txBox="1"/>
          <p:nvPr>
            <p:ph type="title"/>
          </p:nvPr>
        </p:nvSpPr>
        <p:spPr>
          <a:xfrm>
            <a:off x="1294367"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latin typeface="Calibri"/>
                <a:ea typeface="Calibri"/>
                <a:cs typeface="Calibri"/>
                <a:sym typeface="Calibri"/>
              </a:rPr>
              <a:t>EVOLUTION</a:t>
            </a:r>
            <a:endParaRPr/>
          </a:p>
        </p:txBody>
      </p:sp>
      <p:grpSp>
        <p:nvGrpSpPr>
          <p:cNvPr id="119" name="Google Shape;119;p2"/>
          <p:cNvGrpSpPr/>
          <p:nvPr/>
        </p:nvGrpSpPr>
        <p:grpSpPr>
          <a:xfrm>
            <a:off x="1523597" y="2216434"/>
            <a:ext cx="9700072" cy="3632291"/>
            <a:chOff x="304397" y="204754"/>
            <a:chExt cx="9700072" cy="3632291"/>
          </a:xfrm>
        </p:grpSpPr>
        <p:sp>
          <p:nvSpPr>
            <p:cNvPr id="120" name="Google Shape;120;p2"/>
            <p:cNvSpPr/>
            <p:nvPr/>
          </p:nvSpPr>
          <p:spPr>
            <a:xfrm>
              <a:off x="4511820" y="325798"/>
              <a:ext cx="1044385" cy="104438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542051" y="1456121"/>
              <a:ext cx="2983958" cy="4475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txBox="1"/>
            <p:nvPr/>
          </p:nvSpPr>
          <p:spPr>
            <a:xfrm>
              <a:off x="3542051" y="1456121"/>
              <a:ext cx="2983958" cy="4475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Gill Sans"/>
                <a:buNone/>
              </a:pPr>
              <a:r>
                <a:rPr b="1" i="0" lang="en-US" sz="1800" u="none" cap="none" strike="noStrike">
                  <a:solidFill>
                    <a:schemeClr val="dk1"/>
                  </a:solidFill>
                  <a:latin typeface="Gill Sans"/>
                  <a:ea typeface="Gill Sans"/>
                  <a:cs typeface="Gill Sans"/>
                  <a:sym typeface="Gill Sans"/>
                </a:rPr>
                <a:t>During 1920s </a:t>
              </a:r>
              <a:endParaRPr/>
            </a:p>
          </p:txBody>
        </p:sp>
        <p:sp>
          <p:nvSpPr>
            <p:cNvPr id="123" name="Google Shape;123;p2"/>
            <p:cNvSpPr/>
            <p:nvPr/>
          </p:nvSpPr>
          <p:spPr>
            <a:xfrm>
              <a:off x="3774352" y="1839149"/>
              <a:ext cx="2983958" cy="19114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txBox="1"/>
            <p:nvPr/>
          </p:nvSpPr>
          <p:spPr>
            <a:xfrm>
              <a:off x="3774352" y="1839149"/>
              <a:ext cx="2983958" cy="191147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Gill Sans"/>
                <a:buNone/>
              </a:pPr>
              <a:r>
                <a:rPr b="0" i="0" lang="en-US" sz="1400" u="none" cap="none" strike="noStrike">
                  <a:solidFill>
                    <a:schemeClr val="dk1"/>
                  </a:solidFill>
                  <a:latin typeface="Gill Sans"/>
                  <a:ea typeface="Gill Sans"/>
                  <a:cs typeface="Gill Sans"/>
                  <a:sym typeface="Gill Sans"/>
                </a:rPr>
                <a:t>IACP formed a committee</a:t>
              </a:r>
              <a:endParaRPr/>
            </a:p>
            <a:p>
              <a:pPr indent="0" lvl="0" marL="0" marR="0" rtl="0" algn="l">
                <a:lnSpc>
                  <a:spcPct val="100000"/>
                </a:lnSpc>
                <a:spcBef>
                  <a:spcPts val="490"/>
                </a:spcBef>
                <a:spcAft>
                  <a:spcPts val="0"/>
                </a:spcAft>
                <a:buClr>
                  <a:schemeClr val="dk1"/>
                </a:buClr>
                <a:buSzPts val="1400"/>
                <a:buFont typeface="Gill Sans"/>
                <a:buNone/>
              </a:pPr>
              <a:r>
                <a:rPr b="0" i="0" lang="en-US" sz="1400" u="none" cap="none" strike="noStrike">
                  <a:solidFill>
                    <a:schemeClr val="dk1"/>
                  </a:solidFill>
                  <a:latin typeface="Gill Sans"/>
                  <a:ea typeface="Gill Sans"/>
                  <a:cs typeface="Gill Sans"/>
                  <a:sym typeface="Gill Sans"/>
                </a:rPr>
                <a:t>Foundation of Uniform Crime reporting program (UCR)</a:t>
              </a:r>
              <a:endParaRPr/>
            </a:p>
            <a:p>
              <a:pPr indent="0" lvl="0" marL="0" marR="0" rtl="0" algn="l">
                <a:lnSpc>
                  <a:spcPct val="100000"/>
                </a:lnSpc>
                <a:spcBef>
                  <a:spcPts val="490"/>
                </a:spcBef>
                <a:spcAft>
                  <a:spcPts val="0"/>
                </a:spcAft>
                <a:buClr>
                  <a:schemeClr val="dk1"/>
                </a:buClr>
                <a:buSzPts val="1400"/>
                <a:buFont typeface="Gill Sans"/>
                <a:buNone/>
              </a:pPr>
              <a:r>
                <a:rPr b="0" i="0" lang="en-US" sz="1400" u="none" cap="none" strike="noStrike">
                  <a:solidFill>
                    <a:schemeClr val="dk1"/>
                  </a:solidFill>
                  <a:latin typeface="Gill Sans"/>
                  <a:ea typeface="Gill Sans"/>
                  <a:cs typeface="Gill Sans"/>
                  <a:sym typeface="Gill Sans"/>
                </a:rPr>
                <a:t>A reliable source for law enforcement administration, operation, and management</a:t>
              </a:r>
              <a:endParaRPr/>
            </a:p>
            <a:p>
              <a:pPr indent="0" lvl="0" marL="0" marR="0" rtl="0" algn="l">
                <a:lnSpc>
                  <a:spcPct val="100000"/>
                </a:lnSpc>
                <a:spcBef>
                  <a:spcPts val="490"/>
                </a:spcBef>
                <a:spcAft>
                  <a:spcPts val="0"/>
                </a:spcAft>
                <a:buClr>
                  <a:schemeClr val="dk1"/>
                </a:buClr>
                <a:buSzPts val="1400"/>
                <a:buFont typeface="Gill Sans"/>
                <a:buNone/>
              </a:pPr>
              <a:r>
                <a:rPr b="0" i="0" lang="en-US" sz="1400" u="none" cap="none" strike="noStrike">
                  <a:solidFill>
                    <a:schemeClr val="dk1"/>
                  </a:solidFill>
                  <a:latin typeface="Gill Sans"/>
                  <a:ea typeface="Gill Sans"/>
                  <a:cs typeface="Gill Sans"/>
                  <a:sym typeface="Gill Sans"/>
                </a:rPr>
                <a:t>Widely used by researchers, politicians, and criminal justice professionals </a:t>
              </a:r>
              <a:endParaRPr/>
            </a:p>
          </p:txBody>
        </p:sp>
        <p:sp>
          <p:nvSpPr>
            <p:cNvPr id="125" name="Google Shape;125;p2"/>
            <p:cNvSpPr/>
            <p:nvPr/>
          </p:nvSpPr>
          <p:spPr>
            <a:xfrm>
              <a:off x="845132" y="208796"/>
              <a:ext cx="1044385" cy="104438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304397" y="1378392"/>
              <a:ext cx="2983958" cy="4475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txBox="1"/>
            <p:nvPr/>
          </p:nvSpPr>
          <p:spPr>
            <a:xfrm>
              <a:off x="304397" y="1378392"/>
              <a:ext cx="2983958" cy="4475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Gill Sans"/>
                <a:buNone/>
              </a:pPr>
              <a:r>
                <a:rPr b="1" i="0" lang="en-US" sz="1800" u="none" cap="none" strike="noStrike">
                  <a:solidFill>
                    <a:schemeClr val="dk1"/>
                  </a:solidFill>
                  <a:latin typeface="Gill Sans"/>
                  <a:ea typeface="Gill Sans"/>
                  <a:cs typeface="Gill Sans"/>
                  <a:sym typeface="Gill Sans"/>
                </a:rPr>
                <a:t>Use of traditional methods</a:t>
              </a:r>
              <a:endParaRPr/>
            </a:p>
          </p:txBody>
        </p:sp>
        <p:sp>
          <p:nvSpPr>
            <p:cNvPr id="128" name="Google Shape;128;p2"/>
            <p:cNvSpPr/>
            <p:nvPr/>
          </p:nvSpPr>
          <p:spPr>
            <a:xfrm>
              <a:off x="3514360" y="1925567"/>
              <a:ext cx="2983958" cy="19114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7990297" y="204754"/>
              <a:ext cx="1044385" cy="104438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020511" y="1405328"/>
              <a:ext cx="2983958" cy="4475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txBox="1"/>
            <p:nvPr/>
          </p:nvSpPr>
          <p:spPr>
            <a:xfrm>
              <a:off x="7020511" y="1405328"/>
              <a:ext cx="2983958" cy="4475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Gill Sans"/>
                <a:buNone/>
              </a:pPr>
              <a:r>
                <a:rPr b="1" i="0" lang="en-US" sz="1800" u="none" cap="none" strike="noStrike">
                  <a:solidFill>
                    <a:schemeClr val="dk1"/>
                  </a:solidFill>
                  <a:latin typeface="Gill Sans"/>
                  <a:ea typeface="Gill Sans"/>
                  <a:cs typeface="Gill Sans"/>
                  <a:sym typeface="Gill Sans"/>
                </a:rPr>
                <a:t>Start of revolution </a:t>
              </a:r>
              <a:endParaRPr/>
            </a:p>
          </p:txBody>
        </p:sp>
        <p:sp>
          <p:nvSpPr>
            <p:cNvPr id="132" name="Google Shape;132;p2"/>
            <p:cNvSpPr/>
            <p:nvPr/>
          </p:nvSpPr>
          <p:spPr>
            <a:xfrm>
              <a:off x="7020511" y="1925567"/>
              <a:ext cx="2983958" cy="19114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txBox="1"/>
            <p:nvPr/>
          </p:nvSpPr>
          <p:spPr>
            <a:xfrm>
              <a:off x="7020511" y="1925567"/>
              <a:ext cx="2983958" cy="191147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Gill Sans"/>
                <a:buNone/>
              </a:pPr>
              <a:r>
                <a:rPr b="0" i="0" lang="en-US" sz="1400" u="none" cap="none" strike="noStrike">
                  <a:solidFill>
                    <a:schemeClr val="dk1"/>
                  </a:solidFill>
                  <a:latin typeface="Gill Sans"/>
                  <a:ea typeface="Gill Sans"/>
                  <a:cs typeface="Gill Sans"/>
                  <a:sym typeface="Gill Sans"/>
                </a:rPr>
                <a:t>Since 1960s, with the rise of computer and technology</a:t>
              </a:r>
              <a:endParaRPr/>
            </a:p>
            <a:p>
              <a:pPr indent="0" lvl="0" marL="0" marR="0" rtl="0" algn="ctr">
                <a:lnSpc>
                  <a:spcPct val="100000"/>
                </a:lnSpc>
                <a:spcBef>
                  <a:spcPts val="490"/>
                </a:spcBef>
                <a:spcAft>
                  <a:spcPts val="0"/>
                </a:spcAft>
                <a:buClr>
                  <a:schemeClr val="dk1"/>
                </a:buClr>
                <a:buSzPts val="1400"/>
                <a:buFont typeface="Gill Sans"/>
                <a:buNone/>
              </a:pPr>
              <a:r>
                <a:rPr b="0" i="0" lang="en-US" sz="1400" u="none" cap="none" strike="noStrike">
                  <a:solidFill>
                    <a:schemeClr val="dk1"/>
                  </a:solidFill>
                  <a:latin typeface="Gill Sans"/>
                  <a:ea typeface="Gill Sans"/>
                  <a:cs typeface="Gill Sans"/>
                  <a:sym typeface="Gill Sans"/>
                </a:rPr>
                <a:t>Use of fingerprints was the beginning of the forensic revolution</a:t>
              </a:r>
              <a:endParaRPr/>
            </a:p>
            <a:p>
              <a:pPr indent="0" lvl="0" marL="0" marR="0" rtl="0" algn="ctr">
                <a:lnSpc>
                  <a:spcPct val="100000"/>
                </a:lnSpc>
                <a:spcBef>
                  <a:spcPts val="490"/>
                </a:spcBef>
                <a:spcAft>
                  <a:spcPts val="0"/>
                </a:spcAft>
                <a:buClr>
                  <a:schemeClr val="dk1"/>
                </a:buClr>
                <a:buSzPts val="1400"/>
                <a:buFont typeface="Gill Sans"/>
                <a:buNone/>
              </a:pPr>
              <a:r>
                <a:rPr b="0" i="0" lang="en-US" sz="1400" u="none" cap="none" strike="noStrike">
                  <a:solidFill>
                    <a:schemeClr val="dk1"/>
                  </a:solidFill>
                  <a:latin typeface="Gill Sans"/>
                  <a:ea typeface="Gill Sans"/>
                  <a:cs typeface="Gill Sans"/>
                  <a:sym typeface="Gill Sans"/>
                </a:rPr>
                <a:t>DNA test, CCTV, phone surveillance, narco test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latin typeface="Calibri"/>
                <a:ea typeface="Calibri"/>
                <a:cs typeface="Calibri"/>
                <a:sym typeface="Calibri"/>
              </a:rPr>
              <a:t>BENEFITS</a:t>
            </a:r>
            <a:endParaRPr/>
          </a:p>
        </p:txBody>
      </p:sp>
      <p:grpSp>
        <p:nvGrpSpPr>
          <p:cNvPr id="139" name="Google Shape;139;p3"/>
          <p:cNvGrpSpPr/>
          <p:nvPr/>
        </p:nvGrpSpPr>
        <p:grpSpPr>
          <a:xfrm>
            <a:off x="1054649" y="2331350"/>
            <a:ext cx="10540703" cy="3410681"/>
            <a:chOff x="3089" y="477596"/>
            <a:chExt cx="10540703" cy="3410681"/>
          </a:xfrm>
        </p:grpSpPr>
        <p:sp>
          <p:nvSpPr>
            <p:cNvPr id="140" name="Google Shape;140;p3"/>
            <p:cNvSpPr/>
            <p:nvPr/>
          </p:nvSpPr>
          <p:spPr>
            <a:xfrm>
              <a:off x="132499" y="477596"/>
              <a:ext cx="523441" cy="52344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089" y="1140552"/>
              <a:ext cx="1754366" cy="10320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txBox="1"/>
            <p:nvPr/>
          </p:nvSpPr>
          <p:spPr>
            <a:xfrm>
              <a:off x="3089" y="1140552"/>
              <a:ext cx="1754366" cy="103204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Gill Sans"/>
                <a:buNone/>
              </a:pPr>
              <a:r>
                <a:rPr b="1" i="0" lang="en-US" sz="1400" u="none" cap="none" strike="noStrike">
                  <a:solidFill>
                    <a:schemeClr val="dk1"/>
                  </a:solidFill>
                  <a:latin typeface="Gill Sans"/>
                  <a:ea typeface="Gill Sans"/>
                  <a:cs typeface="Gill Sans"/>
                  <a:sym typeface="Gill Sans"/>
                </a:rPr>
                <a:t>Predictive Policing-</a:t>
              </a:r>
              <a:r>
                <a:rPr b="0" i="0" lang="en-US" sz="1400" u="none" cap="none" strike="noStrike">
                  <a:solidFill>
                    <a:schemeClr val="dk1"/>
                  </a:solidFill>
                  <a:latin typeface="Gill Sans"/>
                  <a:ea typeface="Gill Sans"/>
                  <a:cs typeface="Gill Sans"/>
                  <a:sym typeface="Gill Sans"/>
                </a:rPr>
                <a:t>helps to identify potential crime activity</a:t>
              </a:r>
              <a:endParaRPr/>
            </a:p>
          </p:txBody>
        </p:sp>
        <p:sp>
          <p:nvSpPr>
            <p:cNvPr id="143" name="Google Shape;143;p3"/>
            <p:cNvSpPr/>
            <p:nvPr/>
          </p:nvSpPr>
          <p:spPr>
            <a:xfrm>
              <a:off x="132499" y="2237488"/>
              <a:ext cx="1495546" cy="14846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019176" y="477596"/>
              <a:ext cx="523441" cy="52344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019176" y="1140552"/>
              <a:ext cx="1495546" cy="10320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txBox="1"/>
            <p:nvPr/>
          </p:nvSpPr>
          <p:spPr>
            <a:xfrm>
              <a:off x="2019176" y="1140552"/>
              <a:ext cx="1495546" cy="103204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Gill Sans"/>
                <a:buNone/>
              </a:pPr>
              <a:r>
                <a:rPr b="1" i="0" lang="en-US" sz="1400" u="none" cap="none" strike="noStrike">
                  <a:solidFill>
                    <a:schemeClr val="dk1"/>
                  </a:solidFill>
                  <a:latin typeface="Gill Sans"/>
                  <a:ea typeface="Gill Sans"/>
                  <a:cs typeface="Gill Sans"/>
                  <a:sym typeface="Gill Sans"/>
                </a:rPr>
                <a:t>In precising resources, prevent crime and cast a wider net</a:t>
              </a:r>
              <a:endParaRPr/>
            </a:p>
          </p:txBody>
        </p:sp>
        <p:sp>
          <p:nvSpPr>
            <p:cNvPr id="147" name="Google Shape;147;p3"/>
            <p:cNvSpPr/>
            <p:nvPr/>
          </p:nvSpPr>
          <p:spPr>
            <a:xfrm>
              <a:off x="1973636" y="2403634"/>
              <a:ext cx="1495546" cy="14846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txBox="1"/>
            <p:nvPr/>
          </p:nvSpPr>
          <p:spPr>
            <a:xfrm>
              <a:off x="1973636" y="2403634"/>
              <a:ext cx="1495546" cy="148464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Gill Sans"/>
                <a:buNone/>
              </a:pPr>
              <a:r>
                <a:rPr b="0" i="0" lang="en-US" sz="1100" u="none" cap="none" strike="noStrike">
                  <a:solidFill>
                    <a:schemeClr val="dk1"/>
                  </a:solidFill>
                  <a:latin typeface="Gill Sans"/>
                  <a:ea typeface="Gill Sans"/>
                  <a:cs typeface="Gill Sans"/>
                  <a:sym typeface="Gill Sans"/>
                </a:rPr>
                <a:t>Example: In 2016, The local police in Manchester, New Hampshire used advanced analytics and were able to reduce robberies by 12%, burglaries by 21% and thefts from motor vehicles by 32%.</a:t>
              </a:r>
              <a:endParaRPr/>
            </a:p>
          </p:txBody>
        </p:sp>
        <p:sp>
          <p:nvSpPr>
            <p:cNvPr id="149" name="Google Shape;149;p3"/>
            <p:cNvSpPr/>
            <p:nvPr/>
          </p:nvSpPr>
          <p:spPr>
            <a:xfrm>
              <a:off x="3776443" y="477596"/>
              <a:ext cx="523441" cy="52344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3776443" y="1140552"/>
              <a:ext cx="1495546" cy="10320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txBox="1"/>
            <p:nvPr/>
          </p:nvSpPr>
          <p:spPr>
            <a:xfrm>
              <a:off x="3776443" y="1140552"/>
              <a:ext cx="1495546" cy="103204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Gill Sans"/>
                <a:buNone/>
              </a:pPr>
              <a:r>
                <a:rPr b="1" i="0" lang="en-US" sz="1400" u="none" cap="none" strike="noStrike">
                  <a:solidFill>
                    <a:schemeClr val="dk1"/>
                  </a:solidFill>
                  <a:latin typeface="Gill Sans"/>
                  <a:ea typeface="Gill Sans"/>
                  <a:cs typeface="Gill Sans"/>
                  <a:sym typeface="Gill Sans"/>
                </a:rPr>
                <a:t>Identifying crime trends and retain important evidence</a:t>
              </a:r>
              <a:endParaRPr/>
            </a:p>
          </p:txBody>
        </p:sp>
        <p:sp>
          <p:nvSpPr>
            <p:cNvPr id="152" name="Google Shape;152;p3"/>
            <p:cNvSpPr/>
            <p:nvPr/>
          </p:nvSpPr>
          <p:spPr>
            <a:xfrm>
              <a:off x="3776443" y="2237488"/>
              <a:ext cx="1495546" cy="14846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533711" y="477596"/>
              <a:ext cx="523441" cy="523441"/>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5533711" y="1140552"/>
              <a:ext cx="1495546" cy="10320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txBox="1"/>
            <p:nvPr/>
          </p:nvSpPr>
          <p:spPr>
            <a:xfrm>
              <a:off x="5533711" y="1140552"/>
              <a:ext cx="1495546" cy="103204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Gill Sans"/>
                <a:buNone/>
              </a:pPr>
              <a:r>
                <a:rPr b="1" i="0" lang="en-US" sz="1400" u="none" cap="none" strike="noStrike">
                  <a:solidFill>
                    <a:schemeClr val="dk1"/>
                  </a:solidFill>
                  <a:latin typeface="Gill Sans"/>
                  <a:ea typeface="Gill Sans"/>
                  <a:cs typeface="Gill Sans"/>
                  <a:sym typeface="Gill Sans"/>
                </a:rPr>
                <a:t>Improving operation efficiency and effectiveness </a:t>
              </a:r>
              <a:endParaRPr/>
            </a:p>
          </p:txBody>
        </p:sp>
        <p:sp>
          <p:nvSpPr>
            <p:cNvPr id="156" name="Google Shape;156;p3"/>
            <p:cNvSpPr/>
            <p:nvPr/>
          </p:nvSpPr>
          <p:spPr>
            <a:xfrm>
              <a:off x="5533711" y="2237488"/>
              <a:ext cx="1495546" cy="14846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7290979" y="477596"/>
              <a:ext cx="523441" cy="523441"/>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7290979" y="1140552"/>
              <a:ext cx="1495546" cy="10320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txBox="1"/>
            <p:nvPr/>
          </p:nvSpPr>
          <p:spPr>
            <a:xfrm>
              <a:off x="7290979" y="1140552"/>
              <a:ext cx="1495546" cy="103204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Gill Sans"/>
                <a:buNone/>
              </a:pPr>
              <a:r>
                <a:rPr b="1" i="0" lang="en-US" sz="1400" u="none" cap="none" strike="noStrike">
                  <a:solidFill>
                    <a:schemeClr val="dk1"/>
                  </a:solidFill>
                  <a:latin typeface="Gill Sans"/>
                  <a:ea typeface="Gill Sans"/>
                  <a:cs typeface="Gill Sans"/>
                  <a:sym typeface="Gill Sans"/>
                </a:rPr>
                <a:t>Budget formation and allocation</a:t>
              </a:r>
              <a:endParaRPr b="0" i="0" sz="1400" u="none" cap="none" strike="noStrike">
                <a:solidFill>
                  <a:schemeClr val="dk1"/>
                </a:solidFill>
                <a:latin typeface="Gill Sans"/>
                <a:ea typeface="Gill Sans"/>
                <a:cs typeface="Gill Sans"/>
                <a:sym typeface="Gill Sans"/>
              </a:endParaRPr>
            </a:p>
          </p:txBody>
        </p:sp>
        <p:sp>
          <p:nvSpPr>
            <p:cNvPr id="160" name="Google Shape;160;p3"/>
            <p:cNvSpPr/>
            <p:nvPr/>
          </p:nvSpPr>
          <p:spPr>
            <a:xfrm>
              <a:off x="7290979" y="2237488"/>
              <a:ext cx="1495546" cy="14846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9048246" y="477596"/>
              <a:ext cx="523441" cy="523441"/>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9048246" y="1140552"/>
              <a:ext cx="1495546" cy="10320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txBox="1"/>
            <p:nvPr/>
          </p:nvSpPr>
          <p:spPr>
            <a:xfrm>
              <a:off x="9048246" y="1140552"/>
              <a:ext cx="1495546" cy="103204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Gill Sans"/>
                <a:buNone/>
              </a:pPr>
              <a:r>
                <a:rPr b="1" i="0" lang="en-US" sz="1400" u="none" cap="none" strike="noStrike">
                  <a:solidFill>
                    <a:schemeClr val="dk1"/>
                  </a:solidFill>
                  <a:latin typeface="Gill Sans"/>
                  <a:ea typeface="Gill Sans"/>
                  <a:cs typeface="Gill Sans"/>
                  <a:sym typeface="Gill Sans"/>
                </a:rPr>
                <a:t>Risk Assessment-</a:t>
              </a:r>
              <a:r>
                <a:rPr b="0" i="0" lang="en-US" sz="1400" u="none" cap="none" strike="noStrike">
                  <a:solidFill>
                    <a:schemeClr val="dk1"/>
                  </a:solidFill>
                  <a:latin typeface="Gill Sans"/>
                  <a:ea typeface="Gill Sans"/>
                  <a:cs typeface="Gill Sans"/>
                  <a:sym typeface="Gill Sans"/>
                </a:rPr>
                <a:t>estimate the probability of reoffend</a:t>
              </a:r>
              <a:endParaRPr b="0" i="0" sz="1400" u="none" cap="none" strike="noStrike">
                <a:solidFill>
                  <a:schemeClr val="dk1"/>
                </a:solidFill>
                <a:latin typeface="Gill Sans"/>
                <a:ea typeface="Gill Sans"/>
                <a:cs typeface="Gill Sans"/>
                <a:sym typeface="Gill Sans"/>
              </a:endParaRPr>
            </a:p>
          </p:txBody>
        </p:sp>
        <p:sp>
          <p:nvSpPr>
            <p:cNvPr id="164" name="Google Shape;164;p3"/>
            <p:cNvSpPr/>
            <p:nvPr/>
          </p:nvSpPr>
          <p:spPr>
            <a:xfrm>
              <a:off x="9048246" y="2237488"/>
              <a:ext cx="1495546" cy="14846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4"/>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latin typeface="Calibri"/>
                <a:ea typeface="Calibri"/>
                <a:cs typeface="Calibri"/>
                <a:sym typeface="Calibri"/>
              </a:rPr>
              <a:t>VIOLENT CRIME STATISTICS</a:t>
            </a:r>
            <a:endParaRPr/>
          </a:p>
        </p:txBody>
      </p:sp>
      <p:sp>
        <p:nvSpPr>
          <p:cNvPr id="170" name="Google Shape;170;p4"/>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800"/>
              <a:buChar char="•"/>
            </a:pPr>
            <a:r>
              <a:rPr lang="en-US" sz="1800"/>
              <a:t>An estimated 1,206,836 violent crimes occurred nationwide in 2018.  There is a  decrease of  3.4% from 2017. </a:t>
            </a:r>
            <a:endParaRPr/>
          </a:p>
          <a:p>
            <a:pPr indent="-228600" lvl="0" marL="228600" rtl="0" algn="l">
              <a:lnSpc>
                <a:spcPct val="120000"/>
              </a:lnSpc>
              <a:spcBef>
                <a:spcPts val="1000"/>
              </a:spcBef>
              <a:spcAft>
                <a:spcPts val="0"/>
              </a:spcAft>
              <a:buSzPts val="1800"/>
              <a:buChar char="•"/>
            </a:pPr>
            <a:r>
              <a:rPr lang="en-US" sz="1800"/>
              <a:t>In 2019, from January to June, preliminary figures showed an overall 3.1% decrease compared with the same period in 2018. </a:t>
            </a:r>
            <a:endParaRPr/>
          </a:p>
          <a:p>
            <a:pPr indent="-101600" lvl="0" marL="228600" rtl="0" algn="l">
              <a:lnSpc>
                <a:spcPct val="120000"/>
              </a:lnSpc>
              <a:spcBef>
                <a:spcPts val="1000"/>
              </a:spcBef>
              <a:spcAft>
                <a:spcPts val="0"/>
              </a:spcAft>
              <a:buSzPts val="2000"/>
              <a:buNone/>
            </a:pPr>
            <a:r>
              <a:t/>
            </a:r>
            <a:endParaRPr/>
          </a:p>
        </p:txBody>
      </p:sp>
      <p:sp>
        <p:nvSpPr>
          <p:cNvPr id="171" name="Google Shape;171;p4"/>
          <p:cNvSpPr txBox="1"/>
          <p:nvPr/>
        </p:nvSpPr>
        <p:spPr>
          <a:xfrm>
            <a:off x="0" y="5812805"/>
            <a:ext cx="76544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Source: Federal Bureau of Investigation, Crime in the United States 2018, Table I </a:t>
            </a:r>
            <a:endParaRPr/>
          </a:p>
        </p:txBody>
      </p:sp>
      <p:graphicFrame>
        <p:nvGraphicFramePr>
          <p:cNvPr id="172" name="Google Shape;172;p4"/>
          <p:cNvGraphicFramePr/>
          <p:nvPr/>
        </p:nvGraphicFramePr>
        <p:xfrm>
          <a:off x="472439" y="2017343"/>
          <a:ext cx="5941331" cy="3442070"/>
        </p:xfrm>
        <a:graphic>
          <a:graphicData uri="http://schemas.openxmlformats.org/drawingml/2006/chart">
            <c:chart r:id="rId3"/>
          </a:graphicData>
        </a:graphic>
      </p:graphicFrame>
      <p:sp>
        <p:nvSpPr>
          <p:cNvPr id="173" name="Google Shape;173;p4"/>
          <p:cNvSpPr txBox="1"/>
          <p:nvPr/>
        </p:nvSpPr>
        <p:spPr>
          <a:xfrm>
            <a:off x="6675119" y="5135697"/>
            <a:ext cx="5151121"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ill Sans"/>
                <a:ea typeface="Gill Sans"/>
                <a:cs typeface="Gill Sans"/>
                <a:sym typeface="Gill Sans"/>
              </a:rPr>
              <a:t># Violent Crime includes murder and nonnegligent manslaughter, rape, robbery, and aggravated assault</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4" name="Google Shape;174;p4"/>
          <p:cNvSpPr txBox="1"/>
          <p:nvPr/>
        </p:nvSpPr>
        <p:spPr>
          <a:xfrm>
            <a:off x="106679" y="5458863"/>
            <a:ext cx="515112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Crime in the United States, by Volume per 100,000 Inhabitants</a:t>
            </a:r>
            <a:endParaRPr sz="18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latin typeface="Calibri"/>
                <a:ea typeface="Calibri"/>
                <a:cs typeface="Calibri"/>
                <a:sym typeface="Calibri"/>
              </a:rPr>
              <a:t>ISSUES</a:t>
            </a:r>
            <a:endParaRPr/>
          </a:p>
        </p:txBody>
      </p:sp>
      <p:sp>
        <p:nvSpPr>
          <p:cNvPr id="181" name="Google Shape;181;p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Problem of bias </a:t>
            </a:r>
            <a:endParaRPr/>
          </a:p>
          <a:p>
            <a:pPr indent="-228600" lvl="0" marL="228600" rtl="0" algn="l">
              <a:lnSpc>
                <a:spcPct val="120000"/>
              </a:lnSpc>
              <a:spcBef>
                <a:spcPts val="1000"/>
              </a:spcBef>
              <a:spcAft>
                <a:spcPts val="0"/>
              </a:spcAft>
              <a:buSzPts val="2000"/>
              <a:buChar char="•"/>
            </a:pPr>
            <a:r>
              <a:rPr lang="en-US"/>
              <a:t>Reliability of techniques and data accuracy</a:t>
            </a:r>
            <a:endParaRPr/>
          </a:p>
          <a:p>
            <a:pPr indent="-228600" lvl="0" marL="228600" rtl="0" algn="l">
              <a:lnSpc>
                <a:spcPct val="120000"/>
              </a:lnSpc>
              <a:spcBef>
                <a:spcPts val="1000"/>
              </a:spcBef>
              <a:spcAft>
                <a:spcPts val="0"/>
              </a:spcAft>
              <a:buSzPts val="2000"/>
              <a:buChar char="•"/>
            </a:pPr>
            <a:r>
              <a:rPr lang="en-US"/>
              <a:t>Risk assessment tool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latin typeface="Calibri"/>
                <a:ea typeface="Calibri"/>
                <a:cs typeface="Calibri"/>
                <a:sym typeface="Calibri"/>
              </a:rPr>
              <a:t>CHANGING THE INDUSTRY</a:t>
            </a:r>
            <a:br>
              <a:rPr lang="en-US">
                <a:latin typeface="Calibri"/>
                <a:ea typeface="Calibri"/>
                <a:cs typeface="Calibri"/>
                <a:sym typeface="Calibri"/>
              </a:rPr>
            </a:br>
            <a:endParaRPr>
              <a:latin typeface="Calibri"/>
              <a:ea typeface="Calibri"/>
              <a:cs typeface="Calibri"/>
              <a:sym typeface="Calibri"/>
            </a:endParaRPr>
          </a:p>
        </p:txBody>
      </p:sp>
      <p:sp>
        <p:nvSpPr>
          <p:cNvPr id="187" name="Google Shape;187;p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2000"/>
              <a:buChar char="•"/>
            </a:pPr>
            <a:r>
              <a:rPr lang="en-US"/>
              <a:t>Limitation of UCR</a:t>
            </a:r>
            <a:endParaRPr/>
          </a:p>
          <a:p>
            <a:pPr indent="-228600" lvl="0" marL="228600" rtl="0" algn="just">
              <a:lnSpc>
                <a:spcPct val="120000"/>
              </a:lnSpc>
              <a:spcBef>
                <a:spcPts val="1000"/>
              </a:spcBef>
              <a:spcAft>
                <a:spcPts val="0"/>
              </a:spcAft>
              <a:buSzPts val="2000"/>
              <a:buChar char="•"/>
            </a:pPr>
            <a:r>
              <a:rPr lang="en-US"/>
              <a:t>Alternative to UCR </a:t>
            </a:r>
            <a:endParaRPr/>
          </a:p>
          <a:p>
            <a:pPr indent="-228600" lvl="1" marL="685800" rtl="0" algn="just">
              <a:lnSpc>
                <a:spcPct val="120000"/>
              </a:lnSpc>
              <a:spcBef>
                <a:spcPts val="500"/>
              </a:spcBef>
              <a:spcAft>
                <a:spcPts val="0"/>
              </a:spcAft>
              <a:buSzPts val="1800"/>
              <a:buChar char="•"/>
            </a:pPr>
            <a:r>
              <a:rPr lang="en-US"/>
              <a:t>Example: Criminal Records Database (CRD)- build by David Eagleman, Ph.D., a neuroscientist at Stanford University in California, and his team at the Center for Science and Law in Texas. </a:t>
            </a:r>
            <a:endParaRPr/>
          </a:p>
          <a:p>
            <a:pPr indent="-228600" lvl="0" marL="228600" rtl="0" algn="just">
              <a:lnSpc>
                <a:spcPct val="120000"/>
              </a:lnSpc>
              <a:spcBef>
                <a:spcPts val="1000"/>
              </a:spcBef>
              <a:spcAft>
                <a:spcPts val="0"/>
              </a:spcAft>
              <a:buSzPts val="2000"/>
              <a:buChar char="•"/>
            </a:pPr>
            <a:r>
              <a:rPr lang="en-US"/>
              <a:t>Use of advance analytics to build precise models </a:t>
            </a:r>
            <a:endParaRPr/>
          </a:p>
          <a:p>
            <a:pPr indent="-228600" lvl="0" marL="228600" rtl="0" algn="just">
              <a:lnSpc>
                <a:spcPct val="120000"/>
              </a:lnSpc>
              <a:spcBef>
                <a:spcPts val="1000"/>
              </a:spcBef>
              <a:spcAft>
                <a:spcPts val="0"/>
              </a:spcAft>
              <a:buSzPts val="2000"/>
              <a:buChar char="•"/>
            </a:pPr>
            <a:r>
              <a:rPr lang="en-US"/>
              <a:t>Artificial Intelligence (AI)</a:t>
            </a:r>
            <a:endParaRPr/>
          </a:p>
          <a:p>
            <a:pPr indent="-101600" lvl="0" marL="228600" rtl="0" algn="just">
              <a:lnSpc>
                <a:spcPct val="120000"/>
              </a:lnSpc>
              <a:spcBef>
                <a:spcPts val="1000"/>
              </a:spcBef>
              <a:spcAft>
                <a:spcPts val="0"/>
              </a:spcAft>
              <a:buSzPts val="2000"/>
              <a:buNone/>
            </a:pPr>
            <a:r>
              <a:t/>
            </a:r>
            <a:endParaRPr/>
          </a:p>
          <a:p>
            <a:pPr indent="-101600" lvl="0" marL="228600" rtl="0" algn="just">
              <a:lnSpc>
                <a:spcPct val="120000"/>
              </a:lnSpc>
              <a:spcBef>
                <a:spcPts val="1000"/>
              </a:spcBef>
              <a:spcAft>
                <a:spcPts val="0"/>
              </a:spcAft>
              <a:buSzPts val="2000"/>
              <a:buNone/>
            </a:pPr>
            <a:r>
              <a:t/>
            </a:r>
            <a:endParaRPr/>
          </a:p>
          <a:p>
            <a:pPr indent="0" lvl="0" marL="0" rtl="0" algn="just">
              <a:lnSpc>
                <a:spcPct val="120000"/>
              </a:lnSpc>
              <a:spcBef>
                <a:spcPts val="10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g825927b4ef_0_1"/>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Crimes in Bay Area - Cupertino</a:t>
            </a:r>
            <a:endParaRPr/>
          </a:p>
          <a:p>
            <a:pPr indent="0" lvl="0" marL="0" rtl="0" algn="l">
              <a:spcBef>
                <a:spcPts val="0"/>
              </a:spcBef>
              <a:spcAft>
                <a:spcPts val="0"/>
              </a:spcAft>
              <a:buNone/>
            </a:pPr>
            <a:r>
              <a:rPr lang="en-US"/>
              <a:t>  2014~2018                                           </a:t>
            </a:r>
            <a:r>
              <a:rPr lang="en-US" sz="2400">
                <a:latin typeface="Arial"/>
                <a:ea typeface="Arial"/>
                <a:cs typeface="Arial"/>
                <a:sym typeface="Arial"/>
              </a:rPr>
              <a:t>Unit: per 100,000</a:t>
            </a:r>
            <a:endParaRPr sz="2400">
              <a:latin typeface="Arial"/>
              <a:ea typeface="Arial"/>
              <a:cs typeface="Arial"/>
              <a:sym typeface="Arial"/>
            </a:endParaRPr>
          </a:p>
        </p:txBody>
      </p:sp>
      <p:pic>
        <p:nvPicPr>
          <p:cNvPr id="194" name="Google Shape;194;g825927b4ef_0_1"/>
          <p:cNvPicPr preferRelativeResize="0"/>
          <p:nvPr/>
        </p:nvPicPr>
        <p:blipFill>
          <a:blip r:embed="rId3">
            <a:alphaModFix/>
          </a:blip>
          <a:stretch>
            <a:fillRect/>
          </a:stretch>
        </p:blipFill>
        <p:spPr>
          <a:xfrm>
            <a:off x="2813087" y="2283500"/>
            <a:ext cx="6565825" cy="359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g825927b4ef_0_36"/>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Crimes in Bay Area - Sunnyvale</a:t>
            </a:r>
            <a:endParaRPr/>
          </a:p>
          <a:p>
            <a:pPr indent="0" lvl="0" marL="0" rtl="0" algn="l">
              <a:spcBef>
                <a:spcPts val="0"/>
              </a:spcBef>
              <a:spcAft>
                <a:spcPts val="0"/>
              </a:spcAft>
              <a:buClr>
                <a:schemeClr val="dk1"/>
              </a:buClr>
              <a:buSzPts val="1100"/>
              <a:buFont typeface="Arial"/>
              <a:buNone/>
            </a:pPr>
            <a:r>
              <a:rPr lang="en-US"/>
              <a:t>  2014~2018                                            </a:t>
            </a:r>
            <a:r>
              <a:rPr lang="en-US" sz="2400">
                <a:latin typeface="Arial"/>
                <a:ea typeface="Arial"/>
                <a:cs typeface="Arial"/>
                <a:sym typeface="Arial"/>
              </a:rPr>
              <a:t>Unit: per 100,000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201" name="Google Shape;201;g825927b4ef_0_36"/>
          <p:cNvPicPr preferRelativeResize="0"/>
          <p:nvPr/>
        </p:nvPicPr>
        <p:blipFill>
          <a:blip r:embed="rId3">
            <a:alphaModFix/>
          </a:blip>
          <a:stretch>
            <a:fillRect/>
          </a:stretch>
        </p:blipFill>
        <p:spPr>
          <a:xfrm>
            <a:off x="2380525" y="2112025"/>
            <a:ext cx="7430950" cy="367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2020-02-11T06:02:57Z</dcterms:created>
  <dc:creator>Ketaki Avinash Joshi</dc:creator>
</cp:coreProperties>
</file>