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Iw9Ahlh3BwXaIJhw7akJdqpB0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3F2AD3-52B2-410F-B83E-7C14B42DA0F3}">
  <a:tblStyle styleId="{2B3F2AD3-52B2-410F-B83E-7C14B42DA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b8b121b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b8b121b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b8b121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b8b121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b8b121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b8b121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b8b121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b8b121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eb8b121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eb8b121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b8b121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b8b121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b8b121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9eb8b121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d3d546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4d3d546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d3d546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d3d546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d3d546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d3d546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4d3d546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4d3d546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4d3d546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4d3d546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d3d546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d3d546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d3d546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4d3d546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d3d546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d3d546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4d3d545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a4d3d545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4d3d54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a4d3d54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4d3d54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a4d3d54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4d3d545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a4d3d545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4f4bacb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a4f4bacb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4f4bacb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4f4bacb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d59885f5_0_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a4d59885f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a4d59885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d59885f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4d59885f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d59885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4d59885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d59885f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4d59885f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d59885f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4d59885f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d59885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4d59885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457200" y="3305175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457200" y="2180035"/>
            <a:ext cx="8229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18"/>
          <p:cNvSpPr/>
          <p:nvPr>
            <p:ph idx="2" type="pic"/>
          </p:nvPr>
        </p:nvSpPr>
        <p:spPr>
          <a:xfrm>
            <a:off x="1792288" y="628649"/>
            <a:ext cx="54864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571500"/>
            <a:ext cx="3008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575050" y="571500"/>
            <a:ext cx="51117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57200" y="1143000"/>
            <a:ext cx="3008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type="ctrTitle"/>
          </p:nvPr>
        </p:nvSpPr>
        <p:spPr>
          <a:xfrm>
            <a:off x="457200" y="6286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1" name="Google Shape;1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05978"/>
            <a:ext cx="2057401" cy="194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jmp.com/content/dam/jmp/documents/en/academic/case-study-library/case-study-library-12/analytics-cases/ct-creditcardmarketing.pdf" TargetMode="External"/><Relationship Id="rId4" Type="http://schemas.openxmlformats.org/officeDocument/2006/relationships/hyperlink" Target="https://www.kaggle.com/mathchi/churn-for-bank-customers" TargetMode="External"/><Relationship Id="rId5" Type="http://schemas.openxmlformats.org/officeDocument/2006/relationships/hyperlink" Target="https://www.frbsf.org/community-development/files/Age_Friendly_Banking_Jan2015.pdf" TargetMode="External"/><Relationship Id="rId6" Type="http://schemas.openxmlformats.org/officeDocument/2006/relationships/hyperlink" Target="https://data.world/gautam2510/credit-card-dataset/workspace/data-dictionary" TargetMode="External"/><Relationship Id="rId7" Type="http://schemas.openxmlformats.org/officeDocument/2006/relationships/hyperlink" Target="https://www.analyticsvidhya.com/blog/2016/03/practical-guide-deal-imbalanced-classification-problem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title"/>
          </p:nvPr>
        </p:nvSpPr>
        <p:spPr>
          <a:xfrm>
            <a:off x="488675" y="2373432"/>
            <a:ext cx="83856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400"/>
              <a:t>Case Study</a:t>
            </a:r>
            <a:endParaRPr b="0" sz="3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Banking Marketing Analysis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100"/>
              <a:t>- </a:t>
            </a:r>
            <a:r>
              <a:rPr b="0" lang="en-US" sz="2100"/>
              <a:t>Group 5</a:t>
            </a:r>
            <a:endParaRPr b="0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100"/>
              <a:t>-Yuanying Li, Ketaki Joshi, Na Qian, </a:t>
            </a:r>
            <a:r>
              <a:rPr b="0" lang="en-US" sz="2100"/>
              <a:t>Chen Liang</a:t>
            </a:r>
            <a:br>
              <a:rPr b="0" lang="en-US" sz="3700"/>
            </a:br>
            <a:endParaRPr b="0"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74" y="541825"/>
            <a:ext cx="2860011" cy="193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2059615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Applied Statistical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b8b121b1_0_101"/>
          <p:cNvSpPr txBox="1"/>
          <p:nvPr>
            <p:ph idx="1" type="body"/>
          </p:nvPr>
        </p:nvSpPr>
        <p:spPr>
          <a:xfrm>
            <a:off x="457200" y="2217725"/>
            <a:ext cx="7397700" cy="23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dataset contains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16977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negative cases and only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1023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positive cases.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Percentage: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ositive cases :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5.68%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(rounded)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Negative cases: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94.31%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(rounded)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64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undersampling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oversampling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method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9eb8b121b1_0_101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Handling Imbalance class</a:t>
            </a:r>
            <a:endParaRPr b="1" sz="2400"/>
          </a:p>
        </p:txBody>
      </p:sp>
      <p:pic>
        <p:nvPicPr>
          <p:cNvPr id="131" name="Google Shape;131;g9eb8b121b1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3839550"/>
            <a:ext cx="2845375" cy="12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eb8b121b1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50" y="1104175"/>
            <a:ext cx="3021496" cy="100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b8b121b1_0_4"/>
          <p:cNvSpPr txBox="1"/>
          <p:nvPr>
            <p:ph idx="1" type="body"/>
          </p:nvPr>
        </p:nvSpPr>
        <p:spPr>
          <a:xfrm>
            <a:off x="394775" y="894600"/>
            <a:ext cx="8229600" cy="4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al: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identify and predict which customers will accept the offer and activate a credit card and who will decline the offer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Model: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Reason for selecting these three models: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Structure of our dataset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Model building and predictions: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75:25 ratio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Training set- Model building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Test set- Predictions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9eb8b121b1_0_4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eb8b121b1_0_15"/>
          <p:cNvSpPr txBox="1"/>
          <p:nvPr>
            <p:ph idx="1" type="body"/>
          </p:nvPr>
        </p:nvSpPr>
        <p:spPr>
          <a:xfrm>
            <a:off x="394775" y="1048275"/>
            <a:ext cx="3281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Important Variables: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MailerType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IncomeLevel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Reward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Nodes created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= 13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b="1"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63.58%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9eb8b121b1_0_15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  <p:pic>
        <p:nvPicPr>
          <p:cNvPr id="145" name="Google Shape;145;g9eb8b121b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950" y="985850"/>
            <a:ext cx="5551052" cy="41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b8b121b1_0_21"/>
          <p:cNvSpPr txBox="1"/>
          <p:nvPr>
            <p:ph idx="1" type="body"/>
          </p:nvPr>
        </p:nvSpPr>
        <p:spPr>
          <a:xfrm>
            <a:off x="394775" y="985850"/>
            <a:ext cx="2442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Naive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Bayes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Accuracy:</a:t>
            </a:r>
            <a:r>
              <a:rPr b="1" lang="en-US" sz="24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7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64.4%</a:t>
            </a:r>
            <a:endParaRPr b="1" sz="17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9eb8b121b1_0_21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  <p:pic>
        <p:nvPicPr>
          <p:cNvPr id="152" name="Google Shape;152;g9eb8b121b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463" y="1048275"/>
            <a:ext cx="30003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9eb8b121b1_0_21"/>
          <p:cNvSpPr txBox="1"/>
          <p:nvPr/>
        </p:nvSpPr>
        <p:spPr>
          <a:xfrm>
            <a:off x="5688600" y="2222325"/>
            <a:ext cx="32007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50.56%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belongs to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meaning customers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reject the offer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49.43%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customers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accept the offer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reward is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Miles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Points.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prefer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Postcards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income level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 have a high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9eb8b121b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75" y="1977400"/>
            <a:ext cx="4386100" cy="3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b8b121b1_0_32"/>
          <p:cNvSpPr txBox="1"/>
          <p:nvPr>
            <p:ph idx="1" type="body"/>
          </p:nvPr>
        </p:nvSpPr>
        <p:spPr>
          <a:xfrm>
            <a:off x="0" y="1048275"/>
            <a:ext cx="4458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 Random Forest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OOB error with default parameters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= 1.44%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OOB error with tuned parameters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= 1.04%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Optimal parameters: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ntree = 500, mtry = 4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Accuracy:</a:t>
            </a:r>
            <a:r>
              <a:rPr b="1" lang="en-US" sz="24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7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98.88</a:t>
            </a:r>
            <a:r>
              <a:rPr b="1" lang="en-US" sz="17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17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9eb8b121b1_0_32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  <p:sp>
        <p:nvSpPr>
          <p:cNvPr id="161" name="Google Shape;161;g9eb8b121b1_0_32"/>
          <p:cNvSpPr txBox="1"/>
          <p:nvPr/>
        </p:nvSpPr>
        <p:spPr>
          <a:xfrm>
            <a:off x="5688600" y="2222325"/>
            <a:ext cx="32007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9eb8b121b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355750"/>
            <a:ext cx="4713475" cy="37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b8b121b1_0_44"/>
          <p:cNvSpPr txBox="1"/>
          <p:nvPr>
            <p:ph idx="1" type="body"/>
          </p:nvPr>
        </p:nvSpPr>
        <p:spPr>
          <a:xfrm>
            <a:off x="457200" y="1200150"/>
            <a:ext cx="82296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eb8b121b1_0_44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Model evaluation and </a:t>
            </a:r>
            <a:r>
              <a:rPr b="1" lang="en-US" sz="2400"/>
              <a:t>comparison</a:t>
            </a:r>
            <a:endParaRPr b="1" sz="2400"/>
          </a:p>
        </p:txBody>
      </p:sp>
      <p:pic>
        <p:nvPicPr>
          <p:cNvPr id="169" name="Google Shape;169;g9eb8b121b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26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9eb8b121b1_0_44"/>
          <p:cNvSpPr txBox="1"/>
          <p:nvPr/>
        </p:nvSpPr>
        <p:spPr>
          <a:xfrm>
            <a:off x="614975" y="4039325"/>
            <a:ext cx="78690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Used Random Forest model with optimal parameters (mtry = 4, ntree = 500) to make predictions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838200" y="2059615"/>
            <a:ext cx="746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Predictive Insights mock-up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b8b121b1_0_88"/>
          <p:cNvSpPr txBox="1"/>
          <p:nvPr>
            <p:ph type="title"/>
          </p:nvPr>
        </p:nvSpPr>
        <p:spPr>
          <a:xfrm>
            <a:off x="5467600" y="1775075"/>
            <a:ext cx="36621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predicted  </a:t>
            </a:r>
            <a:r>
              <a:rPr b="1" i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2233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reject the offer and </a:t>
            </a:r>
            <a:r>
              <a:rPr b="1" i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2267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accept the offer and activate the credit card.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9eb8b121b1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5" y="594475"/>
            <a:ext cx="5460925" cy="43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9eb8b121b1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000" y="1174050"/>
            <a:ext cx="1983475" cy="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3774" y="1954769"/>
            <a:ext cx="8385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           </a:t>
            </a:r>
            <a:r>
              <a:rPr lang="en-US" sz="4000"/>
              <a:t>Part </a:t>
            </a:r>
            <a:r>
              <a:rPr lang="en-US"/>
              <a:t>II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Customer Churn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407650" y="594250"/>
            <a:ext cx="675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Case Study Problems Highlights</a:t>
            </a:r>
            <a:endParaRPr sz="1200"/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9" y="1363801"/>
            <a:ext cx="3131175" cy="17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675" y="1394150"/>
            <a:ext cx="2955001" cy="16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675" y="1380784"/>
            <a:ext cx="2954998" cy="1662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98600" y="3680025"/>
            <a:ext cx="40656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bank customers accept credit card offers?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are the characteristics associated with a customer who will or will not activate a credit card?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970225" y="3842125"/>
            <a:ext cx="38802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a bank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loss of customers to their competition and then reduce customer churn?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53900" y="3201950"/>
            <a:ext cx="29550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Part 1 - Credit Card Marketing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356800" y="3201938"/>
            <a:ext cx="3337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Part 2 - Customer Churn Analysis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1478613" y="1955726"/>
            <a:ext cx="8057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900"/>
              <a:t>Data sets and pre-processing</a:t>
            </a:r>
            <a:endParaRPr b="1"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d3d54600_0_15"/>
          <p:cNvSpPr txBox="1"/>
          <p:nvPr>
            <p:ph idx="1" type="body"/>
          </p:nvPr>
        </p:nvSpPr>
        <p:spPr>
          <a:xfrm>
            <a:off x="457200" y="3022825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There is no null value in this dataset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Delete RowNumber and Surname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Convert the data type of HasCrCard,UseFrequency and Churn from integer to factor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a4d3d5460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0925"/>
            <a:ext cx="8229601" cy="2281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a4d3d54600_0_15"/>
          <p:cNvCxnSpPr/>
          <p:nvPr/>
        </p:nvCxnSpPr>
        <p:spPr>
          <a:xfrm>
            <a:off x="457200" y="2888550"/>
            <a:ext cx="84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a4d3d54600_0_15"/>
          <p:cNvCxnSpPr/>
          <p:nvPr/>
        </p:nvCxnSpPr>
        <p:spPr>
          <a:xfrm>
            <a:off x="137325" y="2871375"/>
            <a:ext cx="896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ga4d3d5460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00" y="450925"/>
            <a:ext cx="8229599" cy="268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457200" y="2029268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Trends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Visualization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d3d54600_0_22"/>
          <p:cNvSpPr txBox="1"/>
          <p:nvPr>
            <p:ph idx="1" type="body"/>
          </p:nvPr>
        </p:nvSpPr>
        <p:spPr>
          <a:xfrm>
            <a:off x="6587025" y="3634400"/>
            <a:ext cx="32061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Churn is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most correlated with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Age and UseFrequency.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a4d3d54600_0_22"/>
          <p:cNvSpPr txBox="1"/>
          <p:nvPr>
            <p:ph type="title"/>
          </p:nvPr>
        </p:nvSpPr>
        <p:spPr>
          <a:xfrm>
            <a:off x="457200" y="571500"/>
            <a:ext cx="8229600" cy="5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14" name="Google Shape;214;ga4d3d5460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876650"/>
            <a:ext cx="6522000" cy="42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a4d3d54600_0_22"/>
          <p:cNvSpPr txBox="1"/>
          <p:nvPr>
            <p:ph type="title"/>
          </p:nvPr>
        </p:nvSpPr>
        <p:spPr>
          <a:xfrm>
            <a:off x="-1021525" y="343190"/>
            <a:ext cx="746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/>
              <a:t>Relationships Between Variables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d3d54600_0_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a4d3d54600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311463"/>
            <a:ext cx="48482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a4d3d54600_0_38"/>
          <p:cNvSpPr txBox="1"/>
          <p:nvPr>
            <p:ph type="title"/>
          </p:nvPr>
        </p:nvSpPr>
        <p:spPr>
          <a:xfrm>
            <a:off x="-276925" y="457340"/>
            <a:ext cx="746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/>
              <a:t>               C</a:t>
            </a:r>
            <a:r>
              <a:rPr b="1" lang="en-US" sz="2400"/>
              <a:t>hurn</a:t>
            </a:r>
            <a:r>
              <a:rPr b="1" lang="en-US" sz="2400"/>
              <a:t> VS </a:t>
            </a:r>
            <a:r>
              <a:rPr b="1" lang="en-US" sz="2400"/>
              <a:t>Age</a:t>
            </a:r>
            <a:r>
              <a:rPr b="1" lang="en-US" sz="2400"/>
              <a:t> |  </a:t>
            </a:r>
            <a:r>
              <a:rPr b="1" lang="en-US" sz="2400"/>
              <a:t>Churn VS Use Frequency </a:t>
            </a:r>
            <a:endParaRPr b="1" sz="2000"/>
          </a:p>
        </p:txBody>
      </p:sp>
      <p:pic>
        <p:nvPicPr>
          <p:cNvPr id="223" name="Google Shape;223;ga4d3d54600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450" y="1200150"/>
            <a:ext cx="4414324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4d3d54600_0_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a4d3d5460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0" y="1311475"/>
            <a:ext cx="48589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a4d3d54600_0_33"/>
          <p:cNvSpPr txBox="1"/>
          <p:nvPr>
            <p:ph type="title"/>
          </p:nvPr>
        </p:nvSpPr>
        <p:spPr>
          <a:xfrm>
            <a:off x="156800" y="455375"/>
            <a:ext cx="83004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Churn VS Num of Products | </a:t>
            </a:r>
            <a:r>
              <a:rPr b="1" lang="en-US" sz="2400"/>
              <a:t>Churn VS Bank Balance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</p:txBody>
      </p:sp>
      <p:pic>
        <p:nvPicPr>
          <p:cNvPr id="231" name="Google Shape;231;ga4d3d54600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400" y="1200150"/>
            <a:ext cx="4294600" cy="3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838200" y="2059615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Applied Statistical models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d3d54600_0_59"/>
          <p:cNvSpPr txBox="1"/>
          <p:nvPr>
            <p:ph idx="1" type="body"/>
          </p:nvPr>
        </p:nvSpPr>
        <p:spPr>
          <a:xfrm>
            <a:off x="394775" y="889125"/>
            <a:ext cx="82296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Classify the customers who will and will not churn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Model: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KNN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a4d3d54600_0_59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4d3d54600_0_64"/>
          <p:cNvSpPr txBox="1"/>
          <p:nvPr>
            <p:ph idx="1" type="body"/>
          </p:nvPr>
        </p:nvSpPr>
        <p:spPr>
          <a:xfrm>
            <a:off x="457200" y="9760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Logistic Regression Model --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Accuracy: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0.8065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KNN model -- Accuracy: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0.8385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a4d3d54600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54075"/>
            <a:ext cx="5148225" cy="27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a4d3d54600_0_64"/>
          <p:cNvSpPr txBox="1"/>
          <p:nvPr/>
        </p:nvSpPr>
        <p:spPr>
          <a:xfrm>
            <a:off x="5605425" y="3358250"/>
            <a:ext cx="3437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K=13 gave the lowest error rate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a4d3d54600_0_64"/>
          <p:cNvSpPr txBox="1"/>
          <p:nvPr>
            <p:ph type="title"/>
          </p:nvPr>
        </p:nvSpPr>
        <p:spPr>
          <a:xfrm>
            <a:off x="39477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4d3d54600_0_75"/>
          <p:cNvSpPr txBox="1"/>
          <p:nvPr>
            <p:ph idx="1" type="body"/>
          </p:nvPr>
        </p:nvSpPr>
        <p:spPr>
          <a:xfrm>
            <a:off x="471700" y="985850"/>
            <a:ext cx="33129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3. Decision Tree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0.8285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a4d3d54600_0_75"/>
          <p:cNvSpPr txBox="1"/>
          <p:nvPr>
            <p:ph type="title"/>
          </p:nvPr>
        </p:nvSpPr>
        <p:spPr>
          <a:xfrm>
            <a:off x="380325" y="528650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Applied Statistical models</a:t>
            </a:r>
            <a:endParaRPr b="1"/>
          </a:p>
        </p:txBody>
      </p:sp>
      <p:pic>
        <p:nvPicPr>
          <p:cNvPr id="257" name="Google Shape;257;ga4d3d5460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5" y="1909675"/>
            <a:ext cx="4399150" cy="30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a4d3d54600_0_75"/>
          <p:cNvSpPr txBox="1"/>
          <p:nvPr/>
        </p:nvSpPr>
        <p:spPr>
          <a:xfrm>
            <a:off x="4644125" y="861425"/>
            <a:ext cx="42324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4. Random Forest -- Accuracy: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0.8538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Optimal Parameter: ntree=100, mtry=2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5. Naive Bayes -- Accuracy :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0.8285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ga4d3d54600_0_75"/>
          <p:cNvGraphicFramePr/>
          <p:nvPr/>
        </p:nvGraphicFramePr>
        <p:xfrm>
          <a:off x="4952250" y="24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{2B3F2AD3-52B2-410F-B83E-7C14B42DA0F3}</a:tableStyleId>
              </a:tblPr>
              <a:tblGrid>
                <a:gridCol w="1808075"/>
                <a:gridCol w="1808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0.8538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503274" y="2241919"/>
            <a:ext cx="8385545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/>
              <a:t>Part I</a:t>
            </a:r>
            <a:r>
              <a:rPr lang="en-US"/>
              <a:t> - Credit Card Marketing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838200" y="2059615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Predictive Insights mock-up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d3d54600_0_84"/>
          <p:cNvSpPr txBox="1"/>
          <p:nvPr>
            <p:ph type="title"/>
          </p:nvPr>
        </p:nvSpPr>
        <p:spPr>
          <a:xfrm>
            <a:off x="190050" y="2117925"/>
            <a:ext cx="87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Random Forest with ntree=100 and mtry=2 to make predictions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70" name="Google Shape;270;ga4d3d54600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3" y="688325"/>
            <a:ext cx="8072474" cy="12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a4d3d54600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5" y="2814925"/>
            <a:ext cx="8072450" cy="112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4d3d545fe_0_28"/>
          <p:cNvSpPr txBox="1"/>
          <p:nvPr>
            <p:ph type="title"/>
          </p:nvPr>
        </p:nvSpPr>
        <p:spPr>
          <a:xfrm>
            <a:off x="838200" y="2059615"/>
            <a:ext cx="746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Summary</a:t>
            </a:r>
            <a:endParaRPr b="1"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d3d545fe_0_0"/>
          <p:cNvSpPr txBox="1"/>
          <p:nvPr/>
        </p:nvSpPr>
        <p:spPr>
          <a:xfrm>
            <a:off x="1266700" y="1321375"/>
            <a:ext cx="6402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data analysis, we understood various aspects related to customer credit card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Mailer Type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 marketing strategies have impacts on whether the customer activates the credit card or not.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job, income level,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family size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also affect customers getting credit cards.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ownership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balance in the bank account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don’t have a strong relationship with the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activation.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is the best model to predict whether a customer would activate the credit card or not.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a4d3d545fe_0_0"/>
          <p:cNvSpPr txBox="1"/>
          <p:nvPr>
            <p:ph type="title"/>
          </p:nvPr>
        </p:nvSpPr>
        <p:spPr>
          <a:xfrm>
            <a:off x="2802850" y="864175"/>
            <a:ext cx="3903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Credit Card Activation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810975" y="1029200"/>
            <a:ext cx="6551100" cy="2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Strategies to promote credit card activation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1612325"/>
            <a:ext cx="2942375" cy="1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148425" y="3277750"/>
            <a:ext cx="6551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Marketing strategies: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Miles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rewards to increase credit card activation rate.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postcard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major promotional mail type which allows customers to quickly understand the company’s message.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personalized offer.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968425" y="1612325"/>
            <a:ext cx="5056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        Target customers: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18-35 years old and over 58 years old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</a:t>
            </a:r>
            <a:r>
              <a:rPr b="1" lang="en-US" sz="13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Medium and</a:t>
            </a:r>
            <a:r>
              <a:rPr b="1" lang="en-US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Low income level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ntrepreneurs, Self-employed professionals,and unemployed people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Tenure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Associated with our bank for five years and more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numbers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1 to 2 bank accounts, 1 to 3 credit cards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4d3d545fe_0_6"/>
          <p:cNvSpPr txBox="1"/>
          <p:nvPr/>
        </p:nvSpPr>
        <p:spPr>
          <a:xfrm>
            <a:off x="1098475" y="1626250"/>
            <a:ext cx="680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use frequency, balance, and num of products have higher correlations with churn.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our customers are between 30 and 45 years old. Customers whose ages are between 40 and 55  are more likely to leave the bank than younger ones.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customers have one or two products from the bank. Customers who have more than two products are more likely to churn.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is the best model to predict whether the customer will stay or not.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8000 people did not churn in our dataset. We will target those people based on our analysis and utilize marketing strategies.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a4d3d545fe_0_6"/>
          <p:cNvSpPr txBox="1"/>
          <p:nvPr>
            <p:ph type="title"/>
          </p:nvPr>
        </p:nvSpPr>
        <p:spPr>
          <a:xfrm>
            <a:off x="2988600" y="751675"/>
            <a:ext cx="2973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Customer Churn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4d3d545fe_0_21"/>
          <p:cNvSpPr txBox="1"/>
          <p:nvPr>
            <p:ph type="title"/>
          </p:nvPr>
        </p:nvSpPr>
        <p:spPr>
          <a:xfrm>
            <a:off x="1882750" y="681000"/>
            <a:ext cx="570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Strategies</a:t>
            </a:r>
            <a:r>
              <a:rPr b="1" lang="en-US" sz="2400"/>
              <a:t> to prevent c</a:t>
            </a:r>
            <a:r>
              <a:rPr b="1" lang="en-US" sz="2400"/>
              <a:t>ustomer churn</a:t>
            </a:r>
            <a:endParaRPr b="1"/>
          </a:p>
        </p:txBody>
      </p:sp>
      <p:sp>
        <p:nvSpPr>
          <p:cNvPr id="302" name="Google Shape;302;ga4d3d545fe_0_21"/>
          <p:cNvSpPr txBox="1"/>
          <p:nvPr/>
        </p:nvSpPr>
        <p:spPr>
          <a:xfrm>
            <a:off x="188000" y="3040225"/>
            <a:ext cx="4656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suitable investment products to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age customers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early-intervention retirement planning.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low-cost, low-fee checking accounts, low-interest lending and credit products.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user-friendly platform for older customers.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a4d3d545fe_0_21"/>
          <p:cNvSpPr txBox="1"/>
          <p:nvPr/>
        </p:nvSpPr>
        <p:spPr>
          <a:xfrm>
            <a:off x="4769950" y="2820325"/>
            <a:ext cx="4314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Actively engage customers with products from emails, phone calls, and mobile news. Clarify the benefits of products and offer news updates.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Examining current products and do some surveys to find out the reasons for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ga4d3d545f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50" y="1463575"/>
            <a:ext cx="1889575" cy="18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a4d3d545fe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425" y="1463575"/>
            <a:ext cx="1769825" cy="17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4f4bacb58_0_11"/>
          <p:cNvSpPr txBox="1"/>
          <p:nvPr>
            <p:ph type="title"/>
          </p:nvPr>
        </p:nvSpPr>
        <p:spPr>
          <a:xfrm>
            <a:off x="357925" y="507999"/>
            <a:ext cx="52671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/>
              <a:t>References</a:t>
            </a:r>
            <a:endParaRPr b="1" sz="2400"/>
          </a:p>
        </p:txBody>
      </p:sp>
      <p:sp>
        <p:nvSpPr>
          <p:cNvPr id="311" name="Google Shape;311;ga4f4bacb58_0_11"/>
          <p:cNvSpPr txBox="1"/>
          <p:nvPr/>
        </p:nvSpPr>
        <p:spPr>
          <a:xfrm>
            <a:off x="1108350" y="1176700"/>
            <a:ext cx="5320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Credit Card Marketing Classification Trees, Grayson, Gardner,2015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https://www.jmp.com/content/dam/jmp/documents/en/academic/case-study-library/case-study-library-12/analytics-cases/ct-creditcardmarketing.pdf</a:t>
            </a:r>
            <a:endParaRPr sz="11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11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Churn for Bank Customers. Retrieved from Kaggle</a:t>
            </a:r>
            <a:endParaRPr sz="1100">
              <a:solidFill>
                <a:srgbClr val="32323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https://www.kaggle.com/mathchi/churn-for-bank-customers</a:t>
            </a: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u="sng">
              <a:solidFill>
                <a:srgbClr val="954F7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1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Maya Abood (January 2015). Adopting Age-Friendly Banking to Improve Financial Well-Being</a:t>
            </a:r>
            <a:endParaRPr sz="1100">
              <a:solidFill>
                <a:srgbClr val="32323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Older Adults</a:t>
            </a:r>
            <a:endParaRPr sz="1100">
              <a:solidFill>
                <a:srgbClr val="32323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https://www.frbsf.org/community-development/files/Age_Friendly_Banking_Jan2015.pdf</a:t>
            </a:r>
            <a:endParaRPr sz="1100" u="sng">
              <a:solidFill>
                <a:srgbClr val="954F7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563C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0563C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Credit card dataset Retrieved from DataWorld</a:t>
            </a:r>
            <a:endParaRPr sz="1100">
              <a:solidFill>
                <a:srgbClr val="32323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https://data.world/gautam2510/credit-card-dataset/workspace/data-dictionary</a:t>
            </a:r>
            <a:endParaRPr sz="1100" u="sng">
              <a:solidFill>
                <a:srgbClr val="954F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 Analytics Vidhya (March 28, 2016): </a:t>
            </a:r>
            <a:r>
              <a:rPr lang="en-US" sz="11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Practical Guide to deal with Imbalanced Classification Problems in R Retrieved from Analytics Vidhya</a:t>
            </a:r>
            <a:endParaRPr sz="11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https://www.analyticsvidhya.com/blog/2016/03/practical-guide-deal-imbalanced-classification-problems/</a:t>
            </a:r>
            <a:endParaRPr sz="1100" u="sng">
              <a:solidFill>
                <a:srgbClr val="954F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4f4bacb58_0_17"/>
          <p:cNvSpPr txBox="1"/>
          <p:nvPr>
            <p:ph type="title"/>
          </p:nvPr>
        </p:nvSpPr>
        <p:spPr>
          <a:xfrm>
            <a:off x="838200" y="2059615"/>
            <a:ext cx="746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Thank you !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d59885f5_0_23"/>
          <p:cNvSpPr txBox="1"/>
          <p:nvPr>
            <p:ph type="title"/>
          </p:nvPr>
        </p:nvSpPr>
        <p:spPr>
          <a:xfrm>
            <a:off x="179638" y="367851"/>
            <a:ext cx="8057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300"/>
              <a:t>Data sets and pre-processing </a:t>
            </a:r>
            <a:endParaRPr b="1" sz="1800"/>
          </a:p>
        </p:txBody>
      </p:sp>
      <p:pic>
        <p:nvPicPr>
          <p:cNvPr id="82" name="Google Shape;82;ga4d59885f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5" y="987075"/>
            <a:ext cx="4553646" cy="2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a4d59885f5_0_23"/>
          <p:cNvSpPr txBox="1"/>
          <p:nvPr/>
        </p:nvSpPr>
        <p:spPr>
          <a:xfrm>
            <a:off x="64625" y="3808075"/>
            <a:ext cx="54669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are replaced by the mean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Deleted customer number, Q1-Q4 Balance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 conversion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a4d59885f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0" y="885850"/>
            <a:ext cx="4348000" cy="3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d59885f5_1_50"/>
          <p:cNvSpPr txBox="1"/>
          <p:nvPr>
            <p:ph type="title"/>
          </p:nvPr>
        </p:nvSpPr>
        <p:spPr>
          <a:xfrm>
            <a:off x="457200" y="2029268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Trends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d59885f5_1_8"/>
          <p:cNvSpPr txBox="1"/>
          <p:nvPr>
            <p:ph type="title"/>
          </p:nvPr>
        </p:nvSpPr>
        <p:spPr>
          <a:xfrm>
            <a:off x="-1395875" y="415043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Reward vs Active credit card</a:t>
            </a:r>
            <a:endParaRPr sz="2400"/>
          </a:p>
        </p:txBody>
      </p:sp>
      <p:pic>
        <p:nvPicPr>
          <p:cNvPr id="95" name="Google Shape;95;ga4d59885f5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5" y="936400"/>
            <a:ext cx="5713550" cy="38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a4d59885f5_1_8"/>
          <p:cNvSpPr txBox="1"/>
          <p:nvPr/>
        </p:nvSpPr>
        <p:spPr>
          <a:xfrm>
            <a:off x="6163825" y="1366225"/>
            <a:ext cx="28749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Air miles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were the most attractive reward, while the CashBack reward was less preferred.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Cash Back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not be a very effective reward to attract customers, only 1827 people would accept a cashback offer, which is only 37.4%.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d59885f5_1_23"/>
          <p:cNvSpPr txBox="1"/>
          <p:nvPr>
            <p:ph type="title"/>
          </p:nvPr>
        </p:nvSpPr>
        <p:spPr>
          <a:xfrm>
            <a:off x="-1317950" y="405318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Mailer Type vs Active credit card</a:t>
            </a:r>
            <a:endParaRPr sz="2400"/>
          </a:p>
        </p:txBody>
      </p:sp>
      <p:pic>
        <p:nvPicPr>
          <p:cNvPr id="102" name="Google Shape;102;ga4d59885f5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0" y="1043750"/>
            <a:ext cx="5454850" cy="37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a4d59885f5_1_23"/>
          <p:cNvSpPr txBox="1"/>
          <p:nvPr/>
        </p:nvSpPr>
        <p:spPr>
          <a:xfrm>
            <a:off x="5996075" y="1678000"/>
            <a:ext cx="30330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those two ways, individuals opted to accept an offer through the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postcard</a:t>
            </a:r>
            <a:r>
              <a:rPr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looks like the marketing team of the bank focused its efforts on a postcard campaign to make people accept a credit card offer.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d59885f5_1_42"/>
          <p:cNvSpPr txBox="1"/>
          <p:nvPr>
            <p:ph type="title"/>
          </p:nvPr>
        </p:nvSpPr>
        <p:spPr>
          <a:xfrm>
            <a:off x="-1320725" y="399843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Income-level</a:t>
            </a:r>
            <a:r>
              <a:rPr lang="en-US" sz="2400"/>
              <a:t> vs Active credit card</a:t>
            </a:r>
            <a:endParaRPr sz="2400"/>
          </a:p>
        </p:txBody>
      </p:sp>
      <p:pic>
        <p:nvPicPr>
          <p:cNvPr id="109" name="Google Shape;109;ga4d59885f5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13" y="1022868"/>
            <a:ext cx="5057114" cy="3460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a4d59885f5_1_42"/>
          <p:cNvSpPr txBox="1"/>
          <p:nvPr/>
        </p:nvSpPr>
        <p:spPr>
          <a:xfrm>
            <a:off x="5834300" y="1483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from a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low-income or medium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most likely accept an offer since the credit card could offer them a lot of conveniences and low-income level people may not easily apply for a new credit card.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d59885f5_1_18"/>
          <p:cNvSpPr txBox="1"/>
          <p:nvPr>
            <p:ph type="title"/>
          </p:nvPr>
        </p:nvSpPr>
        <p:spPr>
          <a:xfrm>
            <a:off x="-1537125" y="424793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Job, Age vs Active credit card</a:t>
            </a:r>
            <a:endParaRPr sz="2400"/>
          </a:p>
        </p:txBody>
      </p:sp>
      <p:pic>
        <p:nvPicPr>
          <p:cNvPr id="116" name="Google Shape;116;ga4d59885f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5" y="1058350"/>
            <a:ext cx="3825800" cy="25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a4d59885f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25" y="1160575"/>
            <a:ext cx="3541599" cy="23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a4d59885f5_1_18"/>
          <p:cNvSpPr txBox="1"/>
          <p:nvPr/>
        </p:nvSpPr>
        <p:spPr>
          <a:xfrm>
            <a:off x="167025" y="3421250"/>
            <a:ext cx="40185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for an unknown job, people who are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entrepreneurs,</a:t>
            </a:r>
            <a:r>
              <a:rPr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unemployed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self-employed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most likely to accept the offer and activate a credit card from the marketing campaigns.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a4d59885f5_1_18"/>
          <p:cNvSpPr txBox="1"/>
          <p:nvPr/>
        </p:nvSpPr>
        <p:spPr>
          <a:xfrm>
            <a:off x="4459125" y="3481200"/>
            <a:ext cx="4584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box plot, the clients who belong to the entrepreneur category and refused to activate a credit card </a:t>
            </a:r>
            <a:r>
              <a:rPr b="1" lang="en-US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were much younger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(median age: Around 54) than the potential clients who accepted to accept a credit card offer (median age: Around 66).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Alakh Verma</dc:creator>
</cp:coreProperties>
</file>