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 bookmarkIdSeed="3">
  <p:sldMasterIdLst>
    <p:sldMasterId id="2147483648" r:id="rId4"/>
  </p:sldMasterIdLst>
  <p:sldIdLst>
    <p:sldId id="256" r:id="rId5"/>
    <p:sldId id="257" r:id="rId6"/>
    <p:sldId id="258" r:id="rId7"/>
    <p:sldId id="259" r:id="rId8"/>
    <p:sldId id="265" r:id="rId9"/>
    <p:sldId id="260" r:id="rId10"/>
    <p:sldId id="262" r:id="rId11"/>
    <p:sldId id="261" r:id="rId12"/>
    <p:sldId id="266" r:id="rId13"/>
    <p:sldId id="263" r:id="rId14"/>
    <p:sldId id="267" r:id="rId15"/>
  </p:sldIdLst>
  <p:sldSz cx="12192000" cy="6858000"/>
  <p:notesSz cx="6858000" cy="9144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BD0ED-4277-4ECF-A080-3BB7DE003C19}" v="11" dt="2021-05-31T22:22:35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gu.hosted.panopto.com/Panopto/Pages/Viewer.aspx?id=7a538091-1771-43ee-be49-ac8500eb8a24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gu.hosted.panopto.com/Panopto/Pages/Viewer.aspx?id=3518f63c-32d6-4fac-9bc3-ac84016d8f06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gu.hosted.panopto.com/Panopto/Pages/Viewer.aspx?id=c79dcfe3-e623-4fbf-b638-ac84016433a6" TargetMode="External"/><Relationship Id="rId11" Type="http://schemas.openxmlformats.org/officeDocument/2006/relationships/hyperlink" Target="https://wgu.hosted.panopto.com/Panopto/Pages/Viewer.aspx?id=8db91df5-c3c4-40c0-be23-acb4012c6600" TargetMode="External"/><Relationship Id="rId5" Type="http://schemas.openxmlformats.org/officeDocument/2006/relationships/hyperlink" Target="https://www.postgresql.org/download/windows/" TargetMode="External"/><Relationship Id="rId10" Type="http://schemas.openxmlformats.org/officeDocument/2006/relationships/hyperlink" Target="https://wgu.hosted.panopto.com/Panopto/Pages/Viewer.aspx?id=9e53a27d-3dc9-4a9e-be6c-ac85013b832f" TargetMode="External"/><Relationship Id="rId4" Type="http://schemas.openxmlformats.org/officeDocument/2006/relationships/hyperlink" Target="https://westerngovernorsuniversity-my.sharepoint.com/:w:/g/personal/william_sewell_wgu_edu/Ebn84-Vhm39GneoYdktytHgB76FTp-ZlEIzGKugMIDctUA?e=cUr6eV" TargetMode="External"/><Relationship Id="rId9" Type="http://schemas.openxmlformats.org/officeDocument/2006/relationships/hyperlink" Target="https://wgu.hosted.panopto.com/Panopto/Pages/Viewer.aspx?id=265cc751-c25a-4318-9968-ac8500f8b71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F1C6-6507-431F-B04B-8AD93F558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40934"/>
            <a:ext cx="7766936" cy="1646302"/>
          </a:xfrm>
        </p:spPr>
        <p:txBody>
          <a:bodyPr/>
          <a:lstStyle/>
          <a:p>
            <a:r>
              <a:rPr lang="en-US" dirty="0"/>
              <a:t>FAST TRACK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99E97-ECD8-4109-B7CE-9810DAE5C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Western Governors University</a:t>
            </a:r>
          </a:p>
          <a:p>
            <a:r>
              <a:rPr lang="en-US" b="1" dirty="0">
                <a:solidFill>
                  <a:schemeClr val="tx1"/>
                </a:solidFill>
              </a:rPr>
              <a:t>Dr. William Sewell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42984-D2FC-4FBF-B68E-C1DE11F7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851832"/>
            <a:ext cx="28384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8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3F9F9-7956-441C-A900-28F553018D24}"/>
              </a:ext>
            </a:extLst>
          </p:cNvPr>
          <p:cNvSpPr txBox="1"/>
          <p:nvPr/>
        </p:nvSpPr>
        <p:spPr>
          <a:xfrm>
            <a:off x="1757680" y="2438400"/>
            <a:ext cx="81022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Tip Sheet there are two types of videos to watch: Take 5 videos </a:t>
            </a:r>
          </a:p>
          <a:p>
            <a:r>
              <a:rPr lang="en-US" dirty="0"/>
              <a:t>Covering short topics within five-to-ten minutes and SQL Sunday monthly</a:t>
            </a:r>
          </a:p>
          <a:p>
            <a:r>
              <a:rPr lang="en-US" dirty="0"/>
              <a:t>Recordings on all the slides presented in the three SQL Sunday Live sessions</a:t>
            </a:r>
          </a:p>
          <a:p>
            <a:r>
              <a:rPr lang="en-US" dirty="0"/>
              <a:t>Presented each month. 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Type the code as you see it in my video or use the Copy Pages.  If you are </a:t>
            </a:r>
          </a:p>
          <a:p>
            <a:r>
              <a:rPr lang="en-US" dirty="0"/>
              <a:t>Using the Copy Pages be aware that sometimes quotes are changed and you </a:t>
            </a:r>
          </a:p>
          <a:p>
            <a:r>
              <a:rPr lang="en-US" dirty="0"/>
              <a:t>Will need to change them back to the vertical quotes on your keyboard next</a:t>
            </a:r>
          </a:p>
          <a:p>
            <a:r>
              <a:rPr lang="en-US" dirty="0"/>
              <a:t>To the Enter key.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84B09-7150-4EF3-AED8-C490794B9D62}"/>
              </a:ext>
            </a:extLst>
          </p:cNvPr>
          <p:cNvSpPr txBox="1"/>
          <p:nvPr/>
        </p:nvSpPr>
        <p:spPr>
          <a:xfrm>
            <a:off x="3708400" y="1100435"/>
            <a:ext cx="343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FAST TRACK FINAL 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48E22-38EB-44D8-8DED-C5B5A2B3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72" y="810141"/>
            <a:ext cx="2466975" cy="1228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22D414-E5B4-496E-A88C-6F49FB7A7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97" y="6037024"/>
            <a:ext cx="2752725" cy="619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201670-63B3-446B-9F6B-E354704F8287}"/>
              </a:ext>
            </a:extLst>
          </p:cNvPr>
          <p:cNvSpPr txBox="1"/>
          <p:nvPr/>
        </p:nvSpPr>
        <p:spPr>
          <a:xfrm>
            <a:off x="3959720" y="1729304"/>
            <a:ext cx="254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D205 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171322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F1C6-6507-431F-B04B-8AD93F558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40934"/>
            <a:ext cx="7766936" cy="1646302"/>
          </a:xfrm>
        </p:spPr>
        <p:txBody>
          <a:bodyPr/>
          <a:lstStyle/>
          <a:p>
            <a:r>
              <a:rPr lang="en-US" dirty="0"/>
              <a:t>FAST TRACK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99E97-ECD8-4109-B7CE-9810DAE5C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Western Governors University</a:t>
            </a:r>
          </a:p>
          <a:p>
            <a:r>
              <a:rPr lang="en-US" b="1" dirty="0">
                <a:solidFill>
                  <a:schemeClr val="tx1"/>
                </a:solidFill>
              </a:rPr>
              <a:t>Dr. William Sewell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42984-D2FC-4FBF-B68E-C1DE11F7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851832"/>
            <a:ext cx="28384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1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72457-7115-4FB4-88F0-FD4A0A1A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62575"/>
            <a:ext cx="2838450" cy="1495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3BBEA8-FE99-4CEB-A2F6-1ACD067F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266700"/>
            <a:ext cx="2447925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3B0EC-C8E2-4F09-A931-DF068AE03A64}"/>
              </a:ext>
            </a:extLst>
          </p:cNvPr>
          <p:cNvSpPr txBox="1"/>
          <p:nvPr/>
        </p:nvSpPr>
        <p:spPr>
          <a:xfrm>
            <a:off x="3460750" y="2476500"/>
            <a:ext cx="58785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for motivated students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your learning with just-in-time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you do your best in your coursework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Course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F240E-3BF8-4B28-95D9-EC63F4175639}"/>
              </a:ext>
            </a:extLst>
          </p:cNvPr>
          <p:cNvSpPr txBox="1"/>
          <p:nvPr/>
        </p:nvSpPr>
        <p:spPr>
          <a:xfrm>
            <a:off x="3759200" y="1412240"/>
            <a:ext cx="21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Fast Track?</a:t>
            </a:r>
          </a:p>
        </p:txBody>
      </p:sp>
    </p:spTree>
    <p:extLst>
      <p:ext uri="{BB962C8B-B14F-4D97-AF65-F5344CB8AC3E}">
        <p14:creationId xmlns:p14="http://schemas.microsoft.com/office/powerpoint/2010/main" val="7395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72457-7115-4FB4-88F0-FD4A0A1A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62575"/>
            <a:ext cx="2838450" cy="1495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3BBEA8-FE99-4CEB-A2F6-1ACD067F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266700"/>
            <a:ext cx="2447925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3B0EC-C8E2-4F09-A931-DF068AE03A64}"/>
              </a:ext>
            </a:extLst>
          </p:cNvPr>
          <p:cNvSpPr txBox="1"/>
          <p:nvPr/>
        </p:nvSpPr>
        <p:spPr>
          <a:xfrm>
            <a:off x="3373120" y="2466340"/>
            <a:ext cx="6709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your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your completion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videos, tutorials, articles for additional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FCEA2-165D-4FD6-807D-B687493DC773}"/>
              </a:ext>
            </a:extLst>
          </p:cNvPr>
          <p:cNvSpPr txBox="1"/>
          <p:nvPr/>
        </p:nvSpPr>
        <p:spPr>
          <a:xfrm>
            <a:off x="3718560" y="1452880"/>
            <a:ext cx="206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301160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72457-7115-4FB4-88F0-FD4A0A1A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62575"/>
            <a:ext cx="2838450" cy="1495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3BBEA8-FE99-4CEB-A2F6-1ACD067F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266700"/>
            <a:ext cx="2447925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3B0EC-C8E2-4F09-A931-DF068AE03A64}"/>
              </a:ext>
            </a:extLst>
          </p:cNvPr>
          <p:cNvSpPr txBox="1"/>
          <p:nvPr/>
        </p:nvSpPr>
        <p:spPr>
          <a:xfrm>
            <a:off x="3373120" y="2466340"/>
            <a:ext cx="6709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</a:t>
            </a:r>
            <a:r>
              <a:rPr lang="en-US" b="1" dirty="0"/>
              <a:t>PURPOSE OF THE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course is about SQL statements: DML and DDL.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will learn to write SQL and create SQL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will learn to write JOINs, Queries, and read ERDs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will learn that SQL is ubiquitous using tools that can</a:t>
            </a:r>
          </a:p>
          <a:p>
            <a:r>
              <a:rPr lang="en-US" dirty="0"/>
              <a:t>     write to Postgres, MySQL and other SQL engines.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will learn the taxonomy of Postgres.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FCEA2-165D-4FD6-807D-B687493DC773}"/>
              </a:ext>
            </a:extLst>
          </p:cNvPr>
          <p:cNvSpPr txBox="1"/>
          <p:nvPr/>
        </p:nvSpPr>
        <p:spPr>
          <a:xfrm>
            <a:off x="3718560" y="1452880"/>
            <a:ext cx="254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D205 Data Acquisition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BF533-1AB2-4BC1-8E92-10C7D7B2E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560" y="505976"/>
            <a:ext cx="2590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7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72457-7115-4FB4-88F0-FD4A0A1A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62575"/>
            <a:ext cx="2838450" cy="1495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3BBEA8-FE99-4CEB-A2F6-1ACD067F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266700"/>
            <a:ext cx="2447925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3B0EC-C8E2-4F09-A931-DF068AE03A64}"/>
              </a:ext>
            </a:extLst>
          </p:cNvPr>
          <p:cNvSpPr txBox="1"/>
          <p:nvPr/>
        </p:nvSpPr>
        <p:spPr>
          <a:xfrm>
            <a:off x="3373120" y="2466340"/>
            <a:ext cx="67094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</a:t>
            </a:r>
            <a:r>
              <a:rPr lang="en-US" b="1" dirty="0"/>
              <a:t>FAST TRACK TIPS AND TRICKS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Fast Track, simply download Postgres v.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command line (</a:t>
            </a:r>
            <a:r>
              <a:rPr lang="en-US" dirty="0" err="1"/>
              <a:t>psql</a:t>
            </a:r>
            <a:r>
              <a:rPr lang="en-US" dirty="0"/>
              <a:t>) or </a:t>
            </a:r>
            <a:r>
              <a:rPr lang="en-US" dirty="0" err="1"/>
              <a:t>PgAdmin</a:t>
            </a:r>
            <a:r>
              <a:rPr lang="en-US" dirty="0"/>
              <a:t> and follow my two Take 5 and SQL Sunday 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Save time. Concentrate on SQL Sunday items and practice, practice, practice!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Skip the tutorials but do read the course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FCEA2-165D-4FD6-807D-B687493DC773}"/>
              </a:ext>
            </a:extLst>
          </p:cNvPr>
          <p:cNvSpPr txBox="1"/>
          <p:nvPr/>
        </p:nvSpPr>
        <p:spPr>
          <a:xfrm>
            <a:off x="3718560" y="1452880"/>
            <a:ext cx="254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D205 Data Acquisition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BF533-1AB2-4BC1-8E92-10C7D7B2E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560" y="505976"/>
            <a:ext cx="2590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5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72457-7115-4FB4-88F0-FD4A0A1A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62575"/>
            <a:ext cx="2838450" cy="1495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3BBEA8-FE99-4CEB-A2F6-1ACD067F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266700"/>
            <a:ext cx="2447925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3B0EC-C8E2-4F09-A931-DF068AE03A64}"/>
              </a:ext>
            </a:extLst>
          </p:cNvPr>
          <p:cNvSpPr txBox="1"/>
          <p:nvPr/>
        </p:nvSpPr>
        <p:spPr>
          <a:xfrm>
            <a:off x="3463555" y="2235228"/>
            <a:ext cx="7823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</a:t>
            </a:r>
            <a:r>
              <a:rPr lang="en-US" b="1" dirty="0"/>
              <a:t>FAST TRACK TIPS AND TRICKS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Resources:  Tip Sheet, Textbook, Videos, Document links, Free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Tip Sheet: </a:t>
            </a:r>
            <a:r>
              <a:rPr 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the software: </a:t>
            </a:r>
            <a:r>
              <a:rPr 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Postgres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5 Videos:  </a:t>
            </a:r>
          </a:p>
          <a:p>
            <a:r>
              <a:rPr lang="en-US" b="1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Installing Postgres on Windows</a:t>
            </a:r>
            <a:endParaRPr lang="en-US" b="1" dirty="0"/>
          </a:p>
          <a:p>
            <a:r>
              <a:rPr lang="en-US" b="1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</a:t>
            </a:r>
            <a:r>
              <a:rPr lang="en-US" b="1" u="sng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PgAdmin</a:t>
            </a:r>
            <a:r>
              <a:rPr lang="en-US" b="1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Postgres</a:t>
            </a:r>
            <a:endParaRPr lang="en-US" b="1" dirty="0"/>
          </a:p>
          <a:p>
            <a:r>
              <a:rPr lang="en-US" b="1" u="sng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</a:t>
            </a:r>
            <a:r>
              <a:rPr lang="en-US" b="1" u="sng" dirty="0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Psql</a:t>
            </a:r>
            <a:r>
              <a:rPr lang="en-US" b="1" u="sng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Postgres</a:t>
            </a:r>
            <a:endParaRPr lang="en-US" b="1" dirty="0"/>
          </a:p>
          <a:p>
            <a:r>
              <a:rPr lang="en-US" b="1" u="sng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Joins in Postgres</a:t>
            </a:r>
            <a:endParaRPr lang="en-US" b="1" dirty="0"/>
          </a:p>
          <a:p>
            <a:r>
              <a:rPr lang="en-US" b="1" u="sng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 Theory in Postgres</a:t>
            </a:r>
            <a:endParaRPr lang="en-US" b="1" dirty="0"/>
          </a:p>
          <a:p>
            <a:r>
              <a:rPr lang="en-US" b="1" u="sng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DB-Fiddle for Postgres</a:t>
            </a:r>
            <a:r>
              <a:rPr lang="en-US" b="1" u="sng" dirty="0"/>
              <a:t>       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BF533-1AB2-4BC1-8E92-10C7D7B2E9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39560" y="505976"/>
            <a:ext cx="2590800" cy="163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E8707D-C21C-47CB-BE00-B38F80EA30A7}"/>
              </a:ext>
            </a:extLst>
          </p:cNvPr>
          <p:cNvSpPr txBox="1"/>
          <p:nvPr/>
        </p:nvSpPr>
        <p:spPr>
          <a:xfrm>
            <a:off x="3718560" y="1452880"/>
            <a:ext cx="254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D205 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206890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BBEA8-FE99-4CEB-A2F6-1ACD067F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66700"/>
            <a:ext cx="2447925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3B0EC-C8E2-4F09-A931-DF068AE03A64}"/>
              </a:ext>
            </a:extLst>
          </p:cNvPr>
          <p:cNvSpPr txBox="1"/>
          <p:nvPr/>
        </p:nvSpPr>
        <p:spPr>
          <a:xfrm>
            <a:off x="3373120" y="2332721"/>
            <a:ext cx="7823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</a:t>
            </a:r>
            <a:r>
              <a:rPr lang="en-US" b="1" dirty="0"/>
              <a:t>EXAM 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 are 28 Multiple Choice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</a:t>
            </a:r>
            <a:r>
              <a:rPr lang="en-US" b="1" dirty="0" err="1"/>
              <a:t>PgAdmin</a:t>
            </a:r>
            <a:r>
              <a:rPr lang="en-US" b="1" dirty="0"/>
              <a:t> style query interface is provided but your SQL</a:t>
            </a:r>
          </a:p>
          <a:p>
            <a:r>
              <a:rPr lang="en-US" b="1" dirty="0"/>
              <a:t>    statements are not graded.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Nearly all students pass the exam on the first, if not, </a:t>
            </a:r>
          </a:p>
          <a:p>
            <a:r>
              <a:rPr lang="en-US" b="1" dirty="0"/>
              <a:t>    second attempt.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 not be in a hurry and do not go back and change your answer.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Course Instructors cannot see your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Read the Evaluation Report carefully.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BF533-1AB2-4BC1-8E92-10C7D7B2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560" y="505976"/>
            <a:ext cx="259080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C2AA5-9AB7-4029-9CE8-8225ADBC7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" y="2466340"/>
            <a:ext cx="2609850" cy="175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5240BC-EABC-4B3F-AC22-3E39FB1D2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" y="5156319"/>
            <a:ext cx="3200400" cy="1419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D00242-7B0C-4987-ACE2-F98A2129E46A}"/>
              </a:ext>
            </a:extLst>
          </p:cNvPr>
          <p:cNvSpPr txBox="1"/>
          <p:nvPr/>
        </p:nvSpPr>
        <p:spPr>
          <a:xfrm>
            <a:off x="3718560" y="1452880"/>
            <a:ext cx="254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D205 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347176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BBEA8-FE99-4CEB-A2F6-1ACD067F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66700"/>
            <a:ext cx="2447925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3B0EC-C8E2-4F09-A931-DF068AE03A64}"/>
              </a:ext>
            </a:extLst>
          </p:cNvPr>
          <p:cNvSpPr txBox="1"/>
          <p:nvPr/>
        </p:nvSpPr>
        <p:spPr>
          <a:xfrm>
            <a:off x="3477895" y="2588260"/>
            <a:ext cx="8087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</a:t>
            </a:r>
            <a:r>
              <a:rPr lang="en-US" b="1" dirty="0"/>
              <a:t>Pitfalls and Mistakes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 aware of the requirements and what to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Ask your Mentor or Course Instructor (CI) if you are not 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Read the five major reasons for problems on the exam</a:t>
            </a:r>
          </a:p>
          <a:p>
            <a:r>
              <a:rPr lang="en-US" b="1" dirty="0"/>
              <a:t>    in the May SQL Sunday PowerPoint 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Practice the SQL statements recommended in SQL Sunday.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 your own tables, data, and JOINs.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BF533-1AB2-4BC1-8E92-10C7D7B2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960" y="0"/>
            <a:ext cx="259080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C2AA5-9AB7-4029-9CE8-8225ADBC7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" y="2466340"/>
            <a:ext cx="2609850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8F2A29-6F73-4B28-B87B-3C4E3FD17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832" y="1790065"/>
            <a:ext cx="1552575" cy="135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CDFF45-F8DD-496B-8419-AEF6084566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5162550"/>
            <a:ext cx="3271520" cy="1695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230DA1-326D-4CA8-8FE1-F2105EA6B497}"/>
              </a:ext>
            </a:extLst>
          </p:cNvPr>
          <p:cNvSpPr txBox="1"/>
          <p:nvPr/>
        </p:nvSpPr>
        <p:spPr>
          <a:xfrm>
            <a:off x="3718560" y="1452880"/>
            <a:ext cx="254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D205 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335859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BBEA8-FE99-4CEB-A2F6-1ACD067F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66700"/>
            <a:ext cx="2447925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3B0EC-C8E2-4F09-A931-DF068AE03A64}"/>
              </a:ext>
            </a:extLst>
          </p:cNvPr>
          <p:cNvSpPr txBox="1"/>
          <p:nvPr/>
        </p:nvSpPr>
        <p:spPr>
          <a:xfrm>
            <a:off x="3373120" y="2280483"/>
            <a:ext cx="782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</a:t>
            </a:r>
            <a:r>
              <a:rPr lang="en-US" b="1" dirty="0"/>
              <a:t>EXTRA WORK AND EXAM RETAKE 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Reach out to your Course Instructor for a Study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have multiple Study Plans that you can complete</a:t>
            </a:r>
          </a:p>
          <a:p>
            <a:r>
              <a:rPr lang="en-US" b="1" dirty="0"/>
              <a:t>     either before or after an exam attempt.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Remember: Exam results are not subject to review by </a:t>
            </a:r>
          </a:p>
          <a:p>
            <a:r>
              <a:rPr lang="en-US" b="1" dirty="0"/>
              <a:t>     Course Instructors, Mentors nor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Graduate students are encouraged to be scholars, find answers, work on their own with limited supervision.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is a fun course and can be completed in less than 30 days!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E8934-A1FE-452F-87EE-274280AC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" y="2700337"/>
            <a:ext cx="1400175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194BAC-9E37-4EE9-9555-F4C45F7D7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" y="4756150"/>
            <a:ext cx="2609850" cy="1771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BC60DA-1BD7-4AD5-894D-2716115C4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242" y="0"/>
            <a:ext cx="2920421" cy="2013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ABBBE8-912B-4D97-AD71-876988DD8FFE}"/>
              </a:ext>
            </a:extLst>
          </p:cNvPr>
          <p:cNvSpPr txBox="1"/>
          <p:nvPr/>
        </p:nvSpPr>
        <p:spPr>
          <a:xfrm>
            <a:off x="3718560" y="1452880"/>
            <a:ext cx="254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D205 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30094805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6DEF767353ED4AABACA00104988FDB" ma:contentTypeVersion="13" ma:contentTypeDescription="Create a new document." ma:contentTypeScope="" ma:versionID="19c71d4ce03de6ad18f5a433323c233d">
  <xsd:schema xmlns:xsd="http://www.w3.org/2001/XMLSchema" xmlns:xs="http://www.w3.org/2001/XMLSchema" xmlns:p="http://schemas.microsoft.com/office/2006/metadata/properties" xmlns:ns3="e7b1d905-24de-49f1-ac69-282527225b8e" xmlns:ns4="986a1e7c-3408-4565-abd6-87412778acff" targetNamespace="http://schemas.microsoft.com/office/2006/metadata/properties" ma:root="true" ma:fieldsID="c08cdb5147eef2ae9d786403b59569ae" ns3:_="" ns4:_="">
    <xsd:import namespace="e7b1d905-24de-49f1-ac69-282527225b8e"/>
    <xsd:import namespace="986a1e7c-3408-4565-abd6-87412778acf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1d905-24de-49f1-ac69-282527225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6a1e7c-3408-4565-abd6-87412778acf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D7670A-A141-4366-9E93-45DAB21C60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D14925-7D11-4B43-9D56-4368DB395C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b1d905-24de-49f1-ac69-282527225b8e"/>
    <ds:schemaRef ds:uri="986a1e7c-3408-4565-abd6-87412778ac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DE231B-CC48-49F0-81A8-464426383A92}">
  <ds:schemaRefs>
    <ds:schemaRef ds:uri="http://schemas.microsoft.com/office/2006/documentManagement/types"/>
    <ds:schemaRef ds:uri="http://schemas.microsoft.com/office/infopath/2007/PartnerControls"/>
    <ds:schemaRef ds:uri="986a1e7c-3408-4565-abd6-87412778acff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e7b1d905-24de-49f1-ac69-282527225b8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686</TotalTime>
  <Words>600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FAST TRACK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FAST TRACK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TRACK</dc:title>
  <dc:creator>William Sewell</dc:creator>
  <cp:lastModifiedBy>William Sewell</cp:lastModifiedBy>
  <cp:revision>12</cp:revision>
  <dcterms:created xsi:type="dcterms:W3CDTF">2020-04-26T12:27:43Z</dcterms:created>
  <dcterms:modified xsi:type="dcterms:W3CDTF">2021-12-09T10:18:03Z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0x010100C36DEF767353ED4AABACA00104988FDB</vt:lpwstr>
  </property>
</Properties>
</file>