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753600" cy="7315200"/>
  <p:notesSz cx="6858000" cy="9144000"/>
  <p:embeddedFontLst>
    <p:embeddedFont>
      <p:font typeface="Agrandir Tight" panose="020B0604020202020204" charset="0"/>
      <p:regular r:id="rId35"/>
    </p:embeddedFont>
    <p:embeddedFont>
      <p:font typeface="Archivo Narrow" panose="020B0604020202020204" charset="0"/>
      <p:regular r:id="rId36"/>
    </p:embeddedFont>
    <p:embeddedFont>
      <p:font typeface="Archivo Narrow Bold" panose="020B0604020202020204" charset="0"/>
      <p:regular r:id="rId37"/>
    </p:embeddedFont>
    <p:embeddedFont>
      <p:font typeface="Arimo" panose="020B0604020202020204" charset="0"/>
      <p:regular r:id="rId38"/>
    </p:embeddedFont>
    <p:embeddedFont>
      <p:font typeface="Arimo Bold" panose="020B0604020202020204" charset="0"/>
      <p:regular r:id="rId39"/>
    </p:embeddedFont>
    <p:embeddedFont>
      <p:font typeface="Calibri" panose="020F0502020204030204" pitchFamily="34" charset="0"/>
      <p:regular r:id="rId40"/>
      <p:bold r:id="rId41"/>
      <p:italic r:id="rId42"/>
      <p:boldItalic r:id="rId43"/>
    </p:embeddedFont>
    <p:embeddedFont>
      <p:font typeface="League Spartan" panose="020B0604020202020204" charset="0"/>
      <p:regular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0" autoAdjust="0"/>
  </p:normalViewPr>
  <p:slideViewPr>
    <p:cSldViewPr>
      <p:cViewPr varScale="1">
        <p:scale>
          <a:sx n="86" d="100"/>
          <a:sy n="86" d="100"/>
        </p:scale>
        <p:origin x="1536" y="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05.01.2024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52.png"/><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hyperlink" Target="https://labelyourdata.com/articles/how-to-choose-a-machine-learning-algorith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68" y="0"/>
            <a:ext cx="9753216" cy="1514496"/>
            <a:chOff x="0" y="0"/>
            <a:chExt cx="13004288" cy="2019328"/>
          </a:xfrm>
        </p:grpSpPr>
        <p:sp>
          <p:nvSpPr>
            <p:cNvPr id="3" name="Freeform 3"/>
            <p:cNvSpPr/>
            <p:nvPr/>
          </p:nvSpPr>
          <p:spPr>
            <a:xfrm>
              <a:off x="0" y="0"/>
              <a:ext cx="13004292" cy="2236343"/>
            </a:xfrm>
            <a:custGeom>
              <a:avLst/>
              <a:gdLst/>
              <a:ahLst/>
              <a:cxnLst/>
              <a:rect l="l" t="t" r="r" b="b"/>
              <a:pathLst>
                <a:path w="13004292" h="2236343">
                  <a:moveTo>
                    <a:pt x="13004292" y="0"/>
                  </a:moveTo>
                  <a:lnTo>
                    <a:pt x="0" y="0"/>
                  </a:lnTo>
                  <a:lnTo>
                    <a:pt x="0" y="1619377"/>
                  </a:lnTo>
                  <a:cubicBezTo>
                    <a:pt x="6502146" y="1619377"/>
                    <a:pt x="6502146" y="2236343"/>
                    <a:pt x="13004292" y="1885823"/>
                  </a:cubicBezTo>
                  <a:close/>
                </a:path>
              </a:pathLst>
            </a:custGeom>
            <a:solidFill>
              <a:srgbClr val="0B5394"/>
            </a:solidFill>
          </p:spPr>
        </p:sp>
      </p:grpSp>
      <p:sp>
        <p:nvSpPr>
          <p:cNvPr id="8" name="Freeform 8"/>
          <p:cNvSpPr/>
          <p:nvPr/>
        </p:nvSpPr>
        <p:spPr>
          <a:xfrm>
            <a:off x="595609" y="2254521"/>
            <a:ext cx="2101621" cy="2101621"/>
          </a:xfrm>
          <a:custGeom>
            <a:avLst/>
            <a:gdLst/>
            <a:ahLst/>
            <a:cxnLst/>
            <a:rect l="l" t="t" r="r" b="b"/>
            <a:pathLst>
              <a:path w="2101621" h="2101621">
                <a:moveTo>
                  <a:pt x="0" y="0"/>
                </a:moveTo>
                <a:lnTo>
                  <a:pt x="2101621" y="0"/>
                </a:lnTo>
                <a:lnTo>
                  <a:pt x="2101621" y="2101621"/>
                </a:lnTo>
                <a:lnTo>
                  <a:pt x="0" y="21016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TextBox 9"/>
          <p:cNvSpPr txBox="1"/>
          <p:nvPr/>
        </p:nvSpPr>
        <p:spPr>
          <a:xfrm>
            <a:off x="91425" y="6396396"/>
            <a:ext cx="3627198" cy="826995"/>
          </a:xfrm>
          <a:prstGeom prst="rect">
            <a:avLst/>
          </a:prstGeom>
        </p:spPr>
        <p:txBody>
          <a:bodyPr lIns="0" tIns="0" rIns="0" bIns="0" rtlCol="0" anchor="t">
            <a:spAutoFit/>
          </a:bodyPr>
          <a:lstStyle/>
          <a:p>
            <a:pPr algn="ctr">
              <a:lnSpc>
                <a:spcPts val="1791"/>
              </a:lnSpc>
            </a:pPr>
            <a:r>
              <a:rPr lang="en-US" sz="1493">
                <a:solidFill>
                  <a:srgbClr val="FFFFFF"/>
                </a:solidFill>
                <a:latin typeface="Arimo Bold"/>
              </a:rPr>
              <a:t>MISSION</a:t>
            </a:r>
          </a:p>
          <a:p>
            <a:pPr algn="ctr">
              <a:lnSpc>
                <a:spcPts val="1407"/>
              </a:lnSpc>
            </a:pPr>
            <a:r>
              <a:rPr lang="en-US" sz="1173">
                <a:solidFill>
                  <a:srgbClr val="FFFFFF"/>
                </a:solidFill>
                <a:latin typeface="Arimo"/>
              </a:rPr>
              <a:t>CHRIST is a nurturing ground for an individual’s holistic development to make effective contribution to the society in a dynamic environment</a:t>
            </a:r>
          </a:p>
        </p:txBody>
      </p:sp>
      <p:sp>
        <p:nvSpPr>
          <p:cNvPr id="10" name="TextBox 10"/>
          <p:cNvSpPr txBox="1"/>
          <p:nvPr/>
        </p:nvSpPr>
        <p:spPr>
          <a:xfrm>
            <a:off x="4047777" y="6396396"/>
            <a:ext cx="1982910" cy="510195"/>
          </a:xfrm>
          <a:prstGeom prst="rect">
            <a:avLst/>
          </a:prstGeom>
        </p:spPr>
        <p:txBody>
          <a:bodyPr lIns="0" tIns="0" rIns="0" bIns="0" rtlCol="0" anchor="t">
            <a:spAutoFit/>
          </a:bodyPr>
          <a:lstStyle/>
          <a:p>
            <a:pPr algn="ctr">
              <a:lnSpc>
                <a:spcPts val="1791"/>
              </a:lnSpc>
            </a:pPr>
            <a:r>
              <a:rPr lang="en-US" sz="1493">
                <a:solidFill>
                  <a:srgbClr val="FFFFFF"/>
                </a:solidFill>
                <a:latin typeface="Arimo Bold"/>
              </a:rPr>
              <a:t>VISION</a:t>
            </a:r>
          </a:p>
          <a:p>
            <a:pPr algn="ctr">
              <a:lnSpc>
                <a:spcPts val="1407"/>
              </a:lnSpc>
            </a:pPr>
            <a:r>
              <a:rPr lang="en-US" sz="1173">
                <a:solidFill>
                  <a:srgbClr val="FFFFFF"/>
                </a:solidFill>
                <a:latin typeface="Arimo"/>
              </a:rPr>
              <a:t>Excellence and Service</a:t>
            </a:r>
          </a:p>
        </p:txBody>
      </p:sp>
      <p:sp>
        <p:nvSpPr>
          <p:cNvPr id="11" name="TextBox 11"/>
          <p:cNvSpPr txBox="1"/>
          <p:nvPr/>
        </p:nvSpPr>
        <p:spPr>
          <a:xfrm>
            <a:off x="6563745" y="6396396"/>
            <a:ext cx="3000126" cy="826995"/>
          </a:xfrm>
          <a:prstGeom prst="rect">
            <a:avLst/>
          </a:prstGeom>
        </p:spPr>
        <p:txBody>
          <a:bodyPr lIns="0" tIns="0" rIns="0" bIns="0" rtlCol="0" anchor="t">
            <a:spAutoFit/>
          </a:bodyPr>
          <a:lstStyle/>
          <a:p>
            <a:pPr algn="ctr">
              <a:lnSpc>
                <a:spcPts val="1791"/>
              </a:lnSpc>
            </a:pPr>
            <a:r>
              <a:rPr lang="en-US" sz="1493">
                <a:solidFill>
                  <a:srgbClr val="FFFFFF"/>
                </a:solidFill>
                <a:latin typeface="Arimo Bold"/>
              </a:rPr>
              <a:t>CORE   VALUES</a:t>
            </a:r>
          </a:p>
          <a:p>
            <a:pPr algn="ctr">
              <a:lnSpc>
                <a:spcPts val="1407"/>
              </a:lnSpc>
            </a:pPr>
            <a:r>
              <a:rPr lang="en-US" sz="1173">
                <a:solidFill>
                  <a:srgbClr val="FFFFFF"/>
                </a:solidFill>
                <a:latin typeface="Arimo"/>
              </a:rPr>
              <a:t>Faith in God |  Moral Uprightness</a:t>
            </a:r>
          </a:p>
          <a:p>
            <a:pPr algn="ctr">
              <a:lnSpc>
                <a:spcPts val="1407"/>
              </a:lnSpc>
            </a:pPr>
            <a:r>
              <a:rPr lang="en-US" sz="1173">
                <a:solidFill>
                  <a:srgbClr val="FFFFFF"/>
                </a:solidFill>
                <a:latin typeface="Arimo"/>
              </a:rPr>
              <a:t> Love of Fellow Beings   </a:t>
            </a:r>
          </a:p>
          <a:p>
            <a:pPr algn="ctr">
              <a:lnSpc>
                <a:spcPts val="1407"/>
              </a:lnSpc>
            </a:pPr>
            <a:r>
              <a:rPr lang="en-US" sz="1173">
                <a:solidFill>
                  <a:srgbClr val="FFFFFF"/>
                </a:solidFill>
                <a:latin typeface="Arimo"/>
              </a:rPr>
              <a:t>Social Responsibility | Pursuit of Excellence</a:t>
            </a:r>
          </a:p>
        </p:txBody>
      </p:sp>
      <p:grpSp>
        <p:nvGrpSpPr>
          <p:cNvPr id="12" name="Group 12"/>
          <p:cNvGrpSpPr/>
          <p:nvPr/>
        </p:nvGrpSpPr>
        <p:grpSpPr>
          <a:xfrm>
            <a:off x="2927615" y="1729254"/>
            <a:ext cx="6206144" cy="2527235"/>
            <a:chOff x="0" y="0"/>
            <a:chExt cx="8274859" cy="3369647"/>
          </a:xfrm>
        </p:grpSpPr>
        <p:sp>
          <p:nvSpPr>
            <p:cNvPr id="13" name="TextBox 13"/>
            <p:cNvSpPr txBox="1"/>
            <p:nvPr/>
          </p:nvSpPr>
          <p:spPr>
            <a:xfrm>
              <a:off x="0" y="1508797"/>
              <a:ext cx="8274859" cy="1860850"/>
            </a:xfrm>
            <a:prstGeom prst="rect">
              <a:avLst/>
            </a:prstGeom>
          </p:spPr>
          <p:txBody>
            <a:bodyPr lIns="0" tIns="0" rIns="0" bIns="0" rtlCol="0" anchor="t">
              <a:spAutoFit/>
            </a:bodyPr>
            <a:lstStyle/>
            <a:p>
              <a:pPr>
                <a:lnSpc>
                  <a:spcPts val="5580"/>
                </a:lnSpc>
              </a:pPr>
              <a:r>
                <a:rPr lang="en-US" sz="4464" spc="223">
                  <a:solidFill>
                    <a:srgbClr val="000000"/>
                  </a:solidFill>
                  <a:latin typeface="League Spartan"/>
                </a:rPr>
                <a:t>BANKING BUSINESS CASE</a:t>
              </a:r>
            </a:p>
          </p:txBody>
        </p:sp>
        <p:sp>
          <p:nvSpPr>
            <p:cNvPr id="14" name="TextBox 14"/>
            <p:cNvSpPr txBox="1"/>
            <p:nvPr/>
          </p:nvSpPr>
          <p:spPr>
            <a:xfrm>
              <a:off x="0" y="76200"/>
              <a:ext cx="8274859" cy="1191368"/>
            </a:xfrm>
            <a:prstGeom prst="rect">
              <a:avLst/>
            </a:prstGeom>
          </p:spPr>
          <p:txBody>
            <a:bodyPr lIns="0" tIns="0" rIns="0" bIns="0" rtlCol="0" anchor="t">
              <a:spAutoFit/>
            </a:bodyPr>
            <a:lstStyle/>
            <a:p>
              <a:pPr algn="ctr">
                <a:lnSpc>
                  <a:spcPts val="6562"/>
                </a:lnSpc>
              </a:pPr>
              <a:endParaRPr/>
            </a:p>
          </p:txBody>
        </p:sp>
      </p:grpSp>
      <p:sp>
        <p:nvSpPr>
          <p:cNvPr id="16" name="TextBox 16"/>
          <p:cNvSpPr txBox="1"/>
          <p:nvPr/>
        </p:nvSpPr>
        <p:spPr>
          <a:xfrm>
            <a:off x="3480752" y="4580339"/>
            <a:ext cx="2779808" cy="1337958"/>
          </a:xfrm>
          <a:prstGeom prst="rect">
            <a:avLst/>
          </a:prstGeom>
        </p:spPr>
        <p:txBody>
          <a:bodyPr lIns="0" tIns="0" rIns="0" bIns="0" rtlCol="0" anchor="t">
            <a:spAutoFit/>
          </a:bodyPr>
          <a:lstStyle/>
          <a:p>
            <a:pPr algn="ctr">
              <a:lnSpc>
                <a:spcPts val="3322"/>
              </a:lnSpc>
            </a:pPr>
            <a:r>
              <a:rPr lang="en-US" sz="2914" spc="-61" dirty="0">
                <a:solidFill>
                  <a:srgbClr val="000000"/>
                </a:solidFill>
                <a:latin typeface="Agrandir Tight"/>
              </a:rPr>
              <a:t>Presented by, </a:t>
            </a:r>
          </a:p>
          <a:p>
            <a:pPr algn="ctr">
              <a:lnSpc>
                <a:spcPts val="3322"/>
              </a:lnSpc>
            </a:pPr>
            <a:r>
              <a:rPr lang="en-US" sz="2914" spc="-61" dirty="0">
                <a:solidFill>
                  <a:srgbClr val="000000"/>
                </a:solidFill>
                <a:latin typeface="Agrandir Tight"/>
              </a:rPr>
              <a:t>Ria Liz Luke</a:t>
            </a:r>
          </a:p>
          <a:p>
            <a:pPr algn="ctr">
              <a:lnSpc>
                <a:spcPts val="3322"/>
              </a:lnSpc>
            </a:pPr>
            <a:r>
              <a:rPr lang="en-US" sz="2914" spc="-61" dirty="0">
                <a:solidFill>
                  <a:srgbClr val="000000"/>
                </a:solidFill>
                <a:latin typeface="Agrandir Tight"/>
              </a:rPr>
              <a:t>rializluke@gmail.com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7399120" y="-10160"/>
            <a:ext cx="2374240" cy="675808"/>
            <a:chOff x="0" y="0"/>
            <a:chExt cx="3165653" cy="901077"/>
          </a:xfrm>
        </p:grpSpPr>
        <p:sp>
          <p:nvSpPr>
            <p:cNvPr id="6" name="Freeform 6"/>
            <p:cNvSpPr/>
            <p:nvPr/>
          </p:nvSpPr>
          <p:spPr>
            <a:xfrm>
              <a:off x="13589" y="13589"/>
              <a:ext cx="3138551" cy="873887"/>
            </a:xfrm>
            <a:custGeom>
              <a:avLst/>
              <a:gdLst/>
              <a:ahLst/>
              <a:cxnLst/>
              <a:rect l="l" t="t" r="r" b="b"/>
              <a:pathLst>
                <a:path w="3138551" h="873887">
                  <a:moveTo>
                    <a:pt x="111633" y="0"/>
                  </a:moveTo>
                  <a:lnTo>
                    <a:pt x="3026791" y="0"/>
                  </a:lnTo>
                  <a:cubicBezTo>
                    <a:pt x="3088513" y="0"/>
                    <a:pt x="3138551" y="48895"/>
                    <a:pt x="3138551" y="109220"/>
                  </a:cubicBezTo>
                  <a:lnTo>
                    <a:pt x="3138551" y="873887"/>
                  </a:lnTo>
                  <a:lnTo>
                    <a:pt x="0" y="873887"/>
                  </a:lnTo>
                  <a:lnTo>
                    <a:pt x="0" y="109220"/>
                  </a:lnTo>
                  <a:cubicBezTo>
                    <a:pt x="0" y="48895"/>
                    <a:pt x="50038" y="0"/>
                    <a:pt x="111760" y="0"/>
                  </a:cubicBezTo>
                  <a:close/>
                </a:path>
              </a:pathLst>
            </a:custGeom>
            <a:solidFill>
              <a:srgbClr val="0B5394"/>
            </a:solidFill>
          </p:spPr>
        </p:sp>
        <p:sp>
          <p:nvSpPr>
            <p:cNvPr id="7" name="Freeform 7"/>
            <p:cNvSpPr/>
            <p:nvPr/>
          </p:nvSpPr>
          <p:spPr>
            <a:xfrm>
              <a:off x="0" y="0"/>
              <a:ext cx="3165729" cy="901065"/>
            </a:xfrm>
            <a:custGeom>
              <a:avLst/>
              <a:gdLst/>
              <a:ahLst/>
              <a:cxnLst/>
              <a:rect l="l" t="t" r="r" b="b"/>
              <a:pathLst>
                <a:path w="3165729" h="901065">
                  <a:moveTo>
                    <a:pt x="125222" y="0"/>
                  </a:moveTo>
                  <a:lnTo>
                    <a:pt x="3040380" y="0"/>
                  </a:lnTo>
                  <a:lnTo>
                    <a:pt x="3040380" y="13589"/>
                  </a:lnTo>
                  <a:lnTo>
                    <a:pt x="3040380" y="0"/>
                  </a:lnTo>
                  <a:cubicBezTo>
                    <a:pt x="3109214" y="0"/>
                    <a:pt x="3165602" y="54737"/>
                    <a:pt x="3165602" y="122809"/>
                  </a:cubicBezTo>
                  <a:lnTo>
                    <a:pt x="3152140" y="122809"/>
                  </a:lnTo>
                  <a:lnTo>
                    <a:pt x="3165729" y="122809"/>
                  </a:lnTo>
                  <a:lnTo>
                    <a:pt x="3165729" y="887476"/>
                  </a:lnTo>
                  <a:cubicBezTo>
                    <a:pt x="3165729" y="894969"/>
                    <a:pt x="3159633" y="901065"/>
                    <a:pt x="3152140" y="901065"/>
                  </a:cubicBezTo>
                  <a:lnTo>
                    <a:pt x="13589" y="901065"/>
                  </a:lnTo>
                  <a:cubicBezTo>
                    <a:pt x="6096" y="901065"/>
                    <a:pt x="0" y="894969"/>
                    <a:pt x="0" y="887476"/>
                  </a:cubicBezTo>
                  <a:lnTo>
                    <a:pt x="0" y="122809"/>
                  </a:lnTo>
                  <a:lnTo>
                    <a:pt x="13589" y="122809"/>
                  </a:lnTo>
                  <a:lnTo>
                    <a:pt x="0" y="122809"/>
                  </a:lnTo>
                  <a:cubicBezTo>
                    <a:pt x="0" y="54737"/>
                    <a:pt x="56388" y="0"/>
                    <a:pt x="125222" y="0"/>
                  </a:cubicBezTo>
                  <a:cubicBezTo>
                    <a:pt x="132715" y="0"/>
                    <a:pt x="138811" y="6096"/>
                    <a:pt x="138811" y="13589"/>
                  </a:cubicBezTo>
                  <a:lnTo>
                    <a:pt x="125222" y="13589"/>
                  </a:lnTo>
                  <a:lnTo>
                    <a:pt x="125222" y="0"/>
                  </a:lnTo>
                  <a:moveTo>
                    <a:pt x="125222" y="27051"/>
                  </a:moveTo>
                  <a:cubicBezTo>
                    <a:pt x="117729" y="27051"/>
                    <a:pt x="111633" y="20955"/>
                    <a:pt x="111633" y="13462"/>
                  </a:cubicBezTo>
                  <a:lnTo>
                    <a:pt x="125222" y="13462"/>
                  </a:lnTo>
                  <a:lnTo>
                    <a:pt x="125222" y="27051"/>
                  </a:lnTo>
                  <a:cubicBezTo>
                    <a:pt x="70739" y="27051"/>
                    <a:pt x="27051" y="70231"/>
                    <a:pt x="27051" y="122809"/>
                  </a:cubicBezTo>
                  <a:lnTo>
                    <a:pt x="27051" y="887476"/>
                  </a:lnTo>
                  <a:lnTo>
                    <a:pt x="13589" y="887476"/>
                  </a:lnTo>
                  <a:lnTo>
                    <a:pt x="13589" y="874014"/>
                  </a:lnTo>
                  <a:lnTo>
                    <a:pt x="3152140" y="874014"/>
                  </a:lnTo>
                  <a:lnTo>
                    <a:pt x="3152140" y="887603"/>
                  </a:lnTo>
                  <a:lnTo>
                    <a:pt x="3138551" y="887603"/>
                  </a:lnTo>
                  <a:lnTo>
                    <a:pt x="3138551" y="122809"/>
                  </a:lnTo>
                  <a:cubicBezTo>
                    <a:pt x="3138551" y="70231"/>
                    <a:pt x="3094863" y="27051"/>
                    <a:pt x="3040380" y="27051"/>
                  </a:cubicBezTo>
                  <a:lnTo>
                    <a:pt x="125222" y="27051"/>
                  </a:lnTo>
                  <a:close/>
                </a:path>
              </a:pathLst>
            </a:custGeom>
            <a:solidFill>
              <a:srgbClr val="0B5394"/>
            </a:solidFill>
          </p:spPr>
        </p:sp>
      </p:grpSp>
      <p:grpSp>
        <p:nvGrpSpPr>
          <p:cNvPr id="8" name="Group 8"/>
          <p:cNvGrpSpPr/>
          <p:nvPr/>
        </p:nvGrpSpPr>
        <p:grpSpPr>
          <a:xfrm rot="-10800000">
            <a:off x="-12080" y="-10160"/>
            <a:ext cx="9785440" cy="408928"/>
            <a:chOff x="0" y="0"/>
            <a:chExt cx="13047253" cy="545237"/>
          </a:xfrm>
        </p:grpSpPr>
        <p:sp>
          <p:nvSpPr>
            <p:cNvPr id="9" name="Freeform 9"/>
            <p:cNvSpPr/>
            <p:nvPr/>
          </p:nvSpPr>
          <p:spPr>
            <a:xfrm>
              <a:off x="13589" y="13589"/>
              <a:ext cx="13020167" cy="518160"/>
            </a:xfrm>
            <a:custGeom>
              <a:avLst/>
              <a:gdLst/>
              <a:ahLst/>
              <a:cxnLst/>
              <a:rect l="l" t="t" r="r" b="b"/>
              <a:pathLst>
                <a:path w="13020167" h="518160">
                  <a:moveTo>
                    <a:pt x="67945" y="0"/>
                  </a:moveTo>
                  <a:lnTo>
                    <a:pt x="12952095" y="0"/>
                  </a:lnTo>
                  <a:cubicBezTo>
                    <a:pt x="12989687" y="0"/>
                    <a:pt x="13020167" y="28956"/>
                    <a:pt x="13020167" y="64770"/>
                  </a:cubicBezTo>
                  <a:lnTo>
                    <a:pt x="13020167" y="518160"/>
                  </a:lnTo>
                  <a:lnTo>
                    <a:pt x="0" y="518160"/>
                  </a:lnTo>
                  <a:lnTo>
                    <a:pt x="0" y="64770"/>
                  </a:lnTo>
                  <a:cubicBezTo>
                    <a:pt x="0" y="28956"/>
                    <a:pt x="30480" y="0"/>
                    <a:pt x="68072" y="0"/>
                  </a:cubicBezTo>
                  <a:close/>
                </a:path>
              </a:pathLst>
            </a:custGeom>
            <a:solidFill>
              <a:srgbClr val="0B5394"/>
            </a:solidFill>
          </p:spPr>
        </p:sp>
        <p:sp>
          <p:nvSpPr>
            <p:cNvPr id="10" name="Freeform 10"/>
            <p:cNvSpPr/>
            <p:nvPr/>
          </p:nvSpPr>
          <p:spPr>
            <a:xfrm>
              <a:off x="0" y="0"/>
              <a:ext cx="13047218" cy="545338"/>
            </a:xfrm>
            <a:custGeom>
              <a:avLst/>
              <a:gdLst/>
              <a:ahLst/>
              <a:cxnLst/>
              <a:rect l="l" t="t" r="r" b="b"/>
              <a:pathLst>
                <a:path w="13047218" h="545338">
                  <a:moveTo>
                    <a:pt x="81534" y="0"/>
                  </a:moveTo>
                  <a:lnTo>
                    <a:pt x="12965684" y="0"/>
                  </a:lnTo>
                  <a:lnTo>
                    <a:pt x="12965684" y="13589"/>
                  </a:lnTo>
                  <a:lnTo>
                    <a:pt x="12965684" y="0"/>
                  </a:lnTo>
                  <a:cubicBezTo>
                    <a:pt x="13010135" y="0"/>
                    <a:pt x="13047218" y="34417"/>
                    <a:pt x="13047218" y="78359"/>
                  </a:cubicBezTo>
                  <a:lnTo>
                    <a:pt x="13033629" y="78359"/>
                  </a:lnTo>
                  <a:lnTo>
                    <a:pt x="13047218" y="78359"/>
                  </a:lnTo>
                  <a:lnTo>
                    <a:pt x="13047218" y="531749"/>
                  </a:lnTo>
                  <a:cubicBezTo>
                    <a:pt x="13047218" y="539242"/>
                    <a:pt x="13041122" y="545338"/>
                    <a:pt x="13033629" y="545338"/>
                  </a:cubicBezTo>
                  <a:lnTo>
                    <a:pt x="13589" y="545338"/>
                  </a:lnTo>
                  <a:cubicBezTo>
                    <a:pt x="6096" y="545211"/>
                    <a:pt x="0" y="539115"/>
                    <a:pt x="0" y="531749"/>
                  </a:cubicBezTo>
                  <a:lnTo>
                    <a:pt x="0" y="78359"/>
                  </a:lnTo>
                  <a:lnTo>
                    <a:pt x="13589" y="78359"/>
                  </a:lnTo>
                  <a:lnTo>
                    <a:pt x="0" y="78359"/>
                  </a:lnTo>
                  <a:cubicBezTo>
                    <a:pt x="0" y="34417"/>
                    <a:pt x="37211" y="0"/>
                    <a:pt x="81534" y="0"/>
                  </a:cubicBezTo>
                  <a:cubicBezTo>
                    <a:pt x="85598" y="0"/>
                    <a:pt x="89535" y="1905"/>
                    <a:pt x="92075" y="5080"/>
                  </a:cubicBezTo>
                  <a:lnTo>
                    <a:pt x="81534" y="13589"/>
                  </a:lnTo>
                  <a:lnTo>
                    <a:pt x="81534" y="0"/>
                  </a:lnTo>
                  <a:moveTo>
                    <a:pt x="81534" y="27051"/>
                  </a:moveTo>
                  <a:cubicBezTo>
                    <a:pt x="77470" y="27051"/>
                    <a:pt x="73533" y="25146"/>
                    <a:pt x="70993" y="21971"/>
                  </a:cubicBezTo>
                  <a:lnTo>
                    <a:pt x="81534" y="13462"/>
                  </a:lnTo>
                  <a:lnTo>
                    <a:pt x="81534" y="27051"/>
                  </a:lnTo>
                  <a:cubicBezTo>
                    <a:pt x="50800" y="27051"/>
                    <a:pt x="27051" y="50673"/>
                    <a:pt x="27051" y="78359"/>
                  </a:cubicBezTo>
                  <a:lnTo>
                    <a:pt x="27051" y="531749"/>
                  </a:lnTo>
                  <a:lnTo>
                    <a:pt x="13589" y="531749"/>
                  </a:lnTo>
                  <a:lnTo>
                    <a:pt x="13589" y="518160"/>
                  </a:lnTo>
                  <a:lnTo>
                    <a:pt x="13033756" y="518160"/>
                  </a:lnTo>
                  <a:lnTo>
                    <a:pt x="13033756" y="531749"/>
                  </a:lnTo>
                  <a:lnTo>
                    <a:pt x="13020168" y="531749"/>
                  </a:lnTo>
                  <a:lnTo>
                    <a:pt x="13020168" y="78359"/>
                  </a:lnTo>
                  <a:cubicBezTo>
                    <a:pt x="13020168" y="50673"/>
                    <a:pt x="12996418" y="27178"/>
                    <a:pt x="12965685" y="27178"/>
                  </a:cubicBezTo>
                  <a:lnTo>
                    <a:pt x="81534" y="27178"/>
                  </a:lnTo>
                  <a:close/>
                </a:path>
              </a:pathLst>
            </a:custGeom>
            <a:solidFill>
              <a:srgbClr val="0B5394"/>
            </a:solidFill>
          </p:spPr>
        </p:sp>
      </p:grpSp>
      <p:sp>
        <p:nvSpPr>
          <p:cNvPr id="11" name="Freeform 11"/>
          <p:cNvSpPr/>
          <p:nvPr/>
        </p:nvSpPr>
        <p:spPr>
          <a:xfrm>
            <a:off x="971800" y="4297703"/>
            <a:ext cx="2806200" cy="2285977"/>
          </a:xfrm>
          <a:custGeom>
            <a:avLst/>
            <a:gdLst/>
            <a:ahLst/>
            <a:cxnLst/>
            <a:rect l="l" t="t" r="r" b="b"/>
            <a:pathLst>
              <a:path w="2806200" h="2285977">
                <a:moveTo>
                  <a:pt x="0" y="0"/>
                </a:moveTo>
                <a:lnTo>
                  <a:pt x="2806199" y="0"/>
                </a:lnTo>
                <a:lnTo>
                  <a:pt x="2806199" y="2285977"/>
                </a:lnTo>
                <a:lnTo>
                  <a:pt x="0" y="2285977"/>
                </a:lnTo>
                <a:lnTo>
                  <a:pt x="0" y="0"/>
                </a:lnTo>
                <a:close/>
              </a:path>
            </a:pathLst>
          </a:custGeom>
          <a:blipFill>
            <a:blip r:embed="rId3"/>
            <a:stretch>
              <a:fillRect/>
            </a:stretch>
          </a:blipFill>
        </p:spPr>
      </p:sp>
      <p:sp>
        <p:nvSpPr>
          <p:cNvPr id="12" name="Freeform 12"/>
          <p:cNvSpPr/>
          <p:nvPr/>
        </p:nvSpPr>
        <p:spPr>
          <a:xfrm>
            <a:off x="5332843" y="4297703"/>
            <a:ext cx="2791193" cy="2285977"/>
          </a:xfrm>
          <a:custGeom>
            <a:avLst/>
            <a:gdLst/>
            <a:ahLst/>
            <a:cxnLst/>
            <a:rect l="l" t="t" r="r" b="b"/>
            <a:pathLst>
              <a:path w="2791193" h="2285977">
                <a:moveTo>
                  <a:pt x="0" y="0"/>
                </a:moveTo>
                <a:lnTo>
                  <a:pt x="2791193" y="0"/>
                </a:lnTo>
                <a:lnTo>
                  <a:pt x="2791193" y="2285977"/>
                </a:lnTo>
                <a:lnTo>
                  <a:pt x="0" y="2285977"/>
                </a:lnTo>
                <a:lnTo>
                  <a:pt x="0" y="0"/>
                </a:lnTo>
                <a:close/>
              </a:path>
            </a:pathLst>
          </a:custGeom>
          <a:blipFill>
            <a:blip r:embed="rId4"/>
            <a:stretch>
              <a:fillRect/>
            </a:stretch>
          </a:blipFill>
        </p:spPr>
      </p:sp>
      <p:sp>
        <p:nvSpPr>
          <p:cNvPr id="13" name="TextBox 13"/>
          <p:cNvSpPr txBox="1"/>
          <p:nvPr/>
        </p:nvSpPr>
        <p:spPr>
          <a:xfrm>
            <a:off x="3657633" y="6941676"/>
            <a:ext cx="2438334" cy="228600"/>
          </a:xfrm>
          <a:prstGeom prst="rect">
            <a:avLst/>
          </a:prstGeom>
        </p:spPr>
        <p:txBody>
          <a:bodyPr lIns="0" tIns="0" rIns="0" bIns="0" rtlCol="0" anchor="t">
            <a:spAutoFit/>
          </a:bodyPr>
          <a:lstStyle/>
          <a:p>
            <a:pPr algn="ctr">
              <a:lnSpc>
                <a:spcPts val="1791"/>
              </a:lnSpc>
            </a:pPr>
            <a:r>
              <a:rPr lang="en-US" sz="1493">
                <a:solidFill>
                  <a:srgbClr val="FFFFFF"/>
                </a:solidFill>
                <a:latin typeface="Arimo Bold"/>
              </a:rPr>
              <a:t>Excellence and Service</a:t>
            </a:r>
          </a:p>
        </p:txBody>
      </p:sp>
      <p:sp>
        <p:nvSpPr>
          <p:cNvPr id="15" name="TextBox 15"/>
          <p:cNvSpPr txBox="1"/>
          <p:nvPr/>
        </p:nvSpPr>
        <p:spPr>
          <a:xfrm>
            <a:off x="330889" y="1055901"/>
            <a:ext cx="9006967" cy="454697"/>
          </a:xfrm>
          <a:prstGeom prst="rect">
            <a:avLst/>
          </a:prstGeom>
        </p:spPr>
        <p:txBody>
          <a:bodyPr lIns="0" tIns="0" rIns="0" bIns="0" rtlCol="0" anchor="t">
            <a:spAutoFit/>
          </a:bodyPr>
          <a:lstStyle/>
          <a:p>
            <a:pPr>
              <a:lnSpc>
                <a:spcPts val="1820"/>
              </a:lnSpc>
              <a:spcBef>
                <a:spcPct val="0"/>
              </a:spcBef>
            </a:pPr>
            <a:r>
              <a:rPr lang="en-US" sz="1517">
                <a:solidFill>
                  <a:srgbClr val="000000"/>
                </a:solidFill>
                <a:latin typeface="Archivo Narrow Bold"/>
              </a:rPr>
              <a:t>1. Income Insights</a:t>
            </a:r>
          </a:p>
          <a:p>
            <a:pPr>
              <a:lnSpc>
                <a:spcPts val="1820"/>
              </a:lnSpc>
              <a:spcBef>
                <a:spcPct val="0"/>
              </a:spcBef>
            </a:pPr>
            <a:r>
              <a:rPr lang="en-US" sz="1517">
                <a:solidFill>
                  <a:srgbClr val="000000"/>
                </a:solidFill>
                <a:latin typeface="Archivo Narrow Bold"/>
              </a:rPr>
              <a:t>Requirement : How many customers have no annual income? Plot and present the data distribution of these customers.</a:t>
            </a:r>
          </a:p>
        </p:txBody>
      </p:sp>
      <p:sp>
        <p:nvSpPr>
          <p:cNvPr id="16" name="TextBox 16"/>
          <p:cNvSpPr txBox="1"/>
          <p:nvPr/>
        </p:nvSpPr>
        <p:spPr>
          <a:xfrm>
            <a:off x="403456" y="2024339"/>
            <a:ext cx="8934400" cy="1752600"/>
          </a:xfrm>
          <a:prstGeom prst="rect">
            <a:avLst/>
          </a:prstGeom>
        </p:spPr>
        <p:txBody>
          <a:bodyPr lIns="0" tIns="0" rIns="0" bIns="0" rtlCol="0" anchor="t">
            <a:spAutoFit/>
          </a:bodyPr>
          <a:lstStyle/>
          <a:p>
            <a:pPr marL="322410" lvl="1" indent="-161205" algn="l">
              <a:lnSpc>
                <a:spcPts val="1791"/>
              </a:lnSpc>
              <a:buFont typeface="Arial"/>
              <a:buChar char="•"/>
            </a:pPr>
            <a:r>
              <a:rPr lang="en-US" sz="1493" u="none" strike="noStrike">
                <a:solidFill>
                  <a:srgbClr val="000000"/>
                </a:solidFill>
                <a:latin typeface="Archivo Narrow"/>
              </a:rPr>
              <a:t>There are no customers with zero Annual Income in the dataset.</a:t>
            </a:r>
          </a:p>
          <a:p>
            <a:pPr algn="l">
              <a:lnSpc>
                <a:spcPts val="1791"/>
              </a:lnSpc>
            </a:pPr>
            <a:r>
              <a:rPr lang="en-US" sz="1493" u="none" strike="noStrike">
                <a:solidFill>
                  <a:srgbClr val="000000"/>
                </a:solidFill>
                <a:latin typeface="Archivo Narrow"/>
              </a:rPr>
              <a:t> </a:t>
            </a:r>
          </a:p>
          <a:p>
            <a:pPr marL="322410" lvl="1" indent="-161205" algn="l">
              <a:lnSpc>
                <a:spcPts val="1791"/>
              </a:lnSpc>
              <a:buFont typeface="Arial"/>
              <a:buChar char="•"/>
            </a:pPr>
            <a:r>
              <a:rPr lang="en-US" sz="1493" u="none" strike="noStrike">
                <a:solidFill>
                  <a:srgbClr val="000000"/>
                </a:solidFill>
                <a:latin typeface="Archivo Narrow"/>
              </a:rPr>
              <a:t>Possibility 1:   look at the rows where the 'Annual Income' is missing.</a:t>
            </a:r>
          </a:p>
          <a:p>
            <a:pPr algn="l">
              <a:lnSpc>
                <a:spcPts val="1791"/>
              </a:lnSpc>
            </a:pPr>
            <a:endParaRPr lang="en-US" sz="1493" u="none" strike="noStrike">
              <a:solidFill>
                <a:srgbClr val="000000"/>
              </a:solidFill>
              <a:latin typeface="Archivo Narrow"/>
            </a:endParaRPr>
          </a:p>
          <a:p>
            <a:pPr marL="322410" lvl="1" indent="-161205" algn="l">
              <a:lnSpc>
                <a:spcPts val="1791"/>
              </a:lnSpc>
              <a:buFont typeface="Arial"/>
              <a:buChar char="•"/>
            </a:pPr>
            <a:r>
              <a:rPr lang="en-US" sz="1493" u="none" strike="noStrike">
                <a:solidFill>
                  <a:srgbClr val="000000"/>
                </a:solidFill>
                <a:latin typeface="Archivo Narrow"/>
              </a:rPr>
              <a:t>This can be done under the assumption that the customers with zero Annual Income left the field for 'Annual Income' empty, indicating that it is null while filling out the survey for details.</a:t>
            </a:r>
          </a:p>
          <a:p>
            <a:pPr algn="l">
              <a:lnSpc>
                <a:spcPts val="1791"/>
              </a:lnSpc>
            </a:pPr>
            <a:endParaRPr lang="en-US" sz="1493" u="none" strike="noStrike">
              <a:solidFill>
                <a:srgbClr val="000000"/>
              </a:solidFill>
              <a:latin typeface="Archivo Narrow"/>
            </a:endParaRPr>
          </a:p>
          <a:p>
            <a:pPr marL="322410" lvl="1" indent="-161205" algn="l">
              <a:lnSpc>
                <a:spcPts val="1791"/>
              </a:lnSpc>
              <a:buFont typeface="Arial"/>
              <a:buChar char="•"/>
            </a:pPr>
            <a:r>
              <a:rPr lang="en-US" sz="1493" u="none" strike="noStrike">
                <a:solidFill>
                  <a:srgbClr val="000000"/>
                </a:solidFill>
                <a:latin typeface="Archivo Narrow"/>
              </a:rPr>
              <a:t>Possibility 2:  people belonging to ‘unemployed’ section and ‘students’ have zero annual income.</a:t>
            </a:r>
          </a:p>
        </p:txBody>
      </p:sp>
      <p:sp>
        <p:nvSpPr>
          <p:cNvPr id="17" name="TextBox 17"/>
          <p:cNvSpPr txBox="1"/>
          <p:nvPr/>
        </p:nvSpPr>
        <p:spPr>
          <a:xfrm>
            <a:off x="0" y="543282"/>
            <a:ext cx="4798089" cy="360219"/>
          </a:xfrm>
          <a:prstGeom prst="rect">
            <a:avLst/>
          </a:prstGeom>
        </p:spPr>
        <p:txBody>
          <a:bodyPr lIns="0" tIns="0" rIns="0" bIns="0" rtlCol="0" anchor="t">
            <a:spAutoFit/>
          </a:bodyPr>
          <a:lstStyle/>
          <a:p>
            <a:pPr algn="ctr">
              <a:lnSpc>
                <a:spcPts val="2712"/>
              </a:lnSpc>
              <a:spcBef>
                <a:spcPct val="0"/>
              </a:spcBef>
            </a:pPr>
            <a:r>
              <a:rPr lang="en-US" sz="2260">
                <a:solidFill>
                  <a:srgbClr val="000000"/>
                </a:solidFill>
                <a:latin typeface="Archivo Narrow Bold"/>
              </a:rPr>
              <a:t>IV. Data Analysis &amp; Visualization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7399120" y="-10160"/>
            <a:ext cx="2374240" cy="675808"/>
            <a:chOff x="0" y="0"/>
            <a:chExt cx="3165653" cy="901077"/>
          </a:xfrm>
        </p:grpSpPr>
        <p:sp>
          <p:nvSpPr>
            <p:cNvPr id="6" name="Freeform 6"/>
            <p:cNvSpPr/>
            <p:nvPr/>
          </p:nvSpPr>
          <p:spPr>
            <a:xfrm>
              <a:off x="13589" y="13589"/>
              <a:ext cx="3138551" cy="873887"/>
            </a:xfrm>
            <a:custGeom>
              <a:avLst/>
              <a:gdLst/>
              <a:ahLst/>
              <a:cxnLst/>
              <a:rect l="l" t="t" r="r" b="b"/>
              <a:pathLst>
                <a:path w="3138551" h="873887">
                  <a:moveTo>
                    <a:pt x="111633" y="0"/>
                  </a:moveTo>
                  <a:lnTo>
                    <a:pt x="3026791" y="0"/>
                  </a:lnTo>
                  <a:cubicBezTo>
                    <a:pt x="3088513" y="0"/>
                    <a:pt x="3138551" y="48895"/>
                    <a:pt x="3138551" y="109220"/>
                  </a:cubicBezTo>
                  <a:lnTo>
                    <a:pt x="3138551" y="873887"/>
                  </a:lnTo>
                  <a:lnTo>
                    <a:pt x="0" y="873887"/>
                  </a:lnTo>
                  <a:lnTo>
                    <a:pt x="0" y="109220"/>
                  </a:lnTo>
                  <a:cubicBezTo>
                    <a:pt x="0" y="48895"/>
                    <a:pt x="50038" y="0"/>
                    <a:pt x="111760" y="0"/>
                  </a:cubicBezTo>
                  <a:close/>
                </a:path>
              </a:pathLst>
            </a:custGeom>
            <a:solidFill>
              <a:srgbClr val="0B5394"/>
            </a:solidFill>
          </p:spPr>
        </p:sp>
        <p:sp>
          <p:nvSpPr>
            <p:cNvPr id="7" name="Freeform 7"/>
            <p:cNvSpPr/>
            <p:nvPr/>
          </p:nvSpPr>
          <p:spPr>
            <a:xfrm>
              <a:off x="0" y="0"/>
              <a:ext cx="3165729" cy="901065"/>
            </a:xfrm>
            <a:custGeom>
              <a:avLst/>
              <a:gdLst/>
              <a:ahLst/>
              <a:cxnLst/>
              <a:rect l="l" t="t" r="r" b="b"/>
              <a:pathLst>
                <a:path w="3165729" h="901065">
                  <a:moveTo>
                    <a:pt x="125222" y="0"/>
                  </a:moveTo>
                  <a:lnTo>
                    <a:pt x="3040380" y="0"/>
                  </a:lnTo>
                  <a:lnTo>
                    <a:pt x="3040380" y="13589"/>
                  </a:lnTo>
                  <a:lnTo>
                    <a:pt x="3040380" y="0"/>
                  </a:lnTo>
                  <a:cubicBezTo>
                    <a:pt x="3109214" y="0"/>
                    <a:pt x="3165602" y="54737"/>
                    <a:pt x="3165602" y="122809"/>
                  </a:cubicBezTo>
                  <a:lnTo>
                    <a:pt x="3152140" y="122809"/>
                  </a:lnTo>
                  <a:lnTo>
                    <a:pt x="3165729" y="122809"/>
                  </a:lnTo>
                  <a:lnTo>
                    <a:pt x="3165729" y="887476"/>
                  </a:lnTo>
                  <a:cubicBezTo>
                    <a:pt x="3165729" y="894969"/>
                    <a:pt x="3159633" y="901065"/>
                    <a:pt x="3152140" y="901065"/>
                  </a:cubicBezTo>
                  <a:lnTo>
                    <a:pt x="13589" y="901065"/>
                  </a:lnTo>
                  <a:cubicBezTo>
                    <a:pt x="6096" y="901065"/>
                    <a:pt x="0" y="894969"/>
                    <a:pt x="0" y="887476"/>
                  </a:cubicBezTo>
                  <a:lnTo>
                    <a:pt x="0" y="122809"/>
                  </a:lnTo>
                  <a:lnTo>
                    <a:pt x="13589" y="122809"/>
                  </a:lnTo>
                  <a:lnTo>
                    <a:pt x="0" y="122809"/>
                  </a:lnTo>
                  <a:cubicBezTo>
                    <a:pt x="0" y="54737"/>
                    <a:pt x="56388" y="0"/>
                    <a:pt x="125222" y="0"/>
                  </a:cubicBezTo>
                  <a:cubicBezTo>
                    <a:pt x="132715" y="0"/>
                    <a:pt x="138811" y="6096"/>
                    <a:pt x="138811" y="13589"/>
                  </a:cubicBezTo>
                  <a:lnTo>
                    <a:pt x="125222" y="13589"/>
                  </a:lnTo>
                  <a:lnTo>
                    <a:pt x="125222" y="0"/>
                  </a:lnTo>
                  <a:moveTo>
                    <a:pt x="125222" y="27051"/>
                  </a:moveTo>
                  <a:cubicBezTo>
                    <a:pt x="117729" y="27051"/>
                    <a:pt x="111633" y="20955"/>
                    <a:pt x="111633" y="13462"/>
                  </a:cubicBezTo>
                  <a:lnTo>
                    <a:pt x="125222" y="13462"/>
                  </a:lnTo>
                  <a:lnTo>
                    <a:pt x="125222" y="27051"/>
                  </a:lnTo>
                  <a:cubicBezTo>
                    <a:pt x="70739" y="27051"/>
                    <a:pt x="27051" y="70231"/>
                    <a:pt x="27051" y="122809"/>
                  </a:cubicBezTo>
                  <a:lnTo>
                    <a:pt x="27051" y="887476"/>
                  </a:lnTo>
                  <a:lnTo>
                    <a:pt x="13589" y="887476"/>
                  </a:lnTo>
                  <a:lnTo>
                    <a:pt x="13589" y="874014"/>
                  </a:lnTo>
                  <a:lnTo>
                    <a:pt x="3152140" y="874014"/>
                  </a:lnTo>
                  <a:lnTo>
                    <a:pt x="3152140" y="887603"/>
                  </a:lnTo>
                  <a:lnTo>
                    <a:pt x="3138551" y="887603"/>
                  </a:lnTo>
                  <a:lnTo>
                    <a:pt x="3138551" y="122809"/>
                  </a:lnTo>
                  <a:cubicBezTo>
                    <a:pt x="3138551" y="70231"/>
                    <a:pt x="3094863" y="27051"/>
                    <a:pt x="3040380" y="27051"/>
                  </a:cubicBezTo>
                  <a:lnTo>
                    <a:pt x="125222" y="27051"/>
                  </a:lnTo>
                  <a:close/>
                </a:path>
              </a:pathLst>
            </a:custGeom>
            <a:solidFill>
              <a:srgbClr val="0B5394"/>
            </a:solidFill>
          </p:spPr>
        </p:sp>
      </p:grpSp>
      <p:grpSp>
        <p:nvGrpSpPr>
          <p:cNvPr id="8" name="Group 8"/>
          <p:cNvGrpSpPr/>
          <p:nvPr/>
        </p:nvGrpSpPr>
        <p:grpSpPr>
          <a:xfrm rot="-10800000">
            <a:off x="-12080" y="-10160"/>
            <a:ext cx="9785440" cy="408928"/>
            <a:chOff x="0" y="0"/>
            <a:chExt cx="13047253" cy="545237"/>
          </a:xfrm>
        </p:grpSpPr>
        <p:sp>
          <p:nvSpPr>
            <p:cNvPr id="9" name="Freeform 9"/>
            <p:cNvSpPr/>
            <p:nvPr/>
          </p:nvSpPr>
          <p:spPr>
            <a:xfrm>
              <a:off x="13589" y="13589"/>
              <a:ext cx="13020167" cy="518160"/>
            </a:xfrm>
            <a:custGeom>
              <a:avLst/>
              <a:gdLst/>
              <a:ahLst/>
              <a:cxnLst/>
              <a:rect l="l" t="t" r="r" b="b"/>
              <a:pathLst>
                <a:path w="13020167" h="518160">
                  <a:moveTo>
                    <a:pt x="67945" y="0"/>
                  </a:moveTo>
                  <a:lnTo>
                    <a:pt x="12952095" y="0"/>
                  </a:lnTo>
                  <a:cubicBezTo>
                    <a:pt x="12989687" y="0"/>
                    <a:pt x="13020167" y="28956"/>
                    <a:pt x="13020167" y="64770"/>
                  </a:cubicBezTo>
                  <a:lnTo>
                    <a:pt x="13020167" y="518160"/>
                  </a:lnTo>
                  <a:lnTo>
                    <a:pt x="0" y="518160"/>
                  </a:lnTo>
                  <a:lnTo>
                    <a:pt x="0" y="64770"/>
                  </a:lnTo>
                  <a:cubicBezTo>
                    <a:pt x="0" y="28956"/>
                    <a:pt x="30480" y="0"/>
                    <a:pt x="68072" y="0"/>
                  </a:cubicBezTo>
                  <a:close/>
                </a:path>
              </a:pathLst>
            </a:custGeom>
            <a:solidFill>
              <a:srgbClr val="0B5394"/>
            </a:solidFill>
          </p:spPr>
        </p:sp>
        <p:sp>
          <p:nvSpPr>
            <p:cNvPr id="10" name="Freeform 10"/>
            <p:cNvSpPr/>
            <p:nvPr/>
          </p:nvSpPr>
          <p:spPr>
            <a:xfrm>
              <a:off x="0" y="0"/>
              <a:ext cx="13047218" cy="545338"/>
            </a:xfrm>
            <a:custGeom>
              <a:avLst/>
              <a:gdLst/>
              <a:ahLst/>
              <a:cxnLst/>
              <a:rect l="l" t="t" r="r" b="b"/>
              <a:pathLst>
                <a:path w="13047218" h="545338">
                  <a:moveTo>
                    <a:pt x="81534" y="0"/>
                  </a:moveTo>
                  <a:lnTo>
                    <a:pt x="12965684" y="0"/>
                  </a:lnTo>
                  <a:lnTo>
                    <a:pt x="12965684" y="13589"/>
                  </a:lnTo>
                  <a:lnTo>
                    <a:pt x="12965684" y="0"/>
                  </a:lnTo>
                  <a:cubicBezTo>
                    <a:pt x="13010135" y="0"/>
                    <a:pt x="13047218" y="34417"/>
                    <a:pt x="13047218" y="78359"/>
                  </a:cubicBezTo>
                  <a:lnTo>
                    <a:pt x="13033629" y="78359"/>
                  </a:lnTo>
                  <a:lnTo>
                    <a:pt x="13047218" y="78359"/>
                  </a:lnTo>
                  <a:lnTo>
                    <a:pt x="13047218" y="531749"/>
                  </a:lnTo>
                  <a:cubicBezTo>
                    <a:pt x="13047218" y="539242"/>
                    <a:pt x="13041122" y="545338"/>
                    <a:pt x="13033629" y="545338"/>
                  </a:cubicBezTo>
                  <a:lnTo>
                    <a:pt x="13589" y="545338"/>
                  </a:lnTo>
                  <a:cubicBezTo>
                    <a:pt x="6096" y="545211"/>
                    <a:pt x="0" y="539115"/>
                    <a:pt x="0" y="531749"/>
                  </a:cubicBezTo>
                  <a:lnTo>
                    <a:pt x="0" y="78359"/>
                  </a:lnTo>
                  <a:lnTo>
                    <a:pt x="13589" y="78359"/>
                  </a:lnTo>
                  <a:lnTo>
                    <a:pt x="0" y="78359"/>
                  </a:lnTo>
                  <a:cubicBezTo>
                    <a:pt x="0" y="34417"/>
                    <a:pt x="37211" y="0"/>
                    <a:pt x="81534" y="0"/>
                  </a:cubicBezTo>
                  <a:cubicBezTo>
                    <a:pt x="85598" y="0"/>
                    <a:pt x="89535" y="1905"/>
                    <a:pt x="92075" y="5080"/>
                  </a:cubicBezTo>
                  <a:lnTo>
                    <a:pt x="81534" y="13589"/>
                  </a:lnTo>
                  <a:lnTo>
                    <a:pt x="81534" y="0"/>
                  </a:lnTo>
                  <a:moveTo>
                    <a:pt x="81534" y="27051"/>
                  </a:moveTo>
                  <a:cubicBezTo>
                    <a:pt x="77470" y="27051"/>
                    <a:pt x="73533" y="25146"/>
                    <a:pt x="70993" y="21971"/>
                  </a:cubicBezTo>
                  <a:lnTo>
                    <a:pt x="81534" y="13462"/>
                  </a:lnTo>
                  <a:lnTo>
                    <a:pt x="81534" y="27051"/>
                  </a:lnTo>
                  <a:cubicBezTo>
                    <a:pt x="50800" y="27051"/>
                    <a:pt x="27051" y="50673"/>
                    <a:pt x="27051" y="78359"/>
                  </a:cubicBezTo>
                  <a:lnTo>
                    <a:pt x="27051" y="531749"/>
                  </a:lnTo>
                  <a:lnTo>
                    <a:pt x="13589" y="531749"/>
                  </a:lnTo>
                  <a:lnTo>
                    <a:pt x="13589" y="518160"/>
                  </a:lnTo>
                  <a:lnTo>
                    <a:pt x="13033756" y="518160"/>
                  </a:lnTo>
                  <a:lnTo>
                    <a:pt x="13033756" y="531749"/>
                  </a:lnTo>
                  <a:lnTo>
                    <a:pt x="13020168" y="531749"/>
                  </a:lnTo>
                  <a:lnTo>
                    <a:pt x="13020168" y="78359"/>
                  </a:lnTo>
                  <a:cubicBezTo>
                    <a:pt x="13020168" y="50673"/>
                    <a:pt x="12996418" y="27178"/>
                    <a:pt x="12965685" y="27178"/>
                  </a:cubicBezTo>
                  <a:lnTo>
                    <a:pt x="81534" y="27178"/>
                  </a:lnTo>
                  <a:close/>
                </a:path>
              </a:pathLst>
            </a:custGeom>
            <a:solidFill>
              <a:srgbClr val="0B5394"/>
            </a:solidFill>
          </p:spPr>
        </p:sp>
      </p:grpSp>
      <p:sp>
        <p:nvSpPr>
          <p:cNvPr id="11" name="Freeform 11"/>
          <p:cNvSpPr/>
          <p:nvPr/>
        </p:nvSpPr>
        <p:spPr>
          <a:xfrm>
            <a:off x="209304" y="1266342"/>
            <a:ext cx="4854393" cy="3135314"/>
          </a:xfrm>
          <a:custGeom>
            <a:avLst/>
            <a:gdLst/>
            <a:ahLst/>
            <a:cxnLst/>
            <a:rect l="l" t="t" r="r" b="b"/>
            <a:pathLst>
              <a:path w="4854393" h="3135314">
                <a:moveTo>
                  <a:pt x="0" y="0"/>
                </a:moveTo>
                <a:lnTo>
                  <a:pt x="4854392" y="0"/>
                </a:lnTo>
                <a:lnTo>
                  <a:pt x="4854392" y="3135314"/>
                </a:lnTo>
                <a:lnTo>
                  <a:pt x="0" y="3135314"/>
                </a:lnTo>
                <a:lnTo>
                  <a:pt x="0" y="0"/>
                </a:lnTo>
                <a:close/>
              </a:path>
            </a:pathLst>
          </a:custGeom>
          <a:blipFill>
            <a:blip r:embed="rId3"/>
            <a:stretch>
              <a:fillRect/>
            </a:stretch>
          </a:blipFill>
        </p:spPr>
      </p:sp>
      <p:sp>
        <p:nvSpPr>
          <p:cNvPr id="12" name="Freeform 12"/>
          <p:cNvSpPr/>
          <p:nvPr/>
        </p:nvSpPr>
        <p:spPr>
          <a:xfrm>
            <a:off x="5198608" y="1433571"/>
            <a:ext cx="4401024" cy="2224029"/>
          </a:xfrm>
          <a:custGeom>
            <a:avLst/>
            <a:gdLst/>
            <a:ahLst/>
            <a:cxnLst/>
            <a:rect l="l" t="t" r="r" b="b"/>
            <a:pathLst>
              <a:path w="4401024" h="2224029">
                <a:moveTo>
                  <a:pt x="0" y="0"/>
                </a:moveTo>
                <a:lnTo>
                  <a:pt x="4401024" y="0"/>
                </a:lnTo>
                <a:lnTo>
                  <a:pt x="4401024" y="2224029"/>
                </a:lnTo>
                <a:lnTo>
                  <a:pt x="0" y="2224029"/>
                </a:lnTo>
                <a:lnTo>
                  <a:pt x="0" y="0"/>
                </a:lnTo>
                <a:close/>
              </a:path>
            </a:pathLst>
          </a:custGeom>
          <a:blipFill>
            <a:blip r:embed="rId4"/>
            <a:stretch>
              <a:fillRect/>
            </a:stretch>
          </a:blipFill>
        </p:spPr>
      </p:sp>
      <p:sp>
        <p:nvSpPr>
          <p:cNvPr id="13" name="TextBox 13"/>
          <p:cNvSpPr txBox="1"/>
          <p:nvPr/>
        </p:nvSpPr>
        <p:spPr>
          <a:xfrm>
            <a:off x="3657633" y="6941676"/>
            <a:ext cx="2438334" cy="228600"/>
          </a:xfrm>
          <a:prstGeom prst="rect">
            <a:avLst/>
          </a:prstGeom>
        </p:spPr>
        <p:txBody>
          <a:bodyPr lIns="0" tIns="0" rIns="0" bIns="0" rtlCol="0" anchor="t">
            <a:spAutoFit/>
          </a:bodyPr>
          <a:lstStyle/>
          <a:p>
            <a:pPr algn="ctr">
              <a:lnSpc>
                <a:spcPts val="1791"/>
              </a:lnSpc>
            </a:pPr>
            <a:r>
              <a:rPr lang="en-US" sz="1493">
                <a:solidFill>
                  <a:srgbClr val="FFFFFF"/>
                </a:solidFill>
                <a:latin typeface="Arimo Bold"/>
              </a:rPr>
              <a:t>Excellence and Service</a:t>
            </a:r>
          </a:p>
        </p:txBody>
      </p:sp>
      <p:sp>
        <p:nvSpPr>
          <p:cNvPr id="15" name="TextBox 15"/>
          <p:cNvSpPr txBox="1"/>
          <p:nvPr/>
        </p:nvSpPr>
        <p:spPr>
          <a:xfrm>
            <a:off x="838922" y="4877906"/>
            <a:ext cx="8083437" cy="1323975"/>
          </a:xfrm>
          <a:prstGeom prst="rect">
            <a:avLst/>
          </a:prstGeom>
        </p:spPr>
        <p:txBody>
          <a:bodyPr lIns="0" tIns="0" rIns="0" bIns="0" rtlCol="0" anchor="t">
            <a:spAutoFit/>
          </a:bodyPr>
          <a:lstStyle/>
          <a:p>
            <a:pPr marL="315166" lvl="1" indent="-157583">
              <a:lnSpc>
                <a:spcPts val="1751"/>
              </a:lnSpc>
              <a:buFont typeface="Arial"/>
              <a:buChar char="•"/>
            </a:pPr>
            <a:r>
              <a:rPr lang="en-US" sz="1459">
                <a:solidFill>
                  <a:srgbClr val="000000"/>
                </a:solidFill>
                <a:latin typeface="Archivo Narrow"/>
              </a:rPr>
              <a:t>Housemaids fall under the lowest Income bracket, followed by self-employed and students.</a:t>
            </a:r>
          </a:p>
          <a:p>
            <a:pPr>
              <a:lnSpc>
                <a:spcPts val="1751"/>
              </a:lnSpc>
            </a:pPr>
            <a:endParaRPr lang="en-US" sz="1459">
              <a:solidFill>
                <a:srgbClr val="000000"/>
              </a:solidFill>
              <a:latin typeface="Archivo Narrow"/>
            </a:endParaRPr>
          </a:p>
          <a:p>
            <a:pPr marL="315166" lvl="1" indent="-157583">
              <a:lnSpc>
                <a:spcPts val="1751"/>
              </a:lnSpc>
              <a:buFont typeface="Arial"/>
              <a:buChar char="•"/>
            </a:pPr>
            <a:r>
              <a:rPr lang="en-US" sz="1459">
                <a:solidFill>
                  <a:srgbClr val="000000"/>
                </a:solidFill>
                <a:latin typeface="Archivo Narrow"/>
              </a:rPr>
              <a:t>Surprisingly, unemployed people have considerable Average Annual Income. </a:t>
            </a:r>
          </a:p>
          <a:p>
            <a:pPr>
              <a:lnSpc>
                <a:spcPts val="1751"/>
              </a:lnSpc>
            </a:pPr>
            <a:endParaRPr lang="en-US" sz="1459">
              <a:solidFill>
                <a:srgbClr val="000000"/>
              </a:solidFill>
              <a:latin typeface="Archivo Narrow"/>
            </a:endParaRPr>
          </a:p>
          <a:p>
            <a:pPr marL="315166" lvl="1" indent="-157583">
              <a:lnSpc>
                <a:spcPts val="1751"/>
              </a:lnSpc>
              <a:buFont typeface="Arial"/>
              <a:buChar char="•"/>
            </a:pPr>
            <a:r>
              <a:rPr lang="en-US" sz="1459">
                <a:solidFill>
                  <a:srgbClr val="000000"/>
                </a:solidFill>
                <a:latin typeface="Archivo Narrow"/>
              </a:rPr>
              <a:t>Since the missing data had people mostly from blue-collar jobs with secondary education, which is shown to have third highest and highest average income respectively, it is unlikely that missing value represents zero income.</a:t>
            </a:r>
          </a:p>
        </p:txBody>
      </p:sp>
      <p:sp>
        <p:nvSpPr>
          <p:cNvPr id="16" name="TextBox 16"/>
          <p:cNvSpPr txBox="1"/>
          <p:nvPr/>
        </p:nvSpPr>
        <p:spPr>
          <a:xfrm>
            <a:off x="-446394" y="621982"/>
            <a:ext cx="6345716" cy="219075"/>
          </a:xfrm>
          <a:prstGeom prst="rect">
            <a:avLst/>
          </a:prstGeom>
        </p:spPr>
        <p:txBody>
          <a:bodyPr lIns="0" tIns="0" rIns="0" bIns="0" rtlCol="0" anchor="t">
            <a:spAutoFit/>
          </a:bodyPr>
          <a:lstStyle/>
          <a:p>
            <a:pPr algn="ctr">
              <a:lnSpc>
                <a:spcPts val="1791"/>
              </a:lnSpc>
              <a:spcBef>
                <a:spcPct val="0"/>
              </a:spcBef>
            </a:pPr>
            <a:r>
              <a:rPr lang="en-US" sz="1493">
                <a:solidFill>
                  <a:srgbClr val="000000"/>
                </a:solidFill>
                <a:latin typeface="Archivo Narrow Bold"/>
              </a:rPr>
              <a:t>Data Distribution of Customers with low Annual Income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rot="-10800000">
            <a:off x="-12080" y="-10160"/>
            <a:ext cx="9785440" cy="408928"/>
            <a:chOff x="0" y="0"/>
            <a:chExt cx="13047253" cy="545237"/>
          </a:xfrm>
        </p:grpSpPr>
        <p:sp>
          <p:nvSpPr>
            <p:cNvPr id="9" name="Freeform 9"/>
            <p:cNvSpPr/>
            <p:nvPr/>
          </p:nvSpPr>
          <p:spPr>
            <a:xfrm>
              <a:off x="13589" y="13589"/>
              <a:ext cx="13020167" cy="518160"/>
            </a:xfrm>
            <a:custGeom>
              <a:avLst/>
              <a:gdLst/>
              <a:ahLst/>
              <a:cxnLst/>
              <a:rect l="l" t="t" r="r" b="b"/>
              <a:pathLst>
                <a:path w="13020167" h="518160">
                  <a:moveTo>
                    <a:pt x="67945" y="0"/>
                  </a:moveTo>
                  <a:lnTo>
                    <a:pt x="12952095" y="0"/>
                  </a:lnTo>
                  <a:cubicBezTo>
                    <a:pt x="12989687" y="0"/>
                    <a:pt x="13020167" y="28956"/>
                    <a:pt x="13020167" y="64770"/>
                  </a:cubicBezTo>
                  <a:lnTo>
                    <a:pt x="13020167" y="518160"/>
                  </a:lnTo>
                  <a:lnTo>
                    <a:pt x="0" y="518160"/>
                  </a:lnTo>
                  <a:lnTo>
                    <a:pt x="0" y="64770"/>
                  </a:lnTo>
                  <a:cubicBezTo>
                    <a:pt x="0" y="28956"/>
                    <a:pt x="30480" y="0"/>
                    <a:pt x="68072" y="0"/>
                  </a:cubicBezTo>
                  <a:close/>
                </a:path>
              </a:pathLst>
            </a:custGeom>
            <a:solidFill>
              <a:srgbClr val="0B5394"/>
            </a:solidFill>
          </p:spPr>
        </p:sp>
        <p:sp>
          <p:nvSpPr>
            <p:cNvPr id="10" name="Freeform 10"/>
            <p:cNvSpPr/>
            <p:nvPr/>
          </p:nvSpPr>
          <p:spPr>
            <a:xfrm>
              <a:off x="0" y="0"/>
              <a:ext cx="13047218" cy="545338"/>
            </a:xfrm>
            <a:custGeom>
              <a:avLst/>
              <a:gdLst/>
              <a:ahLst/>
              <a:cxnLst/>
              <a:rect l="l" t="t" r="r" b="b"/>
              <a:pathLst>
                <a:path w="13047218" h="545338">
                  <a:moveTo>
                    <a:pt x="81534" y="0"/>
                  </a:moveTo>
                  <a:lnTo>
                    <a:pt x="12965684" y="0"/>
                  </a:lnTo>
                  <a:lnTo>
                    <a:pt x="12965684" y="13589"/>
                  </a:lnTo>
                  <a:lnTo>
                    <a:pt x="12965684" y="0"/>
                  </a:lnTo>
                  <a:cubicBezTo>
                    <a:pt x="13010135" y="0"/>
                    <a:pt x="13047218" y="34417"/>
                    <a:pt x="13047218" y="78359"/>
                  </a:cubicBezTo>
                  <a:lnTo>
                    <a:pt x="13033629" y="78359"/>
                  </a:lnTo>
                  <a:lnTo>
                    <a:pt x="13047218" y="78359"/>
                  </a:lnTo>
                  <a:lnTo>
                    <a:pt x="13047218" y="531749"/>
                  </a:lnTo>
                  <a:cubicBezTo>
                    <a:pt x="13047218" y="539242"/>
                    <a:pt x="13041122" y="545338"/>
                    <a:pt x="13033629" y="545338"/>
                  </a:cubicBezTo>
                  <a:lnTo>
                    <a:pt x="13589" y="545338"/>
                  </a:lnTo>
                  <a:cubicBezTo>
                    <a:pt x="6096" y="545211"/>
                    <a:pt x="0" y="539115"/>
                    <a:pt x="0" y="531749"/>
                  </a:cubicBezTo>
                  <a:lnTo>
                    <a:pt x="0" y="78359"/>
                  </a:lnTo>
                  <a:lnTo>
                    <a:pt x="13589" y="78359"/>
                  </a:lnTo>
                  <a:lnTo>
                    <a:pt x="0" y="78359"/>
                  </a:lnTo>
                  <a:cubicBezTo>
                    <a:pt x="0" y="34417"/>
                    <a:pt x="37211" y="0"/>
                    <a:pt x="81534" y="0"/>
                  </a:cubicBezTo>
                  <a:cubicBezTo>
                    <a:pt x="85598" y="0"/>
                    <a:pt x="89535" y="1905"/>
                    <a:pt x="92075" y="5080"/>
                  </a:cubicBezTo>
                  <a:lnTo>
                    <a:pt x="81534" y="13589"/>
                  </a:lnTo>
                  <a:lnTo>
                    <a:pt x="81534" y="0"/>
                  </a:lnTo>
                  <a:moveTo>
                    <a:pt x="81534" y="27051"/>
                  </a:moveTo>
                  <a:cubicBezTo>
                    <a:pt x="77470" y="27051"/>
                    <a:pt x="73533" y="25146"/>
                    <a:pt x="70993" y="21971"/>
                  </a:cubicBezTo>
                  <a:lnTo>
                    <a:pt x="81534" y="13462"/>
                  </a:lnTo>
                  <a:lnTo>
                    <a:pt x="81534" y="27051"/>
                  </a:lnTo>
                  <a:cubicBezTo>
                    <a:pt x="50800" y="27051"/>
                    <a:pt x="27051" y="50673"/>
                    <a:pt x="27051" y="78359"/>
                  </a:cubicBezTo>
                  <a:lnTo>
                    <a:pt x="27051" y="531749"/>
                  </a:lnTo>
                  <a:lnTo>
                    <a:pt x="13589" y="531749"/>
                  </a:lnTo>
                  <a:lnTo>
                    <a:pt x="13589" y="518160"/>
                  </a:lnTo>
                  <a:lnTo>
                    <a:pt x="13033756" y="518160"/>
                  </a:lnTo>
                  <a:lnTo>
                    <a:pt x="13033756" y="531749"/>
                  </a:lnTo>
                  <a:lnTo>
                    <a:pt x="13020168" y="531749"/>
                  </a:lnTo>
                  <a:lnTo>
                    <a:pt x="13020168" y="78359"/>
                  </a:lnTo>
                  <a:cubicBezTo>
                    <a:pt x="13020168" y="50673"/>
                    <a:pt x="12996418" y="27178"/>
                    <a:pt x="12965685" y="27178"/>
                  </a:cubicBezTo>
                  <a:lnTo>
                    <a:pt x="81534" y="27178"/>
                  </a:lnTo>
                  <a:close/>
                </a:path>
              </a:pathLst>
            </a:custGeom>
            <a:solidFill>
              <a:srgbClr val="0B5394"/>
            </a:solidFill>
          </p:spPr>
        </p:sp>
      </p:grpSp>
      <p:sp>
        <p:nvSpPr>
          <p:cNvPr id="11" name="TextBox 11"/>
          <p:cNvSpPr txBox="1"/>
          <p:nvPr/>
        </p:nvSpPr>
        <p:spPr>
          <a:xfrm>
            <a:off x="3657633" y="6941676"/>
            <a:ext cx="2438334" cy="228600"/>
          </a:xfrm>
          <a:prstGeom prst="rect">
            <a:avLst/>
          </a:prstGeom>
        </p:spPr>
        <p:txBody>
          <a:bodyPr lIns="0" tIns="0" rIns="0" bIns="0" rtlCol="0" anchor="t">
            <a:spAutoFit/>
          </a:bodyPr>
          <a:lstStyle/>
          <a:p>
            <a:pPr algn="ctr">
              <a:lnSpc>
                <a:spcPts val="1791"/>
              </a:lnSpc>
            </a:pPr>
            <a:r>
              <a:rPr lang="en-US" sz="1493">
                <a:solidFill>
                  <a:srgbClr val="FFFFFF"/>
                </a:solidFill>
                <a:latin typeface="Arimo Bold"/>
              </a:rPr>
              <a:t>Excellence and Service</a:t>
            </a:r>
          </a:p>
        </p:txBody>
      </p:sp>
      <p:sp>
        <p:nvSpPr>
          <p:cNvPr id="13" name="TextBox 13"/>
          <p:cNvSpPr txBox="1"/>
          <p:nvPr/>
        </p:nvSpPr>
        <p:spPr>
          <a:xfrm>
            <a:off x="0" y="1742562"/>
            <a:ext cx="5615141" cy="1752600"/>
          </a:xfrm>
          <a:prstGeom prst="rect">
            <a:avLst/>
          </a:prstGeom>
        </p:spPr>
        <p:txBody>
          <a:bodyPr lIns="0" tIns="0" rIns="0" bIns="0" rtlCol="0" anchor="t">
            <a:spAutoFit/>
          </a:bodyPr>
          <a:lstStyle/>
          <a:p>
            <a:pPr marL="322410" lvl="1" indent="-161205">
              <a:lnSpc>
                <a:spcPts val="1791"/>
              </a:lnSpc>
              <a:buFont typeface="Arial"/>
              <a:buChar char="•"/>
            </a:pPr>
            <a:r>
              <a:rPr lang="en-US" sz="1493">
                <a:solidFill>
                  <a:srgbClr val="000000"/>
                </a:solidFill>
                <a:latin typeface="Archivo Narrow"/>
              </a:rPr>
              <a:t>There are two types of loan in the dataset - housing loan and loan. </a:t>
            </a:r>
          </a:p>
          <a:p>
            <a:pPr>
              <a:lnSpc>
                <a:spcPts val="1791"/>
              </a:lnSpc>
            </a:pPr>
            <a:endParaRPr lang="en-US" sz="1493">
              <a:solidFill>
                <a:srgbClr val="000000"/>
              </a:solidFill>
              <a:latin typeface="Archivo Narrow"/>
            </a:endParaRPr>
          </a:p>
          <a:p>
            <a:pPr marL="322410" lvl="1" indent="-161205">
              <a:lnSpc>
                <a:spcPts val="1791"/>
              </a:lnSpc>
              <a:buFont typeface="Arial"/>
              <a:buChar char="•"/>
            </a:pPr>
            <a:r>
              <a:rPr lang="en-US" sz="1493">
                <a:solidFill>
                  <a:srgbClr val="000000"/>
                </a:solidFill>
                <a:latin typeface="Archivo Narrow"/>
              </a:rPr>
              <a:t>If a customer has either of the loans or both, he cannot be considered Loan-less.</a:t>
            </a:r>
          </a:p>
          <a:p>
            <a:pPr>
              <a:lnSpc>
                <a:spcPts val="1791"/>
              </a:lnSpc>
            </a:pPr>
            <a:endParaRPr lang="en-US" sz="1493">
              <a:solidFill>
                <a:srgbClr val="000000"/>
              </a:solidFill>
              <a:latin typeface="Archivo Narrow"/>
            </a:endParaRPr>
          </a:p>
          <a:p>
            <a:pPr marL="322410" lvl="1" indent="-161205">
              <a:lnSpc>
                <a:spcPts val="1791"/>
              </a:lnSpc>
              <a:buFont typeface="Arial"/>
              <a:buChar char="•"/>
            </a:pPr>
            <a:r>
              <a:rPr lang="en-US" sz="1493">
                <a:solidFill>
                  <a:srgbClr val="000000"/>
                </a:solidFill>
                <a:latin typeface="Archivo Narrow"/>
              </a:rPr>
              <a:t>There are 17203 customers without any kind of loan and 27993 with at least one type of loan.</a:t>
            </a:r>
          </a:p>
          <a:p>
            <a:pPr>
              <a:lnSpc>
                <a:spcPts val="1791"/>
              </a:lnSpc>
            </a:pPr>
            <a:endParaRPr lang="en-US" sz="1493">
              <a:solidFill>
                <a:srgbClr val="000000"/>
              </a:solidFill>
              <a:latin typeface="Archivo Narrow"/>
            </a:endParaRPr>
          </a:p>
        </p:txBody>
      </p:sp>
      <p:sp>
        <p:nvSpPr>
          <p:cNvPr id="14" name="TextBox 14"/>
          <p:cNvSpPr txBox="1"/>
          <p:nvPr/>
        </p:nvSpPr>
        <p:spPr>
          <a:xfrm>
            <a:off x="292571" y="665648"/>
            <a:ext cx="9461029" cy="876300"/>
          </a:xfrm>
          <a:prstGeom prst="rect">
            <a:avLst/>
          </a:prstGeom>
        </p:spPr>
        <p:txBody>
          <a:bodyPr lIns="0" tIns="0" rIns="0" bIns="0" rtlCol="0" anchor="t">
            <a:spAutoFit/>
          </a:bodyPr>
          <a:lstStyle/>
          <a:p>
            <a:pPr>
              <a:lnSpc>
                <a:spcPts val="1791"/>
              </a:lnSpc>
              <a:spcBef>
                <a:spcPct val="0"/>
              </a:spcBef>
            </a:pPr>
            <a:r>
              <a:rPr lang="en-US" sz="1493" dirty="0">
                <a:solidFill>
                  <a:srgbClr val="000000"/>
                </a:solidFill>
                <a:latin typeface="Archivo Narrow Bold"/>
              </a:rPr>
              <a:t>2. Loan-less Customers Profile</a:t>
            </a:r>
          </a:p>
          <a:p>
            <a:pPr>
              <a:lnSpc>
                <a:spcPts val="1791"/>
              </a:lnSpc>
              <a:spcBef>
                <a:spcPct val="0"/>
              </a:spcBef>
            </a:pPr>
            <a:endParaRPr lang="en-US" sz="1493" dirty="0">
              <a:solidFill>
                <a:srgbClr val="000000"/>
              </a:solidFill>
              <a:latin typeface="Archivo Narrow Bold"/>
            </a:endParaRPr>
          </a:p>
          <a:p>
            <a:pPr>
              <a:lnSpc>
                <a:spcPts val="1791"/>
              </a:lnSpc>
              <a:spcBef>
                <a:spcPct val="0"/>
              </a:spcBef>
            </a:pPr>
            <a:r>
              <a:rPr lang="en-US" sz="1493" dirty="0">
                <a:solidFill>
                  <a:srgbClr val="000000"/>
                </a:solidFill>
                <a:latin typeface="Archivo Narrow Bold"/>
              </a:rPr>
              <a:t>Filter out customers who don’t have any type of loan. Plot the distribution of their Income, balance, and profession. How do these metrics differ from those with loans?</a:t>
            </a:r>
          </a:p>
        </p:txBody>
      </p:sp>
      <p:sp>
        <p:nvSpPr>
          <p:cNvPr id="15" name="Freeform 15"/>
          <p:cNvSpPr/>
          <p:nvPr/>
        </p:nvSpPr>
        <p:spPr>
          <a:xfrm>
            <a:off x="731520" y="3495162"/>
            <a:ext cx="3647195" cy="2898727"/>
          </a:xfrm>
          <a:custGeom>
            <a:avLst/>
            <a:gdLst/>
            <a:ahLst/>
            <a:cxnLst/>
            <a:rect l="l" t="t" r="r" b="b"/>
            <a:pathLst>
              <a:path w="3647195" h="2898727">
                <a:moveTo>
                  <a:pt x="0" y="0"/>
                </a:moveTo>
                <a:lnTo>
                  <a:pt x="3647195" y="0"/>
                </a:lnTo>
                <a:lnTo>
                  <a:pt x="3647195" y="2898728"/>
                </a:lnTo>
                <a:lnTo>
                  <a:pt x="0" y="2898728"/>
                </a:lnTo>
                <a:lnTo>
                  <a:pt x="0" y="0"/>
                </a:lnTo>
                <a:close/>
              </a:path>
            </a:pathLst>
          </a:custGeom>
          <a:blipFill>
            <a:blip r:embed="rId3"/>
            <a:stretch>
              <a:fillRect/>
            </a:stretch>
          </a:blipFill>
        </p:spPr>
      </p:sp>
      <p:sp>
        <p:nvSpPr>
          <p:cNvPr id="16" name="Freeform 16"/>
          <p:cNvSpPr/>
          <p:nvPr/>
        </p:nvSpPr>
        <p:spPr>
          <a:xfrm>
            <a:off x="4880640" y="3621514"/>
            <a:ext cx="3155242" cy="2819693"/>
          </a:xfrm>
          <a:custGeom>
            <a:avLst/>
            <a:gdLst/>
            <a:ahLst/>
            <a:cxnLst/>
            <a:rect l="l" t="t" r="r" b="b"/>
            <a:pathLst>
              <a:path w="3155242" h="2819693">
                <a:moveTo>
                  <a:pt x="0" y="0"/>
                </a:moveTo>
                <a:lnTo>
                  <a:pt x="3155242" y="0"/>
                </a:lnTo>
                <a:lnTo>
                  <a:pt x="3155242" y="2819693"/>
                </a:lnTo>
                <a:lnTo>
                  <a:pt x="0" y="2819693"/>
                </a:lnTo>
                <a:lnTo>
                  <a:pt x="0" y="0"/>
                </a:lnTo>
                <a:close/>
              </a:path>
            </a:pathLst>
          </a:custGeom>
          <a:blipFill>
            <a:blip r:embed="rId4"/>
            <a:stretch>
              <a:fillRect/>
            </a:stretch>
          </a:blipFill>
        </p:spPr>
      </p:sp>
      <p:sp>
        <p:nvSpPr>
          <p:cNvPr id="17" name="Freeform 17"/>
          <p:cNvSpPr/>
          <p:nvPr/>
        </p:nvSpPr>
        <p:spPr>
          <a:xfrm>
            <a:off x="5759411" y="1646723"/>
            <a:ext cx="3923972" cy="1974791"/>
          </a:xfrm>
          <a:custGeom>
            <a:avLst/>
            <a:gdLst/>
            <a:ahLst/>
            <a:cxnLst/>
            <a:rect l="l" t="t" r="r" b="b"/>
            <a:pathLst>
              <a:path w="3923972" h="1974791">
                <a:moveTo>
                  <a:pt x="0" y="0"/>
                </a:moveTo>
                <a:lnTo>
                  <a:pt x="3923972" y="0"/>
                </a:lnTo>
                <a:lnTo>
                  <a:pt x="3923972" y="1974791"/>
                </a:lnTo>
                <a:lnTo>
                  <a:pt x="0" y="1974791"/>
                </a:lnTo>
                <a:lnTo>
                  <a:pt x="0" y="0"/>
                </a:lnTo>
                <a:close/>
              </a:path>
            </a:pathLst>
          </a:custGeom>
          <a:blipFill>
            <a:blip r:embed="rId5"/>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7399120" y="-10160"/>
            <a:ext cx="2374240" cy="675808"/>
            <a:chOff x="0" y="0"/>
            <a:chExt cx="3165653" cy="901077"/>
          </a:xfrm>
        </p:grpSpPr>
        <p:sp>
          <p:nvSpPr>
            <p:cNvPr id="6" name="Freeform 6"/>
            <p:cNvSpPr/>
            <p:nvPr/>
          </p:nvSpPr>
          <p:spPr>
            <a:xfrm>
              <a:off x="13589" y="13589"/>
              <a:ext cx="3138551" cy="873887"/>
            </a:xfrm>
            <a:custGeom>
              <a:avLst/>
              <a:gdLst/>
              <a:ahLst/>
              <a:cxnLst/>
              <a:rect l="l" t="t" r="r" b="b"/>
              <a:pathLst>
                <a:path w="3138551" h="873887">
                  <a:moveTo>
                    <a:pt x="111633" y="0"/>
                  </a:moveTo>
                  <a:lnTo>
                    <a:pt x="3026791" y="0"/>
                  </a:lnTo>
                  <a:cubicBezTo>
                    <a:pt x="3088513" y="0"/>
                    <a:pt x="3138551" y="48895"/>
                    <a:pt x="3138551" y="109220"/>
                  </a:cubicBezTo>
                  <a:lnTo>
                    <a:pt x="3138551" y="873887"/>
                  </a:lnTo>
                  <a:lnTo>
                    <a:pt x="0" y="873887"/>
                  </a:lnTo>
                  <a:lnTo>
                    <a:pt x="0" y="109220"/>
                  </a:lnTo>
                  <a:cubicBezTo>
                    <a:pt x="0" y="48895"/>
                    <a:pt x="50038" y="0"/>
                    <a:pt x="111760" y="0"/>
                  </a:cubicBezTo>
                  <a:close/>
                </a:path>
              </a:pathLst>
            </a:custGeom>
            <a:solidFill>
              <a:srgbClr val="0B5394"/>
            </a:solidFill>
          </p:spPr>
        </p:sp>
        <p:sp>
          <p:nvSpPr>
            <p:cNvPr id="7" name="Freeform 7"/>
            <p:cNvSpPr/>
            <p:nvPr/>
          </p:nvSpPr>
          <p:spPr>
            <a:xfrm>
              <a:off x="0" y="0"/>
              <a:ext cx="3165729" cy="901065"/>
            </a:xfrm>
            <a:custGeom>
              <a:avLst/>
              <a:gdLst/>
              <a:ahLst/>
              <a:cxnLst/>
              <a:rect l="l" t="t" r="r" b="b"/>
              <a:pathLst>
                <a:path w="3165729" h="901065">
                  <a:moveTo>
                    <a:pt x="125222" y="0"/>
                  </a:moveTo>
                  <a:lnTo>
                    <a:pt x="3040380" y="0"/>
                  </a:lnTo>
                  <a:lnTo>
                    <a:pt x="3040380" y="13589"/>
                  </a:lnTo>
                  <a:lnTo>
                    <a:pt x="3040380" y="0"/>
                  </a:lnTo>
                  <a:cubicBezTo>
                    <a:pt x="3109214" y="0"/>
                    <a:pt x="3165602" y="54737"/>
                    <a:pt x="3165602" y="122809"/>
                  </a:cubicBezTo>
                  <a:lnTo>
                    <a:pt x="3152140" y="122809"/>
                  </a:lnTo>
                  <a:lnTo>
                    <a:pt x="3165729" y="122809"/>
                  </a:lnTo>
                  <a:lnTo>
                    <a:pt x="3165729" y="887476"/>
                  </a:lnTo>
                  <a:cubicBezTo>
                    <a:pt x="3165729" y="894969"/>
                    <a:pt x="3159633" y="901065"/>
                    <a:pt x="3152140" y="901065"/>
                  </a:cubicBezTo>
                  <a:lnTo>
                    <a:pt x="13589" y="901065"/>
                  </a:lnTo>
                  <a:cubicBezTo>
                    <a:pt x="6096" y="901065"/>
                    <a:pt x="0" y="894969"/>
                    <a:pt x="0" y="887476"/>
                  </a:cubicBezTo>
                  <a:lnTo>
                    <a:pt x="0" y="122809"/>
                  </a:lnTo>
                  <a:lnTo>
                    <a:pt x="13589" y="122809"/>
                  </a:lnTo>
                  <a:lnTo>
                    <a:pt x="0" y="122809"/>
                  </a:lnTo>
                  <a:cubicBezTo>
                    <a:pt x="0" y="54737"/>
                    <a:pt x="56388" y="0"/>
                    <a:pt x="125222" y="0"/>
                  </a:cubicBezTo>
                  <a:cubicBezTo>
                    <a:pt x="132715" y="0"/>
                    <a:pt x="138811" y="6096"/>
                    <a:pt x="138811" y="13589"/>
                  </a:cubicBezTo>
                  <a:lnTo>
                    <a:pt x="125222" y="13589"/>
                  </a:lnTo>
                  <a:lnTo>
                    <a:pt x="125222" y="0"/>
                  </a:lnTo>
                  <a:moveTo>
                    <a:pt x="125222" y="27051"/>
                  </a:moveTo>
                  <a:cubicBezTo>
                    <a:pt x="117729" y="27051"/>
                    <a:pt x="111633" y="20955"/>
                    <a:pt x="111633" y="13462"/>
                  </a:cubicBezTo>
                  <a:lnTo>
                    <a:pt x="125222" y="13462"/>
                  </a:lnTo>
                  <a:lnTo>
                    <a:pt x="125222" y="27051"/>
                  </a:lnTo>
                  <a:cubicBezTo>
                    <a:pt x="70739" y="27051"/>
                    <a:pt x="27051" y="70231"/>
                    <a:pt x="27051" y="122809"/>
                  </a:cubicBezTo>
                  <a:lnTo>
                    <a:pt x="27051" y="887476"/>
                  </a:lnTo>
                  <a:lnTo>
                    <a:pt x="13589" y="887476"/>
                  </a:lnTo>
                  <a:lnTo>
                    <a:pt x="13589" y="874014"/>
                  </a:lnTo>
                  <a:lnTo>
                    <a:pt x="3152140" y="874014"/>
                  </a:lnTo>
                  <a:lnTo>
                    <a:pt x="3152140" y="887603"/>
                  </a:lnTo>
                  <a:lnTo>
                    <a:pt x="3138551" y="887603"/>
                  </a:lnTo>
                  <a:lnTo>
                    <a:pt x="3138551" y="122809"/>
                  </a:lnTo>
                  <a:cubicBezTo>
                    <a:pt x="3138551" y="70231"/>
                    <a:pt x="3094863" y="27051"/>
                    <a:pt x="3040380" y="27051"/>
                  </a:cubicBezTo>
                  <a:lnTo>
                    <a:pt x="125222" y="27051"/>
                  </a:lnTo>
                  <a:close/>
                </a:path>
              </a:pathLst>
            </a:custGeom>
            <a:solidFill>
              <a:srgbClr val="0B5394"/>
            </a:solidFill>
          </p:spPr>
        </p:sp>
      </p:grpSp>
      <p:grpSp>
        <p:nvGrpSpPr>
          <p:cNvPr id="8" name="Group 8"/>
          <p:cNvGrpSpPr/>
          <p:nvPr/>
        </p:nvGrpSpPr>
        <p:grpSpPr>
          <a:xfrm rot="-10800000">
            <a:off x="-12080" y="-10160"/>
            <a:ext cx="9785440" cy="408928"/>
            <a:chOff x="0" y="0"/>
            <a:chExt cx="13047253" cy="545237"/>
          </a:xfrm>
        </p:grpSpPr>
        <p:sp>
          <p:nvSpPr>
            <p:cNvPr id="9" name="Freeform 9"/>
            <p:cNvSpPr/>
            <p:nvPr/>
          </p:nvSpPr>
          <p:spPr>
            <a:xfrm>
              <a:off x="13589" y="13589"/>
              <a:ext cx="13020167" cy="518160"/>
            </a:xfrm>
            <a:custGeom>
              <a:avLst/>
              <a:gdLst/>
              <a:ahLst/>
              <a:cxnLst/>
              <a:rect l="l" t="t" r="r" b="b"/>
              <a:pathLst>
                <a:path w="13020167" h="518160">
                  <a:moveTo>
                    <a:pt x="67945" y="0"/>
                  </a:moveTo>
                  <a:lnTo>
                    <a:pt x="12952095" y="0"/>
                  </a:lnTo>
                  <a:cubicBezTo>
                    <a:pt x="12989687" y="0"/>
                    <a:pt x="13020167" y="28956"/>
                    <a:pt x="13020167" y="64770"/>
                  </a:cubicBezTo>
                  <a:lnTo>
                    <a:pt x="13020167" y="518160"/>
                  </a:lnTo>
                  <a:lnTo>
                    <a:pt x="0" y="518160"/>
                  </a:lnTo>
                  <a:lnTo>
                    <a:pt x="0" y="64770"/>
                  </a:lnTo>
                  <a:cubicBezTo>
                    <a:pt x="0" y="28956"/>
                    <a:pt x="30480" y="0"/>
                    <a:pt x="68072" y="0"/>
                  </a:cubicBezTo>
                  <a:close/>
                </a:path>
              </a:pathLst>
            </a:custGeom>
            <a:solidFill>
              <a:srgbClr val="0B5394"/>
            </a:solidFill>
          </p:spPr>
        </p:sp>
        <p:sp>
          <p:nvSpPr>
            <p:cNvPr id="10" name="Freeform 10"/>
            <p:cNvSpPr/>
            <p:nvPr/>
          </p:nvSpPr>
          <p:spPr>
            <a:xfrm>
              <a:off x="0" y="0"/>
              <a:ext cx="13047218" cy="545338"/>
            </a:xfrm>
            <a:custGeom>
              <a:avLst/>
              <a:gdLst/>
              <a:ahLst/>
              <a:cxnLst/>
              <a:rect l="l" t="t" r="r" b="b"/>
              <a:pathLst>
                <a:path w="13047218" h="545338">
                  <a:moveTo>
                    <a:pt x="81534" y="0"/>
                  </a:moveTo>
                  <a:lnTo>
                    <a:pt x="12965684" y="0"/>
                  </a:lnTo>
                  <a:lnTo>
                    <a:pt x="12965684" y="13589"/>
                  </a:lnTo>
                  <a:lnTo>
                    <a:pt x="12965684" y="0"/>
                  </a:lnTo>
                  <a:cubicBezTo>
                    <a:pt x="13010135" y="0"/>
                    <a:pt x="13047218" y="34417"/>
                    <a:pt x="13047218" y="78359"/>
                  </a:cubicBezTo>
                  <a:lnTo>
                    <a:pt x="13033629" y="78359"/>
                  </a:lnTo>
                  <a:lnTo>
                    <a:pt x="13047218" y="78359"/>
                  </a:lnTo>
                  <a:lnTo>
                    <a:pt x="13047218" y="531749"/>
                  </a:lnTo>
                  <a:cubicBezTo>
                    <a:pt x="13047218" y="539242"/>
                    <a:pt x="13041122" y="545338"/>
                    <a:pt x="13033629" y="545338"/>
                  </a:cubicBezTo>
                  <a:lnTo>
                    <a:pt x="13589" y="545338"/>
                  </a:lnTo>
                  <a:cubicBezTo>
                    <a:pt x="6096" y="545211"/>
                    <a:pt x="0" y="539115"/>
                    <a:pt x="0" y="531749"/>
                  </a:cubicBezTo>
                  <a:lnTo>
                    <a:pt x="0" y="78359"/>
                  </a:lnTo>
                  <a:lnTo>
                    <a:pt x="13589" y="78359"/>
                  </a:lnTo>
                  <a:lnTo>
                    <a:pt x="0" y="78359"/>
                  </a:lnTo>
                  <a:cubicBezTo>
                    <a:pt x="0" y="34417"/>
                    <a:pt x="37211" y="0"/>
                    <a:pt x="81534" y="0"/>
                  </a:cubicBezTo>
                  <a:cubicBezTo>
                    <a:pt x="85598" y="0"/>
                    <a:pt x="89535" y="1905"/>
                    <a:pt x="92075" y="5080"/>
                  </a:cubicBezTo>
                  <a:lnTo>
                    <a:pt x="81534" y="13589"/>
                  </a:lnTo>
                  <a:lnTo>
                    <a:pt x="81534" y="0"/>
                  </a:lnTo>
                  <a:moveTo>
                    <a:pt x="81534" y="27051"/>
                  </a:moveTo>
                  <a:cubicBezTo>
                    <a:pt x="77470" y="27051"/>
                    <a:pt x="73533" y="25146"/>
                    <a:pt x="70993" y="21971"/>
                  </a:cubicBezTo>
                  <a:lnTo>
                    <a:pt x="81534" y="13462"/>
                  </a:lnTo>
                  <a:lnTo>
                    <a:pt x="81534" y="27051"/>
                  </a:lnTo>
                  <a:cubicBezTo>
                    <a:pt x="50800" y="27051"/>
                    <a:pt x="27051" y="50673"/>
                    <a:pt x="27051" y="78359"/>
                  </a:cubicBezTo>
                  <a:lnTo>
                    <a:pt x="27051" y="531749"/>
                  </a:lnTo>
                  <a:lnTo>
                    <a:pt x="13589" y="531749"/>
                  </a:lnTo>
                  <a:lnTo>
                    <a:pt x="13589" y="518160"/>
                  </a:lnTo>
                  <a:lnTo>
                    <a:pt x="13033756" y="518160"/>
                  </a:lnTo>
                  <a:lnTo>
                    <a:pt x="13033756" y="531749"/>
                  </a:lnTo>
                  <a:lnTo>
                    <a:pt x="13020168" y="531749"/>
                  </a:lnTo>
                  <a:lnTo>
                    <a:pt x="13020168" y="78359"/>
                  </a:lnTo>
                  <a:cubicBezTo>
                    <a:pt x="13020168" y="50673"/>
                    <a:pt x="12996418" y="27178"/>
                    <a:pt x="12965685" y="27178"/>
                  </a:cubicBezTo>
                  <a:lnTo>
                    <a:pt x="81534" y="27178"/>
                  </a:lnTo>
                  <a:close/>
                </a:path>
              </a:pathLst>
            </a:custGeom>
            <a:solidFill>
              <a:srgbClr val="0B5394"/>
            </a:solidFill>
          </p:spPr>
        </p:sp>
      </p:grpSp>
      <p:sp>
        <p:nvSpPr>
          <p:cNvPr id="11" name="Freeform 11"/>
          <p:cNvSpPr/>
          <p:nvPr/>
        </p:nvSpPr>
        <p:spPr>
          <a:xfrm>
            <a:off x="5628319" y="2467403"/>
            <a:ext cx="3804302" cy="2380394"/>
          </a:xfrm>
          <a:custGeom>
            <a:avLst/>
            <a:gdLst/>
            <a:ahLst/>
            <a:cxnLst/>
            <a:rect l="l" t="t" r="r" b="b"/>
            <a:pathLst>
              <a:path w="3804302" h="2380394">
                <a:moveTo>
                  <a:pt x="0" y="0"/>
                </a:moveTo>
                <a:lnTo>
                  <a:pt x="3804302" y="0"/>
                </a:lnTo>
                <a:lnTo>
                  <a:pt x="3804302" y="2380394"/>
                </a:lnTo>
                <a:lnTo>
                  <a:pt x="0" y="2380394"/>
                </a:lnTo>
                <a:lnTo>
                  <a:pt x="0" y="0"/>
                </a:lnTo>
                <a:close/>
              </a:path>
            </a:pathLst>
          </a:custGeom>
          <a:blipFill>
            <a:blip r:embed="rId3"/>
            <a:stretch>
              <a:fillRect/>
            </a:stretch>
          </a:blipFill>
        </p:spPr>
      </p:sp>
      <p:sp>
        <p:nvSpPr>
          <p:cNvPr id="12" name="Freeform 12"/>
          <p:cNvSpPr/>
          <p:nvPr/>
        </p:nvSpPr>
        <p:spPr>
          <a:xfrm>
            <a:off x="364850" y="994137"/>
            <a:ext cx="3436566" cy="2213245"/>
          </a:xfrm>
          <a:custGeom>
            <a:avLst/>
            <a:gdLst/>
            <a:ahLst/>
            <a:cxnLst/>
            <a:rect l="l" t="t" r="r" b="b"/>
            <a:pathLst>
              <a:path w="3436566" h="2213245">
                <a:moveTo>
                  <a:pt x="0" y="0"/>
                </a:moveTo>
                <a:lnTo>
                  <a:pt x="3436565" y="0"/>
                </a:lnTo>
                <a:lnTo>
                  <a:pt x="3436565" y="2213245"/>
                </a:lnTo>
                <a:lnTo>
                  <a:pt x="0" y="2213245"/>
                </a:lnTo>
                <a:lnTo>
                  <a:pt x="0" y="0"/>
                </a:lnTo>
                <a:close/>
              </a:path>
            </a:pathLst>
          </a:custGeom>
          <a:blipFill>
            <a:blip r:embed="rId4"/>
            <a:stretch>
              <a:fillRect/>
            </a:stretch>
          </a:blipFill>
        </p:spPr>
      </p:sp>
      <p:sp>
        <p:nvSpPr>
          <p:cNvPr id="13" name="Freeform 13"/>
          <p:cNvSpPr/>
          <p:nvPr/>
        </p:nvSpPr>
        <p:spPr>
          <a:xfrm>
            <a:off x="222354" y="4590950"/>
            <a:ext cx="4206875" cy="1992730"/>
          </a:xfrm>
          <a:custGeom>
            <a:avLst/>
            <a:gdLst/>
            <a:ahLst/>
            <a:cxnLst/>
            <a:rect l="l" t="t" r="r" b="b"/>
            <a:pathLst>
              <a:path w="4206875" h="1992730">
                <a:moveTo>
                  <a:pt x="0" y="0"/>
                </a:moveTo>
                <a:lnTo>
                  <a:pt x="4206876" y="0"/>
                </a:lnTo>
                <a:lnTo>
                  <a:pt x="4206876" y="1992730"/>
                </a:lnTo>
                <a:lnTo>
                  <a:pt x="0" y="1992730"/>
                </a:lnTo>
                <a:lnTo>
                  <a:pt x="0" y="0"/>
                </a:lnTo>
                <a:close/>
              </a:path>
            </a:pathLst>
          </a:custGeom>
          <a:blipFill>
            <a:blip r:embed="rId5"/>
            <a:stretch>
              <a:fillRect/>
            </a:stretch>
          </a:blipFill>
        </p:spPr>
      </p:sp>
      <p:sp>
        <p:nvSpPr>
          <p:cNvPr id="14" name="TextBox 14"/>
          <p:cNvSpPr txBox="1"/>
          <p:nvPr/>
        </p:nvSpPr>
        <p:spPr>
          <a:xfrm>
            <a:off x="3657633" y="6941676"/>
            <a:ext cx="2438334" cy="228600"/>
          </a:xfrm>
          <a:prstGeom prst="rect">
            <a:avLst/>
          </a:prstGeom>
        </p:spPr>
        <p:txBody>
          <a:bodyPr lIns="0" tIns="0" rIns="0" bIns="0" rtlCol="0" anchor="t">
            <a:spAutoFit/>
          </a:bodyPr>
          <a:lstStyle/>
          <a:p>
            <a:pPr algn="ctr">
              <a:lnSpc>
                <a:spcPts val="1791"/>
              </a:lnSpc>
            </a:pPr>
            <a:r>
              <a:rPr lang="en-US" sz="1493">
                <a:solidFill>
                  <a:srgbClr val="FFFFFF"/>
                </a:solidFill>
                <a:latin typeface="Arimo Bold"/>
              </a:rPr>
              <a:t>Excellence and Service</a:t>
            </a:r>
          </a:p>
        </p:txBody>
      </p:sp>
      <p:sp>
        <p:nvSpPr>
          <p:cNvPr id="16" name="TextBox 16"/>
          <p:cNvSpPr txBox="1"/>
          <p:nvPr/>
        </p:nvSpPr>
        <p:spPr>
          <a:xfrm>
            <a:off x="222354" y="656123"/>
            <a:ext cx="5873613" cy="228600"/>
          </a:xfrm>
          <a:prstGeom prst="rect">
            <a:avLst/>
          </a:prstGeom>
        </p:spPr>
        <p:txBody>
          <a:bodyPr lIns="0" tIns="0" rIns="0" bIns="0" rtlCol="0" anchor="t">
            <a:spAutoFit/>
          </a:bodyPr>
          <a:lstStyle/>
          <a:p>
            <a:pPr algn="ctr">
              <a:lnSpc>
                <a:spcPts val="1791"/>
              </a:lnSpc>
              <a:spcBef>
                <a:spcPct val="0"/>
              </a:spcBef>
            </a:pPr>
            <a:r>
              <a:rPr lang="en-US" sz="1493">
                <a:solidFill>
                  <a:srgbClr val="000000"/>
                </a:solidFill>
                <a:latin typeface="Arimo Bold"/>
              </a:rPr>
              <a:t>Comparison between Customers  with Loan and without Loan</a:t>
            </a:r>
          </a:p>
        </p:txBody>
      </p:sp>
      <p:sp>
        <p:nvSpPr>
          <p:cNvPr id="17" name="TextBox 17"/>
          <p:cNvSpPr txBox="1"/>
          <p:nvPr/>
        </p:nvSpPr>
        <p:spPr>
          <a:xfrm>
            <a:off x="4018909" y="1141898"/>
            <a:ext cx="4364343" cy="1143000"/>
          </a:xfrm>
          <a:prstGeom prst="rect">
            <a:avLst/>
          </a:prstGeom>
        </p:spPr>
        <p:txBody>
          <a:bodyPr lIns="0" tIns="0" rIns="0" bIns="0" rtlCol="0" anchor="t">
            <a:spAutoFit/>
          </a:bodyPr>
          <a:lstStyle/>
          <a:p>
            <a:pPr marL="236053" lvl="1" indent="-118026">
              <a:lnSpc>
                <a:spcPts val="1312"/>
              </a:lnSpc>
              <a:buFont typeface="Arial"/>
              <a:buChar char="•"/>
            </a:pPr>
            <a:r>
              <a:rPr lang="en-US" sz="1093">
                <a:solidFill>
                  <a:srgbClr val="000000"/>
                </a:solidFill>
                <a:latin typeface="Archivo Narrow"/>
              </a:rPr>
              <a:t>The Annual Income range of all the customers in the data is between 200k and 5M with few earning more than that.</a:t>
            </a:r>
          </a:p>
          <a:p>
            <a:pPr>
              <a:lnSpc>
                <a:spcPts val="1312"/>
              </a:lnSpc>
            </a:pPr>
            <a:endParaRPr lang="en-US" sz="1093">
              <a:solidFill>
                <a:srgbClr val="000000"/>
              </a:solidFill>
              <a:latin typeface="Archivo Narrow"/>
            </a:endParaRPr>
          </a:p>
          <a:p>
            <a:pPr marL="236053" lvl="1" indent="-118026">
              <a:lnSpc>
                <a:spcPts val="1312"/>
              </a:lnSpc>
              <a:buFont typeface="Arial"/>
              <a:buChar char="•"/>
            </a:pPr>
            <a:r>
              <a:rPr lang="en-US" sz="1093">
                <a:solidFill>
                  <a:srgbClr val="000000"/>
                </a:solidFill>
                <a:latin typeface="Archivo Narrow"/>
              </a:rPr>
              <a:t>In every range, number of people with Loan is greater that those without loan.</a:t>
            </a:r>
          </a:p>
          <a:p>
            <a:pPr>
              <a:lnSpc>
                <a:spcPts val="1312"/>
              </a:lnSpc>
            </a:pPr>
            <a:endParaRPr lang="en-US" sz="1093">
              <a:solidFill>
                <a:srgbClr val="000000"/>
              </a:solidFill>
              <a:latin typeface="Archivo Narrow"/>
            </a:endParaRPr>
          </a:p>
          <a:p>
            <a:pPr marL="236053" lvl="1" indent="-118026">
              <a:lnSpc>
                <a:spcPts val="1312"/>
              </a:lnSpc>
              <a:buFont typeface="Arial"/>
              <a:buChar char="•"/>
            </a:pPr>
            <a:r>
              <a:rPr lang="en-US" sz="1093">
                <a:solidFill>
                  <a:srgbClr val="000000"/>
                </a:solidFill>
                <a:latin typeface="Archivo Narrow"/>
              </a:rPr>
              <a:t>People with exceptionally high Annual Income tend to take loan.</a:t>
            </a:r>
          </a:p>
          <a:p>
            <a:pPr>
              <a:lnSpc>
                <a:spcPts val="1312"/>
              </a:lnSpc>
            </a:pPr>
            <a:endParaRPr lang="en-US" sz="1093">
              <a:solidFill>
                <a:srgbClr val="000000"/>
              </a:solidFill>
              <a:latin typeface="Archivo Narrow"/>
            </a:endParaRPr>
          </a:p>
        </p:txBody>
      </p:sp>
      <p:sp>
        <p:nvSpPr>
          <p:cNvPr id="18" name="TextBox 18"/>
          <p:cNvSpPr txBox="1"/>
          <p:nvPr/>
        </p:nvSpPr>
        <p:spPr>
          <a:xfrm>
            <a:off x="4872038" y="3334067"/>
            <a:ext cx="9525" cy="580390"/>
          </a:xfrm>
          <a:prstGeom prst="rect">
            <a:avLst/>
          </a:prstGeom>
        </p:spPr>
        <p:txBody>
          <a:bodyPr lIns="0" tIns="0" rIns="0" bIns="0" rtlCol="0" anchor="t">
            <a:spAutoFit/>
          </a:bodyPr>
          <a:lstStyle/>
          <a:p>
            <a:pPr algn="ctr">
              <a:lnSpc>
                <a:spcPts val="4759"/>
              </a:lnSpc>
            </a:pPr>
            <a:endParaRPr/>
          </a:p>
        </p:txBody>
      </p:sp>
      <p:sp>
        <p:nvSpPr>
          <p:cNvPr id="19" name="TextBox 19"/>
          <p:cNvSpPr txBox="1"/>
          <p:nvPr/>
        </p:nvSpPr>
        <p:spPr>
          <a:xfrm>
            <a:off x="0" y="3476525"/>
            <a:ext cx="5368218" cy="657225"/>
          </a:xfrm>
          <a:prstGeom prst="rect">
            <a:avLst/>
          </a:prstGeom>
        </p:spPr>
        <p:txBody>
          <a:bodyPr lIns="0" tIns="0" rIns="0" bIns="0" rtlCol="0" anchor="t">
            <a:spAutoFit/>
          </a:bodyPr>
          <a:lstStyle/>
          <a:p>
            <a:pPr marL="236053" lvl="1" indent="-118026" algn="l">
              <a:lnSpc>
                <a:spcPts val="1312"/>
              </a:lnSpc>
              <a:spcBef>
                <a:spcPct val="0"/>
              </a:spcBef>
              <a:buFont typeface="Arial"/>
              <a:buChar char="•"/>
            </a:pPr>
            <a:r>
              <a:rPr lang="en-US" sz="1093" u="none" strike="noStrike">
                <a:solidFill>
                  <a:srgbClr val="000000"/>
                </a:solidFill>
                <a:latin typeface="Archivo Narrow"/>
              </a:rPr>
              <a:t>Among people with very low balance, there is a larger number of people with loan compared to those without.</a:t>
            </a:r>
          </a:p>
          <a:p>
            <a:pPr algn="l">
              <a:lnSpc>
                <a:spcPts val="1312"/>
              </a:lnSpc>
              <a:spcBef>
                <a:spcPct val="0"/>
              </a:spcBef>
            </a:pPr>
            <a:endParaRPr lang="en-US" sz="1093" u="none" strike="noStrike">
              <a:solidFill>
                <a:srgbClr val="000000"/>
              </a:solidFill>
              <a:latin typeface="Archivo Narrow"/>
            </a:endParaRPr>
          </a:p>
          <a:p>
            <a:pPr marL="236053" lvl="1" indent="-118026" algn="l">
              <a:lnSpc>
                <a:spcPts val="1312"/>
              </a:lnSpc>
              <a:spcBef>
                <a:spcPct val="0"/>
              </a:spcBef>
              <a:buFont typeface="Arial"/>
              <a:buChar char="•"/>
            </a:pPr>
            <a:r>
              <a:rPr lang="en-US" sz="1093" u="none" strike="noStrike">
                <a:solidFill>
                  <a:srgbClr val="000000"/>
                </a:solidFill>
                <a:latin typeface="Archivo Narrow"/>
              </a:rPr>
              <a:t>The number of people without loan gradually increases as the balance increases.</a:t>
            </a:r>
          </a:p>
        </p:txBody>
      </p:sp>
      <p:sp>
        <p:nvSpPr>
          <p:cNvPr id="20" name="TextBox 20"/>
          <p:cNvSpPr txBox="1"/>
          <p:nvPr/>
        </p:nvSpPr>
        <p:spPr>
          <a:xfrm>
            <a:off x="4636709" y="5169006"/>
            <a:ext cx="4684549" cy="1136006"/>
          </a:xfrm>
          <a:prstGeom prst="rect">
            <a:avLst/>
          </a:prstGeom>
        </p:spPr>
        <p:txBody>
          <a:bodyPr lIns="0" tIns="0" rIns="0" bIns="0" rtlCol="0" anchor="t">
            <a:spAutoFit/>
          </a:bodyPr>
          <a:lstStyle/>
          <a:p>
            <a:pPr marL="236053" lvl="1" indent="-118027" algn="l">
              <a:lnSpc>
                <a:spcPts val="1312"/>
              </a:lnSpc>
              <a:spcBef>
                <a:spcPct val="0"/>
              </a:spcBef>
              <a:buFont typeface="Arial"/>
              <a:buChar char="•"/>
            </a:pPr>
            <a:r>
              <a:rPr lang="en-US" sz="1093" u="none" strike="noStrike">
                <a:solidFill>
                  <a:srgbClr val="000000"/>
                </a:solidFill>
                <a:latin typeface="Archivo Narrow"/>
              </a:rPr>
              <a:t>Most loan recipients work in blue-collar jobs.</a:t>
            </a:r>
          </a:p>
          <a:p>
            <a:pPr algn="l">
              <a:lnSpc>
                <a:spcPts val="1312"/>
              </a:lnSpc>
              <a:spcBef>
                <a:spcPct val="0"/>
              </a:spcBef>
            </a:pPr>
            <a:endParaRPr lang="en-US" sz="1093" u="none" strike="noStrike">
              <a:solidFill>
                <a:srgbClr val="000000"/>
              </a:solidFill>
              <a:latin typeface="Archivo Narrow"/>
            </a:endParaRPr>
          </a:p>
          <a:p>
            <a:pPr marL="236053" lvl="1" indent="-118027" algn="l">
              <a:lnSpc>
                <a:spcPts val="1312"/>
              </a:lnSpc>
              <a:spcBef>
                <a:spcPct val="0"/>
              </a:spcBef>
              <a:buFont typeface="Arial"/>
              <a:buChar char="•"/>
            </a:pPr>
            <a:r>
              <a:rPr lang="en-US" sz="1093" u="none" strike="noStrike">
                <a:solidFill>
                  <a:srgbClr val="000000"/>
                </a:solidFill>
                <a:latin typeface="Archivo Narrow"/>
              </a:rPr>
              <a:t>Retirees, despite having the highest average income, have a lower loan proportion.</a:t>
            </a:r>
          </a:p>
          <a:p>
            <a:pPr algn="l">
              <a:lnSpc>
                <a:spcPts val="1312"/>
              </a:lnSpc>
              <a:spcBef>
                <a:spcPct val="0"/>
              </a:spcBef>
            </a:pPr>
            <a:endParaRPr lang="en-US" sz="1093" u="none" strike="noStrike">
              <a:solidFill>
                <a:srgbClr val="000000"/>
              </a:solidFill>
              <a:latin typeface="Archivo Narrow"/>
            </a:endParaRPr>
          </a:p>
          <a:p>
            <a:pPr marL="236053" lvl="1" indent="-118027" algn="l">
              <a:lnSpc>
                <a:spcPts val="1312"/>
              </a:lnSpc>
              <a:spcBef>
                <a:spcPct val="0"/>
              </a:spcBef>
              <a:buFont typeface="Arial"/>
              <a:buChar char="•"/>
            </a:pPr>
            <a:r>
              <a:rPr lang="en-US" sz="1093" u="none" strike="noStrike">
                <a:solidFill>
                  <a:srgbClr val="000000"/>
                </a:solidFill>
                <a:latin typeface="Archivo Narrow"/>
              </a:rPr>
              <a:t>Unemployed customers show a near equal split between those with and without loans.</a:t>
            </a:r>
          </a:p>
          <a:p>
            <a:pPr algn="l">
              <a:lnSpc>
                <a:spcPts val="1312"/>
              </a:lnSpc>
              <a:spcBef>
                <a:spcPct val="0"/>
              </a:spcBef>
            </a:pPr>
            <a:endParaRPr lang="en-US" sz="1093" u="none" strike="noStrike">
              <a:solidFill>
                <a:srgbClr val="000000"/>
              </a:solidFill>
              <a:latin typeface="Archivo Narrow"/>
            </a:endParaRPr>
          </a:p>
          <a:p>
            <a:pPr marL="236053" lvl="1" indent="-118027" algn="l">
              <a:lnSpc>
                <a:spcPts val="1312"/>
              </a:lnSpc>
              <a:spcBef>
                <a:spcPct val="0"/>
              </a:spcBef>
              <a:buFont typeface="Arial"/>
              <a:buChar char="•"/>
            </a:pPr>
            <a:r>
              <a:rPr lang="en-US" sz="1093" u="none" strike="noStrike">
                <a:solidFill>
                  <a:srgbClr val="000000"/>
                </a:solidFill>
                <a:latin typeface="Archivo Narrow"/>
              </a:rPr>
              <a:t>Lower-income occupations often have more individuals without loans than with loans.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7399120" y="-10160"/>
            <a:ext cx="2374240" cy="675808"/>
            <a:chOff x="0" y="0"/>
            <a:chExt cx="3165653" cy="901077"/>
          </a:xfrm>
        </p:grpSpPr>
        <p:sp>
          <p:nvSpPr>
            <p:cNvPr id="6" name="Freeform 6"/>
            <p:cNvSpPr/>
            <p:nvPr/>
          </p:nvSpPr>
          <p:spPr>
            <a:xfrm>
              <a:off x="13589" y="13589"/>
              <a:ext cx="3138551" cy="873887"/>
            </a:xfrm>
            <a:custGeom>
              <a:avLst/>
              <a:gdLst/>
              <a:ahLst/>
              <a:cxnLst/>
              <a:rect l="l" t="t" r="r" b="b"/>
              <a:pathLst>
                <a:path w="3138551" h="873887">
                  <a:moveTo>
                    <a:pt x="111633" y="0"/>
                  </a:moveTo>
                  <a:lnTo>
                    <a:pt x="3026791" y="0"/>
                  </a:lnTo>
                  <a:cubicBezTo>
                    <a:pt x="3088513" y="0"/>
                    <a:pt x="3138551" y="48895"/>
                    <a:pt x="3138551" y="109220"/>
                  </a:cubicBezTo>
                  <a:lnTo>
                    <a:pt x="3138551" y="873887"/>
                  </a:lnTo>
                  <a:lnTo>
                    <a:pt x="0" y="873887"/>
                  </a:lnTo>
                  <a:lnTo>
                    <a:pt x="0" y="109220"/>
                  </a:lnTo>
                  <a:cubicBezTo>
                    <a:pt x="0" y="48895"/>
                    <a:pt x="50038" y="0"/>
                    <a:pt x="111760" y="0"/>
                  </a:cubicBezTo>
                  <a:close/>
                </a:path>
              </a:pathLst>
            </a:custGeom>
            <a:solidFill>
              <a:srgbClr val="0B5394"/>
            </a:solidFill>
          </p:spPr>
        </p:sp>
        <p:sp>
          <p:nvSpPr>
            <p:cNvPr id="7" name="Freeform 7"/>
            <p:cNvSpPr/>
            <p:nvPr/>
          </p:nvSpPr>
          <p:spPr>
            <a:xfrm>
              <a:off x="0" y="0"/>
              <a:ext cx="3165729" cy="901065"/>
            </a:xfrm>
            <a:custGeom>
              <a:avLst/>
              <a:gdLst/>
              <a:ahLst/>
              <a:cxnLst/>
              <a:rect l="l" t="t" r="r" b="b"/>
              <a:pathLst>
                <a:path w="3165729" h="901065">
                  <a:moveTo>
                    <a:pt x="125222" y="0"/>
                  </a:moveTo>
                  <a:lnTo>
                    <a:pt x="3040380" y="0"/>
                  </a:lnTo>
                  <a:lnTo>
                    <a:pt x="3040380" y="13589"/>
                  </a:lnTo>
                  <a:lnTo>
                    <a:pt x="3040380" y="0"/>
                  </a:lnTo>
                  <a:cubicBezTo>
                    <a:pt x="3109214" y="0"/>
                    <a:pt x="3165602" y="54737"/>
                    <a:pt x="3165602" y="122809"/>
                  </a:cubicBezTo>
                  <a:lnTo>
                    <a:pt x="3152140" y="122809"/>
                  </a:lnTo>
                  <a:lnTo>
                    <a:pt x="3165729" y="122809"/>
                  </a:lnTo>
                  <a:lnTo>
                    <a:pt x="3165729" y="887476"/>
                  </a:lnTo>
                  <a:cubicBezTo>
                    <a:pt x="3165729" y="894969"/>
                    <a:pt x="3159633" y="901065"/>
                    <a:pt x="3152140" y="901065"/>
                  </a:cubicBezTo>
                  <a:lnTo>
                    <a:pt x="13589" y="901065"/>
                  </a:lnTo>
                  <a:cubicBezTo>
                    <a:pt x="6096" y="901065"/>
                    <a:pt x="0" y="894969"/>
                    <a:pt x="0" y="887476"/>
                  </a:cubicBezTo>
                  <a:lnTo>
                    <a:pt x="0" y="122809"/>
                  </a:lnTo>
                  <a:lnTo>
                    <a:pt x="13589" y="122809"/>
                  </a:lnTo>
                  <a:lnTo>
                    <a:pt x="0" y="122809"/>
                  </a:lnTo>
                  <a:cubicBezTo>
                    <a:pt x="0" y="54737"/>
                    <a:pt x="56388" y="0"/>
                    <a:pt x="125222" y="0"/>
                  </a:cubicBezTo>
                  <a:cubicBezTo>
                    <a:pt x="132715" y="0"/>
                    <a:pt x="138811" y="6096"/>
                    <a:pt x="138811" y="13589"/>
                  </a:cubicBezTo>
                  <a:lnTo>
                    <a:pt x="125222" y="13589"/>
                  </a:lnTo>
                  <a:lnTo>
                    <a:pt x="125222" y="0"/>
                  </a:lnTo>
                  <a:moveTo>
                    <a:pt x="125222" y="27051"/>
                  </a:moveTo>
                  <a:cubicBezTo>
                    <a:pt x="117729" y="27051"/>
                    <a:pt x="111633" y="20955"/>
                    <a:pt x="111633" y="13462"/>
                  </a:cubicBezTo>
                  <a:lnTo>
                    <a:pt x="125222" y="13462"/>
                  </a:lnTo>
                  <a:lnTo>
                    <a:pt x="125222" y="27051"/>
                  </a:lnTo>
                  <a:cubicBezTo>
                    <a:pt x="70739" y="27051"/>
                    <a:pt x="27051" y="70231"/>
                    <a:pt x="27051" y="122809"/>
                  </a:cubicBezTo>
                  <a:lnTo>
                    <a:pt x="27051" y="887476"/>
                  </a:lnTo>
                  <a:lnTo>
                    <a:pt x="13589" y="887476"/>
                  </a:lnTo>
                  <a:lnTo>
                    <a:pt x="13589" y="874014"/>
                  </a:lnTo>
                  <a:lnTo>
                    <a:pt x="3152140" y="874014"/>
                  </a:lnTo>
                  <a:lnTo>
                    <a:pt x="3152140" y="887603"/>
                  </a:lnTo>
                  <a:lnTo>
                    <a:pt x="3138551" y="887603"/>
                  </a:lnTo>
                  <a:lnTo>
                    <a:pt x="3138551" y="122809"/>
                  </a:lnTo>
                  <a:cubicBezTo>
                    <a:pt x="3138551" y="70231"/>
                    <a:pt x="3094863" y="27051"/>
                    <a:pt x="3040380" y="27051"/>
                  </a:cubicBezTo>
                  <a:lnTo>
                    <a:pt x="125222" y="27051"/>
                  </a:lnTo>
                  <a:close/>
                </a:path>
              </a:pathLst>
            </a:custGeom>
            <a:solidFill>
              <a:srgbClr val="0B5394"/>
            </a:solidFill>
          </p:spPr>
        </p:sp>
      </p:grpSp>
      <p:grpSp>
        <p:nvGrpSpPr>
          <p:cNvPr id="8" name="Group 8"/>
          <p:cNvGrpSpPr/>
          <p:nvPr/>
        </p:nvGrpSpPr>
        <p:grpSpPr>
          <a:xfrm rot="-10800000">
            <a:off x="-12080" y="-10160"/>
            <a:ext cx="9785440" cy="408928"/>
            <a:chOff x="0" y="0"/>
            <a:chExt cx="13047253" cy="545237"/>
          </a:xfrm>
        </p:grpSpPr>
        <p:sp>
          <p:nvSpPr>
            <p:cNvPr id="9" name="Freeform 9"/>
            <p:cNvSpPr/>
            <p:nvPr/>
          </p:nvSpPr>
          <p:spPr>
            <a:xfrm>
              <a:off x="13589" y="13589"/>
              <a:ext cx="13020167" cy="518160"/>
            </a:xfrm>
            <a:custGeom>
              <a:avLst/>
              <a:gdLst/>
              <a:ahLst/>
              <a:cxnLst/>
              <a:rect l="l" t="t" r="r" b="b"/>
              <a:pathLst>
                <a:path w="13020167" h="518160">
                  <a:moveTo>
                    <a:pt x="67945" y="0"/>
                  </a:moveTo>
                  <a:lnTo>
                    <a:pt x="12952095" y="0"/>
                  </a:lnTo>
                  <a:cubicBezTo>
                    <a:pt x="12989687" y="0"/>
                    <a:pt x="13020167" y="28956"/>
                    <a:pt x="13020167" y="64770"/>
                  </a:cubicBezTo>
                  <a:lnTo>
                    <a:pt x="13020167" y="518160"/>
                  </a:lnTo>
                  <a:lnTo>
                    <a:pt x="0" y="518160"/>
                  </a:lnTo>
                  <a:lnTo>
                    <a:pt x="0" y="64770"/>
                  </a:lnTo>
                  <a:cubicBezTo>
                    <a:pt x="0" y="28956"/>
                    <a:pt x="30480" y="0"/>
                    <a:pt x="68072" y="0"/>
                  </a:cubicBezTo>
                  <a:close/>
                </a:path>
              </a:pathLst>
            </a:custGeom>
            <a:solidFill>
              <a:srgbClr val="0B5394"/>
            </a:solidFill>
          </p:spPr>
        </p:sp>
        <p:sp>
          <p:nvSpPr>
            <p:cNvPr id="10" name="Freeform 10"/>
            <p:cNvSpPr/>
            <p:nvPr/>
          </p:nvSpPr>
          <p:spPr>
            <a:xfrm>
              <a:off x="0" y="0"/>
              <a:ext cx="13047218" cy="545338"/>
            </a:xfrm>
            <a:custGeom>
              <a:avLst/>
              <a:gdLst/>
              <a:ahLst/>
              <a:cxnLst/>
              <a:rect l="l" t="t" r="r" b="b"/>
              <a:pathLst>
                <a:path w="13047218" h="545338">
                  <a:moveTo>
                    <a:pt x="81534" y="0"/>
                  </a:moveTo>
                  <a:lnTo>
                    <a:pt x="12965684" y="0"/>
                  </a:lnTo>
                  <a:lnTo>
                    <a:pt x="12965684" y="13589"/>
                  </a:lnTo>
                  <a:lnTo>
                    <a:pt x="12965684" y="0"/>
                  </a:lnTo>
                  <a:cubicBezTo>
                    <a:pt x="13010135" y="0"/>
                    <a:pt x="13047218" y="34417"/>
                    <a:pt x="13047218" y="78359"/>
                  </a:cubicBezTo>
                  <a:lnTo>
                    <a:pt x="13033629" y="78359"/>
                  </a:lnTo>
                  <a:lnTo>
                    <a:pt x="13047218" y="78359"/>
                  </a:lnTo>
                  <a:lnTo>
                    <a:pt x="13047218" y="531749"/>
                  </a:lnTo>
                  <a:cubicBezTo>
                    <a:pt x="13047218" y="539242"/>
                    <a:pt x="13041122" y="545338"/>
                    <a:pt x="13033629" y="545338"/>
                  </a:cubicBezTo>
                  <a:lnTo>
                    <a:pt x="13589" y="545338"/>
                  </a:lnTo>
                  <a:cubicBezTo>
                    <a:pt x="6096" y="545211"/>
                    <a:pt x="0" y="539115"/>
                    <a:pt x="0" y="531749"/>
                  </a:cubicBezTo>
                  <a:lnTo>
                    <a:pt x="0" y="78359"/>
                  </a:lnTo>
                  <a:lnTo>
                    <a:pt x="13589" y="78359"/>
                  </a:lnTo>
                  <a:lnTo>
                    <a:pt x="0" y="78359"/>
                  </a:lnTo>
                  <a:cubicBezTo>
                    <a:pt x="0" y="34417"/>
                    <a:pt x="37211" y="0"/>
                    <a:pt x="81534" y="0"/>
                  </a:cubicBezTo>
                  <a:cubicBezTo>
                    <a:pt x="85598" y="0"/>
                    <a:pt x="89535" y="1905"/>
                    <a:pt x="92075" y="5080"/>
                  </a:cubicBezTo>
                  <a:lnTo>
                    <a:pt x="81534" y="13589"/>
                  </a:lnTo>
                  <a:lnTo>
                    <a:pt x="81534" y="0"/>
                  </a:lnTo>
                  <a:moveTo>
                    <a:pt x="81534" y="27051"/>
                  </a:moveTo>
                  <a:cubicBezTo>
                    <a:pt x="77470" y="27051"/>
                    <a:pt x="73533" y="25146"/>
                    <a:pt x="70993" y="21971"/>
                  </a:cubicBezTo>
                  <a:lnTo>
                    <a:pt x="81534" y="13462"/>
                  </a:lnTo>
                  <a:lnTo>
                    <a:pt x="81534" y="27051"/>
                  </a:lnTo>
                  <a:cubicBezTo>
                    <a:pt x="50800" y="27051"/>
                    <a:pt x="27051" y="50673"/>
                    <a:pt x="27051" y="78359"/>
                  </a:cubicBezTo>
                  <a:lnTo>
                    <a:pt x="27051" y="531749"/>
                  </a:lnTo>
                  <a:lnTo>
                    <a:pt x="13589" y="531749"/>
                  </a:lnTo>
                  <a:lnTo>
                    <a:pt x="13589" y="518160"/>
                  </a:lnTo>
                  <a:lnTo>
                    <a:pt x="13033756" y="518160"/>
                  </a:lnTo>
                  <a:lnTo>
                    <a:pt x="13033756" y="531749"/>
                  </a:lnTo>
                  <a:lnTo>
                    <a:pt x="13020168" y="531749"/>
                  </a:lnTo>
                  <a:lnTo>
                    <a:pt x="13020168" y="78359"/>
                  </a:lnTo>
                  <a:cubicBezTo>
                    <a:pt x="13020168" y="50673"/>
                    <a:pt x="12996418" y="27178"/>
                    <a:pt x="12965685" y="27178"/>
                  </a:cubicBezTo>
                  <a:lnTo>
                    <a:pt x="81534" y="27178"/>
                  </a:lnTo>
                  <a:close/>
                </a:path>
              </a:pathLst>
            </a:custGeom>
            <a:solidFill>
              <a:srgbClr val="0B5394"/>
            </a:solidFill>
          </p:spPr>
        </p:sp>
      </p:grpSp>
      <p:sp>
        <p:nvSpPr>
          <p:cNvPr id="11" name="Freeform 11"/>
          <p:cNvSpPr/>
          <p:nvPr/>
        </p:nvSpPr>
        <p:spPr>
          <a:xfrm>
            <a:off x="6712296" y="1572427"/>
            <a:ext cx="2211056" cy="2280586"/>
          </a:xfrm>
          <a:custGeom>
            <a:avLst/>
            <a:gdLst/>
            <a:ahLst/>
            <a:cxnLst/>
            <a:rect l="l" t="t" r="r" b="b"/>
            <a:pathLst>
              <a:path w="2211056" h="2280586">
                <a:moveTo>
                  <a:pt x="0" y="0"/>
                </a:moveTo>
                <a:lnTo>
                  <a:pt x="2211056" y="0"/>
                </a:lnTo>
                <a:lnTo>
                  <a:pt x="2211056" y="2280586"/>
                </a:lnTo>
                <a:lnTo>
                  <a:pt x="0" y="2280586"/>
                </a:lnTo>
                <a:lnTo>
                  <a:pt x="0" y="0"/>
                </a:lnTo>
                <a:close/>
              </a:path>
            </a:pathLst>
          </a:custGeom>
          <a:blipFill>
            <a:blip r:embed="rId3"/>
            <a:stretch>
              <a:fillRect/>
            </a:stretch>
          </a:blipFill>
        </p:spPr>
      </p:sp>
      <p:sp>
        <p:nvSpPr>
          <p:cNvPr id="12" name="Freeform 12"/>
          <p:cNvSpPr/>
          <p:nvPr/>
        </p:nvSpPr>
        <p:spPr>
          <a:xfrm>
            <a:off x="6095967" y="4024463"/>
            <a:ext cx="3079799" cy="2324477"/>
          </a:xfrm>
          <a:custGeom>
            <a:avLst/>
            <a:gdLst/>
            <a:ahLst/>
            <a:cxnLst/>
            <a:rect l="l" t="t" r="r" b="b"/>
            <a:pathLst>
              <a:path w="3079799" h="2324477">
                <a:moveTo>
                  <a:pt x="0" y="0"/>
                </a:moveTo>
                <a:lnTo>
                  <a:pt x="3079799" y="0"/>
                </a:lnTo>
                <a:lnTo>
                  <a:pt x="3079799" y="2324477"/>
                </a:lnTo>
                <a:lnTo>
                  <a:pt x="0" y="2324477"/>
                </a:lnTo>
                <a:lnTo>
                  <a:pt x="0" y="0"/>
                </a:lnTo>
                <a:close/>
              </a:path>
            </a:pathLst>
          </a:custGeom>
          <a:blipFill>
            <a:blip r:embed="rId4"/>
            <a:stretch>
              <a:fillRect/>
            </a:stretch>
          </a:blipFill>
        </p:spPr>
      </p:sp>
      <p:sp>
        <p:nvSpPr>
          <p:cNvPr id="13" name="Freeform 13"/>
          <p:cNvSpPr/>
          <p:nvPr/>
        </p:nvSpPr>
        <p:spPr>
          <a:xfrm>
            <a:off x="3186527" y="4024463"/>
            <a:ext cx="2718977" cy="2463630"/>
          </a:xfrm>
          <a:custGeom>
            <a:avLst/>
            <a:gdLst/>
            <a:ahLst/>
            <a:cxnLst/>
            <a:rect l="l" t="t" r="r" b="b"/>
            <a:pathLst>
              <a:path w="2718977" h="2463630">
                <a:moveTo>
                  <a:pt x="0" y="0"/>
                </a:moveTo>
                <a:lnTo>
                  <a:pt x="2718977" y="0"/>
                </a:lnTo>
                <a:lnTo>
                  <a:pt x="2718977" y="2463630"/>
                </a:lnTo>
                <a:lnTo>
                  <a:pt x="0" y="2463630"/>
                </a:lnTo>
                <a:lnTo>
                  <a:pt x="0" y="0"/>
                </a:lnTo>
                <a:close/>
              </a:path>
            </a:pathLst>
          </a:custGeom>
          <a:blipFill>
            <a:blip r:embed="rId5"/>
            <a:stretch>
              <a:fillRect/>
            </a:stretch>
          </a:blipFill>
        </p:spPr>
      </p:sp>
      <p:sp>
        <p:nvSpPr>
          <p:cNvPr id="14" name="Freeform 14"/>
          <p:cNvSpPr/>
          <p:nvPr/>
        </p:nvSpPr>
        <p:spPr>
          <a:xfrm>
            <a:off x="118070" y="4112588"/>
            <a:ext cx="2877994" cy="2287380"/>
          </a:xfrm>
          <a:custGeom>
            <a:avLst/>
            <a:gdLst/>
            <a:ahLst/>
            <a:cxnLst/>
            <a:rect l="l" t="t" r="r" b="b"/>
            <a:pathLst>
              <a:path w="2877994" h="2287380">
                <a:moveTo>
                  <a:pt x="0" y="0"/>
                </a:moveTo>
                <a:lnTo>
                  <a:pt x="2877994" y="0"/>
                </a:lnTo>
                <a:lnTo>
                  <a:pt x="2877994" y="2287380"/>
                </a:lnTo>
                <a:lnTo>
                  <a:pt x="0" y="2287380"/>
                </a:lnTo>
                <a:lnTo>
                  <a:pt x="0" y="0"/>
                </a:lnTo>
                <a:close/>
              </a:path>
            </a:pathLst>
          </a:custGeom>
          <a:blipFill>
            <a:blip r:embed="rId6"/>
            <a:stretch>
              <a:fillRect/>
            </a:stretch>
          </a:blipFill>
        </p:spPr>
      </p:sp>
      <p:sp>
        <p:nvSpPr>
          <p:cNvPr id="15" name="TextBox 15"/>
          <p:cNvSpPr txBox="1"/>
          <p:nvPr/>
        </p:nvSpPr>
        <p:spPr>
          <a:xfrm>
            <a:off x="3657633" y="6941676"/>
            <a:ext cx="2438334" cy="228600"/>
          </a:xfrm>
          <a:prstGeom prst="rect">
            <a:avLst/>
          </a:prstGeom>
        </p:spPr>
        <p:txBody>
          <a:bodyPr lIns="0" tIns="0" rIns="0" bIns="0" rtlCol="0" anchor="t">
            <a:spAutoFit/>
          </a:bodyPr>
          <a:lstStyle/>
          <a:p>
            <a:pPr algn="ctr">
              <a:lnSpc>
                <a:spcPts val="1791"/>
              </a:lnSpc>
            </a:pPr>
            <a:r>
              <a:rPr lang="en-US" sz="1493">
                <a:solidFill>
                  <a:srgbClr val="FFFFFF"/>
                </a:solidFill>
                <a:latin typeface="Arimo Bold"/>
              </a:rPr>
              <a:t>Excellence and Service</a:t>
            </a:r>
          </a:p>
        </p:txBody>
      </p:sp>
      <p:sp>
        <p:nvSpPr>
          <p:cNvPr id="17" name="TextBox 17"/>
          <p:cNvSpPr txBox="1"/>
          <p:nvPr/>
        </p:nvSpPr>
        <p:spPr>
          <a:xfrm>
            <a:off x="251687" y="731520"/>
            <a:ext cx="7878802" cy="876300"/>
          </a:xfrm>
          <a:prstGeom prst="rect">
            <a:avLst/>
          </a:prstGeom>
        </p:spPr>
        <p:txBody>
          <a:bodyPr lIns="0" tIns="0" rIns="0" bIns="0" rtlCol="0" anchor="t">
            <a:spAutoFit/>
          </a:bodyPr>
          <a:lstStyle/>
          <a:p>
            <a:pPr>
              <a:lnSpc>
                <a:spcPts val="1791"/>
              </a:lnSpc>
              <a:spcBef>
                <a:spcPct val="0"/>
              </a:spcBef>
            </a:pPr>
            <a:r>
              <a:rPr lang="en-US" sz="1493">
                <a:solidFill>
                  <a:srgbClr val="000000"/>
                </a:solidFill>
                <a:latin typeface="Archivo Narrow Bold"/>
              </a:rPr>
              <a:t>3. Loan and Insurance Analysis</a:t>
            </a:r>
          </a:p>
          <a:p>
            <a:pPr>
              <a:lnSpc>
                <a:spcPts val="1791"/>
              </a:lnSpc>
              <a:spcBef>
                <a:spcPct val="0"/>
              </a:spcBef>
            </a:pPr>
            <a:endParaRPr lang="en-US" sz="1493">
              <a:solidFill>
                <a:srgbClr val="000000"/>
              </a:solidFill>
              <a:latin typeface="Archivo Narrow Bold"/>
            </a:endParaRPr>
          </a:p>
          <a:p>
            <a:pPr>
              <a:lnSpc>
                <a:spcPts val="1791"/>
              </a:lnSpc>
              <a:spcBef>
                <a:spcPct val="0"/>
              </a:spcBef>
            </a:pPr>
            <a:r>
              <a:rPr lang="en-US" sz="1493">
                <a:solidFill>
                  <a:srgbClr val="000000"/>
                </a:solidFill>
                <a:latin typeface="Archivo Narrow Bold"/>
              </a:rPr>
              <a:t>Calculate the percentage of customers with a loan who have taken out insurance. Visualize this data and discuss potential implications.</a:t>
            </a:r>
          </a:p>
        </p:txBody>
      </p:sp>
      <p:sp>
        <p:nvSpPr>
          <p:cNvPr id="18" name="TextBox 18"/>
          <p:cNvSpPr txBox="1"/>
          <p:nvPr/>
        </p:nvSpPr>
        <p:spPr>
          <a:xfrm>
            <a:off x="148455" y="1830304"/>
            <a:ext cx="6563841" cy="1971675"/>
          </a:xfrm>
          <a:prstGeom prst="rect">
            <a:avLst/>
          </a:prstGeom>
        </p:spPr>
        <p:txBody>
          <a:bodyPr lIns="0" tIns="0" rIns="0" bIns="0" rtlCol="0" anchor="t">
            <a:spAutoFit/>
          </a:bodyPr>
          <a:lstStyle/>
          <a:p>
            <a:pPr marL="322410" lvl="1" indent="-161205">
              <a:lnSpc>
                <a:spcPts val="1791"/>
              </a:lnSpc>
              <a:buFont typeface="Arial"/>
              <a:buChar char="•"/>
            </a:pPr>
            <a:r>
              <a:rPr lang="en-US" sz="1493">
                <a:solidFill>
                  <a:srgbClr val="000000"/>
                </a:solidFill>
                <a:latin typeface="Archivo Narrow"/>
              </a:rPr>
              <a:t>2.2 % of customers with a loan have taken out insurance.</a:t>
            </a:r>
          </a:p>
          <a:p>
            <a:pPr>
              <a:lnSpc>
                <a:spcPts val="1791"/>
              </a:lnSpc>
            </a:pPr>
            <a:endParaRPr lang="en-US" sz="1493">
              <a:solidFill>
                <a:srgbClr val="000000"/>
              </a:solidFill>
              <a:latin typeface="Archivo Narrow"/>
            </a:endParaRPr>
          </a:p>
          <a:p>
            <a:pPr marL="322410" lvl="1" indent="-161205">
              <a:lnSpc>
                <a:spcPts val="1791"/>
              </a:lnSpc>
              <a:buFont typeface="Arial"/>
              <a:buChar char="•"/>
            </a:pPr>
            <a:r>
              <a:rPr lang="en-US" sz="1493">
                <a:solidFill>
                  <a:srgbClr val="000000"/>
                </a:solidFill>
                <a:latin typeface="Archivo Narrow"/>
              </a:rPr>
              <a:t>603 customers out of 27993 have taken insurance.</a:t>
            </a:r>
          </a:p>
          <a:p>
            <a:pPr>
              <a:lnSpc>
                <a:spcPts val="1791"/>
              </a:lnSpc>
            </a:pPr>
            <a:endParaRPr lang="en-US" sz="1493">
              <a:solidFill>
                <a:srgbClr val="000000"/>
              </a:solidFill>
              <a:latin typeface="Archivo Narrow"/>
            </a:endParaRPr>
          </a:p>
          <a:p>
            <a:pPr marL="322410" lvl="1" indent="-161205">
              <a:lnSpc>
                <a:spcPts val="1791"/>
              </a:lnSpc>
              <a:buFont typeface="Arial"/>
              <a:buChar char="•"/>
            </a:pPr>
            <a:r>
              <a:rPr lang="en-US" sz="1493">
                <a:solidFill>
                  <a:srgbClr val="000000"/>
                </a:solidFill>
                <a:latin typeface="Archivo Narrow"/>
              </a:rPr>
              <a:t>Those with insurance are less likely to take Term Deposit.</a:t>
            </a:r>
          </a:p>
          <a:p>
            <a:pPr>
              <a:lnSpc>
                <a:spcPts val="1791"/>
              </a:lnSpc>
            </a:pPr>
            <a:endParaRPr lang="en-US" sz="1493">
              <a:solidFill>
                <a:srgbClr val="000000"/>
              </a:solidFill>
              <a:latin typeface="Archivo Narrow"/>
            </a:endParaRPr>
          </a:p>
          <a:p>
            <a:pPr marL="322410" lvl="1" indent="-161205">
              <a:lnSpc>
                <a:spcPts val="1791"/>
              </a:lnSpc>
              <a:buFont typeface="Arial"/>
              <a:buChar char="•"/>
            </a:pPr>
            <a:r>
              <a:rPr lang="en-US" sz="1493">
                <a:solidFill>
                  <a:srgbClr val="000000"/>
                </a:solidFill>
                <a:latin typeface="Archivo Narrow"/>
              </a:rPr>
              <a:t>Married Males with loan are the highest among the people who have taken insurances. </a:t>
            </a:r>
          </a:p>
          <a:p>
            <a:pPr>
              <a:lnSpc>
                <a:spcPts val="1791"/>
              </a:lnSpc>
            </a:pPr>
            <a:endParaRPr lang="en-US" sz="1493">
              <a:solidFill>
                <a:srgbClr val="000000"/>
              </a:solidFill>
              <a:latin typeface="Archivo Narrow"/>
            </a:endParaRPr>
          </a:p>
          <a:p>
            <a:pPr marL="322410" lvl="1" indent="-161205">
              <a:lnSpc>
                <a:spcPts val="1791"/>
              </a:lnSpc>
              <a:buFont typeface="Arial"/>
              <a:buChar char="•"/>
            </a:pPr>
            <a:r>
              <a:rPr lang="en-US" sz="1493">
                <a:solidFill>
                  <a:srgbClr val="000000"/>
                </a:solidFill>
                <a:latin typeface="Archivo Narrow"/>
              </a:rPr>
              <a:t>People in Blue-collar occupations are dominating in this data.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7399120" y="-10160"/>
            <a:ext cx="2374240" cy="675808"/>
            <a:chOff x="0" y="0"/>
            <a:chExt cx="3165653" cy="901077"/>
          </a:xfrm>
        </p:grpSpPr>
        <p:sp>
          <p:nvSpPr>
            <p:cNvPr id="6" name="Freeform 6"/>
            <p:cNvSpPr/>
            <p:nvPr/>
          </p:nvSpPr>
          <p:spPr>
            <a:xfrm>
              <a:off x="13589" y="13589"/>
              <a:ext cx="3138551" cy="873887"/>
            </a:xfrm>
            <a:custGeom>
              <a:avLst/>
              <a:gdLst/>
              <a:ahLst/>
              <a:cxnLst/>
              <a:rect l="l" t="t" r="r" b="b"/>
              <a:pathLst>
                <a:path w="3138551" h="873887">
                  <a:moveTo>
                    <a:pt x="111633" y="0"/>
                  </a:moveTo>
                  <a:lnTo>
                    <a:pt x="3026791" y="0"/>
                  </a:lnTo>
                  <a:cubicBezTo>
                    <a:pt x="3088513" y="0"/>
                    <a:pt x="3138551" y="48895"/>
                    <a:pt x="3138551" y="109220"/>
                  </a:cubicBezTo>
                  <a:lnTo>
                    <a:pt x="3138551" y="873887"/>
                  </a:lnTo>
                  <a:lnTo>
                    <a:pt x="0" y="873887"/>
                  </a:lnTo>
                  <a:lnTo>
                    <a:pt x="0" y="109220"/>
                  </a:lnTo>
                  <a:cubicBezTo>
                    <a:pt x="0" y="48895"/>
                    <a:pt x="50038" y="0"/>
                    <a:pt x="111760" y="0"/>
                  </a:cubicBezTo>
                  <a:close/>
                </a:path>
              </a:pathLst>
            </a:custGeom>
            <a:solidFill>
              <a:srgbClr val="0B5394"/>
            </a:solidFill>
          </p:spPr>
        </p:sp>
        <p:sp>
          <p:nvSpPr>
            <p:cNvPr id="7" name="Freeform 7"/>
            <p:cNvSpPr/>
            <p:nvPr/>
          </p:nvSpPr>
          <p:spPr>
            <a:xfrm>
              <a:off x="0" y="0"/>
              <a:ext cx="3165729" cy="901065"/>
            </a:xfrm>
            <a:custGeom>
              <a:avLst/>
              <a:gdLst/>
              <a:ahLst/>
              <a:cxnLst/>
              <a:rect l="l" t="t" r="r" b="b"/>
              <a:pathLst>
                <a:path w="3165729" h="901065">
                  <a:moveTo>
                    <a:pt x="125222" y="0"/>
                  </a:moveTo>
                  <a:lnTo>
                    <a:pt x="3040380" y="0"/>
                  </a:lnTo>
                  <a:lnTo>
                    <a:pt x="3040380" y="13589"/>
                  </a:lnTo>
                  <a:lnTo>
                    <a:pt x="3040380" y="0"/>
                  </a:lnTo>
                  <a:cubicBezTo>
                    <a:pt x="3109214" y="0"/>
                    <a:pt x="3165602" y="54737"/>
                    <a:pt x="3165602" y="122809"/>
                  </a:cubicBezTo>
                  <a:lnTo>
                    <a:pt x="3152140" y="122809"/>
                  </a:lnTo>
                  <a:lnTo>
                    <a:pt x="3165729" y="122809"/>
                  </a:lnTo>
                  <a:lnTo>
                    <a:pt x="3165729" y="887476"/>
                  </a:lnTo>
                  <a:cubicBezTo>
                    <a:pt x="3165729" y="894969"/>
                    <a:pt x="3159633" y="901065"/>
                    <a:pt x="3152140" y="901065"/>
                  </a:cubicBezTo>
                  <a:lnTo>
                    <a:pt x="13589" y="901065"/>
                  </a:lnTo>
                  <a:cubicBezTo>
                    <a:pt x="6096" y="901065"/>
                    <a:pt x="0" y="894969"/>
                    <a:pt x="0" y="887476"/>
                  </a:cubicBezTo>
                  <a:lnTo>
                    <a:pt x="0" y="122809"/>
                  </a:lnTo>
                  <a:lnTo>
                    <a:pt x="13589" y="122809"/>
                  </a:lnTo>
                  <a:lnTo>
                    <a:pt x="0" y="122809"/>
                  </a:lnTo>
                  <a:cubicBezTo>
                    <a:pt x="0" y="54737"/>
                    <a:pt x="56388" y="0"/>
                    <a:pt x="125222" y="0"/>
                  </a:cubicBezTo>
                  <a:cubicBezTo>
                    <a:pt x="132715" y="0"/>
                    <a:pt x="138811" y="6096"/>
                    <a:pt x="138811" y="13589"/>
                  </a:cubicBezTo>
                  <a:lnTo>
                    <a:pt x="125222" y="13589"/>
                  </a:lnTo>
                  <a:lnTo>
                    <a:pt x="125222" y="0"/>
                  </a:lnTo>
                  <a:moveTo>
                    <a:pt x="125222" y="27051"/>
                  </a:moveTo>
                  <a:cubicBezTo>
                    <a:pt x="117729" y="27051"/>
                    <a:pt x="111633" y="20955"/>
                    <a:pt x="111633" y="13462"/>
                  </a:cubicBezTo>
                  <a:lnTo>
                    <a:pt x="125222" y="13462"/>
                  </a:lnTo>
                  <a:lnTo>
                    <a:pt x="125222" y="27051"/>
                  </a:lnTo>
                  <a:cubicBezTo>
                    <a:pt x="70739" y="27051"/>
                    <a:pt x="27051" y="70231"/>
                    <a:pt x="27051" y="122809"/>
                  </a:cubicBezTo>
                  <a:lnTo>
                    <a:pt x="27051" y="887476"/>
                  </a:lnTo>
                  <a:lnTo>
                    <a:pt x="13589" y="887476"/>
                  </a:lnTo>
                  <a:lnTo>
                    <a:pt x="13589" y="874014"/>
                  </a:lnTo>
                  <a:lnTo>
                    <a:pt x="3152140" y="874014"/>
                  </a:lnTo>
                  <a:lnTo>
                    <a:pt x="3152140" y="887603"/>
                  </a:lnTo>
                  <a:lnTo>
                    <a:pt x="3138551" y="887603"/>
                  </a:lnTo>
                  <a:lnTo>
                    <a:pt x="3138551" y="122809"/>
                  </a:lnTo>
                  <a:cubicBezTo>
                    <a:pt x="3138551" y="70231"/>
                    <a:pt x="3094863" y="27051"/>
                    <a:pt x="3040380" y="27051"/>
                  </a:cubicBezTo>
                  <a:lnTo>
                    <a:pt x="125222" y="27051"/>
                  </a:lnTo>
                  <a:close/>
                </a:path>
              </a:pathLst>
            </a:custGeom>
            <a:solidFill>
              <a:srgbClr val="0B5394"/>
            </a:solidFill>
          </p:spPr>
        </p:sp>
      </p:grpSp>
      <p:grpSp>
        <p:nvGrpSpPr>
          <p:cNvPr id="8" name="Group 8"/>
          <p:cNvGrpSpPr/>
          <p:nvPr/>
        </p:nvGrpSpPr>
        <p:grpSpPr>
          <a:xfrm rot="-10800000">
            <a:off x="-12080" y="-10160"/>
            <a:ext cx="9785440" cy="408928"/>
            <a:chOff x="0" y="0"/>
            <a:chExt cx="13047253" cy="545237"/>
          </a:xfrm>
        </p:grpSpPr>
        <p:sp>
          <p:nvSpPr>
            <p:cNvPr id="9" name="Freeform 9"/>
            <p:cNvSpPr/>
            <p:nvPr/>
          </p:nvSpPr>
          <p:spPr>
            <a:xfrm>
              <a:off x="13589" y="13589"/>
              <a:ext cx="13020167" cy="518160"/>
            </a:xfrm>
            <a:custGeom>
              <a:avLst/>
              <a:gdLst/>
              <a:ahLst/>
              <a:cxnLst/>
              <a:rect l="l" t="t" r="r" b="b"/>
              <a:pathLst>
                <a:path w="13020167" h="518160">
                  <a:moveTo>
                    <a:pt x="67945" y="0"/>
                  </a:moveTo>
                  <a:lnTo>
                    <a:pt x="12952095" y="0"/>
                  </a:lnTo>
                  <a:cubicBezTo>
                    <a:pt x="12989687" y="0"/>
                    <a:pt x="13020167" y="28956"/>
                    <a:pt x="13020167" y="64770"/>
                  </a:cubicBezTo>
                  <a:lnTo>
                    <a:pt x="13020167" y="518160"/>
                  </a:lnTo>
                  <a:lnTo>
                    <a:pt x="0" y="518160"/>
                  </a:lnTo>
                  <a:lnTo>
                    <a:pt x="0" y="64770"/>
                  </a:lnTo>
                  <a:cubicBezTo>
                    <a:pt x="0" y="28956"/>
                    <a:pt x="30480" y="0"/>
                    <a:pt x="68072" y="0"/>
                  </a:cubicBezTo>
                  <a:close/>
                </a:path>
              </a:pathLst>
            </a:custGeom>
            <a:solidFill>
              <a:srgbClr val="0B5394"/>
            </a:solidFill>
          </p:spPr>
        </p:sp>
        <p:sp>
          <p:nvSpPr>
            <p:cNvPr id="10" name="Freeform 10"/>
            <p:cNvSpPr/>
            <p:nvPr/>
          </p:nvSpPr>
          <p:spPr>
            <a:xfrm>
              <a:off x="0" y="0"/>
              <a:ext cx="13047218" cy="545338"/>
            </a:xfrm>
            <a:custGeom>
              <a:avLst/>
              <a:gdLst/>
              <a:ahLst/>
              <a:cxnLst/>
              <a:rect l="l" t="t" r="r" b="b"/>
              <a:pathLst>
                <a:path w="13047218" h="545338">
                  <a:moveTo>
                    <a:pt x="81534" y="0"/>
                  </a:moveTo>
                  <a:lnTo>
                    <a:pt x="12965684" y="0"/>
                  </a:lnTo>
                  <a:lnTo>
                    <a:pt x="12965684" y="13589"/>
                  </a:lnTo>
                  <a:lnTo>
                    <a:pt x="12965684" y="0"/>
                  </a:lnTo>
                  <a:cubicBezTo>
                    <a:pt x="13010135" y="0"/>
                    <a:pt x="13047218" y="34417"/>
                    <a:pt x="13047218" y="78359"/>
                  </a:cubicBezTo>
                  <a:lnTo>
                    <a:pt x="13033629" y="78359"/>
                  </a:lnTo>
                  <a:lnTo>
                    <a:pt x="13047218" y="78359"/>
                  </a:lnTo>
                  <a:lnTo>
                    <a:pt x="13047218" y="531749"/>
                  </a:lnTo>
                  <a:cubicBezTo>
                    <a:pt x="13047218" y="539242"/>
                    <a:pt x="13041122" y="545338"/>
                    <a:pt x="13033629" y="545338"/>
                  </a:cubicBezTo>
                  <a:lnTo>
                    <a:pt x="13589" y="545338"/>
                  </a:lnTo>
                  <a:cubicBezTo>
                    <a:pt x="6096" y="545211"/>
                    <a:pt x="0" y="539115"/>
                    <a:pt x="0" y="531749"/>
                  </a:cubicBezTo>
                  <a:lnTo>
                    <a:pt x="0" y="78359"/>
                  </a:lnTo>
                  <a:lnTo>
                    <a:pt x="13589" y="78359"/>
                  </a:lnTo>
                  <a:lnTo>
                    <a:pt x="0" y="78359"/>
                  </a:lnTo>
                  <a:cubicBezTo>
                    <a:pt x="0" y="34417"/>
                    <a:pt x="37211" y="0"/>
                    <a:pt x="81534" y="0"/>
                  </a:cubicBezTo>
                  <a:cubicBezTo>
                    <a:pt x="85598" y="0"/>
                    <a:pt x="89535" y="1905"/>
                    <a:pt x="92075" y="5080"/>
                  </a:cubicBezTo>
                  <a:lnTo>
                    <a:pt x="81534" y="13589"/>
                  </a:lnTo>
                  <a:lnTo>
                    <a:pt x="81534" y="0"/>
                  </a:lnTo>
                  <a:moveTo>
                    <a:pt x="81534" y="27051"/>
                  </a:moveTo>
                  <a:cubicBezTo>
                    <a:pt x="77470" y="27051"/>
                    <a:pt x="73533" y="25146"/>
                    <a:pt x="70993" y="21971"/>
                  </a:cubicBezTo>
                  <a:lnTo>
                    <a:pt x="81534" y="13462"/>
                  </a:lnTo>
                  <a:lnTo>
                    <a:pt x="81534" y="27051"/>
                  </a:lnTo>
                  <a:cubicBezTo>
                    <a:pt x="50800" y="27051"/>
                    <a:pt x="27051" y="50673"/>
                    <a:pt x="27051" y="78359"/>
                  </a:cubicBezTo>
                  <a:lnTo>
                    <a:pt x="27051" y="531749"/>
                  </a:lnTo>
                  <a:lnTo>
                    <a:pt x="13589" y="531749"/>
                  </a:lnTo>
                  <a:lnTo>
                    <a:pt x="13589" y="518160"/>
                  </a:lnTo>
                  <a:lnTo>
                    <a:pt x="13033756" y="518160"/>
                  </a:lnTo>
                  <a:lnTo>
                    <a:pt x="13033756" y="531749"/>
                  </a:lnTo>
                  <a:lnTo>
                    <a:pt x="13020168" y="531749"/>
                  </a:lnTo>
                  <a:lnTo>
                    <a:pt x="13020168" y="78359"/>
                  </a:lnTo>
                  <a:cubicBezTo>
                    <a:pt x="13020168" y="50673"/>
                    <a:pt x="12996418" y="27178"/>
                    <a:pt x="12965685" y="27178"/>
                  </a:cubicBezTo>
                  <a:lnTo>
                    <a:pt x="81534" y="27178"/>
                  </a:lnTo>
                  <a:close/>
                </a:path>
              </a:pathLst>
            </a:custGeom>
            <a:solidFill>
              <a:srgbClr val="0B5394"/>
            </a:solidFill>
          </p:spPr>
        </p:sp>
      </p:grpSp>
      <p:sp>
        <p:nvSpPr>
          <p:cNvPr id="11" name="Freeform 11"/>
          <p:cNvSpPr/>
          <p:nvPr/>
        </p:nvSpPr>
        <p:spPr>
          <a:xfrm>
            <a:off x="156003" y="1941195"/>
            <a:ext cx="5364447" cy="2640973"/>
          </a:xfrm>
          <a:custGeom>
            <a:avLst/>
            <a:gdLst/>
            <a:ahLst/>
            <a:cxnLst/>
            <a:rect l="l" t="t" r="r" b="b"/>
            <a:pathLst>
              <a:path w="5364447" h="2640973">
                <a:moveTo>
                  <a:pt x="0" y="0"/>
                </a:moveTo>
                <a:lnTo>
                  <a:pt x="5364447" y="0"/>
                </a:lnTo>
                <a:lnTo>
                  <a:pt x="5364447" y="2640973"/>
                </a:lnTo>
                <a:lnTo>
                  <a:pt x="0" y="2640973"/>
                </a:lnTo>
                <a:lnTo>
                  <a:pt x="0" y="0"/>
                </a:lnTo>
                <a:close/>
              </a:path>
            </a:pathLst>
          </a:custGeom>
          <a:blipFill>
            <a:blip r:embed="rId3"/>
            <a:stretch>
              <a:fillRect b="-1772"/>
            </a:stretch>
          </a:blipFill>
        </p:spPr>
      </p:sp>
      <p:sp>
        <p:nvSpPr>
          <p:cNvPr id="12" name="TextBox 12"/>
          <p:cNvSpPr txBox="1"/>
          <p:nvPr/>
        </p:nvSpPr>
        <p:spPr>
          <a:xfrm>
            <a:off x="3657633" y="6941676"/>
            <a:ext cx="2438334" cy="228600"/>
          </a:xfrm>
          <a:prstGeom prst="rect">
            <a:avLst/>
          </a:prstGeom>
        </p:spPr>
        <p:txBody>
          <a:bodyPr lIns="0" tIns="0" rIns="0" bIns="0" rtlCol="0" anchor="t">
            <a:spAutoFit/>
          </a:bodyPr>
          <a:lstStyle/>
          <a:p>
            <a:pPr algn="ctr">
              <a:lnSpc>
                <a:spcPts val="1791"/>
              </a:lnSpc>
            </a:pPr>
            <a:r>
              <a:rPr lang="en-US" sz="1493">
                <a:solidFill>
                  <a:srgbClr val="FFFFFF"/>
                </a:solidFill>
                <a:latin typeface="Arimo Bold"/>
              </a:rPr>
              <a:t>Excellence and Service</a:t>
            </a:r>
          </a:p>
        </p:txBody>
      </p:sp>
      <p:sp>
        <p:nvSpPr>
          <p:cNvPr id="14" name="TextBox 14"/>
          <p:cNvSpPr txBox="1"/>
          <p:nvPr/>
        </p:nvSpPr>
        <p:spPr>
          <a:xfrm>
            <a:off x="156003" y="731520"/>
            <a:ext cx="9597597" cy="876300"/>
          </a:xfrm>
          <a:prstGeom prst="rect">
            <a:avLst/>
          </a:prstGeom>
        </p:spPr>
        <p:txBody>
          <a:bodyPr lIns="0" tIns="0" rIns="0" bIns="0" rtlCol="0" anchor="t">
            <a:spAutoFit/>
          </a:bodyPr>
          <a:lstStyle/>
          <a:p>
            <a:pPr>
              <a:lnSpc>
                <a:spcPts val="1791"/>
              </a:lnSpc>
              <a:spcBef>
                <a:spcPct val="0"/>
              </a:spcBef>
            </a:pPr>
            <a:r>
              <a:rPr lang="en-US" sz="1493" dirty="0">
                <a:solidFill>
                  <a:srgbClr val="000000"/>
                </a:solidFill>
                <a:latin typeface="Archivo Narrow Bold"/>
              </a:rPr>
              <a:t>4. Communication Strategy Insights</a:t>
            </a:r>
          </a:p>
          <a:p>
            <a:pPr>
              <a:lnSpc>
                <a:spcPts val="1791"/>
              </a:lnSpc>
              <a:spcBef>
                <a:spcPct val="0"/>
              </a:spcBef>
            </a:pPr>
            <a:endParaRPr lang="en-US" sz="1493" dirty="0">
              <a:solidFill>
                <a:srgbClr val="000000"/>
              </a:solidFill>
              <a:latin typeface="Archivo Narrow Bold"/>
            </a:endParaRPr>
          </a:p>
          <a:p>
            <a:pPr>
              <a:lnSpc>
                <a:spcPts val="1791"/>
              </a:lnSpc>
              <a:spcBef>
                <a:spcPct val="0"/>
              </a:spcBef>
            </a:pPr>
            <a:r>
              <a:rPr lang="en-US" sz="1493" dirty="0" err="1">
                <a:solidFill>
                  <a:srgbClr val="000000"/>
                </a:solidFill>
                <a:latin typeface="Archivo Narrow Bold"/>
              </a:rPr>
              <a:t>Analyse</a:t>
            </a:r>
            <a:r>
              <a:rPr lang="en-US" sz="1493" dirty="0">
                <a:solidFill>
                  <a:srgbClr val="000000"/>
                </a:solidFill>
                <a:latin typeface="Archivo Narrow Bold"/>
              </a:rPr>
              <a:t> and summarize the best Contact method (with the highest success percentage) to contact people to ascertain the status of term deposit subscriptions.</a:t>
            </a:r>
          </a:p>
        </p:txBody>
      </p:sp>
      <p:sp>
        <p:nvSpPr>
          <p:cNvPr id="15" name="Freeform 15"/>
          <p:cNvSpPr/>
          <p:nvPr/>
        </p:nvSpPr>
        <p:spPr>
          <a:xfrm>
            <a:off x="5520450" y="2734446"/>
            <a:ext cx="3930759" cy="1846308"/>
          </a:xfrm>
          <a:custGeom>
            <a:avLst/>
            <a:gdLst/>
            <a:ahLst/>
            <a:cxnLst/>
            <a:rect l="l" t="t" r="r" b="b"/>
            <a:pathLst>
              <a:path w="3930759" h="1846308">
                <a:moveTo>
                  <a:pt x="0" y="0"/>
                </a:moveTo>
                <a:lnTo>
                  <a:pt x="3930759" y="0"/>
                </a:lnTo>
                <a:lnTo>
                  <a:pt x="3930759" y="1846308"/>
                </a:lnTo>
                <a:lnTo>
                  <a:pt x="0" y="1846308"/>
                </a:lnTo>
                <a:lnTo>
                  <a:pt x="0" y="0"/>
                </a:lnTo>
                <a:close/>
              </a:path>
            </a:pathLst>
          </a:custGeom>
          <a:blipFill>
            <a:blip r:embed="rId4"/>
            <a:stretch>
              <a:fillRect/>
            </a:stretch>
          </a:blipFill>
        </p:spPr>
      </p:sp>
      <p:sp>
        <p:nvSpPr>
          <p:cNvPr id="16" name="TextBox 16"/>
          <p:cNvSpPr txBox="1"/>
          <p:nvPr/>
        </p:nvSpPr>
        <p:spPr>
          <a:xfrm>
            <a:off x="434715" y="5547610"/>
            <a:ext cx="7984761" cy="219075"/>
          </a:xfrm>
          <a:prstGeom prst="rect">
            <a:avLst/>
          </a:prstGeom>
        </p:spPr>
        <p:txBody>
          <a:bodyPr lIns="0" tIns="0" rIns="0" bIns="0" rtlCol="0" anchor="t">
            <a:spAutoFit/>
          </a:bodyPr>
          <a:lstStyle/>
          <a:p>
            <a:pPr>
              <a:lnSpc>
                <a:spcPts val="1791"/>
              </a:lnSpc>
              <a:spcBef>
                <a:spcPct val="0"/>
              </a:spcBef>
            </a:pPr>
            <a:r>
              <a:rPr lang="en-US" sz="1493">
                <a:solidFill>
                  <a:srgbClr val="000000"/>
                </a:solidFill>
                <a:latin typeface="Archivo Narrow"/>
              </a:rPr>
              <a:t>When customers were contacted by cellular mode of contact, the highest success percentage was observed.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7399120" y="-10160"/>
            <a:ext cx="2374240" cy="675808"/>
            <a:chOff x="0" y="0"/>
            <a:chExt cx="3165653" cy="901077"/>
          </a:xfrm>
        </p:grpSpPr>
        <p:sp>
          <p:nvSpPr>
            <p:cNvPr id="6" name="Freeform 6"/>
            <p:cNvSpPr/>
            <p:nvPr/>
          </p:nvSpPr>
          <p:spPr>
            <a:xfrm>
              <a:off x="13589" y="13589"/>
              <a:ext cx="3138551" cy="873887"/>
            </a:xfrm>
            <a:custGeom>
              <a:avLst/>
              <a:gdLst/>
              <a:ahLst/>
              <a:cxnLst/>
              <a:rect l="l" t="t" r="r" b="b"/>
              <a:pathLst>
                <a:path w="3138551" h="873887">
                  <a:moveTo>
                    <a:pt x="111633" y="0"/>
                  </a:moveTo>
                  <a:lnTo>
                    <a:pt x="3026791" y="0"/>
                  </a:lnTo>
                  <a:cubicBezTo>
                    <a:pt x="3088513" y="0"/>
                    <a:pt x="3138551" y="48895"/>
                    <a:pt x="3138551" y="109220"/>
                  </a:cubicBezTo>
                  <a:lnTo>
                    <a:pt x="3138551" y="873887"/>
                  </a:lnTo>
                  <a:lnTo>
                    <a:pt x="0" y="873887"/>
                  </a:lnTo>
                  <a:lnTo>
                    <a:pt x="0" y="109220"/>
                  </a:lnTo>
                  <a:cubicBezTo>
                    <a:pt x="0" y="48895"/>
                    <a:pt x="50038" y="0"/>
                    <a:pt x="111760" y="0"/>
                  </a:cubicBezTo>
                  <a:close/>
                </a:path>
              </a:pathLst>
            </a:custGeom>
            <a:solidFill>
              <a:srgbClr val="0B5394"/>
            </a:solidFill>
          </p:spPr>
        </p:sp>
        <p:sp>
          <p:nvSpPr>
            <p:cNvPr id="7" name="Freeform 7"/>
            <p:cNvSpPr/>
            <p:nvPr/>
          </p:nvSpPr>
          <p:spPr>
            <a:xfrm>
              <a:off x="0" y="0"/>
              <a:ext cx="3165729" cy="901065"/>
            </a:xfrm>
            <a:custGeom>
              <a:avLst/>
              <a:gdLst/>
              <a:ahLst/>
              <a:cxnLst/>
              <a:rect l="l" t="t" r="r" b="b"/>
              <a:pathLst>
                <a:path w="3165729" h="901065">
                  <a:moveTo>
                    <a:pt x="125222" y="0"/>
                  </a:moveTo>
                  <a:lnTo>
                    <a:pt x="3040380" y="0"/>
                  </a:lnTo>
                  <a:lnTo>
                    <a:pt x="3040380" y="13589"/>
                  </a:lnTo>
                  <a:lnTo>
                    <a:pt x="3040380" y="0"/>
                  </a:lnTo>
                  <a:cubicBezTo>
                    <a:pt x="3109214" y="0"/>
                    <a:pt x="3165602" y="54737"/>
                    <a:pt x="3165602" y="122809"/>
                  </a:cubicBezTo>
                  <a:lnTo>
                    <a:pt x="3152140" y="122809"/>
                  </a:lnTo>
                  <a:lnTo>
                    <a:pt x="3165729" y="122809"/>
                  </a:lnTo>
                  <a:lnTo>
                    <a:pt x="3165729" y="887476"/>
                  </a:lnTo>
                  <a:cubicBezTo>
                    <a:pt x="3165729" y="894969"/>
                    <a:pt x="3159633" y="901065"/>
                    <a:pt x="3152140" y="901065"/>
                  </a:cubicBezTo>
                  <a:lnTo>
                    <a:pt x="13589" y="901065"/>
                  </a:lnTo>
                  <a:cubicBezTo>
                    <a:pt x="6096" y="901065"/>
                    <a:pt x="0" y="894969"/>
                    <a:pt x="0" y="887476"/>
                  </a:cubicBezTo>
                  <a:lnTo>
                    <a:pt x="0" y="122809"/>
                  </a:lnTo>
                  <a:lnTo>
                    <a:pt x="13589" y="122809"/>
                  </a:lnTo>
                  <a:lnTo>
                    <a:pt x="0" y="122809"/>
                  </a:lnTo>
                  <a:cubicBezTo>
                    <a:pt x="0" y="54737"/>
                    <a:pt x="56388" y="0"/>
                    <a:pt x="125222" y="0"/>
                  </a:cubicBezTo>
                  <a:cubicBezTo>
                    <a:pt x="132715" y="0"/>
                    <a:pt x="138811" y="6096"/>
                    <a:pt x="138811" y="13589"/>
                  </a:cubicBezTo>
                  <a:lnTo>
                    <a:pt x="125222" y="13589"/>
                  </a:lnTo>
                  <a:lnTo>
                    <a:pt x="125222" y="0"/>
                  </a:lnTo>
                  <a:moveTo>
                    <a:pt x="125222" y="27051"/>
                  </a:moveTo>
                  <a:cubicBezTo>
                    <a:pt x="117729" y="27051"/>
                    <a:pt x="111633" y="20955"/>
                    <a:pt x="111633" y="13462"/>
                  </a:cubicBezTo>
                  <a:lnTo>
                    <a:pt x="125222" y="13462"/>
                  </a:lnTo>
                  <a:lnTo>
                    <a:pt x="125222" y="27051"/>
                  </a:lnTo>
                  <a:cubicBezTo>
                    <a:pt x="70739" y="27051"/>
                    <a:pt x="27051" y="70231"/>
                    <a:pt x="27051" y="122809"/>
                  </a:cubicBezTo>
                  <a:lnTo>
                    <a:pt x="27051" y="887476"/>
                  </a:lnTo>
                  <a:lnTo>
                    <a:pt x="13589" y="887476"/>
                  </a:lnTo>
                  <a:lnTo>
                    <a:pt x="13589" y="874014"/>
                  </a:lnTo>
                  <a:lnTo>
                    <a:pt x="3152140" y="874014"/>
                  </a:lnTo>
                  <a:lnTo>
                    <a:pt x="3152140" y="887603"/>
                  </a:lnTo>
                  <a:lnTo>
                    <a:pt x="3138551" y="887603"/>
                  </a:lnTo>
                  <a:lnTo>
                    <a:pt x="3138551" y="122809"/>
                  </a:lnTo>
                  <a:cubicBezTo>
                    <a:pt x="3138551" y="70231"/>
                    <a:pt x="3094863" y="27051"/>
                    <a:pt x="3040380" y="27051"/>
                  </a:cubicBezTo>
                  <a:lnTo>
                    <a:pt x="125222" y="27051"/>
                  </a:lnTo>
                  <a:close/>
                </a:path>
              </a:pathLst>
            </a:custGeom>
            <a:solidFill>
              <a:srgbClr val="0B5394"/>
            </a:solidFill>
          </p:spPr>
        </p:sp>
      </p:grpSp>
      <p:grpSp>
        <p:nvGrpSpPr>
          <p:cNvPr id="8" name="Group 8"/>
          <p:cNvGrpSpPr/>
          <p:nvPr/>
        </p:nvGrpSpPr>
        <p:grpSpPr>
          <a:xfrm rot="-10800000">
            <a:off x="-12080" y="-10160"/>
            <a:ext cx="9785440" cy="408928"/>
            <a:chOff x="0" y="0"/>
            <a:chExt cx="13047253" cy="545237"/>
          </a:xfrm>
        </p:grpSpPr>
        <p:sp>
          <p:nvSpPr>
            <p:cNvPr id="9" name="Freeform 9"/>
            <p:cNvSpPr/>
            <p:nvPr/>
          </p:nvSpPr>
          <p:spPr>
            <a:xfrm>
              <a:off x="13589" y="13589"/>
              <a:ext cx="13020167" cy="518160"/>
            </a:xfrm>
            <a:custGeom>
              <a:avLst/>
              <a:gdLst/>
              <a:ahLst/>
              <a:cxnLst/>
              <a:rect l="l" t="t" r="r" b="b"/>
              <a:pathLst>
                <a:path w="13020167" h="518160">
                  <a:moveTo>
                    <a:pt x="67945" y="0"/>
                  </a:moveTo>
                  <a:lnTo>
                    <a:pt x="12952095" y="0"/>
                  </a:lnTo>
                  <a:cubicBezTo>
                    <a:pt x="12989687" y="0"/>
                    <a:pt x="13020167" y="28956"/>
                    <a:pt x="13020167" y="64770"/>
                  </a:cubicBezTo>
                  <a:lnTo>
                    <a:pt x="13020167" y="518160"/>
                  </a:lnTo>
                  <a:lnTo>
                    <a:pt x="0" y="518160"/>
                  </a:lnTo>
                  <a:lnTo>
                    <a:pt x="0" y="64770"/>
                  </a:lnTo>
                  <a:cubicBezTo>
                    <a:pt x="0" y="28956"/>
                    <a:pt x="30480" y="0"/>
                    <a:pt x="68072" y="0"/>
                  </a:cubicBezTo>
                  <a:close/>
                </a:path>
              </a:pathLst>
            </a:custGeom>
            <a:solidFill>
              <a:srgbClr val="0B5394"/>
            </a:solidFill>
          </p:spPr>
        </p:sp>
        <p:sp>
          <p:nvSpPr>
            <p:cNvPr id="10" name="Freeform 10"/>
            <p:cNvSpPr/>
            <p:nvPr/>
          </p:nvSpPr>
          <p:spPr>
            <a:xfrm>
              <a:off x="0" y="0"/>
              <a:ext cx="13047218" cy="545338"/>
            </a:xfrm>
            <a:custGeom>
              <a:avLst/>
              <a:gdLst/>
              <a:ahLst/>
              <a:cxnLst/>
              <a:rect l="l" t="t" r="r" b="b"/>
              <a:pathLst>
                <a:path w="13047218" h="545338">
                  <a:moveTo>
                    <a:pt x="81534" y="0"/>
                  </a:moveTo>
                  <a:lnTo>
                    <a:pt x="12965684" y="0"/>
                  </a:lnTo>
                  <a:lnTo>
                    <a:pt x="12965684" y="13589"/>
                  </a:lnTo>
                  <a:lnTo>
                    <a:pt x="12965684" y="0"/>
                  </a:lnTo>
                  <a:cubicBezTo>
                    <a:pt x="13010135" y="0"/>
                    <a:pt x="13047218" y="34417"/>
                    <a:pt x="13047218" y="78359"/>
                  </a:cubicBezTo>
                  <a:lnTo>
                    <a:pt x="13033629" y="78359"/>
                  </a:lnTo>
                  <a:lnTo>
                    <a:pt x="13047218" y="78359"/>
                  </a:lnTo>
                  <a:lnTo>
                    <a:pt x="13047218" y="531749"/>
                  </a:lnTo>
                  <a:cubicBezTo>
                    <a:pt x="13047218" y="539242"/>
                    <a:pt x="13041122" y="545338"/>
                    <a:pt x="13033629" y="545338"/>
                  </a:cubicBezTo>
                  <a:lnTo>
                    <a:pt x="13589" y="545338"/>
                  </a:lnTo>
                  <a:cubicBezTo>
                    <a:pt x="6096" y="545211"/>
                    <a:pt x="0" y="539115"/>
                    <a:pt x="0" y="531749"/>
                  </a:cubicBezTo>
                  <a:lnTo>
                    <a:pt x="0" y="78359"/>
                  </a:lnTo>
                  <a:lnTo>
                    <a:pt x="13589" y="78359"/>
                  </a:lnTo>
                  <a:lnTo>
                    <a:pt x="0" y="78359"/>
                  </a:lnTo>
                  <a:cubicBezTo>
                    <a:pt x="0" y="34417"/>
                    <a:pt x="37211" y="0"/>
                    <a:pt x="81534" y="0"/>
                  </a:cubicBezTo>
                  <a:cubicBezTo>
                    <a:pt x="85598" y="0"/>
                    <a:pt x="89535" y="1905"/>
                    <a:pt x="92075" y="5080"/>
                  </a:cubicBezTo>
                  <a:lnTo>
                    <a:pt x="81534" y="13589"/>
                  </a:lnTo>
                  <a:lnTo>
                    <a:pt x="81534" y="0"/>
                  </a:lnTo>
                  <a:moveTo>
                    <a:pt x="81534" y="27051"/>
                  </a:moveTo>
                  <a:cubicBezTo>
                    <a:pt x="77470" y="27051"/>
                    <a:pt x="73533" y="25146"/>
                    <a:pt x="70993" y="21971"/>
                  </a:cubicBezTo>
                  <a:lnTo>
                    <a:pt x="81534" y="13462"/>
                  </a:lnTo>
                  <a:lnTo>
                    <a:pt x="81534" y="27051"/>
                  </a:lnTo>
                  <a:cubicBezTo>
                    <a:pt x="50800" y="27051"/>
                    <a:pt x="27051" y="50673"/>
                    <a:pt x="27051" y="78359"/>
                  </a:cubicBezTo>
                  <a:lnTo>
                    <a:pt x="27051" y="531749"/>
                  </a:lnTo>
                  <a:lnTo>
                    <a:pt x="13589" y="531749"/>
                  </a:lnTo>
                  <a:lnTo>
                    <a:pt x="13589" y="518160"/>
                  </a:lnTo>
                  <a:lnTo>
                    <a:pt x="13033756" y="518160"/>
                  </a:lnTo>
                  <a:lnTo>
                    <a:pt x="13033756" y="531749"/>
                  </a:lnTo>
                  <a:lnTo>
                    <a:pt x="13020168" y="531749"/>
                  </a:lnTo>
                  <a:lnTo>
                    <a:pt x="13020168" y="78359"/>
                  </a:lnTo>
                  <a:cubicBezTo>
                    <a:pt x="13020168" y="50673"/>
                    <a:pt x="12996418" y="27178"/>
                    <a:pt x="12965685" y="27178"/>
                  </a:cubicBezTo>
                  <a:lnTo>
                    <a:pt x="81534" y="27178"/>
                  </a:lnTo>
                  <a:close/>
                </a:path>
              </a:pathLst>
            </a:custGeom>
            <a:solidFill>
              <a:srgbClr val="0B5394"/>
            </a:solidFill>
          </p:spPr>
        </p:sp>
      </p:grpSp>
      <p:sp>
        <p:nvSpPr>
          <p:cNvPr id="11" name="Freeform 11"/>
          <p:cNvSpPr/>
          <p:nvPr/>
        </p:nvSpPr>
        <p:spPr>
          <a:xfrm>
            <a:off x="4977445" y="2019663"/>
            <a:ext cx="4172977" cy="1922613"/>
          </a:xfrm>
          <a:custGeom>
            <a:avLst/>
            <a:gdLst/>
            <a:ahLst/>
            <a:cxnLst/>
            <a:rect l="l" t="t" r="r" b="b"/>
            <a:pathLst>
              <a:path w="4172977" h="1922613">
                <a:moveTo>
                  <a:pt x="0" y="0"/>
                </a:moveTo>
                <a:lnTo>
                  <a:pt x="4172976" y="0"/>
                </a:lnTo>
                <a:lnTo>
                  <a:pt x="4172976" y="1922613"/>
                </a:lnTo>
                <a:lnTo>
                  <a:pt x="0" y="1922613"/>
                </a:lnTo>
                <a:lnTo>
                  <a:pt x="0" y="0"/>
                </a:lnTo>
                <a:close/>
              </a:path>
            </a:pathLst>
          </a:custGeom>
          <a:blipFill>
            <a:blip r:embed="rId3"/>
            <a:stretch>
              <a:fillRect/>
            </a:stretch>
          </a:blipFill>
        </p:spPr>
      </p:sp>
      <p:sp>
        <p:nvSpPr>
          <p:cNvPr id="12" name="Freeform 12"/>
          <p:cNvSpPr/>
          <p:nvPr/>
        </p:nvSpPr>
        <p:spPr>
          <a:xfrm>
            <a:off x="574452" y="1660125"/>
            <a:ext cx="3984832" cy="3082860"/>
          </a:xfrm>
          <a:custGeom>
            <a:avLst/>
            <a:gdLst/>
            <a:ahLst/>
            <a:cxnLst/>
            <a:rect l="l" t="t" r="r" b="b"/>
            <a:pathLst>
              <a:path w="3984832" h="3082860">
                <a:moveTo>
                  <a:pt x="0" y="0"/>
                </a:moveTo>
                <a:lnTo>
                  <a:pt x="3984832" y="0"/>
                </a:lnTo>
                <a:lnTo>
                  <a:pt x="3984832" y="3082860"/>
                </a:lnTo>
                <a:lnTo>
                  <a:pt x="0" y="3082860"/>
                </a:lnTo>
                <a:lnTo>
                  <a:pt x="0" y="0"/>
                </a:lnTo>
                <a:close/>
              </a:path>
            </a:pathLst>
          </a:custGeom>
          <a:blipFill>
            <a:blip r:embed="rId4"/>
            <a:stretch>
              <a:fillRect/>
            </a:stretch>
          </a:blipFill>
        </p:spPr>
      </p:sp>
      <p:sp>
        <p:nvSpPr>
          <p:cNvPr id="13" name="TextBox 13"/>
          <p:cNvSpPr txBox="1"/>
          <p:nvPr/>
        </p:nvSpPr>
        <p:spPr>
          <a:xfrm>
            <a:off x="3657633" y="6941676"/>
            <a:ext cx="2438334" cy="228600"/>
          </a:xfrm>
          <a:prstGeom prst="rect">
            <a:avLst/>
          </a:prstGeom>
        </p:spPr>
        <p:txBody>
          <a:bodyPr lIns="0" tIns="0" rIns="0" bIns="0" rtlCol="0" anchor="t">
            <a:spAutoFit/>
          </a:bodyPr>
          <a:lstStyle/>
          <a:p>
            <a:pPr algn="ctr">
              <a:lnSpc>
                <a:spcPts val="1791"/>
              </a:lnSpc>
            </a:pPr>
            <a:r>
              <a:rPr lang="en-US" sz="1493">
                <a:solidFill>
                  <a:srgbClr val="FFFFFF"/>
                </a:solidFill>
                <a:latin typeface="Arimo Bold"/>
              </a:rPr>
              <a:t>Excellence and Service</a:t>
            </a:r>
          </a:p>
        </p:txBody>
      </p:sp>
      <p:sp>
        <p:nvSpPr>
          <p:cNvPr id="15" name="TextBox 15"/>
          <p:cNvSpPr txBox="1"/>
          <p:nvPr/>
        </p:nvSpPr>
        <p:spPr>
          <a:xfrm>
            <a:off x="201289" y="562332"/>
            <a:ext cx="9444930" cy="657225"/>
          </a:xfrm>
          <a:prstGeom prst="rect">
            <a:avLst/>
          </a:prstGeom>
        </p:spPr>
        <p:txBody>
          <a:bodyPr lIns="0" tIns="0" rIns="0" bIns="0" rtlCol="0" anchor="t">
            <a:spAutoFit/>
          </a:bodyPr>
          <a:lstStyle/>
          <a:p>
            <a:pPr>
              <a:lnSpc>
                <a:spcPts val="1791"/>
              </a:lnSpc>
              <a:spcBef>
                <a:spcPct val="0"/>
              </a:spcBef>
            </a:pPr>
            <a:r>
              <a:rPr lang="en-US" sz="1493">
                <a:solidFill>
                  <a:srgbClr val="000000"/>
                </a:solidFill>
                <a:latin typeface="Archivo Narrow Bold"/>
              </a:rPr>
              <a:t>5. Age and Home Loans</a:t>
            </a:r>
          </a:p>
          <a:p>
            <a:pPr>
              <a:lnSpc>
                <a:spcPts val="1791"/>
              </a:lnSpc>
              <a:spcBef>
                <a:spcPct val="0"/>
              </a:spcBef>
            </a:pPr>
            <a:endParaRPr lang="en-US" sz="1493">
              <a:solidFill>
                <a:srgbClr val="000000"/>
              </a:solidFill>
              <a:latin typeface="Archivo Narrow Bold"/>
            </a:endParaRPr>
          </a:p>
          <a:p>
            <a:pPr>
              <a:lnSpc>
                <a:spcPts val="1791"/>
              </a:lnSpc>
              <a:spcBef>
                <a:spcPct val="0"/>
              </a:spcBef>
            </a:pPr>
            <a:r>
              <a:rPr lang="en-US" sz="1493">
                <a:solidFill>
                  <a:srgbClr val="000000"/>
                </a:solidFill>
                <a:latin typeface="Archivo Narrow Bold"/>
              </a:rPr>
              <a:t>Determine which age group has the highest percentage of home loans. Present this data visually and discuss possible reasons.</a:t>
            </a:r>
          </a:p>
        </p:txBody>
      </p:sp>
      <p:sp>
        <p:nvSpPr>
          <p:cNvPr id="16" name="TextBox 16"/>
          <p:cNvSpPr txBox="1"/>
          <p:nvPr/>
        </p:nvSpPr>
        <p:spPr>
          <a:xfrm>
            <a:off x="309921" y="4910100"/>
            <a:ext cx="4786610" cy="219075"/>
          </a:xfrm>
          <a:prstGeom prst="rect">
            <a:avLst/>
          </a:prstGeom>
        </p:spPr>
        <p:txBody>
          <a:bodyPr lIns="0" tIns="0" rIns="0" bIns="0" rtlCol="0" anchor="t">
            <a:spAutoFit/>
          </a:bodyPr>
          <a:lstStyle/>
          <a:p>
            <a:pPr algn="ctr">
              <a:lnSpc>
                <a:spcPts val="1791"/>
              </a:lnSpc>
              <a:spcBef>
                <a:spcPct val="0"/>
              </a:spcBef>
            </a:pPr>
            <a:r>
              <a:rPr lang="en-US" sz="1493">
                <a:solidFill>
                  <a:srgbClr val="000000"/>
                </a:solidFill>
                <a:latin typeface="Archivo Narrow Bold"/>
              </a:rPr>
              <a:t>Middle-Aged groups have the highest percentage of home loans.</a:t>
            </a:r>
          </a:p>
        </p:txBody>
      </p:sp>
      <p:sp>
        <p:nvSpPr>
          <p:cNvPr id="17" name="TextBox 17"/>
          <p:cNvSpPr txBox="1"/>
          <p:nvPr/>
        </p:nvSpPr>
        <p:spPr>
          <a:xfrm>
            <a:off x="100645" y="5296290"/>
            <a:ext cx="8689298" cy="1314450"/>
          </a:xfrm>
          <a:prstGeom prst="rect">
            <a:avLst/>
          </a:prstGeom>
        </p:spPr>
        <p:txBody>
          <a:bodyPr lIns="0" tIns="0" rIns="0" bIns="0" rtlCol="0" anchor="t">
            <a:spAutoFit/>
          </a:bodyPr>
          <a:lstStyle/>
          <a:p>
            <a:pPr marL="322410" lvl="1" indent="-161205">
              <a:lnSpc>
                <a:spcPts val="1791"/>
              </a:lnSpc>
              <a:buFont typeface="Arial"/>
              <a:buChar char="•"/>
            </a:pPr>
            <a:r>
              <a:rPr lang="en-US" sz="1493">
                <a:solidFill>
                  <a:srgbClr val="000000"/>
                </a:solidFill>
                <a:latin typeface="Archivo Narrow"/>
              </a:rPr>
              <a:t>Financial Stability: Middle-aged individuals often have stable careers and higher income, increasing their eligibility and affordability for home loans.</a:t>
            </a:r>
          </a:p>
          <a:p>
            <a:pPr>
              <a:lnSpc>
                <a:spcPts val="1791"/>
              </a:lnSpc>
            </a:pPr>
            <a:endParaRPr lang="en-US" sz="1493">
              <a:solidFill>
                <a:srgbClr val="000000"/>
              </a:solidFill>
              <a:latin typeface="Archivo Narrow"/>
            </a:endParaRPr>
          </a:p>
          <a:p>
            <a:pPr marL="322410" lvl="1" indent="-161205">
              <a:lnSpc>
                <a:spcPts val="1791"/>
              </a:lnSpc>
              <a:buFont typeface="Arial"/>
              <a:buChar char="•"/>
            </a:pPr>
            <a:r>
              <a:rPr lang="en-US" sz="1493">
                <a:solidFill>
                  <a:srgbClr val="000000"/>
                </a:solidFill>
                <a:latin typeface="Archivo Narrow"/>
              </a:rPr>
              <a:t>Family Growth: The data showed a transition from single to married when the age category changed. This drives the need for housing, and in turn home loans.</a:t>
            </a:r>
          </a:p>
          <a:p>
            <a:pPr>
              <a:lnSpc>
                <a:spcPts val="1791"/>
              </a:lnSpc>
            </a:pPr>
            <a:endParaRPr lang="en-US" sz="1493">
              <a:solidFill>
                <a:srgbClr val="000000"/>
              </a:solidFill>
              <a:latin typeface="Archivo Narro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7399120" y="-10160"/>
            <a:ext cx="2374240" cy="675808"/>
            <a:chOff x="0" y="0"/>
            <a:chExt cx="3165653" cy="901077"/>
          </a:xfrm>
        </p:grpSpPr>
        <p:sp>
          <p:nvSpPr>
            <p:cNvPr id="6" name="Freeform 6"/>
            <p:cNvSpPr/>
            <p:nvPr/>
          </p:nvSpPr>
          <p:spPr>
            <a:xfrm>
              <a:off x="13589" y="13589"/>
              <a:ext cx="3138551" cy="873887"/>
            </a:xfrm>
            <a:custGeom>
              <a:avLst/>
              <a:gdLst/>
              <a:ahLst/>
              <a:cxnLst/>
              <a:rect l="l" t="t" r="r" b="b"/>
              <a:pathLst>
                <a:path w="3138551" h="873887">
                  <a:moveTo>
                    <a:pt x="111633" y="0"/>
                  </a:moveTo>
                  <a:lnTo>
                    <a:pt x="3026791" y="0"/>
                  </a:lnTo>
                  <a:cubicBezTo>
                    <a:pt x="3088513" y="0"/>
                    <a:pt x="3138551" y="48895"/>
                    <a:pt x="3138551" y="109220"/>
                  </a:cubicBezTo>
                  <a:lnTo>
                    <a:pt x="3138551" y="873887"/>
                  </a:lnTo>
                  <a:lnTo>
                    <a:pt x="0" y="873887"/>
                  </a:lnTo>
                  <a:lnTo>
                    <a:pt x="0" y="109220"/>
                  </a:lnTo>
                  <a:cubicBezTo>
                    <a:pt x="0" y="48895"/>
                    <a:pt x="50038" y="0"/>
                    <a:pt x="111760" y="0"/>
                  </a:cubicBezTo>
                  <a:close/>
                </a:path>
              </a:pathLst>
            </a:custGeom>
            <a:solidFill>
              <a:srgbClr val="0B5394"/>
            </a:solidFill>
          </p:spPr>
        </p:sp>
        <p:sp>
          <p:nvSpPr>
            <p:cNvPr id="7" name="Freeform 7"/>
            <p:cNvSpPr/>
            <p:nvPr/>
          </p:nvSpPr>
          <p:spPr>
            <a:xfrm>
              <a:off x="0" y="0"/>
              <a:ext cx="3165729" cy="901065"/>
            </a:xfrm>
            <a:custGeom>
              <a:avLst/>
              <a:gdLst/>
              <a:ahLst/>
              <a:cxnLst/>
              <a:rect l="l" t="t" r="r" b="b"/>
              <a:pathLst>
                <a:path w="3165729" h="901065">
                  <a:moveTo>
                    <a:pt x="125222" y="0"/>
                  </a:moveTo>
                  <a:lnTo>
                    <a:pt x="3040380" y="0"/>
                  </a:lnTo>
                  <a:lnTo>
                    <a:pt x="3040380" y="13589"/>
                  </a:lnTo>
                  <a:lnTo>
                    <a:pt x="3040380" y="0"/>
                  </a:lnTo>
                  <a:cubicBezTo>
                    <a:pt x="3109214" y="0"/>
                    <a:pt x="3165602" y="54737"/>
                    <a:pt x="3165602" y="122809"/>
                  </a:cubicBezTo>
                  <a:lnTo>
                    <a:pt x="3152140" y="122809"/>
                  </a:lnTo>
                  <a:lnTo>
                    <a:pt x="3165729" y="122809"/>
                  </a:lnTo>
                  <a:lnTo>
                    <a:pt x="3165729" y="887476"/>
                  </a:lnTo>
                  <a:cubicBezTo>
                    <a:pt x="3165729" y="894969"/>
                    <a:pt x="3159633" y="901065"/>
                    <a:pt x="3152140" y="901065"/>
                  </a:cubicBezTo>
                  <a:lnTo>
                    <a:pt x="13589" y="901065"/>
                  </a:lnTo>
                  <a:cubicBezTo>
                    <a:pt x="6096" y="901065"/>
                    <a:pt x="0" y="894969"/>
                    <a:pt x="0" y="887476"/>
                  </a:cubicBezTo>
                  <a:lnTo>
                    <a:pt x="0" y="122809"/>
                  </a:lnTo>
                  <a:lnTo>
                    <a:pt x="13589" y="122809"/>
                  </a:lnTo>
                  <a:lnTo>
                    <a:pt x="0" y="122809"/>
                  </a:lnTo>
                  <a:cubicBezTo>
                    <a:pt x="0" y="54737"/>
                    <a:pt x="56388" y="0"/>
                    <a:pt x="125222" y="0"/>
                  </a:cubicBezTo>
                  <a:cubicBezTo>
                    <a:pt x="132715" y="0"/>
                    <a:pt x="138811" y="6096"/>
                    <a:pt x="138811" y="13589"/>
                  </a:cubicBezTo>
                  <a:lnTo>
                    <a:pt x="125222" y="13589"/>
                  </a:lnTo>
                  <a:lnTo>
                    <a:pt x="125222" y="0"/>
                  </a:lnTo>
                  <a:moveTo>
                    <a:pt x="125222" y="27051"/>
                  </a:moveTo>
                  <a:cubicBezTo>
                    <a:pt x="117729" y="27051"/>
                    <a:pt x="111633" y="20955"/>
                    <a:pt x="111633" y="13462"/>
                  </a:cubicBezTo>
                  <a:lnTo>
                    <a:pt x="125222" y="13462"/>
                  </a:lnTo>
                  <a:lnTo>
                    <a:pt x="125222" y="27051"/>
                  </a:lnTo>
                  <a:cubicBezTo>
                    <a:pt x="70739" y="27051"/>
                    <a:pt x="27051" y="70231"/>
                    <a:pt x="27051" y="122809"/>
                  </a:cubicBezTo>
                  <a:lnTo>
                    <a:pt x="27051" y="887476"/>
                  </a:lnTo>
                  <a:lnTo>
                    <a:pt x="13589" y="887476"/>
                  </a:lnTo>
                  <a:lnTo>
                    <a:pt x="13589" y="874014"/>
                  </a:lnTo>
                  <a:lnTo>
                    <a:pt x="3152140" y="874014"/>
                  </a:lnTo>
                  <a:lnTo>
                    <a:pt x="3152140" y="887603"/>
                  </a:lnTo>
                  <a:lnTo>
                    <a:pt x="3138551" y="887603"/>
                  </a:lnTo>
                  <a:lnTo>
                    <a:pt x="3138551" y="122809"/>
                  </a:lnTo>
                  <a:cubicBezTo>
                    <a:pt x="3138551" y="70231"/>
                    <a:pt x="3094863" y="27051"/>
                    <a:pt x="3040380" y="27051"/>
                  </a:cubicBezTo>
                  <a:lnTo>
                    <a:pt x="125222" y="27051"/>
                  </a:lnTo>
                  <a:close/>
                </a:path>
              </a:pathLst>
            </a:custGeom>
            <a:solidFill>
              <a:srgbClr val="0B5394"/>
            </a:solidFill>
          </p:spPr>
        </p:sp>
      </p:grpSp>
      <p:grpSp>
        <p:nvGrpSpPr>
          <p:cNvPr id="8" name="Group 8"/>
          <p:cNvGrpSpPr/>
          <p:nvPr/>
        </p:nvGrpSpPr>
        <p:grpSpPr>
          <a:xfrm rot="-10800000">
            <a:off x="-12080" y="-10160"/>
            <a:ext cx="9785440" cy="408928"/>
            <a:chOff x="0" y="0"/>
            <a:chExt cx="13047253" cy="545237"/>
          </a:xfrm>
        </p:grpSpPr>
        <p:sp>
          <p:nvSpPr>
            <p:cNvPr id="9" name="Freeform 9"/>
            <p:cNvSpPr/>
            <p:nvPr/>
          </p:nvSpPr>
          <p:spPr>
            <a:xfrm>
              <a:off x="13589" y="13589"/>
              <a:ext cx="13020167" cy="518160"/>
            </a:xfrm>
            <a:custGeom>
              <a:avLst/>
              <a:gdLst/>
              <a:ahLst/>
              <a:cxnLst/>
              <a:rect l="l" t="t" r="r" b="b"/>
              <a:pathLst>
                <a:path w="13020167" h="518160">
                  <a:moveTo>
                    <a:pt x="67945" y="0"/>
                  </a:moveTo>
                  <a:lnTo>
                    <a:pt x="12952095" y="0"/>
                  </a:lnTo>
                  <a:cubicBezTo>
                    <a:pt x="12989687" y="0"/>
                    <a:pt x="13020167" y="28956"/>
                    <a:pt x="13020167" y="64770"/>
                  </a:cubicBezTo>
                  <a:lnTo>
                    <a:pt x="13020167" y="518160"/>
                  </a:lnTo>
                  <a:lnTo>
                    <a:pt x="0" y="518160"/>
                  </a:lnTo>
                  <a:lnTo>
                    <a:pt x="0" y="64770"/>
                  </a:lnTo>
                  <a:cubicBezTo>
                    <a:pt x="0" y="28956"/>
                    <a:pt x="30480" y="0"/>
                    <a:pt x="68072" y="0"/>
                  </a:cubicBezTo>
                  <a:close/>
                </a:path>
              </a:pathLst>
            </a:custGeom>
            <a:solidFill>
              <a:srgbClr val="0B5394"/>
            </a:solidFill>
          </p:spPr>
        </p:sp>
        <p:sp>
          <p:nvSpPr>
            <p:cNvPr id="10" name="Freeform 10"/>
            <p:cNvSpPr/>
            <p:nvPr/>
          </p:nvSpPr>
          <p:spPr>
            <a:xfrm>
              <a:off x="0" y="0"/>
              <a:ext cx="13047218" cy="545338"/>
            </a:xfrm>
            <a:custGeom>
              <a:avLst/>
              <a:gdLst/>
              <a:ahLst/>
              <a:cxnLst/>
              <a:rect l="l" t="t" r="r" b="b"/>
              <a:pathLst>
                <a:path w="13047218" h="545338">
                  <a:moveTo>
                    <a:pt x="81534" y="0"/>
                  </a:moveTo>
                  <a:lnTo>
                    <a:pt x="12965684" y="0"/>
                  </a:lnTo>
                  <a:lnTo>
                    <a:pt x="12965684" y="13589"/>
                  </a:lnTo>
                  <a:lnTo>
                    <a:pt x="12965684" y="0"/>
                  </a:lnTo>
                  <a:cubicBezTo>
                    <a:pt x="13010135" y="0"/>
                    <a:pt x="13047218" y="34417"/>
                    <a:pt x="13047218" y="78359"/>
                  </a:cubicBezTo>
                  <a:lnTo>
                    <a:pt x="13033629" y="78359"/>
                  </a:lnTo>
                  <a:lnTo>
                    <a:pt x="13047218" y="78359"/>
                  </a:lnTo>
                  <a:lnTo>
                    <a:pt x="13047218" y="531749"/>
                  </a:lnTo>
                  <a:cubicBezTo>
                    <a:pt x="13047218" y="539242"/>
                    <a:pt x="13041122" y="545338"/>
                    <a:pt x="13033629" y="545338"/>
                  </a:cubicBezTo>
                  <a:lnTo>
                    <a:pt x="13589" y="545338"/>
                  </a:lnTo>
                  <a:cubicBezTo>
                    <a:pt x="6096" y="545211"/>
                    <a:pt x="0" y="539115"/>
                    <a:pt x="0" y="531749"/>
                  </a:cubicBezTo>
                  <a:lnTo>
                    <a:pt x="0" y="78359"/>
                  </a:lnTo>
                  <a:lnTo>
                    <a:pt x="13589" y="78359"/>
                  </a:lnTo>
                  <a:lnTo>
                    <a:pt x="0" y="78359"/>
                  </a:lnTo>
                  <a:cubicBezTo>
                    <a:pt x="0" y="34417"/>
                    <a:pt x="37211" y="0"/>
                    <a:pt x="81534" y="0"/>
                  </a:cubicBezTo>
                  <a:cubicBezTo>
                    <a:pt x="85598" y="0"/>
                    <a:pt x="89535" y="1905"/>
                    <a:pt x="92075" y="5080"/>
                  </a:cubicBezTo>
                  <a:lnTo>
                    <a:pt x="81534" y="13589"/>
                  </a:lnTo>
                  <a:lnTo>
                    <a:pt x="81534" y="0"/>
                  </a:lnTo>
                  <a:moveTo>
                    <a:pt x="81534" y="27051"/>
                  </a:moveTo>
                  <a:cubicBezTo>
                    <a:pt x="77470" y="27051"/>
                    <a:pt x="73533" y="25146"/>
                    <a:pt x="70993" y="21971"/>
                  </a:cubicBezTo>
                  <a:lnTo>
                    <a:pt x="81534" y="13462"/>
                  </a:lnTo>
                  <a:lnTo>
                    <a:pt x="81534" y="27051"/>
                  </a:lnTo>
                  <a:cubicBezTo>
                    <a:pt x="50800" y="27051"/>
                    <a:pt x="27051" y="50673"/>
                    <a:pt x="27051" y="78359"/>
                  </a:cubicBezTo>
                  <a:lnTo>
                    <a:pt x="27051" y="531749"/>
                  </a:lnTo>
                  <a:lnTo>
                    <a:pt x="13589" y="531749"/>
                  </a:lnTo>
                  <a:lnTo>
                    <a:pt x="13589" y="518160"/>
                  </a:lnTo>
                  <a:lnTo>
                    <a:pt x="13033756" y="518160"/>
                  </a:lnTo>
                  <a:lnTo>
                    <a:pt x="13033756" y="531749"/>
                  </a:lnTo>
                  <a:lnTo>
                    <a:pt x="13020168" y="531749"/>
                  </a:lnTo>
                  <a:lnTo>
                    <a:pt x="13020168" y="78359"/>
                  </a:lnTo>
                  <a:cubicBezTo>
                    <a:pt x="13020168" y="50673"/>
                    <a:pt x="12996418" y="27178"/>
                    <a:pt x="12965685" y="27178"/>
                  </a:cubicBezTo>
                  <a:lnTo>
                    <a:pt x="81534" y="27178"/>
                  </a:lnTo>
                  <a:close/>
                </a:path>
              </a:pathLst>
            </a:custGeom>
            <a:solidFill>
              <a:srgbClr val="0B5394"/>
            </a:solidFill>
          </p:spPr>
        </p:sp>
      </p:grpSp>
      <p:sp>
        <p:nvSpPr>
          <p:cNvPr id="11" name="Freeform 11"/>
          <p:cNvSpPr/>
          <p:nvPr/>
        </p:nvSpPr>
        <p:spPr>
          <a:xfrm>
            <a:off x="262730" y="2628870"/>
            <a:ext cx="4251099" cy="2118102"/>
          </a:xfrm>
          <a:custGeom>
            <a:avLst/>
            <a:gdLst/>
            <a:ahLst/>
            <a:cxnLst/>
            <a:rect l="l" t="t" r="r" b="b"/>
            <a:pathLst>
              <a:path w="4251099" h="2118102">
                <a:moveTo>
                  <a:pt x="0" y="0"/>
                </a:moveTo>
                <a:lnTo>
                  <a:pt x="4251099" y="0"/>
                </a:lnTo>
                <a:lnTo>
                  <a:pt x="4251099" y="2118102"/>
                </a:lnTo>
                <a:lnTo>
                  <a:pt x="0" y="2118102"/>
                </a:lnTo>
                <a:lnTo>
                  <a:pt x="0" y="0"/>
                </a:lnTo>
                <a:close/>
              </a:path>
            </a:pathLst>
          </a:custGeom>
          <a:blipFill>
            <a:blip r:embed="rId3"/>
            <a:stretch>
              <a:fillRect/>
            </a:stretch>
          </a:blipFill>
        </p:spPr>
      </p:sp>
      <p:sp>
        <p:nvSpPr>
          <p:cNvPr id="12" name="TextBox 12"/>
          <p:cNvSpPr txBox="1"/>
          <p:nvPr/>
        </p:nvSpPr>
        <p:spPr>
          <a:xfrm>
            <a:off x="3657633" y="6941676"/>
            <a:ext cx="2438334" cy="228600"/>
          </a:xfrm>
          <a:prstGeom prst="rect">
            <a:avLst/>
          </a:prstGeom>
        </p:spPr>
        <p:txBody>
          <a:bodyPr lIns="0" tIns="0" rIns="0" bIns="0" rtlCol="0" anchor="t">
            <a:spAutoFit/>
          </a:bodyPr>
          <a:lstStyle/>
          <a:p>
            <a:pPr algn="ctr">
              <a:lnSpc>
                <a:spcPts val="1791"/>
              </a:lnSpc>
            </a:pPr>
            <a:r>
              <a:rPr lang="en-US" sz="1493">
                <a:solidFill>
                  <a:srgbClr val="FFFFFF"/>
                </a:solidFill>
                <a:latin typeface="Arimo Bold"/>
              </a:rPr>
              <a:t>Excellence and Service</a:t>
            </a:r>
          </a:p>
        </p:txBody>
      </p:sp>
      <p:sp>
        <p:nvSpPr>
          <p:cNvPr id="14" name="TextBox 14"/>
          <p:cNvSpPr txBox="1"/>
          <p:nvPr/>
        </p:nvSpPr>
        <p:spPr>
          <a:xfrm>
            <a:off x="105328" y="665648"/>
            <a:ext cx="9530655" cy="657225"/>
          </a:xfrm>
          <a:prstGeom prst="rect">
            <a:avLst/>
          </a:prstGeom>
        </p:spPr>
        <p:txBody>
          <a:bodyPr lIns="0" tIns="0" rIns="0" bIns="0" rtlCol="0" anchor="t">
            <a:spAutoFit/>
          </a:bodyPr>
          <a:lstStyle/>
          <a:p>
            <a:pPr>
              <a:lnSpc>
                <a:spcPts val="1791"/>
              </a:lnSpc>
              <a:spcBef>
                <a:spcPct val="0"/>
              </a:spcBef>
            </a:pPr>
            <a:r>
              <a:rPr lang="en-US" sz="1493" dirty="0">
                <a:solidFill>
                  <a:srgbClr val="000000"/>
                </a:solidFill>
                <a:latin typeface="Archivo Narrow Bold"/>
              </a:rPr>
              <a:t>6. Income and Age Relationship</a:t>
            </a:r>
          </a:p>
          <a:p>
            <a:pPr>
              <a:lnSpc>
                <a:spcPts val="1791"/>
              </a:lnSpc>
              <a:spcBef>
                <a:spcPct val="0"/>
              </a:spcBef>
            </a:pPr>
            <a:endParaRPr lang="en-US" sz="1493" dirty="0">
              <a:solidFill>
                <a:srgbClr val="000000"/>
              </a:solidFill>
              <a:latin typeface="Archivo Narrow Bold"/>
            </a:endParaRPr>
          </a:p>
          <a:p>
            <a:pPr>
              <a:lnSpc>
                <a:spcPts val="1791"/>
              </a:lnSpc>
              <a:spcBef>
                <a:spcPct val="0"/>
              </a:spcBef>
            </a:pPr>
            <a:r>
              <a:rPr lang="en-US" sz="1493" dirty="0">
                <a:solidFill>
                  <a:srgbClr val="000000"/>
                </a:solidFill>
                <a:latin typeface="Archivo Narrow Bold"/>
              </a:rPr>
              <a:t>Investigate any relationships between annual income and age group. Use appropriate plots and statistics to present the findings.</a:t>
            </a:r>
          </a:p>
        </p:txBody>
      </p:sp>
      <p:sp>
        <p:nvSpPr>
          <p:cNvPr id="15" name="TextBox 15"/>
          <p:cNvSpPr txBox="1"/>
          <p:nvPr/>
        </p:nvSpPr>
        <p:spPr>
          <a:xfrm>
            <a:off x="119369" y="1733520"/>
            <a:ext cx="3845024" cy="438150"/>
          </a:xfrm>
          <a:prstGeom prst="rect">
            <a:avLst/>
          </a:prstGeom>
        </p:spPr>
        <p:txBody>
          <a:bodyPr lIns="0" tIns="0" rIns="0" bIns="0" rtlCol="0" anchor="t">
            <a:spAutoFit/>
          </a:bodyPr>
          <a:lstStyle/>
          <a:p>
            <a:pPr>
              <a:lnSpc>
                <a:spcPts val="1791"/>
              </a:lnSpc>
            </a:pPr>
            <a:r>
              <a:rPr lang="en-US" sz="1493">
                <a:solidFill>
                  <a:srgbClr val="000000"/>
                </a:solidFill>
                <a:latin typeface="Archivo Narrow Bold"/>
              </a:rPr>
              <a:t>Relationship between annual income and age group</a:t>
            </a:r>
          </a:p>
          <a:p>
            <a:pPr>
              <a:lnSpc>
                <a:spcPts val="1791"/>
              </a:lnSpc>
              <a:spcBef>
                <a:spcPct val="0"/>
              </a:spcBef>
            </a:pPr>
            <a:r>
              <a:rPr lang="en-US" sz="1493">
                <a:solidFill>
                  <a:srgbClr val="000000"/>
                </a:solidFill>
                <a:latin typeface="Archivo Narrow"/>
              </a:rPr>
              <a:t>Visual test: Box Plot and Scatter Plot</a:t>
            </a:r>
          </a:p>
        </p:txBody>
      </p:sp>
      <p:sp>
        <p:nvSpPr>
          <p:cNvPr id="16" name="Freeform 16"/>
          <p:cNvSpPr/>
          <p:nvPr/>
        </p:nvSpPr>
        <p:spPr>
          <a:xfrm>
            <a:off x="5304839" y="2543145"/>
            <a:ext cx="3717241" cy="2419714"/>
          </a:xfrm>
          <a:custGeom>
            <a:avLst/>
            <a:gdLst/>
            <a:ahLst/>
            <a:cxnLst/>
            <a:rect l="l" t="t" r="r" b="b"/>
            <a:pathLst>
              <a:path w="3717241" h="2419714">
                <a:moveTo>
                  <a:pt x="0" y="0"/>
                </a:moveTo>
                <a:lnTo>
                  <a:pt x="3717241" y="0"/>
                </a:lnTo>
                <a:lnTo>
                  <a:pt x="3717241" y="2419714"/>
                </a:lnTo>
                <a:lnTo>
                  <a:pt x="0" y="2419714"/>
                </a:lnTo>
                <a:lnTo>
                  <a:pt x="0" y="0"/>
                </a:lnTo>
                <a:close/>
              </a:path>
            </a:pathLst>
          </a:custGeom>
          <a:blipFill>
            <a:blip r:embed="rId4"/>
            <a:stretch>
              <a:fillRect/>
            </a:stretch>
          </a:blipFill>
        </p:spPr>
      </p:sp>
      <p:sp>
        <p:nvSpPr>
          <p:cNvPr id="17" name="TextBox 17"/>
          <p:cNvSpPr txBox="1"/>
          <p:nvPr/>
        </p:nvSpPr>
        <p:spPr>
          <a:xfrm>
            <a:off x="262730" y="5296234"/>
            <a:ext cx="8759350" cy="1314450"/>
          </a:xfrm>
          <a:prstGeom prst="rect">
            <a:avLst/>
          </a:prstGeom>
        </p:spPr>
        <p:txBody>
          <a:bodyPr lIns="0" tIns="0" rIns="0" bIns="0" rtlCol="0" anchor="t">
            <a:spAutoFit/>
          </a:bodyPr>
          <a:lstStyle/>
          <a:p>
            <a:pPr marL="322410" lvl="1" indent="-161205">
              <a:lnSpc>
                <a:spcPts val="1791"/>
              </a:lnSpc>
              <a:buFont typeface="Arial"/>
              <a:buChar char="•"/>
            </a:pPr>
            <a:r>
              <a:rPr lang="en-US" sz="1493">
                <a:solidFill>
                  <a:srgbClr val="000000"/>
                </a:solidFill>
                <a:latin typeface="Archivo Narrow"/>
              </a:rPr>
              <a:t>The median age is very similar across all age groups in the boxplot. There are few outliers after the upper fence. </a:t>
            </a:r>
          </a:p>
          <a:p>
            <a:pPr>
              <a:lnSpc>
                <a:spcPts val="1791"/>
              </a:lnSpc>
            </a:pPr>
            <a:endParaRPr lang="en-US" sz="1493">
              <a:solidFill>
                <a:srgbClr val="000000"/>
              </a:solidFill>
              <a:latin typeface="Archivo Narrow"/>
            </a:endParaRPr>
          </a:p>
          <a:p>
            <a:pPr marL="322410" lvl="1" indent="-161205">
              <a:lnSpc>
                <a:spcPts val="1791"/>
              </a:lnSpc>
              <a:buFont typeface="Arial"/>
              <a:buChar char="•"/>
            </a:pPr>
            <a:r>
              <a:rPr lang="en-US" sz="1493">
                <a:solidFill>
                  <a:srgbClr val="000000"/>
                </a:solidFill>
                <a:latin typeface="Archivo Narrow"/>
              </a:rPr>
              <a:t>The points shows no linear relationship in the scatter plot. This suggests that Income and Age are uncorrelated and may have no relationship. </a:t>
            </a:r>
          </a:p>
          <a:p>
            <a:pPr>
              <a:lnSpc>
                <a:spcPts val="1791"/>
              </a:lnSpc>
            </a:pPr>
            <a:endParaRPr lang="en-US" sz="1493">
              <a:solidFill>
                <a:srgbClr val="000000"/>
              </a:solidFill>
              <a:latin typeface="Archivo Narrow"/>
            </a:endParaRPr>
          </a:p>
          <a:p>
            <a:pPr marL="322410" lvl="1" indent="-161205">
              <a:lnSpc>
                <a:spcPts val="1791"/>
              </a:lnSpc>
              <a:buFont typeface="Arial"/>
              <a:buChar char="•"/>
            </a:pPr>
            <a:r>
              <a:rPr lang="en-US" sz="1493">
                <a:solidFill>
                  <a:srgbClr val="000000"/>
                </a:solidFill>
                <a:latin typeface="Archivo Narrow"/>
              </a:rPr>
              <a:t>From the plot, it is inferred that there may be no relationship.</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7399120" y="-10160"/>
            <a:ext cx="2374240" cy="675808"/>
            <a:chOff x="0" y="0"/>
            <a:chExt cx="3165653" cy="901077"/>
          </a:xfrm>
        </p:grpSpPr>
        <p:sp>
          <p:nvSpPr>
            <p:cNvPr id="6" name="Freeform 6"/>
            <p:cNvSpPr/>
            <p:nvPr/>
          </p:nvSpPr>
          <p:spPr>
            <a:xfrm>
              <a:off x="13589" y="13589"/>
              <a:ext cx="3138551" cy="873887"/>
            </a:xfrm>
            <a:custGeom>
              <a:avLst/>
              <a:gdLst/>
              <a:ahLst/>
              <a:cxnLst/>
              <a:rect l="l" t="t" r="r" b="b"/>
              <a:pathLst>
                <a:path w="3138551" h="873887">
                  <a:moveTo>
                    <a:pt x="111633" y="0"/>
                  </a:moveTo>
                  <a:lnTo>
                    <a:pt x="3026791" y="0"/>
                  </a:lnTo>
                  <a:cubicBezTo>
                    <a:pt x="3088513" y="0"/>
                    <a:pt x="3138551" y="48895"/>
                    <a:pt x="3138551" y="109220"/>
                  </a:cubicBezTo>
                  <a:lnTo>
                    <a:pt x="3138551" y="873887"/>
                  </a:lnTo>
                  <a:lnTo>
                    <a:pt x="0" y="873887"/>
                  </a:lnTo>
                  <a:lnTo>
                    <a:pt x="0" y="109220"/>
                  </a:lnTo>
                  <a:cubicBezTo>
                    <a:pt x="0" y="48895"/>
                    <a:pt x="50038" y="0"/>
                    <a:pt x="111760" y="0"/>
                  </a:cubicBezTo>
                  <a:close/>
                </a:path>
              </a:pathLst>
            </a:custGeom>
            <a:solidFill>
              <a:srgbClr val="0B5394"/>
            </a:solidFill>
          </p:spPr>
        </p:sp>
        <p:sp>
          <p:nvSpPr>
            <p:cNvPr id="7" name="Freeform 7"/>
            <p:cNvSpPr/>
            <p:nvPr/>
          </p:nvSpPr>
          <p:spPr>
            <a:xfrm>
              <a:off x="0" y="0"/>
              <a:ext cx="3165729" cy="901065"/>
            </a:xfrm>
            <a:custGeom>
              <a:avLst/>
              <a:gdLst/>
              <a:ahLst/>
              <a:cxnLst/>
              <a:rect l="l" t="t" r="r" b="b"/>
              <a:pathLst>
                <a:path w="3165729" h="901065">
                  <a:moveTo>
                    <a:pt x="125222" y="0"/>
                  </a:moveTo>
                  <a:lnTo>
                    <a:pt x="3040380" y="0"/>
                  </a:lnTo>
                  <a:lnTo>
                    <a:pt x="3040380" y="13589"/>
                  </a:lnTo>
                  <a:lnTo>
                    <a:pt x="3040380" y="0"/>
                  </a:lnTo>
                  <a:cubicBezTo>
                    <a:pt x="3109214" y="0"/>
                    <a:pt x="3165602" y="54737"/>
                    <a:pt x="3165602" y="122809"/>
                  </a:cubicBezTo>
                  <a:lnTo>
                    <a:pt x="3152140" y="122809"/>
                  </a:lnTo>
                  <a:lnTo>
                    <a:pt x="3165729" y="122809"/>
                  </a:lnTo>
                  <a:lnTo>
                    <a:pt x="3165729" y="887476"/>
                  </a:lnTo>
                  <a:cubicBezTo>
                    <a:pt x="3165729" y="894969"/>
                    <a:pt x="3159633" y="901065"/>
                    <a:pt x="3152140" y="901065"/>
                  </a:cubicBezTo>
                  <a:lnTo>
                    <a:pt x="13589" y="901065"/>
                  </a:lnTo>
                  <a:cubicBezTo>
                    <a:pt x="6096" y="901065"/>
                    <a:pt x="0" y="894969"/>
                    <a:pt x="0" y="887476"/>
                  </a:cubicBezTo>
                  <a:lnTo>
                    <a:pt x="0" y="122809"/>
                  </a:lnTo>
                  <a:lnTo>
                    <a:pt x="13589" y="122809"/>
                  </a:lnTo>
                  <a:lnTo>
                    <a:pt x="0" y="122809"/>
                  </a:lnTo>
                  <a:cubicBezTo>
                    <a:pt x="0" y="54737"/>
                    <a:pt x="56388" y="0"/>
                    <a:pt x="125222" y="0"/>
                  </a:cubicBezTo>
                  <a:cubicBezTo>
                    <a:pt x="132715" y="0"/>
                    <a:pt x="138811" y="6096"/>
                    <a:pt x="138811" y="13589"/>
                  </a:cubicBezTo>
                  <a:lnTo>
                    <a:pt x="125222" y="13589"/>
                  </a:lnTo>
                  <a:lnTo>
                    <a:pt x="125222" y="0"/>
                  </a:lnTo>
                  <a:moveTo>
                    <a:pt x="125222" y="27051"/>
                  </a:moveTo>
                  <a:cubicBezTo>
                    <a:pt x="117729" y="27051"/>
                    <a:pt x="111633" y="20955"/>
                    <a:pt x="111633" y="13462"/>
                  </a:cubicBezTo>
                  <a:lnTo>
                    <a:pt x="125222" y="13462"/>
                  </a:lnTo>
                  <a:lnTo>
                    <a:pt x="125222" y="27051"/>
                  </a:lnTo>
                  <a:cubicBezTo>
                    <a:pt x="70739" y="27051"/>
                    <a:pt x="27051" y="70231"/>
                    <a:pt x="27051" y="122809"/>
                  </a:cubicBezTo>
                  <a:lnTo>
                    <a:pt x="27051" y="887476"/>
                  </a:lnTo>
                  <a:lnTo>
                    <a:pt x="13589" y="887476"/>
                  </a:lnTo>
                  <a:lnTo>
                    <a:pt x="13589" y="874014"/>
                  </a:lnTo>
                  <a:lnTo>
                    <a:pt x="3152140" y="874014"/>
                  </a:lnTo>
                  <a:lnTo>
                    <a:pt x="3152140" y="887603"/>
                  </a:lnTo>
                  <a:lnTo>
                    <a:pt x="3138551" y="887603"/>
                  </a:lnTo>
                  <a:lnTo>
                    <a:pt x="3138551" y="122809"/>
                  </a:lnTo>
                  <a:cubicBezTo>
                    <a:pt x="3138551" y="70231"/>
                    <a:pt x="3094863" y="27051"/>
                    <a:pt x="3040380" y="27051"/>
                  </a:cubicBezTo>
                  <a:lnTo>
                    <a:pt x="125222" y="27051"/>
                  </a:lnTo>
                  <a:close/>
                </a:path>
              </a:pathLst>
            </a:custGeom>
            <a:solidFill>
              <a:srgbClr val="0B5394"/>
            </a:solidFill>
          </p:spPr>
        </p:sp>
      </p:grpSp>
      <p:grpSp>
        <p:nvGrpSpPr>
          <p:cNvPr id="8" name="Group 8"/>
          <p:cNvGrpSpPr/>
          <p:nvPr/>
        </p:nvGrpSpPr>
        <p:grpSpPr>
          <a:xfrm rot="-10800000">
            <a:off x="-12080" y="-10160"/>
            <a:ext cx="9785440" cy="408928"/>
            <a:chOff x="0" y="0"/>
            <a:chExt cx="13047253" cy="545237"/>
          </a:xfrm>
        </p:grpSpPr>
        <p:sp>
          <p:nvSpPr>
            <p:cNvPr id="9" name="Freeform 9"/>
            <p:cNvSpPr/>
            <p:nvPr/>
          </p:nvSpPr>
          <p:spPr>
            <a:xfrm>
              <a:off x="13589" y="13589"/>
              <a:ext cx="13020167" cy="518160"/>
            </a:xfrm>
            <a:custGeom>
              <a:avLst/>
              <a:gdLst/>
              <a:ahLst/>
              <a:cxnLst/>
              <a:rect l="l" t="t" r="r" b="b"/>
              <a:pathLst>
                <a:path w="13020167" h="518160">
                  <a:moveTo>
                    <a:pt x="67945" y="0"/>
                  </a:moveTo>
                  <a:lnTo>
                    <a:pt x="12952095" y="0"/>
                  </a:lnTo>
                  <a:cubicBezTo>
                    <a:pt x="12989687" y="0"/>
                    <a:pt x="13020167" y="28956"/>
                    <a:pt x="13020167" y="64770"/>
                  </a:cubicBezTo>
                  <a:lnTo>
                    <a:pt x="13020167" y="518160"/>
                  </a:lnTo>
                  <a:lnTo>
                    <a:pt x="0" y="518160"/>
                  </a:lnTo>
                  <a:lnTo>
                    <a:pt x="0" y="64770"/>
                  </a:lnTo>
                  <a:cubicBezTo>
                    <a:pt x="0" y="28956"/>
                    <a:pt x="30480" y="0"/>
                    <a:pt x="68072" y="0"/>
                  </a:cubicBezTo>
                  <a:close/>
                </a:path>
              </a:pathLst>
            </a:custGeom>
            <a:solidFill>
              <a:srgbClr val="0B5394"/>
            </a:solidFill>
          </p:spPr>
        </p:sp>
        <p:sp>
          <p:nvSpPr>
            <p:cNvPr id="10" name="Freeform 10"/>
            <p:cNvSpPr/>
            <p:nvPr/>
          </p:nvSpPr>
          <p:spPr>
            <a:xfrm>
              <a:off x="0" y="0"/>
              <a:ext cx="13047218" cy="545338"/>
            </a:xfrm>
            <a:custGeom>
              <a:avLst/>
              <a:gdLst/>
              <a:ahLst/>
              <a:cxnLst/>
              <a:rect l="l" t="t" r="r" b="b"/>
              <a:pathLst>
                <a:path w="13047218" h="545338">
                  <a:moveTo>
                    <a:pt x="81534" y="0"/>
                  </a:moveTo>
                  <a:lnTo>
                    <a:pt x="12965684" y="0"/>
                  </a:lnTo>
                  <a:lnTo>
                    <a:pt x="12965684" y="13589"/>
                  </a:lnTo>
                  <a:lnTo>
                    <a:pt x="12965684" y="0"/>
                  </a:lnTo>
                  <a:cubicBezTo>
                    <a:pt x="13010135" y="0"/>
                    <a:pt x="13047218" y="34417"/>
                    <a:pt x="13047218" y="78359"/>
                  </a:cubicBezTo>
                  <a:lnTo>
                    <a:pt x="13033629" y="78359"/>
                  </a:lnTo>
                  <a:lnTo>
                    <a:pt x="13047218" y="78359"/>
                  </a:lnTo>
                  <a:lnTo>
                    <a:pt x="13047218" y="531749"/>
                  </a:lnTo>
                  <a:cubicBezTo>
                    <a:pt x="13047218" y="539242"/>
                    <a:pt x="13041122" y="545338"/>
                    <a:pt x="13033629" y="545338"/>
                  </a:cubicBezTo>
                  <a:lnTo>
                    <a:pt x="13589" y="545338"/>
                  </a:lnTo>
                  <a:cubicBezTo>
                    <a:pt x="6096" y="545211"/>
                    <a:pt x="0" y="539115"/>
                    <a:pt x="0" y="531749"/>
                  </a:cubicBezTo>
                  <a:lnTo>
                    <a:pt x="0" y="78359"/>
                  </a:lnTo>
                  <a:lnTo>
                    <a:pt x="13589" y="78359"/>
                  </a:lnTo>
                  <a:lnTo>
                    <a:pt x="0" y="78359"/>
                  </a:lnTo>
                  <a:cubicBezTo>
                    <a:pt x="0" y="34417"/>
                    <a:pt x="37211" y="0"/>
                    <a:pt x="81534" y="0"/>
                  </a:cubicBezTo>
                  <a:cubicBezTo>
                    <a:pt x="85598" y="0"/>
                    <a:pt x="89535" y="1905"/>
                    <a:pt x="92075" y="5080"/>
                  </a:cubicBezTo>
                  <a:lnTo>
                    <a:pt x="81534" y="13589"/>
                  </a:lnTo>
                  <a:lnTo>
                    <a:pt x="81534" y="0"/>
                  </a:lnTo>
                  <a:moveTo>
                    <a:pt x="81534" y="27051"/>
                  </a:moveTo>
                  <a:cubicBezTo>
                    <a:pt x="77470" y="27051"/>
                    <a:pt x="73533" y="25146"/>
                    <a:pt x="70993" y="21971"/>
                  </a:cubicBezTo>
                  <a:lnTo>
                    <a:pt x="81534" y="13462"/>
                  </a:lnTo>
                  <a:lnTo>
                    <a:pt x="81534" y="27051"/>
                  </a:lnTo>
                  <a:cubicBezTo>
                    <a:pt x="50800" y="27051"/>
                    <a:pt x="27051" y="50673"/>
                    <a:pt x="27051" y="78359"/>
                  </a:cubicBezTo>
                  <a:lnTo>
                    <a:pt x="27051" y="531749"/>
                  </a:lnTo>
                  <a:lnTo>
                    <a:pt x="13589" y="531749"/>
                  </a:lnTo>
                  <a:lnTo>
                    <a:pt x="13589" y="518160"/>
                  </a:lnTo>
                  <a:lnTo>
                    <a:pt x="13033756" y="518160"/>
                  </a:lnTo>
                  <a:lnTo>
                    <a:pt x="13033756" y="531749"/>
                  </a:lnTo>
                  <a:lnTo>
                    <a:pt x="13020168" y="531749"/>
                  </a:lnTo>
                  <a:lnTo>
                    <a:pt x="13020168" y="78359"/>
                  </a:lnTo>
                  <a:cubicBezTo>
                    <a:pt x="13020168" y="50673"/>
                    <a:pt x="12996418" y="27178"/>
                    <a:pt x="12965685" y="27178"/>
                  </a:cubicBezTo>
                  <a:lnTo>
                    <a:pt x="81534" y="27178"/>
                  </a:lnTo>
                  <a:close/>
                </a:path>
              </a:pathLst>
            </a:custGeom>
            <a:solidFill>
              <a:srgbClr val="0B5394"/>
            </a:solidFill>
          </p:spPr>
        </p:sp>
      </p:grpSp>
      <p:sp>
        <p:nvSpPr>
          <p:cNvPr id="11" name="Freeform 11"/>
          <p:cNvSpPr/>
          <p:nvPr/>
        </p:nvSpPr>
        <p:spPr>
          <a:xfrm>
            <a:off x="4213925" y="4296311"/>
            <a:ext cx="5293487" cy="2195518"/>
          </a:xfrm>
          <a:custGeom>
            <a:avLst/>
            <a:gdLst/>
            <a:ahLst/>
            <a:cxnLst/>
            <a:rect l="l" t="t" r="r" b="b"/>
            <a:pathLst>
              <a:path w="5293487" h="2195518">
                <a:moveTo>
                  <a:pt x="0" y="0"/>
                </a:moveTo>
                <a:lnTo>
                  <a:pt x="5293488" y="0"/>
                </a:lnTo>
                <a:lnTo>
                  <a:pt x="5293488" y="2195517"/>
                </a:lnTo>
                <a:lnTo>
                  <a:pt x="0" y="2195517"/>
                </a:lnTo>
                <a:lnTo>
                  <a:pt x="0" y="0"/>
                </a:lnTo>
                <a:close/>
              </a:path>
            </a:pathLst>
          </a:custGeom>
          <a:blipFill>
            <a:blip r:embed="rId3"/>
            <a:stretch>
              <a:fillRect/>
            </a:stretch>
          </a:blipFill>
        </p:spPr>
      </p:sp>
      <p:sp>
        <p:nvSpPr>
          <p:cNvPr id="12" name="TextBox 12"/>
          <p:cNvSpPr txBox="1"/>
          <p:nvPr/>
        </p:nvSpPr>
        <p:spPr>
          <a:xfrm>
            <a:off x="3657633" y="6941676"/>
            <a:ext cx="2438334" cy="228600"/>
          </a:xfrm>
          <a:prstGeom prst="rect">
            <a:avLst/>
          </a:prstGeom>
        </p:spPr>
        <p:txBody>
          <a:bodyPr lIns="0" tIns="0" rIns="0" bIns="0" rtlCol="0" anchor="t">
            <a:spAutoFit/>
          </a:bodyPr>
          <a:lstStyle/>
          <a:p>
            <a:pPr algn="ctr">
              <a:lnSpc>
                <a:spcPts val="1791"/>
              </a:lnSpc>
            </a:pPr>
            <a:r>
              <a:rPr lang="en-US" sz="1493">
                <a:solidFill>
                  <a:srgbClr val="FFFFFF"/>
                </a:solidFill>
                <a:latin typeface="Arimo Bold"/>
              </a:rPr>
              <a:t>Excellence and Service</a:t>
            </a:r>
          </a:p>
        </p:txBody>
      </p:sp>
      <p:sp>
        <p:nvSpPr>
          <p:cNvPr id="14" name="TextBox 14"/>
          <p:cNvSpPr txBox="1"/>
          <p:nvPr/>
        </p:nvSpPr>
        <p:spPr>
          <a:xfrm>
            <a:off x="295680" y="2226353"/>
            <a:ext cx="8290560" cy="2546799"/>
          </a:xfrm>
          <a:prstGeom prst="rect">
            <a:avLst/>
          </a:prstGeom>
        </p:spPr>
        <p:txBody>
          <a:bodyPr lIns="0" tIns="0" rIns="0" bIns="0" rtlCol="0" anchor="t">
            <a:spAutoFit/>
          </a:bodyPr>
          <a:lstStyle/>
          <a:p>
            <a:pPr>
              <a:lnSpc>
                <a:spcPts val="1463"/>
              </a:lnSpc>
            </a:pPr>
            <a:r>
              <a:rPr lang="en-US" sz="1493">
                <a:solidFill>
                  <a:srgbClr val="000000"/>
                </a:solidFill>
                <a:latin typeface="Archivo Narrow"/>
              </a:rPr>
              <a:t>Checking if assumptions are followed:</a:t>
            </a:r>
          </a:p>
          <a:p>
            <a:pPr>
              <a:lnSpc>
                <a:spcPts val="1463"/>
              </a:lnSpc>
            </a:pPr>
            <a:endParaRPr lang="en-US" sz="1493">
              <a:solidFill>
                <a:srgbClr val="000000"/>
              </a:solidFill>
              <a:latin typeface="Archivo Narrow"/>
            </a:endParaRPr>
          </a:p>
          <a:p>
            <a:pPr marL="322410" lvl="1" indent="-161205">
              <a:lnSpc>
                <a:spcPts val="1463"/>
              </a:lnSpc>
              <a:buFont typeface="Arial"/>
              <a:buChar char="•"/>
            </a:pPr>
            <a:r>
              <a:rPr lang="en-US" sz="1493">
                <a:solidFill>
                  <a:srgbClr val="000000"/>
                </a:solidFill>
                <a:latin typeface="Archivo Narrow"/>
              </a:rPr>
              <a:t>The assumption of independence of observations is satisfied.</a:t>
            </a:r>
          </a:p>
          <a:p>
            <a:pPr>
              <a:lnSpc>
                <a:spcPts val="1463"/>
              </a:lnSpc>
            </a:pPr>
            <a:endParaRPr lang="en-US" sz="1493">
              <a:solidFill>
                <a:srgbClr val="000000"/>
              </a:solidFill>
              <a:latin typeface="Archivo Narrow"/>
            </a:endParaRPr>
          </a:p>
          <a:p>
            <a:pPr marL="322410" lvl="1" indent="-161205">
              <a:lnSpc>
                <a:spcPts val="1463"/>
              </a:lnSpc>
              <a:buFont typeface="Arial"/>
              <a:buChar char="•"/>
            </a:pPr>
            <a:r>
              <a:rPr lang="en-US" sz="1493">
                <a:solidFill>
                  <a:srgbClr val="000000"/>
                </a:solidFill>
                <a:latin typeface="Archivo Narrow"/>
              </a:rPr>
              <a:t>Considering the large sample size, the data is likely to meet the assumptions of normality.</a:t>
            </a:r>
          </a:p>
          <a:p>
            <a:pPr>
              <a:lnSpc>
                <a:spcPts val="1463"/>
              </a:lnSpc>
            </a:pPr>
            <a:endParaRPr lang="en-US" sz="1493">
              <a:solidFill>
                <a:srgbClr val="000000"/>
              </a:solidFill>
              <a:latin typeface="Archivo Narrow"/>
            </a:endParaRPr>
          </a:p>
          <a:p>
            <a:pPr marL="322410" lvl="1" indent="-161205">
              <a:lnSpc>
                <a:spcPts val="1463"/>
              </a:lnSpc>
              <a:buFont typeface="Arial"/>
              <a:buChar char="•"/>
            </a:pPr>
            <a:r>
              <a:rPr lang="en-US" sz="1493">
                <a:solidFill>
                  <a:srgbClr val="000000"/>
                </a:solidFill>
                <a:latin typeface="Archivo Narrow"/>
              </a:rPr>
              <a:t>Levene’s test is used to check for homogeneity of variance.</a:t>
            </a:r>
          </a:p>
          <a:p>
            <a:pPr>
              <a:lnSpc>
                <a:spcPts val="1463"/>
              </a:lnSpc>
            </a:pPr>
            <a:endParaRPr lang="en-US" sz="1493">
              <a:solidFill>
                <a:srgbClr val="000000"/>
              </a:solidFill>
              <a:latin typeface="Archivo Narrow"/>
            </a:endParaRPr>
          </a:p>
          <a:p>
            <a:pPr marL="322410" lvl="1" indent="-161205">
              <a:lnSpc>
                <a:spcPts val="1463"/>
              </a:lnSpc>
              <a:buFont typeface="Arial"/>
              <a:buChar char="•"/>
            </a:pPr>
            <a:r>
              <a:rPr lang="en-US" sz="1493">
                <a:solidFill>
                  <a:srgbClr val="000000"/>
                </a:solidFill>
                <a:latin typeface="Archivo Narrow"/>
              </a:rPr>
              <a:t>The test resulted in a p-value lesser than significance level.</a:t>
            </a:r>
          </a:p>
          <a:p>
            <a:pPr>
              <a:lnSpc>
                <a:spcPts val="1463"/>
              </a:lnSpc>
            </a:pPr>
            <a:endParaRPr lang="en-US" sz="1493">
              <a:solidFill>
                <a:srgbClr val="000000"/>
              </a:solidFill>
              <a:latin typeface="Archivo Narrow"/>
            </a:endParaRPr>
          </a:p>
          <a:p>
            <a:pPr marL="322410" lvl="1" indent="-161205">
              <a:lnSpc>
                <a:spcPts val="1463"/>
              </a:lnSpc>
              <a:buFont typeface="Arial"/>
              <a:buChar char="•"/>
            </a:pPr>
            <a:r>
              <a:rPr lang="en-US" sz="1493">
                <a:solidFill>
                  <a:srgbClr val="000000"/>
                </a:solidFill>
                <a:latin typeface="Archivo Narrow"/>
              </a:rPr>
              <a:t>This implies that there is difference in variance among age groups.</a:t>
            </a:r>
          </a:p>
          <a:p>
            <a:pPr>
              <a:lnSpc>
                <a:spcPts val="1463"/>
              </a:lnSpc>
            </a:pPr>
            <a:endParaRPr lang="en-US" sz="1493">
              <a:solidFill>
                <a:srgbClr val="000000"/>
              </a:solidFill>
              <a:latin typeface="Archivo Narrow"/>
            </a:endParaRPr>
          </a:p>
          <a:p>
            <a:pPr marL="322410" lvl="1" indent="-161205">
              <a:lnSpc>
                <a:spcPts val="1463"/>
              </a:lnSpc>
              <a:buFont typeface="Arial"/>
              <a:buChar char="•"/>
            </a:pPr>
            <a:r>
              <a:rPr lang="en-US" sz="1493">
                <a:solidFill>
                  <a:srgbClr val="000000"/>
                </a:solidFill>
                <a:latin typeface="Archivo Narrow"/>
              </a:rPr>
              <a:t>The homogeneity in variance assumption is violated.</a:t>
            </a:r>
          </a:p>
          <a:p>
            <a:pPr>
              <a:lnSpc>
                <a:spcPts val="1463"/>
              </a:lnSpc>
            </a:pPr>
            <a:endParaRPr lang="en-US" sz="1493">
              <a:solidFill>
                <a:srgbClr val="000000"/>
              </a:solidFill>
              <a:latin typeface="Archivo Narrow"/>
            </a:endParaRPr>
          </a:p>
        </p:txBody>
      </p:sp>
      <p:sp>
        <p:nvSpPr>
          <p:cNvPr id="15" name="TextBox 15"/>
          <p:cNvSpPr txBox="1"/>
          <p:nvPr/>
        </p:nvSpPr>
        <p:spPr>
          <a:xfrm>
            <a:off x="190749" y="1145562"/>
            <a:ext cx="9063654" cy="847725"/>
          </a:xfrm>
          <a:prstGeom prst="rect">
            <a:avLst/>
          </a:prstGeom>
        </p:spPr>
        <p:txBody>
          <a:bodyPr lIns="0" tIns="0" rIns="0" bIns="0" rtlCol="0" anchor="t">
            <a:spAutoFit/>
          </a:bodyPr>
          <a:lstStyle/>
          <a:p>
            <a:pPr marL="300821" lvl="1" indent="-150411">
              <a:lnSpc>
                <a:spcPts val="1672"/>
              </a:lnSpc>
              <a:spcBef>
                <a:spcPct val="0"/>
              </a:spcBef>
              <a:buFont typeface="Arial"/>
              <a:buChar char="•"/>
            </a:pPr>
            <a:r>
              <a:rPr lang="en-US" sz="1393">
                <a:solidFill>
                  <a:srgbClr val="000000"/>
                </a:solidFill>
                <a:latin typeface="Archivo Narrow"/>
              </a:rPr>
              <a:t>H0: There is no relationship. That is, the mean Annual Income across the three age groups are equal.</a:t>
            </a:r>
          </a:p>
          <a:p>
            <a:pPr>
              <a:lnSpc>
                <a:spcPts val="1672"/>
              </a:lnSpc>
              <a:spcBef>
                <a:spcPct val="0"/>
              </a:spcBef>
            </a:pPr>
            <a:endParaRPr lang="en-US" sz="1393">
              <a:solidFill>
                <a:srgbClr val="000000"/>
              </a:solidFill>
              <a:latin typeface="Archivo Narrow"/>
            </a:endParaRPr>
          </a:p>
          <a:p>
            <a:pPr marL="300821" lvl="1" indent="-150411">
              <a:lnSpc>
                <a:spcPts val="1672"/>
              </a:lnSpc>
              <a:spcBef>
                <a:spcPct val="0"/>
              </a:spcBef>
              <a:buFont typeface="Arial"/>
              <a:buChar char="•"/>
            </a:pPr>
            <a:r>
              <a:rPr lang="en-US" sz="1393">
                <a:solidFill>
                  <a:srgbClr val="000000"/>
                </a:solidFill>
                <a:latin typeface="Archivo Narrow"/>
              </a:rPr>
              <a:t>H1: There is a relationship. That is, the mean Annual Income across the three age groups are not equal.</a:t>
            </a:r>
          </a:p>
          <a:p>
            <a:pPr>
              <a:lnSpc>
                <a:spcPts val="1672"/>
              </a:lnSpc>
              <a:spcBef>
                <a:spcPct val="0"/>
              </a:spcBef>
            </a:pPr>
            <a:endParaRPr lang="en-US" sz="1393">
              <a:solidFill>
                <a:srgbClr val="000000"/>
              </a:solidFill>
              <a:latin typeface="Archivo Narrow"/>
            </a:endParaRPr>
          </a:p>
        </p:txBody>
      </p:sp>
      <p:sp>
        <p:nvSpPr>
          <p:cNvPr id="16" name="TextBox 16"/>
          <p:cNvSpPr txBox="1"/>
          <p:nvPr/>
        </p:nvSpPr>
        <p:spPr>
          <a:xfrm>
            <a:off x="190749" y="621982"/>
            <a:ext cx="1857474" cy="219075"/>
          </a:xfrm>
          <a:prstGeom prst="rect">
            <a:avLst/>
          </a:prstGeom>
        </p:spPr>
        <p:txBody>
          <a:bodyPr lIns="0" tIns="0" rIns="0" bIns="0" rtlCol="0" anchor="t">
            <a:spAutoFit/>
          </a:bodyPr>
          <a:lstStyle/>
          <a:p>
            <a:pPr algn="ctr">
              <a:lnSpc>
                <a:spcPts val="1791"/>
              </a:lnSpc>
              <a:spcBef>
                <a:spcPct val="0"/>
              </a:spcBef>
            </a:pPr>
            <a:r>
              <a:rPr lang="en-US" sz="1493">
                <a:solidFill>
                  <a:srgbClr val="000000"/>
                </a:solidFill>
                <a:latin typeface="Archivo Narrow Bold"/>
              </a:rPr>
              <a:t>Test Used: Wilch ANOVA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7399120" y="-10160"/>
            <a:ext cx="2374240" cy="675808"/>
            <a:chOff x="0" y="0"/>
            <a:chExt cx="3165653" cy="901077"/>
          </a:xfrm>
        </p:grpSpPr>
        <p:sp>
          <p:nvSpPr>
            <p:cNvPr id="6" name="Freeform 6"/>
            <p:cNvSpPr/>
            <p:nvPr/>
          </p:nvSpPr>
          <p:spPr>
            <a:xfrm>
              <a:off x="13589" y="13589"/>
              <a:ext cx="3138551" cy="873887"/>
            </a:xfrm>
            <a:custGeom>
              <a:avLst/>
              <a:gdLst/>
              <a:ahLst/>
              <a:cxnLst/>
              <a:rect l="l" t="t" r="r" b="b"/>
              <a:pathLst>
                <a:path w="3138551" h="873887">
                  <a:moveTo>
                    <a:pt x="111633" y="0"/>
                  </a:moveTo>
                  <a:lnTo>
                    <a:pt x="3026791" y="0"/>
                  </a:lnTo>
                  <a:cubicBezTo>
                    <a:pt x="3088513" y="0"/>
                    <a:pt x="3138551" y="48895"/>
                    <a:pt x="3138551" y="109220"/>
                  </a:cubicBezTo>
                  <a:lnTo>
                    <a:pt x="3138551" y="873887"/>
                  </a:lnTo>
                  <a:lnTo>
                    <a:pt x="0" y="873887"/>
                  </a:lnTo>
                  <a:lnTo>
                    <a:pt x="0" y="109220"/>
                  </a:lnTo>
                  <a:cubicBezTo>
                    <a:pt x="0" y="48895"/>
                    <a:pt x="50038" y="0"/>
                    <a:pt x="111760" y="0"/>
                  </a:cubicBezTo>
                  <a:close/>
                </a:path>
              </a:pathLst>
            </a:custGeom>
            <a:solidFill>
              <a:srgbClr val="0B5394"/>
            </a:solidFill>
          </p:spPr>
        </p:sp>
        <p:sp>
          <p:nvSpPr>
            <p:cNvPr id="7" name="Freeform 7"/>
            <p:cNvSpPr/>
            <p:nvPr/>
          </p:nvSpPr>
          <p:spPr>
            <a:xfrm>
              <a:off x="0" y="0"/>
              <a:ext cx="3165729" cy="901065"/>
            </a:xfrm>
            <a:custGeom>
              <a:avLst/>
              <a:gdLst/>
              <a:ahLst/>
              <a:cxnLst/>
              <a:rect l="l" t="t" r="r" b="b"/>
              <a:pathLst>
                <a:path w="3165729" h="901065">
                  <a:moveTo>
                    <a:pt x="125222" y="0"/>
                  </a:moveTo>
                  <a:lnTo>
                    <a:pt x="3040380" y="0"/>
                  </a:lnTo>
                  <a:lnTo>
                    <a:pt x="3040380" y="13589"/>
                  </a:lnTo>
                  <a:lnTo>
                    <a:pt x="3040380" y="0"/>
                  </a:lnTo>
                  <a:cubicBezTo>
                    <a:pt x="3109214" y="0"/>
                    <a:pt x="3165602" y="54737"/>
                    <a:pt x="3165602" y="122809"/>
                  </a:cubicBezTo>
                  <a:lnTo>
                    <a:pt x="3152140" y="122809"/>
                  </a:lnTo>
                  <a:lnTo>
                    <a:pt x="3165729" y="122809"/>
                  </a:lnTo>
                  <a:lnTo>
                    <a:pt x="3165729" y="887476"/>
                  </a:lnTo>
                  <a:cubicBezTo>
                    <a:pt x="3165729" y="894969"/>
                    <a:pt x="3159633" y="901065"/>
                    <a:pt x="3152140" y="901065"/>
                  </a:cubicBezTo>
                  <a:lnTo>
                    <a:pt x="13589" y="901065"/>
                  </a:lnTo>
                  <a:cubicBezTo>
                    <a:pt x="6096" y="901065"/>
                    <a:pt x="0" y="894969"/>
                    <a:pt x="0" y="887476"/>
                  </a:cubicBezTo>
                  <a:lnTo>
                    <a:pt x="0" y="122809"/>
                  </a:lnTo>
                  <a:lnTo>
                    <a:pt x="13589" y="122809"/>
                  </a:lnTo>
                  <a:lnTo>
                    <a:pt x="0" y="122809"/>
                  </a:lnTo>
                  <a:cubicBezTo>
                    <a:pt x="0" y="54737"/>
                    <a:pt x="56388" y="0"/>
                    <a:pt x="125222" y="0"/>
                  </a:cubicBezTo>
                  <a:cubicBezTo>
                    <a:pt x="132715" y="0"/>
                    <a:pt x="138811" y="6096"/>
                    <a:pt x="138811" y="13589"/>
                  </a:cubicBezTo>
                  <a:lnTo>
                    <a:pt x="125222" y="13589"/>
                  </a:lnTo>
                  <a:lnTo>
                    <a:pt x="125222" y="0"/>
                  </a:lnTo>
                  <a:moveTo>
                    <a:pt x="125222" y="27051"/>
                  </a:moveTo>
                  <a:cubicBezTo>
                    <a:pt x="117729" y="27051"/>
                    <a:pt x="111633" y="20955"/>
                    <a:pt x="111633" y="13462"/>
                  </a:cubicBezTo>
                  <a:lnTo>
                    <a:pt x="125222" y="13462"/>
                  </a:lnTo>
                  <a:lnTo>
                    <a:pt x="125222" y="27051"/>
                  </a:lnTo>
                  <a:cubicBezTo>
                    <a:pt x="70739" y="27051"/>
                    <a:pt x="27051" y="70231"/>
                    <a:pt x="27051" y="122809"/>
                  </a:cubicBezTo>
                  <a:lnTo>
                    <a:pt x="27051" y="887476"/>
                  </a:lnTo>
                  <a:lnTo>
                    <a:pt x="13589" y="887476"/>
                  </a:lnTo>
                  <a:lnTo>
                    <a:pt x="13589" y="874014"/>
                  </a:lnTo>
                  <a:lnTo>
                    <a:pt x="3152140" y="874014"/>
                  </a:lnTo>
                  <a:lnTo>
                    <a:pt x="3152140" y="887603"/>
                  </a:lnTo>
                  <a:lnTo>
                    <a:pt x="3138551" y="887603"/>
                  </a:lnTo>
                  <a:lnTo>
                    <a:pt x="3138551" y="122809"/>
                  </a:lnTo>
                  <a:cubicBezTo>
                    <a:pt x="3138551" y="70231"/>
                    <a:pt x="3094863" y="27051"/>
                    <a:pt x="3040380" y="27051"/>
                  </a:cubicBezTo>
                  <a:lnTo>
                    <a:pt x="125222" y="27051"/>
                  </a:lnTo>
                  <a:close/>
                </a:path>
              </a:pathLst>
            </a:custGeom>
            <a:solidFill>
              <a:srgbClr val="0B5394"/>
            </a:solidFill>
          </p:spPr>
        </p:sp>
      </p:grpSp>
      <p:grpSp>
        <p:nvGrpSpPr>
          <p:cNvPr id="8" name="Group 8"/>
          <p:cNvGrpSpPr/>
          <p:nvPr/>
        </p:nvGrpSpPr>
        <p:grpSpPr>
          <a:xfrm rot="-10800000">
            <a:off x="-12080" y="-10160"/>
            <a:ext cx="9785440" cy="408928"/>
            <a:chOff x="0" y="0"/>
            <a:chExt cx="13047253" cy="545237"/>
          </a:xfrm>
        </p:grpSpPr>
        <p:sp>
          <p:nvSpPr>
            <p:cNvPr id="9" name="Freeform 9"/>
            <p:cNvSpPr/>
            <p:nvPr/>
          </p:nvSpPr>
          <p:spPr>
            <a:xfrm>
              <a:off x="13589" y="13589"/>
              <a:ext cx="13020167" cy="518160"/>
            </a:xfrm>
            <a:custGeom>
              <a:avLst/>
              <a:gdLst/>
              <a:ahLst/>
              <a:cxnLst/>
              <a:rect l="l" t="t" r="r" b="b"/>
              <a:pathLst>
                <a:path w="13020167" h="518160">
                  <a:moveTo>
                    <a:pt x="67945" y="0"/>
                  </a:moveTo>
                  <a:lnTo>
                    <a:pt x="12952095" y="0"/>
                  </a:lnTo>
                  <a:cubicBezTo>
                    <a:pt x="12989687" y="0"/>
                    <a:pt x="13020167" y="28956"/>
                    <a:pt x="13020167" y="64770"/>
                  </a:cubicBezTo>
                  <a:lnTo>
                    <a:pt x="13020167" y="518160"/>
                  </a:lnTo>
                  <a:lnTo>
                    <a:pt x="0" y="518160"/>
                  </a:lnTo>
                  <a:lnTo>
                    <a:pt x="0" y="64770"/>
                  </a:lnTo>
                  <a:cubicBezTo>
                    <a:pt x="0" y="28956"/>
                    <a:pt x="30480" y="0"/>
                    <a:pt x="68072" y="0"/>
                  </a:cubicBezTo>
                  <a:close/>
                </a:path>
              </a:pathLst>
            </a:custGeom>
            <a:solidFill>
              <a:srgbClr val="0B5394"/>
            </a:solidFill>
          </p:spPr>
        </p:sp>
        <p:sp>
          <p:nvSpPr>
            <p:cNvPr id="10" name="Freeform 10"/>
            <p:cNvSpPr/>
            <p:nvPr/>
          </p:nvSpPr>
          <p:spPr>
            <a:xfrm>
              <a:off x="0" y="0"/>
              <a:ext cx="13047218" cy="545338"/>
            </a:xfrm>
            <a:custGeom>
              <a:avLst/>
              <a:gdLst/>
              <a:ahLst/>
              <a:cxnLst/>
              <a:rect l="l" t="t" r="r" b="b"/>
              <a:pathLst>
                <a:path w="13047218" h="545338">
                  <a:moveTo>
                    <a:pt x="81534" y="0"/>
                  </a:moveTo>
                  <a:lnTo>
                    <a:pt x="12965684" y="0"/>
                  </a:lnTo>
                  <a:lnTo>
                    <a:pt x="12965684" y="13589"/>
                  </a:lnTo>
                  <a:lnTo>
                    <a:pt x="12965684" y="0"/>
                  </a:lnTo>
                  <a:cubicBezTo>
                    <a:pt x="13010135" y="0"/>
                    <a:pt x="13047218" y="34417"/>
                    <a:pt x="13047218" y="78359"/>
                  </a:cubicBezTo>
                  <a:lnTo>
                    <a:pt x="13033629" y="78359"/>
                  </a:lnTo>
                  <a:lnTo>
                    <a:pt x="13047218" y="78359"/>
                  </a:lnTo>
                  <a:lnTo>
                    <a:pt x="13047218" y="531749"/>
                  </a:lnTo>
                  <a:cubicBezTo>
                    <a:pt x="13047218" y="539242"/>
                    <a:pt x="13041122" y="545338"/>
                    <a:pt x="13033629" y="545338"/>
                  </a:cubicBezTo>
                  <a:lnTo>
                    <a:pt x="13589" y="545338"/>
                  </a:lnTo>
                  <a:cubicBezTo>
                    <a:pt x="6096" y="545211"/>
                    <a:pt x="0" y="539115"/>
                    <a:pt x="0" y="531749"/>
                  </a:cubicBezTo>
                  <a:lnTo>
                    <a:pt x="0" y="78359"/>
                  </a:lnTo>
                  <a:lnTo>
                    <a:pt x="13589" y="78359"/>
                  </a:lnTo>
                  <a:lnTo>
                    <a:pt x="0" y="78359"/>
                  </a:lnTo>
                  <a:cubicBezTo>
                    <a:pt x="0" y="34417"/>
                    <a:pt x="37211" y="0"/>
                    <a:pt x="81534" y="0"/>
                  </a:cubicBezTo>
                  <a:cubicBezTo>
                    <a:pt x="85598" y="0"/>
                    <a:pt x="89535" y="1905"/>
                    <a:pt x="92075" y="5080"/>
                  </a:cubicBezTo>
                  <a:lnTo>
                    <a:pt x="81534" y="13589"/>
                  </a:lnTo>
                  <a:lnTo>
                    <a:pt x="81534" y="0"/>
                  </a:lnTo>
                  <a:moveTo>
                    <a:pt x="81534" y="27051"/>
                  </a:moveTo>
                  <a:cubicBezTo>
                    <a:pt x="77470" y="27051"/>
                    <a:pt x="73533" y="25146"/>
                    <a:pt x="70993" y="21971"/>
                  </a:cubicBezTo>
                  <a:lnTo>
                    <a:pt x="81534" y="13462"/>
                  </a:lnTo>
                  <a:lnTo>
                    <a:pt x="81534" y="27051"/>
                  </a:lnTo>
                  <a:cubicBezTo>
                    <a:pt x="50800" y="27051"/>
                    <a:pt x="27051" y="50673"/>
                    <a:pt x="27051" y="78359"/>
                  </a:cubicBezTo>
                  <a:lnTo>
                    <a:pt x="27051" y="531749"/>
                  </a:lnTo>
                  <a:lnTo>
                    <a:pt x="13589" y="531749"/>
                  </a:lnTo>
                  <a:lnTo>
                    <a:pt x="13589" y="518160"/>
                  </a:lnTo>
                  <a:lnTo>
                    <a:pt x="13033756" y="518160"/>
                  </a:lnTo>
                  <a:lnTo>
                    <a:pt x="13033756" y="531749"/>
                  </a:lnTo>
                  <a:lnTo>
                    <a:pt x="13020168" y="531749"/>
                  </a:lnTo>
                  <a:lnTo>
                    <a:pt x="13020168" y="78359"/>
                  </a:lnTo>
                  <a:cubicBezTo>
                    <a:pt x="13020168" y="50673"/>
                    <a:pt x="12996418" y="27178"/>
                    <a:pt x="12965685" y="27178"/>
                  </a:cubicBezTo>
                  <a:lnTo>
                    <a:pt x="81534" y="27178"/>
                  </a:lnTo>
                  <a:close/>
                </a:path>
              </a:pathLst>
            </a:custGeom>
            <a:solidFill>
              <a:srgbClr val="0B5394"/>
            </a:solidFill>
          </p:spPr>
        </p:sp>
      </p:grpSp>
      <p:sp>
        <p:nvSpPr>
          <p:cNvPr id="11" name="Freeform 11"/>
          <p:cNvSpPr/>
          <p:nvPr/>
        </p:nvSpPr>
        <p:spPr>
          <a:xfrm>
            <a:off x="2110615" y="2210735"/>
            <a:ext cx="4791563" cy="605830"/>
          </a:xfrm>
          <a:custGeom>
            <a:avLst/>
            <a:gdLst/>
            <a:ahLst/>
            <a:cxnLst/>
            <a:rect l="l" t="t" r="r" b="b"/>
            <a:pathLst>
              <a:path w="4791563" h="605830">
                <a:moveTo>
                  <a:pt x="0" y="0"/>
                </a:moveTo>
                <a:lnTo>
                  <a:pt x="4791563" y="0"/>
                </a:lnTo>
                <a:lnTo>
                  <a:pt x="4791563" y="605830"/>
                </a:lnTo>
                <a:lnTo>
                  <a:pt x="0" y="605830"/>
                </a:lnTo>
                <a:lnTo>
                  <a:pt x="0" y="0"/>
                </a:lnTo>
                <a:close/>
              </a:path>
            </a:pathLst>
          </a:custGeom>
          <a:blipFill>
            <a:blip r:embed="rId3"/>
            <a:stretch>
              <a:fillRect/>
            </a:stretch>
          </a:blipFill>
        </p:spPr>
      </p:sp>
      <p:sp>
        <p:nvSpPr>
          <p:cNvPr id="12" name="TextBox 12"/>
          <p:cNvSpPr txBox="1"/>
          <p:nvPr/>
        </p:nvSpPr>
        <p:spPr>
          <a:xfrm>
            <a:off x="3657633" y="6941676"/>
            <a:ext cx="2438334" cy="228600"/>
          </a:xfrm>
          <a:prstGeom prst="rect">
            <a:avLst/>
          </a:prstGeom>
        </p:spPr>
        <p:txBody>
          <a:bodyPr lIns="0" tIns="0" rIns="0" bIns="0" rtlCol="0" anchor="t">
            <a:spAutoFit/>
          </a:bodyPr>
          <a:lstStyle/>
          <a:p>
            <a:pPr algn="ctr">
              <a:lnSpc>
                <a:spcPts val="1791"/>
              </a:lnSpc>
            </a:pPr>
            <a:r>
              <a:rPr lang="en-US" sz="1493">
                <a:solidFill>
                  <a:srgbClr val="FFFFFF"/>
                </a:solidFill>
                <a:latin typeface="Arimo Bold"/>
              </a:rPr>
              <a:t>Excellence and Service</a:t>
            </a:r>
          </a:p>
        </p:txBody>
      </p:sp>
      <p:sp>
        <p:nvSpPr>
          <p:cNvPr id="14" name="TextBox 14"/>
          <p:cNvSpPr txBox="1"/>
          <p:nvPr/>
        </p:nvSpPr>
        <p:spPr>
          <a:xfrm>
            <a:off x="331200" y="4131513"/>
            <a:ext cx="8887589" cy="1752600"/>
          </a:xfrm>
          <a:prstGeom prst="rect">
            <a:avLst/>
          </a:prstGeom>
        </p:spPr>
        <p:txBody>
          <a:bodyPr lIns="0" tIns="0" rIns="0" bIns="0" rtlCol="0" anchor="t">
            <a:spAutoFit/>
          </a:bodyPr>
          <a:lstStyle/>
          <a:p>
            <a:pPr>
              <a:lnSpc>
                <a:spcPts val="1791"/>
              </a:lnSpc>
            </a:pPr>
            <a:r>
              <a:rPr lang="en-US" sz="1493">
                <a:solidFill>
                  <a:srgbClr val="000000"/>
                </a:solidFill>
                <a:latin typeface="Archivo Narrow"/>
              </a:rPr>
              <a:t>Interpretation</a:t>
            </a:r>
          </a:p>
          <a:p>
            <a:pPr>
              <a:lnSpc>
                <a:spcPts val="1791"/>
              </a:lnSpc>
            </a:pPr>
            <a:endParaRPr lang="en-US" sz="1493">
              <a:solidFill>
                <a:srgbClr val="000000"/>
              </a:solidFill>
              <a:latin typeface="Archivo Narrow"/>
            </a:endParaRPr>
          </a:p>
          <a:p>
            <a:pPr marL="322410" lvl="1" indent="-161205">
              <a:lnSpc>
                <a:spcPts val="1791"/>
              </a:lnSpc>
              <a:buFont typeface="Arial"/>
              <a:buChar char="•"/>
            </a:pPr>
            <a:r>
              <a:rPr lang="en-US" sz="1493">
                <a:solidFill>
                  <a:srgbClr val="000000"/>
                </a:solidFill>
                <a:latin typeface="Archivo Narrow"/>
              </a:rPr>
              <a:t>The p-value is greater than the common significance level of 0.05, Therefore we do not reject the null hypothesis.</a:t>
            </a:r>
          </a:p>
          <a:p>
            <a:pPr>
              <a:lnSpc>
                <a:spcPts val="1791"/>
              </a:lnSpc>
            </a:pPr>
            <a:endParaRPr lang="en-US" sz="1493">
              <a:solidFill>
                <a:srgbClr val="000000"/>
              </a:solidFill>
              <a:latin typeface="Archivo Narrow"/>
            </a:endParaRPr>
          </a:p>
          <a:p>
            <a:pPr marL="322410" lvl="1" indent="-161205">
              <a:lnSpc>
                <a:spcPts val="1791"/>
              </a:lnSpc>
              <a:buFont typeface="Arial"/>
              <a:buChar char="•"/>
            </a:pPr>
            <a:r>
              <a:rPr lang="en-US" sz="1493">
                <a:solidFill>
                  <a:srgbClr val="000000"/>
                </a:solidFill>
                <a:latin typeface="Archivo Narrow"/>
              </a:rPr>
              <a:t>There is insufficient evidence to conclude that the means are different across groups, even when considering potential unequal variances.</a:t>
            </a:r>
          </a:p>
          <a:p>
            <a:pPr>
              <a:lnSpc>
                <a:spcPts val="1791"/>
              </a:lnSpc>
            </a:pPr>
            <a:endParaRPr lang="en-US" sz="1493">
              <a:solidFill>
                <a:srgbClr val="000000"/>
              </a:solidFill>
              <a:latin typeface="Archivo Narrow"/>
            </a:endParaRPr>
          </a:p>
          <a:p>
            <a:pPr marL="322410" lvl="1" indent="-161205">
              <a:lnSpc>
                <a:spcPts val="1791"/>
              </a:lnSpc>
              <a:buFont typeface="Arial"/>
              <a:buChar char="•"/>
            </a:pPr>
            <a:r>
              <a:rPr lang="en-US" sz="1493">
                <a:solidFill>
                  <a:srgbClr val="000000"/>
                </a:solidFill>
                <a:latin typeface="Archivo Narrow"/>
              </a:rPr>
              <a:t>Conclusion : There is no relationship between Annual Income across Age Groups.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2064" y="6760912"/>
            <a:ext cx="9785440" cy="564448"/>
            <a:chOff x="0" y="0"/>
            <a:chExt cx="13047253" cy="752597"/>
          </a:xfrm>
        </p:grpSpPr>
        <p:sp>
          <p:nvSpPr>
            <p:cNvPr id="3" name="Freeform 3"/>
            <p:cNvSpPr/>
            <p:nvPr/>
          </p:nvSpPr>
          <p:spPr>
            <a:xfrm>
              <a:off x="13589" y="13589"/>
              <a:ext cx="13020040" cy="725424"/>
            </a:xfrm>
            <a:custGeom>
              <a:avLst/>
              <a:gdLst/>
              <a:ahLst/>
              <a:cxnLst/>
              <a:rect l="l" t="t" r="r" b="b"/>
              <a:pathLst>
                <a:path w="13020040" h="725424">
                  <a:moveTo>
                    <a:pt x="93853" y="0"/>
                  </a:moveTo>
                  <a:lnTo>
                    <a:pt x="12926187" y="0"/>
                  </a:lnTo>
                  <a:cubicBezTo>
                    <a:pt x="12978003" y="0"/>
                    <a:pt x="13020040" y="40640"/>
                    <a:pt x="13020040" y="90678"/>
                  </a:cubicBezTo>
                  <a:lnTo>
                    <a:pt x="13020040" y="725424"/>
                  </a:lnTo>
                  <a:lnTo>
                    <a:pt x="0" y="725424"/>
                  </a:lnTo>
                  <a:lnTo>
                    <a:pt x="0" y="90678"/>
                  </a:lnTo>
                  <a:cubicBezTo>
                    <a:pt x="0" y="40640"/>
                    <a:pt x="42037" y="0"/>
                    <a:pt x="93853" y="0"/>
                  </a:cubicBezTo>
                  <a:close/>
                </a:path>
              </a:pathLst>
            </a:custGeom>
            <a:solidFill>
              <a:srgbClr val="0B5394"/>
            </a:solidFill>
          </p:spPr>
        </p:sp>
        <p:sp>
          <p:nvSpPr>
            <p:cNvPr id="4" name="Freeform 4"/>
            <p:cNvSpPr/>
            <p:nvPr/>
          </p:nvSpPr>
          <p:spPr>
            <a:xfrm>
              <a:off x="0" y="0"/>
              <a:ext cx="13047218" cy="752602"/>
            </a:xfrm>
            <a:custGeom>
              <a:avLst/>
              <a:gdLst/>
              <a:ahLst/>
              <a:cxnLst/>
              <a:rect l="l" t="t" r="r" b="b"/>
              <a:pathLst>
                <a:path w="13047218" h="752602">
                  <a:moveTo>
                    <a:pt x="107442" y="0"/>
                  </a:moveTo>
                  <a:lnTo>
                    <a:pt x="12939776" y="0"/>
                  </a:lnTo>
                  <a:lnTo>
                    <a:pt x="12939776" y="13589"/>
                  </a:lnTo>
                  <a:lnTo>
                    <a:pt x="12939776" y="0"/>
                  </a:lnTo>
                  <a:cubicBezTo>
                    <a:pt x="12998704" y="0"/>
                    <a:pt x="13047218" y="46228"/>
                    <a:pt x="13047218" y="104267"/>
                  </a:cubicBezTo>
                  <a:lnTo>
                    <a:pt x="13033629" y="104267"/>
                  </a:lnTo>
                  <a:lnTo>
                    <a:pt x="13047218" y="104267"/>
                  </a:lnTo>
                  <a:lnTo>
                    <a:pt x="13047218" y="739013"/>
                  </a:lnTo>
                  <a:cubicBezTo>
                    <a:pt x="13047218" y="746506"/>
                    <a:pt x="13041122" y="752602"/>
                    <a:pt x="13033629" y="752602"/>
                  </a:cubicBezTo>
                  <a:lnTo>
                    <a:pt x="13589" y="752602"/>
                  </a:lnTo>
                  <a:cubicBezTo>
                    <a:pt x="6096" y="752602"/>
                    <a:pt x="0" y="746506"/>
                    <a:pt x="0" y="739013"/>
                  </a:cubicBezTo>
                  <a:lnTo>
                    <a:pt x="0" y="104267"/>
                  </a:lnTo>
                  <a:lnTo>
                    <a:pt x="13589" y="104267"/>
                  </a:lnTo>
                  <a:lnTo>
                    <a:pt x="0" y="104267"/>
                  </a:lnTo>
                  <a:cubicBezTo>
                    <a:pt x="0" y="46228"/>
                    <a:pt x="48514" y="0"/>
                    <a:pt x="107442" y="0"/>
                  </a:cubicBezTo>
                  <a:cubicBezTo>
                    <a:pt x="109982" y="0"/>
                    <a:pt x="112522" y="762"/>
                    <a:pt x="114681" y="2032"/>
                  </a:cubicBezTo>
                  <a:lnTo>
                    <a:pt x="107442" y="13462"/>
                  </a:lnTo>
                  <a:lnTo>
                    <a:pt x="107442" y="0"/>
                  </a:lnTo>
                  <a:moveTo>
                    <a:pt x="107442" y="27051"/>
                  </a:moveTo>
                  <a:cubicBezTo>
                    <a:pt x="104902" y="27051"/>
                    <a:pt x="102362" y="26289"/>
                    <a:pt x="100203" y="25019"/>
                  </a:cubicBezTo>
                  <a:lnTo>
                    <a:pt x="107442" y="13589"/>
                  </a:lnTo>
                  <a:lnTo>
                    <a:pt x="107442" y="27051"/>
                  </a:lnTo>
                  <a:cubicBezTo>
                    <a:pt x="62611" y="27051"/>
                    <a:pt x="27051" y="61976"/>
                    <a:pt x="27051" y="104267"/>
                  </a:cubicBezTo>
                  <a:lnTo>
                    <a:pt x="27051" y="739013"/>
                  </a:lnTo>
                  <a:lnTo>
                    <a:pt x="13589" y="739013"/>
                  </a:lnTo>
                  <a:lnTo>
                    <a:pt x="13589" y="725551"/>
                  </a:lnTo>
                  <a:lnTo>
                    <a:pt x="13033756" y="725551"/>
                  </a:lnTo>
                  <a:lnTo>
                    <a:pt x="13033756" y="739140"/>
                  </a:lnTo>
                  <a:lnTo>
                    <a:pt x="13020168" y="739140"/>
                  </a:lnTo>
                  <a:lnTo>
                    <a:pt x="13020168" y="104267"/>
                  </a:lnTo>
                  <a:cubicBezTo>
                    <a:pt x="13020168" y="62103"/>
                    <a:pt x="12984607" y="27051"/>
                    <a:pt x="12939776" y="27051"/>
                  </a:cubicBezTo>
                  <a:lnTo>
                    <a:pt x="107442" y="27051"/>
                  </a:lnTo>
                  <a:close/>
                </a:path>
              </a:pathLst>
            </a:custGeom>
            <a:solidFill>
              <a:srgbClr val="0B5394"/>
            </a:solidFill>
          </p:spPr>
        </p:sp>
      </p:grpSp>
      <p:grpSp>
        <p:nvGrpSpPr>
          <p:cNvPr id="6" name="Group 6"/>
          <p:cNvGrpSpPr/>
          <p:nvPr/>
        </p:nvGrpSpPr>
        <p:grpSpPr>
          <a:xfrm rot="-10800000">
            <a:off x="7399120" y="-10160"/>
            <a:ext cx="2374240" cy="675808"/>
            <a:chOff x="0" y="0"/>
            <a:chExt cx="3165653" cy="901077"/>
          </a:xfrm>
        </p:grpSpPr>
        <p:sp>
          <p:nvSpPr>
            <p:cNvPr id="7" name="Freeform 7"/>
            <p:cNvSpPr/>
            <p:nvPr/>
          </p:nvSpPr>
          <p:spPr>
            <a:xfrm>
              <a:off x="13589" y="13589"/>
              <a:ext cx="3138551" cy="873887"/>
            </a:xfrm>
            <a:custGeom>
              <a:avLst/>
              <a:gdLst/>
              <a:ahLst/>
              <a:cxnLst/>
              <a:rect l="l" t="t" r="r" b="b"/>
              <a:pathLst>
                <a:path w="3138551" h="873887">
                  <a:moveTo>
                    <a:pt x="111633" y="0"/>
                  </a:moveTo>
                  <a:lnTo>
                    <a:pt x="3026791" y="0"/>
                  </a:lnTo>
                  <a:cubicBezTo>
                    <a:pt x="3088513" y="0"/>
                    <a:pt x="3138551" y="48895"/>
                    <a:pt x="3138551" y="109220"/>
                  </a:cubicBezTo>
                  <a:lnTo>
                    <a:pt x="3138551" y="873887"/>
                  </a:lnTo>
                  <a:lnTo>
                    <a:pt x="0" y="873887"/>
                  </a:lnTo>
                  <a:lnTo>
                    <a:pt x="0" y="109220"/>
                  </a:lnTo>
                  <a:cubicBezTo>
                    <a:pt x="0" y="48895"/>
                    <a:pt x="50038" y="0"/>
                    <a:pt x="111760" y="0"/>
                  </a:cubicBezTo>
                  <a:close/>
                </a:path>
              </a:pathLst>
            </a:custGeom>
            <a:solidFill>
              <a:srgbClr val="0B5394"/>
            </a:solidFill>
          </p:spPr>
        </p:sp>
        <p:sp>
          <p:nvSpPr>
            <p:cNvPr id="8" name="Freeform 8"/>
            <p:cNvSpPr/>
            <p:nvPr/>
          </p:nvSpPr>
          <p:spPr>
            <a:xfrm>
              <a:off x="0" y="0"/>
              <a:ext cx="3165729" cy="901065"/>
            </a:xfrm>
            <a:custGeom>
              <a:avLst/>
              <a:gdLst/>
              <a:ahLst/>
              <a:cxnLst/>
              <a:rect l="l" t="t" r="r" b="b"/>
              <a:pathLst>
                <a:path w="3165729" h="901065">
                  <a:moveTo>
                    <a:pt x="125222" y="0"/>
                  </a:moveTo>
                  <a:lnTo>
                    <a:pt x="3040380" y="0"/>
                  </a:lnTo>
                  <a:lnTo>
                    <a:pt x="3040380" y="13589"/>
                  </a:lnTo>
                  <a:lnTo>
                    <a:pt x="3040380" y="0"/>
                  </a:lnTo>
                  <a:cubicBezTo>
                    <a:pt x="3109214" y="0"/>
                    <a:pt x="3165602" y="54737"/>
                    <a:pt x="3165602" y="122809"/>
                  </a:cubicBezTo>
                  <a:lnTo>
                    <a:pt x="3152140" y="122809"/>
                  </a:lnTo>
                  <a:lnTo>
                    <a:pt x="3165729" y="122809"/>
                  </a:lnTo>
                  <a:lnTo>
                    <a:pt x="3165729" y="887476"/>
                  </a:lnTo>
                  <a:cubicBezTo>
                    <a:pt x="3165729" y="894969"/>
                    <a:pt x="3159633" y="901065"/>
                    <a:pt x="3152140" y="901065"/>
                  </a:cubicBezTo>
                  <a:lnTo>
                    <a:pt x="13589" y="901065"/>
                  </a:lnTo>
                  <a:cubicBezTo>
                    <a:pt x="6096" y="901065"/>
                    <a:pt x="0" y="894969"/>
                    <a:pt x="0" y="887476"/>
                  </a:cubicBezTo>
                  <a:lnTo>
                    <a:pt x="0" y="122809"/>
                  </a:lnTo>
                  <a:lnTo>
                    <a:pt x="13589" y="122809"/>
                  </a:lnTo>
                  <a:lnTo>
                    <a:pt x="0" y="122809"/>
                  </a:lnTo>
                  <a:cubicBezTo>
                    <a:pt x="0" y="54737"/>
                    <a:pt x="56388" y="0"/>
                    <a:pt x="125222" y="0"/>
                  </a:cubicBezTo>
                  <a:cubicBezTo>
                    <a:pt x="132715" y="0"/>
                    <a:pt x="138811" y="6096"/>
                    <a:pt x="138811" y="13589"/>
                  </a:cubicBezTo>
                  <a:lnTo>
                    <a:pt x="125222" y="13589"/>
                  </a:lnTo>
                  <a:lnTo>
                    <a:pt x="125222" y="0"/>
                  </a:lnTo>
                  <a:moveTo>
                    <a:pt x="125222" y="27051"/>
                  </a:moveTo>
                  <a:cubicBezTo>
                    <a:pt x="117729" y="27051"/>
                    <a:pt x="111633" y="20955"/>
                    <a:pt x="111633" y="13462"/>
                  </a:cubicBezTo>
                  <a:lnTo>
                    <a:pt x="125222" y="13462"/>
                  </a:lnTo>
                  <a:lnTo>
                    <a:pt x="125222" y="27051"/>
                  </a:lnTo>
                  <a:cubicBezTo>
                    <a:pt x="70739" y="27051"/>
                    <a:pt x="27051" y="70231"/>
                    <a:pt x="27051" y="122809"/>
                  </a:cubicBezTo>
                  <a:lnTo>
                    <a:pt x="27051" y="887476"/>
                  </a:lnTo>
                  <a:lnTo>
                    <a:pt x="13589" y="887476"/>
                  </a:lnTo>
                  <a:lnTo>
                    <a:pt x="13589" y="874014"/>
                  </a:lnTo>
                  <a:lnTo>
                    <a:pt x="3152140" y="874014"/>
                  </a:lnTo>
                  <a:lnTo>
                    <a:pt x="3152140" y="887603"/>
                  </a:lnTo>
                  <a:lnTo>
                    <a:pt x="3138551" y="887603"/>
                  </a:lnTo>
                  <a:lnTo>
                    <a:pt x="3138551" y="122809"/>
                  </a:lnTo>
                  <a:cubicBezTo>
                    <a:pt x="3138551" y="70231"/>
                    <a:pt x="3094863" y="27051"/>
                    <a:pt x="3040380" y="27051"/>
                  </a:cubicBezTo>
                  <a:lnTo>
                    <a:pt x="125222" y="27051"/>
                  </a:lnTo>
                  <a:close/>
                </a:path>
              </a:pathLst>
            </a:custGeom>
            <a:solidFill>
              <a:srgbClr val="0B5394"/>
            </a:solidFill>
          </p:spPr>
        </p:sp>
      </p:grpSp>
      <p:grpSp>
        <p:nvGrpSpPr>
          <p:cNvPr id="9" name="Group 9"/>
          <p:cNvGrpSpPr/>
          <p:nvPr/>
        </p:nvGrpSpPr>
        <p:grpSpPr>
          <a:xfrm rot="-10800000">
            <a:off x="-12080" y="-10160"/>
            <a:ext cx="9785440" cy="408928"/>
            <a:chOff x="0" y="0"/>
            <a:chExt cx="13047253" cy="545237"/>
          </a:xfrm>
        </p:grpSpPr>
        <p:sp>
          <p:nvSpPr>
            <p:cNvPr id="10" name="Freeform 10"/>
            <p:cNvSpPr/>
            <p:nvPr/>
          </p:nvSpPr>
          <p:spPr>
            <a:xfrm>
              <a:off x="13589" y="13589"/>
              <a:ext cx="13020167" cy="518160"/>
            </a:xfrm>
            <a:custGeom>
              <a:avLst/>
              <a:gdLst/>
              <a:ahLst/>
              <a:cxnLst/>
              <a:rect l="l" t="t" r="r" b="b"/>
              <a:pathLst>
                <a:path w="13020167" h="518160">
                  <a:moveTo>
                    <a:pt x="67945" y="0"/>
                  </a:moveTo>
                  <a:lnTo>
                    <a:pt x="12952095" y="0"/>
                  </a:lnTo>
                  <a:cubicBezTo>
                    <a:pt x="12989687" y="0"/>
                    <a:pt x="13020167" y="28956"/>
                    <a:pt x="13020167" y="64770"/>
                  </a:cubicBezTo>
                  <a:lnTo>
                    <a:pt x="13020167" y="518160"/>
                  </a:lnTo>
                  <a:lnTo>
                    <a:pt x="0" y="518160"/>
                  </a:lnTo>
                  <a:lnTo>
                    <a:pt x="0" y="64770"/>
                  </a:lnTo>
                  <a:cubicBezTo>
                    <a:pt x="0" y="28956"/>
                    <a:pt x="30480" y="0"/>
                    <a:pt x="68072" y="0"/>
                  </a:cubicBezTo>
                  <a:close/>
                </a:path>
              </a:pathLst>
            </a:custGeom>
            <a:solidFill>
              <a:srgbClr val="0B5394"/>
            </a:solidFill>
          </p:spPr>
        </p:sp>
        <p:sp>
          <p:nvSpPr>
            <p:cNvPr id="11" name="Freeform 11"/>
            <p:cNvSpPr/>
            <p:nvPr/>
          </p:nvSpPr>
          <p:spPr>
            <a:xfrm>
              <a:off x="0" y="0"/>
              <a:ext cx="13047218" cy="545338"/>
            </a:xfrm>
            <a:custGeom>
              <a:avLst/>
              <a:gdLst/>
              <a:ahLst/>
              <a:cxnLst/>
              <a:rect l="l" t="t" r="r" b="b"/>
              <a:pathLst>
                <a:path w="13047218" h="545338">
                  <a:moveTo>
                    <a:pt x="81534" y="0"/>
                  </a:moveTo>
                  <a:lnTo>
                    <a:pt x="12965684" y="0"/>
                  </a:lnTo>
                  <a:lnTo>
                    <a:pt x="12965684" y="13589"/>
                  </a:lnTo>
                  <a:lnTo>
                    <a:pt x="12965684" y="0"/>
                  </a:lnTo>
                  <a:cubicBezTo>
                    <a:pt x="13010135" y="0"/>
                    <a:pt x="13047218" y="34417"/>
                    <a:pt x="13047218" y="78359"/>
                  </a:cubicBezTo>
                  <a:lnTo>
                    <a:pt x="13033629" y="78359"/>
                  </a:lnTo>
                  <a:lnTo>
                    <a:pt x="13047218" y="78359"/>
                  </a:lnTo>
                  <a:lnTo>
                    <a:pt x="13047218" y="531749"/>
                  </a:lnTo>
                  <a:cubicBezTo>
                    <a:pt x="13047218" y="539242"/>
                    <a:pt x="13041122" y="545338"/>
                    <a:pt x="13033629" y="545338"/>
                  </a:cubicBezTo>
                  <a:lnTo>
                    <a:pt x="13589" y="545338"/>
                  </a:lnTo>
                  <a:cubicBezTo>
                    <a:pt x="6096" y="545211"/>
                    <a:pt x="0" y="539115"/>
                    <a:pt x="0" y="531749"/>
                  </a:cubicBezTo>
                  <a:lnTo>
                    <a:pt x="0" y="78359"/>
                  </a:lnTo>
                  <a:lnTo>
                    <a:pt x="13589" y="78359"/>
                  </a:lnTo>
                  <a:lnTo>
                    <a:pt x="0" y="78359"/>
                  </a:lnTo>
                  <a:cubicBezTo>
                    <a:pt x="0" y="34417"/>
                    <a:pt x="37211" y="0"/>
                    <a:pt x="81534" y="0"/>
                  </a:cubicBezTo>
                  <a:cubicBezTo>
                    <a:pt x="85598" y="0"/>
                    <a:pt x="89535" y="1905"/>
                    <a:pt x="92075" y="5080"/>
                  </a:cubicBezTo>
                  <a:lnTo>
                    <a:pt x="81534" y="13589"/>
                  </a:lnTo>
                  <a:lnTo>
                    <a:pt x="81534" y="0"/>
                  </a:lnTo>
                  <a:moveTo>
                    <a:pt x="81534" y="27051"/>
                  </a:moveTo>
                  <a:cubicBezTo>
                    <a:pt x="77470" y="27051"/>
                    <a:pt x="73533" y="25146"/>
                    <a:pt x="70993" y="21971"/>
                  </a:cubicBezTo>
                  <a:lnTo>
                    <a:pt x="81534" y="13462"/>
                  </a:lnTo>
                  <a:lnTo>
                    <a:pt x="81534" y="27051"/>
                  </a:lnTo>
                  <a:cubicBezTo>
                    <a:pt x="50800" y="27051"/>
                    <a:pt x="27051" y="50673"/>
                    <a:pt x="27051" y="78359"/>
                  </a:cubicBezTo>
                  <a:lnTo>
                    <a:pt x="27051" y="531749"/>
                  </a:lnTo>
                  <a:lnTo>
                    <a:pt x="13589" y="531749"/>
                  </a:lnTo>
                  <a:lnTo>
                    <a:pt x="13589" y="518160"/>
                  </a:lnTo>
                  <a:lnTo>
                    <a:pt x="13033756" y="518160"/>
                  </a:lnTo>
                  <a:lnTo>
                    <a:pt x="13033756" y="531749"/>
                  </a:lnTo>
                  <a:lnTo>
                    <a:pt x="13020168" y="531749"/>
                  </a:lnTo>
                  <a:lnTo>
                    <a:pt x="13020168" y="78359"/>
                  </a:lnTo>
                  <a:cubicBezTo>
                    <a:pt x="13020168" y="50673"/>
                    <a:pt x="12996418" y="27178"/>
                    <a:pt x="12965685" y="27178"/>
                  </a:cubicBezTo>
                  <a:lnTo>
                    <a:pt x="81534" y="27178"/>
                  </a:lnTo>
                  <a:close/>
                </a:path>
              </a:pathLst>
            </a:custGeom>
            <a:solidFill>
              <a:srgbClr val="0B5394"/>
            </a:solidFill>
          </p:spPr>
        </p:sp>
      </p:grpSp>
      <p:grpSp>
        <p:nvGrpSpPr>
          <p:cNvPr id="13" name="Group 13"/>
          <p:cNvGrpSpPr/>
          <p:nvPr/>
        </p:nvGrpSpPr>
        <p:grpSpPr>
          <a:xfrm>
            <a:off x="2364977" y="1166842"/>
            <a:ext cx="4711554" cy="4981515"/>
            <a:chOff x="0" y="0"/>
            <a:chExt cx="1745020" cy="1845006"/>
          </a:xfrm>
        </p:grpSpPr>
        <p:sp>
          <p:nvSpPr>
            <p:cNvPr id="14" name="Freeform 14"/>
            <p:cNvSpPr/>
            <p:nvPr/>
          </p:nvSpPr>
          <p:spPr>
            <a:xfrm>
              <a:off x="0" y="0"/>
              <a:ext cx="1745020" cy="1845006"/>
            </a:xfrm>
            <a:custGeom>
              <a:avLst/>
              <a:gdLst/>
              <a:ahLst/>
              <a:cxnLst/>
              <a:rect l="l" t="t" r="r" b="b"/>
              <a:pathLst>
                <a:path w="1745020" h="1845006">
                  <a:moveTo>
                    <a:pt x="59154" y="0"/>
                  </a:moveTo>
                  <a:lnTo>
                    <a:pt x="1685866" y="0"/>
                  </a:lnTo>
                  <a:cubicBezTo>
                    <a:pt x="1701554" y="0"/>
                    <a:pt x="1716600" y="6232"/>
                    <a:pt x="1727694" y="17326"/>
                  </a:cubicBezTo>
                  <a:cubicBezTo>
                    <a:pt x="1738788" y="28420"/>
                    <a:pt x="1745020" y="43466"/>
                    <a:pt x="1745020" y="59154"/>
                  </a:cubicBezTo>
                  <a:lnTo>
                    <a:pt x="1745020" y="1785851"/>
                  </a:lnTo>
                  <a:cubicBezTo>
                    <a:pt x="1745020" y="1801540"/>
                    <a:pt x="1738788" y="1816586"/>
                    <a:pt x="1727694" y="1827680"/>
                  </a:cubicBezTo>
                  <a:cubicBezTo>
                    <a:pt x="1716600" y="1838773"/>
                    <a:pt x="1701554" y="1845006"/>
                    <a:pt x="1685866" y="1845006"/>
                  </a:cubicBezTo>
                  <a:lnTo>
                    <a:pt x="59154" y="1845006"/>
                  </a:lnTo>
                  <a:cubicBezTo>
                    <a:pt x="43466" y="1845006"/>
                    <a:pt x="28420" y="1838773"/>
                    <a:pt x="17326" y="1827680"/>
                  </a:cubicBezTo>
                  <a:cubicBezTo>
                    <a:pt x="6232" y="1816586"/>
                    <a:pt x="0" y="1801540"/>
                    <a:pt x="0" y="1785851"/>
                  </a:cubicBezTo>
                  <a:lnTo>
                    <a:pt x="0" y="59154"/>
                  </a:lnTo>
                  <a:cubicBezTo>
                    <a:pt x="0" y="43466"/>
                    <a:pt x="6232" y="28420"/>
                    <a:pt x="17326" y="17326"/>
                  </a:cubicBezTo>
                  <a:cubicBezTo>
                    <a:pt x="28420" y="6232"/>
                    <a:pt x="43466" y="0"/>
                    <a:pt x="59154" y="0"/>
                  </a:cubicBezTo>
                  <a:close/>
                </a:path>
              </a:pathLst>
            </a:custGeom>
            <a:solidFill>
              <a:srgbClr val="C4DAE2"/>
            </a:solidFill>
          </p:spPr>
        </p:sp>
        <p:sp>
          <p:nvSpPr>
            <p:cNvPr id="15" name="TextBox 15"/>
            <p:cNvSpPr txBox="1"/>
            <p:nvPr/>
          </p:nvSpPr>
          <p:spPr>
            <a:xfrm>
              <a:off x="0" y="-9525"/>
              <a:ext cx="1745020" cy="1854531"/>
            </a:xfrm>
            <a:prstGeom prst="rect">
              <a:avLst/>
            </a:prstGeom>
          </p:spPr>
          <p:txBody>
            <a:bodyPr lIns="50800" tIns="50800" rIns="50800" bIns="50800" rtlCol="0" anchor="ctr"/>
            <a:lstStyle/>
            <a:p>
              <a:pPr algn="ctr">
                <a:lnSpc>
                  <a:spcPts val="1791"/>
                </a:lnSpc>
              </a:pPr>
              <a:endParaRPr/>
            </a:p>
          </p:txBody>
        </p:sp>
      </p:grpSp>
      <p:sp>
        <p:nvSpPr>
          <p:cNvPr id="16" name="TextBox 16"/>
          <p:cNvSpPr txBox="1"/>
          <p:nvPr/>
        </p:nvSpPr>
        <p:spPr>
          <a:xfrm>
            <a:off x="3770089" y="1557808"/>
            <a:ext cx="1699659" cy="554559"/>
          </a:xfrm>
          <a:prstGeom prst="rect">
            <a:avLst/>
          </a:prstGeom>
        </p:spPr>
        <p:txBody>
          <a:bodyPr lIns="0" tIns="0" rIns="0" bIns="0" rtlCol="0" anchor="t">
            <a:spAutoFit/>
          </a:bodyPr>
          <a:lstStyle/>
          <a:p>
            <a:pPr algn="ctr">
              <a:lnSpc>
                <a:spcPts val="4380"/>
              </a:lnSpc>
              <a:spcBef>
                <a:spcPct val="0"/>
              </a:spcBef>
            </a:pPr>
            <a:r>
              <a:rPr lang="en-US" sz="3650">
                <a:solidFill>
                  <a:srgbClr val="000000"/>
                </a:solidFill>
                <a:latin typeface="Arimo Bold"/>
              </a:rPr>
              <a:t>Agenda</a:t>
            </a:r>
          </a:p>
        </p:txBody>
      </p:sp>
      <p:sp>
        <p:nvSpPr>
          <p:cNvPr id="17" name="TextBox 17"/>
          <p:cNvSpPr txBox="1"/>
          <p:nvPr/>
        </p:nvSpPr>
        <p:spPr>
          <a:xfrm>
            <a:off x="2856553" y="2325039"/>
            <a:ext cx="3526731" cy="3249206"/>
          </a:xfrm>
          <a:prstGeom prst="rect">
            <a:avLst/>
          </a:prstGeom>
        </p:spPr>
        <p:txBody>
          <a:bodyPr lIns="0" tIns="0" rIns="0" bIns="0" rtlCol="0" anchor="t">
            <a:spAutoFit/>
          </a:bodyPr>
          <a:lstStyle/>
          <a:p>
            <a:pPr>
              <a:lnSpc>
                <a:spcPts val="2559"/>
              </a:lnSpc>
            </a:pPr>
            <a:endParaRPr/>
          </a:p>
          <a:p>
            <a:pPr marL="394778" lvl="1" indent="-197389">
              <a:lnSpc>
                <a:spcPts val="2559"/>
              </a:lnSpc>
              <a:buFont typeface="Arial"/>
              <a:buChar char="•"/>
            </a:pPr>
            <a:r>
              <a:rPr lang="en-US" sz="1828" spc="-27">
                <a:solidFill>
                  <a:srgbClr val="000000"/>
                </a:solidFill>
                <a:latin typeface="Arimo"/>
              </a:rPr>
              <a:t>Business Understanding</a:t>
            </a:r>
          </a:p>
          <a:p>
            <a:pPr marL="394778" lvl="1" indent="-197389">
              <a:lnSpc>
                <a:spcPts val="2559"/>
              </a:lnSpc>
              <a:buFont typeface="Arial"/>
              <a:buChar char="•"/>
            </a:pPr>
            <a:r>
              <a:rPr lang="en-US" sz="1828" spc="-27">
                <a:solidFill>
                  <a:srgbClr val="000000"/>
                </a:solidFill>
                <a:latin typeface="Arimo"/>
              </a:rPr>
              <a:t>Project Plan</a:t>
            </a:r>
          </a:p>
          <a:p>
            <a:pPr marL="394778" lvl="1" indent="-197389">
              <a:lnSpc>
                <a:spcPts val="2559"/>
              </a:lnSpc>
              <a:buFont typeface="Arial"/>
              <a:buChar char="•"/>
            </a:pPr>
            <a:r>
              <a:rPr lang="en-US" sz="1828" spc="-27">
                <a:solidFill>
                  <a:srgbClr val="000000"/>
                </a:solidFill>
                <a:latin typeface="Arimo"/>
              </a:rPr>
              <a:t>Data Understanding</a:t>
            </a:r>
          </a:p>
          <a:p>
            <a:pPr marL="394778" lvl="1" indent="-197389">
              <a:lnSpc>
                <a:spcPts val="2559"/>
              </a:lnSpc>
              <a:buFont typeface="Arial"/>
              <a:buChar char="•"/>
            </a:pPr>
            <a:r>
              <a:rPr lang="en-US" sz="1828" spc="-27">
                <a:solidFill>
                  <a:srgbClr val="000000"/>
                </a:solidFill>
                <a:latin typeface="Arimo"/>
              </a:rPr>
              <a:t>Data Preprocessing</a:t>
            </a:r>
          </a:p>
          <a:p>
            <a:pPr marL="394778" lvl="1" indent="-197389">
              <a:lnSpc>
                <a:spcPts val="2559"/>
              </a:lnSpc>
              <a:buFont typeface="Arial"/>
              <a:buChar char="•"/>
            </a:pPr>
            <a:r>
              <a:rPr lang="en-US" sz="1828" spc="-27">
                <a:solidFill>
                  <a:srgbClr val="000000"/>
                </a:solidFill>
                <a:latin typeface="Arimo"/>
              </a:rPr>
              <a:t>Data Analysis and Visualization</a:t>
            </a:r>
          </a:p>
          <a:p>
            <a:pPr marL="394778" lvl="1" indent="-197389">
              <a:lnSpc>
                <a:spcPts val="2559"/>
              </a:lnSpc>
              <a:buFont typeface="Arial"/>
              <a:buChar char="•"/>
            </a:pPr>
            <a:r>
              <a:rPr lang="en-US" sz="1828" spc="-27">
                <a:solidFill>
                  <a:srgbClr val="000000"/>
                </a:solidFill>
                <a:latin typeface="Arimo"/>
              </a:rPr>
              <a:t>Modeling </a:t>
            </a:r>
          </a:p>
          <a:p>
            <a:pPr marL="394778" lvl="1" indent="-197389">
              <a:lnSpc>
                <a:spcPts val="2559"/>
              </a:lnSpc>
              <a:buFont typeface="Arial"/>
              <a:buChar char="•"/>
            </a:pPr>
            <a:r>
              <a:rPr lang="en-US" sz="1828" spc="-27">
                <a:solidFill>
                  <a:srgbClr val="000000"/>
                </a:solidFill>
                <a:latin typeface="Arimo"/>
              </a:rPr>
              <a:t>Evaluation</a:t>
            </a:r>
          </a:p>
          <a:p>
            <a:pPr marL="394778" lvl="1" indent="-197389">
              <a:lnSpc>
                <a:spcPts val="2559"/>
              </a:lnSpc>
              <a:buFont typeface="Arial"/>
              <a:buChar char="•"/>
            </a:pPr>
            <a:r>
              <a:rPr lang="en-US" sz="1828" spc="-27">
                <a:solidFill>
                  <a:srgbClr val="000000"/>
                </a:solidFill>
                <a:latin typeface="Arimo"/>
              </a:rPr>
              <a:t>Model Improvement  Strategies</a:t>
            </a:r>
          </a:p>
          <a:p>
            <a:pPr marL="394778" lvl="1" indent="-197389">
              <a:lnSpc>
                <a:spcPts val="2559"/>
              </a:lnSpc>
              <a:buFont typeface="Arial"/>
              <a:buChar char="•"/>
            </a:pPr>
            <a:r>
              <a:rPr lang="en-US" sz="1828" spc="-27">
                <a:solidFill>
                  <a:srgbClr val="000000"/>
                </a:solidFill>
                <a:latin typeface="Arimo"/>
              </a:rPr>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7399120" y="-10160"/>
            <a:ext cx="2374240" cy="675808"/>
            <a:chOff x="0" y="0"/>
            <a:chExt cx="3165653" cy="901077"/>
          </a:xfrm>
        </p:grpSpPr>
        <p:sp>
          <p:nvSpPr>
            <p:cNvPr id="6" name="Freeform 6"/>
            <p:cNvSpPr/>
            <p:nvPr/>
          </p:nvSpPr>
          <p:spPr>
            <a:xfrm>
              <a:off x="13589" y="13589"/>
              <a:ext cx="3138551" cy="873887"/>
            </a:xfrm>
            <a:custGeom>
              <a:avLst/>
              <a:gdLst/>
              <a:ahLst/>
              <a:cxnLst/>
              <a:rect l="l" t="t" r="r" b="b"/>
              <a:pathLst>
                <a:path w="3138551" h="873887">
                  <a:moveTo>
                    <a:pt x="111633" y="0"/>
                  </a:moveTo>
                  <a:lnTo>
                    <a:pt x="3026791" y="0"/>
                  </a:lnTo>
                  <a:cubicBezTo>
                    <a:pt x="3088513" y="0"/>
                    <a:pt x="3138551" y="48895"/>
                    <a:pt x="3138551" y="109220"/>
                  </a:cubicBezTo>
                  <a:lnTo>
                    <a:pt x="3138551" y="873887"/>
                  </a:lnTo>
                  <a:lnTo>
                    <a:pt x="0" y="873887"/>
                  </a:lnTo>
                  <a:lnTo>
                    <a:pt x="0" y="109220"/>
                  </a:lnTo>
                  <a:cubicBezTo>
                    <a:pt x="0" y="48895"/>
                    <a:pt x="50038" y="0"/>
                    <a:pt x="111760" y="0"/>
                  </a:cubicBezTo>
                  <a:close/>
                </a:path>
              </a:pathLst>
            </a:custGeom>
            <a:solidFill>
              <a:srgbClr val="0B5394"/>
            </a:solidFill>
          </p:spPr>
        </p:sp>
        <p:sp>
          <p:nvSpPr>
            <p:cNvPr id="7" name="Freeform 7"/>
            <p:cNvSpPr/>
            <p:nvPr/>
          </p:nvSpPr>
          <p:spPr>
            <a:xfrm>
              <a:off x="0" y="0"/>
              <a:ext cx="3165729" cy="901065"/>
            </a:xfrm>
            <a:custGeom>
              <a:avLst/>
              <a:gdLst/>
              <a:ahLst/>
              <a:cxnLst/>
              <a:rect l="l" t="t" r="r" b="b"/>
              <a:pathLst>
                <a:path w="3165729" h="901065">
                  <a:moveTo>
                    <a:pt x="125222" y="0"/>
                  </a:moveTo>
                  <a:lnTo>
                    <a:pt x="3040380" y="0"/>
                  </a:lnTo>
                  <a:lnTo>
                    <a:pt x="3040380" y="13589"/>
                  </a:lnTo>
                  <a:lnTo>
                    <a:pt x="3040380" y="0"/>
                  </a:lnTo>
                  <a:cubicBezTo>
                    <a:pt x="3109214" y="0"/>
                    <a:pt x="3165602" y="54737"/>
                    <a:pt x="3165602" y="122809"/>
                  </a:cubicBezTo>
                  <a:lnTo>
                    <a:pt x="3152140" y="122809"/>
                  </a:lnTo>
                  <a:lnTo>
                    <a:pt x="3165729" y="122809"/>
                  </a:lnTo>
                  <a:lnTo>
                    <a:pt x="3165729" y="887476"/>
                  </a:lnTo>
                  <a:cubicBezTo>
                    <a:pt x="3165729" y="894969"/>
                    <a:pt x="3159633" y="901065"/>
                    <a:pt x="3152140" y="901065"/>
                  </a:cubicBezTo>
                  <a:lnTo>
                    <a:pt x="13589" y="901065"/>
                  </a:lnTo>
                  <a:cubicBezTo>
                    <a:pt x="6096" y="901065"/>
                    <a:pt x="0" y="894969"/>
                    <a:pt x="0" y="887476"/>
                  </a:cubicBezTo>
                  <a:lnTo>
                    <a:pt x="0" y="122809"/>
                  </a:lnTo>
                  <a:lnTo>
                    <a:pt x="13589" y="122809"/>
                  </a:lnTo>
                  <a:lnTo>
                    <a:pt x="0" y="122809"/>
                  </a:lnTo>
                  <a:cubicBezTo>
                    <a:pt x="0" y="54737"/>
                    <a:pt x="56388" y="0"/>
                    <a:pt x="125222" y="0"/>
                  </a:cubicBezTo>
                  <a:cubicBezTo>
                    <a:pt x="132715" y="0"/>
                    <a:pt x="138811" y="6096"/>
                    <a:pt x="138811" y="13589"/>
                  </a:cubicBezTo>
                  <a:lnTo>
                    <a:pt x="125222" y="13589"/>
                  </a:lnTo>
                  <a:lnTo>
                    <a:pt x="125222" y="0"/>
                  </a:lnTo>
                  <a:moveTo>
                    <a:pt x="125222" y="27051"/>
                  </a:moveTo>
                  <a:cubicBezTo>
                    <a:pt x="117729" y="27051"/>
                    <a:pt x="111633" y="20955"/>
                    <a:pt x="111633" y="13462"/>
                  </a:cubicBezTo>
                  <a:lnTo>
                    <a:pt x="125222" y="13462"/>
                  </a:lnTo>
                  <a:lnTo>
                    <a:pt x="125222" y="27051"/>
                  </a:lnTo>
                  <a:cubicBezTo>
                    <a:pt x="70739" y="27051"/>
                    <a:pt x="27051" y="70231"/>
                    <a:pt x="27051" y="122809"/>
                  </a:cubicBezTo>
                  <a:lnTo>
                    <a:pt x="27051" y="887476"/>
                  </a:lnTo>
                  <a:lnTo>
                    <a:pt x="13589" y="887476"/>
                  </a:lnTo>
                  <a:lnTo>
                    <a:pt x="13589" y="874014"/>
                  </a:lnTo>
                  <a:lnTo>
                    <a:pt x="3152140" y="874014"/>
                  </a:lnTo>
                  <a:lnTo>
                    <a:pt x="3152140" y="887603"/>
                  </a:lnTo>
                  <a:lnTo>
                    <a:pt x="3138551" y="887603"/>
                  </a:lnTo>
                  <a:lnTo>
                    <a:pt x="3138551" y="122809"/>
                  </a:lnTo>
                  <a:cubicBezTo>
                    <a:pt x="3138551" y="70231"/>
                    <a:pt x="3094863" y="27051"/>
                    <a:pt x="3040380" y="27051"/>
                  </a:cubicBezTo>
                  <a:lnTo>
                    <a:pt x="125222" y="27051"/>
                  </a:lnTo>
                  <a:close/>
                </a:path>
              </a:pathLst>
            </a:custGeom>
            <a:solidFill>
              <a:srgbClr val="0B5394"/>
            </a:solidFill>
          </p:spPr>
        </p:sp>
      </p:grpSp>
      <p:grpSp>
        <p:nvGrpSpPr>
          <p:cNvPr id="8" name="Group 8"/>
          <p:cNvGrpSpPr/>
          <p:nvPr/>
        </p:nvGrpSpPr>
        <p:grpSpPr>
          <a:xfrm rot="-10800000">
            <a:off x="-12080" y="-10160"/>
            <a:ext cx="9785440" cy="408928"/>
            <a:chOff x="0" y="0"/>
            <a:chExt cx="13047253" cy="545237"/>
          </a:xfrm>
        </p:grpSpPr>
        <p:sp>
          <p:nvSpPr>
            <p:cNvPr id="9" name="Freeform 9"/>
            <p:cNvSpPr/>
            <p:nvPr/>
          </p:nvSpPr>
          <p:spPr>
            <a:xfrm>
              <a:off x="13589" y="13589"/>
              <a:ext cx="13020167" cy="518160"/>
            </a:xfrm>
            <a:custGeom>
              <a:avLst/>
              <a:gdLst/>
              <a:ahLst/>
              <a:cxnLst/>
              <a:rect l="l" t="t" r="r" b="b"/>
              <a:pathLst>
                <a:path w="13020167" h="518160">
                  <a:moveTo>
                    <a:pt x="67945" y="0"/>
                  </a:moveTo>
                  <a:lnTo>
                    <a:pt x="12952095" y="0"/>
                  </a:lnTo>
                  <a:cubicBezTo>
                    <a:pt x="12989687" y="0"/>
                    <a:pt x="13020167" y="28956"/>
                    <a:pt x="13020167" y="64770"/>
                  </a:cubicBezTo>
                  <a:lnTo>
                    <a:pt x="13020167" y="518160"/>
                  </a:lnTo>
                  <a:lnTo>
                    <a:pt x="0" y="518160"/>
                  </a:lnTo>
                  <a:lnTo>
                    <a:pt x="0" y="64770"/>
                  </a:lnTo>
                  <a:cubicBezTo>
                    <a:pt x="0" y="28956"/>
                    <a:pt x="30480" y="0"/>
                    <a:pt x="68072" y="0"/>
                  </a:cubicBezTo>
                  <a:close/>
                </a:path>
              </a:pathLst>
            </a:custGeom>
            <a:solidFill>
              <a:srgbClr val="0B5394"/>
            </a:solidFill>
          </p:spPr>
        </p:sp>
        <p:sp>
          <p:nvSpPr>
            <p:cNvPr id="10" name="Freeform 10"/>
            <p:cNvSpPr/>
            <p:nvPr/>
          </p:nvSpPr>
          <p:spPr>
            <a:xfrm>
              <a:off x="0" y="0"/>
              <a:ext cx="13047218" cy="545338"/>
            </a:xfrm>
            <a:custGeom>
              <a:avLst/>
              <a:gdLst/>
              <a:ahLst/>
              <a:cxnLst/>
              <a:rect l="l" t="t" r="r" b="b"/>
              <a:pathLst>
                <a:path w="13047218" h="545338">
                  <a:moveTo>
                    <a:pt x="81534" y="0"/>
                  </a:moveTo>
                  <a:lnTo>
                    <a:pt x="12965684" y="0"/>
                  </a:lnTo>
                  <a:lnTo>
                    <a:pt x="12965684" y="13589"/>
                  </a:lnTo>
                  <a:lnTo>
                    <a:pt x="12965684" y="0"/>
                  </a:lnTo>
                  <a:cubicBezTo>
                    <a:pt x="13010135" y="0"/>
                    <a:pt x="13047218" y="34417"/>
                    <a:pt x="13047218" y="78359"/>
                  </a:cubicBezTo>
                  <a:lnTo>
                    <a:pt x="13033629" y="78359"/>
                  </a:lnTo>
                  <a:lnTo>
                    <a:pt x="13047218" y="78359"/>
                  </a:lnTo>
                  <a:lnTo>
                    <a:pt x="13047218" y="531749"/>
                  </a:lnTo>
                  <a:cubicBezTo>
                    <a:pt x="13047218" y="539242"/>
                    <a:pt x="13041122" y="545338"/>
                    <a:pt x="13033629" y="545338"/>
                  </a:cubicBezTo>
                  <a:lnTo>
                    <a:pt x="13589" y="545338"/>
                  </a:lnTo>
                  <a:cubicBezTo>
                    <a:pt x="6096" y="545211"/>
                    <a:pt x="0" y="539115"/>
                    <a:pt x="0" y="531749"/>
                  </a:cubicBezTo>
                  <a:lnTo>
                    <a:pt x="0" y="78359"/>
                  </a:lnTo>
                  <a:lnTo>
                    <a:pt x="13589" y="78359"/>
                  </a:lnTo>
                  <a:lnTo>
                    <a:pt x="0" y="78359"/>
                  </a:lnTo>
                  <a:cubicBezTo>
                    <a:pt x="0" y="34417"/>
                    <a:pt x="37211" y="0"/>
                    <a:pt x="81534" y="0"/>
                  </a:cubicBezTo>
                  <a:cubicBezTo>
                    <a:pt x="85598" y="0"/>
                    <a:pt x="89535" y="1905"/>
                    <a:pt x="92075" y="5080"/>
                  </a:cubicBezTo>
                  <a:lnTo>
                    <a:pt x="81534" y="13589"/>
                  </a:lnTo>
                  <a:lnTo>
                    <a:pt x="81534" y="0"/>
                  </a:lnTo>
                  <a:moveTo>
                    <a:pt x="81534" y="27051"/>
                  </a:moveTo>
                  <a:cubicBezTo>
                    <a:pt x="77470" y="27051"/>
                    <a:pt x="73533" y="25146"/>
                    <a:pt x="70993" y="21971"/>
                  </a:cubicBezTo>
                  <a:lnTo>
                    <a:pt x="81534" y="13462"/>
                  </a:lnTo>
                  <a:lnTo>
                    <a:pt x="81534" y="27051"/>
                  </a:lnTo>
                  <a:cubicBezTo>
                    <a:pt x="50800" y="27051"/>
                    <a:pt x="27051" y="50673"/>
                    <a:pt x="27051" y="78359"/>
                  </a:cubicBezTo>
                  <a:lnTo>
                    <a:pt x="27051" y="531749"/>
                  </a:lnTo>
                  <a:lnTo>
                    <a:pt x="13589" y="531749"/>
                  </a:lnTo>
                  <a:lnTo>
                    <a:pt x="13589" y="518160"/>
                  </a:lnTo>
                  <a:lnTo>
                    <a:pt x="13033756" y="518160"/>
                  </a:lnTo>
                  <a:lnTo>
                    <a:pt x="13033756" y="531749"/>
                  </a:lnTo>
                  <a:lnTo>
                    <a:pt x="13020168" y="531749"/>
                  </a:lnTo>
                  <a:lnTo>
                    <a:pt x="13020168" y="78359"/>
                  </a:lnTo>
                  <a:cubicBezTo>
                    <a:pt x="13020168" y="50673"/>
                    <a:pt x="12996418" y="27178"/>
                    <a:pt x="12965685" y="27178"/>
                  </a:cubicBezTo>
                  <a:lnTo>
                    <a:pt x="81534" y="27178"/>
                  </a:lnTo>
                  <a:close/>
                </a:path>
              </a:pathLst>
            </a:custGeom>
            <a:solidFill>
              <a:srgbClr val="0B5394"/>
            </a:solidFill>
          </p:spPr>
        </p:sp>
      </p:grpSp>
      <p:sp>
        <p:nvSpPr>
          <p:cNvPr id="11" name="Freeform 11"/>
          <p:cNvSpPr/>
          <p:nvPr/>
        </p:nvSpPr>
        <p:spPr>
          <a:xfrm>
            <a:off x="4986807" y="1843362"/>
            <a:ext cx="4473621" cy="4772064"/>
          </a:xfrm>
          <a:custGeom>
            <a:avLst/>
            <a:gdLst/>
            <a:ahLst/>
            <a:cxnLst/>
            <a:rect l="l" t="t" r="r" b="b"/>
            <a:pathLst>
              <a:path w="4473621" h="4772064">
                <a:moveTo>
                  <a:pt x="0" y="0"/>
                </a:moveTo>
                <a:lnTo>
                  <a:pt x="4473621" y="0"/>
                </a:lnTo>
                <a:lnTo>
                  <a:pt x="4473621" y="4772064"/>
                </a:lnTo>
                <a:lnTo>
                  <a:pt x="0" y="4772064"/>
                </a:lnTo>
                <a:lnTo>
                  <a:pt x="0" y="0"/>
                </a:lnTo>
                <a:close/>
              </a:path>
            </a:pathLst>
          </a:custGeom>
          <a:blipFill>
            <a:blip r:embed="rId3"/>
            <a:stretch>
              <a:fillRect/>
            </a:stretch>
          </a:blipFill>
        </p:spPr>
      </p:sp>
      <p:sp>
        <p:nvSpPr>
          <p:cNvPr id="12" name="TextBox 12"/>
          <p:cNvSpPr txBox="1"/>
          <p:nvPr/>
        </p:nvSpPr>
        <p:spPr>
          <a:xfrm>
            <a:off x="3657633" y="6941676"/>
            <a:ext cx="2438334" cy="228600"/>
          </a:xfrm>
          <a:prstGeom prst="rect">
            <a:avLst/>
          </a:prstGeom>
        </p:spPr>
        <p:txBody>
          <a:bodyPr lIns="0" tIns="0" rIns="0" bIns="0" rtlCol="0" anchor="t">
            <a:spAutoFit/>
          </a:bodyPr>
          <a:lstStyle/>
          <a:p>
            <a:pPr algn="ctr">
              <a:lnSpc>
                <a:spcPts val="1791"/>
              </a:lnSpc>
            </a:pPr>
            <a:r>
              <a:rPr lang="en-US" sz="1493">
                <a:solidFill>
                  <a:srgbClr val="FFFFFF"/>
                </a:solidFill>
                <a:latin typeface="Arimo Bold"/>
              </a:rPr>
              <a:t>Excellence and Service</a:t>
            </a:r>
          </a:p>
        </p:txBody>
      </p:sp>
      <p:sp>
        <p:nvSpPr>
          <p:cNvPr id="14" name="TextBox 14"/>
          <p:cNvSpPr txBox="1"/>
          <p:nvPr/>
        </p:nvSpPr>
        <p:spPr>
          <a:xfrm>
            <a:off x="313030" y="1143000"/>
            <a:ext cx="9115251" cy="855051"/>
          </a:xfrm>
          <a:prstGeom prst="rect">
            <a:avLst/>
          </a:prstGeom>
        </p:spPr>
        <p:txBody>
          <a:bodyPr lIns="0" tIns="0" rIns="0" bIns="0" rtlCol="0" anchor="t">
            <a:spAutoFit/>
          </a:bodyPr>
          <a:lstStyle/>
          <a:p>
            <a:pPr>
              <a:lnSpc>
                <a:spcPts val="1709"/>
              </a:lnSpc>
              <a:spcBef>
                <a:spcPct val="0"/>
              </a:spcBef>
            </a:pPr>
            <a:r>
              <a:rPr lang="en-US" sz="1424">
                <a:solidFill>
                  <a:srgbClr val="000000"/>
                </a:solidFill>
                <a:latin typeface="Archivo Narrow Bold"/>
              </a:rPr>
              <a:t>1. Term Deposit and Related Variables</a:t>
            </a:r>
          </a:p>
          <a:p>
            <a:pPr>
              <a:lnSpc>
                <a:spcPts val="1709"/>
              </a:lnSpc>
              <a:spcBef>
                <a:spcPct val="0"/>
              </a:spcBef>
            </a:pPr>
            <a:endParaRPr lang="en-US" sz="1424">
              <a:solidFill>
                <a:srgbClr val="000000"/>
              </a:solidFill>
              <a:latin typeface="Archivo Narrow Bold"/>
            </a:endParaRPr>
          </a:p>
          <a:p>
            <a:pPr>
              <a:lnSpc>
                <a:spcPts val="1709"/>
              </a:lnSpc>
              <a:spcBef>
                <a:spcPct val="0"/>
              </a:spcBef>
            </a:pPr>
            <a:r>
              <a:rPr lang="en-US" sz="1424">
                <a:solidFill>
                  <a:srgbClr val="000000"/>
                </a:solidFill>
                <a:latin typeface="Archivo Narrow Bold"/>
              </a:rPr>
              <a:t>Identify variables strongly related to Term Deposit. Discuss your approach when the variable is categorical. Which tests or metrics will you employ?</a:t>
            </a:r>
          </a:p>
        </p:txBody>
      </p:sp>
      <p:sp>
        <p:nvSpPr>
          <p:cNvPr id="15" name="TextBox 15"/>
          <p:cNvSpPr txBox="1"/>
          <p:nvPr/>
        </p:nvSpPr>
        <p:spPr>
          <a:xfrm>
            <a:off x="351086" y="2476794"/>
            <a:ext cx="4288366" cy="2628900"/>
          </a:xfrm>
          <a:prstGeom prst="rect">
            <a:avLst/>
          </a:prstGeom>
        </p:spPr>
        <p:txBody>
          <a:bodyPr lIns="0" tIns="0" rIns="0" bIns="0" rtlCol="0" anchor="t">
            <a:spAutoFit/>
          </a:bodyPr>
          <a:lstStyle/>
          <a:p>
            <a:pPr>
              <a:lnSpc>
                <a:spcPts val="1791"/>
              </a:lnSpc>
              <a:spcBef>
                <a:spcPct val="0"/>
              </a:spcBef>
            </a:pPr>
            <a:r>
              <a:rPr lang="en-US" sz="1493">
                <a:solidFill>
                  <a:srgbClr val="000000"/>
                </a:solidFill>
                <a:latin typeface="Archivo Narrow"/>
              </a:rPr>
              <a:t>Identifying Numerical feature variables related to Term Deposit</a:t>
            </a:r>
          </a:p>
          <a:p>
            <a:pPr>
              <a:lnSpc>
                <a:spcPts val="1791"/>
              </a:lnSpc>
              <a:spcBef>
                <a:spcPct val="0"/>
              </a:spcBef>
            </a:pPr>
            <a:endParaRPr lang="en-US" sz="1493">
              <a:solidFill>
                <a:srgbClr val="000000"/>
              </a:solidFill>
              <a:latin typeface="Archivo Narrow"/>
            </a:endParaRPr>
          </a:p>
          <a:p>
            <a:pPr marL="322410" lvl="1" indent="-161205">
              <a:lnSpc>
                <a:spcPts val="1791"/>
              </a:lnSpc>
              <a:spcBef>
                <a:spcPct val="0"/>
              </a:spcBef>
              <a:buFont typeface="Arial"/>
              <a:buChar char="•"/>
            </a:pPr>
            <a:r>
              <a:rPr lang="en-US" sz="1493">
                <a:solidFill>
                  <a:srgbClr val="000000"/>
                </a:solidFill>
                <a:latin typeface="Archivo Narrow"/>
              </a:rPr>
              <a:t>Boxplots can be used to identify numerical variables that is strongly related to Term Deposit.</a:t>
            </a:r>
          </a:p>
          <a:p>
            <a:pPr>
              <a:lnSpc>
                <a:spcPts val="1791"/>
              </a:lnSpc>
              <a:spcBef>
                <a:spcPct val="0"/>
              </a:spcBef>
            </a:pPr>
            <a:endParaRPr lang="en-US" sz="1493">
              <a:solidFill>
                <a:srgbClr val="000000"/>
              </a:solidFill>
              <a:latin typeface="Archivo Narrow"/>
            </a:endParaRPr>
          </a:p>
          <a:p>
            <a:pPr marL="322410" lvl="1" indent="-161205">
              <a:lnSpc>
                <a:spcPts val="1791"/>
              </a:lnSpc>
              <a:spcBef>
                <a:spcPct val="0"/>
              </a:spcBef>
              <a:buFont typeface="Arial"/>
              <a:buChar char="•"/>
            </a:pPr>
            <a:r>
              <a:rPr lang="en-US" sz="1493">
                <a:solidFill>
                  <a:srgbClr val="000000"/>
                </a:solidFill>
                <a:latin typeface="Archivo Narrow"/>
              </a:rPr>
              <a:t>If the median value of the numerical variable changes across each class of the target variable significantly, we can say that there is a strong relationship. </a:t>
            </a:r>
          </a:p>
          <a:p>
            <a:pPr>
              <a:lnSpc>
                <a:spcPts val="1791"/>
              </a:lnSpc>
              <a:spcBef>
                <a:spcPct val="0"/>
              </a:spcBef>
            </a:pPr>
            <a:endParaRPr lang="en-US" sz="1493">
              <a:solidFill>
                <a:srgbClr val="000000"/>
              </a:solidFill>
              <a:latin typeface="Archivo Narrow"/>
            </a:endParaRPr>
          </a:p>
          <a:p>
            <a:pPr marL="322410" lvl="1" indent="-161205">
              <a:lnSpc>
                <a:spcPts val="1791"/>
              </a:lnSpc>
              <a:buFont typeface="Arial"/>
              <a:buChar char="•"/>
            </a:pPr>
            <a:r>
              <a:rPr lang="en-US" sz="1493">
                <a:solidFill>
                  <a:srgbClr val="000000"/>
                </a:solidFill>
                <a:latin typeface="Archivo Narrow"/>
              </a:rPr>
              <a:t>From the plot - duration and last contacted day is shown to have a relationship with the target variable.</a:t>
            </a:r>
          </a:p>
        </p:txBody>
      </p:sp>
      <p:sp>
        <p:nvSpPr>
          <p:cNvPr id="16" name="TextBox 16"/>
          <p:cNvSpPr txBox="1"/>
          <p:nvPr/>
        </p:nvSpPr>
        <p:spPr>
          <a:xfrm>
            <a:off x="-22064" y="498556"/>
            <a:ext cx="2692955" cy="515677"/>
          </a:xfrm>
          <a:prstGeom prst="rect">
            <a:avLst/>
          </a:prstGeom>
        </p:spPr>
        <p:txBody>
          <a:bodyPr lIns="0" tIns="0" rIns="0" bIns="0" rtlCol="0" anchor="t">
            <a:spAutoFit/>
          </a:bodyPr>
          <a:lstStyle/>
          <a:p>
            <a:pPr algn="ctr">
              <a:lnSpc>
                <a:spcPts val="3935"/>
              </a:lnSpc>
              <a:spcBef>
                <a:spcPct val="0"/>
              </a:spcBef>
            </a:pPr>
            <a:r>
              <a:rPr lang="en-US" sz="3279">
                <a:solidFill>
                  <a:srgbClr val="000000"/>
                </a:solidFill>
                <a:latin typeface="Archivo Narrow Bold"/>
              </a:rPr>
              <a:t>V. Modeling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7399120" y="-10160"/>
            <a:ext cx="2374240" cy="675808"/>
            <a:chOff x="0" y="0"/>
            <a:chExt cx="3165653" cy="901077"/>
          </a:xfrm>
        </p:grpSpPr>
        <p:sp>
          <p:nvSpPr>
            <p:cNvPr id="6" name="Freeform 6"/>
            <p:cNvSpPr/>
            <p:nvPr/>
          </p:nvSpPr>
          <p:spPr>
            <a:xfrm>
              <a:off x="13589" y="13589"/>
              <a:ext cx="3138551" cy="873887"/>
            </a:xfrm>
            <a:custGeom>
              <a:avLst/>
              <a:gdLst/>
              <a:ahLst/>
              <a:cxnLst/>
              <a:rect l="l" t="t" r="r" b="b"/>
              <a:pathLst>
                <a:path w="3138551" h="873887">
                  <a:moveTo>
                    <a:pt x="111633" y="0"/>
                  </a:moveTo>
                  <a:lnTo>
                    <a:pt x="3026791" y="0"/>
                  </a:lnTo>
                  <a:cubicBezTo>
                    <a:pt x="3088513" y="0"/>
                    <a:pt x="3138551" y="48895"/>
                    <a:pt x="3138551" y="109220"/>
                  </a:cubicBezTo>
                  <a:lnTo>
                    <a:pt x="3138551" y="873887"/>
                  </a:lnTo>
                  <a:lnTo>
                    <a:pt x="0" y="873887"/>
                  </a:lnTo>
                  <a:lnTo>
                    <a:pt x="0" y="109220"/>
                  </a:lnTo>
                  <a:cubicBezTo>
                    <a:pt x="0" y="48895"/>
                    <a:pt x="50038" y="0"/>
                    <a:pt x="111760" y="0"/>
                  </a:cubicBezTo>
                  <a:close/>
                </a:path>
              </a:pathLst>
            </a:custGeom>
            <a:solidFill>
              <a:srgbClr val="0B5394"/>
            </a:solidFill>
          </p:spPr>
        </p:sp>
        <p:sp>
          <p:nvSpPr>
            <p:cNvPr id="7" name="Freeform 7"/>
            <p:cNvSpPr/>
            <p:nvPr/>
          </p:nvSpPr>
          <p:spPr>
            <a:xfrm>
              <a:off x="0" y="0"/>
              <a:ext cx="3165729" cy="901065"/>
            </a:xfrm>
            <a:custGeom>
              <a:avLst/>
              <a:gdLst/>
              <a:ahLst/>
              <a:cxnLst/>
              <a:rect l="l" t="t" r="r" b="b"/>
              <a:pathLst>
                <a:path w="3165729" h="901065">
                  <a:moveTo>
                    <a:pt x="125222" y="0"/>
                  </a:moveTo>
                  <a:lnTo>
                    <a:pt x="3040380" y="0"/>
                  </a:lnTo>
                  <a:lnTo>
                    <a:pt x="3040380" y="13589"/>
                  </a:lnTo>
                  <a:lnTo>
                    <a:pt x="3040380" y="0"/>
                  </a:lnTo>
                  <a:cubicBezTo>
                    <a:pt x="3109214" y="0"/>
                    <a:pt x="3165602" y="54737"/>
                    <a:pt x="3165602" y="122809"/>
                  </a:cubicBezTo>
                  <a:lnTo>
                    <a:pt x="3152140" y="122809"/>
                  </a:lnTo>
                  <a:lnTo>
                    <a:pt x="3165729" y="122809"/>
                  </a:lnTo>
                  <a:lnTo>
                    <a:pt x="3165729" y="887476"/>
                  </a:lnTo>
                  <a:cubicBezTo>
                    <a:pt x="3165729" y="894969"/>
                    <a:pt x="3159633" y="901065"/>
                    <a:pt x="3152140" y="901065"/>
                  </a:cubicBezTo>
                  <a:lnTo>
                    <a:pt x="13589" y="901065"/>
                  </a:lnTo>
                  <a:cubicBezTo>
                    <a:pt x="6096" y="901065"/>
                    <a:pt x="0" y="894969"/>
                    <a:pt x="0" y="887476"/>
                  </a:cubicBezTo>
                  <a:lnTo>
                    <a:pt x="0" y="122809"/>
                  </a:lnTo>
                  <a:lnTo>
                    <a:pt x="13589" y="122809"/>
                  </a:lnTo>
                  <a:lnTo>
                    <a:pt x="0" y="122809"/>
                  </a:lnTo>
                  <a:cubicBezTo>
                    <a:pt x="0" y="54737"/>
                    <a:pt x="56388" y="0"/>
                    <a:pt x="125222" y="0"/>
                  </a:cubicBezTo>
                  <a:cubicBezTo>
                    <a:pt x="132715" y="0"/>
                    <a:pt x="138811" y="6096"/>
                    <a:pt x="138811" y="13589"/>
                  </a:cubicBezTo>
                  <a:lnTo>
                    <a:pt x="125222" y="13589"/>
                  </a:lnTo>
                  <a:lnTo>
                    <a:pt x="125222" y="0"/>
                  </a:lnTo>
                  <a:moveTo>
                    <a:pt x="125222" y="27051"/>
                  </a:moveTo>
                  <a:cubicBezTo>
                    <a:pt x="117729" y="27051"/>
                    <a:pt x="111633" y="20955"/>
                    <a:pt x="111633" y="13462"/>
                  </a:cubicBezTo>
                  <a:lnTo>
                    <a:pt x="125222" y="13462"/>
                  </a:lnTo>
                  <a:lnTo>
                    <a:pt x="125222" y="27051"/>
                  </a:lnTo>
                  <a:cubicBezTo>
                    <a:pt x="70739" y="27051"/>
                    <a:pt x="27051" y="70231"/>
                    <a:pt x="27051" y="122809"/>
                  </a:cubicBezTo>
                  <a:lnTo>
                    <a:pt x="27051" y="887476"/>
                  </a:lnTo>
                  <a:lnTo>
                    <a:pt x="13589" y="887476"/>
                  </a:lnTo>
                  <a:lnTo>
                    <a:pt x="13589" y="874014"/>
                  </a:lnTo>
                  <a:lnTo>
                    <a:pt x="3152140" y="874014"/>
                  </a:lnTo>
                  <a:lnTo>
                    <a:pt x="3152140" y="887603"/>
                  </a:lnTo>
                  <a:lnTo>
                    <a:pt x="3138551" y="887603"/>
                  </a:lnTo>
                  <a:lnTo>
                    <a:pt x="3138551" y="122809"/>
                  </a:lnTo>
                  <a:cubicBezTo>
                    <a:pt x="3138551" y="70231"/>
                    <a:pt x="3094863" y="27051"/>
                    <a:pt x="3040380" y="27051"/>
                  </a:cubicBezTo>
                  <a:lnTo>
                    <a:pt x="125222" y="27051"/>
                  </a:lnTo>
                  <a:close/>
                </a:path>
              </a:pathLst>
            </a:custGeom>
            <a:solidFill>
              <a:srgbClr val="0B5394"/>
            </a:solidFill>
          </p:spPr>
        </p:sp>
      </p:grpSp>
      <p:grpSp>
        <p:nvGrpSpPr>
          <p:cNvPr id="8" name="Group 8"/>
          <p:cNvGrpSpPr/>
          <p:nvPr/>
        </p:nvGrpSpPr>
        <p:grpSpPr>
          <a:xfrm rot="-10800000">
            <a:off x="-12080" y="-10160"/>
            <a:ext cx="9785440" cy="408928"/>
            <a:chOff x="0" y="0"/>
            <a:chExt cx="13047253" cy="545237"/>
          </a:xfrm>
        </p:grpSpPr>
        <p:sp>
          <p:nvSpPr>
            <p:cNvPr id="9" name="Freeform 9"/>
            <p:cNvSpPr/>
            <p:nvPr/>
          </p:nvSpPr>
          <p:spPr>
            <a:xfrm>
              <a:off x="13589" y="13589"/>
              <a:ext cx="13020167" cy="518160"/>
            </a:xfrm>
            <a:custGeom>
              <a:avLst/>
              <a:gdLst/>
              <a:ahLst/>
              <a:cxnLst/>
              <a:rect l="l" t="t" r="r" b="b"/>
              <a:pathLst>
                <a:path w="13020167" h="518160">
                  <a:moveTo>
                    <a:pt x="67945" y="0"/>
                  </a:moveTo>
                  <a:lnTo>
                    <a:pt x="12952095" y="0"/>
                  </a:lnTo>
                  <a:cubicBezTo>
                    <a:pt x="12989687" y="0"/>
                    <a:pt x="13020167" y="28956"/>
                    <a:pt x="13020167" y="64770"/>
                  </a:cubicBezTo>
                  <a:lnTo>
                    <a:pt x="13020167" y="518160"/>
                  </a:lnTo>
                  <a:lnTo>
                    <a:pt x="0" y="518160"/>
                  </a:lnTo>
                  <a:lnTo>
                    <a:pt x="0" y="64770"/>
                  </a:lnTo>
                  <a:cubicBezTo>
                    <a:pt x="0" y="28956"/>
                    <a:pt x="30480" y="0"/>
                    <a:pt x="68072" y="0"/>
                  </a:cubicBezTo>
                  <a:close/>
                </a:path>
              </a:pathLst>
            </a:custGeom>
            <a:solidFill>
              <a:srgbClr val="0B5394"/>
            </a:solidFill>
          </p:spPr>
        </p:sp>
        <p:sp>
          <p:nvSpPr>
            <p:cNvPr id="10" name="Freeform 10"/>
            <p:cNvSpPr/>
            <p:nvPr/>
          </p:nvSpPr>
          <p:spPr>
            <a:xfrm>
              <a:off x="0" y="0"/>
              <a:ext cx="13047218" cy="545338"/>
            </a:xfrm>
            <a:custGeom>
              <a:avLst/>
              <a:gdLst/>
              <a:ahLst/>
              <a:cxnLst/>
              <a:rect l="l" t="t" r="r" b="b"/>
              <a:pathLst>
                <a:path w="13047218" h="545338">
                  <a:moveTo>
                    <a:pt x="81534" y="0"/>
                  </a:moveTo>
                  <a:lnTo>
                    <a:pt x="12965684" y="0"/>
                  </a:lnTo>
                  <a:lnTo>
                    <a:pt x="12965684" y="13589"/>
                  </a:lnTo>
                  <a:lnTo>
                    <a:pt x="12965684" y="0"/>
                  </a:lnTo>
                  <a:cubicBezTo>
                    <a:pt x="13010135" y="0"/>
                    <a:pt x="13047218" y="34417"/>
                    <a:pt x="13047218" y="78359"/>
                  </a:cubicBezTo>
                  <a:lnTo>
                    <a:pt x="13033629" y="78359"/>
                  </a:lnTo>
                  <a:lnTo>
                    <a:pt x="13047218" y="78359"/>
                  </a:lnTo>
                  <a:lnTo>
                    <a:pt x="13047218" y="531749"/>
                  </a:lnTo>
                  <a:cubicBezTo>
                    <a:pt x="13047218" y="539242"/>
                    <a:pt x="13041122" y="545338"/>
                    <a:pt x="13033629" y="545338"/>
                  </a:cubicBezTo>
                  <a:lnTo>
                    <a:pt x="13589" y="545338"/>
                  </a:lnTo>
                  <a:cubicBezTo>
                    <a:pt x="6096" y="545211"/>
                    <a:pt x="0" y="539115"/>
                    <a:pt x="0" y="531749"/>
                  </a:cubicBezTo>
                  <a:lnTo>
                    <a:pt x="0" y="78359"/>
                  </a:lnTo>
                  <a:lnTo>
                    <a:pt x="13589" y="78359"/>
                  </a:lnTo>
                  <a:lnTo>
                    <a:pt x="0" y="78359"/>
                  </a:lnTo>
                  <a:cubicBezTo>
                    <a:pt x="0" y="34417"/>
                    <a:pt x="37211" y="0"/>
                    <a:pt x="81534" y="0"/>
                  </a:cubicBezTo>
                  <a:cubicBezTo>
                    <a:pt x="85598" y="0"/>
                    <a:pt x="89535" y="1905"/>
                    <a:pt x="92075" y="5080"/>
                  </a:cubicBezTo>
                  <a:lnTo>
                    <a:pt x="81534" y="13589"/>
                  </a:lnTo>
                  <a:lnTo>
                    <a:pt x="81534" y="0"/>
                  </a:lnTo>
                  <a:moveTo>
                    <a:pt x="81534" y="27051"/>
                  </a:moveTo>
                  <a:cubicBezTo>
                    <a:pt x="77470" y="27051"/>
                    <a:pt x="73533" y="25146"/>
                    <a:pt x="70993" y="21971"/>
                  </a:cubicBezTo>
                  <a:lnTo>
                    <a:pt x="81534" y="13462"/>
                  </a:lnTo>
                  <a:lnTo>
                    <a:pt x="81534" y="27051"/>
                  </a:lnTo>
                  <a:cubicBezTo>
                    <a:pt x="50800" y="27051"/>
                    <a:pt x="27051" y="50673"/>
                    <a:pt x="27051" y="78359"/>
                  </a:cubicBezTo>
                  <a:lnTo>
                    <a:pt x="27051" y="531749"/>
                  </a:lnTo>
                  <a:lnTo>
                    <a:pt x="13589" y="531749"/>
                  </a:lnTo>
                  <a:lnTo>
                    <a:pt x="13589" y="518160"/>
                  </a:lnTo>
                  <a:lnTo>
                    <a:pt x="13033756" y="518160"/>
                  </a:lnTo>
                  <a:lnTo>
                    <a:pt x="13033756" y="531749"/>
                  </a:lnTo>
                  <a:lnTo>
                    <a:pt x="13020168" y="531749"/>
                  </a:lnTo>
                  <a:lnTo>
                    <a:pt x="13020168" y="78359"/>
                  </a:lnTo>
                  <a:cubicBezTo>
                    <a:pt x="13020168" y="50673"/>
                    <a:pt x="12996418" y="27178"/>
                    <a:pt x="12965685" y="27178"/>
                  </a:cubicBezTo>
                  <a:lnTo>
                    <a:pt x="81534" y="27178"/>
                  </a:lnTo>
                  <a:close/>
                </a:path>
              </a:pathLst>
            </a:custGeom>
            <a:solidFill>
              <a:srgbClr val="0B5394"/>
            </a:solidFill>
          </p:spPr>
        </p:sp>
      </p:grpSp>
      <p:sp>
        <p:nvSpPr>
          <p:cNvPr id="11" name="Freeform 11"/>
          <p:cNvSpPr/>
          <p:nvPr/>
        </p:nvSpPr>
        <p:spPr>
          <a:xfrm>
            <a:off x="254429" y="893263"/>
            <a:ext cx="4891278" cy="5224400"/>
          </a:xfrm>
          <a:custGeom>
            <a:avLst/>
            <a:gdLst/>
            <a:ahLst/>
            <a:cxnLst/>
            <a:rect l="l" t="t" r="r" b="b"/>
            <a:pathLst>
              <a:path w="4891278" h="5224400">
                <a:moveTo>
                  <a:pt x="0" y="0"/>
                </a:moveTo>
                <a:lnTo>
                  <a:pt x="4891279" y="0"/>
                </a:lnTo>
                <a:lnTo>
                  <a:pt x="4891279" y="5224400"/>
                </a:lnTo>
                <a:lnTo>
                  <a:pt x="0" y="5224400"/>
                </a:lnTo>
                <a:lnTo>
                  <a:pt x="0" y="0"/>
                </a:lnTo>
                <a:close/>
              </a:path>
            </a:pathLst>
          </a:custGeom>
          <a:blipFill>
            <a:blip r:embed="rId3"/>
            <a:stretch>
              <a:fillRect/>
            </a:stretch>
          </a:blipFill>
        </p:spPr>
      </p:sp>
      <p:sp>
        <p:nvSpPr>
          <p:cNvPr id="12" name="TextBox 12"/>
          <p:cNvSpPr txBox="1"/>
          <p:nvPr/>
        </p:nvSpPr>
        <p:spPr>
          <a:xfrm>
            <a:off x="3657633" y="6941676"/>
            <a:ext cx="2438334" cy="228600"/>
          </a:xfrm>
          <a:prstGeom prst="rect">
            <a:avLst/>
          </a:prstGeom>
        </p:spPr>
        <p:txBody>
          <a:bodyPr lIns="0" tIns="0" rIns="0" bIns="0" rtlCol="0" anchor="t">
            <a:spAutoFit/>
          </a:bodyPr>
          <a:lstStyle/>
          <a:p>
            <a:pPr algn="ctr">
              <a:lnSpc>
                <a:spcPts val="1791"/>
              </a:lnSpc>
            </a:pPr>
            <a:r>
              <a:rPr lang="en-US" sz="1493">
                <a:solidFill>
                  <a:srgbClr val="FFFFFF"/>
                </a:solidFill>
                <a:latin typeface="Arimo Bold"/>
              </a:rPr>
              <a:t>Excellence and Service</a:t>
            </a:r>
          </a:p>
        </p:txBody>
      </p:sp>
      <p:sp>
        <p:nvSpPr>
          <p:cNvPr id="14" name="TextBox 14"/>
          <p:cNvSpPr txBox="1"/>
          <p:nvPr/>
        </p:nvSpPr>
        <p:spPr>
          <a:xfrm>
            <a:off x="5412926" y="2848238"/>
            <a:ext cx="4112823" cy="1314450"/>
          </a:xfrm>
          <a:prstGeom prst="rect">
            <a:avLst/>
          </a:prstGeom>
        </p:spPr>
        <p:txBody>
          <a:bodyPr lIns="0" tIns="0" rIns="0" bIns="0" rtlCol="0" anchor="t">
            <a:spAutoFit/>
          </a:bodyPr>
          <a:lstStyle/>
          <a:p>
            <a:pPr marL="322410" lvl="1" indent="-161205">
              <a:lnSpc>
                <a:spcPts val="1791"/>
              </a:lnSpc>
              <a:buFont typeface="Arial"/>
              <a:buChar char="•"/>
            </a:pPr>
            <a:r>
              <a:rPr lang="en-US" sz="1493">
                <a:solidFill>
                  <a:srgbClr val="000000"/>
                </a:solidFill>
                <a:latin typeface="Archivo Narrow"/>
              </a:rPr>
              <a:t>Conclusions from visual tests are subjective.</a:t>
            </a:r>
          </a:p>
          <a:p>
            <a:pPr>
              <a:lnSpc>
                <a:spcPts val="1791"/>
              </a:lnSpc>
            </a:pPr>
            <a:endParaRPr lang="en-US" sz="1493">
              <a:solidFill>
                <a:srgbClr val="000000"/>
              </a:solidFill>
              <a:latin typeface="Archivo Narrow"/>
            </a:endParaRPr>
          </a:p>
          <a:p>
            <a:pPr marL="322410" lvl="1" indent="-161205">
              <a:lnSpc>
                <a:spcPts val="1791"/>
              </a:lnSpc>
              <a:buFont typeface="Arial"/>
              <a:buChar char="•"/>
            </a:pPr>
            <a:r>
              <a:rPr lang="en-US" sz="1493">
                <a:solidFill>
                  <a:srgbClr val="000000"/>
                </a:solidFill>
                <a:latin typeface="Archivo Narrow"/>
              </a:rPr>
              <a:t>The distributions of numerical variables deviate from normality, so we cannot use t-test. </a:t>
            </a:r>
          </a:p>
          <a:p>
            <a:pPr>
              <a:lnSpc>
                <a:spcPts val="1791"/>
              </a:lnSpc>
            </a:pPr>
            <a:endParaRPr lang="en-US" sz="1493">
              <a:solidFill>
                <a:srgbClr val="000000"/>
              </a:solidFill>
              <a:latin typeface="Archivo Narrow"/>
            </a:endParaRPr>
          </a:p>
          <a:p>
            <a:pPr marL="322410" lvl="1" indent="-161205">
              <a:lnSpc>
                <a:spcPts val="1791"/>
              </a:lnSpc>
              <a:spcBef>
                <a:spcPct val="0"/>
              </a:spcBef>
              <a:buFont typeface="Arial"/>
              <a:buChar char="•"/>
            </a:pPr>
            <a:r>
              <a:rPr lang="en-US" sz="1493">
                <a:solidFill>
                  <a:srgbClr val="000000"/>
                </a:solidFill>
                <a:latin typeface="Archivo Narrow"/>
              </a:rPr>
              <a:t>Hence, Mann-Whitney U test is used.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7399120" y="-10160"/>
            <a:ext cx="2374240" cy="675808"/>
            <a:chOff x="0" y="0"/>
            <a:chExt cx="3165653" cy="901077"/>
          </a:xfrm>
        </p:grpSpPr>
        <p:sp>
          <p:nvSpPr>
            <p:cNvPr id="6" name="Freeform 6"/>
            <p:cNvSpPr/>
            <p:nvPr/>
          </p:nvSpPr>
          <p:spPr>
            <a:xfrm>
              <a:off x="13589" y="13589"/>
              <a:ext cx="3138551" cy="873887"/>
            </a:xfrm>
            <a:custGeom>
              <a:avLst/>
              <a:gdLst/>
              <a:ahLst/>
              <a:cxnLst/>
              <a:rect l="l" t="t" r="r" b="b"/>
              <a:pathLst>
                <a:path w="3138551" h="873887">
                  <a:moveTo>
                    <a:pt x="111633" y="0"/>
                  </a:moveTo>
                  <a:lnTo>
                    <a:pt x="3026791" y="0"/>
                  </a:lnTo>
                  <a:cubicBezTo>
                    <a:pt x="3088513" y="0"/>
                    <a:pt x="3138551" y="48895"/>
                    <a:pt x="3138551" y="109220"/>
                  </a:cubicBezTo>
                  <a:lnTo>
                    <a:pt x="3138551" y="873887"/>
                  </a:lnTo>
                  <a:lnTo>
                    <a:pt x="0" y="873887"/>
                  </a:lnTo>
                  <a:lnTo>
                    <a:pt x="0" y="109220"/>
                  </a:lnTo>
                  <a:cubicBezTo>
                    <a:pt x="0" y="48895"/>
                    <a:pt x="50038" y="0"/>
                    <a:pt x="111760" y="0"/>
                  </a:cubicBezTo>
                  <a:close/>
                </a:path>
              </a:pathLst>
            </a:custGeom>
            <a:solidFill>
              <a:srgbClr val="0B5394"/>
            </a:solidFill>
          </p:spPr>
        </p:sp>
        <p:sp>
          <p:nvSpPr>
            <p:cNvPr id="7" name="Freeform 7"/>
            <p:cNvSpPr/>
            <p:nvPr/>
          </p:nvSpPr>
          <p:spPr>
            <a:xfrm>
              <a:off x="0" y="0"/>
              <a:ext cx="3165729" cy="901065"/>
            </a:xfrm>
            <a:custGeom>
              <a:avLst/>
              <a:gdLst/>
              <a:ahLst/>
              <a:cxnLst/>
              <a:rect l="l" t="t" r="r" b="b"/>
              <a:pathLst>
                <a:path w="3165729" h="901065">
                  <a:moveTo>
                    <a:pt x="125222" y="0"/>
                  </a:moveTo>
                  <a:lnTo>
                    <a:pt x="3040380" y="0"/>
                  </a:lnTo>
                  <a:lnTo>
                    <a:pt x="3040380" y="13589"/>
                  </a:lnTo>
                  <a:lnTo>
                    <a:pt x="3040380" y="0"/>
                  </a:lnTo>
                  <a:cubicBezTo>
                    <a:pt x="3109214" y="0"/>
                    <a:pt x="3165602" y="54737"/>
                    <a:pt x="3165602" y="122809"/>
                  </a:cubicBezTo>
                  <a:lnTo>
                    <a:pt x="3152140" y="122809"/>
                  </a:lnTo>
                  <a:lnTo>
                    <a:pt x="3165729" y="122809"/>
                  </a:lnTo>
                  <a:lnTo>
                    <a:pt x="3165729" y="887476"/>
                  </a:lnTo>
                  <a:cubicBezTo>
                    <a:pt x="3165729" y="894969"/>
                    <a:pt x="3159633" y="901065"/>
                    <a:pt x="3152140" y="901065"/>
                  </a:cubicBezTo>
                  <a:lnTo>
                    <a:pt x="13589" y="901065"/>
                  </a:lnTo>
                  <a:cubicBezTo>
                    <a:pt x="6096" y="901065"/>
                    <a:pt x="0" y="894969"/>
                    <a:pt x="0" y="887476"/>
                  </a:cubicBezTo>
                  <a:lnTo>
                    <a:pt x="0" y="122809"/>
                  </a:lnTo>
                  <a:lnTo>
                    <a:pt x="13589" y="122809"/>
                  </a:lnTo>
                  <a:lnTo>
                    <a:pt x="0" y="122809"/>
                  </a:lnTo>
                  <a:cubicBezTo>
                    <a:pt x="0" y="54737"/>
                    <a:pt x="56388" y="0"/>
                    <a:pt x="125222" y="0"/>
                  </a:cubicBezTo>
                  <a:cubicBezTo>
                    <a:pt x="132715" y="0"/>
                    <a:pt x="138811" y="6096"/>
                    <a:pt x="138811" y="13589"/>
                  </a:cubicBezTo>
                  <a:lnTo>
                    <a:pt x="125222" y="13589"/>
                  </a:lnTo>
                  <a:lnTo>
                    <a:pt x="125222" y="0"/>
                  </a:lnTo>
                  <a:moveTo>
                    <a:pt x="125222" y="27051"/>
                  </a:moveTo>
                  <a:cubicBezTo>
                    <a:pt x="117729" y="27051"/>
                    <a:pt x="111633" y="20955"/>
                    <a:pt x="111633" y="13462"/>
                  </a:cubicBezTo>
                  <a:lnTo>
                    <a:pt x="125222" y="13462"/>
                  </a:lnTo>
                  <a:lnTo>
                    <a:pt x="125222" y="27051"/>
                  </a:lnTo>
                  <a:cubicBezTo>
                    <a:pt x="70739" y="27051"/>
                    <a:pt x="27051" y="70231"/>
                    <a:pt x="27051" y="122809"/>
                  </a:cubicBezTo>
                  <a:lnTo>
                    <a:pt x="27051" y="887476"/>
                  </a:lnTo>
                  <a:lnTo>
                    <a:pt x="13589" y="887476"/>
                  </a:lnTo>
                  <a:lnTo>
                    <a:pt x="13589" y="874014"/>
                  </a:lnTo>
                  <a:lnTo>
                    <a:pt x="3152140" y="874014"/>
                  </a:lnTo>
                  <a:lnTo>
                    <a:pt x="3152140" y="887603"/>
                  </a:lnTo>
                  <a:lnTo>
                    <a:pt x="3138551" y="887603"/>
                  </a:lnTo>
                  <a:lnTo>
                    <a:pt x="3138551" y="122809"/>
                  </a:lnTo>
                  <a:cubicBezTo>
                    <a:pt x="3138551" y="70231"/>
                    <a:pt x="3094863" y="27051"/>
                    <a:pt x="3040380" y="27051"/>
                  </a:cubicBezTo>
                  <a:lnTo>
                    <a:pt x="125222" y="27051"/>
                  </a:lnTo>
                  <a:close/>
                </a:path>
              </a:pathLst>
            </a:custGeom>
            <a:solidFill>
              <a:srgbClr val="0B5394"/>
            </a:solidFill>
          </p:spPr>
        </p:sp>
      </p:grpSp>
      <p:grpSp>
        <p:nvGrpSpPr>
          <p:cNvPr id="8" name="Group 8"/>
          <p:cNvGrpSpPr/>
          <p:nvPr/>
        </p:nvGrpSpPr>
        <p:grpSpPr>
          <a:xfrm rot="-10800000">
            <a:off x="-12080" y="-10160"/>
            <a:ext cx="9785440" cy="408928"/>
            <a:chOff x="0" y="0"/>
            <a:chExt cx="13047253" cy="545237"/>
          </a:xfrm>
        </p:grpSpPr>
        <p:sp>
          <p:nvSpPr>
            <p:cNvPr id="9" name="Freeform 9"/>
            <p:cNvSpPr/>
            <p:nvPr/>
          </p:nvSpPr>
          <p:spPr>
            <a:xfrm>
              <a:off x="13589" y="13589"/>
              <a:ext cx="13020167" cy="518160"/>
            </a:xfrm>
            <a:custGeom>
              <a:avLst/>
              <a:gdLst/>
              <a:ahLst/>
              <a:cxnLst/>
              <a:rect l="l" t="t" r="r" b="b"/>
              <a:pathLst>
                <a:path w="13020167" h="518160">
                  <a:moveTo>
                    <a:pt x="67945" y="0"/>
                  </a:moveTo>
                  <a:lnTo>
                    <a:pt x="12952095" y="0"/>
                  </a:lnTo>
                  <a:cubicBezTo>
                    <a:pt x="12989687" y="0"/>
                    <a:pt x="13020167" y="28956"/>
                    <a:pt x="13020167" y="64770"/>
                  </a:cubicBezTo>
                  <a:lnTo>
                    <a:pt x="13020167" y="518160"/>
                  </a:lnTo>
                  <a:lnTo>
                    <a:pt x="0" y="518160"/>
                  </a:lnTo>
                  <a:lnTo>
                    <a:pt x="0" y="64770"/>
                  </a:lnTo>
                  <a:cubicBezTo>
                    <a:pt x="0" y="28956"/>
                    <a:pt x="30480" y="0"/>
                    <a:pt x="68072" y="0"/>
                  </a:cubicBezTo>
                  <a:close/>
                </a:path>
              </a:pathLst>
            </a:custGeom>
            <a:solidFill>
              <a:srgbClr val="0B5394"/>
            </a:solidFill>
          </p:spPr>
        </p:sp>
        <p:sp>
          <p:nvSpPr>
            <p:cNvPr id="10" name="Freeform 10"/>
            <p:cNvSpPr/>
            <p:nvPr/>
          </p:nvSpPr>
          <p:spPr>
            <a:xfrm>
              <a:off x="0" y="0"/>
              <a:ext cx="13047218" cy="545338"/>
            </a:xfrm>
            <a:custGeom>
              <a:avLst/>
              <a:gdLst/>
              <a:ahLst/>
              <a:cxnLst/>
              <a:rect l="l" t="t" r="r" b="b"/>
              <a:pathLst>
                <a:path w="13047218" h="545338">
                  <a:moveTo>
                    <a:pt x="81534" y="0"/>
                  </a:moveTo>
                  <a:lnTo>
                    <a:pt x="12965684" y="0"/>
                  </a:lnTo>
                  <a:lnTo>
                    <a:pt x="12965684" y="13589"/>
                  </a:lnTo>
                  <a:lnTo>
                    <a:pt x="12965684" y="0"/>
                  </a:lnTo>
                  <a:cubicBezTo>
                    <a:pt x="13010135" y="0"/>
                    <a:pt x="13047218" y="34417"/>
                    <a:pt x="13047218" y="78359"/>
                  </a:cubicBezTo>
                  <a:lnTo>
                    <a:pt x="13033629" y="78359"/>
                  </a:lnTo>
                  <a:lnTo>
                    <a:pt x="13047218" y="78359"/>
                  </a:lnTo>
                  <a:lnTo>
                    <a:pt x="13047218" y="531749"/>
                  </a:lnTo>
                  <a:cubicBezTo>
                    <a:pt x="13047218" y="539242"/>
                    <a:pt x="13041122" y="545338"/>
                    <a:pt x="13033629" y="545338"/>
                  </a:cubicBezTo>
                  <a:lnTo>
                    <a:pt x="13589" y="545338"/>
                  </a:lnTo>
                  <a:cubicBezTo>
                    <a:pt x="6096" y="545211"/>
                    <a:pt x="0" y="539115"/>
                    <a:pt x="0" y="531749"/>
                  </a:cubicBezTo>
                  <a:lnTo>
                    <a:pt x="0" y="78359"/>
                  </a:lnTo>
                  <a:lnTo>
                    <a:pt x="13589" y="78359"/>
                  </a:lnTo>
                  <a:lnTo>
                    <a:pt x="0" y="78359"/>
                  </a:lnTo>
                  <a:cubicBezTo>
                    <a:pt x="0" y="34417"/>
                    <a:pt x="37211" y="0"/>
                    <a:pt x="81534" y="0"/>
                  </a:cubicBezTo>
                  <a:cubicBezTo>
                    <a:pt x="85598" y="0"/>
                    <a:pt x="89535" y="1905"/>
                    <a:pt x="92075" y="5080"/>
                  </a:cubicBezTo>
                  <a:lnTo>
                    <a:pt x="81534" y="13589"/>
                  </a:lnTo>
                  <a:lnTo>
                    <a:pt x="81534" y="0"/>
                  </a:lnTo>
                  <a:moveTo>
                    <a:pt x="81534" y="27051"/>
                  </a:moveTo>
                  <a:cubicBezTo>
                    <a:pt x="77470" y="27051"/>
                    <a:pt x="73533" y="25146"/>
                    <a:pt x="70993" y="21971"/>
                  </a:cubicBezTo>
                  <a:lnTo>
                    <a:pt x="81534" y="13462"/>
                  </a:lnTo>
                  <a:lnTo>
                    <a:pt x="81534" y="27051"/>
                  </a:lnTo>
                  <a:cubicBezTo>
                    <a:pt x="50800" y="27051"/>
                    <a:pt x="27051" y="50673"/>
                    <a:pt x="27051" y="78359"/>
                  </a:cubicBezTo>
                  <a:lnTo>
                    <a:pt x="27051" y="531749"/>
                  </a:lnTo>
                  <a:lnTo>
                    <a:pt x="13589" y="531749"/>
                  </a:lnTo>
                  <a:lnTo>
                    <a:pt x="13589" y="518160"/>
                  </a:lnTo>
                  <a:lnTo>
                    <a:pt x="13033756" y="518160"/>
                  </a:lnTo>
                  <a:lnTo>
                    <a:pt x="13033756" y="531749"/>
                  </a:lnTo>
                  <a:lnTo>
                    <a:pt x="13020168" y="531749"/>
                  </a:lnTo>
                  <a:lnTo>
                    <a:pt x="13020168" y="78359"/>
                  </a:lnTo>
                  <a:cubicBezTo>
                    <a:pt x="13020168" y="50673"/>
                    <a:pt x="12996418" y="27178"/>
                    <a:pt x="12965685" y="27178"/>
                  </a:cubicBezTo>
                  <a:lnTo>
                    <a:pt x="81534" y="27178"/>
                  </a:lnTo>
                  <a:close/>
                </a:path>
              </a:pathLst>
            </a:custGeom>
            <a:solidFill>
              <a:srgbClr val="0B5394"/>
            </a:solidFill>
          </p:spPr>
        </p:sp>
      </p:grpSp>
      <p:grpSp>
        <p:nvGrpSpPr>
          <p:cNvPr id="11" name="Group 11"/>
          <p:cNvGrpSpPr/>
          <p:nvPr/>
        </p:nvGrpSpPr>
        <p:grpSpPr>
          <a:xfrm>
            <a:off x="731520" y="2254174"/>
            <a:ext cx="7852452" cy="3274925"/>
            <a:chOff x="0" y="0"/>
            <a:chExt cx="10469936" cy="4366567"/>
          </a:xfrm>
        </p:grpSpPr>
        <p:sp>
          <p:nvSpPr>
            <p:cNvPr id="12" name="Freeform 12"/>
            <p:cNvSpPr/>
            <p:nvPr/>
          </p:nvSpPr>
          <p:spPr>
            <a:xfrm>
              <a:off x="0" y="0"/>
              <a:ext cx="10379893" cy="1522892"/>
            </a:xfrm>
            <a:custGeom>
              <a:avLst/>
              <a:gdLst/>
              <a:ahLst/>
              <a:cxnLst/>
              <a:rect l="l" t="t" r="r" b="b"/>
              <a:pathLst>
                <a:path w="10379893" h="1522892">
                  <a:moveTo>
                    <a:pt x="0" y="0"/>
                  </a:moveTo>
                  <a:lnTo>
                    <a:pt x="10379893" y="0"/>
                  </a:lnTo>
                  <a:lnTo>
                    <a:pt x="10379893" y="1522892"/>
                  </a:lnTo>
                  <a:lnTo>
                    <a:pt x="0" y="1522892"/>
                  </a:lnTo>
                  <a:lnTo>
                    <a:pt x="0" y="0"/>
                  </a:lnTo>
                  <a:close/>
                </a:path>
              </a:pathLst>
            </a:custGeom>
            <a:blipFill>
              <a:blip r:embed="rId3"/>
              <a:stretch>
                <a:fillRect r="-686" b="-238464"/>
              </a:stretch>
            </a:blipFill>
          </p:spPr>
        </p:sp>
        <p:sp>
          <p:nvSpPr>
            <p:cNvPr id="13" name="Freeform 13"/>
            <p:cNvSpPr/>
            <p:nvPr/>
          </p:nvSpPr>
          <p:spPr>
            <a:xfrm>
              <a:off x="0" y="1410433"/>
              <a:ext cx="10469936" cy="2956134"/>
            </a:xfrm>
            <a:custGeom>
              <a:avLst/>
              <a:gdLst/>
              <a:ahLst/>
              <a:cxnLst/>
              <a:rect l="l" t="t" r="r" b="b"/>
              <a:pathLst>
                <a:path w="10469936" h="2956134">
                  <a:moveTo>
                    <a:pt x="0" y="0"/>
                  </a:moveTo>
                  <a:lnTo>
                    <a:pt x="10469936" y="0"/>
                  </a:lnTo>
                  <a:lnTo>
                    <a:pt x="10469936" y="2956134"/>
                  </a:lnTo>
                  <a:lnTo>
                    <a:pt x="0" y="2956134"/>
                  </a:lnTo>
                  <a:lnTo>
                    <a:pt x="0" y="0"/>
                  </a:lnTo>
                  <a:close/>
                </a:path>
              </a:pathLst>
            </a:custGeom>
            <a:blipFill>
              <a:blip r:embed="rId4"/>
              <a:stretch>
                <a:fillRect/>
              </a:stretch>
            </a:blipFill>
          </p:spPr>
        </p:sp>
      </p:grpSp>
      <p:sp>
        <p:nvSpPr>
          <p:cNvPr id="14" name="TextBox 14"/>
          <p:cNvSpPr txBox="1"/>
          <p:nvPr/>
        </p:nvSpPr>
        <p:spPr>
          <a:xfrm>
            <a:off x="3657633" y="6941676"/>
            <a:ext cx="2438334" cy="228600"/>
          </a:xfrm>
          <a:prstGeom prst="rect">
            <a:avLst/>
          </a:prstGeom>
        </p:spPr>
        <p:txBody>
          <a:bodyPr lIns="0" tIns="0" rIns="0" bIns="0" rtlCol="0" anchor="t">
            <a:spAutoFit/>
          </a:bodyPr>
          <a:lstStyle/>
          <a:p>
            <a:pPr algn="ctr">
              <a:lnSpc>
                <a:spcPts val="1791"/>
              </a:lnSpc>
            </a:pPr>
            <a:r>
              <a:rPr lang="en-US" sz="1493">
                <a:solidFill>
                  <a:srgbClr val="FFFFFF"/>
                </a:solidFill>
                <a:latin typeface="Arimo Bold"/>
              </a:rPr>
              <a:t>Excellence and Service</a:t>
            </a:r>
          </a:p>
        </p:txBody>
      </p:sp>
      <p:sp>
        <p:nvSpPr>
          <p:cNvPr id="16" name="TextBox 16"/>
          <p:cNvSpPr txBox="1"/>
          <p:nvPr/>
        </p:nvSpPr>
        <p:spPr>
          <a:xfrm>
            <a:off x="369600" y="652276"/>
            <a:ext cx="2597465" cy="379610"/>
          </a:xfrm>
          <a:prstGeom prst="rect">
            <a:avLst/>
          </a:prstGeom>
        </p:spPr>
        <p:txBody>
          <a:bodyPr lIns="0" tIns="0" rIns="0" bIns="0" rtlCol="0" anchor="t">
            <a:spAutoFit/>
          </a:bodyPr>
          <a:lstStyle/>
          <a:p>
            <a:pPr algn="ctr">
              <a:lnSpc>
                <a:spcPts val="3027"/>
              </a:lnSpc>
              <a:spcBef>
                <a:spcPct val="0"/>
              </a:spcBef>
            </a:pPr>
            <a:r>
              <a:rPr lang="en-US" sz="2522">
                <a:solidFill>
                  <a:srgbClr val="000000"/>
                </a:solidFill>
                <a:latin typeface="Archivo Narrow Bold"/>
              </a:rPr>
              <a:t>Mann-Whitney U test</a:t>
            </a:r>
          </a:p>
        </p:txBody>
      </p:sp>
      <p:sp>
        <p:nvSpPr>
          <p:cNvPr id="17" name="TextBox 17"/>
          <p:cNvSpPr txBox="1"/>
          <p:nvPr/>
        </p:nvSpPr>
        <p:spPr>
          <a:xfrm>
            <a:off x="369600" y="6035468"/>
            <a:ext cx="7733109" cy="219075"/>
          </a:xfrm>
          <a:prstGeom prst="rect">
            <a:avLst/>
          </a:prstGeom>
        </p:spPr>
        <p:txBody>
          <a:bodyPr lIns="0" tIns="0" rIns="0" bIns="0" rtlCol="0" anchor="t">
            <a:spAutoFit/>
          </a:bodyPr>
          <a:lstStyle/>
          <a:p>
            <a:pPr>
              <a:lnSpc>
                <a:spcPts val="1791"/>
              </a:lnSpc>
              <a:spcBef>
                <a:spcPct val="0"/>
              </a:spcBef>
            </a:pPr>
            <a:r>
              <a:rPr lang="en-US" sz="1493">
                <a:solidFill>
                  <a:srgbClr val="000000"/>
                </a:solidFill>
                <a:latin typeface="Archivo Narrow Bold"/>
              </a:rPr>
              <a:t>Thus, two variables - Age and Number of transactions has shown to have relationship with Term Deposit</a:t>
            </a:r>
          </a:p>
        </p:txBody>
      </p:sp>
      <p:sp>
        <p:nvSpPr>
          <p:cNvPr id="18" name="TextBox 18"/>
          <p:cNvSpPr txBox="1"/>
          <p:nvPr/>
        </p:nvSpPr>
        <p:spPr>
          <a:xfrm>
            <a:off x="369600" y="1422410"/>
            <a:ext cx="9022080" cy="657225"/>
          </a:xfrm>
          <a:prstGeom prst="rect">
            <a:avLst/>
          </a:prstGeom>
        </p:spPr>
        <p:txBody>
          <a:bodyPr lIns="0" tIns="0" rIns="0" bIns="0" rtlCol="0" anchor="t">
            <a:spAutoFit/>
          </a:bodyPr>
          <a:lstStyle/>
          <a:p>
            <a:pPr>
              <a:lnSpc>
                <a:spcPts val="1791"/>
              </a:lnSpc>
            </a:pPr>
            <a:r>
              <a:rPr lang="en-US" sz="1493">
                <a:solidFill>
                  <a:srgbClr val="000000"/>
                </a:solidFill>
                <a:latin typeface="Archivo Narrow"/>
              </a:rPr>
              <a:t>H0: There is no relationship, the  variable distributions across the two categories are equal.</a:t>
            </a:r>
          </a:p>
          <a:p>
            <a:pPr>
              <a:lnSpc>
                <a:spcPts val="1791"/>
              </a:lnSpc>
            </a:pPr>
            <a:endParaRPr lang="en-US" sz="1493">
              <a:solidFill>
                <a:srgbClr val="000000"/>
              </a:solidFill>
              <a:latin typeface="Archivo Narrow"/>
            </a:endParaRPr>
          </a:p>
          <a:p>
            <a:pPr>
              <a:lnSpc>
                <a:spcPts val="1791"/>
              </a:lnSpc>
              <a:spcBef>
                <a:spcPct val="0"/>
              </a:spcBef>
            </a:pPr>
            <a:r>
              <a:rPr lang="en-US" sz="1493">
                <a:solidFill>
                  <a:srgbClr val="000000"/>
                </a:solidFill>
                <a:latin typeface="Archivo Narrow"/>
              </a:rPr>
              <a:t>H1: There is a relationship, the variable distributions across the two categories are not  equal.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7399120" y="-10160"/>
            <a:ext cx="2374240" cy="675808"/>
            <a:chOff x="0" y="0"/>
            <a:chExt cx="3165653" cy="901077"/>
          </a:xfrm>
        </p:grpSpPr>
        <p:sp>
          <p:nvSpPr>
            <p:cNvPr id="6" name="Freeform 6"/>
            <p:cNvSpPr/>
            <p:nvPr/>
          </p:nvSpPr>
          <p:spPr>
            <a:xfrm>
              <a:off x="13589" y="13589"/>
              <a:ext cx="3138551" cy="873887"/>
            </a:xfrm>
            <a:custGeom>
              <a:avLst/>
              <a:gdLst/>
              <a:ahLst/>
              <a:cxnLst/>
              <a:rect l="l" t="t" r="r" b="b"/>
              <a:pathLst>
                <a:path w="3138551" h="873887">
                  <a:moveTo>
                    <a:pt x="111633" y="0"/>
                  </a:moveTo>
                  <a:lnTo>
                    <a:pt x="3026791" y="0"/>
                  </a:lnTo>
                  <a:cubicBezTo>
                    <a:pt x="3088513" y="0"/>
                    <a:pt x="3138551" y="48895"/>
                    <a:pt x="3138551" y="109220"/>
                  </a:cubicBezTo>
                  <a:lnTo>
                    <a:pt x="3138551" y="873887"/>
                  </a:lnTo>
                  <a:lnTo>
                    <a:pt x="0" y="873887"/>
                  </a:lnTo>
                  <a:lnTo>
                    <a:pt x="0" y="109220"/>
                  </a:lnTo>
                  <a:cubicBezTo>
                    <a:pt x="0" y="48895"/>
                    <a:pt x="50038" y="0"/>
                    <a:pt x="111760" y="0"/>
                  </a:cubicBezTo>
                  <a:close/>
                </a:path>
              </a:pathLst>
            </a:custGeom>
            <a:solidFill>
              <a:srgbClr val="0B5394"/>
            </a:solidFill>
          </p:spPr>
        </p:sp>
        <p:sp>
          <p:nvSpPr>
            <p:cNvPr id="7" name="Freeform 7"/>
            <p:cNvSpPr/>
            <p:nvPr/>
          </p:nvSpPr>
          <p:spPr>
            <a:xfrm>
              <a:off x="0" y="0"/>
              <a:ext cx="3165729" cy="901065"/>
            </a:xfrm>
            <a:custGeom>
              <a:avLst/>
              <a:gdLst/>
              <a:ahLst/>
              <a:cxnLst/>
              <a:rect l="l" t="t" r="r" b="b"/>
              <a:pathLst>
                <a:path w="3165729" h="901065">
                  <a:moveTo>
                    <a:pt x="125222" y="0"/>
                  </a:moveTo>
                  <a:lnTo>
                    <a:pt x="3040380" y="0"/>
                  </a:lnTo>
                  <a:lnTo>
                    <a:pt x="3040380" y="13589"/>
                  </a:lnTo>
                  <a:lnTo>
                    <a:pt x="3040380" y="0"/>
                  </a:lnTo>
                  <a:cubicBezTo>
                    <a:pt x="3109214" y="0"/>
                    <a:pt x="3165602" y="54737"/>
                    <a:pt x="3165602" y="122809"/>
                  </a:cubicBezTo>
                  <a:lnTo>
                    <a:pt x="3152140" y="122809"/>
                  </a:lnTo>
                  <a:lnTo>
                    <a:pt x="3165729" y="122809"/>
                  </a:lnTo>
                  <a:lnTo>
                    <a:pt x="3165729" y="887476"/>
                  </a:lnTo>
                  <a:cubicBezTo>
                    <a:pt x="3165729" y="894969"/>
                    <a:pt x="3159633" y="901065"/>
                    <a:pt x="3152140" y="901065"/>
                  </a:cubicBezTo>
                  <a:lnTo>
                    <a:pt x="13589" y="901065"/>
                  </a:lnTo>
                  <a:cubicBezTo>
                    <a:pt x="6096" y="901065"/>
                    <a:pt x="0" y="894969"/>
                    <a:pt x="0" y="887476"/>
                  </a:cubicBezTo>
                  <a:lnTo>
                    <a:pt x="0" y="122809"/>
                  </a:lnTo>
                  <a:lnTo>
                    <a:pt x="13589" y="122809"/>
                  </a:lnTo>
                  <a:lnTo>
                    <a:pt x="0" y="122809"/>
                  </a:lnTo>
                  <a:cubicBezTo>
                    <a:pt x="0" y="54737"/>
                    <a:pt x="56388" y="0"/>
                    <a:pt x="125222" y="0"/>
                  </a:cubicBezTo>
                  <a:cubicBezTo>
                    <a:pt x="132715" y="0"/>
                    <a:pt x="138811" y="6096"/>
                    <a:pt x="138811" y="13589"/>
                  </a:cubicBezTo>
                  <a:lnTo>
                    <a:pt x="125222" y="13589"/>
                  </a:lnTo>
                  <a:lnTo>
                    <a:pt x="125222" y="0"/>
                  </a:lnTo>
                  <a:moveTo>
                    <a:pt x="125222" y="27051"/>
                  </a:moveTo>
                  <a:cubicBezTo>
                    <a:pt x="117729" y="27051"/>
                    <a:pt x="111633" y="20955"/>
                    <a:pt x="111633" y="13462"/>
                  </a:cubicBezTo>
                  <a:lnTo>
                    <a:pt x="125222" y="13462"/>
                  </a:lnTo>
                  <a:lnTo>
                    <a:pt x="125222" y="27051"/>
                  </a:lnTo>
                  <a:cubicBezTo>
                    <a:pt x="70739" y="27051"/>
                    <a:pt x="27051" y="70231"/>
                    <a:pt x="27051" y="122809"/>
                  </a:cubicBezTo>
                  <a:lnTo>
                    <a:pt x="27051" y="887476"/>
                  </a:lnTo>
                  <a:lnTo>
                    <a:pt x="13589" y="887476"/>
                  </a:lnTo>
                  <a:lnTo>
                    <a:pt x="13589" y="874014"/>
                  </a:lnTo>
                  <a:lnTo>
                    <a:pt x="3152140" y="874014"/>
                  </a:lnTo>
                  <a:lnTo>
                    <a:pt x="3152140" y="887603"/>
                  </a:lnTo>
                  <a:lnTo>
                    <a:pt x="3138551" y="887603"/>
                  </a:lnTo>
                  <a:lnTo>
                    <a:pt x="3138551" y="122809"/>
                  </a:lnTo>
                  <a:cubicBezTo>
                    <a:pt x="3138551" y="70231"/>
                    <a:pt x="3094863" y="27051"/>
                    <a:pt x="3040380" y="27051"/>
                  </a:cubicBezTo>
                  <a:lnTo>
                    <a:pt x="125222" y="27051"/>
                  </a:lnTo>
                  <a:close/>
                </a:path>
              </a:pathLst>
            </a:custGeom>
            <a:solidFill>
              <a:srgbClr val="0B5394"/>
            </a:solidFill>
          </p:spPr>
        </p:sp>
      </p:grpSp>
      <p:grpSp>
        <p:nvGrpSpPr>
          <p:cNvPr id="8" name="Group 8"/>
          <p:cNvGrpSpPr/>
          <p:nvPr/>
        </p:nvGrpSpPr>
        <p:grpSpPr>
          <a:xfrm rot="-10800000">
            <a:off x="-12080" y="-10160"/>
            <a:ext cx="9785440" cy="408928"/>
            <a:chOff x="0" y="0"/>
            <a:chExt cx="13047253" cy="545237"/>
          </a:xfrm>
        </p:grpSpPr>
        <p:sp>
          <p:nvSpPr>
            <p:cNvPr id="9" name="Freeform 9"/>
            <p:cNvSpPr/>
            <p:nvPr/>
          </p:nvSpPr>
          <p:spPr>
            <a:xfrm>
              <a:off x="13589" y="13589"/>
              <a:ext cx="13020167" cy="518160"/>
            </a:xfrm>
            <a:custGeom>
              <a:avLst/>
              <a:gdLst/>
              <a:ahLst/>
              <a:cxnLst/>
              <a:rect l="l" t="t" r="r" b="b"/>
              <a:pathLst>
                <a:path w="13020167" h="518160">
                  <a:moveTo>
                    <a:pt x="67945" y="0"/>
                  </a:moveTo>
                  <a:lnTo>
                    <a:pt x="12952095" y="0"/>
                  </a:lnTo>
                  <a:cubicBezTo>
                    <a:pt x="12989687" y="0"/>
                    <a:pt x="13020167" y="28956"/>
                    <a:pt x="13020167" y="64770"/>
                  </a:cubicBezTo>
                  <a:lnTo>
                    <a:pt x="13020167" y="518160"/>
                  </a:lnTo>
                  <a:lnTo>
                    <a:pt x="0" y="518160"/>
                  </a:lnTo>
                  <a:lnTo>
                    <a:pt x="0" y="64770"/>
                  </a:lnTo>
                  <a:cubicBezTo>
                    <a:pt x="0" y="28956"/>
                    <a:pt x="30480" y="0"/>
                    <a:pt x="68072" y="0"/>
                  </a:cubicBezTo>
                  <a:close/>
                </a:path>
              </a:pathLst>
            </a:custGeom>
            <a:solidFill>
              <a:srgbClr val="0B5394"/>
            </a:solidFill>
          </p:spPr>
        </p:sp>
        <p:sp>
          <p:nvSpPr>
            <p:cNvPr id="10" name="Freeform 10"/>
            <p:cNvSpPr/>
            <p:nvPr/>
          </p:nvSpPr>
          <p:spPr>
            <a:xfrm>
              <a:off x="0" y="0"/>
              <a:ext cx="13047218" cy="545338"/>
            </a:xfrm>
            <a:custGeom>
              <a:avLst/>
              <a:gdLst/>
              <a:ahLst/>
              <a:cxnLst/>
              <a:rect l="l" t="t" r="r" b="b"/>
              <a:pathLst>
                <a:path w="13047218" h="545338">
                  <a:moveTo>
                    <a:pt x="81534" y="0"/>
                  </a:moveTo>
                  <a:lnTo>
                    <a:pt x="12965684" y="0"/>
                  </a:lnTo>
                  <a:lnTo>
                    <a:pt x="12965684" y="13589"/>
                  </a:lnTo>
                  <a:lnTo>
                    <a:pt x="12965684" y="0"/>
                  </a:lnTo>
                  <a:cubicBezTo>
                    <a:pt x="13010135" y="0"/>
                    <a:pt x="13047218" y="34417"/>
                    <a:pt x="13047218" y="78359"/>
                  </a:cubicBezTo>
                  <a:lnTo>
                    <a:pt x="13033629" y="78359"/>
                  </a:lnTo>
                  <a:lnTo>
                    <a:pt x="13047218" y="78359"/>
                  </a:lnTo>
                  <a:lnTo>
                    <a:pt x="13047218" y="531749"/>
                  </a:lnTo>
                  <a:cubicBezTo>
                    <a:pt x="13047218" y="539242"/>
                    <a:pt x="13041122" y="545338"/>
                    <a:pt x="13033629" y="545338"/>
                  </a:cubicBezTo>
                  <a:lnTo>
                    <a:pt x="13589" y="545338"/>
                  </a:lnTo>
                  <a:cubicBezTo>
                    <a:pt x="6096" y="545211"/>
                    <a:pt x="0" y="539115"/>
                    <a:pt x="0" y="531749"/>
                  </a:cubicBezTo>
                  <a:lnTo>
                    <a:pt x="0" y="78359"/>
                  </a:lnTo>
                  <a:lnTo>
                    <a:pt x="13589" y="78359"/>
                  </a:lnTo>
                  <a:lnTo>
                    <a:pt x="0" y="78359"/>
                  </a:lnTo>
                  <a:cubicBezTo>
                    <a:pt x="0" y="34417"/>
                    <a:pt x="37211" y="0"/>
                    <a:pt x="81534" y="0"/>
                  </a:cubicBezTo>
                  <a:cubicBezTo>
                    <a:pt x="85598" y="0"/>
                    <a:pt x="89535" y="1905"/>
                    <a:pt x="92075" y="5080"/>
                  </a:cubicBezTo>
                  <a:lnTo>
                    <a:pt x="81534" y="13589"/>
                  </a:lnTo>
                  <a:lnTo>
                    <a:pt x="81534" y="0"/>
                  </a:lnTo>
                  <a:moveTo>
                    <a:pt x="81534" y="27051"/>
                  </a:moveTo>
                  <a:cubicBezTo>
                    <a:pt x="77470" y="27051"/>
                    <a:pt x="73533" y="25146"/>
                    <a:pt x="70993" y="21971"/>
                  </a:cubicBezTo>
                  <a:lnTo>
                    <a:pt x="81534" y="13462"/>
                  </a:lnTo>
                  <a:lnTo>
                    <a:pt x="81534" y="27051"/>
                  </a:lnTo>
                  <a:cubicBezTo>
                    <a:pt x="50800" y="27051"/>
                    <a:pt x="27051" y="50673"/>
                    <a:pt x="27051" y="78359"/>
                  </a:cubicBezTo>
                  <a:lnTo>
                    <a:pt x="27051" y="531749"/>
                  </a:lnTo>
                  <a:lnTo>
                    <a:pt x="13589" y="531749"/>
                  </a:lnTo>
                  <a:lnTo>
                    <a:pt x="13589" y="518160"/>
                  </a:lnTo>
                  <a:lnTo>
                    <a:pt x="13033756" y="518160"/>
                  </a:lnTo>
                  <a:lnTo>
                    <a:pt x="13033756" y="531749"/>
                  </a:lnTo>
                  <a:lnTo>
                    <a:pt x="13020168" y="531749"/>
                  </a:lnTo>
                  <a:lnTo>
                    <a:pt x="13020168" y="78359"/>
                  </a:lnTo>
                  <a:cubicBezTo>
                    <a:pt x="13020168" y="50673"/>
                    <a:pt x="12996418" y="27178"/>
                    <a:pt x="12965685" y="27178"/>
                  </a:cubicBezTo>
                  <a:lnTo>
                    <a:pt x="81534" y="27178"/>
                  </a:lnTo>
                  <a:close/>
                </a:path>
              </a:pathLst>
            </a:custGeom>
            <a:solidFill>
              <a:srgbClr val="0B5394"/>
            </a:solidFill>
          </p:spPr>
        </p:sp>
      </p:grpSp>
      <p:sp>
        <p:nvSpPr>
          <p:cNvPr id="11" name="Freeform 11"/>
          <p:cNvSpPr/>
          <p:nvPr/>
        </p:nvSpPr>
        <p:spPr>
          <a:xfrm>
            <a:off x="4822298" y="903986"/>
            <a:ext cx="4199782" cy="5618589"/>
          </a:xfrm>
          <a:custGeom>
            <a:avLst/>
            <a:gdLst/>
            <a:ahLst/>
            <a:cxnLst/>
            <a:rect l="l" t="t" r="r" b="b"/>
            <a:pathLst>
              <a:path w="4199782" h="5618589">
                <a:moveTo>
                  <a:pt x="0" y="0"/>
                </a:moveTo>
                <a:lnTo>
                  <a:pt x="4199782" y="0"/>
                </a:lnTo>
                <a:lnTo>
                  <a:pt x="4199782" y="5618588"/>
                </a:lnTo>
                <a:lnTo>
                  <a:pt x="0" y="5618588"/>
                </a:lnTo>
                <a:lnTo>
                  <a:pt x="0" y="0"/>
                </a:lnTo>
                <a:close/>
              </a:path>
            </a:pathLst>
          </a:custGeom>
          <a:blipFill>
            <a:blip r:embed="rId3"/>
            <a:stretch>
              <a:fillRect/>
            </a:stretch>
          </a:blipFill>
        </p:spPr>
      </p:sp>
      <p:sp>
        <p:nvSpPr>
          <p:cNvPr id="12" name="TextBox 12"/>
          <p:cNvSpPr txBox="1"/>
          <p:nvPr/>
        </p:nvSpPr>
        <p:spPr>
          <a:xfrm>
            <a:off x="3657633" y="6941676"/>
            <a:ext cx="2438334" cy="228600"/>
          </a:xfrm>
          <a:prstGeom prst="rect">
            <a:avLst/>
          </a:prstGeom>
        </p:spPr>
        <p:txBody>
          <a:bodyPr lIns="0" tIns="0" rIns="0" bIns="0" rtlCol="0" anchor="t">
            <a:spAutoFit/>
          </a:bodyPr>
          <a:lstStyle/>
          <a:p>
            <a:pPr algn="ctr">
              <a:lnSpc>
                <a:spcPts val="1791"/>
              </a:lnSpc>
            </a:pPr>
            <a:r>
              <a:rPr lang="en-US" sz="1493">
                <a:solidFill>
                  <a:srgbClr val="FFFFFF"/>
                </a:solidFill>
                <a:latin typeface="Arimo Bold"/>
              </a:rPr>
              <a:t>Excellence and Service</a:t>
            </a:r>
          </a:p>
        </p:txBody>
      </p:sp>
      <p:sp>
        <p:nvSpPr>
          <p:cNvPr id="14" name="TextBox 14"/>
          <p:cNvSpPr txBox="1"/>
          <p:nvPr/>
        </p:nvSpPr>
        <p:spPr>
          <a:xfrm>
            <a:off x="91413" y="484673"/>
            <a:ext cx="6261011" cy="819150"/>
          </a:xfrm>
          <a:prstGeom prst="rect">
            <a:avLst/>
          </a:prstGeom>
        </p:spPr>
        <p:txBody>
          <a:bodyPr lIns="0" tIns="0" rIns="0" bIns="0" rtlCol="0" anchor="t">
            <a:spAutoFit/>
          </a:bodyPr>
          <a:lstStyle/>
          <a:p>
            <a:pPr>
              <a:lnSpc>
                <a:spcPts val="2122"/>
              </a:lnSpc>
              <a:spcBef>
                <a:spcPct val="0"/>
              </a:spcBef>
            </a:pPr>
            <a:r>
              <a:rPr lang="en-US" sz="1768">
                <a:solidFill>
                  <a:srgbClr val="000000"/>
                </a:solidFill>
                <a:latin typeface="Archivo Narrow Bold"/>
              </a:rPr>
              <a:t>Identifying Categorical feature variables related to Term Deposit</a:t>
            </a:r>
          </a:p>
          <a:p>
            <a:pPr>
              <a:lnSpc>
                <a:spcPts val="2122"/>
              </a:lnSpc>
              <a:spcBef>
                <a:spcPct val="0"/>
              </a:spcBef>
            </a:pPr>
            <a:endParaRPr lang="en-US" sz="1768">
              <a:solidFill>
                <a:srgbClr val="000000"/>
              </a:solidFill>
              <a:latin typeface="Archivo Narrow Bold"/>
            </a:endParaRPr>
          </a:p>
          <a:p>
            <a:pPr>
              <a:lnSpc>
                <a:spcPts val="2122"/>
              </a:lnSpc>
            </a:pPr>
            <a:endParaRPr lang="en-US" sz="1768">
              <a:solidFill>
                <a:srgbClr val="000000"/>
              </a:solidFill>
              <a:latin typeface="Archivo Narrow Bold"/>
            </a:endParaRPr>
          </a:p>
        </p:txBody>
      </p:sp>
      <p:sp>
        <p:nvSpPr>
          <p:cNvPr id="15" name="TextBox 15"/>
          <p:cNvSpPr txBox="1"/>
          <p:nvPr/>
        </p:nvSpPr>
        <p:spPr>
          <a:xfrm>
            <a:off x="311795" y="2237634"/>
            <a:ext cx="3448737" cy="3505200"/>
          </a:xfrm>
          <a:prstGeom prst="rect">
            <a:avLst/>
          </a:prstGeom>
        </p:spPr>
        <p:txBody>
          <a:bodyPr lIns="0" tIns="0" rIns="0" bIns="0" rtlCol="0" anchor="t">
            <a:spAutoFit/>
          </a:bodyPr>
          <a:lstStyle/>
          <a:p>
            <a:pPr marL="322410" lvl="1" indent="-161205">
              <a:lnSpc>
                <a:spcPts val="1791"/>
              </a:lnSpc>
              <a:buFont typeface="Arial"/>
              <a:buChar char="•"/>
            </a:pPr>
            <a:r>
              <a:rPr lang="en-US" sz="1493">
                <a:solidFill>
                  <a:srgbClr val="000000"/>
                </a:solidFill>
                <a:latin typeface="Archivo Narrow"/>
              </a:rPr>
              <a:t>Useful for visualizing the distribution and relationship between two categorical variables.</a:t>
            </a:r>
          </a:p>
          <a:p>
            <a:pPr>
              <a:lnSpc>
                <a:spcPts val="1791"/>
              </a:lnSpc>
            </a:pPr>
            <a:endParaRPr lang="en-US" sz="1493">
              <a:solidFill>
                <a:srgbClr val="000000"/>
              </a:solidFill>
              <a:latin typeface="Archivo Narrow"/>
            </a:endParaRPr>
          </a:p>
          <a:p>
            <a:pPr marL="322410" lvl="1" indent="-161205">
              <a:lnSpc>
                <a:spcPts val="1791"/>
              </a:lnSpc>
              <a:buFont typeface="Arial"/>
              <a:buChar char="•"/>
            </a:pPr>
            <a:r>
              <a:rPr lang="en-US" sz="1493">
                <a:solidFill>
                  <a:srgbClr val="000000"/>
                </a:solidFill>
                <a:latin typeface="Archivo Narrow"/>
              </a:rPr>
              <a:t>The categorical feature is plotted on the x-axis, and the count of occurrences is represented on the y-axis.</a:t>
            </a:r>
          </a:p>
          <a:p>
            <a:pPr>
              <a:lnSpc>
                <a:spcPts val="1791"/>
              </a:lnSpc>
            </a:pPr>
            <a:endParaRPr lang="en-US" sz="1493">
              <a:solidFill>
                <a:srgbClr val="000000"/>
              </a:solidFill>
              <a:latin typeface="Archivo Narrow"/>
            </a:endParaRPr>
          </a:p>
          <a:p>
            <a:pPr marL="322410" lvl="1" indent="-161205">
              <a:lnSpc>
                <a:spcPts val="1791"/>
              </a:lnSpc>
              <a:buFont typeface="Arial"/>
              <a:buChar char="•"/>
            </a:pPr>
            <a:r>
              <a:rPr lang="en-US" sz="1493">
                <a:solidFill>
                  <a:srgbClr val="000000"/>
                </a:solidFill>
                <a:latin typeface="Archivo Narrow"/>
              </a:rPr>
              <a:t>It is evident that there is no one category where the number of customers who have taken a Term Deposit is greater compared to those who have not.</a:t>
            </a:r>
          </a:p>
          <a:p>
            <a:pPr>
              <a:lnSpc>
                <a:spcPts val="1791"/>
              </a:lnSpc>
            </a:pPr>
            <a:endParaRPr lang="en-US" sz="1493">
              <a:solidFill>
                <a:srgbClr val="000000"/>
              </a:solidFill>
              <a:latin typeface="Archivo Narrow"/>
            </a:endParaRPr>
          </a:p>
          <a:p>
            <a:pPr marL="322410" lvl="1" indent="-161205">
              <a:lnSpc>
                <a:spcPts val="1791"/>
              </a:lnSpc>
              <a:buFont typeface="Arial"/>
              <a:buChar char="•"/>
            </a:pPr>
            <a:r>
              <a:rPr lang="en-US" sz="1493">
                <a:solidFill>
                  <a:srgbClr val="000000"/>
                </a:solidFill>
                <a:latin typeface="Archivo Narrow"/>
              </a:rPr>
              <a:t>There is a notable amount of people without housing loan who have taken Term Deposit.</a:t>
            </a:r>
          </a:p>
          <a:p>
            <a:pPr>
              <a:lnSpc>
                <a:spcPts val="1791"/>
              </a:lnSpc>
            </a:pPr>
            <a:r>
              <a:rPr lang="en-US" sz="1493">
                <a:solidFill>
                  <a:srgbClr val="000000"/>
                </a:solidFill>
                <a:latin typeface="Archivo Narrow"/>
              </a:rPr>
              <a:t> </a:t>
            </a:r>
          </a:p>
        </p:txBody>
      </p:sp>
      <p:sp>
        <p:nvSpPr>
          <p:cNvPr id="16" name="TextBox 16"/>
          <p:cNvSpPr txBox="1"/>
          <p:nvPr/>
        </p:nvSpPr>
        <p:spPr>
          <a:xfrm>
            <a:off x="513202" y="1570523"/>
            <a:ext cx="2851051" cy="276225"/>
          </a:xfrm>
          <a:prstGeom prst="rect">
            <a:avLst/>
          </a:prstGeom>
        </p:spPr>
        <p:txBody>
          <a:bodyPr lIns="0" tIns="0" rIns="0" bIns="0" rtlCol="0" anchor="t">
            <a:spAutoFit/>
          </a:bodyPr>
          <a:lstStyle/>
          <a:p>
            <a:pPr algn="ctr">
              <a:lnSpc>
                <a:spcPts val="2031"/>
              </a:lnSpc>
              <a:spcBef>
                <a:spcPct val="0"/>
              </a:spcBef>
            </a:pPr>
            <a:r>
              <a:rPr lang="en-US" sz="1693">
                <a:solidFill>
                  <a:srgbClr val="000000"/>
                </a:solidFill>
                <a:latin typeface="Archivo Narrow Bold"/>
              </a:rPr>
              <a:t>Visual test 1: Clustered count plot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7399120" y="-10160"/>
            <a:ext cx="2374240" cy="675808"/>
            <a:chOff x="0" y="0"/>
            <a:chExt cx="3165653" cy="901077"/>
          </a:xfrm>
        </p:grpSpPr>
        <p:sp>
          <p:nvSpPr>
            <p:cNvPr id="6" name="Freeform 6"/>
            <p:cNvSpPr/>
            <p:nvPr/>
          </p:nvSpPr>
          <p:spPr>
            <a:xfrm>
              <a:off x="13589" y="13589"/>
              <a:ext cx="3138551" cy="873887"/>
            </a:xfrm>
            <a:custGeom>
              <a:avLst/>
              <a:gdLst/>
              <a:ahLst/>
              <a:cxnLst/>
              <a:rect l="l" t="t" r="r" b="b"/>
              <a:pathLst>
                <a:path w="3138551" h="873887">
                  <a:moveTo>
                    <a:pt x="111633" y="0"/>
                  </a:moveTo>
                  <a:lnTo>
                    <a:pt x="3026791" y="0"/>
                  </a:lnTo>
                  <a:cubicBezTo>
                    <a:pt x="3088513" y="0"/>
                    <a:pt x="3138551" y="48895"/>
                    <a:pt x="3138551" y="109220"/>
                  </a:cubicBezTo>
                  <a:lnTo>
                    <a:pt x="3138551" y="873887"/>
                  </a:lnTo>
                  <a:lnTo>
                    <a:pt x="0" y="873887"/>
                  </a:lnTo>
                  <a:lnTo>
                    <a:pt x="0" y="109220"/>
                  </a:lnTo>
                  <a:cubicBezTo>
                    <a:pt x="0" y="48895"/>
                    <a:pt x="50038" y="0"/>
                    <a:pt x="111760" y="0"/>
                  </a:cubicBezTo>
                  <a:close/>
                </a:path>
              </a:pathLst>
            </a:custGeom>
            <a:solidFill>
              <a:srgbClr val="0B5394"/>
            </a:solidFill>
          </p:spPr>
        </p:sp>
        <p:sp>
          <p:nvSpPr>
            <p:cNvPr id="7" name="Freeform 7"/>
            <p:cNvSpPr/>
            <p:nvPr/>
          </p:nvSpPr>
          <p:spPr>
            <a:xfrm>
              <a:off x="0" y="0"/>
              <a:ext cx="3165729" cy="901065"/>
            </a:xfrm>
            <a:custGeom>
              <a:avLst/>
              <a:gdLst/>
              <a:ahLst/>
              <a:cxnLst/>
              <a:rect l="l" t="t" r="r" b="b"/>
              <a:pathLst>
                <a:path w="3165729" h="901065">
                  <a:moveTo>
                    <a:pt x="125222" y="0"/>
                  </a:moveTo>
                  <a:lnTo>
                    <a:pt x="3040380" y="0"/>
                  </a:lnTo>
                  <a:lnTo>
                    <a:pt x="3040380" y="13589"/>
                  </a:lnTo>
                  <a:lnTo>
                    <a:pt x="3040380" y="0"/>
                  </a:lnTo>
                  <a:cubicBezTo>
                    <a:pt x="3109214" y="0"/>
                    <a:pt x="3165602" y="54737"/>
                    <a:pt x="3165602" y="122809"/>
                  </a:cubicBezTo>
                  <a:lnTo>
                    <a:pt x="3152140" y="122809"/>
                  </a:lnTo>
                  <a:lnTo>
                    <a:pt x="3165729" y="122809"/>
                  </a:lnTo>
                  <a:lnTo>
                    <a:pt x="3165729" y="887476"/>
                  </a:lnTo>
                  <a:cubicBezTo>
                    <a:pt x="3165729" y="894969"/>
                    <a:pt x="3159633" y="901065"/>
                    <a:pt x="3152140" y="901065"/>
                  </a:cubicBezTo>
                  <a:lnTo>
                    <a:pt x="13589" y="901065"/>
                  </a:lnTo>
                  <a:cubicBezTo>
                    <a:pt x="6096" y="901065"/>
                    <a:pt x="0" y="894969"/>
                    <a:pt x="0" y="887476"/>
                  </a:cubicBezTo>
                  <a:lnTo>
                    <a:pt x="0" y="122809"/>
                  </a:lnTo>
                  <a:lnTo>
                    <a:pt x="13589" y="122809"/>
                  </a:lnTo>
                  <a:lnTo>
                    <a:pt x="0" y="122809"/>
                  </a:lnTo>
                  <a:cubicBezTo>
                    <a:pt x="0" y="54737"/>
                    <a:pt x="56388" y="0"/>
                    <a:pt x="125222" y="0"/>
                  </a:cubicBezTo>
                  <a:cubicBezTo>
                    <a:pt x="132715" y="0"/>
                    <a:pt x="138811" y="6096"/>
                    <a:pt x="138811" y="13589"/>
                  </a:cubicBezTo>
                  <a:lnTo>
                    <a:pt x="125222" y="13589"/>
                  </a:lnTo>
                  <a:lnTo>
                    <a:pt x="125222" y="0"/>
                  </a:lnTo>
                  <a:moveTo>
                    <a:pt x="125222" y="27051"/>
                  </a:moveTo>
                  <a:cubicBezTo>
                    <a:pt x="117729" y="27051"/>
                    <a:pt x="111633" y="20955"/>
                    <a:pt x="111633" y="13462"/>
                  </a:cubicBezTo>
                  <a:lnTo>
                    <a:pt x="125222" y="13462"/>
                  </a:lnTo>
                  <a:lnTo>
                    <a:pt x="125222" y="27051"/>
                  </a:lnTo>
                  <a:cubicBezTo>
                    <a:pt x="70739" y="27051"/>
                    <a:pt x="27051" y="70231"/>
                    <a:pt x="27051" y="122809"/>
                  </a:cubicBezTo>
                  <a:lnTo>
                    <a:pt x="27051" y="887476"/>
                  </a:lnTo>
                  <a:lnTo>
                    <a:pt x="13589" y="887476"/>
                  </a:lnTo>
                  <a:lnTo>
                    <a:pt x="13589" y="874014"/>
                  </a:lnTo>
                  <a:lnTo>
                    <a:pt x="3152140" y="874014"/>
                  </a:lnTo>
                  <a:lnTo>
                    <a:pt x="3152140" y="887603"/>
                  </a:lnTo>
                  <a:lnTo>
                    <a:pt x="3138551" y="887603"/>
                  </a:lnTo>
                  <a:lnTo>
                    <a:pt x="3138551" y="122809"/>
                  </a:lnTo>
                  <a:cubicBezTo>
                    <a:pt x="3138551" y="70231"/>
                    <a:pt x="3094863" y="27051"/>
                    <a:pt x="3040380" y="27051"/>
                  </a:cubicBezTo>
                  <a:lnTo>
                    <a:pt x="125222" y="27051"/>
                  </a:lnTo>
                  <a:close/>
                </a:path>
              </a:pathLst>
            </a:custGeom>
            <a:solidFill>
              <a:srgbClr val="0B5394"/>
            </a:solidFill>
          </p:spPr>
        </p:sp>
      </p:grpSp>
      <p:grpSp>
        <p:nvGrpSpPr>
          <p:cNvPr id="8" name="Group 8"/>
          <p:cNvGrpSpPr/>
          <p:nvPr/>
        </p:nvGrpSpPr>
        <p:grpSpPr>
          <a:xfrm rot="-10800000">
            <a:off x="-12080" y="-10160"/>
            <a:ext cx="9785440" cy="408928"/>
            <a:chOff x="0" y="0"/>
            <a:chExt cx="13047253" cy="545237"/>
          </a:xfrm>
        </p:grpSpPr>
        <p:sp>
          <p:nvSpPr>
            <p:cNvPr id="9" name="Freeform 9"/>
            <p:cNvSpPr/>
            <p:nvPr/>
          </p:nvSpPr>
          <p:spPr>
            <a:xfrm>
              <a:off x="13589" y="13589"/>
              <a:ext cx="13020167" cy="518160"/>
            </a:xfrm>
            <a:custGeom>
              <a:avLst/>
              <a:gdLst/>
              <a:ahLst/>
              <a:cxnLst/>
              <a:rect l="l" t="t" r="r" b="b"/>
              <a:pathLst>
                <a:path w="13020167" h="518160">
                  <a:moveTo>
                    <a:pt x="67945" y="0"/>
                  </a:moveTo>
                  <a:lnTo>
                    <a:pt x="12952095" y="0"/>
                  </a:lnTo>
                  <a:cubicBezTo>
                    <a:pt x="12989687" y="0"/>
                    <a:pt x="13020167" y="28956"/>
                    <a:pt x="13020167" y="64770"/>
                  </a:cubicBezTo>
                  <a:lnTo>
                    <a:pt x="13020167" y="518160"/>
                  </a:lnTo>
                  <a:lnTo>
                    <a:pt x="0" y="518160"/>
                  </a:lnTo>
                  <a:lnTo>
                    <a:pt x="0" y="64770"/>
                  </a:lnTo>
                  <a:cubicBezTo>
                    <a:pt x="0" y="28956"/>
                    <a:pt x="30480" y="0"/>
                    <a:pt x="68072" y="0"/>
                  </a:cubicBezTo>
                  <a:close/>
                </a:path>
              </a:pathLst>
            </a:custGeom>
            <a:solidFill>
              <a:srgbClr val="0B5394"/>
            </a:solidFill>
          </p:spPr>
        </p:sp>
        <p:sp>
          <p:nvSpPr>
            <p:cNvPr id="10" name="Freeform 10"/>
            <p:cNvSpPr/>
            <p:nvPr/>
          </p:nvSpPr>
          <p:spPr>
            <a:xfrm>
              <a:off x="0" y="0"/>
              <a:ext cx="13047218" cy="545338"/>
            </a:xfrm>
            <a:custGeom>
              <a:avLst/>
              <a:gdLst/>
              <a:ahLst/>
              <a:cxnLst/>
              <a:rect l="l" t="t" r="r" b="b"/>
              <a:pathLst>
                <a:path w="13047218" h="545338">
                  <a:moveTo>
                    <a:pt x="81534" y="0"/>
                  </a:moveTo>
                  <a:lnTo>
                    <a:pt x="12965684" y="0"/>
                  </a:lnTo>
                  <a:lnTo>
                    <a:pt x="12965684" y="13589"/>
                  </a:lnTo>
                  <a:lnTo>
                    <a:pt x="12965684" y="0"/>
                  </a:lnTo>
                  <a:cubicBezTo>
                    <a:pt x="13010135" y="0"/>
                    <a:pt x="13047218" y="34417"/>
                    <a:pt x="13047218" y="78359"/>
                  </a:cubicBezTo>
                  <a:lnTo>
                    <a:pt x="13033629" y="78359"/>
                  </a:lnTo>
                  <a:lnTo>
                    <a:pt x="13047218" y="78359"/>
                  </a:lnTo>
                  <a:lnTo>
                    <a:pt x="13047218" y="531749"/>
                  </a:lnTo>
                  <a:cubicBezTo>
                    <a:pt x="13047218" y="539242"/>
                    <a:pt x="13041122" y="545338"/>
                    <a:pt x="13033629" y="545338"/>
                  </a:cubicBezTo>
                  <a:lnTo>
                    <a:pt x="13589" y="545338"/>
                  </a:lnTo>
                  <a:cubicBezTo>
                    <a:pt x="6096" y="545211"/>
                    <a:pt x="0" y="539115"/>
                    <a:pt x="0" y="531749"/>
                  </a:cubicBezTo>
                  <a:lnTo>
                    <a:pt x="0" y="78359"/>
                  </a:lnTo>
                  <a:lnTo>
                    <a:pt x="13589" y="78359"/>
                  </a:lnTo>
                  <a:lnTo>
                    <a:pt x="0" y="78359"/>
                  </a:lnTo>
                  <a:cubicBezTo>
                    <a:pt x="0" y="34417"/>
                    <a:pt x="37211" y="0"/>
                    <a:pt x="81534" y="0"/>
                  </a:cubicBezTo>
                  <a:cubicBezTo>
                    <a:pt x="85598" y="0"/>
                    <a:pt x="89535" y="1905"/>
                    <a:pt x="92075" y="5080"/>
                  </a:cubicBezTo>
                  <a:lnTo>
                    <a:pt x="81534" y="13589"/>
                  </a:lnTo>
                  <a:lnTo>
                    <a:pt x="81534" y="0"/>
                  </a:lnTo>
                  <a:moveTo>
                    <a:pt x="81534" y="27051"/>
                  </a:moveTo>
                  <a:cubicBezTo>
                    <a:pt x="77470" y="27051"/>
                    <a:pt x="73533" y="25146"/>
                    <a:pt x="70993" y="21971"/>
                  </a:cubicBezTo>
                  <a:lnTo>
                    <a:pt x="81534" y="13462"/>
                  </a:lnTo>
                  <a:lnTo>
                    <a:pt x="81534" y="27051"/>
                  </a:lnTo>
                  <a:cubicBezTo>
                    <a:pt x="50800" y="27051"/>
                    <a:pt x="27051" y="50673"/>
                    <a:pt x="27051" y="78359"/>
                  </a:cubicBezTo>
                  <a:lnTo>
                    <a:pt x="27051" y="531749"/>
                  </a:lnTo>
                  <a:lnTo>
                    <a:pt x="13589" y="531749"/>
                  </a:lnTo>
                  <a:lnTo>
                    <a:pt x="13589" y="518160"/>
                  </a:lnTo>
                  <a:lnTo>
                    <a:pt x="13033756" y="518160"/>
                  </a:lnTo>
                  <a:lnTo>
                    <a:pt x="13033756" y="531749"/>
                  </a:lnTo>
                  <a:lnTo>
                    <a:pt x="13020168" y="531749"/>
                  </a:lnTo>
                  <a:lnTo>
                    <a:pt x="13020168" y="78359"/>
                  </a:lnTo>
                  <a:cubicBezTo>
                    <a:pt x="13020168" y="50673"/>
                    <a:pt x="12996418" y="27178"/>
                    <a:pt x="12965685" y="27178"/>
                  </a:cubicBezTo>
                  <a:lnTo>
                    <a:pt x="81534" y="27178"/>
                  </a:lnTo>
                  <a:close/>
                </a:path>
              </a:pathLst>
            </a:custGeom>
            <a:solidFill>
              <a:srgbClr val="0B5394"/>
            </a:solidFill>
          </p:spPr>
        </p:sp>
      </p:grpSp>
      <p:sp>
        <p:nvSpPr>
          <p:cNvPr id="11" name="Freeform 11"/>
          <p:cNvSpPr/>
          <p:nvPr/>
        </p:nvSpPr>
        <p:spPr>
          <a:xfrm>
            <a:off x="5134015" y="877522"/>
            <a:ext cx="4042580" cy="5404636"/>
          </a:xfrm>
          <a:custGeom>
            <a:avLst/>
            <a:gdLst/>
            <a:ahLst/>
            <a:cxnLst/>
            <a:rect l="l" t="t" r="r" b="b"/>
            <a:pathLst>
              <a:path w="4042580" h="5404636">
                <a:moveTo>
                  <a:pt x="0" y="0"/>
                </a:moveTo>
                <a:lnTo>
                  <a:pt x="4042580" y="0"/>
                </a:lnTo>
                <a:lnTo>
                  <a:pt x="4042580" y="5404636"/>
                </a:lnTo>
                <a:lnTo>
                  <a:pt x="0" y="5404636"/>
                </a:lnTo>
                <a:lnTo>
                  <a:pt x="0" y="0"/>
                </a:lnTo>
                <a:close/>
              </a:path>
            </a:pathLst>
          </a:custGeom>
          <a:blipFill>
            <a:blip r:embed="rId3"/>
            <a:stretch>
              <a:fillRect/>
            </a:stretch>
          </a:blipFill>
        </p:spPr>
      </p:sp>
      <p:sp>
        <p:nvSpPr>
          <p:cNvPr id="12" name="TextBox 12"/>
          <p:cNvSpPr txBox="1"/>
          <p:nvPr/>
        </p:nvSpPr>
        <p:spPr>
          <a:xfrm>
            <a:off x="3657633" y="6941676"/>
            <a:ext cx="2438334" cy="228600"/>
          </a:xfrm>
          <a:prstGeom prst="rect">
            <a:avLst/>
          </a:prstGeom>
        </p:spPr>
        <p:txBody>
          <a:bodyPr lIns="0" tIns="0" rIns="0" bIns="0" rtlCol="0" anchor="t">
            <a:spAutoFit/>
          </a:bodyPr>
          <a:lstStyle/>
          <a:p>
            <a:pPr algn="ctr">
              <a:lnSpc>
                <a:spcPts val="1791"/>
              </a:lnSpc>
            </a:pPr>
            <a:r>
              <a:rPr lang="en-US" sz="1493">
                <a:solidFill>
                  <a:srgbClr val="FFFFFF"/>
                </a:solidFill>
                <a:latin typeface="Arimo Bold"/>
              </a:rPr>
              <a:t>Excellence and Service</a:t>
            </a:r>
          </a:p>
        </p:txBody>
      </p:sp>
      <p:sp>
        <p:nvSpPr>
          <p:cNvPr id="14" name="TextBox 14"/>
          <p:cNvSpPr txBox="1"/>
          <p:nvPr/>
        </p:nvSpPr>
        <p:spPr>
          <a:xfrm>
            <a:off x="366532" y="1972416"/>
            <a:ext cx="3988416" cy="4600575"/>
          </a:xfrm>
          <a:prstGeom prst="rect">
            <a:avLst/>
          </a:prstGeom>
        </p:spPr>
        <p:txBody>
          <a:bodyPr lIns="0" tIns="0" rIns="0" bIns="0" rtlCol="0" anchor="t">
            <a:spAutoFit/>
          </a:bodyPr>
          <a:lstStyle/>
          <a:p>
            <a:pPr marL="321692" lvl="1" indent="-160846">
              <a:lnSpc>
                <a:spcPts val="1788"/>
              </a:lnSpc>
              <a:buFont typeface="Arial"/>
              <a:buChar char="•"/>
            </a:pPr>
            <a:r>
              <a:rPr lang="en-US" sz="1490">
                <a:solidFill>
                  <a:srgbClr val="000000"/>
                </a:solidFill>
                <a:latin typeface="Archivo Narrow"/>
              </a:rPr>
              <a:t>Allows for a direct and proportional comparison of different categories.</a:t>
            </a:r>
          </a:p>
          <a:p>
            <a:pPr>
              <a:lnSpc>
                <a:spcPts val="1788"/>
              </a:lnSpc>
            </a:pPr>
            <a:endParaRPr lang="en-US" sz="1490">
              <a:solidFill>
                <a:srgbClr val="000000"/>
              </a:solidFill>
              <a:latin typeface="Archivo Narrow"/>
            </a:endParaRPr>
          </a:p>
          <a:p>
            <a:pPr marL="321692" lvl="1" indent="-160846">
              <a:lnSpc>
                <a:spcPts val="1788"/>
              </a:lnSpc>
              <a:buFont typeface="Arial"/>
              <a:buChar char="•"/>
            </a:pPr>
            <a:r>
              <a:rPr lang="en-US" sz="1490">
                <a:solidFill>
                  <a:srgbClr val="000000"/>
                </a:solidFill>
                <a:latin typeface="Archivo Narrow"/>
              </a:rPr>
              <a:t> Each bar represents the relative contribution of a specific category to the whole.</a:t>
            </a:r>
          </a:p>
          <a:p>
            <a:pPr>
              <a:lnSpc>
                <a:spcPts val="1788"/>
              </a:lnSpc>
            </a:pPr>
            <a:endParaRPr lang="en-US" sz="1490">
              <a:solidFill>
                <a:srgbClr val="000000"/>
              </a:solidFill>
              <a:latin typeface="Archivo Narrow"/>
            </a:endParaRPr>
          </a:p>
          <a:p>
            <a:pPr marL="321692" lvl="1" indent="-160846">
              <a:lnSpc>
                <a:spcPts val="1788"/>
              </a:lnSpc>
              <a:buFont typeface="Arial"/>
              <a:buChar char="•"/>
            </a:pPr>
            <a:r>
              <a:rPr lang="en-US" sz="1490">
                <a:solidFill>
                  <a:srgbClr val="000000"/>
                </a:solidFill>
                <a:latin typeface="Archivo Narrow"/>
              </a:rPr>
              <a:t>The stacked format shows the relative distribution of categories within each bar, making it easier to identify patterns and trends.</a:t>
            </a:r>
          </a:p>
          <a:p>
            <a:pPr>
              <a:lnSpc>
                <a:spcPts val="1788"/>
              </a:lnSpc>
            </a:pPr>
            <a:endParaRPr lang="en-US" sz="1490">
              <a:solidFill>
                <a:srgbClr val="000000"/>
              </a:solidFill>
              <a:latin typeface="Archivo Narrow"/>
            </a:endParaRPr>
          </a:p>
          <a:p>
            <a:pPr>
              <a:lnSpc>
                <a:spcPts val="1788"/>
              </a:lnSpc>
            </a:pPr>
            <a:endParaRPr lang="en-US" sz="1490">
              <a:solidFill>
                <a:srgbClr val="000000"/>
              </a:solidFill>
              <a:latin typeface="Archivo Narrow"/>
            </a:endParaRPr>
          </a:p>
          <a:p>
            <a:pPr marL="321692" lvl="1" indent="-160846">
              <a:lnSpc>
                <a:spcPts val="1788"/>
              </a:lnSpc>
              <a:buFont typeface="Arial"/>
              <a:buChar char="•"/>
            </a:pPr>
            <a:r>
              <a:rPr lang="en-US" sz="1490">
                <a:solidFill>
                  <a:srgbClr val="000000"/>
                </a:solidFill>
                <a:latin typeface="Archivo Narrow"/>
              </a:rPr>
              <a:t>Inspite of relatively smaller proportion in the data, the students have taken the highest  number of Term-Deposits compared to the other categories.</a:t>
            </a:r>
          </a:p>
          <a:p>
            <a:pPr>
              <a:lnSpc>
                <a:spcPts val="1788"/>
              </a:lnSpc>
            </a:pPr>
            <a:endParaRPr lang="en-US" sz="1490">
              <a:solidFill>
                <a:srgbClr val="000000"/>
              </a:solidFill>
              <a:latin typeface="Archivo Narrow"/>
            </a:endParaRPr>
          </a:p>
          <a:p>
            <a:pPr marL="321692" lvl="1" indent="-160846">
              <a:lnSpc>
                <a:spcPts val="1788"/>
              </a:lnSpc>
              <a:buFont typeface="Arial"/>
              <a:buChar char="•"/>
            </a:pPr>
            <a:r>
              <a:rPr lang="en-US" sz="1490">
                <a:solidFill>
                  <a:srgbClr val="000000"/>
                </a:solidFill>
                <a:latin typeface="Archivo Narrow"/>
              </a:rPr>
              <a:t>Housing, loan, insurance, contact and previous marketing outcome is shown to have significant relationship with Term Deposit.</a:t>
            </a:r>
          </a:p>
          <a:p>
            <a:pPr>
              <a:lnSpc>
                <a:spcPts val="1788"/>
              </a:lnSpc>
            </a:pPr>
            <a:endParaRPr lang="en-US" sz="1490">
              <a:solidFill>
                <a:srgbClr val="000000"/>
              </a:solidFill>
              <a:latin typeface="Archivo Narrow"/>
            </a:endParaRPr>
          </a:p>
          <a:p>
            <a:pPr marL="321692" lvl="1" indent="-160846">
              <a:lnSpc>
                <a:spcPts val="1788"/>
              </a:lnSpc>
              <a:buFont typeface="Arial"/>
              <a:buChar char="•"/>
            </a:pPr>
            <a:r>
              <a:rPr lang="en-US" sz="1490">
                <a:solidFill>
                  <a:srgbClr val="000000"/>
                </a:solidFill>
                <a:latin typeface="Archivo Narrow"/>
              </a:rPr>
              <a:t>Gender is little to no difference in the bars.</a:t>
            </a:r>
          </a:p>
          <a:p>
            <a:pPr>
              <a:lnSpc>
                <a:spcPts val="1788"/>
              </a:lnSpc>
            </a:pPr>
            <a:endParaRPr lang="en-US" sz="1490">
              <a:solidFill>
                <a:srgbClr val="000000"/>
              </a:solidFill>
              <a:latin typeface="Archivo Narrow"/>
            </a:endParaRPr>
          </a:p>
        </p:txBody>
      </p:sp>
      <p:sp>
        <p:nvSpPr>
          <p:cNvPr id="15" name="TextBox 15"/>
          <p:cNvSpPr txBox="1"/>
          <p:nvPr/>
        </p:nvSpPr>
        <p:spPr>
          <a:xfrm>
            <a:off x="193474" y="1067669"/>
            <a:ext cx="4677182" cy="716826"/>
          </a:xfrm>
          <a:prstGeom prst="rect">
            <a:avLst/>
          </a:prstGeom>
        </p:spPr>
        <p:txBody>
          <a:bodyPr lIns="0" tIns="0" rIns="0" bIns="0" rtlCol="0" anchor="t">
            <a:spAutoFit/>
          </a:bodyPr>
          <a:lstStyle/>
          <a:p>
            <a:pPr algn="ctr">
              <a:lnSpc>
                <a:spcPts val="1902"/>
              </a:lnSpc>
              <a:spcBef>
                <a:spcPct val="0"/>
              </a:spcBef>
            </a:pPr>
            <a:endParaRPr/>
          </a:p>
          <a:p>
            <a:pPr algn="ctr">
              <a:lnSpc>
                <a:spcPts val="1902"/>
              </a:lnSpc>
              <a:spcBef>
                <a:spcPct val="0"/>
              </a:spcBef>
            </a:pPr>
            <a:r>
              <a:rPr lang="en-US" sz="1585">
                <a:solidFill>
                  <a:srgbClr val="000000"/>
                </a:solidFill>
                <a:latin typeface="Archivo Narrow Bold"/>
              </a:rPr>
              <a:t>Visual test 2: Stacked Bar plot based on Normalised Counts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7399120" y="-10160"/>
            <a:ext cx="2374240" cy="675808"/>
            <a:chOff x="0" y="0"/>
            <a:chExt cx="3165653" cy="901077"/>
          </a:xfrm>
        </p:grpSpPr>
        <p:sp>
          <p:nvSpPr>
            <p:cNvPr id="6" name="Freeform 6"/>
            <p:cNvSpPr/>
            <p:nvPr/>
          </p:nvSpPr>
          <p:spPr>
            <a:xfrm>
              <a:off x="13589" y="13589"/>
              <a:ext cx="3138551" cy="873887"/>
            </a:xfrm>
            <a:custGeom>
              <a:avLst/>
              <a:gdLst/>
              <a:ahLst/>
              <a:cxnLst/>
              <a:rect l="l" t="t" r="r" b="b"/>
              <a:pathLst>
                <a:path w="3138551" h="873887">
                  <a:moveTo>
                    <a:pt x="111633" y="0"/>
                  </a:moveTo>
                  <a:lnTo>
                    <a:pt x="3026791" y="0"/>
                  </a:lnTo>
                  <a:cubicBezTo>
                    <a:pt x="3088513" y="0"/>
                    <a:pt x="3138551" y="48895"/>
                    <a:pt x="3138551" y="109220"/>
                  </a:cubicBezTo>
                  <a:lnTo>
                    <a:pt x="3138551" y="873887"/>
                  </a:lnTo>
                  <a:lnTo>
                    <a:pt x="0" y="873887"/>
                  </a:lnTo>
                  <a:lnTo>
                    <a:pt x="0" y="109220"/>
                  </a:lnTo>
                  <a:cubicBezTo>
                    <a:pt x="0" y="48895"/>
                    <a:pt x="50038" y="0"/>
                    <a:pt x="111760" y="0"/>
                  </a:cubicBezTo>
                  <a:close/>
                </a:path>
              </a:pathLst>
            </a:custGeom>
            <a:solidFill>
              <a:srgbClr val="0B5394"/>
            </a:solidFill>
          </p:spPr>
        </p:sp>
        <p:sp>
          <p:nvSpPr>
            <p:cNvPr id="7" name="Freeform 7"/>
            <p:cNvSpPr/>
            <p:nvPr/>
          </p:nvSpPr>
          <p:spPr>
            <a:xfrm>
              <a:off x="0" y="0"/>
              <a:ext cx="3165729" cy="901065"/>
            </a:xfrm>
            <a:custGeom>
              <a:avLst/>
              <a:gdLst/>
              <a:ahLst/>
              <a:cxnLst/>
              <a:rect l="l" t="t" r="r" b="b"/>
              <a:pathLst>
                <a:path w="3165729" h="901065">
                  <a:moveTo>
                    <a:pt x="125222" y="0"/>
                  </a:moveTo>
                  <a:lnTo>
                    <a:pt x="3040380" y="0"/>
                  </a:lnTo>
                  <a:lnTo>
                    <a:pt x="3040380" y="13589"/>
                  </a:lnTo>
                  <a:lnTo>
                    <a:pt x="3040380" y="0"/>
                  </a:lnTo>
                  <a:cubicBezTo>
                    <a:pt x="3109214" y="0"/>
                    <a:pt x="3165602" y="54737"/>
                    <a:pt x="3165602" y="122809"/>
                  </a:cubicBezTo>
                  <a:lnTo>
                    <a:pt x="3152140" y="122809"/>
                  </a:lnTo>
                  <a:lnTo>
                    <a:pt x="3165729" y="122809"/>
                  </a:lnTo>
                  <a:lnTo>
                    <a:pt x="3165729" y="887476"/>
                  </a:lnTo>
                  <a:cubicBezTo>
                    <a:pt x="3165729" y="894969"/>
                    <a:pt x="3159633" y="901065"/>
                    <a:pt x="3152140" y="901065"/>
                  </a:cubicBezTo>
                  <a:lnTo>
                    <a:pt x="13589" y="901065"/>
                  </a:lnTo>
                  <a:cubicBezTo>
                    <a:pt x="6096" y="901065"/>
                    <a:pt x="0" y="894969"/>
                    <a:pt x="0" y="887476"/>
                  </a:cubicBezTo>
                  <a:lnTo>
                    <a:pt x="0" y="122809"/>
                  </a:lnTo>
                  <a:lnTo>
                    <a:pt x="13589" y="122809"/>
                  </a:lnTo>
                  <a:lnTo>
                    <a:pt x="0" y="122809"/>
                  </a:lnTo>
                  <a:cubicBezTo>
                    <a:pt x="0" y="54737"/>
                    <a:pt x="56388" y="0"/>
                    <a:pt x="125222" y="0"/>
                  </a:cubicBezTo>
                  <a:cubicBezTo>
                    <a:pt x="132715" y="0"/>
                    <a:pt x="138811" y="6096"/>
                    <a:pt x="138811" y="13589"/>
                  </a:cubicBezTo>
                  <a:lnTo>
                    <a:pt x="125222" y="13589"/>
                  </a:lnTo>
                  <a:lnTo>
                    <a:pt x="125222" y="0"/>
                  </a:lnTo>
                  <a:moveTo>
                    <a:pt x="125222" y="27051"/>
                  </a:moveTo>
                  <a:cubicBezTo>
                    <a:pt x="117729" y="27051"/>
                    <a:pt x="111633" y="20955"/>
                    <a:pt x="111633" y="13462"/>
                  </a:cubicBezTo>
                  <a:lnTo>
                    <a:pt x="125222" y="13462"/>
                  </a:lnTo>
                  <a:lnTo>
                    <a:pt x="125222" y="27051"/>
                  </a:lnTo>
                  <a:cubicBezTo>
                    <a:pt x="70739" y="27051"/>
                    <a:pt x="27051" y="70231"/>
                    <a:pt x="27051" y="122809"/>
                  </a:cubicBezTo>
                  <a:lnTo>
                    <a:pt x="27051" y="887476"/>
                  </a:lnTo>
                  <a:lnTo>
                    <a:pt x="13589" y="887476"/>
                  </a:lnTo>
                  <a:lnTo>
                    <a:pt x="13589" y="874014"/>
                  </a:lnTo>
                  <a:lnTo>
                    <a:pt x="3152140" y="874014"/>
                  </a:lnTo>
                  <a:lnTo>
                    <a:pt x="3152140" y="887603"/>
                  </a:lnTo>
                  <a:lnTo>
                    <a:pt x="3138551" y="887603"/>
                  </a:lnTo>
                  <a:lnTo>
                    <a:pt x="3138551" y="122809"/>
                  </a:lnTo>
                  <a:cubicBezTo>
                    <a:pt x="3138551" y="70231"/>
                    <a:pt x="3094863" y="27051"/>
                    <a:pt x="3040380" y="27051"/>
                  </a:cubicBezTo>
                  <a:lnTo>
                    <a:pt x="125222" y="27051"/>
                  </a:lnTo>
                  <a:close/>
                </a:path>
              </a:pathLst>
            </a:custGeom>
            <a:solidFill>
              <a:srgbClr val="0B5394"/>
            </a:solidFill>
          </p:spPr>
        </p:sp>
      </p:grpSp>
      <p:grpSp>
        <p:nvGrpSpPr>
          <p:cNvPr id="8" name="Group 8"/>
          <p:cNvGrpSpPr/>
          <p:nvPr/>
        </p:nvGrpSpPr>
        <p:grpSpPr>
          <a:xfrm rot="-10800000">
            <a:off x="-12080" y="-10160"/>
            <a:ext cx="9785440" cy="408928"/>
            <a:chOff x="0" y="0"/>
            <a:chExt cx="13047253" cy="545237"/>
          </a:xfrm>
        </p:grpSpPr>
        <p:sp>
          <p:nvSpPr>
            <p:cNvPr id="9" name="Freeform 9"/>
            <p:cNvSpPr/>
            <p:nvPr/>
          </p:nvSpPr>
          <p:spPr>
            <a:xfrm>
              <a:off x="13589" y="13589"/>
              <a:ext cx="13020167" cy="518160"/>
            </a:xfrm>
            <a:custGeom>
              <a:avLst/>
              <a:gdLst/>
              <a:ahLst/>
              <a:cxnLst/>
              <a:rect l="l" t="t" r="r" b="b"/>
              <a:pathLst>
                <a:path w="13020167" h="518160">
                  <a:moveTo>
                    <a:pt x="67945" y="0"/>
                  </a:moveTo>
                  <a:lnTo>
                    <a:pt x="12952095" y="0"/>
                  </a:lnTo>
                  <a:cubicBezTo>
                    <a:pt x="12989687" y="0"/>
                    <a:pt x="13020167" y="28956"/>
                    <a:pt x="13020167" y="64770"/>
                  </a:cubicBezTo>
                  <a:lnTo>
                    <a:pt x="13020167" y="518160"/>
                  </a:lnTo>
                  <a:lnTo>
                    <a:pt x="0" y="518160"/>
                  </a:lnTo>
                  <a:lnTo>
                    <a:pt x="0" y="64770"/>
                  </a:lnTo>
                  <a:cubicBezTo>
                    <a:pt x="0" y="28956"/>
                    <a:pt x="30480" y="0"/>
                    <a:pt x="68072" y="0"/>
                  </a:cubicBezTo>
                  <a:close/>
                </a:path>
              </a:pathLst>
            </a:custGeom>
            <a:solidFill>
              <a:srgbClr val="0B5394"/>
            </a:solidFill>
          </p:spPr>
        </p:sp>
        <p:sp>
          <p:nvSpPr>
            <p:cNvPr id="10" name="Freeform 10"/>
            <p:cNvSpPr/>
            <p:nvPr/>
          </p:nvSpPr>
          <p:spPr>
            <a:xfrm>
              <a:off x="0" y="0"/>
              <a:ext cx="13047218" cy="545338"/>
            </a:xfrm>
            <a:custGeom>
              <a:avLst/>
              <a:gdLst/>
              <a:ahLst/>
              <a:cxnLst/>
              <a:rect l="l" t="t" r="r" b="b"/>
              <a:pathLst>
                <a:path w="13047218" h="545338">
                  <a:moveTo>
                    <a:pt x="81534" y="0"/>
                  </a:moveTo>
                  <a:lnTo>
                    <a:pt x="12965684" y="0"/>
                  </a:lnTo>
                  <a:lnTo>
                    <a:pt x="12965684" y="13589"/>
                  </a:lnTo>
                  <a:lnTo>
                    <a:pt x="12965684" y="0"/>
                  </a:lnTo>
                  <a:cubicBezTo>
                    <a:pt x="13010135" y="0"/>
                    <a:pt x="13047218" y="34417"/>
                    <a:pt x="13047218" y="78359"/>
                  </a:cubicBezTo>
                  <a:lnTo>
                    <a:pt x="13033629" y="78359"/>
                  </a:lnTo>
                  <a:lnTo>
                    <a:pt x="13047218" y="78359"/>
                  </a:lnTo>
                  <a:lnTo>
                    <a:pt x="13047218" y="531749"/>
                  </a:lnTo>
                  <a:cubicBezTo>
                    <a:pt x="13047218" y="539242"/>
                    <a:pt x="13041122" y="545338"/>
                    <a:pt x="13033629" y="545338"/>
                  </a:cubicBezTo>
                  <a:lnTo>
                    <a:pt x="13589" y="545338"/>
                  </a:lnTo>
                  <a:cubicBezTo>
                    <a:pt x="6096" y="545211"/>
                    <a:pt x="0" y="539115"/>
                    <a:pt x="0" y="531749"/>
                  </a:cubicBezTo>
                  <a:lnTo>
                    <a:pt x="0" y="78359"/>
                  </a:lnTo>
                  <a:lnTo>
                    <a:pt x="13589" y="78359"/>
                  </a:lnTo>
                  <a:lnTo>
                    <a:pt x="0" y="78359"/>
                  </a:lnTo>
                  <a:cubicBezTo>
                    <a:pt x="0" y="34417"/>
                    <a:pt x="37211" y="0"/>
                    <a:pt x="81534" y="0"/>
                  </a:cubicBezTo>
                  <a:cubicBezTo>
                    <a:pt x="85598" y="0"/>
                    <a:pt x="89535" y="1905"/>
                    <a:pt x="92075" y="5080"/>
                  </a:cubicBezTo>
                  <a:lnTo>
                    <a:pt x="81534" y="13589"/>
                  </a:lnTo>
                  <a:lnTo>
                    <a:pt x="81534" y="0"/>
                  </a:lnTo>
                  <a:moveTo>
                    <a:pt x="81534" y="27051"/>
                  </a:moveTo>
                  <a:cubicBezTo>
                    <a:pt x="77470" y="27051"/>
                    <a:pt x="73533" y="25146"/>
                    <a:pt x="70993" y="21971"/>
                  </a:cubicBezTo>
                  <a:lnTo>
                    <a:pt x="81534" y="13462"/>
                  </a:lnTo>
                  <a:lnTo>
                    <a:pt x="81534" y="27051"/>
                  </a:lnTo>
                  <a:cubicBezTo>
                    <a:pt x="50800" y="27051"/>
                    <a:pt x="27051" y="50673"/>
                    <a:pt x="27051" y="78359"/>
                  </a:cubicBezTo>
                  <a:lnTo>
                    <a:pt x="27051" y="531749"/>
                  </a:lnTo>
                  <a:lnTo>
                    <a:pt x="13589" y="531749"/>
                  </a:lnTo>
                  <a:lnTo>
                    <a:pt x="13589" y="518160"/>
                  </a:lnTo>
                  <a:lnTo>
                    <a:pt x="13033756" y="518160"/>
                  </a:lnTo>
                  <a:lnTo>
                    <a:pt x="13033756" y="531749"/>
                  </a:lnTo>
                  <a:lnTo>
                    <a:pt x="13020168" y="531749"/>
                  </a:lnTo>
                  <a:lnTo>
                    <a:pt x="13020168" y="78359"/>
                  </a:lnTo>
                  <a:cubicBezTo>
                    <a:pt x="13020168" y="50673"/>
                    <a:pt x="12996418" y="27178"/>
                    <a:pt x="12965685" y="27178"/>
                  </a:cubicBezTo>
                  <a:lnTo>
                    <a:pt x="81534" y="27178"/>
                  </a:lnTo>
                  <a:close/>
                </a:path>
              </a:pathLst>
            </a:custGeom>
            <a:solidFill>
              <a:srgbClr val="0B5394"/>
            </a:solidFill>
          </p:spPr>
        </p:sp>
      </p:grpSp>
      <p:sp>
        <p:nvSpPr>
          <p:cNvPr id="11" name="TextBox 11"/>
          <p:cNvSpPr txBox="1"/>
          <p:nvPr/>
        </p:nvSpPr>
        <p:spPr>
          <a:xfrm>
            <a:off x="3657633" y="6941676"/>
            <a:ext cx="2438334" cy="228600"/>
          </a:xfrm>
          <a:prstGeom prst="rect">
            <a:avLst/>
          </a:prstGeom>
        </p:spPr>
        <p:txBody>
          <a:bodyPr lIns="0" tIns="0" rIns="0" bIns="0" rtlCol="0" anchor="t">
            <a:spAutoFit/>
          </a:bodyPr>
          <a:lstStyle/>
          <a:p>
            <a:pPr algn="ctr">
              <a:lnSpc>
                <a:spcPts val="1791"/>
              </a:lnSpc>
            </a:pPr>
            <a:r>
              <a:rPr lang="en-US" sz="1493">
                <a:solidFill>
                  <a:srgbClr val="FFFFFF"/>
                </a:solidFill>
                <a:latin typeface="Arimo Bold"/>
              </a:rPr>
              <a:t>Excellence and Service</a:t>
            </a:r>
          </a:p>
        </p:txBody>
      </p:sp>
      <p:sp>
        <p:nvSpPr>
          <p:cNvPr id="13" name="TextBox 13"/>
          <p:cNvSpPr txBox="1"/>
          <p:nvPr/>
        </p:nvSpPr>
        <p:spPr>
          <a:xfrm>
            <a:off x="111533" y="1369728"/>
            <a:ext cx="9642067" cy="5038725"/>
          </a:xfrm>
          <a:prstGeom prst="rect">
            <a:avLst/>
          </a:prstGeom>
        </p:spPr>
        <p:txBody>
          <a:bodyPr lIns="0" tIns="0" rIns="0" bIns="0" rtlCol="0" anchor="t">
            <a:spAutoFit/>
          </a:bodyPr>
          <a:lstStyle/>
          <a:p>
            <a:pPr marL="322410" lvl="1" indent="-161205">
              <a:lnSpc>
                <a:spcPts val="1791"/>
              </a:lnSpc>
              <a:buFont typeface="Arial"/>
              <a:buChar char="•"/>
            </a:pPr>
            <a:r>
              <a:rPr lang="en-US" sz="1493" dirty="0">
                <a:solidFill>
                  <a:srgbClr val="000000"/>
                </a:solidFill>
                <a:latin typeface="Archivo Narrow"/>
              </a:rPr>
              <a:t>Null Hypothesis (H0): There is no association between the two categorical variables; they are independent.</a:t>
            </a:r>
          </a:p>
          <a:p>
            <a:pPr>
              <a:lnSpc>
                <a:spcPts val="1791"/>
              </a:lnSpc>
            </a:pPr>
            <a:endParaRPr lang="en-US" sz="1493" dirty="0">
              <a:solidFill>
                <a:srgbClr val="000000"/>
              </a:solidFill>
              <a:latin typeface="Archivo Narrow"/>
            </a:endParaRPr>
          </a:p>
          <a:p>
            <a:pPr marL="322410" lvl="1" indent="-161205">
              <a:lnSpc>
                <a:spcPts val="1791"/>
              </a:lnSpc>
              <a:buFont typeface="Arial"/>
              <a:buChar char="•"/>
            </a:pPr>
            <a:r>
              <a:rPr lang="en-US" sz="1493" dirty="0">
                <a:solidFill>
                  <a:srgbClr val="000000"/>
                </a:solidFill>
                <a:latin typeface="Archivo Narrow"/>
              </a:rPr>
              <a:t>Alternative Hypothesis (H1): There is a significant association between the variables.</a:t>
            </a:r>
          </a:p>
          <a:p>
            <a:pPr>
              <a:lnSpc>
                <a:spcPts val="1791"/>
              </a:lnSpc>
            </a:pPr>
            <a:endParaRPr lang="en-US" sz="1493" dirty="0">
              <a:solidFill>
                <a:srgbClr val="000000"/>
              </a:solidFill>
              <a:latin typeface="Archivo Narrow"/>
            </a:endParaRPr>
          </a:p>
          <a:p>
            <a:pPr>
              <a:lnSpc>
                <a:spcPts val="1791"/>
              </a:lnSpc>
            </a:pPr>
            <a:endParaRPr lang="en-US" sz="1493" dirty="0">
              <a:solidFill>
                <a:srgbClr val="000000"/>
              </a:solidFill>
              <a:latin typeface="Archivo Narrow"/>
            </a:endParaRPr>
          </a:p>
          <a:p>
            <a:pPr>
              <a:lnSpc>
                <a:spcPts val="1791"/>
              </a:lnSpc>
            </a:pPr>
            <a:r>
              <a:rPr lang="en-US" sz="1493" dirty="0">
                <a:solidFill>
                  <a:srgbClr val="000000"/>
                </a:solidFill>
                <a:latin typeface="Archivo Narrow"/>
              </a:rPr>
              <a:t>Assumption : The observations are independent</a:t>
            </a:r>
          </a:p>
          <a:p>
            <a:pPr>
              <a:lnSpc>
                <a:spcPts val="1791"/>
              </a:lnSpc>
            </a:pPr>
            <a:endParaRPr lang="en-US" sz="1493" dirty="0">
              <a:solidFill>
                <a:srgbClr val="000000"/>
              </a:solidFill>
              <a:latin typeface="Archivo Narrow"/>
            </a:endParaRPr>
          </a:p>
          <a:p>
            <a:pPr marL="322410" lvl="1" indent="-161205">
              <a:lnSpc>
                <a:spcPts val="1791"/>
              </a:lnSpc>
              <a:buFont typeface="Arial"/>
              <a:buChar char="•"/>
            </a:pPr>
            <a:r>
              <a:rPr lang="en-US" sz="1493" dirty="0">
                <a:solidFill>
                  <a:srgbClr val="000000"/>
                </a:solidFill>
                <a:latin typeface="Archivo Narrow"/>
              </a:rPr>
              <a:t>Chi-Square test tells whether there is an association between the categorical variables. </a:t>
            </a:r>
          </a:p>
          <a:p>
            <a:pPr marL="322410" lvl="1" indent="-161205">
              <a:lnSpc>
                <a:spcPts val="1791"/>
              </a:lnSpc>
              <a:buFont typeface="Arial"/>
              <a:buChar char="•"/>
            </a:pPr>
            <a:r>
              <a:rPr lang="en-US" sz="1493" dirty="0">
                <a:solidFill>
                  <a:srgbClr val="000000"/>
                </a:solidFill>
                <a:latin typeface="Archivo Narrow"/>
              </a:rPr>
              <a:t>Cramer’s V gives the magnitude association between the variables.</a:t>
            </a:r>
          </a:p>
          <a:p>
            <a:pPr marL="322410" lvl="1" indent="-161205">
              <a:lnSpc>
                <a:spcPts val="1791"/>
              </a:lnSpc>
              <a:buFont typeface="Arial"/>
              <a:buChar char="•"/>
            </a:pPr>
            <a:r>
              <a:rPr lang="en-US" sz="1493" dirty="0">
                <a:solidFill>
                  <a:srgbClr val="000000"/>
                </a:solidFill>
                <a:latin typeface="Archivo Narrow"/>
              </a:rPr>
              <a:t>It ranges from 0 to 1.</a:t>
            </a:r>
          </a:p>
          <a:p>
            <a:pPr>
              <a:lnSpc>
                <a:spcPts val="1791"/>
              </a:lnSpc>
            </a:pPr>
            <a:endParaRPr lang="en-US" sz="1493" dirty="0">
              <a:solidFill>
                <a:srgbClr val="000000"/>
              </a:solidFill>
              <a:latin typeface="Archivo Narrow"/>
            </a:endParaRPr>
          </a:p>
          <a:p>
            <a:pPr>
              <a:lnSpc>
                <a:spcPts val="1791"/>
              </a:lnSpc>
            </a:pPr>
            <a:r>
              <a:rPr lang="en-US" sz="1493" dirty="0">
                <a:solidFill>
                  <a:srgbClr val="000000"/>
                </a:solidFill>
                <a:latin typeface="Archivo Narrow"/>
              </a:rPr>
              <a:t>Inference:</a:t>
            </a:r>
          </a:p>
          <a:p>
            <a:pPr marL="322410" lvl="1" indent="-161205">
              <a:lnSpc>
                <a:spcPts val="1791"/>
              </a:lnSpc>
              <a:buFont typeface="Arial"/>
              <a:buChar char="•"/>
            </a:pPr>
            <a:r>
              <a:rPr lang="en-US" sz="1493" dirty="0">
                <a:solidFill>
                  <a:srgbClr val="000000"/>
                </a:solidFill>
                <a:latin typeface="Archivo Narrow"/>
              </a:rPr>
              <a:t>After running Chi-square test, it is seen that all the variables are significant.</a:t>
            </a:r>
          </a:p>
          <a:p>
            <a:pPr marL="322410" lvl="1" indent="-161205">
              <a:lnSpc>
                <a:spcPts val="1791"/>
              </a:lnSpc>
              <a:buFont typeface="Arial"/>
              <a:buChar char="•"/>
            </a:pPr>
            <a:r>
              <a:rPr lang="en-US" sz="1493" dirty="0">
                <a:solidFill>
                  <a:srgbClr val="000000"/>
                </a:solidFill>
                <a:latin typeface="Archivo Narrow"/>
              </a:rPr>
              <a:t>The Cramer’s V showed that there is no variable with strong relationship with Term Deposit.</a:t>
            </a:r>
          </a:p>
          <a:p>
            <a:pPr marL="322410" lvl="1" indent="-161205">
              <a:lnSpc>
                <a:spcPts val="1791"/>
              </a:lnSpc>
              <a:buFont typeface="Arial"/>
              <a:buChar char="•"/>
            </a:pPr>
            <a:r>
              <a:rPr lang="en-US" sz="1493" dirty="0">
                <a:solidFill>
                  <a:srgbClr val="000000"/>
                </a:solidFill>
                <a:latin typeface="Archivo Narrow"/>
              </a:rPr>
              <a:t>However, previous marketing outcome shows moderate relationship.</a:t>
            </a:r>
          </a:p>
          <a:p>
            <a:pPr marL="322410" lvl="1" indent="-161205">
              <a:lnSpc>
                <a:spcPts val="1791"/>
              </a:lnSpc>
              <a:buFont typeface="Arial"/>
              <a:buChar char="•"/>
            </a:pPr>
            <a:r>
              <a:rPr lang="en-US" sz="1493" dirty="0">
                <a:solidFill>
                  <a:srgbClr val="000000"/>
                </a:solidFill>
                <a:latin typeface="Archivo Narrow"/>
              </a:rPr>
              <a:t>Contact, Housing loan and Job shows low association with Cramer score of 0.1.</a:t>
            </a:r>
          </a:p>
          <a:p>
            <a:pPr>
              <a:lnSpc>
                <a:spcPts val="1791"/>
              </a:lnSpc>
            </a:pPr>
            <a:endParaRPr lang="en-US" sz="1493" dirty="0">
              <a:solidFill>
                <a:srgbClr val="000000"/>
              </a:solidFill>
              <a:latin typeface="Archivo Narrow"/>
            </a:endParaRPr>
          </a:p>
          <a:p>
            <a:pPr>
              <a:lnSpc>
                <a:spcPts val="1791"/>
              </a:lnSpc>
            </a:pPr>
            <a:endParaRPr lang="en-US" sz="1493" dirty="0">
              <a:solidFill>
                <a:srgbClr val="000000"/>
              </a:solidFill>
              <a:latin typeface="Archivo Narrow"/>
            </a:endParaRPr>
          </a:p>
          <a:p>
            <a:pPr>
              <a:lnSpc>
                <a:spcPts val="1791"/>
              </a:lnSpc>
            </a:pPr>
            <a:r>
              <a:rPr lang="en-US" sz="1493" dirty="0">
                <a:solidFill>
                  <a:srgbClr val="000000"/>
                </a:solidFill>
                <a:latin typeface="Archivo Narrow"/>
              </a:rPr>
              <a:t>Conclusion:</a:t>
            </a:r>
          </a:p>
          <a:p>
            <a:pPr>
              <a:lnSpc>
                <a:spcPts val="1791"/>
              </a:lnSpc>
            </a:pPr>
            <a:endParaRPr lang="en-US" sz="1493" dirty="0">
              <a:solidFill>
                <a:srgbClr val="000000"/>
              </a:solidFill>
              <a:latin typeface="Archivo Narrow"/>
            </a:endParaRPr>
          </a:p>
          <a:p>
            <a:pPr>
              <a:lnSpc>
                <a:spcPts val="1791"/>
              </a:lnSpc>
            </a:pPr>
            <a:r>
              <a:rPr lang="en-US" sz="1493" dirty="0">
                <a:solidFill>
                  <a:srgbClr val="000000"/>
                </a:solidFill>
                <a:latin typeface="Archivo Narrow Bold"/>
              </a:rPr>
              <a:t>Thus Age, Number of Transactions, Previous Marketing Outcome, Housing loan, Job and Contact Method are the variables most related to Term Deposit.</a:t>
            </a:r>
          </a:p>
          <a:p>
            <a:pPr>
              <a:lnSpc>
                <a:spcPts val="1791"/>
              </a:lnSpc>
            </a:pPr>
            <a:endParaRPr lang="en-US" sz="1493" dirty="0">
              <a:solidFill>
                <a:srgbClr val="000000"/>
              </a:solidFill>
              <a:latin typeface="Archivo Narrow Bold"/>
            </a:endParaRPr>
          </a:p>
        </p:txBody>
      </p:sp>
      <p:sp>
        <p:nvSpPr>
          <p:cNvPr id="14" name="TextBox 14"/>
          <p:cNvSpPr txBox="1"/>
          <p:nvPr/>
        </p:nvSpPr>
        <p:spPr>
          <a:xfrm>
            <a:off x="111533" y="721995"/>
            <a:ext cx="4880640" cy="295275"/>
          </a:xfrm>
          <a:prstGeom prst="rect">
            <a:avLst/>
          </a:prstGeom>
        </p:spPr>
        <p:txBody>
          <a:bodyPr lIns="0" tIns="0" rIns="0" bIns="0" rtlCol="0" anchor="t">
            <a:spAutoFit/>
          </a:bodyPr>
          <a:lstStyle/>
          <a:p>
            <a:pPr algn="ctr">
              <a:lnSpc>
                <a:spcPts val="2271"/>
              </a:lnSpc>
              <a:spcBef>
                <a:spcPct val="0"/>
              </a:spcBef>
            </a:pPr>
            <a:r>
              <a:rPr lang="en-US" sz="1893">
                <a:solidFill>
                  <a:srgbClr val="000000"/>
                </a:solidFill>
                <a:latin typeface="Archivo Narrow Bold"/>
              </a:rPr>
              <a:t>Statistical Test: Chi-squared test and Cramer’s V</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7399120" y="-10160"/>
            <a:ext cx="2374240" cy="675808"/>
            <a:chOff x="0" y="0"/>
            <a:chExt cx="3165653" cy="901077"/>
          </a:xfrm>
        </p:grpSpPr>
        <p:sp>
          <p:nvSpPr>
            <p:cNvPr id="6" name="Freeform 6"/>
            <p:cNvSpPr/>
            <p:nvPr/>
          </p:nvSpPr>
          <p:spPr>
            <a:xfrm>
              <a:off x="13589" y="13589"/>
              <a:ext cx="3138551" cy="873887"/>
            </a:xfrm>
            <a:custGeom>
              <a:avLst/>
              <a:gdLst/>
              <a:ahLst/>
              <a:cxnLst/>
              <a:rect l="l" t="t" r="r" b="b"/>
              <a:pathLst>
                <a:path w="3138551" h="873887">
                  <a:moveTo>
                    <a:pt x="111633" y="0"/>
                  </a:moveTo>
                  <a:lnTo>
                    <a:pt x="3026791" y="0"/>
                  </a:lnTo>
                  <a:cubicBezTo>
                    <a:pt x="3088513" y="0"/>
                    <a:pt x="3138551" y="48895"/>
                    <a:pt x="3138551" y="109220"/>
                  </a:cubicBezTo>
                  <a:lnTo>
                    <a:pt x="3138551" y="873887"/>
                  </a:lnTo>
                  <a:lnTo>
                    <a:pt x="0" y="873887"/>
                  </a:lnTo>
                  <a:lnTo>
                    <a:pt x="0" y="109220"/>
                  </a:lnTo>
                  <a:cubicBezTo>
                    <a:pt x="0" y="48895"/>
                    <a:pt x="50038" y="0"/>
                    <a:pt x="111760" y="0"/>
                  </a:cubicBezTo>
                  <a:close/>
                </a:path>
              </a:pathLst>
            </a:custGeom>
            <a:solidFill>
              <a:srgbClr val="0B5394"/>
            </a:solidFill>
          </p:spPr>
        </p:sp>
        <p:sp>
          <p:nvSpPr>
            <p:cNvPr id="7" name="Freeform 7"/>
            <p:cNvSpPr/>
            <p:nvPr/>
          </p:nvSpPr>
          <p:spPr>
            <a:xfrm>
              <a:off x="0" y="0"/>
              <a:ext cx="3165729" cy="901065"/>
            </a:xfrm>
            <a:custGeom>
              <a:avLst/>
              <a:gdLst/>
              <a:ahLst/>
              <a:cxnLst/>
              <a:rect l="l" t="t" r="r" b="b"/>
              <a:pathLst>
                <a:path w="3165729" h="901065">
                  <a:moveTo>
                    <a:pt x="125222" y="0"/>
                  </a:moveTo>
                  <a:lnTo>
                    <a:pt x="3040380" y="0"/>
                  </a:lnTo>
                  <a:lnTo>
                    <a:pt x="3040380" y="13589"/>
                  </a:lnTo>
                  <a:lnTo>
                    <a:pt x="3040380" y="0"/>
                  </a:lnTo>
                  <a:cubicBezTo>
                    <a:pt x="3109214" y="0"/>
                    <a:pt x="3165602" y="54737"/>
                    <a:pt x="3165602" y="122809"/>
                  </a:cubicBezTo>
                  <a:lnTo>
                    <a:pt x="3152140" y="122809"/>
                  </a:lnTo>
                  <a:lnTo>
                    <a:pt x="3165729" y="122809"/>
                  </a:lnTo>
                  <a:lnTo>
                    <a:pt x="3165729" y="887476"/>
                  </a:lnTo>
                  <a:cubicBezTo>
                    <a:pt x="3165729" y="894969"/>
                    <a:pt x="3159633" y="901065"/>
                    <a:pt x="3152140" y="901065"/>
                  </a:cubicBezTo>
                  <a:lnTo>
                    <a:pt x="13589" y="901065"/>
                  </a:lnTo>
                  <a:cubicBezTo>
                    <a:pt x="6096" y="901065"/>
                    <a:pt x="0" y="894969"/>
                    <a:pt x="0" y="887476"/>
                  </a:cubicBezTo>
                  <a:lnTo>
                    <a:pt x="0" y="122809"/>
                  </a:lnTo>
                  <a:lnTo>
                    <a:pt x="13589" y="122809"/>
                  </a:lnTo>
                  <a:lnTo>
                    <a:pt x="0" y="122809"/>
                  </a:lnTo>
                  <a:cubicBezTo>
                    <a:pt x="0" y="54737"/>
                    <a:pt x="56388" y="0"/>
                    <a:pt x="125222" y="0"/>
                  </a:cubicBezTo>
                  <a:cubicBezTo>
                    <a:pt x="132715" y="0"/>
                    <a:pt x="138811" y="6096"/>
                    <a:pt x="138811" y="13589"/>
                  </a:cubicBezTo>
                  <a:lnTo>
                    <a:pt x="125222" y="13589"/>
                  </a:lnTo>
                  <a:lnTo>
                    <a:pt x="125222" y="0"/>
                  </a:lnTo>
                  <a:moveTo>
                    <a:pt x="125222" y="27051"/>
                  </a:moveTo>
                  <a:cubicBezTo>
                    <a:pt x="117729" y="27051"/>
                    <a:pt x="111633" y="20955"/>
                    <a:pt x="111633" y="13462"/>
                  </a:cubicBezTo>
                  <a:lnTo>
                    <a:pt x="125222" y="13462"/>
                  </a:lnTo>
                  <a:lnTo>
                    <a:pt x="125222" y="27051"/>
                  </a:lnTo>
                  <a:cubicBezTo>
                    <a:pt x="70739" y="27051"/>
                    <a:pt x="27051" y="70231"/>
                    <a:pt x="27051" y="122809"/>
                  </a:cubicBezTo>
                  <a:lnTo>
                    <a:pt x="27051" y="887476"/>
                  </a:lnTo>
                  <a:lnTo>
                    <a:pt x="13589" y="887476"/>
                  </a:lnTo>
                  <a:lnTo>
                    <a:pt x="13589" y="874014"/>
                  </a:lnTo>
                  <a:lnTo>
                    <a:pt x="3152140" y="874014"/>
                  </a:lnTo>
                  <a:lnTo>
                    <a:pt x="3152140" y="887603"/>
                  </a:lnTo>
                  <a:lnTo>
                    <a:pt x="3138551" y="887603"/>
                  </a:lnTo>
                  <a:lnTo>
                    <a:pt x="3138551" y="122809"/>
                  </a:lnTo>
                  <a:cubicBezTo>
                    <a:pt x="3138551" y="70231"/>
                    <a:pt x="3094863" y="27051"/>
                    <a:pt x="3040380" y="27051"/>
                  </a:cubicBezTo>
                  <a:lnTo>
                    <a:pt x="125222" y="27051"/>
                  </a:lnTo>
                  <a:close/>
                </a:path>
              </a:pathLst>
            </a:custGeom>
            <a:solidFill>
              <a:srgbClr val="0B5394"/>
            </a:solidFill>
          </p:spPr>
        </p:sp>
      </p:grpSp>
      <p:grpSp>
        <p:nvGrpSpPr>
          <p:cNvPr id="8" name="Group 8"/>
          <p:cNvGrpSpPr/>
          <p:nvPr/>
        </p:nvGrpSpPr>
        <p:grpSpPr>
          <a:xfrm rot="-10800000">
            <a:off x="-12080" y="-10160"/>
            <a:ext cx="9785440" cy="408928"/>
            <a:chOff x="0" y="0"/>
            <a:chExt cx="13047253" cy="545237"/>
          </a:xfrm>
        </p:grpSpPr>
        <p:sp>
          <p:nvSpPr>
            <p:cNvPr id="9" name="Freeform 9"/>
            <p:cNvSpPr/>
            <p:nvPr/>
          </p:nvSpPr>
          <p:spPr>
            <a:xfrm>
              <a:off x="13589" y="13589"/>
              <a:ext cx="13020167" cy="518160"/>
            </a:xfrm>
            <a:custGeom>
              <a:avLst/>
              <a:gdLst/>
              <a:ahLst/>
              <a:cxnLst/>
              <a:rect l="l" t="t" r="r" b="b"/>
              <a:pathLst>
                <a:path w="13020167" h="518160">
                  <a:moveTo>
                    <a:pt x="67945" y="0"/>
                  </a:moveTo>
                  <a:lnTo>
                    <a:pt x="12952095" y="0"/>
                  </a:lnTo>
                  <a:cubicBezTo>
                    <a:pt x="12989687" y="0"/>
                    <a:pt x="13020167" y="28956"/>
                    <a:pt x="13020167" y="64770"/>
                  </a:cubicBezTo>
                  <a:lnTo>
                    <a:pt x="13020167" y="518160"/>
                  </a:lnTo>
                  <a:lnTo>
                    <a:pt x="0" y="518160"/>
                  </a:lnTo>
                  <a:lnTo>
                    <a:pt x="0" y="64770"/>
                  </a:lnTo>
                  <a:cubicBezTo>
                    <a:pt x="0" y="28956"/>
                    <a:pt x="30480" y="0"/>
                    <a:pt x="68072" y="0"/>
                  </a:cubicBezTo>
                  <a:close/>
                </a:path>
              </a:pathLst>
            </a:custGeom>
            <a:solidFill>
              <a:srgbClr val="0B5394"/>
            </a:solidFill>
          </p:spPr>
        </p:sp>
        <p:sp>
          <p:nvSpPr>
            <p:cNvPr id="10" name="Freeform 10"/>
            <p:cNvSpPr/>
            <p:nvPr/>
          </p:nvSpPr>
          <p:spPr>
            <a:xfrm>
              <a:off x="0" y="0"/>
              <a:ext cx="13047218" cy="545338"/>
            </a:xfrm>
            <a:custGeom>
              <a:avLst/>
              <a:gdLst/>
              <a:ahLst/>
              <a:cxnLst/>
              <a:rect l="l" t="t" r="r" b="b"/>
              <a:pathLst>
                <a:path w="13047218" h="545338">
                  <a:moveTo>
                    <a:pt x="81534" y="0"/>
                  </a:moveTo>
                  <a:lnTo>
                    <a:pt x="12965684" y="0"/>
                  </a:lnTo>
                  <a:lnTo>
                    <a:pt x="12965684" y="13589"/>
                  </a:lnTo>
                  <a:lnTo>
                    <a:pt x="12965684" y="0"/>
                  </a:lnTo>
                  <a:cubicBezTo>
                    <a:pt x="13010135" y="0"/>
                    <a:pt x="13047218" y="34417"/>
                    <a:pt x="13047218" y="78359"/>
                  </a:cubicBezTo>
                  <a:lnTo>
                    <a:pt x="13033629" y="78359"/>
                  </a:lnTo>
                  <a:lnTo>
                    <a:pt x="13047218" y="78359"/>
                  </a:lnTo>
                  <a:lnTo>
                    <a:pt x="13047218" y="531749"/>
                  </a:lnTo>
                  <a:cubicBezTo>
                    <a:pt x="13047218" y="539242"/>
                    <a:pt x="13041122" y="545338"/>
                    <a:pt x="13033629" y="545338"/>
                  </a:cubicBezTo>
                  <a:lnTo>
                    <a:pt x="13589" y="545338"/>
                  </a:lnTo>
                  <a:cubicBezTo>
                    <a:pt x="6096" y="545211"/>
                    <a:pt x="0" y="539115"/>
                    <a:pt x="0" y="531749"/>
                  </a:cubicBezTo>
                  <a:lnTo>
                    <a:pt x="0" y="78359"/>
                  </a:lnTo>
                  <a:lnTo>
                    <a:pt x="13589" y="78359"/>
                  </a:lnTo>
                  <a:lnTo>
                    <a:pt x="0" y="78359"/>
                  </a:lnTo>
                  <a:cubicBezTo>
                    <a:pt x="0" y="34417"/>
                    <a:pt x="37211" y="0"/>
                    <a:pt x="81534" y="0"/>
                  </a:cubicBezTo>
                  <a:cubicBezTo>
                    <a:pt x="85598" y="0"/>
                    <a:pt x="89535" y="1905"/>
                    <a:pt x="92075" y="5080"/>
                  </a:cubicBezTo>
                  <a:lnTo>
                    <a:pt x="81534" y="13589"/>
                  </a:lnTo>
                  <a:lnTo>
                    <a:pt x="81534" y="0"/>
                  </a:lnTo>
                  <a:moveTo>
                    <a:pt x="81534" y="27051"/>
                  </a:moveTo>
                  <a:cubicBezTo>
                    <a:pt x="77470" y="27051"/>
                    <a:pt x="73533" y="25146"/>
                    <a:pt x="70993" y="21971"/>
                  </a:cubicBezTo>
                  <a:lnTo>
                    <a:pt x="81534" y="13462"/>
                  </a:lnTo>
                  <a:lnTo>
                    <a:pt x="81534" y="27051"/>
                  </a:lnTo>
                  <a:cubicBezTo>
                    <a:pt x="50800" y="27051"/>
                    <a:pt x="27051" y="50673"/>
                    <a:pt x="27051" y="78359"/>
                  </a:cubicBezTo>
                  <a:lnTo>
                    <a:pt x="27051" y="531749"/>
                  </a:lnTo>
                  <a:lnTo>
                    <a:pt x="13589" y="531749"/>
                  </a:lnTo>
                  <a:lnTo>
                    <a:pt x="13589" y="518160"/>
                  </a:lnTo>
                  <a:lnTo>
                    <a:pt x="13033756" y="518160"/>
                  </a:lnTo>
                  <a:lnTo>
                    <a:pt x="13033756" y="531749"/>
                  </a:lnTo>
                  <a:lnTo>
                    <a:pt x="13020168" y="531749"/>
                  </a:lnTo>
                  <a:lnTo>
                    <a:pt x="13020168" y="78359"/>
                  </a:lnTo>
                  <a:cubicBezTo>
                    <a:pt x="13020168" y="50673"/>
                    <a:pt x="12996418" y="27178"/>
                    <a:pt x="12965685" y="27178"/>
                  </a:cubicBezTo>
                  <a:lnTo>
                    <a:pt x="81534" y="27178"/>
                  </a:lnTo>
                  <a:close/>
                </a:path>
              </a:pathLst>
            </a:custGeom>
            <a:solidFill>
              <a:srgbClr val="0B5394"/>
            </a:solidFill>
          </p:spPr>
        </p:sp>
      </p:grpSp>
      <p:sp>
        <p:nvSpPr>
          <p:cNvPr id="11" name="TextBox 11"/>
          <p:cNvSpPr txBox="1"/>
          <p:nvPr/>
        </p:nvSpPr>
        <p:spPr>
          <a:xfrm>
            <a:off x="3657633" y="6941676"/>
            <a:ext cx="2438334" cy="228600"/>
          </a:xfrm>
          <a:prstGeom prst="rect">
            <a:avLst/>
          </a:prstGeom>
        </p:spPr>
        <p:txBody>
          <a:bodyPr lIns="0" tIns="0" rIns="0" bIns="0" rtlCol="0" anchor="t">
            <a:spAutoFit/>
          </a:bodyPr>
          <a:lstStyle/>
          <a:p>
            <a:pPr algn="ctr">
              <a:lnSpc>
                <a:spcPts val="1791"/>
              </a:lnSpc>
            </a:pPr>
            <a:r>
              <a:rPr lang="en-US" sz="1493">
                <a:solidFill>
                  <a:srgbClr val="FFFFFF"/>
                </a:solidFill>
                <a:latin typeface="Arimo Bold"/>
              </a:rPr>
              <a:t>Excellence and Service</a:t>
            </a:r>
          </a:p>
        </p:txBody>
      </p:sp>
      <p:sp>
        <p:nvSpPr>
          <p:cNvPr id="13" name="TextBox 13"/>
          <p:cNvSpPr txBox="1"/>
          <p:nvPr/>
        </p:nvSpPr>
        <p:spPr>
          <a:xfrm>
            <a:off x="210611" y="1146687"/>
            <a:ext cx="8075825" cy="4124325"/>
          </a:xfrm>
          <a:prstGeom prst="rect">
            <a:avLst/>
          </a:prstGeom>
        </p:spPr>
        <p:txBody>
          <a:bodyPr lIns="0" tIns="0" rIns="0" bIns="0" rtlCol="0" anchor="t">
            <a:spAutoFit/>
          </a:bodyPr>
          <a:lstStyle/>
          <a:p>
            <a:pPr>
              <a:lnSpc>
                <a:spcPts val="1814"/>
              </a:lnSpc>
            </a:pPr>
            <a:r>
              <a:rPr lang="en-US" sz="1512">
                <a:solidFill>
                  <a:srgbClr val="000000"/>
                </a:solidFill>
                <a:latin typeface="Archivo Narrow"/>
              </a:rPr>
              <a:t>I. Feature Engineering:</a:t>
            </a:r>
          </a:p>
          <a:p>
            <a:pPr marL="326496" lvl="1" indent="-163248">
              <a:lnSpc>
                <a:spcPts val="1814"/>
              </a:lnSpc>
              <a:buFont typeface="Arial"/>
              <a:buChar char="•"/>
            </a:pPr>
            <a:r>
              <a:rPr lang="en-US" sz="1512">
                <a:solidFill>
                  <a:srgbClr val="000000"/>
                </a:solidFill>
                <a:latin typeface="Archivo Narrow"/>
              </a:rPr>
              <a:t>Serial Number and Customer Number columns were dropped.</a:t>
            </a:r>
          </a:p>
          <a:p>
            <a:pPr marL="326496" lvl="1" indent="-163248">
              <a:lnSpc>
                <a:spcPts val="1814"/>
              </a:lnSpc>
              <a:buFont typeface="Arial"/>
              <a:buChar char="•"/>
            </a:pPr>
            <a:r>
              <a:rPr lang="en-US" sz="1512">
                <a:solidFill>
                  <a:srgbClr val="000000"/>
                </a:solidFill>
                <a:latin typeface="Archivo Narrow"/>
              </a:rPr>
              <a:t>Age Category column was extracted from the Age column.</a:t>
            </a:r>
          </a:p>
          <a:p>
            <a:pPr marL="326496" lvl="1" indent="-163248">
              <a:lnSpc>
                <a:spcPts val="1814"/>
              </a:lnSpc>
              <a:buFont typeface="Arial"/>
              <a:buChar char="•"/>
            </a:pPr>
            <a:r>
              <a:rPr lang="en-US" sz="1512">
                <a:solidFill>
                  <a:srgbClr val="000000"/>
                </a:solidFill>
                <a:latin typeface="Archivo Narrow"/>
              </a:rPr>
              <a:t>A column was temporarily created to facilitate data visualization of people that has any type of loan.</a:t>
            </a:r>
          </a:p>
          <a:p>
            <a:pPr>
              <a:lnSpc>
                <a:spcPts val="1814"/>
              </a:lnSpc>
            </a:pPr>
            <a:endParaRPr lang="en-US" sz="1512">
              <a:solidFill>
                <a:srgbClr val="000000"/>
              </a:solidFill>
              <a:latin typeface="Archivo Narrow"/>
            </a:endParaRPr>
          </a:p>
          <a:p>
            <a:pPr>
              <a:lnSpc>
                <a:spcPts val="1814"/>
              </a:lnSpc>
            </a:pPr>
            <a:r>
              <a:rPr lang="en-US" sz="1512">
                <a:solidFill>
                  <a:srgbClr val="000000"/>
                </a:solidFill>
                <a:latin typeface="Archivo Narrow"/>
              </a:rPr>
              <a:t>II. Feature Scaling</a:t>
            </a:r>
          </a:p>
          <a:p>
            <a:pPr marL="326496" lvl="1" indent="-163248">
              <a:lnSpc>
                <a:spcPts val="1814"/>
              </a:lnSpc>
              <a:buFont typeface="Arial"/>
              <a:buChar char="•"/>
            </a:pPr>
            <a:r>
              <a:rPr lang="en-US" sz="1512">
                <a:solidFill>
                  <a:srgbClr val="000000"/>
                </a:solidFill>
                <a:latin typeface="Archivo Narrow"/>
              </a:rPr>
              <a:t>Since outliers were present in the dataset, the Robust Scaler was employed for data normalization.</a:t>
            </a:r>
          </a:p>
          <a:p>
            <a:pPr>
              <a:lnSpc>
                <a:spcPts val="1814"/>
              </a:lnSpc>
            </a:pPr>
            <a:endParaRPr lang="en-US" sz="1512">
              <a:solidFill>
                <a:srgbClr val="000000"/>
              </a:solidFill>
              <a:latin typeface="Archivo Narrow"/>
            </a:endParaRPr>
          </a:p>
          <a:p>
            <a:pPr>
              <a:lnSpc>
                <a:spcPts val="1814"/>
              </a:lnSpc>
            </a:pPr>
            <a:r>
              <a:rPr lang="en-US" sz="1512">
                <a:solidFill>
                  <a:srgbClr val="000000"/>
                </a:solidFill>
                <a:latin typeface="Archivo Narrow"/>
              </a:rPr>
              <a:t>III. Feature Transformation</a:t>
            </a:r>
          </a:p>
          <a:p>
            <a:pPr marL="326496" lvl="1" indent="-163248">
              <a:lnSpc>
                <a:spcPts val="1814"/>
              </a:lnSpc>
              <a:buFont typeface="Arial"/>
              <a:buChar char="•"/>
            </a:pPr>
            <a:r>
              <a:rPr lang="en-US" sz="1512">
                <a:solidFill>
                  <a:srgbClr val="000000"/>
                </a:solidFill>
                <a:latin typeface="Archivo Narrow"/>
              </a:rPr>
              <a:t>The nominal variables are encoded by creating dummies. </a:t>
            </a:r>
          </a:p>
          <a:p>
            <a:pPr marL="326496" lvl="1" indent="-163248">
              <a:lnSpc>
                <a:spcPts val="1814"/>
              </a:lnSpc>
              <a:buFont typeface="Arial"/>
              <a:buChar char="•"/>
            </a:pPr>
            <a:r>
              <a:rPr lang="en-US" sz="1512">
                <a:solidFill>
                  <a:srgbClr val="000000"/>
                </a:solidFill>
                <a:latin typeface="Archivo Narrow"/>
              </a:rPr>
              <a:t>Label Encoding is implemented in case of Ordinal variables.</a:t>
            </a:r>
          </a:p>
          <a:p>
            <a:pPr>
              <a:lnSpc>
                <a:spcPts val="1814"/>
              </a:lnSpc>
            </a:pPr>
            <a:endParaRPr lang="en-US" sz="1512">
              <a:solidFill>
                <a:srgbClr val="000000"/>
              </a:solidFill>
              <a:latin typeface="Archivo Narrow"/>
            </a:endParaRPr>
          </a:p>
          <a:p>
            <a:pPr>
              <a:lnSpc>
                <a:spcPts val="1814"/>
              </a:lnSpc>
            </a:pPr>
            <a:r>
              <a:rPr lang="en-US" sz="1512">
                <a:solidFill>
                  <a:srgbClr val="000000"/>
                </a:solidFill>
                <a:latin typeface="Archivo Narrow"/>
              </a:rPr>
              <a:t>IV. Imbalance in data</a:t>
            </a:r>
          </a:p>
          <a:p>
            <a:pPr marL="326496" lvl="1" indent="-163248">
              <a:lnSpc>
                <a:spcPts val="1814"/>
              </a:lnSpc>
              <a:buFont typeface="Arial"/>
              <a:buChar char="•"/>
            </a:pPr>
            <a:r>
              <a:rPr lang="en-US" sz="1512">
                <a:solidFill>
                  <a:srgbClr val="000000"/>
                </a:solidFill>
                <a:latin typeface="Archivo Narrow"/>
              </a:rPr>
              <a:t>The imbalanced data is dealt with in two ways: oversampling and using class weight parameter.</a:t>
            </a:r>
          </a:p>
          <a:p>
            <a:pPr>
              <a:lnSpc>
                <a:spcPts val="1814"/>
              </a:lnSpc>
            </a:pPr>
            <a:endParaRPr lang="en-US" sz="1512">
              <a:solidFill>
                <a:srgbClr val="000000"/>
              </a:solidFill>
              <a:latin typeface="Archivo Narrow"/>
            </a:endParaRPr>
          </a:p>
          <a:p>
            <a:pPr>
              <a:lnSpc>
                <a:spcPts val="1814"/>
              </a:lnSpc>
            </a:pPr>
            <a:endParaRPr lang="en-US" sz="1512">
              <a:solidFill>
                <a:srgbClr val="000000"/>
              </a:solidFill>
              <a:latin typeface="Archivo Narrow"/>
            </a:endParaRPr>
          </a:p>
          <a:p>
            <a:pPr>
              <a:lnSpc>
                <a:spcPts val="1814"/>
              </a:lnSpc>
            </a:pPr>
            <a:endParaRPr lang="en-US" sz="1512">
              <a:solidFill>
                <a:srgbClr val="000000"/>
              </a:solidFill>
              <a:latin typeface="Archivo Narrow"/>
            </a:endParaRPr>
          </a:p>
          <a:p>
            <a:pPr>
              <a:lnSpc>
                <a:spcPts val="1814"/>
              </a:lnSpc>
            </a:pPr>
            <a:endParaRPr lang="en-US" sz="1512">
              <a:solidFill>
                <a:srgbClr val="000000"/>
              </a:solidFill>
              <a:latin typeface="Archivo Narrow"/>
            </a:endParaRPr>
          </a:p>
        </p:txBody>
      </p:sp>
      <p:sp>
        <p:nvSpPr>
          <p:cNvPr id="14" name="TextBox 14"/>
          <p:cNvSpPr txBox="1"/>
          <p:nvPr/>
        </p:nvSpPr>
        <p:spPr>
          <a:xfrm>
            <a:off x="-322033" y="514707"/>
            <a:ext cx="2586934" cy="332081"/>
          </a:xfrm>
          <a:prstGeom prst="rect">
            <a:avLst/>
          </a:prstGeom>
        </p:spPr>
        <p:txBody>
          <a:bodyPr lIns="0" tIns="0" rIns="0" bIns="0" rtlCol="0" anchor="t">
            <a:spAutoFit/>
          </a:bodyPr>
          <a:lstStyle/>
          <a:p>
            <a:pPr algn="ctr">
              <a:lnSpc>
                <a:spcPts val="2635"/>
              </a:lnSpc>
            </a:pPr>
            <a:r>
              <a:rPr lang="en-US" sz="1882">
                <a:solidFill>
                  <a:srgbClr val="000000"/>
                </a:solidFill>
                <a:latin typeface="Archivo Narrow Bold"/>
              </a:rPr>
              <a:t>1.Model Building</a:t>
            </a:r>
          </a:p>
        </p:txBody>
      </p:sp>
      <p:sp>
        <p:nvSpPr>
          <p:cNvPr id="15" name="Freeform 15"/>
          <p:cNvSpPr/>
          <p:nvPr/>
        </p:nvSpPr>
        <p:spPr>
          <a:xfrm>
            <a:off x="3504772" y="4561953"/>
            <a:ext cx="6022951" cy="2021727"/>
          </a:xfrm>
          <a:custGeom>
            <a:avLst/>
            <a:gdLst/>
            <a:ahLst/>
            <a:cxnLst/>
            <a:rect l="l" t="t" r="r" b="b"/>
            <a:pathLst>
              <a:path w="6022951" h="2021727">
                <a:moveTo>
                  <a:pt x="0" y="0"/>
                </a:moveTo>
                <a:lnTo>
                  <a:pt x="6022951" y="0"/>
                </a:lnTo>
                <a:lnTo>
                  <a:pt x="6022951" y="2021727"/>
                </a:lnTo>
                <a:lnTo>
                  <a:pt x="0" y="2021727"/>
                </a:lnTo>
                <a:lnTo>
                  <a:pt x="0" y="0"/>
                </a:lnTo>
                <a:close/>
              </a:path>
            </a:pathLst>
          </a:custGeom>
          <a:blipFill>
            <a:blip r:embed="rId3"/>
            <a:stretch>
              <a:fillRect/>
            </a:stretch>
          </a:blipFill>
        </p:spPr>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7399120" y="-10160"/>
            <a:ext cx="2374240" cy="675808"/>
            <a:chOff x="0" y="0"/>
            <a:chExt cx="3165653" cy="901077"/>
          </a:xfrm>
        </p:grpSpPr>
        <p:sp>
          <p:nvSpPr>
            <p:cNvPr id="6" name="Freeform 6"/>
            <p:cNvSpPr/>
            <p:nvPr/>
          </p:nvSpPr>
          <p:spPr>
            <a:xfrm>
              <a:off x="13589" y="13589"/>
              <a:ext cx="3138551" cy="873887"/>
            </a:xfrm>
            <a:custGeom>
              <a:avLst/>
              <a:gdLst/>
              <a:ahLst/>
              <a:cxnLst/>
              <a:rect l="l" t="t" r="r" b="b"/>
              <a:pathLst>
                <a:path w="3138551" h="873887">
                  <a:moveTo>
                    <a:pt x="111633" y="0"/>
                  </a:moveTo>
                  <a:lnTo>
                    <a:pt x="3026791" y="0"/>
                  </a:lnTo>
                  <a:cubicBezTo>
                    <a:pt x="3088513" y="0"/>
                    <a:pt x="3138551" y="48895"/>
                    <a:pt x="3138551" y="109220"/>
                  </a:cubicBezTo>
                  <a:lnTo>
                    <a:pt x="3138551" y="873887"/>
                  </a:lnTo>
                  <a:lnTo>
                    <a:pt x="0" y="873887"/>
                  </a:lnTo>
                  <a:lnTo>
                    <a:pt x="0" y="109220"/>
                  </a:lnTo>
                  <a:cubicBezTo>
                    <a:pt x="0" y="48895"/>
                    <a:pt x="50038" y="0"/>
                    <a:pt x="111760" y="0"/>
                  </a:cubicBezTo>
                  <a:close/>
                </a:path>
              </a:pathLst>
            </a:custGeom>
            <a:solidFill>
              <a:srgbClr val="0B5394"/>
            </a:solidFill>
          </p:spPr>
        </p:sp>
        <p:sp>
          <p:nvSpPr>
            <p:cNvPr id="7" name="Freeform 7"/>
            <p:cNvSpPr/>
            <p:nvPr/>
          </p:nvSpPr>
          <p:spPr>
            <a:xfrm>
              <a:off x="0" y="0"/>
              <a:ext cx="3165729" cy="901065"/>
            </a:xfrm>
            <a:custGeom>
              <a:avLst/>
              <a:gdLst/>
              <a:ahLst/>
              <a:cxnLst/>
              <a:rect l="l" t="t" r="r" b="b"/>
              <a:pathLst>
                <a:path w="3165729" h="901065">
                  <a:moveTo>
                    <a:pt x="125222" y="0"/>
                  </a:moveTo>
                  <a:lnTo>
                    <a:pt x="3040380" y="0"/>
                  </a:lnTo>
                  <a:lnTo>
                    <a:pt x="3040380" y="13589"/>
                  </a:lnTo>
                  <a:lnTo>
                    <a:pt x="3040380" y="0"/>
                  </a:lnTo>
                  <a:cubicBezTo>
                    <a:pt x="3109214" y="0"/>
                    <a:pt x="3165602" y="54737"/>
                    <a:pt x="3165602" y="122809"/>
                  </a:cubicBezTo>
                  <a:lnTo>
                    <a:pt x="3152140" y="122809"/>
                  </a:lnTo>
                  <a:lnTo>
                    <a:pt x="3165729" y="122809"/>
                  </a:lnTo>
                  <a:lnTo>
                    <a:pt x="3165729" y="887476"/>
                  </a:lnTo>
                  <a:cubicBezTo>
                    <a:pt x="3165729" y="894969"/>
                    <a:pt x="3159633" y="901065"/>
                    <a:pt x="3152140" y="901065"/>
                  </a:cubicBezTo>
                  <a:lnTo>
                    <a:pt x="13589" y="901065"/>
                  </a:lnTo>
                  <a:cubicBezTo>
                    <a:pt x="6096" y="901065"/>
                    <a:pt x="0" y="894969"/>
                    <a:pt x="0" y="887476"/>
                  </a:cubicBezTo>
                  <a:lnTo>
                    <a:pt x="0" y="122809"/>
                  </a:lnTo>
                  <a:lnTo>
                    <a:pt x="13589" y="122809"/>
                  </a:lnTo>
                  <a:lnTo>
                    <a:pt x="0" y="122809"/>
                  </a:lnTo>
                  <a:cubicBezTo>
                    <a:pt x="0" y="54737"/>
                    <a:pt x="56388" y="0"/>
                    <a:pt x="125222" y="0"/>
                  </a:cubicBezTo>
                  <a:cubicBezTo>
                    <a:pt x="132715" y="0"/>
                    <a:pt x="138811" y="6096"/>
                    <a:pt x="138811" y="13589"/>
                  </a:cubicBezTo>
                  <a:lnTo>
                    <a:pt x="125222" y="13589"/>
                  </a:lnTo>
                  <a:lnTo>
                    <a:pt x="125222" y="0"/>
                  </a:lnTo>
                  <a:moveTo>
                    <a:pt x="125222" y="27051"/>
                  </a:moveTo>
                  <a:cubicBezTo>
                    <a:pt x="117729" y="27051"/>
                    <a:pt x="111633" y="20955"/>
                    <a:pt x="111633" y="13462"/>
                  </a:cubicBezTo>
                  <a:lnTo>
                    <a:pt x="125222" y="13462"/>
                  </a:lnTo>
                  <a:lnTo>
                    <a:pt x="125222" y="27051"/>
                  </a:lnTo>
                  <a:cubicBezTo>
                    <a:pt x="70739" y="27051"/>
                    <a:pt x="27051" y="70231"/>
                    <a:pt x="27051" y="122809"/>
                  </a:cubicBezTo>
                  <a:lnTo>
                    <a:pt x="27051" y="887476"/>
                  </a:lnTo>
                  <a:lnTo>
                    <a:pt x="13589" y="887476"/>
                  </a:lnTo>
                  <a:lnTo>
                    <a:pt x="13589" y="874014"/>
                  </a:lnTo>
                  <a:lnTo>
                    <a:pt x="3152140" y="874014"/>
                  </a:lnTo>
                  <a:lnTo>
                    <a:pt x="3152140" y="887603"/>
                  </a:lnTo>
                  <a:lnTo>
                    <a:pt x="3138551" y="887603"/>
                  </a:lnTo>
                  <a:lnTo>
                    <a:pt x="3138551" y="122809"/>
                  </a:lnTo>
                  <a:cubicBezTo>
                    <a:pt x="3138551" y="70231"/>
                    <a:pt x="3094863" y="27051"/>
                    <a:pt x="3040380" y="27051"/>
                  </a:cubicBezTo>
                  <a:lnTo>
                    <a:pt x="125222" y="27051"/>
                  </a:lnTo>
                  <a:close/>
                </a:path>
              </a:pathLst>
            </a:custGeom>
            <a:solidFill>
              <a:srgbClr val="0B5394"/>
            </a:solidFill>
          </p:spPr>
        </p:sp>
      </p:grpSp>
      <p:grpSp>
        <p:nvGrpSpPr>
          <p:cNvPr id="8" name="Group 8"/>
          <p:cNvGrpSpPr/>
          <p:nvPr/>
        </p:nvGrpSpPr>
        <p:grpSpPr>
          <a:xfrm rot="-10800000">
            <a:off x="-12080" y="-10160"/>
            <a:ext cx="9785440" cy="408928"/>
            <a:chOff x="0" y="0"/>
            <a:chExt cx="13047253" cy="545237"/>
          </a:xfrm>
        </p:grpSpPr>
        <p:sp>
          <p:nvSpPr>
            <p:cNvPr id="9" name="Freeform 9"/>
            <p:cNvSpPr/>
            <p:nvPr/>
          </p:nvSpPr>
          <p:spPr>
            <a:xfrm>
              <a:off x="13589" y="13589"/>
              <a:ext cx="13020167" cy="518160"/>
            </a:xfrm>
            <a:custGeom>
              <a:avLst/>
              <a:gdLst/>
              <a:ahLst/>
              <a:cxnLst/>
              <a:rect l="l" t="t" r="r" b="b"/>
              <a:pathLst>
                <a:path w="13020167" h="518160">
                  <a:moveTo>
                    <a:pt x="67945" y="0"/>
                  </a:moveTo>
                  <a:lnTo>
                    <a:pt x="12952095" y="0"/>
                  </a:lnTo>
                  <a:cubicBezTo>
                    <a:pt x="12989687" y="0"/>
                    <a:pt x="13020167" y="28956"/>
                    <a:pt x="13020167" y="64770"/>
                  </a:cubicBezTo>
                  <a:lnTo>
                    <a:pt x="13020167" y="518160"/>
                  </a:lnTo>
                  <a:lnTo>
                    <a:pt x="0" y="518160"/>
                  </a:lnTo>
                  <a:lnTo>
                    <a:pt x="0" y="64770"/>
                  </a:lnTo>
                  <a:cubicBezTo>
                    <a:pt x="0" y="28956"/>
                    <a:pt x="30480" y="0"/>
                    <a:pt x="68072" y="0"/>
                  </a:cubicBezTo>
                  <a:close/>
                </a:path>
              </a:pathLst>
            </a:custGeom>
            <a:solidFill>
              <a:srgbClr val="0B5394"/>
            </a:solidFill>
          </p:spPr>
        </p:sp>
        <p:sp>
          <p:nvSpPr>
            <p:cNvPr id="10" name="Freeform 10"/>
            <p:cNvSpPr/>
            <p:nvPr/>
          </p:nvSpPr>
          <p:spPr>
            <a:xfrm>
              <a:off x="0" y="0"/>
              <a:ext cx="13047218" cy="545338"/>
            </a:xfrm>
            <a:custGeom>
              <a:avLst/>
              <a:gdLst/>
              <a:ahLst/>
              <a:cxnLst/>
              <a:rect l="l" t="t" r="r" b="b"/>
              <a:pathLst>
                <a:path w="13047218" h="545338">
                  <a:moveTo>
                    <a:pt x="81534" y="0"/>
                  </a:moveTo>
                  <a:lnTo>
                    <a:pt x="12965684" y="0"/>
                  </a:lnTo>
                  <a:lnTo>
                    <a:pt x="12965684" y="13589"/>
                  </a:lnTo>
                  <a:lnTo>
                    <a:pt x="12965684" y="0"/>
                  </a:lnTo>
                  <a:cubicBezTo>
                    <a:pt x="13010135" y="0"/>
                    <a:pt x="13047218" y="34417"/>
                    <a:pt x="13047218" y="78359"/>
                  </a:cubicBezTo>
                  <a:lnTo>
                    <a:pt x="13033629" y="78359"/>
                  </a:lnTo>
                  <a:lnTo>
                    <a:pt x="13047218" y="78359"/>
                  </a:lnTo>
                  <a:lnTo>
                    <a:pt x="13047218" y="531749"/>
                  </a:lnTo>
                  <a:cubicBezTo>
                    <a:pt x="13047218" y="539242"/>
                    <a:pt x="13041122" y="545338"/>
                    <a:pt x="13033629" y="545338"/>
                  </a:cubicBezTo>
                  <a:lnTo>
                    <a:pt x="13589" y="545338"/>
                  </a:lnTo>
                  <a:cubicBezTo>
                    <a:pt x="6096" y="545211"/>
                    <a:pt x="0" y="539115"/>
                    <a:pt x="0" y="531749"/>
                  </a:cubicBezTo>
                  <a:lnTo>
                    <a:pt x="0" y="78359"/>
                  </a:lnTo>
                  <a:lnTo>
                    <a:pt x="13589" y="78359"/>
                  </a:lnTo>
                  <a:lnTo>
                    <a:pt x="0" y="78359"/>
                  </a:lnTo>
                  <a:cubicBezTo>
                    <a:pt x="0" y="34417"/>
                    <a:pt x="37211" y="0"/>
                    <a:pt x="81534" y="0"/>
                  </a:cubicBezTo>
                  <a:cubicBezTo>
                    <a:pt x="85598" y="0"/>
                    <a:pt x="89535" y="1905"/>
                    <a:pt x="92075" y="5080"/>
                  </a:cubicBezTo>
                  <a:lnTo>
                    <a:pt x="81534" y="13589"/>
                  </a:lnTo>
                  <a:lnTo>
                    <a:pt x="81534" y="0"/>
                  </a:lnTo>
                  <a:moveTo>
                    <a:pt x="81534" y="27051"/>
                  </a:moveTo>
                  <a:cubicBezTo>
                    <a:pt x="77470" y="27051"/>
                    <a:pt x="73533" y="25146"/>
                    <a:pt x="70993" y="21971"/>
                  </a:cubicBezTo>
                  <a:lnTo>
                    <a:pt x="81534" y="13462"/>
                  </a:lnTo>
                  <a:lnTo>
                    <a:pt x="81534" y="27051"/>
                  </a:lnTo>
                  <a:cubicBezTo>
                    <a:pt x="50800" y="27051"/>
                    <a:pt x="27051" y="50673"/>
                    <a:pt x="27051" y="78359"/>
                  </a:cubicBezTo>
                  <a:lnTo>
                    <a:pt x="27051" y="531749"/>
                  </a:lnTo>
                  <a:lnTo>
                    <a:pt x="13589" y="531749"/>
                  </a:lnTo>
                  <a:lnTo>
                    <a:pt x="13589" y="518160"/>
                  </a:lnTo>
                  <a:lnTo>
                    <a:pt x="13033756" y="518160"/>
                  </a:lnTo>
                  <a:lnTo>
                    <a:pt x="13033756" y="531749"/>
                  </a:lnTo>
                  <a:lnTo>
                    <a:pt x="13020168" y="531749"/>
                  </a:lnTo>
                  <a:lnTo>
                    <a:pt x="13020168" y="78359"/>
                  </a:lnTo>
                  <a:cubicBezTo>
                    <a:pt x="13020168" y="50673"/>
                    <a:pt x="12996418" y="27178"/>
                    <a:pt x="12965685" y="27178"/>
                  </a:cubicBezTo>
                  <a:lnTo>
                    <a:pt x="81534" y="27178"/>
                  </a:lnTo>
                  <a:close/>
                </a:path>
              </a:pathLst>
            </a:custGeom>
            <a:solidFill>
              <a:srgbClr val="0B5394"/>
            </a:solidFill>
          </p:spPr>
        </p:sp>
      </p:grpSp>
      <p:sp>
        <p:nvSpPr>
          <p:cNvPr id="11" name="TextBox 11"/>
          <p:cNvSpPr txBox="1"/>
          <p:nvPr/>
        </p:nvSpPr>
        <p:spPr>
          <a:xfrm>
            <a:off x="3657633" y="6941676"/>
            <a:ext cx="2438334" cy="228600"/>
          </a:xfrm>
          <a:prstGeom prst="rect">
            <a:avLst/>
          </a:prstGeom>
        </p:spPr>
        <p:txBody>
          <a:bodyPr lIns="0" tIns="0" rIns="0" bIns="0" rtlCol="0" anchor="t">
            <a:spAutoFit/>
          </a:bodyPr>
          <a:lstStyle/>
          <a:p>
            <a:pPr algn="ctr">
              <a:lnSpc>
                <a:spcPts val="1791"/>
              </a:lnSpc>
            </a:pPr>
            <a:r>
              <a:rPr lang="en-US" sz="1493">
                <a:solidFill>
                  <a:srgbClr val="FFFFFF"/>
                </a:solidFill>
                <a:latin typeface="Arimo Bold"/>
              </a:rPr>
              <a:t>Excellence and Service</a:t>
            </a:r>
          </a:p>
        </p:txBody>
      </p:sp>
      <p:sp>
        <p:nvSpPr>
          <p:cNvPr id="13" name="TextBox 13"/>
          <p:cNvSpPr txBox="1"/>
          <p:nvPr/>
        </p:nvSpPr>
        <p:spPr>
          <a:xfrm>
            <a:off x="430418" y="1653726"/>
            <a:ext cx="6769946" cy="4356549"/>
          </a:xfrm>
          <a:prstGeom prst="rect">
            <a:avLst/>
          </a:prstGeom>
        </p:spPr>
        <p:txBody>
          <a:bodyPr lIns="0" tIns="0" rIns="0" bIns="0" rtlCol="0" anchor="t">
            <a:spAutoFit/>
          </a:bodyPr>
          <a:lstStyle/>
          <a:p>
            <a:pPr>
              <a:lnSpc>
                <a:spcPts val="1463"/>
              </a:lnSpc>
            </a:pPr>
            <a:r>
              <a:rPr lang="en-US" sz="1493">
                <a:solidFill>
                  <a:srgbClr val="000000"/>
                </a:solidFill>
                <a:latin typeface="Archivo Narrow"/>
              </a:rPr>
              <a:t>Assumptions </a:t>
            </a:r>
          </a:p>
          <a:p>
            <a:pPr>
              <a:lnSpc>
                <a:spcPts val="1463"/>
              </a:lnSpc>
            </a:pPr>
            <a:endParaRPr lang="en-US" sz="1493">
              <a:solidFill>
                <a:srgbClr val="000000"/>
              </a:solidFill>
              <a:latin typeface="Archivo Narrow"/>
            </a:endParaRPr>
          </a:p>
          <a:p>
            <a:pPr marL="322410" lvl="1" indent="-161205">
              <a:lnSpc>
                <a:spcPts val="1463"/>
              </a:lnSpc>
              <a:buFont typeface="Arial"/>
              <a:buChar char="•"/>
            </a:pPr>
            <a:r>
              <a:rPr lang="en-US" sz="1493">
                <a:solidFill>
                  <a:srgbClr val="000000"/>
                </a:solidFill>
                <a:latin typeface="Archivo Narrow"/>
              </a:rPr>
              <a:t>Linearity of independent variables and log odds</a:t>
            </a:r>
          </a:p>
          <a:p>
            <a:pPr>
              <a:lnSpc>
                <a:spcPts val="1463"/>
              </a:lnSpc>
            </a:pPr>
            <a:endParaRPr lang="en-US" sz="1493">
              <a:solidFill>
                <a:srgbClr val="000000"/>
              </a:solidFill>
              <a:latin typeface="Archivo Narrow"/>
            </a:endParaRPr>
          </a:p>
          <a:p>
            <a:pPr marL="322410" lvl="1" indent="-161205">
              <a:lnSpc>
                <a:spcPts val="1463"/>
              </a:lnSpc>
              <a:buFont typeface="Arial"/>
              <a:buChar char="•"/>
            </a:pPr>
            <a:r>
              <a:rPr lang="en-US" sz="1493">
                <a:solidFill>
                  <a:srgbClr val="000000"/>
                </a:solidFill>
                <a:latin typeface="Archivo Narrow"/>
              </a:rPr>
              <a:t> No strongly influential outliers</a:t>
            </a:r>
          </a:p>
          <a:p>
            <a:pPr>
              <a:lnSpc>
                <a:spcPts val="1463"/>
              </a:lnSpc>
            </a:pPr>
            <a:endParaRPr lang="en-US" sz="1493">
              <a:solidFill>
                <a:srgbClr val="000000"/>
              </a:solidFill>
              <a:latin typeface="Archivo Narrow"/>
            </a:endParaRPr>
          </a:p>
          <a:p>
            <a:pPr marL="322410" lvl="1" indent="-161205">
              <a:lnSpc>
                <a:spcPts val="1463"/>
              </a:lnSpc>
              <a:buFont typeface="Arial"/>
              <a:buChar char="•"/>
            </a:pPr>
            <a:r>
              <a:rPr lang="en-US" sz="1493">
                <a:solidFill>
                  <a:srgbClr val="000000"/>
                </a:solidFill>
                <a:latin typeface="Archivo Narrow"/>
              </a:rPr>
              <a:t>Absence of multicollinearity</a:t>
            </a:r>
          </a:p>
          <a:p>
            <a:pPr>
              <a:lnSpc>
                <a:spcPts val="1463"/>
              </a:lnSpc>
            </a:pPr>
            <a:endParaRPr lang="en-US" sz="1493">
              <a:solidFill>
                <a:srgbClr val="000000"/>
              </a:solidFill>
              <a:latin typeface="Archivo Narrow"/>
            </a:endParaRPr>
          </a:p>
          <a:p>
            <a:pPr marL="322410" lvl="1" indent="-161205">
              <a:lnSpc>
                <a:spcPts val="1463"/>
              </a:lnSpc>
              <a:buFont typeface="Arial"/>
              <a:buChar char="•"/>
            </a:pPr>
            <a:r>
              <a:rPr lang="en-US" sz="1493">
                <a:solidFill>
                  <a:srgbClr val="000000"/>
                </a:solidFill>
                <a:latin typeface="Archivo Narrow"/>
              </a:rPr>
              <a:t> Independence of observations</a:t>
            </a:r>
          </a:p>
          <a:p>
            <a:pPr>
              <a:lnSpc>
                <a:spcPts val="1463"/>
              </a:lnSpc>
            </a:pPr>
            <a:endParaRPr lang="en-US" sz="1493">
              <a:solidFill>
                <a:srgbClr val="000000"/>
              </a:solidFill>
              <a:latin typeface="Archivo Narrow"/>
            </a:endParaRPr>
          </a:p>
          <a:p>
            <a:pPr marL="322410" lvl="1" indent="-161205">
              <a:lnSpc>
                <a:spcPts val="1463"/>
              </a:lnSpc>
              <a:buFont typeface="Arial"/>
              <a:buChar char="•"/>
            </a:pPr>
            <a:r>
              <a:rPr lang="en-US" sz="1493">
                <a:solidFill>
                  <a:srgbClr val="000000"/>
                </a:solidFill>
                <a:latin typeface="Archivo Narrow"/>
              </a:rPr>
              <a:t>Sufficiently large sample size</a:t>
            </a:r>
          </a:p>
          <a:p>
            <a:pPr>
              <a:lnSpc>
                <a:spcPts val="1463"/>
              </a:lnSpc>
            </a:pPr>
            <a:endParaRPr lang="en-US" sz="1493">
              <a:solidFill>
                <a:srgbClr val="000000"/>
              </a:solidFill>
              <a:latin typeface="Archivo Narrow"/>
            </a:endParaRPr>
          </a:p>
          <a:p>
            <a:pPr>
              <a:lnSpc>
                <a:spcPts val="1463"/>
              </a:lnSpc>
            </a:pPr>
            <a:endParaRPr lang="en-US" sz="1493">
              <a:solidFill>
                <a:srgbClr val="000000"/>
              </a:solidFill>
              <a:latin typeface="Archivo Narrow"/>
            </a:endParaRPr>
          </a:p>
          <a:p>
            <a:pPr>
              <a:lnSpc>
                <a:spcPts val="1463"/>
              </a:lnSpc>
            </a:pPr>
            <a:endParaRPr lang="en-US" sz="1493">
              <a:solidFill>
                <a:srgbClr val="000000"/>
              </a:solidFill>
              <a:latin typeface="Archivo Narrow"/>
            </a:endParaRPr>
          </a:p>
          <a:p>
            <a:pPr>
              <a:lnSpc>
                <a:spcPts val="1463"/>
              </a:lnSpc>
            </a:pPr>
            <a:endParaRPr lang="en-US" sz="1493">
              <a:solidFill>
                <a:srgbClr val="000000"/>
              </a:solidFill>
              <a:latin typeface="Archivo Narrow"/>
            </a:endParaRPr>
          </a:p>
          <a:p>
            <a:pPr>
              <a:lnSpc>
                <a:spcPts val="1463"/>
              </a:lnSpc>
            </a:pPr>
            <a:r>
              <a:rPr lang="en-US" sz="1493">
                <a:solidFill>
                  <a:srgbClr val="000000"/>
                </a:solidFill>
                <a:latin typeface="Archivo Narrow"/>
              </a:rPr>
              <a:t>Training the Model</a:t>
            </a:r>
          </a:p>
          <a:p>
            <a:pPr>
              <a:lnSpc>
                <a:spcPts val="1463"/>
              </a:lnSpc>
            </a:pPr>
            <a:endParaRPr lang="en-US" sz="1493">
              <a:solidFill>
                <a:srgbClr val="000000"/>
              </a:solidFill>
              <a:latin typeface="Archivo Narrow"/>
            </a:endParaRPr>
          </a:p>
          <a:p>
            <a:pPr marL="322410" lvl="1" indent="-161205">
              <a:lnSpc>
                <a:spcPts val="1463"/>
              </a:lnSpc>
              <a:buFont typeface="Arial"/>
              <a:buChar char="•"/>
            </a:pPr>
            <a:r>
              <a:rPr lang="en-US" sz="1493">
                <a:solidFill>
                  <a:srgbClr val="000000"/>
                </a:solidFill>
                <a:latin typeface="Archivo Narrow"/>
              </a:rPr>
              <a:t>The data is split to training and testing set in the ratio 80:20</a:t>
            </a:r>
          </a:p>
          <a:p>
            <a:pPr>
              <a:lnSpc>
                <a:spcPts val="1463"/>
              </a:lnSpc>
            </a:pPr>
            <a:endParaRPr lang="en-US" sz="1493">
              <a:solidFill>
                <a:srgbClr val="000000"/>
              </a:solidFill>
              <a:latin typeface="Archivo Narrow"/>
            </a:endParaRPr>
          </a:p>
          <a:p>
            <a:pPr marL="322410" lvl="1" indent="-161205">
              <a:lnSpc>
                <a:spcPts val="1463"/>
              </a:lnSpc>
              <a:buFont typeface="Arial"/>
              <a:buChar char="•"/>
            </a:pPr>
            <a:r>
              <a:rPr lang="en-US" sz="1493">
                <a:solidFill>
                  <a:srgbClr val="000000"/>
                </a:solidFill>
                <a:latin typeface="Archivo Narrow"/>
              </a:rPr>
              <a:t>Two models are built, one using the oversampled data and one using class weights parameter. </a:t>
            </a:r>
          </a:p>
          <a:p>
            <a:pPr>
              <a:lnSpc>
                <a:spcPts val="1463"/>
              </a:lnSpc>
            </a:pPr>
            <a:endParaRPr lang="en-US" sz="1493">
              <a:solidFill>
                <a:srgbClr val="000000"/>
              </a:solidFill>
              <a:latin typeface="Archivo Narrow"/>
            </a:endParaRPr>
          </a:p>
          <a:p>
            <a:pPr marL="322410" lvl="1" indent="-161205">
              <a:lnSpc>
                <a:spcPts val="1463"/>
              </a:lnSpc>
              <a:buFont typeface="Arial"/>
              <a:buChar char="•"/>
            </a:pPr>
            <a:r>
              <a:rPr lang="en-US" sz="1493">
                <a:solidFill>
                  <a:srgbClr val="000000"/>
                </a:solidFill>
                <a:latin typeface="Archivo Narrow"/>
              </a:rPr>
              <a:t>The class weight was set in the ratio 90:10.</a:t>
            </a:r>
          </a:p>
          <a:p>
            <a:pPr>
              <a:lnSpc>
                <a:spcPts val="1463"/>
              </a:lnSpc>
            </a:pPr>
            <a:endParaRPr lang="en-US" sz="1493">
              <a:solidFill>
                <a:srgbClr val="000000"/>
              </a:solidFill>
              <a:latin typeface="Archivo Narrow"/>
            </a:endParaRPr>
          </a:p>
        </p:txBody>
      </p:sp>
      <p:sp>
        <p:nvSpPr>
          <p:cNvPr id="14" name="TextBox 14"/>
          <p:cNvSpPr txBox="1"/>
          <p:nvPr/>
        </p:nvSpPr>
        <p:spPr>
          <a:xfrm>
            <a:off x="205565" y="665648"/>
            <a:ext cx="2860688" cy="421684"/>
          </a:xfrm>
          <a:prstGeom prst="rect">
            <a:avLst/>
          </a:prstGeom>
        </p:spPr>
        <p:txBody>
          <a:bodyPr lIns="0" tIns="0" rIns="0" bIns="0" rtlCol="0" anchor="t">
            <a:spAutoFit/>
          </a:bodyPr>
          <a:lstStyle/>
          <a:p>
            <a:pPr algn="ctr">
              <a:lnSpc>
                <a:spcPts val="3449"/>
              </a:lnSpc>
              <a:spcBef>
                <a:spcPct val="0"/>
              </a:spcBef>
            </a:pPr>
            <a:r>
              <a:rPr lang="en-US" sz="2874">
                <a:solidFill>
                  <a:srgbClr val="000000"/>
                </a:solidFill>
                <a:latin typeface="Archivo Narrow Bold"/>
              </a:rPr>
              <a:t>Logistic Regression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7399120" y="-10160"/>
            <a:ext cx="2374240" cy="675808"/>
            <a:chOff x="0" y="0"/>
            <a:chExt cx="3165653" cy="901077"/>
          </a:xfrm>
        </p:grpSpPr>
        <p:sp>
          <p:nvSpPr>
            <p:cNvPr id="6" name="Freeform 6"/>
            <p:cNvSpPr/>
            <p:nvPr/>
          </p:nvSpPr>
          <p:spPr>
            <a:xfrm>
              <a:off x="13589" y="13589"/>
              <a:ext cx="3138551" cy="873887"/>
            </a:xfrm>
            <a:custGeom>
              <a:avLst/>
              <a:gdLst/>
              <a:ahLst/>
              <a:cxnLst/>
              <a:rect l="l" t="t" r="r" b="b"/>
              <a:pathLst>
                <a:path w="3138551" h="873887">
                  <a:moveTo>
                    <a:pt x="111633" y="0"/>
                  </a:moveTo>
                  <a:lnTo>
                    <a:pt x="3026791" y="0"/>
                  </a:lnTo>
                  <a:cubicBezTo>
                    <a:pt x="3088513" y="0"/>
                    <a:pt x="3138551" y="48895"/>
                    <a:pt x="3138551" y="109220"/>
                  </a:cubicBezTo>
                  <a:lnTo>
                    <a:pt x="3138551" y="873887"/>
                  </a:lnTo>
                  <a:lnTo>
                    <a:pt x="0" y="873887"/>
                  </a:lnTo>
                  <a:lnTo>
                    <a:pt x="0" y="109220"/>
                  </a:lnTo>
                  <a:cubicBezTo>
                    <a:pt x="0" y="48895"/>
                    <a:pt x="50038" y="0"/>
                    <a:pt x="111760" y="0"/>
                  </a:cubicBezTo>
                  <a:close/>
                </a:path>
              </a:pathLst>
            </a:custGeom>
            <a:solidFill>
              <a:srgbClr val="0B5394"/>
            </a:solidFill>
          </p:spPr>
        </p:sp>
        <p:sp>
          <p:nvSpPr>
            <p:cNvPr id="7" name="Freeform 7"/>
            <p:cNvSpPr/>
            <p:nvPr/>
          </p:nvSpPr>
          <p:spPr>
            <a:xfrm>
              <a:off x="0" y="0"/>
              <a:ext cx="3165729" cy="901065"/>
            </a:xfrm>
            <a:custGeom>
              <a:avLst/>
              <a:gdLst/>
              <a:ahLst/>
              <a:cxnLst/>
              <a:rect l="l" t="t" r="r" b="b"/>
              <a:pathLst>
                <a:path w="3165729" h="901065">
                  <a:moveTo>
                    <a:pt x="125222" y="0"/>
                  </a:moveTo>
                  <a:lnTo>
                    <a:pt x="3040380" y="0"/>
                  </a:lnTo>
                  <a:lnTo>
                    <a:pt x="3040380" y="13589"/>
                  </a:lnTo>
                  <a:lnTo>
                    <a:pt x="3040380" y="0"/>
                  </a:lnTo>
                  <a:cubicBezTo>
                    <a:pt x="3109214" y="0"/>
                    <a:pt x="3165602" y="54737"/>
                    <a:pt x="3165602" y="122809"/>
                  </a:cubicBezTo>
                  <a:lnTo>
                    <a:pt x="3152140" y="122809"/>
                  </a:lnTo>
                  <a:lnTo>
                    <a:pt x="3165729" y="122809"/>
                  </a:lnTo>
                  <a:lnTo>
                    <a:pt x="3165729" y="887476"/>
                  </a:lnTo>
                  <a:cubicBezTo>
                    <a:pt x="3165729" y="894969"/>
                    <a:pt x="3159633" y="901065"/>
                    <a:pt x="3152140" y="901065"/>
                  </a:cubicBezTo>
                  <a:lnTo>
                    <a:pt x="13589" y="901065"/>
                  </a:lnTo>
                  <a:cubicBezTo>
                    <a:pt x="6096" y="901065"/>
                    <a:pt x="0" y="894969"/>
                    <a:pt x="0" y="887476"/>
                  </a:cubicBezTo>
                  <a:lnTo>
                    <a:pt x="0" y="122809"/>
                  </a:lnTo>
                  <a:lnTo>
                    <a:pt x="13589" y="122809"/>
                  </a:lnTo>
                  <a:lnTo>
                    <a:pt x="0" y="122809"/>
                  </a:lnTo>
                  <a:cubicBezTo>
                    <a:pt x="0" y="54737"/>
                    <a:pt x="56388" y="0"/>
                    <a:pt x="125222" y="0"/>
                  </a:cubicBezTo>
                  <a:cubicBezTo>
                    <a:pt x="132715" y="0"/>
                    <a:pt x="138811" y="6096"/>
                    <a:pt x="138811" y="13589"/>
                  </a:cubicBezTo>
                  <a:lnTo>
                    <a:pt x="125222" y="13589"/>
                  </a:lnTo>
                  <a:lnTo>
                    <a:pt x="125222" y="0"/>
                  </a:lnTo>
                  <a:moveTo>
                    <a:pt x="125222" y="27051"/>
                  </a:moveTo>
                  <a:cubicBezTo>
                    <a:pt x="117729" y="27051"/>
                    <a:pt x="111633" y="20955"/>
                    <a:pt x="111633" y="13462"/>
                  </a:cubicBezTo>
                  <a:lnTo>
                    <a:pt x="125222" y="13462"/>
                  </a:lnTo>
                  <a:lnTo>
                    <a:pt x="125222" y="27051"/>
                  </a:lnTo>
                  <a:cubicBezTo>
                    <a:pt x="70739" y="27051"/>
                    <a:pt x="27051" y="70231"/>
                    <a:pt x="27051" y="122809"/>
                  </a:cubicBezTo>
                  <a:lnTo>
                    <a:pt x="27051" y="887476"/>
                  </a:lnTo>
                  <a:lnTo>
                    <a:pt x="13589" y="887476"/>
                  </a:lnTo>
                  <a:lnTo>
                    <a:pt x="13589" y="874014"/>
                  </a:lnTo>
                  <a:lnTo>
                    <a:pt x="3152140" y="874014"/>
                  </a:lnTo>
                  <a:lnTo>
                    <a:pt x="3152140" y="887603"/>
                  </a:lnTo>
                  <a:lnTo>
                    <a:pt x="3138551" y="887603"/>
                  </a:lnTo>
                  <a:lnTo>
                    <a:pt x="3138551" y="122809"/>
                  </a:lnTo>
                  <a:cubicBezTo>
                    <a:pt x="3138551" y="70231"/>
                    <a:pt x="3094863" y="27051"/>
                    <a:pt x="3040380" y="27051"/>
                  </a:cubicBezTo>
                  <a:lnTo>
                    <a:pt x="125222" y="27051"/>
                  </a:lnTo>
                  <a:close/>
                </a:path>
              </a:pathLst>
            </a:custGeom>
            <a:solidFill>
              <a:srgbClr val="0B5394"/>
            </a:solidFill>
          </p:spPr>
        </p:sp>
      </p:grpSp>
      <p:grpSp>
        <p:nvGrpSpPr>
          <p:cNvPr id="8" name="Group 8"/>
          <p:cNvGrpSpPr/>
          <p:nvPr/>
        </p:nvGrpSpPr>
        <p:grpSpPr>
          <a:xfrm rot="-10800000">
            <a:off x="-12080" y="-10160"/>
            <a:ext cx="9785440" cy="408928"/>
            <a:chOff x="0" y="0"/>
            <a:chExt cx="13047253" cy="545237"/>
          </a:xfrm>
        </p:grpSpPr>
        <p:sp>
          <p:nvSpPr>
            <p:cNvPr id="9" name="Freeform 9"/>
            <p:cNvSpPr/>
            <p:nvPr/>
          </p:nvSpPr>
          <p:spPr>
            <a:xfrm>
              <a:off x="13589" y="13589"/>
              <a:ext cx="13020167" cy="518160"/>
            </a:xfrm>
            <a:custGeom>
              <a:avLst/>
              <a:gdLst/>
              <a:ahLst/>
              <a:cxnLst/>
              <a:rect l="l" t="t" r="r" b="b"/>
              <a:pathLst>
                <a:path w="13020167" h="518160">
                  <a:moveTo>
                    <a:pt x="67945" y="0"/>
                  </a:moveTo>
                  <a:lnTo>
                    <a:pt x="12952095" y="0"/>
                  </a:lnTo>
                  <a:cubicBezTo>
                    <a:pt x="12989687" y="0"/>
                    <a:pt x="13020167" y="28956"/>
                    <a:pt x="13020167" y="64770"/>
                  </a:cubicBezTo>
                  <a:lnTo>
                    <a:pt x="13020167" y="518160"/>
                  </a:lnTo>
                  <a:lnTo>
                    <a:pt x="0" y="518160"/>
                  </a:lnTo>
                  <a:lnTo>
                    <a:pt x="0" y="64770"/>
                  </a:lnTo>
                  <a:cubicBezTo>
                    <a:pt x="0" y="28956"/>
                    <a:pt x="30480" y="0"/>
                    <a:pt x="68072" y="0"/>
                  </a:cubicBezTo>
                  <a:close/>
                </a:path>
              </a:pathLst>
            </a:custGeom>
            <a:solidFill>
              <a:srgbClr val="0B5394"/>
            </a:solidFill>
          </p:spPr>
        </p:sp>
        <p:sp>
          <p:nvSpPr>
            <p:cNvPr id="10" name="Freeform 10"/>
            <p:cNvSpPr/>
            <p:nvPr/>
          </p:nvSpPr>
          <p:spPr>
            <a:xfrm>
              <a:off x="0" y="0"/>
              <a:ext cx="13047218" cy="545338"/>
            </a:xfrm>
            <a:custGeom>
              <a:avLst/>
              <a:gdLst/>
              <a:ahLst/>
              <a:cxnLst/>
              <a:rect l="l" t="t" r="r" b="b"/>
              <a:pathLst>
                <a:path w="13047218" h="545338">
                  <a:moveTo>
                    <a:pt x="81534" y="0"/>
                  </a:moveTo>
                  <a:lnTo>
                    <a:pt x="12965684" y="0"/>
                  </a:lnTo>
                  <a:lnTo>
                    <a:pt x="12965684" y="13589"/>
                  </a:lnTo>
                  <a:lnTo>
                    <a:pt x="12965684" y="0"/>
                  </a:lnTo>
                  <a:cubicBezTo>
                    <a:pt x="13010135" y="0"/>
                    <a:pt x="13047218" y="34417"/>
                    <a:pt x="13047218" y="78359"/>
                  </a:cubicBezTo>
                  <a:lnTo>
                    <a:pt x="13033629" y="78359"/>
                  </a:lnTo>
                  <a:lnTo>
                    <a:pt x="13047218" y="78359"/>
                  </a:lnTo>
                  <a:lnTo>
                    <a:pt x="13047218" y="531749"/>
                  </a:lnTo>
                  <a:cubicBezTo>
                    <a:pt x="13047218" y="539242"/>
                    <a:pt x="13041122" y="545338"/>
                    <a:pt x="13033629" y="545338"/>
                  </a:cubicBezTo>
                  <a:lnTo>
                    <a:pt x="13589" y="545338"/>
                  </a:lnTo>
                  <a:cubicBezTo>
                    <a:pt x="6096" y="545211"/>
                    <a:pt x="0" y="539115"/>
                    <a:pt x="0" y="531749"/>
                  </a:cubicBezTo>
                  <a:lnTo>
                    <a:pt x="0" y="78359"/>
                  </a:lnTo>
                  <a:lnTo>
                    <a:pt x="13589" y="78359"/>
                  </a:lnTo>
                  <a:lnTo>
                    <a:pt x="0" y="78359"/>
                  </a:lnTo>
                  <a:cubicBezTo>
                    <a:pt x="0" y="34417"/>
                    <a:pt x="37211" y="0"/>
                    <a:pt x="81534" y="0"/>
                  </a:cubicBezTo>
                  <a:cubicBezTo>
                    <a:pt x="85598" y="0"/>
                    <a:pt x="89535" y="1905"/>
                    <a:pt x="92075" y="5080"/>
                  </a:cubicBezTo>
                  <a:lnTo>
                    <a:pt x="81534" y="13589"/>
                  </a:lnTo>
                  <a:lnTo>
                    <a:pt x="81534" y="0"/>
                  </a:lnTo>
                  <a:moveTo>
                    <a:pt x="81534" y="27051"/>
                  </a:moveTo>
                  <a:cubicBezTo>
                    <a:pt x="77470" y="27051"/>
                    <a:pt x="73533" y="25146"/>
                    <a:pt x="70993" y="21971"/>
                  </a:cubicBezTo>
                  <a:lnTo>
                    <a:pt x="81534" y="13462"/>
                  </a:lnTo>
                  <a:lnTo>
                    <a:pt x="81534" y="27051"/>
                  </a:lnTo>
                  <a:cubicBezTo>
                    <a:pt x="50800" y="27051"/>
                    <a:pt x="27051" y="50673"/>
                    <a:pt x="27051" y="78359"/>
                  </a:cubicBezTo>
                  <a:lnTo>
                    <a:pt x="27051" y="531749"/>
                  </a:lnTo>
                  <a:lnTo>
                    <a:pt x="13589" y="531749"/>
                  </a:lnTo>
                  <a:lnTo>
                    <a:pt x="13589" y="518160"/>
                  </a:lnTo>
                  <a:lnTo>
                    <a:pt x="13033756" y="518160"/>
                  </a:lnTo>
                  <a:lnTo>
                    <a:pt x="13033756" y="531749"/>
                  </a:lnTo>
                  <a:lnTo>
                    <a:pt x="13020168" y="531749"/>
                  </a:lnTo>
                  <a:lnTo>
                    <a:pt x="13020168" y="78359"/>
                  </a:lnTo>
                  <a:cubicBezTo>
                    <a:pt x="13020168" y="50673"/>
                    <a:pt x="12996418" y="27178"/>
                    <a:pt x="12965685" y="27178"/>
                  </a:cubicBezTo>
                  <a:lnTo>
                    <a:pt x="81534" y="27178"/>
                  </a:lnTo>
                  <a:close/>
                </a:path>
              </a:pathLst>
            </a:custGeom>
            <a:solidFill>
              <a:srgbClr val="0B5394"/>
            </a:solidFill>
          </p:spPr>
        </p:sp>
      </p:grpSp>
      <p:sp>
        <p:nvSpPr>
          <p:cNvPr id="11" name="Freeform 11"/>
          <p:cNvSpPr/>
          <p:nvPr/>
        </p:nvSpPr>
        <p:spPr>
          <a:xfrm>
            <a:off x="235537" y="1588112"/>
            <a:ext cx="3991110" cy="1667647"/>
          </a:xfrm>
          <a:custGeom>
            <a:avLst/>
            <a:gdLst/>
            <a:ahLst/>
            <a:cxnLst/>
            <a:rect l="l" t="t" r="r" b="b"/>
            <a:pathLst>
              <a:path w="3991110" h="1667647">
                <a:moveTo>
                  <a:pt x="0" y="0"/>
                </a:moveTo>
                <a:lnTo>
                  <a:pt x="3991111" y="0"/>
                </a:lnTo>
                <a:lnTo>
                  <a:pt x="3991111" y="1667647"/>
                </a:lnTo>
                <a:lnTo>
                  <a:pt x="0" y="1667647"/>
                </a:lnTo>
                <a:lnTo>
                  <a:pt x="0" y="0"/>
                </a:lnTo>
                <a:close/>
              </a:path>
            </a:pathLst>
          </a:custGeom>
          <a:blipFill>
            <a:blip r:embed="rId3"/>
            <a:stretch>
              <a:fillRect/>
            </a:stretch>
          </a:blipFill>
        </p:spPr>
      </p:sp>
      <p:sp>
        <p:nvSpPr>
          <p:cNvPr id="12" name="Freeform 12"/>
          <p:cNvSpPr/>
          <p:nvPr/>
        </p:nvSpPr>
        <p:spPr>
          <a:xfrm>
            <a:off x="609874" y="3657600"/>
            <a:ext cx="2949860" cy="2487243"/>
          </a:xfrm>
          <a:custGeom>
            <a:avLst/>
            <a:gdLst/>
            <a:ahLst/>
            <a:cxnLst/>
            <a:rect l="l" t="t" r="r" b="b"/>
            <a:pathLst>
              <a:path w="2949860" h="2487243">
                <a:moveTo>
                  <a:pt x="0" y="0"/>
                </a:moveTo>
                <a:lnTo>
                  <a:pt x="2949860" y="0"/>
                </a:lnTo>
                <a:lnTo>
                  <a:pt x="2949860" y="2487243"/>
                </a:lnTo>
                <a:lnTo>
                  <a:pt x="0" y="2487243"/>
                </a:lnTo>
                <a:lnTo>
                  <a:pt x="0" y="0"/>
                </a:lnTo>
                <a:close/>
              </a:path>
            </a:pathLst>
          </a:custGeom>
          <a:blipFill>
            <a:blip r:embed="rId4"/>
            <a:stretch>
              <a:fillRect/>
            </a:stretch>
          </a:blipFill>
        </p:spPr>
      </p:sp>
      <p:sp>
        <p:nvSpPr>
          <p:cNvPr id="13" name="Freeform 13"/>
          <p:cNvSpPr/>
          <p:nvPr/>
        </p:nvSpPr>
        <p:spPr>
          <a:xfrm>
            <a:off x="5429194" y="1588112"/>
            <a:ext cx="3939851" cy="1659212"/>
          </a:xfrm>
          <a:custGeom>
            <a:avLst/>
            <a:gdLst/>
            <a:ahLst/>
            <a:cxnLst/>
            <a:rect l="l" t="t" r="r" b="b"/>
            <a:pathLst>
              <a:path w="3939851" h="1659212">
                <a:moveTo>
                  <a:pt x="0" y="0"/>
                </a:moveTo>
                <a:lnTo>
                  <a:pt x="3939852" y="0"/>
                </a:lnTo>
                <a:lnTo>
                  <a:pt x="3939852" y="1659212"/>
                </a:lnTo>
                <a:lnTo>
                  <a:pt x="0" y="1659212"/>
                </a:lnTo>
                <a:lnTo>
                  <a:pt x="0" y="0"/>
                </a:lnTo>
                <a:close/>
              </a:path>
            </a:pathLst>
          </a:custGeom>
          <a:blipFill>
            <a:blip r:embed="rId5"/>
            <a:stretch>
              <a:fillRect/>
            </a:stretch>
          </a:blipFill>
        </p:spPr>
      </p:sp>
      <p:sp>
        <p:nvSpPr>
          <p:cNvPr id="14" name="Freeform 14"/>
          <p:cNvSpPr/>
          <p:nvPr/>
        </p:nvSpPr>
        <p:spPr>
          <a:xfrm>
            <a:off x="6285849" y="3657600"/>
            <a:ext cx="2873174" cy="2422584"/>
          </a:xfrm>
          <a:custGeom>
            <a:avLst/>
            <a:gdLst/>
            <a:ahLst/>
            <a:cxnLst/>
            <a:rect l="l" t="t" r="r" b="b"/>
            <a:pathLst>
              <a:path w="2873174" h="2422584">
                <a:moveTo>
                  <a:pt x="0" y="0"/>
                </a:moveTo>
                <a:lnTo>
                  <a:pt x="2873174" y="0"/>
                </a:lnTo>
                <a:lnTo>
                  <a:pt x="2873174" y="2422584"/>
                </a:lnTo>
                <a:lnTo>
                  <a:pt x="0" y="2422584"/>
                </a:lnTo>
                <a:lnTo>
                  <a:pt x="0" y="0"/>
                </a:lnTo>
                <a:close/>
              </a:path>
            </a:pathLst>
          </a:custGeom>
          <a:blipFill>
            <a:blip r:embed="rId6"/>
            <a:stretch>
              <a:fillRect/>
            </a:stretch>
          </a:blipFill>
        </p:spPr>
      </p:sp>
      <p:sp>
        <p:nvSpPr>
          <p:cNvPr id="15" name="TextBox 15"/>
          <p:cNvSpPr txBox="1"/>
          <p:nvPr/>
        </p:nvSpPr>
        <p:spPr>
          <a:xfrm>
            <a:off x="3657633" y="6941676"/>
            <a:ext cx="2438334" cy="228600"/>
          </a:xfrm>
          <a:prstGeom prst="rect">
            <a:avLst/>
          </a:prstGeom>
        </p:spPr>
        <p:txBody>
          <a:bodyPr lIns="0" tIns="0" rIns="0" bIns="0" rtlCol="0" anchor="t">
            <a:spAutoFit/>
          </a:bodyPr>
          <a:lstStyle/>
          <a:p>
            <a:pPr algn="ctr">
              <a:lnSpc>
                <a:spcPts val="1791"/>
              </a:lnSpc>
            </a:pPr>
            <a:r>
              <a:rPr lang="en-US" sz="1493">
                <a:solidFill>
                  <a:srgbClr val="FFFFFF"/>
                </a:solidFill>
                <a:latin typeface="Arimo Bold"/>
              </a:rPr>
              <a:t>Excellence and Service</a:t>
            </a:r>
          </a:p>
        </p:txBody>
      </p:sp>
      <p:sp>
        <p:nvSpPr>
          <p:cNvPr id="17" name="TextBox 17"/>
          <p:cNvSpPr txBox="1"/>
          <p:nvPr/>
        </p:nvSpPr>
        <p:spPr>
          <a:xfrm>
            <a:off x="146380" y="538389"/>
            <a:ext cx="1938424" cy="297230"/>
          </a:xfrm>
          <a:prstGeom prst="rect">
            <a:avLst/>
          </a:prstGeom>
        </p:spPr>
        <p:txBody>
          <a:bodyPr lIns="0" tIns="0" rIns="0" bIns="0" rtlCol="0" anchor="t">
            <a:spAutoFit/>
          </a:bodyPr>
          <a:lstStyle/>
          <a:p>
            <a:pPr algn="ctr">
              <a:lnSpc>
                <a:spcPts val="2392"/>
              </a:lnSpc>
              <a:spcBef>
                <a:spcPct val="0"/>
              </a:spcBef>
            </a:pPr>
            <a:r>
              <a:rPr lang="en-US" sz="1993">
                <a:solidFill>
                  <a:srgbClr val="000000"/>
                </a:solidFill>
                <a:latin typeface="Archivo Narrow Bold"/>
              </a:rPr>
              <a:t>3. Model Evaluation</a:t>
            </a:r>
          </a:p>
        </p:txBody>
      </p:sp>
      <p:sp>
        <p:nvSpPr>
          <p:cNvPr id="18" name="TextBox 18"/>
          <p:cNvSpPr txBox="1"/>
          <p:nvPr/>
        </p:nvSpPr>
        <p:spPr>
          <a:xfrm>
            <a:off x="1344463" y="1084778"/>
            <a:ext cx="886629" cy="351279"/>
          </a:xfrm>
          <a:prstGeom prst="rect">
            <a:avLst/>
          </a:prstGeom>
        </p:spPr>
        <p:txBody>
          <a:bodyPr lIns="0" tIns="0" rIns="0" bIns="0" rtlCol="0" anchor="t">
            <a:spAutoFit/>
          </a:bodyPr>
          <a:lstStyle/>
          <a:p>
            <a:pPr algn="ctr">
              <a:lnSpc>
                <a:spcPts val="2873"/>
              </a:lnSpc>
              <a:spcBef>
                <a:spcPct val="0"/>
              </a:spcBef>
            </a:pPr>
            <a:r>
              <a:rPr lang="en-US" sz="2394">
                <a:solidFill>
                  <a:srgbClr val="000000"/>
                </a:solidFill>
                <a:latin typeface="Archivo Narrow Bold"/>
              </a:rPr>
              <a:t>SMOTE</a:t>
            </a:r>
          </a:p>
        </p:txBody>
      </p:sp>
      <p:sp>
        <p:nvSpPr>
          <p:cNvPr id="19" name="TextBox 19"/>
          <p:cNvSpPr txBox="1"/>
          <p:nvPr/>
        </p:nvSpPr>
        <p:spPr>
          <a:xfrm>
            <a:off x="6095967" y="1150880"/>
            <a:ext cx="2092073" cy="285177"/>
          </a:xfrm>
          <a:prstGeom prst="rect">
            <a:avLst/>
          </a:prstGeom>
        </p:spPr>
        <p:txBody>
          <a:bodyPr lIns="0" tIns="0" rIns="0" bIns="0" rtlCol="0" anchor="t">
            <a:spAutoFit/>
          </a:bodyPr>
          <a:lstStyle/>
          <a:p>
            <a:pPr algn="ctr">
              <a:lnSpc>
                <a:spcPts val="2332"/>
              </a:lnSpc>
              <a:spcBef>
                <a:spcPct val="0"/>
              </a:spcBef>
            </a:pPr>
            <a:r>
              <a:rPr lang="en-US" sz="1943">
                <a:solidFill>
                  <a:srgbClr val="000000"/>
                </a:solidFill>
                <a:latin typeface="Archivo Narrow Bold"/>
              </a:rPr>
              <a:t>Class Weight (0.9:0.1)</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7399120" y="-10160"/>
            <a:ext cx="2374240" cy="675808"/>
            <a:chOff x="0" y="0"/>
            <a:chExt cx="3165653" cy="901077"/>
          </a:xfrm>
        </p:grpSpPr>
        <p:sp>
          <p:nvSpPr>
            <p:cNvPr id="6" name="Freeform 6"/>
            <p:cNvSpPr/>
            <p:nvPr/>
          </p:nvSpPr>
          <p:spPr>
            <a:xfrm>
              <a:off x="13589" y="13589"/>
              <a:ext cx="3138551" cy="873887"/>
            </a:xfrm>
            <a:custGeom>
              <a:avLst/>
              <a:gdLst/>
              <a:ahLst/>
              <a:cxnLst/>
              <a:rect l="l" t="t" r="r" b="b"/>
              <a:pathLst>
                <a:path w="3138551" h="873887">
                  <a:moveTo>
                    <a:pt x="111633" y="0"/>
                  </a:moveTo>
                  <a:lnTo>
                    <a:pt x="3026791" y="0"/>
                  </a:lnTo>
                  <a:cubicBezTo>
                    <a:pt x="3088513" y="0"/>
                    <a:pt x="3138551" y="48895"/>
                    <a:pt x="3138551" y="109220"/>
                  </a:cubicBezTo>
                  <a:lnTo>
                    <a:pt x="3138551" y="873887"/>
                  </a:lnTo>
                  <a:lnTo>
                    <a:pt x="0" y="873887"/>
                  </a:lnTo>
                  <a:lnTo>
                    <a:pt x="0" y="109220"/>
                  </a:lnTo>
                  <a:cubicBezTo>
                    <a:pt x="0" y="48895"/>
                    <a:pt x="50038" y="0"/>
                    <a:pt x="111760" y="0"/>
                  </a:cubicBezTo>
                  <a:close/>
                </a:path>
              </a:pathLst>
            </a:custGeom>
            <a:solidFill>
              <a:srgbClr val="0B5394"/>
            </a:solidFill>
          </p:spPr>
        </p:sp>
        <p:sp>
          <p:nvSpPr>
            <p:cNvPr id="7" name="Freeform 7"/>
            <p:cNvSpPr/>
            <p:nvPr/>
          </p:nvSpPr>
          <p:spPr>
            <a:xfrm>
              <a:off x="0" y="0"/>
              <a:ext cx="3165729" cy="901065"/>
            </a:xfrm>
            <a:custGeom>
              <a:avLst/>
              <a:gdLst/>
              <a:ahLst/>
              <a:cxnLst/>
              <a:rect l="l" t="t" r="r" b="b"/>
              <a:pathLst>
                <a:path w="3165729" h="901065">
                  <a:moveTo>
                    <a:pt x="125222" y="0"/>
                  </a:moveTo>
                  <a:lnTo>
                    <a:pt x="3040380" y="0"/>
                  </a:lnTo>
                  <a:lnTo>
                    <a:pt x="3040380" y="13589"/>
                  </a:lnTo>
                  <a:lnTo>
                    <a:pt x="3040380" y="0"/>
                  </a:lnTo>
                  <a:cubicBezTo>
                    <a:pt x="3109214" y="0"/>
                    <a:pt x="3165602" y="54737"/>
                    <a:pt x="3165602" y="122809"/>
                  </a:cubicBezTo>
                  <a:lnTo>
                    <a:pt x="3152140" y="122809"/>
                  </a:lnTo>
                  <a:lnTo>
                    <a:pt x="3165729" y="122809"/>
                  </a:lnTo>
                  <a:lnTo>
                    <a:pt x="3165729" y="887476"/>
                  </a:lnTo>
                  <a:cubicBezTo>
                    <a:pt x="3165729" y="894969"/>
                    <a:pt x="3159633" y="901065"/>
                    <a:pt x="3152140" y="901065"/>
                  </a:cubicBezTo>
                  <a:lnTo>
                    <a:pt x="13589" y="901065"/>
                  </a:lnTo>
                  <a:cubicBezTo>
                    <a:pt x="6096" y="901065"/>
                    <a:pt x="0" y="894969"/>
                    <a:pt x="0" y="887476"/>
                  </a:cubicBezTo>
                  <a:lnTo>
                    <a:pt x="0" y="122809"/>
                  </a:lnTo>
                  <a:lnTo>
                    <a:pt x="13589" y="122809"/>
                  </a:lnTo>
                  <a:lnTo>
                    <a:pt x="0" y="122809"/>
                  </a:lnTo>
                  <a:cubicBezTo>
                    <a:pt x="0" y="54737"/>
                    <a:pt x="56388" y="0"/>
                    <a:pt x="125222" y="0"/>
                  </a:cubicBezTo>
                  <a:cubicBezTo>
                    <a:pt x="132715" y="0"/>
                    <a:pt x="138811" y="6096"/>
                    <a:pt x="138811" y="13589"/>
                  </a:cubicBezTo>
                  <a:lnTo>
                    <a:pt x="125222" y="13589"/>
                  </a:lnTo>
                  <a:lnTo>
                    <a:pt x="125222" y="0"/>
                  </a:lnTo>
                  <a:moveTo>
                    <a:pt x="125222" y="27051"/>
                  </a:moveTo>
                  <a:cubicBezTo>
                    <a:pt x="117729" y="27051"/>
                    <a:pt x="111633" y="20955"/>
                    <a:pt x="111633" y="13462"/>
                  </a:cubicBezTo>
                  <a:lnTo>
                    <a:pt x="125222" y="13462"/>
                  </a:lnTo>
                  <a:lnTo>
                    <a:pt x="125222" y="27051"/>
                  </a:lnTo>
                  <a:cubicBezTo>
                    <a:pt x="70739" y="27051"/>
                    <a:pt x="27051" y="70231"/>
                    <a:pt x="27051" y="122809"/>
                  </a:cubicBezTo>
                  <a:lnTo>
                    <a:pt x="27051" y="887476"/>
                  </a:lnTo>
                  <a:lnTo>
                    <a:pt x="13589" y="887476"/>
                  </a:lnTo>
                  <a:lnTo>
                    <a:pt x="13589" y="874014"/>
                  </a:lnTo>
                  <a:lnTo>
                    <a:pt x="3152140" y="874014"/>
                  </a:lnTo>
                  <a:lnTo>
                    <a:pt x="3152140" y="887603"/>
                  </a:lnTo>
                  <a:lnTo>
                    <a:pt x="3138551" y="887603"/>
                  </a:lnTo>
                  <a:lnTo>
                    <a:pt x="3138551" y="122809"/>
                  </a:lnTo>
                  <a:cubicBezTo>
                    <a:pt x="3138551" y="70231"/>
                    <a:pt x="3094863" y="27051"/>
                    <a:pt x="3040380" y="27051"/>
                  </a:cubicBezTo>
                  <a:lnTo>
                    <a:pt x="125222" y="27051"/>
                  </a:lnTo>
                  <a:close/>
                </a:path>
              </a:pathLst>
            </a:custGeom>
            <a:solidFill>
              <a:srgbClr val="0B5394"/>
            </a:solidFill>
          </p:spPr>
        </p:sp>
      </p:grpSp>
      <p:grpSp>
        <p:nvGrpSpPr>
          <p:cNvPr id="8" name="Group 8"/>
          <p:cNvGrpSpPr/>
          <p:nvPr/>
        </p:nvGrpSpPr>
        <p:grpSpPr>
          <a:xfrm rot="-10800000">
            <a:off x="-12080" y="-10160"/>
            <a:ext cx="9785440" cy="408928"/>
            <a:chOff x="0" y="0"/>
            <a:chExt cx="13047253" cy="545237"/>
          </a:xfrm>
        </p:grpSpPr>
        <p:sp>
          <p:nvSpPr>
            <p:cNvPr id="9" name="Freeform 9"/>
            <p:cNvSpPr/>
            <p:nvPr/>
          </p:nvSpPr>
          <p:spPr>
            <a:xfrm>
              <a:off x="13589" y="13589"/>
              <a:ext cx="13020167" cy="518160"/>
            </a:xfrm>
            <a:custGeom>
              <a:avLst/>
              <a:gdLst/>
              <a:ahLst/>
              <a:cxnLst/>
              <a:rect l="l" t="t" r="r" b="b"/>
              <a:pathLst>
                <a:path w="13020167" h="518160">
                  <a:moveTo>
                    <a:pt x="67945" y="0"/>
                  </a:moveTo>
                  <a:lnTo>
                    <a:pt x="12952095" y="0"/>
                  </a:lnTo>
                  <a:cubicBezTo>
                    <a:pt x="12989687" y="0"/>
                    <a:pt x="13020167" y="28956"/>
                    <a:pt x="13020167" y="64770"/>
                  </a:cubicBezTo>
                  <a:lnTo>
                    <a:pt x="13020167" y="518160"/>
                  </a:lnTo>
                  <a:lnTo>
                    <a:pt x="0" y="518160"/>
                  </a:lnTo>
                  <a:lnTo>
                    <a:pt x="0" y="64770"/>
                  </a:lnTo>
                  <a:cubicBezTo>
                    <a:pt x="0" y="28956"/>
                    <a:pt x="30480" y="0"/>
                    <a:pt x="68072" y="0"/>
                  </a:cubicBezTo>
                  <a:close/>
                </a:path>
              </a:pathLst>
            </a:custGeom>
            <a:solidFill>
              <a:srgbClr val="0B5394"/>
            </a:solidFill>
          </p:spPr>
        </p:sp>
        <p:sp>
          <p:nvSpPr>
            <p:cNvPr id="10" name="Freeform 10"/>
            <p:cNvSpPr/>
            <p:nvPr/>
          </p:nvSpPr>
          <p:spPr>
            <a:xfrm>
              <a:off x="0" y="0"/>
              <a:ext cx="13047218" cy="545338"/>
            </a:xfrm>
            <a:custGeom>
              <a:avLst/>
              <a:gdLst/>
              <a:ahLst/>
              <a:cxnLst/>
              <a:rect l="l" t="t" r="r" b="b"/>
              <a:pathLst>
                <a:path w="13047218" h="545338">
                  <a:moveTo>
                    <a:pt x="81534" y="0"/>
                  </a:moveTo>
                  <a:lnTo>
                    <a:pt x="12965684" y="0"/>
                  </a:lnTo>
                  <a:lnTo>
                    <a:pt x="12965684" y="13589"/>
                  </a:lnTo>
                  <a:lnTo>
                    <a:pt x="12965684" y="0"/>
                  </a:lnTo>
                  <a:cubicBezTo>
                    <a:pt x="13010135" y="0"/>
                    <a:pt x="13047218" y="34417"/>
                    <a:pt x="13047218" y="78359"/>
                  </a:cubicBezTo>
                  <a:lnTo>
                    <a:pt x="13033629" y="78359"/>
                  </a:lnTo>
                  <a:lnTo>
                    <a:pt x="13047218" y="78359"/>
                  </a:lnTo>
                  <a:lnTo>
                    <a:pt x="13047218" y="531749"/>
                  </a:lnTo>
                  <a:cubicBezTo>
                    <a:pt x="13047218" y="539242"/>
                    <a:pt x="13041122" y="545338"/>
                    <a:pt x="13033629" y="545338"/>
                  </a:cubicBezTo>
                  <a:lnTo>
                    <a:pt x="13589" y="545338"/>
                  </a:lnTo>
                  <a:cubicBezTo>
                    <a:pt x="6096" y="545211"/>
                    <a:pt x="0" y="539115"/>
                    <a:pt x="0" y="531749"/>
                  </a:cubicBezTo>
                  <a:lnTo>
                    <a:pt x="0" y="78359"/>
                  </a:lnTo>
                  <a:lnTo>
                    <a:pt x="13589" y="78359"/>
                  </a:lnTo>
                  <a:lnTo>
                    <a:pt x="0" y="78359"/>
                  </a:lnTo>
                  <a:cubicBezTo>
                    <a:pt x="0" y="34417"/>
                    <a:pt x="37211" y="0"/>
                    <a:pt x="81534" y="0"/>
                  </a:cubicBezTo>
                  <a:cubicBezTo>
                    <a:pt x="85598" y="0"/>
                    <a:pt x="89535" y="1905"/>
                    <a:pt x="92075" y="5080"/>
                  </a:cubicBezTo>
                  <a:lnTo>
                    <a:pt x="81534" y="13589"/>
                  </a:lnTo>
                  <a:lnTo>
                    <a:pt x="81534" y="0"/>
                  </a:lnTo>
                  <a:moveTo>
                    <a:pt x="81534" y="27051"/>
                  </a:moveTo>
                  <a:cubicBezTo>
                    <a:pt x="77470" y="27051"/>
                    <a:pt x="73533" y="25146"/>
                    <a:pt x="70993" y="21971"/>
                  </a:cubicBezTo>
                  <a:lnTo>
                    <a:pt x="81534" y="13462"/>
                  </a:lnTo>
                  <a:lnTo>
                    <a:pt x="81534" y="27051"/>
                  </a:lnTo>
                  <a:cubicBezTo>
                    <a:pt x="50800" y="27051"/>
                    <a:pt x="27051" y="50673"/>
                    <a:pt x="27051" y="78359"/>
                  </a:cubicBezTo>
                  <a:lnTo>
                    <a:pt x="27051" y="531749"/>
                  </a:lnTo>
                  <a:lnTo>
                    <a:pt x="13589" y="531749"/>
                  </a:lnTo>
                  <a:lnTo>
                    <a:pt x="13589" y="518160"/>
                  </a:lnTo>
                  <a:lnTo>
                    <a:pt x="13033756" y="518160"/>
                  </a:lnTo>
                  <a:lnTo>
                    <a:pt x="13033756" y="531749"/>
                  </a:lnTo>
                  <a:lnTo>
                    <a:pt x="13020168" y="531749"/>
                  </a:lnTo>
                  <a:lnTo>
                    <a:pt x="13020168" y="78359"/>
                  </a:lnTo>
                  <a:cubicBezTo>
                    <a:pt x="13020168" y="50673"/>
                    <a:pt x="12996418" y="27178"/>
                    <a:pt x="12965685" y="27178"/>
                  </a:cubicBezTo>
                  <a:lnTo>
                    <a:pt x="81534" y="27178"/>
                  </a:lnTo>
                  <a:close/>
                </a:path>
              </a:pathLst>
            </a:custGeom>
            <a:solidFill>
              <a:srgbClr val="0B5394"/>
            </a:solidFill>
          </p:spPr>
        </p:sp>
      </p:grpSp>
      <p:sp>
        <p:nvSpPr>
          <p:cNvPr id="11" name="Freeform 11"/>
          <p:cNvSpPr/>
          <p:nvPr/>
        </p:nvSpPr>
        <p:spPr>
          <a:xfrm>
            <a:off x="445672" y="1023186"/>
            <a:ext cx="3805134" cy="3011257"/>
          </a:xfrm>
          <a:custGeom>
            <a:avLst/>
            <a:gdLst/>
            <a:ahLst/>
            <a:cxnLst/>
            <a:rect l="l" t="t" r="r" b="b"/>
            <a:pathLst>
              <a:path w="3805134" h="3011257">
                <a:moveTo>
                  <a:pt x="0" y="0"/>
                </a:moveTo>
                <a:lnTo>
                  <a:pt x="3805134" y="0"/>
                </a:lnTo>
                <a:lnTo>
                  <a:pt x="3805134" y="3011258"/>
                </a:lnTo>
                <a:lnTo>
                  <a:pt x="0" y="3011258"/>
                </a:lnTo>
                <a:lnTo>
                  <a:pt x="0" y="0"/>
                </a:lnTo>
                <a:close/>
              </a:path>
            </a:pathLst>
          </a:custGeom>
          <a:blipFill>
            <a:blip r:embed="rId3"/>
            <a:stretch>
              <a:fillRect/>
            </a:stretch>
          </a:blipFill>
        </p:spPr>
      </p:sp>
      <p:sp>
        <p:nvSpPr>
          <p:cNvPr id="12" name="TextBox 12"/>
          <p:cNvSpPr txBox="1"/>
          <p:nvPr/>
        </p:nvSpPr>
        <p:spPr>
          <a:xfrm>
            <a:off x="3657633" y="6941676"/>
            <a:ext cx="2438334" cy="228600"/>
          </a:xfrm>
          <a:prstGeom prst="rect">
            <a:avLst/>
          </a:prstGeom>
        </p:spPr>
        <p:txBody>
          <a:bodyPr lIns="0" tIns="0" rIns="0" bIns="0" rtlCol="0" anchor="t">
            <a:spAutoFit/>
          </a:bodyPr>
          <a:lstStyle/>
          <a:p>
            <a:pPr algn="ctr">
              <a:lnSpc>
                <a:spcPts val="1791"/>
              </a:lnSpc>
            </a:pPr>
            <a:r>
              <a:rPr lang="en-US" sz="1493">
                <a:solidFill>
                  <a:srgbClr val="FFFFFF"/>
                </a:solidFill>
                <a:latin typeface="Arimo Bold"/>
              </a:rPr>
              <a:t>Excellence and Service</a:t>
            </a:r>
          </a:p>
        </p:txBody>
      </p:sp>
      <p:sp>
        <p:nvSpPr>
          <p:cNvPr id="14" name="Freeform 14"/>
          <p:cNvSpPr/>
          <p:nvPr/>
        </p:nvSpPr>
        <p:spPr>
          <a:xfrm>
            <a:off x="5204951" y="1023186"/>
            <a:ext cx="4086535" cy="3233949"/>
          </a:xfrm>
          <a:custGeom>
            <a:avLst/>
            <a:gdLst/>
            <a:ahLst/>
            <a:cxnLst/>
            <a:rect l="l" t="t" r="r" b="b"/>
            <a:pathLst>
              <a:path w="4086535" h="3233949">
                <a:moveTo>
                  <a:pt x="0" y="0"/>
                </a:moveTo>
                <a:lnTo>
                  <a:pt x="4086535" y="0"/>
                </a:lnTo>
                <a:lnTo>
                  <a:pt x="4086535" y="3233949"/>
                </a:lnTo>
                <a:lnTo>
                  <a:pt x="0" y="3233949"/>
                </a:lnTo>
                <a:lnTo>
                  <a:pt x="0" y="0"/>
                </a:lnTo>
                <a:close/>
              </a:path>
            </a:pathLst>
          </a:custGeom>
          <a:blipFill>
            <a:blip r:embed="rId3"/>
            <a:stretch>
              <a:fillRect/>
            </a:stretch>
          </a:blipFill>
        </p:spPr>
      </p:sp>
      <p:sp>
        <p:nvSpPr>
          <p:cNvPr id="15" name="Freeform 15"/>
          <p:cNvSpPr/>
          <p:nvPr/>
        </p:nvSpPr>
        <p:spPr>
          <a:xfrm>
            <a:off x="5403565" y="4885785"/>
            <a:ext cx="3991110" cy="366718"/>
          </a:xfrm>
          <a:custGeom>
            <a:avLst/>
            <a:gdLst/>
            <a:ahLst/>
            <a:cxnLst/>
            <a:rect l="l" t="t" r="r" b="b"/>
            <a:pathLst>
              <a:path w="3991110" h="366718">
                <a:moveTo>
                  <a:pt x="0" y="0"/>
                </a:moveTo>
                <a:lnTo>
                  <a:pt x="3991110" y="0"/>
                </a:lnTo>
                <a:lnTo>
                  <a:pt x="3991110" y="366717"/>
                </a:lnTo>
                <a:lnTo>
                  <a:pt x="0" y="366717"/>
                </a:lnTo>
                <a:lnTo>
                  <a:pt x="0" y="0"/>
                </a:lnTo>
                <a:close/>
              </a:path>
            </a:pathLst>
          </a:custGeom>
          <a:blipFill>
            <a:blip r:embed="rId4"/>
            <a:stretch>
              <a:fillRect/>
            </a:stretch>
          </a:blipFill>
        </p:spPr>
      </p:sp>
      <p:sp>
        <p:nvSpPr>
          <p:cNvPr id="16" name="Freeform 16"/>
          <p:cNvSpPr/>
          <p:nvPr/>
        </p:nvSpPr>
        <p:spPr>
          <a:xfrm>
            <a:off x="445672" y="4885785"/>
            <a:ext cx="4124954" cy="381461"/>
          </a:xfrm>
          <a:custGeom>
            <a:avLst/>
            <a:gdLst/>
            <a:ahLst/>
            <a:cxnLst/>
            <a:rect l="l" t="t" r="r" b="b"/>
            <a:pathLst>
              <a:path w="4124954" h="381461">
                <a:moveTo>
                  <a:pt x="0" y="0"/>
                </a:moveTo>
                <a:lnTo>
                  <a:pt x="4124954" y="0"/>
                </a:lnTo>
                <a:lnTo>
                  <a:pt x="4124954" y="381461"/>
                </a:lnTo>
                <a:lnTo>
                  <a:pt x="0" y="381461"/>
                </a:lnTo>
                <a:lnTo>
                  <a:pt x="0" y="0"/>
                </a:lnTo>
                <a:close/>
              </a:path>
            </a:pathLst>
          </a:custGeom>
          <a:blipFill>
            <a:blip r:embed="rId5"/>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3657633" y="6941676"/>
            <a:ext cx="2438334" cy="216726"/>
          </a:xfrm>
          <a:prstGeom prst="rect">
            <a:avLst/>
          </a:prstGeom>
        </p:spPr>
        <p:txBody>
          <a:bodyPr lIns="0" tIns="0" rIns="0" bIns="0" rtlCol="0" anchor="t">
            <a:spAutoFit/>
          </a:bodyPr>
          <a:lstStyle/>
          <a:p>
            <a:pPr algn="ctr">
              <a:lnSpc>
                <a:spcPts val="1791"/>
              </a:lnSpc>
            </a:pPr>
            <a:r>
              <a:rPr lang="en-US" sz="1493" dirty="0">
                <a:solidFill>
                  <a:srgbClr val="FFFFFF"/>
                </a:solidFill>
                <a:latin typeface="Arimo"/>
              </a:rPr>
              <a:t>Excellence </a:t>
            </a:r>
            <a:r>
              <a:rPr lang="en-US" sz="1493" dirty="0" err="1">
                <a:solidFill>
                  <a:srgbClr val="FFFFFF"/>
                </a:solidFill>
                <a:latin typeface="Arimo"/>
              </a:rPr>
              <a:t>anService</a:t>
            </a:r>
            <a:endParaRPr lang="en-US" sz="1493" dirty="0">
              <a:solidFill>
                <a:srgbClr val="FFFFFF"/>
              </a:solidFill>
              <a:latin typeface="Arimo"/>
            </a:endParaRPr>
          </a:p>
        </p:txBody>
      </p:sp>
      <p:grpSp>
        <p:nvGrpSpPr>
          <p:cNvPr id="6" name="Group 6"/>
          <p:cNvGrpSpPr/>
          <p:nvPr/>
        </p:nvGrpSpPr>
        <p:grpSpPr>
          <a:xfrm rot="-10800000">
            <a:off x="7399120" y="-10160"/>
            <a:ext cx="2374240" cy="675808"/>
            <a:chOff x="0" y="0"/>
            <a:chExt cx="3165653" cy="901077"/>
          </a:xfrm>
        </p:grpSpPr>
        <p:sp>
          <p:nvSpPr>
            <p:cNvPr id="7" name="Freeform 7"/>
            <p:cNvSpPr/>
            <p:nvPr/>
          </p:nvSpPr>
          <p:spPr>
            <a:xfrm>
              <a:off x="13589" y="13589"/>
              <a:ext cx="3138551" cy="873887"/>
            </a:xfrm>
            <a:custGeom>
              <a:avLst/>
              <a:gdLst/>
              <a:ahLst/>
              <a:cxnLst/>
              <a:rect l="l" t="t" r="r" b="b"/>
              <a:pathLst>
                <a:path w="3138551" h="873887">
                  <a:moveTo>
                    <a:pt x="111633" y="0"/>
                  </a:moveTo>
                  <a:lnTo>
                    <a:pt x="3026791" y="0"/>
                  </a:lnTo>
                  <a:cubicBezTo>
                    <a:pt x="3088513" y="0"/>
                    <a:pt x="3138551" y="48895"/>
                    <a:pt x="3138551" y="109220"/>
                  </a:cubicBezTo>
                  <a:lnTo>
                    <a:pt x="3138551" y="873887"/>
                  </a:lnTo>
                  <a:lnTo>
                    <a:pt x="0" y="873887"/>
                  </a:lnTo>
                  <a:lnTo>
                    <a:pt x="0" y="109220"/>
                  </a:lnTo>
                  <a:cubicBezTo>
                    <a:pt x="0" y="48895"/>
                    <a:pt x="50038" y="0"/>
                    <a:pt x="111760" y="0"/>
                  </a:cubicBezTo>
                  <a:close/>
                </a:path>
              </a:pathLst>
            </a:custGeom>
            <a:solidFill>
              <a:srgbClr val="0B5394"/>
            </a:solidFill>
          </p:spPr>
        </p:sp>
        <p:sp>
          <p:nvSpPr>
            <p:cNvPr id="8" name="Freeform 8"/>
            <p:cNvSpPr/>
            <p:nvPr/>
          </p:nvSpPr>
          <p:spPr>
            <a:xfrm>
              <a:off x="0" y="0"/>
              <a:ext cx="3165729" cy="901065"/>
            </a:xfrm>
            <a:custGeom>
              <a:avLst/>
              <a:gdLst/>
              <a:ahLst/>
              <a:cxnLst/>
              <a:rect l="l" t="t" r="r" b="b"/>
              <a:pathLst>
                <a:path w="3165729" h="901065">
                  <a:moveTo>
                    <a:pt x="125222" y="0"/>
                  </a:moveTo>
                  <a:lnTo>
                    <a:pt x="3040380" y="0"/>
                  </a:lnTo>
                  <a:lnTo>
                    <a:pt x="3040380" y="13589"/>
                  </a:lnTo>
                  <a:lnTo>
                    <a:pt x="3040380" y="0"/>
                  </a:lnTo>
                  <a:cubicBezTo>
                    <a:pt x="3109214" y="0"/>
                    <a:pt x="3165602" y="54737"/>
                    <a:pt x="3165602" y="122809"/>
                  </a:cubicBezTo>
                  <a:lnTo>
                    <a:pt x="3152140" y="122809"/>
                  </a:lnTo>
                  <a:lnTo>
                    <a:pt x="3165729" y="122809"/>
                  </a:lnTo>
                  <a:lnTo>
                    <a:pt x="3165729" y="887476"/>
                  </a:lnTo>
                  <a:cubicBezTo>
                    <a:pt x="3165729" y="894969"/>
                    <a:pt x="3159633" y="901065"/>
                    <a:pt x="3152140" y="901065"/>
                  </a:cubicBezTo>
                  <a:lnTo>
                    <a:pt x="13589" y="901065"/>
                  </a:lnTo>
                  <a:cubicBezTo>
                    <a:pt x="6096" y="901065"/>
                    <a:pt x="0" y="894969"/>
                    <a:pt x="0" y="887476"/>
                  </a:cubicBezTo>
                  <a:lnTo>
                    <a:pt x="0" y="122809"/>
                  </a:lnTo>
                  <a:lnTo>
                    <a:pt x="13589" y="122809"/>
                  </a:lnTo>
                  <a:lnTo>
                    <a:pt x="0" y="122809"/>
                  </a:lnTo>
                  <a:cubicBezTo>
                    <a:pt x="0" y="54737"/>
                    <a:pt x="56388" y="0"/>
                    <a:pt x="125222" y="0"/>
                  </a:cubicBezTo>
                  <a:cubicBezTo>
                    <a:pt x="132715" y="0"/>
                    <a:pt x="138811" y="6096"/>
                    <a:pt x="138811" y="13589"/>
                  </a:cubicBezTo>
                  <a:lnTo>
                    <a:pt x="125222" y="13589"/>
                  </a:lnTo>
                  <a:lnTo>
                    <a:pt x="125222" y="0"/>
                  </a:lnTo>
                  <a:moveTo>
                    <a:pt x="125222" y="27051"/>
                  </a:moveTo>
                  <a:cubicBezTo>
                    <a:pt x="117729" y="27051"/>
                    <a:pt x="111633" y="20955"/>
                    <a:pt x="111633" y="13462"/>
                  </a:cubicBezTo>
                  <a:lnTo>
                    <a:pt x="125222" y="13462"/>
                  </a:lnTo>
                  <a:lnTo>
                    <a:pt x="125222" y="27051"/>
                  </a:lnTo>
                  <a:cubicBezTo>
                    <a:pt x="70739" y="27051"/>
                    <a:pt x="27051" y="70231"/>
                    <a:pt x="27051" y="122809"/>
                  </a:cubicBezTo>
                  <a:lnTo>
                    <a:pt x="27051" y="887476"/>
                  </a:lnTo>
                  <a:lnTo>
                    <a:pt x="13589" y="887476"/>
                  </a:lnTo>
                  <a:lnTo>
                    <a:pt x="13589" y="874014"/>
                  </a:lnTo>
                  <a:lnTo>
                    <a:pt x="3152140" y="874014"/>
                  </a:lnTo>
                  <a:lnTo>
                    <a:pt x="3152140" y="887603"/>
                  </a:lnTo>
                  <a:lnTo>
                    <a:pt x="3138551" y="887603"/>
                  </a:lnTo>
                  <a:lnTo>
                    <a:pt x="3138551" y="122809"/>
                  </a:lnTo>
                  <a:cubicBezTo>
                    <a:pt x="3138551" y="70231"/>
                    <a:pt x="3094863" y="27051"/>
                    <a:pt x="3040380" y="27051"/>
                  </a:cubicBezTo>
                  <a:lnTo>
                    <a:pt x="125222" y="27051"/>
                  </a:lnTo>
                  <a:close/>
                </a:path>
              </a:pathLst>
            </a:custGeom>
            <a:solidFill>
              <a:srgbClr val="0B5394"/>
            </a:solidFill>
          </p:spPr>
        </p:sp>
      </p:grpSp>
      <p:grpSp>
        <p:nvGrpSpPr>
          <p:cNvPr id="9" name="Group 9"/>
          <p:cNvGrpSpPr/>
          <p:nvPr/>
        </p:nvGrpSpPr>
        <p:grpSpPr>
          <a:xfrm rot="-10800000">
            <a:off x="-12080" y="-10160"/>
            <a:ext cx="9785440" cy="408928"/>
            <a:chOff x="0" y="0"/>
            <a:chExt cx="13047253" cy="545237"/>
          </a:xfrm>
        </p:grpSpPr>
        <p:sp>
          <p:nvSpPr>
            <p:cNvPr id="10" name="Freeform 10"/>
            <p:cNvSpPr/>
            <p:nvPr/>
          </p:nvSpPr>
          <p:spPr>
            <a:xfrm>
              <a:off x="13589" y="13589"/>
              <a:ext cx="13020167" cy="518160"/>
            </a:xfrm>
            <a:custGeom>
              <a:avLst/>
              <a:gdLst/>
              <a:ahLst/>
              <a:cxnLst/>
              <a:rect l="l" t="t" r="r" b="b"/>
              <a:pathLst>
                <a:path w="13020167" h="518160">
                  <a:moveTo>
                    <a:pt x="67945" y="0"/>
                  </a:moveTo>
                  <a:lnTo>
                    <a:pt x="12952095" y="0"/>
                  </a:lnTo>
                  <a:cubicBezTo>
                    <a:pt x="12989687" y="0"/>
                    <a:pt x="13020167" y="28956"/>
                    <a:pt x="13020167" y="64770"/>
                  </a:cubicBezTo>
                  <a:lnTo>
                    <a:pt x="13020167" y="518160"/>
                  </a:lnTo>
                  <a:lnTo>
                    <a:pt x="0" y="518160"/>
                  </a:lnTo>
                  <a:lnTo>
                    <a:pt x="0" y="64770"/>
                  </a:lnTo>
                  <a:cubicBezTo>
                    <a:pt x="0" y="28956"/>
                    <a:pt x="30480" y="0"/>
                    <a:pt x="68072" y="0"/>
                  </a:cubicBezTo>
                  <a:close/>
                </a:path>
              </a:pathLst>
            </a:custGeom>
            <a:solidFill>
              <a:srgbClr val="0B5394"/>
            </a:solidFill>
          </p:spPr>
        </p:sp>
        <p:sp>
          <p:nvSpPr>
            <p:cNvPr id="11" name="Freeform 11"/>
            <p:cNvSpPr/>
            <p:nvPr/>
          </p:nvSpPr>
          <p:spPr>
            <a:xfrm>
              <a:off x="0" y="0"/>
              <a:ext cx="13047218" cy="545338"/>
            </a:xfrm>
            <a:custGeom>
              <a:avLst/>
              <a:gdLst/>
              <a:ahLst/>
              <a:cxnLst/>
              <a:rect l="l" t="t" r="r" b="b"/>
              <a:pathLst>
                <a:path w="13047218" h="545338">
                  <a:moveTo>
                    <a:pt x="81534" y="0"/>
                  </a:moveTo>
                  <a:lnTo>
                    <a:pt x="12965684" y="0"/>
                  </a:lnTo>
                  <a:lnTo>
                    <a:pt x="12965684" y="13589"/>
                  </a:lnTo>
                  <a:lnTo>
                    <a:pt x="12965684" y="0"/>
                  </a:lnTo>
                  <a:cubicBezTo>
                    <a:pt x="13010135" y="0"/>
                    <a:pt x="13047218" y="34417"/>
                    <a:pt x="13047218" y="78359"/>
                  </a:cubicBezTo>
                  <a:lnTo>
                    <a:pt x="13033629" y="78359"/>
                  </a:lnTo>
                  <a:lnTo>
                    <a:pt x="13047218" y="78359"/>
                  </a:lnTo>
                  <a:lnTo>
                    <a:pt x="13047218" y="531749"/>
                  </a:lnTo>
                  <a:cubicBezTo>
                    <a:pt x="13047218" y="539242"/>
                    <a:pt x="13041122" y="545338"/>
                    <a:pt x="13033629" y="545338"/>
                  </a:cubicBezTo>
                  <a:lnTo>
                    <a:pt x="13589" y="545338"/>
                  </a:lnTo>
                  <a:cubicBezTo>
                    <a:pt x="6096" y="545211"/>
                    <a:pt x="0" y="539115"/>
                    <a:pt x="0" y="531749"/>
                  </a:cubicBezTo>
                  <a:lnTo>
                    <a:pt x="0" y="78359"/>
                  </a:lnTo>
                  <a:lnTo>
                    <a:pt x="13589" y="78359"/>
                  </a:lnTo>
                  <a:lnTo>
                    <a:pt x="0" y="78359"/>
                  </a:lnTo>
                  <a:cubicBezTo>
                    <a:pt x="0" y="34417"/>
                    <a:pt x="37211" y="0"/>
                    <a:pt x="81534" y="0"/>
                  </a:cubicBezTo>
                  <a:cubicBezTo>
                    <a:pt x="85598" y="0"/>
                    <a:pt x="89535" y="1905"/>
                    <a:pt x="92075" y="5080"/>
                  </a:cubicBezTo>
                  <a:lnTo>
                    <a:pt x="81534" y="13589"/>
                  </a:lnTo>
                  <a:lnTo>
                    <a:pt x="81534" y="0"/>
                  </a:lnTo>
                  <a:moveTo>
                    <a:pt x="81534" y="27051"/>
                  </a:moveTo>
                  <a:cubicBezTo>
                    <a:pt x="77470" y="27051"/>
                    <a:pt x="73533" y="25146"/>
                    <a:pt x="70993" y="21971"/>
                  </a:cubicBezTo>
                  <a:lnTo>
                    <a:pt x="81534" y="13462"/>
                  </a:lnTo>
                  <a:lnTo>
                    <a:pt x="81534" y="27051"/>
                  </a:lnTo>
                  <a:cubicBezTo>
                    <a:pt x="50800" y="27051"/>
                    <a:pt x="27051" y="50673"/>
                    <a:pt x="27051" y="78359"/>
                  </a:cubicBezTo>
                  <a:lnTo>
                    <a:pt x="27051" y="531749"/>
                  </a:lnTo>
                  <a:lnTo>
                    <a:pt x="13589" y="531749"/>
                  </a:lnTo>
                  <a:lnTo>
                    <a:pt x="13589" y="518160"/>
                  </a:lnTo>
                  <a:lnTo>
                    <a:pt x="13033756" y="518160"/>
                  </a:lnTo>
                  <a:lnTo>
                    <a:pt x="13033756" y="531749"/>
                  </a:lnTo>
                  <a:lnTo>
                    <a:pt x="13020168" y="531749"/>
                  </a:lnTo>
                  <a:lnTo>
                    <a:pt x="13020168" y="78359"/>
                  </a:lnTo>
                  <a:cubicBezTo>
                    <a:pt x="13020168" y="50673"/>
                    <a:pt x="12996418" y="27178"/>
                    <a:pt x="12965685" y="27178"/>
                  </a:cubicBezTo>
                  <a:lnTo>
                    <a:pt x="81534" y="27178"/>
                  </a:lnTo>
                  <a:close/>
                </a:path>
              </a:pathLst>
            </a:custGeom>
            <a:solidFill>
              <a:srgbClr val="0B5394"/>
            </a:solidFill>
          </p:spPr>
        </p:sp>
      </p:grpSp>
      <p:sp>
        <p:nvSpPr>
          <p:cNvPr id="13" name="TextBox 13"/>
          <p:cNvSpPr txBox="1"/>
          <p:nvPr/>
        </p:nvSpPr>
        <p:spPr>
          <a:xfrm>
            <a:off x="169533" y="656123"/>
            <a:ext cx="3839964" cy="447675"/>
          </a:xfrm>
          <a:prstGeom prst="rect">
            <a:avLst/>
          </a:prstGeom>
        </p:spPr>
        <p:txBody>
          <a:bodyPr lIns="0" tIns="0" rIns="0" bIns="0" rtlCol="0" anchor="t">
            <a:spAutoFit/>
          </a:bodyPr>
          <a:lstStyle/>
          <a:p>
            <a:pPr algn="ctr">
              <a:lnSpc>
                <a:spcPts val="3507"/>
              </a:lnSpc>
              <a:spcBef>
                <a:spcPct val="0"/>
              </a:spcBef>
            </a:pPr>
            <a:r>
              <a:rPr lang="en-US" sz="2923">
                <a:solidFill>
                  <a:srgbClr val="000000"/>
                </a:solidFill>
                <a:latin typeface="Archivo Narrow Bold"/>
              </a:rPr>
              <a:t>I. Business Understanding</a:t>
            </a:r>
          </a:p>
        </p:txBody>
      </p:sp>
      <p:sp>
        <p:nvSpPr>
          <p:cNvPr id="14" name="TextBox 14"/>
          <p:cNvSpPr txBox="1"/>
          <p:nvPr/>
        </p:nvSpPr>
        <p:spPr>
          <a:xfrm>
            <a:off x="281791" y="1859280"/>
            <a:ext cx="9471809" cy="4724400"/>
          </a:xfrm>
          <a:prstGeom prst="rect">
            <a:avLst/>
          </a:prstGeom>
        </p:spPr>
        <p:txBody>
          <a:bodyPr lIns="0" tIns="0" rIns="0" bIns="0" rtlCol="0" anchor="t">
            <a:spAutoFit/>
          </a:bodyPr>
          <a:lstStyle/>
          <a:p>
            <a:pPr>
              <a:lnSpc>
                <a:spcPts val="2017"/>
              </a:lnSpc>
            </a:pPr>
            <a:r>
              <a:rPr lang="en-US" sz="1681" dirty="0">
                <a:solidFill>
                  <a:srgbClr val="000000"/>
                </a:solidFill>
                <a:latin typeface="Archivo Narrow"/>
              </a:rPr>
              <a:t>Business Objectives:</a:t>
            </a:r>
          </a:p>
          <a:p>
            <a:pPr>
              <a:lnSpc>
                <a:spcPts val="2017"/>
              </a:lnSpc>
            </a:pPr>
            <a:endParaRPr lang="en-US" sz="1681" dirty="0">
              <a:solidFill>
                <a:srgbClr val="000000"/>
              </a:solidFill>
              <a:latin typeface="Archivo Narrow"/>
            </a:endParaRPr>
          </a:p>
          <a:p>
            <a:pPr marL="363070" lvl="1" indent="-181535">
              <a:lnSpc>
                <a:spcPts val="2017"/>
              </a:lnSpc>
              <a:buFont typeface="Arial"/>
              <a:buChar char="•"/>
            </a:pPr>
            <a:r>
              <a:rPr lang="en-US" sz="1681" dirty="0">
                <a:solidFill>
                  <a:srgbClr val="000000"/>
                </a:solidFill>
                <a:latin typeface="Archivo Narrow"/>
              </a:rPr>
              <a:t>To analyze customer base and Marketing campaign data.</a:t>
            </a:r>
          </a:p>
          <a:p>
            <a:pPr>
              <a:lnSpc>
                <a:spcPts val="2017"/>
              </a:lnSpc>
            </a:pPr>
            <a:endParaRPr lang="en-US" sz="1681" dirty="0">
              <a:solidFill>
                <a:srgbClr val="000000"/>
              </a:solidFill>
              <a:latin typeface="Archivo Narrow"/>
            </a:endParaRPr>
          </a:p>
          <a:p>
            <a:pPr marL="363070" lvl="1" indent="-181535">
              <a:lnSpc>
                <a:spcPts val="2017"/>
              </a:lnSpc>
              <a:buFont typeface="Arial"/>
              <a:buChar char="•"/>
            </a:pPr>
            <a:r>
              <a:rPr lang="en-US" sz="1681" dirty="0">
                <a:solidFill>
                  <a:srgbClr val="000000"/>
                </a:solidFill>
                <a:latin typeface="Archivo Narrow"/>
              </a:rPr>
              <a:t>To understand which customers are most likely to take a fixed deposit</a:t>
            </a:r>
          </a:p>
          <a:p>
            <a:pPr>
              <a:lnSpc>
                <a:spcPts val="2017"/>
              </a:lnSpc>
            </a:pPr>
            <a:endParaRPr lang="en-US" sz="1681" dirty="0">
              <a:solidFill>
                <a:srgbClr val="000000"/>
              </a:solidFill>
              <a:latin typeface="Archivo Narrow"/>
            </a:endParaRPr>
          </a:p>
          <a:p>
            <a:pPr>
              <a:lnSpc>
                <a:spcPts val="2017"/>
              </a:lnSpc>
            </a:pPr>
            <a:endParaRPr lang="en-US" sz="1681" dirty="0">
              <a:solidFill>
                <a:srgbClr val="000000"/>
              </a:solidFill>
              <a:latin typeface="Archivo Narrow"/>
            </a:endParaRPr>
          </a:p>
          <a:p>
            <a:pPr>
              <a:lnSpc>
                <a:spcPts val="2017"/>
              </a:lnSpc>
            </a:pPr>
            <a:r>
              <a:rPr lang="en-US" sz="1681" dirty="0">
                <a:solidFill>
                  <a:srgbClr val="000000"/>
                </a:solidFill>
                <a:latin typeface="Archivo Narrow"/>
              </a:rPr>
              <a:t>Available Resources:</a:t>
            </a:r>
          </a:p>
          <a:p>
            <a:pPr>
              <a:lnSpc>
                <a:spcPts val="2017"/>
              </a:lnSpc>
            </a:pPr>
            <a:endParaRPr lang="en-US" sz="1681" dirty="0">
              <a:solidFill>
                <a:srgbClr val="000000"/>
              </a:solidFill>
              <a:latin typeface="Archivo Narrow"/>
            </a:endParaRPr>
          </a:p>
          <a:p>
            <a:pPr marL="363070" lvl="1" indent="-181535">
              <a:lnSpc>
                <a:spcPts val="2017"/>
              </a:lnSpc>
              <a:buFont typeface="Arial"/>
              <a:buChar char="•"/>
            </a:pPr>
            <a:r>
              <a:rPr lang="en-US" sz="1681" dirty="0">
                <a:solidFill>
                  <a:srgbClr val="000000"/>
                </a:solidFill>
                <a:latin typeface="Archivo Narrow"/>
              </a:rPr>
              <a:t>Dataset containing Customer Demographics and Dataset containing Transaction Details stored in separate Excel Sheets.</a:t>
            </a:r>
          </a:p>
          <a:p>
            <a:pPr>
              <a:lnSpc>
                <a:spcPts val="2017"/>
              </a:lnSpc>
            </a:pPr>
            <a:endParaRPr lang="en-US" sz="1681" dirty="0">
              <a:solidFill>
                <a:srgbClr val="000000"/>
              </a:solidFill>
              <a:latin typeface="Archivo Narrow"/>
            </a:endParaRPr>
          </a:p>
          <a:p>
            <a:pPr marL="363070" lvl="1" indent="-181535">
              <a:lnSpc>
                <a:spcPts val="2017"/>
              </a:lnSpc>
              <a:buFont typeface="Arial"/>
              <a:buChar char="•"/>
            </a:pPr>
            <a:r>
              <a:rPr lang="en-US" sz="1681" dirty="0">
                <a:solidFill>
                  <a:srgbClr val="000000"/>
                </a:solidFill>
                <a:latin typeface="Archivo Narrow"/>
              </a:rPr>
              <a:t>A defined set of questions to be answered using Data Analysis.</a:t>
            </a:r>
          </a:p>
          <a:p>
            <a:pPr>
              <a:lnSpc>
                <a:spcPts val="2017"/>
              </a:lnSpc>
            </a:pPr>
            <a:endParaRPr lang="en-US" sz="1681" dirty="0">
              <a:solidFill>
                <a:srgbClr val="000000"/>
              </a:solidFill>
              <a:latin typeface="Archivo Narrow"/>
            </a:endParaRPr>
          </a:p>
          <a:p>
            <a:pPr marL="363070" lvl="1" indent="-181535">
              <a:lnSpc>
                <a:spcPts val="2017"/>
              </a:lnSpc>
              <a:buFont typeface="Arial"/>
              <a:buChar char="•"/>
            </a:pPr>
            <a:r>
              <a:rPr lang="en-US" sz="1681" dirty="0">
                <a:solidFill>
                  <a:srgbClr val="000000"/>
                </a:solidFill>
                <a:latin typeface="Archivo Narrow"/>
              </a:rPr>
              <a:t>The data available is labelled, enabling use of supervised learning models.</a:t>
            </a:r>
          </a:p>
          <a:p>
            <a:pPr>
              <a:lnSpc>
                <a:spcPts val="2017"/>
              </a:lnSpc>
            </a:pPr>
            <a:endParaRPr lang="en-US" sz="1681" dirty="0">
              <a:solidFill>
                <a:srgbClr val="000000"/>
              </a:solidFill>
              <a:latin typeface="Archivo Narrow"/>
            </a:endParaRPr>
          </a:p>
          <a:p>
            <a:pPr>
              <a:lnSpc>
                <a:spcPts val="2017"/>
              </a:lnSpc>
            </a:pPr>
            <a:endParaRPr lang="en-US" sz="1681" dirty="0">
              <a:solidFill>
                <a:srgbClr val="000000"/>
              </a:solidFill>
              <a:latin typeface="Archivo Narrow"/>
            </a:endParaRPr>
          </a:p>
          <a:p>
            <a:pPr>
              <a:lnSpc>
                <a:spcPts val="2017"/>
              </a:lnSpc>
            </a:pPr>
            <a:endParaRPr lang="en-US" sz="1681" dirty="0">
              <a:solidFill>
                <a:srgbClr val="000000"/>
              </a:solidFill>
              <a:latin typeface="Archivo Narrow"/>
            </a:endParaRPr>
          </a:p>
          <a:p>
            <a:pPr>
              <a:lnSpc>
                <a:spcPts val="2017"/>
              </a:lnSpc>
            </a:pPr>
            <a:endParaRPr lang="en-US" sz="1681" dirty="0">
              <a:solidFill>
                <a:srgbClr val="000000"/>
              </a:solidFill>
              <a:latin typeface="Archivo Narrow"/>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7399120" y="-10160"/>
            <a:ext cx="2374240" cy="675808"/>
            <a:chOff x="0" y="0"/>
            <a:chExt cx="3165653" cy="901077"/>
          </a:xfrm>
        </p:grpSpPr>
        <p:sp>
          <p:nvSpPr>
            <p:cNvPr id="6" name="Freeform 6"/>
            <p:cNvSpPr/>
            <p:nvPr/>
          </p:nvSpPr>
          <p:spPr>
            <a:xfrm>
              <a:off x="13589" y="13589"/>
              <a:ext cx="3138551" cy="873887"/>
            </a:xfrm>
            <a:custGeom>
              <a:avLst/>
              <a:gdLst/>
              <a:ahLst/>
              <a:cxnLst/>
              <a:rect l="l" t="t" r="r" b="b"/>
              <a:pathLst>
                <a:path w="3138551" h="873887">
                  <a:moveTo>
                    <a:pt x="111633" y="0"/>
                  </a:moveTo>
                  <a:lnTo>
                    <a:pt x="3026791" y="0"/>
                  </a:lnTo>
                  <a:cubicBezTo>
                    <a:pt x="3088513" y="0"/>
                    <a:pt x="3138551" y="48895"/>
                    <a:pt x="3138551" y="109220"/>
                  </a:cubicBezTo>
                  <a:lnTo>
                    <a:pt x="3138551" y="873887"/>
                  </a:lnTo>
                  <a:lnTo>
                    <a:pt x="0" y="873887"/>
                  </a:lnTo>
                  <a:lnTo>
                    <a:pt x="0" y="109220"/>
                  </a:lnTo>
                  <a:cubicBezTo>
                    <a:pt x="0" y="48895"/>
                    <a:pt x="50038" y="0"/>
                    <a:pt x="111760" y="0"/>
                  </a:cubicBezTo>
                  <a:close/>
                </a:path>
              </a:pathLst>
            </a:custGeom>
            <a:solidFill>
              <a:srgbClr val="0B5394"/>
            </a:solidFill>
          </p:spPr>
        </p:sp>
        <p:sp>
          <p:nvSpPr>
            <p:cNvPr id="7" name="Freeform 7"/>
            <p:cNvSpPr/>
            <p:nvPr/>
          </p:nvSpPr>
          <p:spPr>
            <a:xfrm>
              <a:off x="0" y="0"/>
              <a:ext cx="3165729" cy="901065"/>
            </a:xfrm>
            <a:custGeom>
              <a:avLst/>
              <a:gdLst/>
              <a:ahLst/>
              <a:cxnLst/>
              <a:rect l="l" t="t" r="r" b="b"/>
              <a:pathLst>
                <a:path w="3165729" h="901065">
                  <a:moveTo>
                    <a:pt x="125222" y="0"/>
                  </a:moveTo>
                  <a:lnTo>
                    <a:pt x="3040380" y="0"/>
                  </a:lnTo>
                  <a:lnTo>
                    <a:pt x="3040380" y="13589"/>
                  </a:lnTo>
                  <a:lnTo>
                    <a:pt x="3040380" y="0"/>
                  </a:lnTo>
                  <a:cubicBezTo>
                    <a:pt x="3109214" y="0"/>
                    <a:pt x="3165602" y="54737"/>
                    <a:pt x="3165602" y="122809"/>
                  </a:cubicBezTo>
                  <a:lnTo>
                    <a:pt x="3152140" y="122809"/>
                  </a:lnTo>
                  <a:lnTo>
                    <a:pt x="3165729" y="122809"/>
                  </a:lnTo>
                  <a:lnTo>
                    <a:pt x="3165729" y="887476"/>
                  </a:lnTo>
                  <a:cubicBezTo>
                    <a:pt x="3165729" y="894969"/>
                    <a:pt x="3159633" y="901065"/>
                    <a:pt x="3152140" y="901065"/>
                  </a:cubicBezTo>
                  <a:lnTo>
                    <a:pt x="13589" y="901065"/>
                  </a:lnTo>
                  <a:cubicBezTo>
                    <a:pt x="6096" y="901065"/>
                    <a:pt x="0" y="894969"/>
                    <a:pt x="0" y="887476"/>
                  </a:cubicBezTo>
                  <a:lnTo>
                    <a:pt x="0" y="122809"/>
                  </a:lnTo>
                  <a:lnTo>
                    <a:pt x="13589" y="122809"/>
                  </a:lnTo>
                  <a:lnTo>
                    <a:pt x="0" y="122809"/>
                  </a:lnTo>
                  <a:cubicBezTo>
                    <a:pt x="0" y="54737"/>
                    <a:pt x="56388" y="0"/>
                    <a:pt x="125222" y="0"/>
                  </a:cubicBezTo>
                  <a:cubicBezTo>
                    <a:pt x="132715" y="0"/>
                    <a:pt x="138811" y="6096"/>
                    <a:pt x="138811" y="13589"/>
                  </a:cubicBezTo>
                  <a:lnTo>
                    <a:pt x="125222" y="13589"/>
                  </a:lnTo>
                  <a:lnTo>
                    <a:pt x="125222" y="0"/>
                  </a:lnTo>
                  <a:moveTo>
                    <a:pt x="125222" y="27051"/>
                  </a:moveTo>
                  <a:cubicBezTo>
                    <a:pt x="117729" y="27051"/>
                    <a:pt x="111633" y="20955"/>
                    <a:pt x="111633" y="13462"/>
                  </a:cubicBezTo>
                  <a:lnTo>
                    <a:pt x="125222" y="13462"/>
                  </a:lnTo>
                  <a:lnTo>
                    <a:pt x="125222" y="27051"/>
                  </a:lnTo>
                  <a:cubicBezTo>
                    <a:pt x="70739" y="27051"/>
                    <a:pt x="27051" y="70231"/>
                    <a:pt x="27051" y="122809"/>
                  </a:cubicBezTo>
                  <a:lnTo>
                    <a:pt x="27051" y="887476"/>
                  </a:lnTo>
                  <a:lnTo>
                    <a:pt x="13589" y="887476"/>
                  </a:lnTo>
                  <a:lnTo>
                    <a:pt x="13589" y="874014"/>
                  </a:lnTo>
                  <a:lnTo>
                    <a:pt x="3152140" y="874014"/>
                  </a:lnTo>
                  <a:lnTo>
                    <a:pt x="3152140" y="887603"/>
                  </a:lnTo>
                  <a:lnTo>
                    <a:pt x="3138551" y="887603"/>
                  </a:lnTo>
                  <a:lnTo>
                    <a:pt x="3138551" y="122809"/>
                  </a:lnTo>
                  <a:cubicBezTo>
                    <a:pt x="3138551" y="70231"/>
                    <a:pt x="3094863" y="27051"/>
                    <a:pt x="3040380" y="27051"/>
                  </a:cubicBezTo>
                  <a:lnTo>
                    <a:pt x="125222" y="27051"/>
                  </a:lnTo>
                  <a:close/>
                </a:path>
              </a:pathLst>
            </a:custGeom>
            <a:solidFill>
              <a:srgbClr val="0B5394"/>
            </a:solidFill>
          </p:spPr>
        </p:sp>
      </p:grpSp>
      <p:grpSp>
        <p:nvGrpSpPr>
          <p:cNvPr id="8" name="Group 8"/>
          <p:cNvGrpSpPr/>
          <p:nvPr/>
        </p:nvGrpSpPr>
        <p:grpSpPr>
          <a:xfrm rot="-10800000">
            <a:off x="-12080" y="-10160"/>
            <a:ext cx="9785440" cy="408928"/>
            <a:chOff x="0" y="0"/>
            <a:chExt cx="13047253" cy="545237"/>
          </a:xfrm>
        </p:grpSpPr>
        <p:sp>
          <p:nvSpPr>
            <p:cNvPr id="9" name="Freeform 9"/>
            <p:cNvSpPr/>
            <p:nvPr/>
          </p:nvSpPr>
          <p:spPr>
            <a:xfrm>
              <a:off x="13589" y="13589"/>
              <a:ext cx="13020167" cy="518160"/>
            </a:xfrm>
            <a:custGeom>
              <a:avLst/>
              <a:gdLst/>
              <a:ahLst/>
              <a:cxnLst/>
              <a:rect l="l" t="t" r="r" b="b"/>
              <a:pathLst>
                <a:path w="13020167" h="518160">
                  <a:moveTo>
                    <a:pt x="67945" y="0"/>
                  </a:moveTo>
                  <a:lnTo>
                    <a:pt x="12952095" y="0"/>
                  </a:lnTo>
                  <a:cubicBezTo>
                    <a:pt x="12989687" y="0"/>
                    <a:pt x="13020167" y="28956"/>
                    <a:pt x="13020167" y="64770"/>
                  </a:cubicBezTo>
                  <a:lnTo>
                    <a:pt x="13020167" y="518160"/>
                  </a:lnTo>
                  <a:lnTo>
                    <a:pt x="0" y="518160"/>
                  </a:lnTo>
                  <a:lnTo>
                    <a:pt x="0" y="64770"/>
                  </a:lnTo>
                  <a:cubicBezTo>
                    <a:pt x="0" y="28956"/>
                    <a:pt x="30480" y="0"/>
                    <a:pt x="68072" y="0"/>
                  </a:cubicBezTo>
                  <a:close/>
                </a:path>
              </a:pathLst>
            </a:custGeom>
            <a:solidFill>
              <a:srgbClr val="0B5394"/>
            </a:solidFill>
          </p:spPr>
        </p:sp>
        <p:sp>
          <p:nvSpPr>
            <p:cNvPr id="10" name="Freeform 10"/>
            <p:cNvSpPr/>
            <p:nvPr/>
          </p:nvSpPr>
          <p:spPr>
            <a:xfrm>
              <a:off x="0" y="0"/>
              <a:ext cx="13047218" cy="545338"/>
            </a:xfrm>
            <a:custGeom>
              <a:avLst/>
              <a:gdLst/>
              <a:ahLst/>
              <a:cxnLst/>
              <a:rect l="l" t="t" r="r" b="b"/>
              <a:pathLst>
                <a:path w="13047218" h="545338">
                  <a:moveTo>
                    <a:pt x="81534" y="0"/>
                  </a:moveTo>
                  <a:lnTo>
                    <a:pt x="12965684" y="0"/>
                  </a:lnTo>
                  <a:lnTo>
                    <a:pt x="12965684" y="13589"/>
                  </a:lnTo>
                  <a:lnTo>
                    <a:pt x="12965684" y="0"/>
                  </a:lnTo>
                  <a:cubicBezTo>
                    <a:pt x="13010135" y="0"/>
                    <a:pt x="13047218" y="34417"/>
                    <a:pt x="13047218" y="78359"/>
                  </a:cubicBezTo>
                  <a:lnTo>
                    <a:pt x="13033629" y="78359"/>
                  </a:lnTo>
                  <a:lnTo>
                    <a:pt x="13047218" y="78359"/>
                  </a:lnTo>
                  <a:lnTo>
                    <a:pt x="13047218" y="531749"/>
                  </a:lnTo>
                  <a:cubicBezTo>
                    <a:pt x="13047218" y="539242"/>
                    <a:pt x="13041122" y="545338"/>
                    <a:pt x="13033629" y="545338"/>
                  </a:cubicBezTo>
                  <a:lnTo>
                    <a:pt x="13589" y="545338"/>
                  </a:lnTo>
                  <a:cubicBezTo>
                    <a:pt x="6096" y="545211"/>
                    <a:pt x="0" y="539115"/>
                    <a:pt x="0" y="531749"/>
                  </a:cubicBezTo>
                  <a:lnTo>
                    <a:pt x="0" y="78359"/>
                  </a:lnTo>
                  <a:lnTo>
                    <a:pt x="13589" y="78359"/>
                  </a:lnTo>
                  <a:lnTo>
                    <a:pt x="0" y="78359"/>
                  </a:lnTo>
                  <a:cubicBezTo>
                    <a:pt x="0" y="34417"/>
                    <a:pt x="37211" y="0"/>
                    <a:pt x="81534" y="0"/>
                  </a:cubicBezTo>
                  <a:cubicBezTo>
                    <a:pt x="85598" y="0"/>
                    <a:pt x="89535" y="1905"/>
                    <a:pt x="92075" y="5080"/>
                  </a:cubicBezTo>
                  <a:lnTo>
                    <a:pt x="81534" y="13589"/>
                  </a:lnTo>
                  <a:lnTo>
                    <a:pt x="81534" y="0"/>
                  </a:lnTo>
                  <a:moveTo>
                    <a:pt x="81534" y="27051"/>
                  </a:moveTo>
                  <a:cubicBezTo>
                    <a:pt x="77470" y="27051"/>
                    <a:pt x="73533" y="25146"/>
                    <a:pt x="70993" y="21971"/>
                  </a:cubicBezTo>
                  <a:lnTo>
                    <a:pt x="81534" y="13462"/>
                  </a:lnTo>
                  <a:lnTo>
                    <a:pt x="81534" y="27051"/>
                  </a:lnTo>
                  <a:cubicBezTo>
                    <a:pt x="50800" y="27051"/>
                    <a:pt x="27051" y="50673"/>
                    <a:pt x="27051" y="78359"/>
                  </a:cubicBezTo>
                  <a:lnTo>
                    <a:pt x="27051" y="531749"/>
                  </a:lnTo>
                  <a:lnTo>
                    <a:pt x="13589" y="531749"/>
                  </a:lnTo>
                  <a:lnTo>
                    <a:pt x="13589" y="518160"/>
                  </a:lnTo>
                  <a:lnTo>
                    <a:pt x="13033756" y="518160"/>
                  </a:lnTo>
                  <a:lnTo>
                    <a:pt x="13033756" y="531749"/>
                  </a:lnTo>
                  <a:lnTo>
                    <a:pt x="13020168" y="531749"/>
                  </a:lnTo>
                  <a:lnTo>
                    <a:pt x="13020168" y="78359"/>
                  </a:lnTo>
                  <a:cubicBezTo>
                    <a:pt x="13020168" y="50673"/>
                    <a:pt x="12996418" y="27178"/>
                    <a:pt x="12965685" y="27178"/>
                  </a:cubicBezTo>
                  <a:lnTo>
                    <a:pt x="81534" y="27178"/>
                  </a:lnTo>
                  <a:close/>
                </a:path>
              </a:pathLst>
            </a:custGeom>
            <a:solidFill>
              <a:srgbClr val="0B5394"/>
            </a:solidFill>
          </p:spPr>
        </p:sp>
      </p:grpSp>
      <p:sp>
        <p:nvSpPr>
          <p:cNvPr id="11" name="TextBox 11"/>
          <p:cNvSpPr txBox="1"/>
          <p:nvPr/>
        </p:nvSpPr>
        <p:spPr>
          <a:xfrm>
            <a:off x="3657633" y="6941676"/>
            <a:ext cx="2438334" cy="228600"/>
          </a:xfrm>
          <a:prstGeom prst="rect">
            <a:avLst/>
          </a:prstGeom>
        </p:spPr>
        <p:txBody>
          <a:bodyPr lIns="0" tIns="0" rIns="0" bIns="0" rtlCol="0" anchor="t">
            <a:spAutoFit/>
          </a:bodyPr>
          <a:lstStyle/>
          <a:p>
            <a:pPr algn="ctr">
              <a:lnSpc>
                <a:spcPts val="1791"/>
              </a:lnSpc>
            </a:pPr>
            <a:r>
              <a:rPr lang="en-US" sz="1493">
                <a:solidFill>
                  <a:srgbClr val="FFFFFF"/>
                </a:solidFill>
                <a:latin typeface="Arimo Bold"/>
              </a:rPr>
              <a:t>Excellence and Service</a:t>
            </a:r>
          </a:p>
        </p:txBody>
      </p:sp>
      <p:sp>
        <p:nvSpPr>
          <p:cNvPr id="13" name="TextBox 13"/>
          <p:cNvSpPr txBox="1"/>
          <p:nvPr/>
        </p:nvSpPr>
        <p:spPr>
          <a:xfrm>
            <a:off x="551754" y="798567"/>
            <a:ext cx="3839025" cy="680055"/>
          </a:xfrm>
          <a:prstGeom prst="rect">
            <a:avLst/>
          </a:prstGeom>
        </p:spPr>
        <p:txBody>
          <a:bodyPr lIns="0" tIns="0" rIns="0" bIns="0" rtlCol="0" anchor="t">
            <a:spAutoFit/>
          </a:bodyPr>
          <a:lstStyle/>
          <a:p>
            <a:pPr algn="ctr">
              <a:lnSpc>
                <a:spcPts val="2698"/>
              </a:lnSpc>
              <a:spcBef>
                <a:spcPct val="0"/>
              </a:spcBef>
            </a:pPr>
            <a:r>
              <a:rPr lang="en-US" sz="2249">
                <a:solidFill>
                  <a:srgbClr val="000000"/>
                </a:solidFill>
                <a:latin typeface="Archivo Narrow Bold"/>
              </a:rPr>
              <a:t>VI. Model Improvement Strategies:</a:t>
            </a:r>
          </a:p>
          <a:p>
            <a:pPr algn="ctr">
              <a:lnSpc>
                <a:spcPts val="2698"/>
              </a:lnSpc>
              <a:spcBef>
                <a:spcPct val="0"/>
              </a:spcBef>
            </a:pPr>
            <a:endParaRPr lang="en-US" sz="2249">
              <a:solidFill>
                <a:srgbClr val="000000"/>
              </a:solidFill>
              <a:latin typeface="Archivo Narrow Bold"/>
            </a:endParaRPr>
          </a:p>
        </p:txBody>
      </p:sp>
      <p:sp>
        <p:nvSpPr>
          <p:cNvPr id="14" name="TextBox 14"/>
          <p:cNvSpPr txBox="1"/>
          <p:nvPr/>
        </p:nvSpPr>
        <p:spPr>
          <a:xfrm>
            <a:off x="731520" y="1533657"/>
            <a:ext cx="7582530" cy="3105150"/>
          </a:xfrm>
          <a:prstGeom prst="rect">
            <a:avLst/>
          </a:prstGeom>
        </p:spPr>
        <p:txBody>
          <a:bodyPr lIns="0" tIns="0" rIns="0" bIns="0" rtlCol="0" anchor="t">
            <a:spAutoFit/>
          </a:bodyPr>
          <a:lstStyle/>
          <a:p>
            <a:pPr>
              <a:lnSpc>
                <a:spcPts val="1949"/>
              </a:lnSpc>
            </a:pPr>
            <a:endParaRPr/>
          </a:p>
          <a:p>
            <a:pPr marL="350828" lvl="1" indent="-175414">
              <a:lnSpc>
                <a:spcPts val="1949"/>
              </a:lnSpc>
              <a:buFont typeface="Arial"/>
              <a:buChar char="•"/>
            </a:pPr>
            <a:r>
              <a:rPr lang="en-US" sz="1624">
                <a:solidFill>
                  <a:srgbClr val="000000"/>
                </a:solidFill>
                <a:latin typeface="Archivo Narrow"/>
              </a:rPr>
              <a:t>Feature Selection techniques like  Step-wise logistic Regression or Tree Based feature selection can be done.</a:t>
            </a:r>
          </a:p>
          <a:p>
            <a:pPr>
              <a:lnSpc>
                <a:spcPts val="1949"/>
              </a:lnSpc>
            </a:pPr>
            <a:endParaRPr lang="en-US" sz="1624">
              <a:solidFill>
                <a:srgbClr val="000000"/>
              </a:solidFill>
              <a:latin typeface="Archivo Narrow"/>
            </a:endParaRPr>
          </a:p>
          <a:p>
            <a:pPr marL="350828" lvl="1" indent="-175414">
              <a:lnSpc>
                <a:spcPts val="1949"/>
              </a:lnSpc>
              <a:buFont typeface="Arial"/>
              <a:buChar char="•"/>
            </a:pPr>
            <a:r>
              <a:rPr lang="en-US" sz="1624">
                <a:solidFill>
                  <a:srgbClr val="000000"/>
                </a:solidFill>
                <a:latin typeface="Archivo Narrow"/>
              </a:rPr>
              <a:t>Cross-Validation: Implement cross-validation techniques to obtain a more reliable estimate of model performance and mitigate overfitting.</a:t>
            </a:r>
          </a:p>
          <a:p>
            <a:pPr>
              <a:lnSpc>
                <a:spcPts val="1949"/>
              </a:lnSpc>
            </a:pPr>
            <a:endParaRPr lang="en-US" sz="1624">
              <a:solidFill>
                <a:srgbClr val="000000"/>
              </a:solidFill>
              <a:latin typeface="Archivo Narrow"/>
            </a:endParaRPr>
          </a:p>
          <a:p>
            <a:pPr marL="350828" lvl="1" indent="-175414">
              <a:lnSpc>
                <a:spcPts val="1949"/>
              </a:lnSpc>
              <a:buFont typeface="Arial"/>
              <a:buChar char="•"/>
            </a:pPr>
            <a:r>
              <a:rPr lang="en-US" sz="1624">
                <a:solidFill>
                  <a:srgbClr val="000000"/>
                </a:solidFill>
                <a:latin typeface="Archivo Narrow"/>
              </a:rPr>
              <a:t>Hyperparameter Tuning: Fine-tune model hyperparameters to find the optimal configuration, maximizing performance on the specific problem.</a:t>
            </a:r>
          </a:p>
          <a:p>
            <a:pPr>
              <a:lnSpc>
                <a:spcPts val="1949"/>
              </a:lnSpc>
            </a:pPr>
            <a:endParaRPr lang="en-US" sz="1624">
              <a:solidFill>
                <a:srgbClr val="000000"/>
              </a:solidFill>
              <a:latin typeface="Archivo Narrow"/>
            </a:endParaRPr>
          </a:p>
          <a:p>
            <a:pPr marL="350828" lvl="1" indent="-175414">
              <a:lnSpc>
                <a:spcPts val="1949"/>
              </a:lnSpc>
              <a:buFont typeface="Arial"/>
              <a:buChar char="•"/>
            </a:pPr>
            <a:r>
              <a:rPr lang="en-US" sz="1624">
                <a:solidFill>
                  <a:srgbClr val="000000"/>
                </a:solidFill>
                <a:latin typeface="Archivo Narrow"/>
              </a:rPr>
              <a:t>Other classification algorithms like Random Forest can be used.</a:t>
            </a:r>
          </a:p>
          <a:p>
            <a:pPr>
              <a:lnSpc>
                <a:spcPts val="1949"/>
              </a:lnSpc>
            </a:pPr>
            <a:endParaRPr lang="en-US" sz="1624">
              <a:solidFill>
                <a:srgbClr val="000000"/>
              </a:solidFill>
              <a:latin typeface="Archivo Narrow"/>
            </a:endParaRPr>
          </a:p>
          <a:p>
            <a:pPr>
              <a:lnSpc>
                <a:spcPts val="1949"/>
              </a:lnSpc>
            </a:pPr>
            <a:endParaRPr lang="en-US" sz="1624">
              <a:solidFill>
                <a:srgbClr val="000000"/>
              </a:solidFill>
              <a:latin typeface="Archivo Narrow"/>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7399120" y="-10160"/>
            <a:ext cx="2374240" cy="675808"/>
            <a:chOff x="0" y="0"/>
            <a:chExt cx="3165653" cy="901077"/>
          </a:xfrm>
        </p:grpSpPr>
        <p:sp>
          <p:nvSpPr>
            <p:cNvPr id="6" name="Freeform 6"/>
            <p:cNvSpPr/>
            <p:nvPr/>
          </p:nvSpPr>
          <p:spPr>
            <a:xfrm>
              <a:off x="13589" y="13589"/>
              <a:ext cx="3138551" cy="873887"/>
            </a:xfrm>
            <a:custGeom>
              <a:avLst/>
              <a:gdLst/>
              <a:ahLst/>
              <a:cxnLst/>
              <a:rect l="l" t="t" r="r" b="b"/>
              <a:pathLst>
                <a:path w="3138551" h="873887">
                  <a:moveTo>
                    <a:pt x="111633" y="0"/>
                  </a:moveTo>
                  <a:lnTo>
                    <a:pt x="3026791" y="0"/>
                  </a:lnTo>
                  <a:cubicBezTo>
                    <a:pt x="3088513" y="0"/>
                    <a:pt x="3138551" y="48895"/>
                    <a:pt x="3138551" y="109220"/>
                  </a:cubicBezTo>
                  <a:lnTo>
                    <a:pt x="3138551" y="873887"/>
                  </a:lnTo>
                  <a:lnTo>
                    <a:pt x="0" y="873887"/>
                  </a:lnTo>
                  <a:lnTo>
                    <a:pt x="0" y="109220"/>
                  </a:lnTo>
                  <a:cubicBezTo>
                    <a:pt x="0" y="48895"/>
                    <a:pt x="50038" y="0"/>
                    <a:pt x="111760" y="0"/>
                  </a:cubicBezTo>
                  <a:close/>
                </a:path>
              </a:pathLst>
            </a:custGeom>
            <a:solidFill>
              <a:srgbClr val="0B5394"/>
            </a:solidFill>
          </p:spPr>
        </p:sp>
        <p:sp>
          <p:nvSpPr>
            <p:cNvPr id="7" name="Freeform 7"/>
            <p:cNvSpPr/>
            <p:nvPr/>
          </p:nvSpPr>
          <p:spPr>
            <a:xfrm>
              <a:off x="0" y="0"/>
              <a:ext cx="3165729" cy="901065"/>
            </a:xfrm>
            <a:custGeom>
              <a:avLst/>
              <a:gdLst/>
              <a:ahLst/>
              <a:cxnLst/>
              <a:rect l="l" t="t" r="r" b="b"/>
              <a:pathLst>
                <a:path w="3165729" h="901065">
                  <a:moveTo>
                    <a:pt x="125222" y="0"/>
                  </a:moveTo>
                  <a:lnTo>
                    <a:pt x="3040380" y="0"/>
                  </a:lnTo>
                  <a:lnTo>
                    <a:pt x="3040380" y="13589"/>
                  </a:lnTo>
                  <a:lnTo>
                    <a:pt x="3040380" y="0"/>
                  </a:lnTo>
                  <a:cubicBezTo>
                    <a:pt x="3109214" y="0"/>
                    <a:pt x="3165602" y="54737"/>
                    <a:pt x="3165602" y="122809"/>
                  </a:cubicBezTo>
                  <a:lnTo>
                    <a:pt x="3152140" y="122809"/>
                  </a:lnTo>
                  <a:lnTo>
                    <a:pt x="3165729" y="122809"/>
                  </a:lnTo>
                  <a:lnTo>
                    <a:pt x="3165729" y="887476"/>
                  </a:lnTo>
                  <a:cubicBezTo>
                    <a:pt x="3165729" y="894969"/>
                    <a:pt x="3159633" y="901065"/>
                    <a:pt x="3152140" y="901065"/>
                  </a:cubicBezTo>
                  <a:lnTo>
                    <a:pt x="13589" y="901065"/>
                  </a:lnTo>
                  <a:cubicBezTo>
                    <a:pt x="6096" y="901065"/>
                    <a:pt x="0" y="894969"/>
                    <a:pt x="0" y="887476"/>
                  </a:cubicBezTo>
                  <a:lnTo>
                    <a:pt x="0" y="122809"/>
                  </a:lnTo>
                  <a:lnTo>
                    <a:pt x="13589" y="122809"/>
                  </a:lnTo>
                  <a:lnTo>
                    <a:pt x="0" y="122809"/>
                  </a:lnTo>
                  <a:cubicBezTo>
                    <a:pt x="0" y="54737"/>
                    <a:pt x="56388" y="0"/>
                    <a:pt x="125222" y="0"/>
                  </a:cubicBezTo>
                  <a:cubicBezTo>
                    <a:pt x="132715" y="0"/>
                    <a:pt x="138811" y="6096"/>
                    <a:pt x="138811" y="13589"/>
                  </a:cubicBezTo>
                  <a:lnTo>
                    <a:pt x="125222" y="13589"/>
                  </a:lnTo>
                  <a:lnTo>
                    <a:pt x="125222" y="0"/>
                  </a:lnTo>
                  <a:moveTo>
                    <a:pt x="125222" y="27051"/>
                  </a:moveTo>
                  <a:cubicBezTo>
                    <a:pt x="117729" y="27051"/>
                    <a:pt x="111633" y="20955"/>
                    <a:pt x="111633" y="13462"/>
                  </a:cubicBezTo>
                  <a:lnTo>
                    <a:pt x="125222" y="13462"/>
                  </a:lnTo>
                  <a:lnTo>
                    <a:pt x="125222" y="27051"/>
                  </a:lnTo>
                  <a:cubicBezTo>
                    <a:pt x="70739" y="27051"/>
                    <a:pt x="27051" y="70231"/>
                    <a:pt x="27051" y="122809"/>
                  </a:cubicBezTo>
                  <a:lnTo>
                    <a:pt x="27051" y="887476"/>
                  </a:lnTo>
                  <a:lnTo>
                    <a:pt x="13589" y="887476"/>
                  </a:lnTo>
                  <a:lnTo>
                    <a:pt x="13589" y="874014"/>
                  </a:lnTo>
                  <a:lnTo>
                    <a:pt x="3152140" y="874014"/>
                  </a:lnTo>
                  <a:lnTo>
                    <a:pt x="3152140" y="887603"/>
                  </a:lnTo>
                  <a:lnTo>
                    <a:pt x="3138551" y="887603"/>
                  </a:lnTo>
                  <a:lnTo>
                    <a:pt x="3138551" y="122809"/>
                  </a:lnTo>
                  <a:cubicBezTo>
                    <a:pt x="3138551" y="70231"/>
                    <a:pt x="3094863" y="27051"/>
                    <a:pt x="3040380" y="27051"/>
                  </a:cubicBezTo>
                  <a:lnTo>
                    <a:pt x="125222" y="27051"/>
                  </a:lnTo>
                  <a:close/>
                </a:path>
              </a:pathLst>
            </a:custGeom>
            <a:solidFill>
              <a:srgbClr val="0B5394"/>
            </a:solidFill>
          </p:spPr>
        </p:sp>
      </p:grpSp>
      <p:grpSp>
        <p:nvGrpSpPr>
          <p:cNvPr id="8" name="Group 8"/>
          <p:cNvGrpSpPr/>
          <p:nvPr/>
        </p:nvGrpSpPr>
        <p:grpSpPr>
          <a:xfrm rot="-10800000">
            <a:off x="-12080" y="-10160"/>
            <a:ext cx="9785440" cy="408928"/>
            <a:chOff x="0" y="0"/>
            <a:chExt cx="13047253" cy="545237"/>
          </a:xfrm>
        </p:grpSpPr>
        <p:sp>
          <p:nvSpPr>
            <p:cNvPr id="9" name="Freeform 9"/>
            <p:cNvSpPr/>
            <p:nvPr/>
          </p:nvSpPr>
          <p:spPr>
            <a:xfrm>
              <a:off x="13589" y="13589"/>
              <a:ext cx="13020167" cy="518160"/>
            </a:xfrm>
            <a:custGeom>
              <a:avLst/>
              <a:gdLst/>
              <a:ahLst/>
              <a:cxnLst/>
              <a:rect l="l" t="t" r="r" b="b"/>
              <a:pathLst>
                <a:path w="13020167" h="518160">
                  <a:moveTo>
                    <a:pt x="67945" y="0"/>
                  </a:moveTo>
                  <a:lnTo>
                    <a:pt x="12952095" y="0"/>
                  </a:lnTo>
                  <a:cubicBezTo>
                    <a:pt x="12989687" y="0"/>
                    <a:pt x="13020167" y="28956"/>
                    <a:pt x="13020167" y="64770"/>
                  </a:cubicBezTo>
                  <a:lnTo>
                    <a:pt x="13020167" y="518160"/>
                  </a:lnTo>
                  <a:lnTo>
                    <a:pt x="0" y="518160"/>
                  </a:lnTo>
                  <a:lnTo>
                    <a:pt x="0" y="64770"/>
                  </a:lnTo>
                  <a:cubicBezTo>
                    <a:pt x="0" y="28956"/>
                    <a:pt x="30480" y="0"/>
                    <a:pt x="68072" y="0"/>
                  </a:cubicBezTo>
                  <a:close/>
                </a:path>
              </a:pathLst>
            </a:custGeom>
            <a:solidFill>
              <a:srgbClr val="0B5394"/>
            </a:solidFill>
          </p:spPr>
        </p:sp>
        <p:sp>
          <p:nvSpPr>
            <p:cNvPr id="10" name="Freeform 10"/>
            <p:cNvSpPr/>
            <p:nvPr/>
          </p:nvSpPr>
          <p:spPr>
            <a:xfrm>
              <a:off x="0" y="0"/>
              <a:ext cx="13047218" cy="545338"/>
            </a:xfrm>
            <a:custGeom>
              <a:avLst/>
              <a:gdLst/>
              <a:ahLst/>
              <a:cxnLst/>
              <a:rect l="l" t="t" r="r" b="b"/>
              <a:pathLst>
                <a:path w="13047218" h="545338">
                  <a:moveTo>
                    <a:pt x="81534" y="0"/>
                  </a:moveTo>
                  <a:lnTo>
                    <a:pt x="12965684" y="0"/>
                  </a:lnTo>
                  <a:lnTo>
                    <a:pt x="12965684" y="13589"/>
                  </a:lnTo>
                  <a:lnTo>
                    <a:pt x="12965684" y="0"/>
                  </a:lnTo>
                  <a:cubicBezTo>
                    <a:pt x="13010135" y="0"/>
                    <a:pt x="13047218" y="34417"/>
                    <a:pt x="13047218" y="78359"/>
                  </a:cubicBezTo>
                  <a:lnTo>
                    <a:pt x="13033629" y="78359"/>
                  </a:lnTo>
                  <a:lnTo>
                    <a:pt x="13047218" y="78359"/>
                  </a:lnTo>
                  <a:lnTo>
                    <a:pt x="13047218" y="531749"/>
                  </a:lnTo>
                  <a:cubicBezTo>
                    <a:pt x="13047218" y="539242"/>
                    <a:pt x="13041122" y="545338"/>
                    <a:pt x="13033629" y="545338"/>
                  </a:cubicBezTo>
                  <a:lnTo>
                    <a:pt x="13589" y="545338"/>
                  </a:lnTo>
                  <a:cubicBezTo>
                    <a:pt x="6096" y="545211"/>
                    <a:pt x="0" y="539115"/>
                    <a:pt x="0" y="531749"/>
                  </a:cubicBezTo>
                  <a:lnTo>
                    <a:pt x="0" y="78359"/>
                  </a:lnTo>
                  <a:lnTo>
                    <a:pt x="13589" y="78359"/>
                  </a:lnTo>
                  <a:lnTo>
                    <a:pt x="0" y="78359"/>
                  </a:lnTo>
                  <a:cubicBezTo>
                    <a:pt x="0" y="34417"/>
                    <a:pt x="37211" y="0"/>
                    <a:pt x="81534" y="0"/>
                  </a:cubicBezTo>
                  <a:cubicBezTo>
                    <a:pt x="85598" y="0"/>
                    <a:pt x="89535" y="1905"/>
                    <a:pt x="92075" y="5080"/>
                  </a:cubicBezTo>
                  <a:lnTo>
                    <a:pt x="81534" y="13589"/>
                  </a:lnTo>
                  <a:lnTo>
                    <a:pt x="81534" y="0"/>
                  </a:lnTo>
                  <a:moveTo>
                    <a:pt x="81534" y="27051"/>
                  </a:moveTo>
                  <a:cubicBezTo>
                    <a:pt x="77470" y="27051"/>
                    <a:pt x="73533" y="25146"/>
                    <a:pt x="70993" y="21971"/>
                  </a:cubicBezTo>
                  <a:lnTo>
                    <a:pt x="81534" y="13462"/>
                  </a:lnTo>
                  <a:lnTo>
                    <a:pt x="81534" y="27051"/>
                  </a:lnTo>
                  <a:cubicBezTo>
                    <a:pt x="50800" y="27051"/>
                    <a:pt x="27051" y="50673"/>
                    <a:pt x="27051" y="78359"/>
                  </a:cubicBezTo>
                  <a:lnTo>
                    <a:pt x="27051" y="531749"/>
                  </a:lnTo>
                  <a:lnTo>
                    <a:pt x="13589" y="531749"/>
                  </a:lnTo>
                  <a:lnTo>
                    <a:pt x="13589" y="518160"/>
                  </a:lnTo>
                  <a:lnTo>
                    <a:pt x="13033756" y="518160"/>
                  </a:lnTo>
                  <a:lnTo>
                    <a:pt x="13033756" y="531749"/>
                  </a:lnTo>
                  <a:lnTo>
                    <a:pt x="13020168" y="531749"/>
                  </a:lnTo>
                  <a:lnTo>
                    <a:pt x="13020168" y="78359"/>
                  </a:lnTo>
                  <a:cubicBezTo>
                    <a:pt x="13020168" y="50673"/>
                    <a:pt x="12996418" y="27178"/>
                    <a:pt x="12965685" y="27178"/>
                  </a:cubicBezTo>
                  <a:lnTo>
                    <a:pt x="81534" y="27178"/>
                  </a:lnTo>
                  <a:close/>
                </a:path>
              </a:pathLst>
            </a:custGeom>
            <a:solidFill>
              <a:srgbClr val="0B5394"/>
            </a:solidFill>
          </p:spPr>
        </p:sp>
      </p:grpSp>
      <p:sp>
        <p:nvSpPr>
          <p:cNvPr id="11" name="TextBox 11"/>
          <p:cNvSpPr txBox="1"/>
          <p:nvPr/>
        </p:nvSpPr>
        <p:spPr>
          <a:xfrm>
            <a:off x="3657633" y="6941676"/>
            <a:ext cx="2438334" cy="228600"/>
          </a:xfrm>
          <a:prstGeom prst="rect">
            <a:avLst/>
          </a:prstGeom>
        </p:spPr>
        <p:txBody>
          <a:bodyPr lIns="0" tIns="0" rIns="0" bIns="0" rtlCol="0" anchor="t">
            <a:spAutoFit/>
          </a:bodyPr>
          <a:lstStyle/>
          <a:p>
            <a:pPr algn="ctr">
              <a:lnSpc>
                <a:spcPts val="1791"/>
              </a:lnSpc>
            </a:pPr>
            <a:r>
              <a:rPr lang="en-US" sz="1493">
                <a:solidFill>
                  <a:srgbClr val="FFFFFF"/>
                </a:solidFill>
                <a:latin typeface="Arimo Bold"/>
              </a:rPr>
              <a:t>Excellence and Service</a:t>
            </a:r>
          </a:p>
        </p:txBody>
      </p:sp>
      <p:sp>
        <p:nvSpPr>
          <p:cNvPr id="13" name="TextBox 13"/>
          <p:cNvSpPr txBox="1"/>
          <p:nvPr/>
        </p:nvSpPr>
        <p:spPr>
          <a:xfrm>
            <a:off x="2937664" y="1112630"/>
            <a:ext cx="2948441" cy="437053"/>
          </a:xfrm>
          <a:prstGeom prst="rect">
            <a:avLst/>
          </a:prstGeom>
        </p:spPr>
        <p:txBody>
          <a:bodyPr lIns="0" tIns="0" rIns="0" bIns="0" rtlCol="0" anchor="t">
            <a:spAutoFit/>
          </a:bodyPr>
          <a:lstStyle/>
          <a:p>
            <a:pPr algn="ctr">
              <a:lnSpc>
                <a:spcPts val="3474"/>
              </a:lnSpc>
              <a:spcBef>
                <a:spcPct val="0"/>
              </a:spcBef>
            </a:pPr>
            <a:r>
              <a:rPr lang="en-US" sz="2895">
                <a:solidFill>
                  <a:srgbClr val="000000"/>
                </a:solidFill>
                <a:latin typeface="Archivo Narrow Bold"/>
              </a:rPr>
              <a:t> Conclusion</a:t>
            </a:r>
          </a:p>
        </p:txBody>
      </p:sp>
      <p:sp>
        <p:nvSpPr>
          <p:cNvPr id="14" name="TextBox 14"/>
          <p:cNvSpPr txBox="1"/>
          <p:nvPr/>
        </p:nvSpPr>
        <p:spPr>
          <a:xfrm>
            <a:off x="969045" y="2244496"/>
            <a:ext cx="7501204" cy="2807159"/>
          </a:xfrm>
          <a:prstGeom prst="rect">
            <a:avLst/>
          </a:prstGeom>
        </p:spPr>
        <p:txBody>
          <a:bodyPr lIns="0" tIns="0" rIns="0" bIns="0" rtlCol="0" anchor="t">
            <a:spAutoFit/>
          </a:bodyPr>
          <a:lstStyle/>
          <a:p>
            <a:pPr marL="341936" lvl="1" indent="-170968">
              <a:lnSpc>
                <a:spcPts val="1900"/>
              </a:lnSpc>
              <a:buFont typeface="Arial"/>
              <a:buChar char="•"/>
            </a:pPr>
            <a:r>
              <a:rPr lang="en-US" sz="1583">
                <a:solidFill>
                  <a:srgbClr val="000000"/>
                </a:solidFill>
                <a:latin typeface="Archivo Narrow"/>
              </a:rPr>
              <a:t>The Logistic Regression Model built can be used for predicting the probability of a customer taking a Term Deposit.</a:t>
            </a:r>
          </a:p>
          <a:p>
            <a:pPr>
              <a:lnSpc>
                <a:spcPts val="1900"/>
              </a:lnSpc>
            </a:pPr>
            <a:endParaRPr lang="en-US" sz="1583">
              <a:solidFill>
                <a:srgbClr val="000000"/>
              </a:solidFill>
              <a:latin typeface="Archivo Narrow"/>
            </a:endParaRPr>
          </a:p>
          <a:p>
            <a:pPr marL="341936" lvl="1" indent="-170968">
              <a:lnSpc>
                <a:spcPts val="1900"/>
              </a:lnSpc>
              <a:buFont typeface="Arial"/>
              <a:buChar char="•"/>
            </a:pPr>
            <a:r>
              <a:rPr lang="en-US" sz="1583">
                <a:solidFill>
                  <a:srgbClr val="000000"/>
                </a:solidFill>
                <a:latin typeface="Archivo Narrow"/>
              </a:rPr>
              <a:t>The threshold can be regulated based on the requirements of the Bank or model predictions.</a:t>
            </a:r>
          </a:p>
          <a:p>
            <a:pPr>
              <a:lnSpc>
                <a:spcPts val="1900"/>
              </a:lnSpc>
            </a:pPr>
            <a:endParaRPr lang="en-US" sz="1583">
              <a:solidFill>
                <a:srgbClr val="000000"/>
              </a:solidFill>
              <a:latin typeface="Archivo Narrow"/>
            </a:endParaRPr>
          </a:p>
          <a:p>
            <a:pPr marL="341936" lvl="1" indent="-170968">
              <a:lnSpc>
                <a:spcPts val="1900"/>
              </a:lnSpc>
              <a:buFont typeface="Arial"/>
              <a:buChar char="•"/>
            </a:pPr>
            <a:r>
              <a:rPr lang="en-US" sz="1583">
                <a:solidFill>
                  <a:srgbClr val="000000"/>
                </a:solidFill>
                <a:latin typeface="Archivo Narrow"/>
              </a:rPr>
              <a:t>Targeted Marketing Strategies may result in larger number of customers taking Term Deposit.</a:t>
            </a:r>
          </a:p>
          <a:p>
            <a:pPr>
              <a:lnSpc>
                <a:spcPts val="1900"/>
              </a:lnSpc>
            </a:pPr>
            <a:endParaRPr lang="en-US" sz="1583">
              <a:solidFill>
                <a:srgbClr val="000000"/>
              </a:solidFill>
              <a:latin typeface="Archivo Narrow"/>
            </a:endParaRPr>
          </a:p>
          <a:p>
            <a:pPr marL="341936" lvl="1" indent="-170968">
              <a:lnSpc>
                <a:spcPts val="1900"/>
              </a:lnSpc>
              <a:buFont typeface="Arial"/>
              <a:buChar char="•"/>
            </a:pPr>
            <a:r>
              <a:rPr lang="en-US" sz="1583">
                <a:solidFill>
                  <a:srgbClr val="000000"/>
                </a:solidFill>
                <a:latin typeface="Archivo Narrow"/>
              </a:rPr>
              <a:t>For example, contacting Middle-Aged people towards the higher income bracket without any kind of loans.</a:t>
            </a:r>
          </a:p>
          <a:p>
            <a:pPr>
              <a:lnSpc>
                <a:spcPts val="1900"/>
              </a:lnSpc>
            </a:pPr>
            <a:endParaRPr lang="en-US" sz="1583">
              <a:solidFill>
                <a:srgbClr val="000000"/>
              </a:solidFill>
              <a:latin typeface="Archivo Narrow"/>
            </a:endParaRPr>
          </a:p>
          <a:p>
            <a:pPr marL="341936" lvl="1" indent="-170968">
              <a:lnSpc>
                <a:spcPts val="1900"/>
              </a:lnSpc>
              <a:buFont typeface="Arial"/>
              <a:buChar char="•"/>
            </a:pPr>
            <a:r>
              <a:rPr lang="en-US" sz="1583">
                <a:solidFill>
                  <a:srgbClr val="000000"/>
                </a:solidFill>
                <a:latin typeface="Archivo Narrow"/>
              </a:rPr>
              <a:t>In conclusion, although there is room for improvement the model built generalizes well to unseen data.</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7399120" y="-10160"/>
            <a:ext cx="2374240" cy="675808"/>
            <a:chOff x="0" y="0"/>
            <a:chExt cx="3165653" cy="901077"/>
          </a:xfrm>
        </p:grpSpPr>
        <p:sp>
          <p:nvSpPr>
            <p:cNvPr id="6" name="Freeform 6"/>
            <p:cNvSpPr/>
            <p:nvPr/>
          </p:nvSpPr>
          <p:spPr>
            <a:xfrm>
              <a:off x="13589" y="13589"/>
              <a:ext cx="3138551" cy="873887"/>
            </a:xfrm>
            <a:custGeom>
              <a:avLst/>
              <a:gdLst/>
              <a:ahLst/>
              <a:cxnLst/>
              <a:rect l="l" t="t" r="r" b="b"/>
              <a:pathLst>
                <a:path w="3138551" h="873887">
                  <a:moveTo>
                    <a:pt x="111633" y="0"/>
                  </a:moveTo>
                  <a:lnTo>
                    <a:pt x="3026791" y="0"/>
                  </a:lnTo>
                  <a:cubicBezTo>
                    <a:pt x="3088513" y="0"/>
                    <a:pt x="3138551" y="48895"/>
                    <a:pt x="3138551" y="109220"/>
                  </a:cubicBezTo>
                  <a:lnTo>
                    <a:pt x="3138551" y="873887"/>
                  </a:lnTo>
                  <a:lnTo>
                    <a:pt x="0" y="873887"/>
                  </a:lnTo>
                  <a:lnTo>
                    <a:pt x="0" y="109220"/>
                  </a:lnTo>
                  <a:cubicBezTo>
                    <a:pt x="0" y="48895"/>
                    <a:pt x="50038" y="0"/>
                    <a:pt x="111760" y="0"/>
                  </a:cubicBezTo>
                  <a:close/>
                </a:path>
              </a:pathLst>
            </a:custGeom>
            <a:solidFill>
              <a:srgbClr val="0B5394"/>
            </a:solidFill>
          </p:spPr>
        </p:sp>
        <p:sp>
          <p:nvSpPr>
            <p:cNvPr id="7" name="Freeform 7"/>
            <p:cNvSpPr/>
            <p:nvPr/>
          </p:nvSpPr>
          <p:spPr>
            <a:xfrm>
              <a:off x="0" y="0"/>
              <a:ext cx="3165729" cy="901065"/>
            </a:xfrm>
            <a:custGeom>
              <a:avLst/>
              <a:gdLst/>
              <a:ahLst/>
              <a:cxnLst/>
              <a:rect l="l" t="t" r="r" b="b"/>
              <a:pathLst>
                <a:path w="3165729" h="901065">
                  <a:moveTo>
                    <a:pt x="125222" y="0"/>
                  </a:moveTo>
                  <a:lnTo>
                    <a:pt x="3040380" y="0"/>
                  </a:lnTo>
                  <a:lnTo>
                    <a:pt x="3040380" y="13589"/>
                  </a:lnTo>
                  <a:lnTo>
                    <a:pt x="3040380" y="0"/>
                  </a:lnTo>
                  <a:cubicBezTo>
                    <a:pt x="3109214" y="0"/>
                    <a:pt x="3165602" y="54737"/>
                    <a:pt x="3165602" y="122809"/>
                  </a:cubicBezTo>
                  <a:lnTo>
                    <a:pt x="3152140" y="122809"/>
                  </a:lnTo>
                  <a:lnTo>
                    <a:pt x="3165729" y="122809"/>
                  </a:lnTo>
                  <a:lnTo>
                    <a:pt x="3165729" y="887476"/>
                  </a:lnTo>
                  <a:cubicBezTo>
                    <a:pt x="3165729" y="894969"/>
                    <a:pt x="3159633" y="901065"/>
                    <a:pt x="3152140" y="901065"/>
                  </a:cubicBezTo>
                  <a:lnTo>
                    <a:pt x="13589" y="901065"/>
                  </a:lnTo>
                  <a:cubicBezTo>
                    <a:pt x="6096" y="901065"/>
                    <a:pt x="0" y="894969"/>
                    <a:pt x="0" y="887476"/>
                  </a:cubicBezTo>
                  <a:lnTo>
                    <a:pt x="0" y="122809"/>
                  </a:lnTo>
                  <a:lnTo>
                    <a:pt x="13589" y="122809"/>
                  </a:lnTo>
                  <a:lnTo>
                    <a:pt x="0" y="122809"/>
                  </a:lnTo>
                  <a:cubicBezTo>
                    <a:pt x="0" y="54737"/>
                    <a:pt x="56388" y="0"/>
                    <a:pt x="125222" y="0"/>
                  </a:cubicBezTo>
                  <a:cubicBezTo>
                    <a:pt x="132715" y="0"/>
                    <a:pt x="138811" y="6096"/>
                    <a:pt x="138811" y="13589"/>
                  </a:cubicBezTo>
                  <a:lnTo>
                    <a:pt x="125222" y="13589"/>
                  </a:lnTo>
                  <a:lnTo>
                    <a:pt x="125222" y="0"/>
                  </a:lnTo>
                  <a:moveTo>
                    <a:pt x="125222" y="27051"/>
                  </a:moveTo>
                  <a:cubicBezTo>
                    <a:pt x="117729" y="27051"/>
                    <a:pt x="111633" y="20955"/>
                    <a:pt x="111633" y="13462"/>
                  </a:cubicBezTo>
                  <a:lnTo>
                    <a:pt x="125222" y="13462"/>
                  </a:lnTo>
                  <a:lnTo>
                    <a:pt x="125222" y="27051"/>
                  </a:lnTo>
                  <a:cubicBezTo>
                    <a:pt x="70739" y="27051"/>
                    <a:pt x="27051" y="70231"/>
                    <a:pt x="27051" y="122809"/>
                  </a:cubicBezTo>
                  <a:lnTo>
                    <a:pt x="27051" y="887476"/>
                  </a:lnTo>
                  <a:lnTo>
                    <a:pt x="13589" y="887476"/>
                  </a:lnTo>
                  <a:lnTo>
                    <a:pt x="13589" y="874014"/>
                  </a:lnTo>
                  <a:lnTo>
                    <a:pt x="3152140" y="874014"/>
                  </a:lnTo>
                  <a:lnTo>
                    <a:pt x="3152140" y="887603"/>
                  </a:lnTo>
                  <a:lnTo>
                    <a:pt x="3138551" y="887603"/>
                  </a:lnTo>
                  <a:lnTo>
                    <a:pt x="3138551" y="122809"/>
                  </a:lnTo>
                  <a:cubicBezTo>
                    <a:pt x="3138551" y="70231"/>
                    <a:pt x="3094863" y="27051"/>
                    <a:pt x="3040380" y="27051"/>
                  </a:cubicBezTo>
                  <a:lnTo>
                    <a:pt x="125222" y="27051"/>
                  </a:lnTo>
                  <a:close/>
                </a:path>
              </a:pathLst>
            </a:custGeom>
            <a:solidFill>
              <a:srgbClr val="0B5394"/>
            </a:solidFill>
          </p:spPr>
        </p:sp>
      </p:grpSp>
      <p:grpSp>
        <p:nvGrpSpPr>
          <p:cNvPr id="8" name="Group 8"/>
          <p:cNvGrpSpPr/>
          <p:nvPr/>
        </p:nvGrpSpPr>
        <p:grpSpPr>
          <a:xfrm rot="-10800000">
            <a:off x="-12080" y="-10160"/>
            <a:ext cx="9785440" cy="408928"/>
            <a:chOff x="0" y="0"/>
            <a:chExt cx="13047253" cy="545237"/>
          </a:xfrm>
        </p:grpSpPr>
        <p:sp>
          <p:nvSpPr>
            <p:cNvPr id="9" name="Freeform 9"/>
            <p:cNvSpPr/>
            <p:nvPr/>
          </p:nvSpPr>
          <p:spPr>
            <a:xfrm>
              <a:off x="13589" y="13589"/>
              <a:ext cx="13020167" cy="518160"/>
            </a:xfrm>
            <a:custGeom>
              <a:avLst/>
              <a:gdLst/>
              <a:ahLst/>
              <a:cxnLst/>
              <a:rect l="l" t="t" r="r" b="b"/>
              <a:pathLst>
                <a:path w="13020167" h="518160">
                  <a:moveTo>
                    <a:pt x="67945" y="0"/>
                  </a:moveTo>
                  <a:lnTo>
                    <a:pt x="12952095" y="0"/>
                  </a:lnTo>
                  <a:cubicBezTo>
                    <a:pt x="12989687" y="0"/>
                    <a:pt x="13020167" y="28956"/>
                    <a:pt x="13020167" y="64770"/>
                  </a:cubicBezTo>
                  <a:lnTo>
                    <a:pt x="13020167" y="518160"/>
                  </a:lnTo>
                  <a:lnTo>
                    <a:pt x="0" y="518160"/>
                  </a:lnTo>
                  <a:lnTo>
                    <a:pt x="0" y="64770"/>
                  </a:lnTo>
                  <a:cubicBezTo>
                    <a:pt x="0" y="28956"/>
                    <a:pt x="30480" y="0"/>
                    <a:pt x="68072" y="0"/>
                  </a:cubicBezTo>
                  <a:close/>
                </a:path>
              </a:pathLst>
            </a:custGeom>
            <a:solidFill>
              <a:srgbClr val="0B5394"/>
            </a:solidFill>
          </p:spPr>
        </p:sp>
        <p:sp>
          <p:nvSpPr>
            <p:cNvPr id="10" name="Freeform 10"/>
            <p:cNvSpPr/>
            <p:nvPr/>
          </p:nvSpPr>
          <p:spPr>
            <a:xfrm>
              <a:off x="0" y="0"/>
              <a:ext cx="13047218" cy="545338"/>
            </a:xfrm>
            <a:custGeom>
              <a:avLst/>
              <a:gdLst/>
              <a:ahLst/>
              <a:cxnLst/>
              <a:rect l="l" t="t" r="r" b="b"/>
              <a:pathLst>
                <a:path w="13047218" h="545338">
                  <a:moveTo>
                    <a:pt x="81534" y="0"/>
                  </a:moveTo>
                  <a:lnTo>
                    <a:pt x="12965684" y="0"/>
                  </a:lnTo>
                  <a:lnTo>
                    <a:pt x="12965684" y="13589"/>
                  </a:lnTo>
                  <a:lnTo>
                    <a:pt x="12965684" y="0"/>
                  </a:lnTo>
                  <a:cubicBezTo>
                    <a:pt x="13010135" y="0"/>
                    <a:pt x="13047218" y="34417"/>
                    <a:pt x="13047218" y="78359"/>
                  </a:cubicBezTo>
                  <a:lnTo>
                    <a:pt x="13033629" y="78359"/>
                  </a:lnTo>
                  <a:lnTo>
                    <a:pt x="13047218" y="78359"/>
                  </a:lnTo>
                  <a:lnTo>
                    <a:pt x="13047218" y="531749"/>
                  </a:lnTo>
                  <a:cubicBezTo>
                    <a:pt x="13047218" y="539242"/>
                    <a:pt x="13041122" y="545338"/>
                    <a:pt x="13033629" y="545338"/>
                  </a:cubicBezTo>
                  <a:lnTo>
                    <a:pt x="13589" y="545338"/>
                  </a:lnTo>
                  <a:cubicBezTo>
                    <a:pt x="6096" y="545211"/>
                    <a:pt x="0" y="539115"/>
                    <a:pt x="0" y="531749"/>
                  </a:cubicBezTo>
                  <a:lnTo>
                    <a:pt x="0" y="78359"/>
                  </a:lnTo>
                  <a:lnTo>
                    <a:pt x="13589" y="78359"/>
                  </a:lnTo>
                  <a:lnTo>
                    <a:pt x="0" y="78359"/>
                  </a:lnTo>
                  <a:cubicBezTo>
                    <a:pt x="0" y="34417"/>
                    <a:pt x="37211" y="0"/>
                    <a:pt x="81534" y="0"/>
                  </a:cubicBezTo>
                  <a:cubicBezTo>
                    <a:pt x="85598" y="0"/>
                    <a:pt x="89535" y="1905"/>
                    <a:pt x="92075" y="5080"/>
                  </a:cubicBezTo>
                  <a:lnTo>
                    <a:pt x="81534" y="13589"/>
                  </a:lnTo>
                  <a:lnTo>
                    <a:pt x="81534" y="0"/>
                  </a:lnTo>
                  <a:moveTo>
                    <a:pt x="81534" y="27051"/>
                  </a:moveTo>
                  <a:cubicBezTo>
                    <a:pt x="77470" y="27051"/>
                    <a:pt x="73533" y="25146"/>
                    <a:pt x="70993" y="21971"/>
                  </a:cubicBezTo>
                  <a:lnTo>
                    <a:pt x="81534" y="13462"/>
                  </a:lnTo>
                  <a:lnTo>
                    <a:pt x="81534" y="27051"/>
                  </a:lnTo>
                  <a:cubicBezTo>
                    <a:pt x="50800" y="27051"/>
                    <a:pt x="27051" y="50673"/>
                    <a:pt x="27051" y="78359"/>
                  </a:cubicBezTo>
                  <a:lnTo>
                    <a:pt x="27051" y="531749"/>
                  </a:lnTo>
                  <a:lnTo>
                    <a:pt x="13589" y="531749"/>
                  </a:lnTo>
                  <a:lnTo>
                    <a:pt x="13589" y="518160"/>
                  </a:lnTo>
                  <a:lnTo>
                    <a:pt x="13033756" y="518160"/>
                  </a:lnTo>
                  <a:lnTo>
                    <a:pt x="13033756" y="531749"/>
                  </a:lnTo>
                  <a:lnTo>
                    <a:pt x="13020168" y="531749"/>
                  </a:lnTo>
                  <a:lnTo>
                    <a:pt x="13020168" y="78359"/>
                  </a:lnTo>
                  <a:cubicBezTo>
                    <a:pt x="13020168" y="50673"/>
                    <a:pt x="12996418" y="27178"/>
                    <a:pt x="12965685" y="27178"/>
                  </a:cubicBezTo>
                  <a:lnTo>
                    <a:pt x="81534" y="27178"/>
                  </a:lnTo>
                  <a:close/>
                </a:path>
              </a:pathLst>
            </a:custGeom>
            <a:solidFill>
              <a:srgbClr val="0B5394"/>
            </a:solidFill>
          </p:spPr>
        </p:sp>
      </p:grpSp>
      <p:sp>
        <p:nvSpPr>
          <p:cNvPr id="11" name="Freeform 11"/>
          <p:cNvSpPr/>
          <p:nvPr/>
        </p:nvSpPr>
        <p:spPr>
          <a:xfrm>
            <a:off x="7247016" y="3657600"/>
            <a:ext cx="1775064" cy="2106470"/>
          </a:xfrm>
          <a:custGeom>
            <a:avLst/>
            <a:gdLst/>
            <a:ahLst/>
            <a:cxnLst/>
            <a:rect l="l" t="t" r="r" b="b"/>
            <a:pathLst>
              <a:path w="1775064" h="2106470">
                <a:moveTo>
                  <a:pt x="0" y="0"/>
                </a:moveTo>
                <a:lnTo>
                  <a:pt x="1775064" y="0"/>
                </a:lnTo>
                <a:lnTo>
                  <a:pt x="1775064" y="2106470"/>
                </a:lnTo>
                <a:lnTo>
                  <a:pt x="0" y="2106470"/>
                </a:lnTo>
                <a:lnTo>
                  <a:pt x="0" y="0"/>
                </a:lnTo>
                <a:close/>
              </a:path>
            </a:pathLst>
          </a:custGeom>
          <a:blipFill>
            <a:blip r:embed="rId3"/>
            <a:stretch>
              <a:fillRect/>
            </a:stretch>
          </a:blipFill>
        </p:spPr>
      </p:sp>
      <p:sp>
        <p:nvSpPr>
          <p:cNvPr id="12" name="TextBox 12"/>
          <p:cNvSpPr txBox="1"/>
          <p:nvPr/>
        </p:nvSpPr>
        <p:spPr>
          <a:xfrm>
            <a:off x="3657633" y="6941676"/>
            <a:ext cx="2438334" cy="228600"/>
          </a:xfrm>
          <a:prstGeom prst="rect">
            <a:avLst/>
          </a:prstGeom>
        </p:spPr>
        <p:txBody>
          <a:bodyPr lIns="0" tIns="0" rIns="0" bIns="0" rtlCol="0" anchor="t">
            <a:spAutoFit/>
          </a:bodyPr>
          <a:lstStyle/>
          <a:p>
            <a:pPr algn="ctr">
              <a:lnSpc>
                <a:spcPts val="1791"/>
              </a:lnSpc>
            </a:pPr>
            <a:r>
              <a:rPr lang="en-US" sz="1493">
                <a:solidFill>
                  <a:srgbClr val="FFFFFF"/>
                </a:solidFill>
                <a:latin typeface="Arimo Bold"/>
              </a:rPr>
              <a:t>Excellence and Service</a:t>
            </a:r>
          </a:p>
        </p:txBody>
      </p:sp>
      <p:sp>
        <p:nvSpPr>
          <p:cNvPr id="14" name="TextBox 14"/>
          <p:cNvSpPr txBox="1"/>
          <p:nvPr/>
        </p:nvSpPr>
        <p:spPr>
          <a:xfrm>
            <a:off x="3162516" y="843369"/>
            <a:ext cx="2506040" cy="381000"/>
          </a:xfrm>
          <a:prstGeom prst="rect">
            <a:avLst/>
          </a:prstGeom>
        </p:spPr>
        <p:txBody>
          <a:bodyPr lIns="0" tIns="0" rIns="0" bIns="0" rtlCol="0" anchor="t">
            <a:spAutoFit/>
          </a:bodyPr>
          <a:lstStyle/>
          <a:p>
            <a:pPr algn="ctr">
              <a:lnSpc>
                <a:spcPts val="2953"/>
              </a:lnSpc>
              <a:spcBef>
                <a:spcPct val="0"/>
              </a:spcBef>
            </a:pPr>
            <a:r>
              <a:rPr lang="en-US" sz="2461">
                <a:solidFill>
                  <a:srgbClr val="000000"/>
                </a:solidFill>
                <a:latin typeface="Archivo Narrow Bold"/>
              </a:rPr>
              <a:t>References</a:t>
            </a:r>
          </a:p>
        </p:txBody>
      </p:sp>
      <p:sp>
        <p:nvSpPr>
          <p:cNvPr id="15" name="TextBox 15"/>
          <p:cNvSpPr txBox="1"/>
          <p:nvPr/>
        </p:nvSpPr>
        <p:spPr>
          <a:xfrm>
            <a:off x="264669" y="1767450"/>
            <a:ext cx="9231942" cy="1637315"/>
          </a:xfrm>
          <a:prstGeom prst="rect">
            <a:avLst/>
          </a:prstGeom>
        </p:spPr>
        <p:txBody>
          <a:bodyPr lIns="0" tIns="0" rIns="0" bIns="0" rtlCol="0" anchor="t">
            <a:spAutoFit/>
          </a:bodyPr>
          <a:lstStyle/>
          <a:p>
            <a:pPr marL="297698" lvl="1" indent="-148849" algn="ctr">
              <a:lnSpc>
                <a:spcPts val="1654"/>
              </a:lnSpc>
              <a:buFont typeface="Arial"/>
              <a:buChar char="•"/>
            </a:pPr>
            <a:r>
              <a:rPr lang="en-US" sz="1378" u="sng">
                <a:solidFill>
                  <a:srgbClr val="000000"/>
                </a:solidFill>
                <a:latin typeface="Arimo"/>
                <a:hlinkClick r:id="rId4" tooltip="https://labelyourdata.com/articles/how-to-choose-a-machine-learning-algorithm"/>
              </a:rPr>
              <a:t>https://labelyourdata.com/articles/how-to-choose-a-machine-learning-algorithm</a:t>
            </a:r>
          </a:p>
          <a:p>
            <a:pPr marL="297698" lvl="1" indent="-148849" algn="ctr">
              <a:lnSpc>
                <a:spcPts val="1654"/>
              </a:lnSpc>
              <a:buFont typeface="Arial"/>
              <a:buChar char="•"/>
            </a:pPr>
            <a:r>
              <a:rPr lang="en-US" sz="1378" u="sng">
                <a:solidFill>
                  <a:srgbClr val="000000"/>
                </a:solidFill>
                <a:latin typeface="Arimo"/>
                <a:hlinkClick r:id="rId4" tooltip="https://labelyourdata.com/articles/how-to-choose-a-machine-learning-algorithm"/>
              </a:rPr>
              <a:t>https://github.com/Pitsillides91/Python-Tutorials/blob/master/Introduction%20to%20ML%20-%20Logistic%20Regression%20Example/Introduction%20to%20Machine%20Learning%20-%20Logistic%20Regression%20Example%20(Complete).ipynb </a:t>
            </a:r>
          </a:p>
          <a:p>
            <a:pPr marL="297698" lvl="1" indent="-148849" algn="ctr">
              <a:lnSpc>
                <a:spcPts val="1654"/>
              </a:lnSpc>
              <a:buFont typeface="Arial"/>
              <a:buChar char="•"/>
            </a:pPr>
            <a:r>
              <a:rPr lang="en-US" sz="1378" u="sng">
                <a:solidFill>
                  <a:srgbClr val="000000"/>
                </a:solidFill>
                <a:latin typeface="Arimo"/>
                <a:hlinkClick r:id="rId4" tooltip="https://labelyourdata.com/articles/how-to-choose-a-machine-learning-algorithm"/>
              </a:rPr>
              <a:t>https://github.com/sandipanpaul21/Logistic-regression-in-python/blob/main/07_LR_Assumptions.ipynb</a:t>
            </a:r>
          </a:p>
          <a:p>
            <a:pPr marL="297698" lvl="1" indent="-148849" algn="ctr">
              <a:lnSpc>
                <a:spcPts val="1654"/>
              </a:lnSpc>
              <a:buFont typeface="Arial"/>
              <a:buChar char="•"/>
            </a:pPr>
            <a:r>
              <a:rPr lang="en-US" sz="1378">
                <a:solidFill>
                  <a:srgbClr val="000000"/>
                </a:solidFill>
                <a:latin typeface="Arimo"/>
              </a:rPr>
              <a:t>Introduction to Data Science - Davy Cielen, Arno D. B.,  Meysman Mohamed Ali</a:t>
            </a:r>
          </a:p>
          <a:p>
            <a:pPr marL="297698" lvl="1" indent="-148849" algn="ctr">
              <a:lnSpc>
                <a:spcPts val="1654"/>
              </a:lnSpc>
              <a:buFont typeface="Arial"/>
              <a:buChar char="•"/>
            </a:pPr>
            <a:r>
              <a:rPr lang="en-US" sz="1378">
                <a:solidFill>
                  <a:srgbClr val="000000"/>
                </a:solidFill>
                <a:latin typeface="Arimo"/>
              </a:rPr>
              <a:t>Age Category : Classification of Age Groups Based on Facial Features- Weng Bing</a:t>
            </a:r>
          </a:p>
          <a:p>
            <a:pPr algn="ctr">
              <a:lnSpc>
                <a:spcPts val="1654"/>
              </a:lnSpc>
              <a:spcBef>
                <a:spcPct val="0"/>
              </a:spcBef>
            </a:pPr>
            <a:endParaRPr lang="en-US" sz="1378">
              <a:solidFill>
                <a:srgbClr val="000000"/>
              </a:solidFill>
              <a:latin typeface="Arim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7399120" y="-10160"/>
            <a:ext cx="2374240" cy="675808"/>
            <a:chOff x="0" y="0"/>
            <a:chExt cx="3165653" cy="901077"/>
          </a:xfrm>
        </p:grpSpPr>
        <p:sp>
          <p:nvSpPr>
            <p:cNvPr id="6" name="Freeform 6"/>
            <p:cNvSpPr/>
            <p:nvPr/>
          </p:nvSpPr>
          <p:spPr>
            <a:xfrm>
              <a:off x="13589" y="13589"/>
              <a:ext cx="3138551" cy="873887"/>
            </a:xfrm>
            <a:custGeom>
              <a:avLst/>
              <a:gdLst/>
              <a:ahLst/>
              <a:cxnLst/>
              <a:rect l="l" t="t" r="r" b="b"/>
              <a:pathLst>
                <a:path w="3138551" h="873887">
                  <a:moveTo>
                    <a:pt x="111633" y="0"/>
                  </a:moveTo>
                  <a:lnTo>
                    <a:pt x="3026791" y="0"/>
                  </a:lnTo>
                  <a:cubicBezTo>
                    <a:pt x="3088513" y="0"/>
                    <a:pt x="3138551" y="48895"/>
                    <a:pt x="3138551" y="109220"/>
                  </a:cubicBezTo>
                  <a:lnTo>
                    <a:pt x="3138551" y="873887"/>
                  </a:lnTo>
                  <a:lnTo>
                    <a:pt x="0" y="873887"/>
                  </a:lnTo>
                  <a:lnTo>
                    <a:pt x="0" y="109220"/>
                  </a:lnTo>
                  <a:cubicBezTo>
                    <a:pt x="0" y="48895"/>
                    <a:pt x="50038" y="0"/>
                    <a:pt x="111760" y="0"/>
                  </a:cubicBezTo>
                  <a:close/>
                </a:path>
              </a:pathLst>
            </a:custGeom>
            <a:solidFill>
              <a:srgbClr val="0B5394"/>
            </a:solidFill>
          </p:spPr>
        </p:sp>
        <p:sp>
          <p:nvSpPr>
            <p:cNvPr id="7" name="Freeform 7"/>
            <p:cNvSpPr/>
            <p:nvPr/>
          </p:nvSpPr>
          <p:spPr>
            <a:xfrm>
              <a:off x="0" y="0"/>
              <a:ext cx="3165729" cy="901065"/>
            </a:xfrm>
            <a:custGeom>
              <a:avLst/>
              <a:gdLst/>
              <a:ahLst/>
              <a:cxnLst/>
              <a:rect l="l" t="t" r="r" b="b"/>
              <a:pathLst>
                <a:path w="3165729" h="901065">
                  <a:moveTo>
                    <a:pt x="125222" y="0"/>
                  </a:moveTo>
                  <a:lnTo>
                    <a:pt x="3040380" y="0"/>
                  </a:lnTo>
                  <a:lnTo>
                    <a:pt x="3040380" y="13589"/>
                  </a:lnTo>
                  <a:lnTo>
                    <a:pt x="3040380" y="0"/>
                  </a:lnTo>
                  <a:cubicBezTo>
                    <a:pt x="3109214" y="0"/>
                    <a:pt x="3165602" y="54737"/>
                    <a:pt x="3165602" y="122809"/>
                  </a:cubicBezTo>
                  <a:lnTo>
                    <a:pt x="3152140" y="122809"/>
                  </a:lnTo>
                  <a:lnTo>
                    <a:pt x="3165729" y="122809"/>
                  </a:lnTo>
                  <a:lnTo>
                    <a:pt x="3165729" y="887476"/>
                  </a:lnTo>
                  <a:cubicBezTo>
                    <a:pt x="3165729" y="894969"/>
                    <a:pt x="3159633" y="901065"/>
                    <a:pt x="3152140" y="901065"/>
                  </a:cubicBezTo>
                  <a:lnTo>
                    <a:pt x="13589" y="901065"/>
                  </a:lnTo>
                  <a:cubicBezTo>
                    <a:pt x="6096" y="901065"/>
                    <a:pt x="0" y="894969"/>
                    <a:pt x="0" y="887476"/>
                  </a:cubicBezTo>
                  <a:lnTo>
                    <a:pt x="0" y="122809"/>
                  </a:lnTo>
                  <a:lnTo>
                    <a:pt x="13589" y="122809"/>
                  </a:lnTo>
                  <a:lnTo>
                    <a:pt x="0" y="122809"/>
                  </a:lnTo>
                  <a:cubicBezTo>
                    <a:pt x="0" y="54737"/>
                    <a:pt x="56388" y="0"/>
                    <a:pt x="125222" y="0"/>
                  </a:cubicBezTo>
                  <a:cubicBezTo>
                    <a:pt x="132715" y="0"/>
                    <a:pt x="138811" y="6096"/>
                    <a:pt x="138811" y="13589"/>
                  </a:cubicBezTo>
                  <a:lnTo>
                    <a:pt x="125222" y="13589"/>
                  </a:lnTo>
                  <a:lnTo>
                    <a:pt x="125222" y="0"/>
                  </a:lnTo>
                  <a:moveTo>
                    <a:pt x="125222" y="27051"/>
                  </a:moveTo>
                  <a:cubicBezTo>
                    <a:pt x="117729" y="27051"/>
                    <a:pt x="111633" y="20955"/>
                    <a:pt x="111633" y="13462"/>
                  </a:cubicBezTo>
                  <a:lnTo>
                    <a:pt x="125222" y="13462"/>
                  </a:lnTo>
                  <a:lnTo>
                    <a:pt x="125222" y="27051"/>
                  </a:lnTo>
                  <a:cubicBezTo>
                    <a:pt x="70739" y="27051"/>
                    <a:pt x="27051" y="70231"/>
                    <a:pt x="27051" y="122809"/>
                  </a:cubicBezTo>
                  <a:lnTo>
                    <a:pt x="27051" y="887476"/>
                  </a:lnTo>
                  <a:lnTo>
                    <a:pt x="13589" y="887476"/>
                  </a:lnTo>
                  <a:lnTo>
                    <a:pt x="13589" y="874014"/>
                  </a:lnTo>
                  <a:lnTo>
                    <a:pt x="3152140" y="874014"/>
                  </a:lnTo>
                  <a:lnTo>
                    <a:pt x="3152140" y="887603"/>
                  </a:lnTo>
                  <a:lnTo>
                    <a:pt x="3138551" y="887603"/>
                  </a:lnTo>
                  <a:lnTo>
                    <a:pt x="3138551" y="122809"/>
                  </a:lnTo>
                  <a:cubicBezTo>
                    <a:pt x="3138551" y="70231"/>
                    <a:pt x="3094863" y="27051"/>
                    <a:pt x="3040380" y="27051"/>
                  </a:cubicBezTo>
                  <a:lnTo>
                    <a:pt x="125222" y="27051"/>
                  </a:lnTo>
                  <a:close/>
                </a:path>
              </a:pathLst>
            </a:custGeom>
            <a:solidFill>
              <a:srgbClr val="0B5394"/>
            </a:solidFill>
          </p:spPr>
        </p:sp>
      </p:grpSp>
      <p:grpSp>
        <p:nvGrpSpPr>
          <p:cNvPr id="8" name="Group 8"/>
          <p:cNvGrpSpPr/>
          <p:nvPr/>
        </p:nvGrpSpPr>
        <p:grpSpPr>
          <a:xfrm rot="-10800000">
            <a:off x="-12080" y="-10160"/>
            <a:ext cx="9785440" cy="408928"/>
            <a:chOff x="0" y="0"/>
            <a:chExt cx="13047253" cy="545237"/>
          </a:xfrm>
        </p:grpSpPr>
        <p:sp>
          <p:nvSpPr>
            <p:cNvPr id="9" name="Freeform 9"/>
            <p:cNvSpPr/>
            <p:nvPr/>
          </p:nvSpPr>
          <p:spPr>
            <a:xfrm>
              <a:off x="13589" y="13589"/>
              <a:ext cx="13020167" cy="518160"/>
            </a:xfrm>
            <a:custGeom>
              <a:avLst/>
              <a:gdLst/>
              <a:ahLst/>
              <a:cxnLst/>
              <a:rect l="l" t="t" r="r" b="b"/>
              <a:pathLst>
                <a:path w="13020167" h="518160">
                  <a:moveTo>
                    <a:pt x="67945" y="0"/>
                  </a:moveTo>
                  <a:lnTo>
                    <a:pt x="12952095" y="0"/>
                  </a:lnTo>
                  <a:cubicBezTo>
                    <a:pt x="12989687" y="0"/>
                    <a:pt x="13020167" y="28956"/>
                    <a:pt x="13020167" y="64770"/>
                  </a:cubicBezTo>
                  <a:lnTo>
                    <a:pt x="13020167" y="518160"/>
                  </a:lnTo>
                  <a:lnTo>
                    <a:pt x="0" y="518160"/>
                  </a:lnTo>
                  <a:lnTo>
                    <a:pt x="0" y="64770"/>
                  </a:lnTo>
                  <a:cubicBezTo>
                    <a:pt x="0" y="28956"/>
                    <a:pt x="30480" y="0"/>
                    <a:pt x="68072" y="0"/>
                  </a:cubicBezTo>
                  <a:close/>
                </a:path>
              </a:pathLst>
            </a:custGeom>
            <a:solidFill>
              <a:srgbClr val="0B5394"/>
            </a:solidFill>
          </p:spPr>
        </p:sp>
        <p:sp>
          <p:nvSpPr>
            <p:cNvPr id="10" name="Freeform 10"/>
            <p:cNvSpPr/>
            <p:nvPr/>
          </p:nvSpPr>
          <p:spPr>
            <a:xfrm>
              <a:off x="0" y="0"/>
              <a:ext cx="13047218" cy="545338"/>
            </a:xfrm>
            <a:custGeom>
              <a:avLst/>
              <a:gdLst/>
              <a:ahLst/>
              <a:cxnLst/>
              <a:rect l="l" t="t" r="r" b="b"/>
              <a:pathLst>
                <a:path w="13047218" h="545338">
                  <a:moveTo>
                    <a:pt x="81534" y="0"/>
                  </a:moveTo>
                  <a:lnTo>
                    <a:pt x="12965684" y="0"/>
                  </a:lnTo>
                  <a:lnTo>
                    <a:pt x="12965684" y="13589"/>
                  </a:lnTo>
                  <a:lnTo>
                    <a:pt x="12965684" y="0"/>
                  </a:lnTo>
                  <a:cubicBezTo>
                    <a:pt x="13010135" y="0"/>
                    <a:pt x="13047218" y="34417"/>
                    <a:pt x="13047218" y="78359"/>
                  </a:cubicBezTo>
                  <a:lnTo>
                    <a:pt x="13033629" y="78359"/>
                  </a:lnTo>
                  <a:lnTo>
                    <a:pt x="13047218" y="78359"/>
                  </a:lnTo>
                  <a:lnTo>
                    <a:pt x="13047218" y="531749"/>
                  </a:lnTo>
                  <a:cubicBezTo>
                    <a:pt x="13047218" y="539242"/>
                    <a:pt x="13041122" y="545338"/>
                    <a:pt x="13033629" y="545338"/>
                  </a:cubicBezTo>
                  <a:lnTo>
                    <a:pt x="13589" y="545338"/>
                  </a:lnTo>
                  <a:cubicBezTo>
                    <a:pt x="6096" y="545211"/>
                    <a:pt x="0" y="539115"/>
                    <a:pt x="0" y="531749"/>
                  </a:cubicBezTo>
                  <a:lnTo>
                    <a:pt x="0" y="78359"/>
                  </a:lnTo>
                  <a:lnTo>
                    <a:pt x="13589" y="78359"/>
                  </a:lnTo>
                  <a:lnTo>
                    <a:pt x="0" y="78359"/>
                  </a:lnTo>
                  <a:cubicBezTo>
                    <a:pt x="0" y="34417"/>
                    <a:pt x="37211" y="0"/>
                    <a:pt x="81534" y="0"/>
                  </a:cubicBezTo>
                  <a:cubicBezTo>
                    <a:pt x="85598" y="0"/>
                    <a:pt x="89535" y="1905"/>
                    <a:pt x="92075" y="5080"/>
                  </a:cubicBezTo>
                  <a:lnTo>
                    <a:pt x="81534" y="13589"/>
                  </a:lnTo>
                  <a:lnTo>
                    <a:pt x="81534" y="0"/>
                  </a:lnTo>
                  <a:moveTo>
                    <a:pt x="81534" y="27051"/>
                  </a:moveTo>
                  <a:cubicBezTo>
                    <a:pt x="77470" y="27051"/>
                    <a:pt x="73533" y="25146"/>
                    <a:pt x="70993" y="21971"/>
                  </a:cubicBezTo>
                  <a:lnTo>
                    <a:pt x="81534" y="13462"/>
                  </a:lnTo>
                  <a:lnTo>
                    <a:pt x="81534" y="27051"/>
                  </a:lnTo>
                  <a:cubicBezTo>
                    <a:pt x="50800" y="27051"/>
                    <a:pt x="27051" y="50673"/>
                    <a:pt x="27051" y="78359"/>
                  </a:cubicBezTo>
                  <a:lnTo>
                    <a:pt x="27051" y="531749"/>
                  </a:lnTo>
                  <a:lnTo>
                    <a:pt x="13589" y="531749"/>
                  </a:lnTo>
                  <a:lnTo>
                    <a:pt x="13589" y="518160"/>
                  </a:lnTo>
                  <a:lnTo>
                    <a:pt x="13033756" y="518160"/>
                  </a:lnTo>
                  <a:lnTo>
                    <a:pt x="13033756" y="531749"/>
                  </a:lnTo>
                  <a:lnTo>
                    <a:pt x="13020168" y="531749"/>
                  </a:lnTo>
                  <a:lnTo>
                    <a:pt x="13020168" y="78359"/>
                  </a:lnTo>
                  <a:cubicBezTo>
                    <a:pt x="13020168" y="50673"/>
                    <a:pt x="12996418" y="27178"/>
                    <a:pt x="12965685" y="27178"/>
                  </a:cubicBezTo>
                  <a:lnTo>
                    <a:pt x="81534" y="27178"/>
                  </a:lnTo>
                  <a:close/>
                </a:path>
              </a:pathLst>
            </a:custGeom>
            <a:solidFill>
              <a:srgbClr val="0B5394"/>
            </a:solidFill>
          </p:spPr>
        </p:sp>
      </p:grpSp>
      <p:sp>
        <p:nvSpPr>
          <p:cNvPr id="11" name="Freeform 11"/>
          <p:cNvSpPr/>
          <p:nvPr/>
        </p:nvSpPr>
        <p:spPr>
          <a:xfrm>
            <a:off x="960742" y="1244628"/>
            <a:ext cx="7819829" cy="4670424"/>
          </a:xfrm>
          <a:custGeom>
            <a:avLst/>
            <a:gdLst/>
            <a:ahLst/>
            <a:cxnLst/>
            <a:rect l="l" t="t" r="r" b="b"/>
            <a:pathLst>
              <a:path w="7819829" h="4670424">
                <a:moveTo>
                  <a:pt x="0" y="0"/>
                </a:moveTo>
                <a:lnTo>
                  <a:pt x="7819828" y="0"/>
                </a:lnTo>
                <a:lnTo>
                  <a:pt x="7819828" y="4670424"/>
                </a:lnTo>
                <a:lnTo>
                  <a:pt x="0" y="4670424"/>
                </a:lnTo>
                <a:lnTo>
                  <a:pt x="0" y="0"/>
                </a:lnTo>
                <a:close/>
              </a:path>
            </a:pathLst>
          </a:custGeom>
          <a:blipFill>
            <a:blip r:embed="rId3"/>
            <a:stretch>
              <a:fillRect/>
            </a:stretch>
          </a:blipFill>
        </p:spPr>
      </p:sp>
      <p:sp>
        <p:nvSpPr>
          <p:cNvPr id="12" name="TextBox 12"/>
          <p:cNvSpPr txBox="1"/>
          <p:nvPr/>
        </p:nvSpPr>
        <p:spPr>
          <a:xfrm>
            <a:off x="3657633" y="6941676"/>
            <a:ext cx="2438334" cy="216726"/>
          </a:xfrm>
          <a:prstGeom prst="rect">
            <a:avLst/>
          </a:prstGeom>
        </p:spPr>
        <p:txBody>
          <a:bodyPr lIns="0" tIns="0" rIns="0" bIns="0" rtlCol="0" anchor="t">
            <a:spAutoFit/>
          </a:bodyPr>
          <a:lstStyle/>
          <a:p>
            <a:pPr algn="ctr">
              <a:lnSpc>
                <a:spcPts val="1791"/>
              </a:lnSpc>
            </a:pPr>
            <a:r>
              <a:rPr lang="en-US" sz="1493" dirty="0">
                <a:solidFill>
                  <a:srgbClr val="FFFFFF"/>
                </a:solidFill>
                <a:latin typeface="Arimo"/>
              </a:rPr>
              <a:t>Excellence </a:t>
            </a:r>
            <a:r>
              <a:rPr lang="en-US" sz="1493" dirty="0" err="1">
                <a:solidFill>
                  <a:srgbClr val="FFFFFF"/>
                </a:solidFill>
                <a:latin typeface="Arimo"/>
              </a:rPr>
              <a:t>nd</a:t>
            </a:r>
            <a:r>
              <a:rPr lang="en-US" sz="1493" dirty="0">
                <a:solidFill>
                  <a:srgbClr val="FFFFFF"/>
                </a:solidFill>
                <a:latin typeface="Arimo"/>
              </a:rPr>
              <a:t> Service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3657633" y="6941676"/>
            <a:ext cx="2438334" cy="135411"/>
          </a:xfrm>
          <a:prstGeom prst="rect">
            <a:avLst/>
          </a:prstGeom>
        </p:spPr>
        <p:txBody>
          <a:bodyPr lIns="0" tIns="0" rIns="0" bIns="0" rtlCol="0" anchor="t">
            <a:spAutoFit/>
          </a:bodyPr>
          <a:lstStyle/>
          <a:p>
            <a:pPr algn="ctr">
              <a:lnSpc>
                <a:spcPts val="1791"/>
              </a:lnSpc>
            </a:pPr>
            <a:r>
              <a:rPr lang="en-US" sz="1493">
                <a:solidFill>
                  <a:srgbClr val="FFFFFF"/>
                </a:solidFill>
                <a:latin typeface="Arimo"/>
              </a:rPr>
              <a:t>Excellence and Service</a:t>
            </a:r>
          </a:p>
        </p:txBody>
      </p:sp>
      <p:grpSp>
        <p:nvGrpSpPr>
          <p:cNvPr id="6" name="Group 6"/>
          <p:cNvGrpSpPr/>
          <p:nvPr/>
        </p:nvGrpSpPr>
        <p:grpSpPr>
          <a:xfrm rot="-10800000">
            <a:off x="7399120" y="-10160"/>
            <a:ext cx="2374240" cy="675808"/>
            <a:chOff x="0" y="0"/>
            <a:chExt cx="3165653" cy="901077"/>
          </a:xfrm>
        </p:grpSpPr>
        <p:sp>
          <p:nvSpPr>
            <p:cNvPr id="7" name="Freeform 7"/>
            <p:cNvSpPr/>
            <p:nvPr/>
          </p:nvSpPr>
          <p:spPr>
            <a:xfrm>
              <a:off x="13589" y="13589"/>
              <a:ext cx="3138551" cy="873887"/>
            </a:xfrm>
            <a:custGeom>
              <a:avLst/>
              <a:gdLst/>
              <a:ahLst/>
              <a:cxnLst/>
              <a:rect l="l" t="t" r="r" b="b"/>
              <a:pathLst>
                <a:path w="3138551" h="873887">
                  <a:moveTo>
                    <a:pt x="111633" y="0"/>
                  </a:moveTo>
                  <a:lnTo>
                    <a:pt x="3026791" y="0"/>
                  </a:lnTo>
                  <a:cubicBezTo>
                    <a:pt x="3088513" y="0"/>
                    <a:pt x="3138551" y="48895"/>
                    <a:pt x="3138551" y="109220"/>
                  </a:cubicBezTo>
                  <a:lnTo>
                    <a:pt x="3138551" y="873887"/>
                  </a:lnTo>
                  <a:lnTo>
                    <a:pt x="0" y="873887"/>
                  </a:lnTo>
                  <a:lnTo>
                    <a:pt x="0" y="109220"/>
                  </a:lnTo>
                  <a:cubicBezTo>
                    <a:pt x="0" y="48895"/>
                    <a:pt x="50038" y="0"/>
                    <a:pt x="111760" y="0"/>
                  </a:cubicBezTo>
                  <a:close/>
                </a:path>
              </a:pathLst>
            </a:custGeom>
            <a:solidFill>
              <a:srgbClr val="0B5394"/>
            </a:solidFill>
          </p:spPr>
        </p:sp>
        <p:sp>
          <p:nvSpPr>
            <p:cNvPr id="8" name="Freeform 8"/>
            <p:cNvSpPr/>
            <p:nvPr/>
          </p:nvSpPr>
          <p:spPr>
            <a:xfrm>
              <a:off x="0" y="0"/>
              <a:ext cx="3165729" cy="901065"/>
            </a:xfrm>
            <a:custGeom>
              <a:avLst/>
              <a:gdLst/>
              <a:ahLst/>
              <a:cxnLst/>
              <a:rect l="l" t="t" r="r" b="b"/>
              <a:pathLst>
                <a:path w="3165729" h="901065">
                  <a:moveTo>
                    <a:pt x="125222" y="0"/>
                  </a:moveTo>
                  <a:lnTo>
                    <a:pt x="3040380" y="0"/>
                  </a:lnTo>
                  <a:lnTo>
                    <a:pt x="3040380" y="13589"/>
                  </a:lnTo>
                  <a:lnTo>
                    <a:pt x="3040380" y="0"/>
                  </a:lnTo>
                  <a:cubicBezTo>
                    <a:pt x="3109214" y="0"/>
                    <a:pt x="3165602" y="54737"/>
                    <a:pt x="3165602" y="122809"/>
                  </a:cubicBezTo>
                  <a:lnTo>
                    <a:pt x="3152140" y="122809"/>
                  </a:lnTo>
                  <a:lnTo>
                    <a:pt x="3165729" y="122809"/>
                  </a:lnTo>
                  <a:lnTo>
                    <a:pt x="3165729" y="887476"/>
                  </a:lnTo>
                  <a:cubicBezTo>
                    <a:pt x="3165729" y="894969"/>
                    <a:pt x="3159633" y="901065"/>
                    <a:pt x="3152140" y="901065"/>
                  </a:cubicBezTo>
                  <a:lnTo>
                    <a:pt x="13589" y="901065"/>
                  </a:lnTo>
                  <a:cubicBezTo>
                    <a:pt x="6096" y="901065"/>
                    <a:pt x="0" y="894969"/>
                    <a:pt x="0" y="887476"/>
                  </a:cubicBezTo>
                  <a:lnTo>
                    <a:pt x="0" y="122809"/>
                  </a:lnTo>
                  <a:lnTo>
                    <a:pt x="13589" y="122809"/>
                  </a:lnTo>
                  <a:lnTo>
                    <a:pt x="0" y="122809"/>
                  </a:lnTo>
                  <a:cubicBezTo>
                    <a:pt x="0" y="54737"/>
                    <a:pt x="56388" y="0"/>
                    <a:pt x="125222" y="0"/>
                  </a:cubicBezTo>
                  <a:cubicBezTo>
                    <a:pt x="132715" y="0"/>
                    <a:pt x="138811" y="6096"/>
                    <a:pt x="138811" y="13589"/>
                  </a:cubicBezTo>
                  <a:lnTo>
                    <a:pt x="125222" y="13589"/>
                  </a:lnTo>
                  <a:lnTo>
                    <a:pt x="125222" y="0"/>
                  </a:lnTo>
                  <a:moveTo>
                    <a:pt x="125222" y="27051"/>
                  </a:moveTo>
                  <a:cubicBezTo>
                    <a:pt x="117729" y="27051"/>
                    <a:pt x="111633" y="20955"/>
                    <a:pt x="111633" y="13462"/>
                  </a:cubicBezTo>
                  <a:lnTo>
                    <a:pt x="125222" y="13462"/>
                  </a:lnTo>
                  <a:lnTo>
                    <a:pt x="125222" y="27051"/>
                  </a:lnTo>
                  <a:cubicBezTo>
                    <a:pt x="70739" y="27051"/>
                    <a:pt x="27051" y="70231"/>
                    <a:pt x="27051" y="122809"/>
                  </a:cubicBezTo>
                  <a:lnTo>
                    <a:pt x="27051" y="887476"/>
                  </a:lnTo>
                  <a:lnTo>
                    <a:pt x="13589" y="887476"/>
                  </a:lnTo>
                  <a:lnTo>
                    <a:pt x="13589" y="874014"/>
                  </a:lnTo>
                  <a:lnTo>
                    <a:pt x="3152140" y="874014"/>
                  </a:lnTo>
                  <a:lnTo>
                    <a:pt x="3152140" y="887603"/>
                  </a:lnTo>
                  <a:lnTo>
                    <a:pt x="3138551" y="887603"/>
                  </a:lnTo>
                  <a:lnTo>
                    <a:pt x="3138551" y="122809"/>
                  </a:lnTo>
                  <a:cubicBezTo>
                    <a:pt x="3138551" y="70231"/>
                    <a:pt x="3094863" y="27051"/>
                    <a:pt x="3040380" y="27051"/>
                  </a:cubicBezTo>
                  <a:lnTo>
                    <a:pt x="125222" y="27051"/>
                  </a:lnTo>
                  <a:close/>
                </a:path>
              </a:pathLst>
            </a:custGeom>
            <a:solidFill>
              <a:srgbClr val="0B5394"/>
            </a:solidFill>
          </p:spPr>
        </p:sp>
      </p:grpSp>
      <p:grpSp>
        <p:nvGrpSpPr>
          <p:cNvPr id="9" name="Group 9"/>
          <p:cNvGrpSpPr/>
          <p:nvPr/>
        </p:nvGrpSpPr>
        <p:grpSpPr>
          <a:xfrm rot="-10800000">
            <a:off x="-12080" y="-10160"/>
            <a:ext cx="9785440" cy="408928"/>
            <a:chOff x="0" y="0"/>
            <a:chExt cx="13047253" cy="545237"/>
          </a:xfrm>
        </p:grpSpPr>
        <p:sp>
          <p:nvSpPr>
            <p:cNvPr id="10" name="Freeform 10"/>
            <p:cNvSpPr/>
            <p:nvPr/>
          </p:nvSpPr>
          <p:spPr>
            <a:xfrm>
              <a:off x="13589" y="13589"/>
              <a:ext cx="13020167" cy="518160"/>
            </a:xfrm>
            <a:custGeom>
              <a:avLst/>
              <a:gdLst/>
              <a:ahLst/>
              <a:cxnLst/>
              <a:rect l="l" t="t" r="r" b="b"/>
              <a:pathLst>
                <a:path w="13020167" h="518160">
                  <a:moveTo>
                    <a:pt x="67945" y="0"/>
                  </a:moveTo>
                  <a:lnTo>
                    <a:pt x="12952095" y="0"/>
                  </a:lnTo>
                  <a:cubicBezTo>
                    <a:pt x="12989687" y="0"/>
                    <a:pt x="13020167" y="28956"/>
                    <a:pt x="13020167" y="64770"/>
                  </a:cubicBezTo>
                  <a:lnTo>
                    <a:pt x="13020167" y="518160"/>
                  </a:lnTo>
                  <a:lnTo>
                    <a:pt x="0" y="518160"/>
                  </a:lnTo>
                  <a:lnTo>
                    <a:pt x="0" y="64770"/>
                  </a:lnTo>
                  <a:cubicBezTo>
                    <a:pt x="0" y="28956"/>
                    <a:pt x="30480" y="0"/>
                    <a:pt x="68072" y="0"/>
                  </a:cubicBezTo>
                  <a:close/>
                </a:path>
              </a:pathLst>
            </a:custGeom>
            <a:solidFill>
              <a:srgbClr val="0B5394"/>
            </a:solidFill>
          </p:spPr>
        </p:sp>
        <p:sp>
          <p:nvSpPr>
            <p:cNvPr id="11" name="Freeform 11"/>
            <p:cNvSpPr/>
            <p:nvPr/>
          </p:nvSpPr>
          <p:spPr>
            <a:xfrm>
              <a:off x="0" y="0"/>
              <a:ext cx="13047218" cy="545338"/>
            </a:xfrm>
            <a:custGeom>
              <a:avLst/>
              <a:gdLst/>
              <a:ahLst/>
              <a:cxnLst/>
              <a:rect l="l" t="t" r="r" b="b"/>
              <a:pathLst>
                <a:path w="13047218" h="545338">
                  <a:moveTo>
                    <a:pt x="81534" y="0"/>
                  </a:moveTo>
                  <a:lnTo>
                    <a:pt x="12965684" y="0"/>
                  </a:lnTo>
                  <a:lnTo>
                    <a:pt x="12965684" y="13589"/>
                  </a:lnTo>
                  <a:lnTo>
                    <a:pt x="12965684" y="0"/>
                  </a:lnTo>
                  <a:cubicBezTo>
                    <a:pt x="13010135" y="0"/>
                    <a:pt x="13047218" y="34417"/>
                    <a:pt x="13047218" y="78359"/>
                  </a:cubicBezTo>
                  <a:lnTo>
                    <a:pt x="13033629" y="78359"/>
                  </a:lnTo>
                  <a:lnTo>
                    <a:pt x="13047218" y="78359"/>
                  </a:lnTo>
                  <a:lnTo>
                    <a:pt x="13047218" y="531749"/>
                  </a:lnTo>
                  <a:cubicBezTo>
                    <a:pt x="13047218" y="539242"/>
                    <a:pt x="13041122" y="545338"/>
                    <a:pt x="13033629" y="545338"/>
                  </a:cubicBezTo>
                  <a:lnTo>
                    <a:pt x="13589" y="545338"/>
                  </a:lnTo>
                  <a:cubicBezTo>
                    <a:pt x="6096" y="545211"/>
                    <a:pt x="0" y="539115"/>
                    <a:pt x="0" y="531749"/>
                  </a:cubicBezTo>
                  <a:lnTo>
                    <a:pt x="0" y="78359"/>
                  </a:lnTo>
                  <a:lnTo>
                    <a:pt x="13589" y="78359"/>
                  </a:lnTo>
                  <a:lnTo>
                    <a:pt x="0" y="78359"/>
                  </a:lnTo>
                  <a:cubicBezTo>
                    <a:pt x="0" y="34417"/>
                    <a:pt x="37211" y="0"/>
                    <a:pt x="81534" y="0"/>
                  </a:cubicBezTo>
                  <a:cubicBezTo>
                    <a:pt x="85598" y="0"/>
                    <a:pt x="89535" y="1905"/>
                    <a:pt x="92075" y="5080"/>
                  </a:cubicBezTo>
                  <a:lnTo>
                    <a:pt x="81534" y="13589"/>
                  </a:lnTo>
                  <a:lnTo>
                    <a:pt x="81534" y="0"/>
                  </a:lnTo>
                  <a:moveTo>
                    <a:pt x="81534" y="27051"/>
                  </a:moveTo>
                  <a:cubicBezTo>
                    <a:pt x="77470" y="27051"/>
                    <a:pt x="73533" y="25146"/>
                    <a:pt x="70993" y="21971"/>
                  </a:cubicBezTo>
                  <a:lnTo>
                    <a:pt x="81534" y="13462"/>
                  </a:lnTo>
                  <a:lnTo>
                    <a:pt x="81534" y="27051"/>
                  </a:lnTo>
                  <a:cubicBezTo>
                    <a:pt x="50800" y="27051"/>
                    <a:pt x="27051" y="50673"/>
                    <a:pt x="27051" y="78359"/>
                  </a:cubicBezTo>
                  <a:lnTo>
                    <a:pt x="27051" y="531749"/>
                  </a:lnTo>
                  <a:lnTo>
                    <a:pt x="13589" y="531749"/>
                  </a:lnTo>
                  <a:lnTo>
                    <a:pt x="13589" y="518160"/>
                  </a:lnTo>
                  <a:lnTo>
                    <a:pt x="13033756" y="518160"/>
                  </a:lnTo>
                  <a:lnTo>
                    <a:pt x="13033756" y="531749"/>
                  </a:lnTo>
                  <a:lnTo>
                    <a:pt x="13020168" y="531749"/>
                  </a:lnTo>
                  <a:lnTo>
                    <a:pt x="13020168" y="78359"/>
                  </a:lnTo>
                  <a:cubicBezTo>
                    <a:pt x="13020168" y="50673"/>
                    <a:pt x="12996418" y="27178"/>
                    <a:pt x="12965685" y="27178"/>
                  </a:cubicBezTo>
                  <a:lnTo>
                    <a:pt x="81534" y="27178"/>
                  </a:lnTo>
                  <a:close/>
                </a:path>
              </a:pathLst>
            </a:custGeom>
            <a:solidFill>
              <a:srgbClr val="0B5394"/>
            </a:solidFill>
          </p:spPr>
        </p:sp>
      </p:grpSp>
      <p:sp>
        <p:nvSpPr>
          <p:cNvPr id="13" name="TextBox 13"/>
          <p:cNvSpPr txBox="1"/>
          <p:nvPr/>
        </p:nvSpPr>
        <p:spPr>
          <a:xfrm>
            <a:off x="421854" y="1384785"/>
            <a:ext cx="7797459" cy="2495550"/>
          </a:xfrm>
          <a:prstGeom prst="rect">
            <a:avLst/>
          </a:prstGeom>
        </p:spPr>
        <p:txBody>
          <a:bodyPr lIns="0" tIns="0" rIns="0" bIns="0" rtlCol="0" anchor="t">
            <a:spAutoFit/>
          </a:bodyPr>
          <a:lstStyle/>
          <a:p>
            <a:pPr algn="l">
              <a:lnSpc>
                <a:spcPts val="2017"/>
              </a:lnSpc>
              <a:spcBef>
                <a:spcPct val="0"/>
              </a:spcBef>
            </a:pPr>
            <a:endParaRPr/>
          </a:p>
          <a:p>
            <a:pPr marL="363070" lvl="1" indent="-181535" algn="l">
              <a:lnSpc>
                <a:spcPts val="2017"/>
              </a:lnSpc>
              <a:spcBef>
                <a:spcPct val="0"/>
              </a:spcBef>
              <a:buFont typeface="Arial"/>
              <a:buChar char="•"/>
            </a:pPr>
            <a:r>
              <a:rPr lang="en-US" sz="1681" u="none" strike="noStrike">
                <a:solidFill>
                  <a:srgbClr val="000000"/>
                </a:solidFill>
                <a:latin typeface="Archivo Narrow"/>
              </a:rPr>
              <a:t>The final merged data contains 45211 records across 18 variables.</a:t>
            </a:r>
          </a:p>
          <a:p>
            <a:pPr marL="363070" lvl="1" indent="-181535" algn="l">
              <a:lnSpc>
                <a:spcPts val="2017"/>
              </a:lnSpc>
              <a:spcBef>
                <a:spcPct val="0"/>
              </a:spcBef>
              <a:buFont typeface="Arial"/>
              <a:buChar char="•"/>
            </a:pPr>
            <a:r>
              <a:rPr lang="en-US" sz="1681" u="none" strike="noStrike">
                <a:solidFill>
                  <a:srgbClr val="000000"/>
                </a:solidFill>
                <a:latin typeface="Archivo Narrow"/>
              </a:rPr>
              <a:t>There are 8 numerical columns and 10 categorical columns in the data.</a:t>
            </a:r>
          </a:p>
          <a:p>
            <a:pPr marL="363070" lvl="1" indent="-181535" algn="l">
              <a:lnSpc>
                <a:spcPts val="2017"/>
              </a:lnSpc>
              <a:spcBef>
                <a:spcPct val="0"/>
              </a:spcBef>
              <a:buFont typeface="Arial"/>
              <a:buChar char="•"/>
            </a:pPr>
            <a:r>
              <a:rPr lang="en-US" sz="1681" u="none" strike="noStrike">
                <a:solidFill>
                  <a:srgbClr val="000000"/>
                </a:solidFill>
                <a:latin typeface="Archivo Narrow"/>
              </a:rPr>
              <a:t>The number of missing values when compared to the whole dataset is negligible.</a:t>
            </a:r>
          </a:p>
          <a:p>
            <a:pPr algn="l">
              <a:lnSpc>
                <a:spcPts val="2017"/>
              </a:lnSpc>
              <a:spcBef>
                <a:spcPct val="0"/>
              </a:spcBef>
            </a:pPr>
            <a:endParaRPr lang="en-US" sz="1681" u="none" strike="noStrike">
              <a:solidFill>
                <a:srgbClr val="000000"/>
              </a:solidFill>
              <a:latin typeface="Archivo Narrow"/>
            </a:endParaRPr>
          </a:p>
          <a:p>
            <a:pPr algn="l">
              <a:lnSpc>
                <a:spcPts val="2017"/>
              </a:lnSpc>
              <a:spcBef>
                <a:spcPct val="0"/>
              </a:spcBef>
            </a:pPr>
            <a:endParaRPr lang="en-US" sz="1681" u="none" strike="noStrike">
              <a:solidFill>
                <a:srgbClr val="000000"/>
              </a:solidFill>
              <a:latin typeface="Archivo Narrow"/>
            </a:endParaRPr>
          </a:p>
          <a:p>
            <a:pPr algn="l">
              <a:lnSpc>
                <a:spcPts val="2017"/>
              </a:lnSpc>
              <a:spcBef>
                <a:spcPct val="0"/>
              </a:spcBef>
            </a:pPr>
            <a:endParaRPr lang="en-US" sz="1681" u="none" strike="noStrike">
              <a:solidFill>
                <a:srgbClr val="000000"/>
              </a:solidFill>
              <a:latin typeface="Archivo Narrow"/>
            </a:endParaRPr>
          </a:p>
          <a:p>
            <a:pPr algn="l">
              <a:lnSpc>
                <a:spcPts val="2017"/>
              </a:lnSpc>
              <a:spcBef>
                <a:spcPct val="0"/>
              </a:spcBef>
            </a:pPr>
            <a:endParaRPr lang="en-US" sz="1681" u="none" strike="noStrike">
              <a:solidFill>
                <a:srgbClr val="000000"/>
              </a:solidFill>
              <a:latin typeface="Archivo Narrow"/>
            </a:endParaRPr>
          </a:p>
          <a:p>
            <a:pPr algn="l">
              <a:lnSpc>
                <a:spcPts val="2017"/>
              </a:lnSpc>
              <a:spcBef>
                <a:spcPct val="0"/>
              </a:spcBef>
            </a:pPr>
            <a:endParaRPr lang="en-US" sz="1681" u="none" strike="noStrike">
              <a:solidFill>
                <a:srgbClr val="000000"/>
              </a:solidFill>
              <a:latin typeface="Archivo Narrow"/>
            </a:endParaRPr>
          </a:p>
          <a:p>
            <a:pPr algn="l">
              <a:lnSpc>
                <a:spcPts val="2017"/>
              </a:lnSpc>
              <a:spcBef>
                <a:spcPct val="0"/>
              </a:spcBef>
            </a:pPr>
            <a:endParaRPr lang="en-US" sz="1681" u="none" strike="noStrike">
              <a:solidFill>
                <a:srgbClr val="000000"/>
              </a:solidFill>
              <a:latin typeface="Archivo Narrow"/>
            </a:endParaRPr>
          </a:p>
        </p:txBody>
      </p:sp>
      <p:sp>
        <p:nvSpPr>
          <p:cNvPr id="14" name="Freeform 14"/>
          <p:cNvSpPr/>
          <p:nvPr/>
        </p:nvSpPr>
        <p:spPr>
          <a:xfrm>
            <a:off x="421854" y="2829651"/>
            <a:ext cx="4224271" cy="3130930"/>
          </a:xfrm>
          <a:custGeom>
            <a:avLst/>
            <a:gdLst/>
            <a:ahLst/>
            <a:cxnLst/>
            <a:rect l="l" t="t" r="r" b="b"/>
            <a:pathLst>
              <a:path w="4224271" h="3130930">
                <a:moveTo>
                  <a:pt x="0" y="0"/>
                </a:moveTo>
                <a:lnTo>
                  <a:pt x="4224271" y="0"/>
                </a:lnTo>
                <a:lnTo>
                  <a:pt x="4224271" y="3130930"/>
                </a:lnTo>
                <a:lnTo>
                  <a:pt x="0" y="3130930"/>
                </a:lnTo>
                <a:lnTo>
                  <a:pt x="0" y="0"/>
                </a:lnTo>
                <a:close/>
              </a:path>
            </a:pathLst>
          </a:custGeom>
          <a:blipFill>
            <a:blip r:embed="rId3"/>
            <a:stretch>
              <a:fillRect/>
            </a:stretch>
          </a:blipFill>
        </p:spPr>
      </p:sp>
      <p:sp>
        <p:nvSpPr>
          <p:cNvPr id="15" name="Freeform 15"/>
          <p:cNvSpPr/>
          <p:nvPr/>
        </p:nvSpPr>
        <p:spPr>
          <a:xfrm>
            <a:off x="5244445" y="2944386"/>
            <a:ext cx="3553150" cy="2682733"/>
          </a:xfrm>
          <a:custGeom>
            <a:avLst/>
            <a:gdLst/>
            <a:ahLst/>
            <a:cxnLst/>
            <a:rect l="l" t="t" r="r" b="b"/>
            <a:pathLst>
              <a:path w="3553150" h="2682733">
                <a:moveTo>
                  <a:pt x="0" y="0"/>
                </a:moveTo>
                <a:lnTo>
                  <a:pt x="3553150" y="0"/>
                </a:lnTo>
                <a:lnTo>
                  <a:pt x="3553150" y="2682734"/>
                </a:lnTo>
                <a:lnTo>
                  <a:pt x="0" y="2682734"/>
                </a:lnTo>
                <a:lnTo>
                  <a:pt x="0" y="0"/>
                </a:lnTo>
                <a:close/>
              </a:path>
            </a:pathLst>
          </a:custGeom>
          <a:blipFill>
            <a:blip r:embed="rId4"/>
            <a:stretch>
              <a:fillRect/>
            </a:stretch>
          </a:blipFill>
        </p:spPr>
      </p:sp>
      <p:sp>
        <p:nvSpPr>
          <p:cNvPr id="16" name="TextBox 16"/>
          <p:cNvSpPr txBox="1"/>
          <p:nvPr/>
        </p:nvSpPr>
        <p:spPr>
          <a:xfrm>
            <a:off x="224639" y="589448"/>
            <a:ext cx="3757414" cy="589915"/>
          </a:xfrm>
          <a:prstGeom prst="rect">
            <a:avLst/>
          </a:prstGeom>
        </p:spPr>
        <p:txBody>
          <a:bodyPr lIns="0" tIns="0" rIns="0" bIns="0" rtlCol="0" anchor="t">
            <a:spAutoFit/>
          </a:bodyPr>
          <a:lstStyle/>
          <a:p>
            <a:pPr algn="ctr">
              <a:lnSpc>
                <a:spcPts val="4759"/>
              </a:lnSpc>
            </a:pPr>
            <a:r>
              <a:rPr lang="en-US" sz="3399">
                <a:solidFill>
                  <a:srgbClr val="000000"/>
                </a:solidFill>
                <a:latin typeface="Archivo Narrow Bold"/>
              </a:rPr>
              <a:t>II. Data Understanding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12080" y="-10160"/>
            <a:ext cx="9785440" cy="408928"/>
            <a:chOff x="0" y="0"/>
            <a:chExt cx="13047253" cy="545237"/>
          </a:xfrm>
        </p:grpSpPr>
        <p:sp>
          <p:nvSpPr>
            <p:cNvPr id="6" name="Freeform 6"/>
            <p:cNvSpPr/>
            <p:nvPr/>
          </p:nvSpPr>
          <p:spPr>
            <a:xfrm>
              <a:off x="13589" y="13589"/>
              <a:ext cx="13020167" cy="518160"/>
            </a:xfrm>
            <a:custGeom>
              <a:avLst/>
              <a:gdLst/>
              <a:ahLst/>
              <a:cxnLst/>
              <a:rect l="l" t="t" r="r" b="b"/>
              <a:pathLst>
                <a:path w="13020167" h="518160">
                  <a:moveTo>
                    <a:pt x="67945" y="0"/>
                  </a:moveTo>
                  <a:lnTo>
                    <a:pt x="12952095" y="0"/>
                  </a:lnTo>
                  <a:cubicBezTo>
                    <a:pt x="12989687" y="0"/>
                    <a:pt x="13020167" y="28956"/>
                    <a:pt x="13020167" y="64770"/>
                  </a:cubicBezTo>
                  <a:lnTo>
                    <a:pt x="13020167" y="518160"/>
                  </a:lnTo>
                  <a:lnTo>
                    <a:pt x="0" y="518160"/>
                  </a:lnTo>
                  <a:lnTo>
                    <a:pt x="0" y="64770"/>
                  </a:lnTo>
                  <a:cubicBezTo>
                    <a:pt x="0" y="28956"/>
                    <a:pt x="30480" y="0"/>
                    <a:pt x="68072" y="0"/>
                  </a:cubicBezTo>
                  <a:close/>
                </a:path>
              </a:pathLst>
            </a:custGeom>
            <a:solidFill>
              <a:srgbClr val="0B5394"/>
            </a:solidFill>
          </p:spPr>
        </p:sp>
        <p:sp>
          <p:nvSpPr>
            <p:cNvPr id="7" name="Freeform 7"/>
            <p:cNvSpPr/>
            <p:nvPr/>
          </p:nvSpPr>
          <p:spPr>
            <a:xfrm>
              <a:off x="0" y="0"/>
              <a:ext cx="13047218" cy="545338"/>
            </a:xfrm>
            <a:custGeom>
              <a:avLst/>
              <a:gdLst/>
              <a:ahLst/>
              <a:cxnLst/>
              <a:rect l="l" t="t" r="r" b="b"/>
              <a:pathLst>
                <a:path w="13047218" h="545338">
                  <a:moveTo>
                    <a:pt x="81534" y="0"/>
                  </a:moveTo>
                  <a:lnTo>
                    <a:pt x="12965684" y="0"/>
                  </a:lnTo>
                  <a:lnTo>
                    <a:pt x="12965684" y="13589"/>
                  </a:lnTo>
                  <a:lnTo>
                    <a:pt x="12965684" y="0"/>
                  </a:lnTo>
                  <a:cubicBezTo>
                    <a:pt x="13010135" y="0"/>
                    <a:pt x="13047218" y="34417"/>
                    <a:pt x="13047218" y="78359"/>
                  </a:cubicBezTo>
                  <a:lnTo>
                    <a:pt x="13033629" y="78359"/>
                  </a:lnTo>
                  <a:lnTo>
                    <a:pt x="13047218" y="78359"/>
                  </a:lnTo>
                  <a:lnTo>
                    <a:pt x="13047218" y="531749"/>
                  </a:lnTo>
                  <a:cubicBezTo>
                    <a:pt x="13047218" y="539242"/>
                    <a:pt x="13041122" y="545338"/>
                    <a:pt x="13033629" y="545338"/>
                  </a:cubicBezTo>
                  <a:lnTo>
                    <a:pt x="13589" y="545338"/>
                  </a:lnTo>
                  <a:cubicBezTo>
                    <a:pt x="6096" y="545211"/>
                    <a:pt x="0" y="539115"/>
                    <a:pt x="0" y="531749"/>
                  </a:cubicBezTo>
                  <a:lnTo>
                    <a:pt x="0" y="78359"/>
                  </a:lnTo>
                  <a:lnTo>
                    <a:pt x="13589" y="78359"/>
                  </a:lnTo>
                  <a:lnTo>
                    <a:pt x="0" y="78359"/>
                  </a:lnTo>
                  <a:cubicBezTo>
                    <a:pt x="0" y="34417"/>
                    <a:pt x="37211" y="0"/>
                    <a:pt x="81534" y="0"/>
                  </a:cubicBezTo>
                  <a:cubicBezTo>
                    <a:pt x="85598" y="0"/>
                    <a:pt x="89535" y="1905"/>
                    <a:pt x="92075" y="5080"/>
                  </a:cubicBezTo>
                  <a:lnTo>
                    <a:pt x="81534" y="13589"/>
                  </a:lnTo>
                  <a:lnTo>
                    <a:pt x="81534" y="0"/>
                  </a:lnTo>
                  <a:moveTo>
                    <a:pt x="81534" y="27051"/>
                  </a:moveTo>
                  <a:cubicBezTo>
                    <a:pt x="77470" y="27051"/>
                    <a:pt x="73533" y="25146"/>
                    <a:pt x="70993" y="21971"/>
                  </a:cubicBezTo>
                  <a:lnTo>
                    <a:pt x="81534" y="13462"/>
                  </a:lnTo>
                  <a:lnTo>
                    <a:pt x="81534" y="27051"/>
                  </a:lnTo>
                  <a:cubicBezTo>
                    <a:pt x="50800" y="27051"/>
                    <a:pt x="27051" y="50673"/>
                    <a:pt x="27051" y="78359"/>
                  </a:cubicBezTo>
                  <a:lnTo>
                    <a:pt x="27051" y="531749"/>
                  </a:lnTo>
                  <a:lnTo>
                    <a:pt x="13589" y="531749"/>
                  </a:lnTo>
                  <a:lnTo>
                    <a:pt x="13589" y="518160"/>
                  </a:lnTo>
                  <a:lnTo>
                    <a:pt x="13033756" y="518160"/>
                  </a:lnTo>
                  <a:lnTo>
                    <a:pt x="13033756" y="531749"/>
                  </a:lnTo>
                  <a:lnTo>
                    <a:pt x="13020168" y="531749"/>
                  </a:lnTo>
                  <a:lnTo>
                    <a:pt x="13020168" y="78359"/>
                  </a:lnTo>
                  <a:cubicBezTo>
                    <a:pt x="13020168" y="50673"/>
                    <a:pt x="12996418" y="27178"/>
                    <a:pt x="12965685" y="27178"/>
                  </a:cubicBezTo>
                  <a:lnTo>
                    <a:pt x="81534" y="27178"/>
                  </a:lnTo>
                  <a:close/>
                </a:path>
              </a:pathLst>
            </a:custGeom>
            <a:solidFill>
              <a:srgbClr val="0B5394"/>
            </a:solidFill>
          </p:spPr>
        </p:sp>
      </p:grpSp>
      <p:sp>
        <p:nvSpPr>
          <p:cNvPr id="8" name="Freeform 8"/>
          <p:cNvSpPr/>
          <p:nvPr/>
        </p:nvSpPr>
        <p:spPr>
          <a:xfrm>
            <a:off x="552430" y="1914020"/>
            <a:ext cx="3547784" cy="2738746"/>
          </a:xfrm>
          <a:custGeom>
            <a:avLst/>
            <a:gdLst/>
            <a:ahLst/>
            <a:cxnLst/>
            <a:rect l="l" t="t" r="r" b="b"/>
            <a:pathLst>
              <a:path w="3547784" h="2738746">
                <a:moveTo>
                  <a:pt x="0" y="0"/>
                </a:moveTo>
                <a:lnTo>
                  <a:pt x="3547784" y="0"/>
                </a:lnTo>
                <a:lnTo>
                  <a:pt x="3547784" y="2738746"/>
                </a:lnTo>
                <a:lnTo>
                  <a:pt x="0" y="2738746"/>
                </a:lnTo>
                <a:lnTo>
                  <a:pt x="0" y="0"/>
                </a:lnTo>
                <a:close/>
              </a:path>
            </a:pathLst>
          </a:custGeom>
          <a:blipFill>
            <a:blip r:embed="rId3"/>
            <a:stretch>
              <a:fillRect/>
            </a:stretch>
          </a:blipFill>
        </p:spPr>
      </p:sp>
      <p:sp>
        <p:nvSpPr>
          <p:cNvPr id="9" name="Freeform 9"/>
          <p:cNvSpPr/>
          <p:nvPr/>
        </p:nvSpPr>
        <p:spPr>
          <a:xfrm>
            <a:off x="5366116" y="1809089"/>
            <a:ext cx="3445905" cy="2738746"/>
          </a:xfrm>
          <a:custGeom>
            <a:avLst/>
            <a:gdLst/>
            <a:ahLst/>
            <a:cxnLst/>
            <a:rect l="l" t="t" r="r" b="b"/>
            <a:pathLst>
              <a:path w="3445905" h="2738746">
                <a:moveTo>
                  <a:pt x="0" y="0"/>
                </a:moveTo>
                <a:lnTo>
                  <a:pt x="3445906" y="0"/>
                </a:lnTo>
                <a:lnTo>
                  <a:pt x="3445906" y="2738746"/>
                </a:lnTo>
                <a:lnTo>
                  <a:pt x="0" y="2738746"/>
                </a:lnTo>
                <a:lnTo>
                  <a:pt x="0" y="0"/>
                </a:lnTo>
                <a:close/>
              </a:path>
            </a:pathLst>
          </a:custGeom>
          <a:blipFill>
            <a:blip r:embed="rId4"/>
            <a:stretch>
              <a:fillRect/>
            </a:stretch>
          </a:blipFill>
        </p:spPr>
      </p:sp>
      <p:sp>
        <p:nvSpPr>
          <p:cNvPr id="10" name="TextBox 10"/>
          <p:cNvSpPr txBox="1"/>
          <p:nvPr/>
        </p:nvSpPr>
        <p:spPr>
          <a:xfrm>
            <a:off x="3657633" y="6941676"/>
            <a:ext cx="2438334" cy="135411"/>
          </a:xfrm>
          <a:prstGeom prst="rect">
            <a:avLst/>
          </a:prstGeom>
        </p:spPr>
        <p:txBody>
          <a:bodyPr lIns="0" tIns="0" rIns="0" bIns="0" rtlCol="0" anchor="t">
            <a:spAutoFit/>
          </a:bodyPr>
          <a:lstStyle/>
          <a:p>
            <a:pPr algn="ctr">
              <a:lnSpc>
                <a:spcPts val="1791"/>
              </a:lnSpc>
            </a:pPr>
            <a:r>
              <a:rPr lang="en-US" sz="1493">
                <a:solidFill>
                  <a:srgbClr val="FFFFFF"/>
                </a:solidFill>
                <a:latin typeface="Arimo"/>
              </a:rPr>
              <a:t>Excellence and Service</a:t>
            </a:r>
          </a:p>
        </p:txBody>
      </p:sp>
      <p:sp>
        <p:nvSpPr>
          <p:cNvPr id="12" name="TextBox 12"/>
          <p:cNvSpPr txBox="1"/>
          <p:nvPr/>
        </p:nvSpPr>
        <p:spPr>
          <a:xfrm>
            <a:off x="633750" y="5211114"/>
            <a:ext cx="8473812" cy="981926"/>
          </a:xfrm>
          <a:prstGeom prst="rect">
            <a:avLst/>
          </a:prstGeom>
        </p:spPr>
        <p:txBody>
          <a:bodyPr lIns="0" tIns="0" rIns="0" bIns="0" rtlCol="0" anchor="t">
            <a:spAutoFit/>
          </a:bodyPr>
          <a:lstStyle/>
          <a:p>
            <a:pPr marL="356710" lvl="1" indent="-178355">
              <a:lnSpc>
                <a:spcPts val="1982"/>
              </a:lnSpc>
              <a:buFont typeface="Arial"/>
              <a:buChar char="•"/>
            </a:pPr>
            <a:r>
              <a:rPr lang="en-US" sz="1652">
                <a:solidFill>
                  <a:srgbClr val="000000"/>
                </a:solidFill>
                <a:latin typeface="Archivo Narrow"/>
              </a:rPr>
              <a:t>Dropping all the rows with missing values will lead to loss of rows where Term Deposit belongs to minority class.</a:t>
            </a:r>
          </a:p>
          <a:p>
            <a:pPr marL="356710" lvl="1" indent="-178355">
              <a:lnSpc>
                <a:spcPts val="1982"/>
              </a:lnSpc>
              <a:buFont typeface="Arial"/>
              <a:buChar char="•"/>
            </a:pPr>
            <a:r>
              <a:rPr lang="en-US" sz="1652">
                <a:solidFill>
                  <a:srgbClr val="000000"/>
                </a:solidFill>
                <a:latin typeface="Archivo Narrow"/>
              </a:rPr>
              <a:t>This cannot happen since the data is already imbalanced, so dropping the missing values will not be the best way of handling null values.</a:t>
            </a:r>
          </a:p>
        </p:txBody>
      </p:sp>
      <p:sp>
        <p:nvSpPr>
          <p:cNvPr id="13" name="TextBox 13"/>
          <p:cNvSpPr txBox="1"/>
          <p:nvPr/>
        </p:nvSpPr>
        <p:spPr>
          <a:xfrm>
            <a:off x="333379" y="1354185"/>
            <a:ext cx="2762449" cy="314325"/>
          </a:xfrm>
          <a:prstGeom prst="rect">
            <a:avLst/>
          </a:prstGeom>
        </p:spPr>
        <p:txBody>
          <a:bodyPr lIns="0" tIns="0" rIns="0" bIns="0" rtlCol="0" anchor="t">
            <a:spAutoFit/>
          </a:bodyPr>
          <a:lstStyle/>
          <a:p>
            <a:pPr algn="ctr">
              <a:lnSpc>
                <a:spcPts val="2479"/>
              </a:lnSpc>
              <a:spcBef>
                <a:spcPct val="0"/>
              </a:spcBef>
            </a:pPr>
            <a:r>
              <a:rPr lang="en-US" sz="2066">
                <a:solidFill>
                  <a:srgbClr val="000000"/>
                </a:solidFill>
                <a:latin typeface="Archivo Narrow Bold"/>
              </a:rPr>
              <a:t>1. Handling missing values</a:t>
            </a:r>
          </a:p>
        </p:txBody>
      </p:sp>
      <p:sp>
        <p:nvSpPr>
          <p:cNvPr id="14" name="TextBox 14"/>
          <p:cNvSpPr txBox="1"/>
          <p:nvPr/>
        </p:nvSpPr>
        <p:spPr>
          <a:xfrm>
            <a:off x="154379" y="583246"/>
            <a:ext cx="3773223" cy="514198"/>
          </a:xfrm>
          <a:prstGeom prst="rect">
            <a:avLst/>
          </a:prstGeom>
        </p:spPr>
        <p:txBody>
          <a:bodyPr lIns="0" tIns="0" rIns="0" bIns="0" rtlCol="0" anchor="t">
            <a:spAutoFit/>
          </a:bodyPr>
          <a:lstStyle/>
          <a:p>
            <a:pPr algn="ctr">
              <a:lnSpc>
                <a:spcPts val="4032"/>
              </a:lnSpc>
              <a:spcBef>
                <a:spcPct val="0"/>
              </a:spcBef>
            </a:pPr>
            <a:r>
              <a:rPr lang="en-US" sz="3360">
                <a:solidFill>
                  <a:srgbClr val="000000"/>
                </a:solidFill>
                <a:latin typeface="Archivo Narrow Bold"/>
              </a:rPr>
              <a:t>III. Data Preprocessing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7399120" y="-10160"/>
            <a:ext cx="2374240" cy="675808"/>
            <a:chOff x="0" y="0"/>
            <a:chExt cx="3165653" cy="901077"/>
          </a:xfrm>
        </p:grpSpPr>
        <p:sp>
          <p:nvSpPr>
            <p:cNvPr id="6" name="Freeform 6"/>
            <p:cNvSpPr/>
            <p:nvPr/>
          </p:nvSpPr>
          <p:spPr>
            <a:xfrm>
              <a:off x="13589" y="13589"/>
              <a:ext cx="3138551" cy="873887"/>
            </a:xfrm>
            <a:custGeom>
              <a:avLst/>
              <a:gdLst/>
              <a:ahLst/>
              <a:cxnLst/>
              <a:rect l="l" t="t" r="r" b="b"/>
              <a:pathLst>
                <a:path w="3138551" h="873887">
                  <a:moveTo>
                    <a:pt x="111633" y="0"/>
                  </a:moveTo>
                  <a:lnTo>
                    <a:pt x="3026791" y="0"/>
                  </a:lnTo>
                  <a:cubicBezTo>
                    <a:pt x="3088513" y="0"/>
                    <a:pt x="3138551" y="48895"/>
                    <a:pt x="3138551" y="109220"/>
                  </a:cubicBezTo>
                  <a:lnTo>
                    <a:pt x="3138551" y="873887"/>
                  </a:lnTo>
                  <a:lnTo>
                    <a:pt x="0" y="873887"/>
                  </a:lnTo>
                  <a:lnTo>
                    <a:pt x="0" y="109220"/>
                  </a:lnTo>
                  <a:cubicBezTo>
                    <a:pt x="0" y="48895"/>
                    <a:pt x="50038" y="0"/>
                    <a:pt x="111760" y="0"/>
                  </a:cubicBezTo>
                  <a:close/>
                </a:path>
              </a:pathLst>
            </a:custGeom>
            <a:solidFill>
              <a:srgbClr val="0B5394"/>
            </a:solidFill>
          </p:spPr>
        </p:sp>
        <p:sp>
          <p:nvSpPr>
            <p:cNvPr id="7" name="Freeform 7"/>
            <p:cNvSpPr/>
            <p:nvPr/>
          </p:nvSpPr>
          <p:spPr>
            <a:xfrm>
              <a:off x="0" y="0"/>
              <a:ext cx="3165729" cy="901065"/>
            </a:xfrm>
            <a:custGeom>
              <a:avLst/>
              <a:gdLst/>
              <a:ahLst/>
              <a:cxnLst/>
              <a:rect l="l" t="t" r="r" b="b"/>
              <a:pathLst>
                <a:path w="3165729" h="901065">
                  <a:moveTo>
                    <a:pt x="125222" y="0"/>
                  </a:moveTo>
                  <a:lnTo>
                    <a:pt x="3040380" y="0"/>
                  </a:lnTo>
                  <a:lnTo>
                    <a:pt x="3040380" y="13589"/>
                  </a:lnTo>
                  <a:lnTo>
                    <a:pt x="3040380" y="0"/>
                  </a:lnTo>
                  <a:cubicBezTo>
                    <a:pt x="3109214" y="0"/>
                    <a:pt x="3165602" y="54737"/>
                    <a:pt x="3165602" y="122809"/>
                  </a:cubicBezTo>
                  <a:lnTo>
                    <a:pt x="3152140" y="122809"/>
                  </a:lnTo>
                  <a:lnTo>
                    <a:pt x="3165729" y="122809"/>
                  </a:lnTo>
                  <a:lnTo>
                    <a:pt x="3165729" y="887476"/>
                  </a:lnTo>
                  <a:cubicBezTo>
                    <a:pt x="3165729" y="894969"/>
                    <a:pt x="3159633" y="901065"/>
                    <a:pt x="3152140" y="901065"/>
                  </a:cubicBezTo>
                  <a:lnTo>
                    <a:pt x="13589" y="901065"/>
                  </a:lnTo>
                  <a:cubicBezTo>
                    <a:pt x="6096" y="901065"/>
                    <a:pt x="0" y="894969"/>
                    <a:pt x="0" y="887476"/>
                  </a:cubicBezTo>
                  <a:lnTo>
                    <a:pt x="0" y="122809"/>
                  </a:lnTo>
                  <a:lnTo>
                    <a:pt x="13589" y="122809"/>
                  </a:lnTo>
                  <a:lnTo>
                    <a:pt x="0" y="122809"/>
                  </a:lnTo>
                  <a:cubicBezTo>
                    <a:pt x="0" y="54737"/>
                    <a:pt x="56388" y="0"/>
                    <a:pt x="125222" y="0"/>
                  </a:cubicBezTo>
                  <a:cubicBezTo>
                    <a:pt x="132715" y="0"/>
                    <a:pt x="138811" y="6096"/>
                    <a:pt x="138811" y="13589"/>
                  </a:cubicBezTo>
                  <a:lnTo>
                    <a:pt x="125222" y="13589"/>
                  </a:lnTo>
                  <a:lnTo>
                    <a:pt x="125222" y="0"/>
                  </a:lnTo>
                  <a:moveTo>
                    <a:pt x="125222" y="27051"/>
                  </a:moveTo>
                  <a:cubicBezTo>
                    <a:pt x="117729" y="27051"/>
                    <a:pt x="111633" y="20955"/>
                    <a:pt x="111633" y="13462"/>
                  </a:cubicBezTo>
                  <a:lnTo>
                    <a:pt x="125222" y="13462"/>
                  </a:lnTo>
                  <a:lnTo>
                    <a:pt x="125222" y="27051"/>
                  </a:lnTo>
                  <a:cubicBezTo>
                    <a:pt x="70739" y="27051"/>
                    <a:pt x="27051" y="70231"/>
                    <a:pt x="27051" y="122809"/>
                  </a:cubicBezTo>
                  <a:lnTo>
                    <a:pt x="27051" y="887476"/>
                  </a:lnTo>
                  <a:lnTo>
                    <a:pt x="13589" y="887476"/>
                  </a:lnTo>
                  <a:lnTo>
                    <a:pt x="13589" y="874014"/>
                  </a:lnTo>
                  <a:lnTo>
                    <a:pt x="3152140" y="874014"/>
                  </a:lnTo>
                  <a:lnTo>
                    <a:pt x="3152140" y="887603"/>
                  </a:lnTo>
                  <a:lnTo>
                    <a:pt x="3138551" y="887603"/>
                  </a:lnTo>
                  <a:lnTo>
                    <a:pt x="3138551" y="122809"/>
                  </a:lnTo>
                  <a:cubicBezTo>
                    <a:pt x="3138551" y="70231"/>
                    <a:pt x="3094863" y="27051"/>
                    <a:pt x="3040380" y="27051"/>
                  </a:cubicBezTo>
                  <a:lnTo>
                    <a:pt x="125222" y="27051"/>
                  </a:lnTo>
                  <a:close/>
                </a:path>
              </a:pathLst>
            </a:custGeom>
            <a:solidFill>
              <a:srgbClr val="0B5394"/>
            </a:solidFill>
          </p:spPr>
        </p:sp>
      </p:grpSp>
      <p:grpSp>
        <p:nvGrpSpPr>
          <p:cNvPr id="8" name="Group 8"/>
          <p:cNvGrpSpPr/>
          <p:nvPr/>
        </p:nvGrpSpPr>
        <p:grpSpPr>
          <a:xfrm rot="-10800000">
            <a:off x="-12080" y="-10160"/>
            <a:ext cx="9785440" cy="408928"/>
            <a:chOff x="0" y="0"/>
            <a:chExt cx="13047253" cy="545237"/>
          </a:xfrm>
        </p:grpSpPr>
        <p:sp>
          <p:nvSpPr>
            <p:cNvPr id="9" name="Freeform 9"/>
            <p:cNvSpPr/>
            <p:nvPr/>
          </p:nvSpPr>
          <p:spPr>
            <a:xfrm>
              <a:off x="13589" y="13589"/>
              <a:ext cx="13020167" cy="518160"/>
            </a:xfrm>
            <a:custGeom>
              <a:avLst/>
              <a:gdLst/>
              <a:ahLst/>
              <a:cxnLst/>
              <a:rect l="l" t="t" r="r" b="b"/>
              <a:pathLst>
                <a:path w="13020167" h="518160">
                  <a:moveTo>
                    <a:pt x="67945" y="0"/>
                  </a:moveTo>
                  <a:lnTo>
                    <a:pt x="12952095" y="0"/>
                  </a:lnTo>
                  <a:cubicBezTo>
                    <a:pt x="12989687" y="0"/>
                    <a:pt x="13020167" y="28956"/>
                    <a:pt x="13020167" y="64770"/>
                  </a:cubicBezTo>
                  <a:lnTo>
                    <a:pt x="13020167" y="518160"/>
                  </a:lnTo>
                  <a:lnTo>
                    <a:pt x="0" y="518160"/>
                  </a:lnTo>
                  <a:lnTo>
                    <a:pt x="0" y="64770"/>
                  </a:lnTo>
                  <a:cubicBezTo>
                    <a:pt x="0" y="28956"/>
                    <a:pt x="30480" y="0"/>
                    <a:pt x="68072" y="0"/>
                  </a:cubicBezTo>
                  <a:close/>
                </a:path>
              </a:pathLst>
            </a:custGeom>
            <a:solidFill>
              <a:srgbClr val="0B5394"/>
            </a:solidFill>
          </p:spPr>
        </p:sp>
        <p:sp>
          <p:nvSpPr>
            <p:cNvPr id="10" name="Freeform 10"/>
            <p:cNvSpPr/>
            <p:nvPr/>
          </p:nvSpPr>
          <p:spPr>
            <a:xfrm>
              <a:off x="0" y="0"/>
              <a:ext cx="13047218" cy="545338"/>
            </a:xfrm>
            <a:custGeom>
              <a:avLst/>
              <a:gdLst/>
              <a:ahLst/>
              <a:cxnLst/>
              <a:rect l="l" t="t" r="r" b="b"/>
              <a:pathLst>
                <a:path w="13047218" h="545338">
                  <a:moveTo>
                    <a:pt x="81534" y="0"/>
                  </a:moveTo>
                  <a:lnTo>
                    <a:pt x="12965684" y="0"/>
                  </a:lnTo>
                  <a:lnTo>
                    <a:pt x="12965684" y="13589"/>
                  </a:lnTo>
                  <a:lnTo>
                    <a:pt x="12965684" y="0"/>
                  </a:lnTo>
                  <a:cubicBezTo>
                    <a:pt x="13010135" y="0"/>
                    <a:pt x="13047218" y="34417"/>
                    <a:pt x="13047218" y="78359"/>
                  </a:cubicBezTo>
                  <a:lnTo>
                    <a:pt x="13033629" y="78359"/>
                  </a:lnTo>
                  <a:lnTo>
                    <a:pt x="13047218" y="78359"/>
                  </a:lnTo>
                  <a:lnTo>
                    <a:pt x="13047218" y="531749"/>
                  </a:lnTo>
                  <a:cubicBezTo>
                    <a:pt x="13047218" y="539242"/>
                    <a:pt x="13041122" y="545338"/>
                    <a:pt x="13033629" y="545338"/>
                  </a:cubicBezTo>
                  <a:lnTo>
                    <a:pt x="13589" y="545338"/>
                  </a:lnTo>
                  <a:cubicBezTo>
                    <a:pt x="6096" y="545211"/>
                    <a:pt x="0" y="539115"/>
                    <a:pt x="0" y="531749"/>
                  </a:cubicBezTo>
                  <a:lnTo>
                    <a:pt x="0" y="78359"/>
                  </a:lnTo>
                  <a:lnTo>
                    <a:pt x="13589" y="78359"/>
                  </a:lnTo>
                  <a:lnTo>
                    <a:pt x="0" y="78359"/>
                  </a:lnTo>
                  <a:cubicBezTo>
                    <a:pt x="0" y="34417"/>
                    <a:pt x="37211" y="0"/>
                    <a:pt x="81534" y="0"/>
                  </a:cubicBezTo>
                  <a:cubicBezTo>
                    <a:pt x="85598" y="0"/>
                    <a:pt x="89535" y="1905"/>
                    <a:pt x="92075" y="5080"/>
                  </a:cubicBezTo>
                  <a:lnTo>
                    <a:pt x="81534" y="13589"/>
                  </a:lnTo>
                  <a:lnTo>
                    <a:pt x="81534" y="0"/>
                  </a:lnTo>
                  <a:moveTo>
                    <a:pt x="81534" y="27051"/>
                  </a:moveTo>
                  <a:cubicBezTo>
                    <a:pt x="77470" y="27051"/>
                    <a:pt x="73533" y="25146"/>
                    <a:pt x="70993" y="21971"/>
                  </a:cubicBezTo>
                  <a:lnTo>
                    <a:pt x="81534" y="13462"/>
                  </a:lnTo>
                  <a:lnTo>
                    <a:pt x="81534" y="27051"/>
                  </a:lnTo>
                  <a:cubicBezTo>
                    <a:pt x="50800" y="27051"/>
                    <a:pt x="27051" y="50673"/>
                    <a:pt x="27051" y="78359"/>
                  </a:cubicBezTo>
                  <a:lnTo>
                    <a:pt x="27051" y="531749"/>
                  </a:lnTo>
                  <a:lnTo>
                    <a:pt x="13589" y="531749"/>
                  </a:lnTo>
                  <a:lnTo>
                    <a:pt x="13589" y="518160"/>
                  </a:lnTo>
                  <a:lnTo>
                    <a:pt x="13033756" y="518160"/>
                  </a:lnTo>
                  <a:lnTo>
                    <a:pt x="13033756" y="531749"/>
                  </a:lnTo>
                  <a:lnTo>
                    <a:pt x="13020168" y="531749"/>
                  </a:lnTo>
                  <a:lnTo>
                    <a:pt x="13020168" y="78359"/>
                  </a:lnTo>
                  <a:cubicBezTo>
                    <a:pt x="13020168" y="50673"/>
                    <a:pt x="12996418" y="27178"/>
                    <a:pt x="12965685" y="27178"/>
                  </a:cubicBezTo>
                  <a:lnTo>
                    <a:pt x="81534" y="27178"/>
                  </a:lnTo>
                  <a:close/>
                </a:path>
              </a:pathLst>
            </a:custGeom>
            <a:solidFill>
              <a:srgbClr val="0B5394"/>
            </a:solidFill>
          </p:spPr>
        </p:sp>
      </p:grpSp>
      <p:sp>
        <p:nvSpPr>
          <p:cNvPr id="11" name="Freeform 11"/>
          <p:cNvSpPr/>
          <p:nvPr/>
        </p:nvSpPr>
        <p:spPr>
          <a:xfrm>
            <a:off x="5930773" y="941485"/>
            <a:ext cx="3427928" cy="2646222"/>
          </a:xfrm>
          <a:custGeom>
            <a:avLst/>
            <a:gdLst/>
            <a:ahLst/>
            <a:cxnLst/>
            <a:rect l="l" t="t" r="r" b="b"/>
            <a:pathLst>
              <a:path w="3427928" h="2646222">
                <a:moveTo>
                  <a:pt x="0" y="0"/>
                </a:moveTo>
                <a:lnTo>
                  <a:pt x="3427928" y="0"/>
                </a:lnTo>
                <a:lnTo>
                  <a:pt x="3427928" y="2646222"/>
                </a:lnTo>
                <a:lnTo>
                  <a:pt x="0" y="2646222"/>
                </a:lnTo>
                <a:lnTo>
                  <a:pt x="0" y="0"/>
                </a:lnTo>
                <a:close/>
              </a:path>
            </a:pathLst>
          </a:custGeom>
          <a:blipFill>
            <a:blip r:embed="rId3"/>
            <a:stretch>
              <a:fillRect/>
            </a:stretch>
          </a:blipFill>
        </p:spPr>
      </p:sp>
      <p:sp>
        <p:nvSpPr>
          <p:cNvPr id="12" name="Freeform 12"/>
          <p:cNvSpPr/>
          <p:nvPr/>
        </p:nvSpPr>
        <p:spPr>
          <a:xfrm>
            <a:off x="5810312" y="3921082"/>
            <a:ext cx="3362345" cy="2595594"/>
          </a:xfrm>
          <a:custGeom>
            <a:avLst/>
            <a:gdLst/>
            <a:ahLst/>
            <a:cxnLst/>
            <a:rect l="l" t="t" r="r" b="b"/>
            <a:pathLst>
              <a:path w="3362345" h="2595594">
                <a:moveTo>
                  <a:pt x="0" y="0"/>
                </a:moveTo>
                <a:lnTo>
                  <a:pt x="3362346" y="0"/>
                </a:lnTo>
                <a:lnTo>
                  <a:pt x="3362346" y="2595594"/>
                </a:lnTo>
                <a:lnTo>
                  <a:pt x="0" y="2595594"/>
                </a:lnTo>
                <a:lnTo>
                  <a:pt x="0" y="0"/>
                </a:lnTo>
                <a:close/>
              </a:path>
            </a:pathLst>
          </a:custGeom>
          <a:blipFill>
            <a:blip r:embed="rId4"/>
            <a:stretch>
              <a:fillRect/>
            </a:stretch>
          </a:blipFill>
        </p:spPr>
      </p:sp>
      <p:sp>
        <p:nvSpPr>
          <p:cNvPr id="13" name="Freeform 13"/>
          <p:cNvSpPr/>
          <p:nvPr/>
        </p:nvSpPr>
        <p:spPr>
          <a:xfrm>
            <a:off x="259705" y="4408228"/>
            <a:ext cx="5327397" cy="1733917"/>
          </a:xfrm>
          <a:custGeom>
            <a:avLst/>
            <a:gdLst/>
            <a:ahLst/>
            <a:cxnLst/>
            <a:rect l="l" t="t" r="r" b="b"/>
            <a:pathLst>
              <a:path w="5327397" h="1733917">
                <a:moveTo>
                  <a:pt x="0" y="0"/>
                </a:moveTo>
                <a:lnTo>
                  <a:pt x="5327397" y="0"/>
                </a:lnTo>
                <a:lnTo>
                  <a:pt x="5327397" y="1733916"/>
                </a:lnTo>
                <a:lnTo>
                  <a:pt x="0" y="1733916"/>
                </a:lnTo>
                <a:lnTo>
                  <a:pt x="0" y="0"/>
                </a:lnTo>
                <a:close/>
              </a:path>
            </a:pathLst>
          </a:custGeom>
          <a:blipFill>
            <a:blip r:embed="rId5"/>
            <a:stretch>
              <a:fillRect/>
            </a:stretch>
          </a:blipFill>
        </p:spPr>
      </p:sp>
      <p:sp>
        <p:nvSpPr>
          <p:cNvPr id="14" name="TextBox 14"/>
          <p:cNvSpPr txBox="1"/>
          <p:nvPr/>
        </p:nvSpPr>
        <p:spPr>
          <a:xfrm>
            <a:off x="3657633" y="6941676"/>
            <a:ext cx="2438334" cy="216726"/>
          </a:xfrm>
          <a:prstGeom prst="rect">
            <a:avLst/>
          </a:prstGeom>
        </p:spPr>
        <p:txBody>
          <a:bodyPr lIns="0" tIns="0" rIns="0" bIns="0" rtlCol="0" anchor="t">
            <a:spAutoFit/>
          </a:bodyPr>
          <a:lstStyle/>
          <a:p>
            <a:pPr algn="ctr">
              <a:lnSpc>
                <a:spcPts val="1791"/>
              </a:lnSpc>
            </a:pPr>
            <a:r>
              <a:rPr lang="en-US" sz="1493" dirty="0">
                <a:solidFill>
                  <a:srgbClr val="FFFFFF"/>
                </a:solidFill>
                <a:latin typeface="Arimo"/>
              </a:rPr>
              <a:t>Excellence </a:t>
            </a:r>
            <a:r>
              <a:rPr lang="en-US" sz="1493" dirty="0" err="1">
                <a:solidFill>
                  <a:srgbClr val="FFFFFF"/>
                </a:solidFill>
                <a:latin typeface="Arimo"/>
              </a:rPr>
              <a:t>nd</a:t>
            </a:r>
            <a:r>
              <a:rPr lang="en-US" sz="1493" dirty="0">
                <a:solidFill>
                  <a:srgbClr val="FFFFFF"/>
                </a:solidFill>
                <a:latin typeface="Arimo"/>
              </a:rPr>
              <a:t> Service</a:t>
            </a:r>
          </a:p>
        </p:txBody>
      </p:sp>
      <p:sp>
        <p:nvSpPr>
          <p:cNvPr id="16" name="TextBox 16"/>
          <p:cNvSpPr txBox="1"/>
          <p:nvPr/>
        </p:nvSpPr>
        <p:spPr>
          <a:xfrm>
            <a:off x="259705" y="665648"/>
            <a:ext cx="5162505" cy="3505200"/>
          </a:xfrm>
          <a:prstGeom prst="rect">
            <a:avLst/>
          </a:prstGeom>
        </p:spPr>
        <p:txBody>
          <a:bodyPr lIns="0" tIns="0" rIns="0" bIns="0" rtlCol="0" anchor="t">
            <a:spAutoFit/>
          </a:bodyPr>
          <a:lstStyle/>
          <a:p>
            <a:pPr>
              <a:lnSpc>
                <a:spcPts val="1791"/>
              </a:lnSpc>
            </a:pPr>
            <a:r>
              <a:rPr lang="en-US" sz="1493">
                <a:solidFill>
                  <a:srgbClr val="000000"/>
                </a:solidFill>
                <a:latin typeface="Archivo Narrow"/>
              </a:rPr>
              <a:t>Categorical Columns</a:t>
            </a:r>
          </a:p>
          <a:p>
            <a:pPr>
              <a:lnSpc>
                <a:spcPts val="1791"/>
              </a:lnSpc>
            </a:pPr>
            <a:endParaRPr lang="en-US" sz="1493">
              <a:solidFill>
                <a:srgbClr val="000000"/>
              </a:solidFill>
              <a:latin typeface="Archivo Narrow"/>
            </a:endParaRPr>
          </a:p>
          <a:p>
            <a:pPr marL="322410" lvl="1" indent="-161205">
              <a:lnSpc>
                <a:spcPts val="1791"/>
              </a:lnSpc>
              <a:buFont typeface="Arial"/>
              <a:buChar char="•"/>
            </a:pPr>
            <a:r>
              <a:rPr lang="en-US" sz="1493">
                <a:solidFill>
                  <a:srgbClr val="000000"/>
                </a:solidFill>
                <a:latin typeface="Archivo Narrow"/>
              </a:rPr>
              <a:t>The data entry errors/ formatting errors in the columns are replaced with null values.</a:t>
            </a:r>
          </a:p>
          <a:p>
            <a:pPr>
              <a:lnSpc>
                <a:spcPts val="1791"/>
              </a:lnSpc>
            </a:pPr>
            <a:endParaRPr lang="en-US" sz="1493">
              <a:solidFill>
                <a:srgbClr val="000000"/>
              </a:solidFill>
              <a:latin typeface="Archivo Narrow"/>
            </a:endParaRPr>
          </a:p>
          <a:p>
            <a:pPr marL="322410" lvl="1" indent="-161205">
              <a:lnSpc>
                <a:spcPts val="1791"/>
              </a:lnSpc>
              <a:buFont typeface="Arial"/>
              <a:buChar char="•"/>
            </a:pPr>
            <a:r>
              <a:rPr lang="en-US" sz="1493">
                <a:solidFill>
                  <a:srgbClr val="000000"/>
                </a:solidFill>
                <a:latin typeface="Archivo Narrow"/>
              </a:rPr>
              <a:t>Since 'unknown' is a category for a few columns, null values are replaced as 'unknown' in those columns.</a:t>
            </a:r>
          </a:p>
          <a:p>
            <a:pPr>
              <a:lnSpc>
                <a:spcPts val="1791"/>
              </a:lnSpc>
            </a:pPr>
            <a:endParaRPr lang="en-US" sz="1493">
              <a:solidFill>
                <a:srgbClr val="000000"/>
              </a:solidFill>
              <a:latin typeface="Archivo Narrow"/>
            </a:endParaRPr>
          </a:p>
          <a:p>
            <a:pPr marL="322410" lvl="1" indent="-161205">
              <a:lnSpc>
                <a:spcPts val="1791"/>
              </a:lnSpc>
              <a:buFont typeface="Arial"/>
              <a:buChar char="•"/>
            </a:pPr>
            <a:r>
              <a:rPr lang="en-US" sz="1493">
                <a:solidFill>
                  <a:srgbClr val="000000"/>
                </a:solidFill>
                <a:latin typeface="Archivo Narrow"/>
              </a:rPr>
              <a:t>For marital status, null values is replaced using mode of marital within each age category.</a:t>
            </a:r>
          </a:p>
          <a:p>
            <a:pPr>
              <a:lnSpc>
                <a:spcPts val="1791"/>
              </a:lnSpc>
            </a:pPr>
            <a:endParaRPr lang="en-US" sz="1493">
              <a:solidFill>
                <a:srgbClr val="000000"/>
              </a:solidFill>
              <a:latin typeface="Archivo Narrow"/>
            </a:endParaRPr>
          </a:p>
          <a:p>
            <a:pPr marL="322410" lvl="1" indent="-161205">
              <a:lnSpc>
                <a:spcPts val="1791"/>
              </a:lnSpc>
              <a:buFont typeface="Arial"/>
              <a:buChar char="•"/>
            </a:pPr>
            <a:r>
              <a:rPr lang="en-US" sz="1493">
                <a:solidFill>
                  <a:srgbClr val="000000"/>
                </a:solidFill>
                <a:latin typeface="Archivo Narrow"/>
              </a:rPr>
              <a:t>Age Categories were created from Age and the mode in each category was used to impute the missing values.</a:t>
            </a:r>
          </a:p>
          <a:p>
            <a:pPr>
              <a:lnSpc>
                <a:spcPts val="1791"/>
              </a:lnSpc>
            </a:pPr>
            <a:endParaRPr lang="en-US" sz="1493">
              <a:solidFill>
                <a:srgbClr val="000000"/>
              </a:solidFill>
              <a:latin typeface="Archivo Narrow"/>
            </a:endParaRPr>
          </a:p>
          <a:p>
            <a:pPr>
              <a:lnSpc>
                <a:spcPts val="1791"/>
              </a:lnSpc>
            </a:pPr>
            <a:endParaRPr lang="en-US" sz="1493">
              <a:solidFill>
                <a:srgbClr val="000000"/>
              </a:solidFill>
              <a:latin typeface="Archivo Narrow"/>
            </a:endParaRPr>
          </a:p>
          <a:p>
            <a:pPr>
              <a:lnSpc>
                <a:spcPts val="1791"/>
              </a:lnSpc>
            </a:pPr>
            <a:endParaRPr lang="en-US" sz="1493">
              <a:solidFill>
                <a:srgbClr val="000000"/>
              </a:solidFill>
              <a:latin typeface="Archivo Narro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rot="-10800000">
            <a:off x="-12080" y="-10160"/>
            <a:ext cx="9785440" cy="408928"/>
            <a:chOff x="0" y="0"/>
            <a:chExt cx="13047253" cy="545237"/>
          </a:xfrm>
        </p:grpSpPr>
        <p:sp>
          <p:nvSpPr>
            <p:cNvPr id="9" name="Freeform 9"/>
            <p:cNvSpPr/>
            <p:nvPr/>
          </p:nvSpPr>
          <p:spPr>
            <a:xfrm>
              <a:off x="13589" y="13589"/>
              <a:ext cx="13020167" cy="518160"/>
            </a:xfrm>
            <a:custGeom>
              <a:avLst/>
              <a:gdLst/>
              <a:ahLst/>
              <a:cxnLst/>
              <a:rect l="l" t="t" r="r" b="b"/>
              <a:pathLst>
                <a:path w="13020167" h="518160">
                  <a:moveTo>
                    <a:pt x="67945" y="0"/>
                  </a:moveTo>
                  <a:lnTo>
                    <a:pt x="12952095" y="0"/>
                  </a:lnTo>
                  <a:cubicBezTo>
                    <a:pt x="12989687" y="0"/>
                    <a:pt x="13020167" y="28956"/>
                    <a:pt x="13020167" y="64770"/>
                  </a:cubicBezTo>
                  <a:lnTo>
                    <a:pt x="13020167" y="518160"/>
                  </a:lnTo>
                  <a:lnTo>
                    <a:pt x="0" y="518160"/>
                  </a:lnTo>
                  <a:lnTo>
                    <a:pt x="0" y="64770"/>
                  </a:lnTo>
                  <a:cubicBezTo>
                    <a:pt x="0" y="28956"/>
                    <a:pt x="30480" y="0"/>
                    <a:pt x="68072" y="0"/>
                  </a:cubicBezTo>
                  <a:close/>
                </a:path>
              </a:pathLst>
            </a:custGeom>
            <a:solidFill>
              <a:srgbClr val="0B5394"/>
            </a:solidFill>
          </p:spPr>
        </p:sp>
        <p:sp>
          <p:nvSpPr>
            <p:cNvPr id="10" name="Freeform 10"/>
            <p:cNvSpPr/>
            <p:nvPr/>
          </p:nvSpPr>
          <p:spPr>
            <a:xfrm>
              <a:off x="0" y="0"/>
              <a:ext cx="13047218" cy="545338"/>
            </a:xfrm>
            <a:custGeom>
              <a:avLst/>
              <a:gdLst/>
              <a:ahLst/>
              <a:cxnLst/>
              <a:rect l="l" t="t" r="r" b="b"/>
              <a:pathLst>
                <a:path w="13047218" h="545338">
                  <a:moveTo>
                    <a:pt x="81534" y="0"/>
                  </a:moveTo>
                  <a:lnTo>
                    <a:pt x="12965684" y="0"/>
                  </a:lnTo>
                  <a:lnTo>
                    <a:pt x="12965684" y="13589"/>
                  </a:lnTo>
                  <a:lnTo>
                    <a:pt x="12965684" y="0"/>
                  </a:lnTo>
                  <a:cubicBezTo>
                    <a:pt x="13010135" y="0"/>
                    <a:pt x="13047218" y="34417"/>
                    <a:pt x="13047218" y="78359"/>
                  </a:cubicBezTo>
                  <a:lnTo>
                    <a:pt x="13033629" y="78359"/>
                  </a:lnTo>
                  <a:lnTo>
                    <a:pt x="13047218" y="78359"/>
                  </a:lnTo>
                  <a:lnTo>
                    <a:pt x="13047218" y="531749"/>
                  </a:lnTo>
                  <a:cubicBezTo>
                    <a:pt x="13047218" y="539242"/>
                    <a:pt x="13041122" y="545338"/>
                    <a:pt x="13033629" y="545338"/>
                  </a:cubicBezTo>
                  <a:lnTo>
                    <a:pt x="13589" y="545338"/>
                  </a:lnTo>
                  <a:cubicBezTo>
                    <a:pt x="6096" y="545211"/>
                    <a:pt x="0" y="539115"/>
                    <a:pt x="0" y="531749"/>
                  </a:cubicBezTo>
                  <a:lnTo>
                    <a:pt x="0" y="78359"/>
                  </a:lnTo>
                  <a:lnTo>
                    <a:pt x="13589" y="78359"/>
                  </a:lnTo>
                  <a:lnTo>
                    <a:pt x="0" y="78359"/>
                  </a:lnTo>
                  <a:cubicBezTo>
                    <a:pt x="0" y="34417"/>
                    <a:pt x="37211" y="0"/>
                    <a:pt x="81534" y="0"/>
                  </a:cubicBezTo>
                  <a:cubicBezTo>
                    <a:pt x="85598" y="0"/>
                    <a:pt x="89535" y="1905"/>
                    <a:pt x="92075" y="5080"/>
                  </a:cubicBezTo>
                  <a:lnTo>
                    <a:pt x="81534" y="13589"/>
                  </a:lnTo>
                  <a:lnTo>
                    <a:pt x="81534" y="0"/>
                  </a:lnTo>
                  <a:moveTo>
                    <a:pt x="81534" y="27051"/>
                  </a:moveTo>
                  <a:cubicBezTo>
                    <a:pt x="77470" y="27051"/>
                    <a:pt x="73533" y="25146"/>
                    <a:pt x="70993" y="21971"/>
                  </a:cubicBezTo>
                  <a:lnTo>
                    <a:pt x="81534" y="13462"/>
                  </a:lnTo>
                  <a:lnTo>
                    <a:pt x="81534" y="27051"/>
                  </a:lnTo>
                  <a:cubicBezTo>
                    <a:pt x="50800" y="27051"/>
                    <a:pt x="27051" y="50673"/>
                    <a:pt x="27051" y="78359"/>
                  </a:cubicBezTo>
                  <a:lnTo>
                    <a:pt x="27051" y="531749"/>
                  </a:lnTo>
                  <a:lnTo>
                    <a:pt x="13589" y="531749"/>
                  </a:lnTo>
                  <a:lnTo>
                    <a:pt x="13589" y="518160"/>
                  </a:lnTo>
                  <a:lnTo>
                    <a:pt x="13033756" y="518160"/>
                  </a:lnTo>
                  <a:lnTo>
                    <a:pt x="13033756" y="531749"/>
                  </a:lnTo>
                  <a:lnTo>
                    <a:pt x="13020168" y="531749"/>
                  </a:lnTo>
                  <a:lnTo>
                    <a:pt x="13020168" y="78359"/>
                  </a:lnTo>
                  <a:cubicBezTo>
                    <a:pt x="13020168" y="50673"/>
                    <a:pt x="12996418" y="27178"/>
                    <a:pt x="12965685" y="27178"/>
                  </a:cubicBezTo>
                  <a:lnTo>
                    <a:pt x="81534" y="27178"/>
                  </a:lnTo>
                  <a:close/>
                </a:path>
              </a:pathLst>
            </a:custGeom>
            <a:solidFill>
              <a:srgbClr val="0B5394"/>
            </a:solidFill>
          </p:spPr>
        </p:sp>
      </p:grpSp>
      <p:sp>
        <p:nvSpPr>
          <p:cNvPr id="11" name="Freeform 11"/>
          <p:cNvSpPr/>
          <p:nvPr/>
        </p:nvSpPr>
        <p:spPr>
          <a:xfrm>
            <a:off x="3065819" y="1817225"/>
            <a:ext cx="2951051" cy="2318321"/>
          </a:xfrm>
          <a:custGeom>
            <a:avLst/>
            <a:gdLst/>
            <a:ahLst/>
            <a:cxnLst/>
            <a:rect l="l" t="t" r="r" b="b"/>
            <a:pathLst>
              <a:path w="2951051" h="2318321">
                <a:moveTo>
                  <a:pt x="0" y="0"/>
                </a:moveTo>
                <a:lnTo>
                  <a:pt x="2951051" y="0"/>
                </a:lnTo>
                <a:lnTo>
                  <a:pt x="2951051" y="2318322"/>
                </a:lnTo>
                <a:lnTo>
                  <a:pt x="0" y="2318322"/>
                </a:lnTo>
                <a:lnTo>
                  <a:pt x="0" y="0"/>
                </a:lnTo>
                <a:close/>
              </a:path>
            </a:pathLst>
          </a:custGeom>
          <a:blipFill>
            <a:blip r:embed="rId3"/>
            <a:stretch>
              <a:fillRect/>
            </a:stretch>
          </a:blipFill>
        </p:spPr>
      </p:sp>
      <p:sp>
        <p:nvSpPr>
          <p:cNvPr id="12" name="Freeform 12"/>
          <p:cNvSpPr/>
          <p:nvPr/>
        </p:nvSpPr>
        <p:spPr>
          <a:xfrm>
            <a:off x="170040" y="4044825"/>
            <a:ext cx="3294400" cy="2538855"/>
          </a:xfrm>
          <a:custGeom>
            <a:avLst/>
            <a:gdLst/>
            <a:ahLst/>
            <a:cxnLst/>
            <a:rect l="l" t="t" r="r" b="b"/>
            <a:pathLst>
              <a:path w="3294400" h="2538855">
                <a:moveTo>
                  <a:pt x="0" y="0"/>
                </a:moveTo>
                <a:lnTo>
                  <a:pt x="3294401" y="0"/>
                </a:lnTo>
                <a:lnTo>
                  <a:pt x="3294401" y="2538855"/>
                </a:lnTo>
                <a:lnTo>
                  <a:pt x="0" y="2538855"/>
                </a:lnTo>
                <a:lnTo>
                  <a:pt x="0" y="0"/>
                </a:lnTo>
                <a:close/>
              </a:path>
            </a:pathLst>
          </a:custGeom>
          <a:blipFill>
            <a:blip r:embed="rId4"/>
            <a:stretch>
              <a:fillRect/>
            </a:stretch>
          </a:blipFill>
        </p:spPr>
      </p:sp>
      <p:sp>
        <p:nvSpPr>
          <p:cNvPr id="13" name="Freeform 13"/>
          <p:cNvSpPr/>
          <p:nvPr/>
        </p:nvSpPr>
        <p:spPr>
          <a:xfrm>
            <a:off x="6234802" y="1829545"/>
            <a:ext cx="2787278" cy="2215280"/>
          </a:xfrm>
          <a:custGeom>
            <a:avLst/>
            <a:gdLst/>
            <a:ahLst/>
            <a:cxnLst/>
            <a:rect l="l" t="t" r="r" b="b"/>
            <a:pathLst>
              <a:path w="2787278" h="2215280">
                <a:moveTo>
                  <a:pt x="0" y="0"/>
                </a:moveTo>
                <a:lnTo>
                  <a:pt x="2787278" y="0"/>
                </a:lnTo>
                <a:lnTo>
                  <a:pt x="2787278" y="2215280"/>
                </a:lnTo>
                <a:lnTo>
                  <a:pt x="0" y="2215280"/>
                </a:lnTo>
                <a:lnTo>
                  <a:pt x="0" y="0"/>
                </a:lnTo>
                <a:close/>
              </a:path>
            </a:pathLst>
          </a:custGeom>
          <a:blipFill>
            <a:blip r:embed="rId5"/>
            <a:stretch>
              <a:fillRect/>
            </a:stretch>
          </a:blipFill>
        </p:spPr>
      </p:sp>
      <p:sp>
        <p:nvSpPr>
          <p:cNvPr id="14" name="TextBox 14"/>
          <p:cNvSpPr txBox="1"/>
          <p:nvPr/>
        </p:nvSpPr>
        <p:spPr>
          <a:xfrm>
            <a:off x="170040" y="552807"/>
            <a:ext cx="7458400" cy="1808569"/>
          </a:xfrm>
          <a:prstGeom prst="rect">
            <a:avLst/>
          </a:prstGeom>
        </p:spPr>
        <p:txBody>
          <a:bodyPr lIns="0" tIns="0" rIns="0" bIns="0" rtlCol="0" anchor="t">
            <a:spAutoFit/>
          </a:bodyPr>
          <a:lstStyle/>
          <a:p>
            <a:pPr>
              <a:lnSpc>
                <a:spcPts val="1839"/>
              </a:lnSpc>
            </a:pPr>
            <a:r>
              <a:rPr lang="en-US" sz="1532">
                <a:solidFill>
                  <a:srgbClr val="000000"/>
                </a:solidFill>
                <a:latin typeface="Archivo Narrow"/>
              </a:rPr>
              <a:t>Numerical Columns</a:t>
            </a:r>
          </a:p>
          <a:p>
            <a:pPr>
              <a:lnSpc>
                <a:spcPts val="1839"/>
              </a:lnSpc>
            </a:pPr>
            <a:endParaRPr lang="en-US" sz="1532">
              <a:solidFill>
                <a:srgbClr val="000000"/>
              </a:solidFill>
              <a:latin typeface="Archivo Narrow"/>
            </a:endParaRPr>
          </a:p>
          <a:p>
            <a:pPr marL="330954" lvl="1" indent="-165477">
              <a:lnSpc>
                <a:spcPts val="1839"/>
              </a:lnSpc>
              <a:buFont typeface="Arial"/>
              <a:buChar char="•"/>
            </a:pPr>
            <a:r>
              <a:rPr lang="en-US" sz="1532">
                <a:solidFill>
                  <a:srgbClr val="000000"/>
                </a:solidFill>
                <a:latin typeface="Archivo Narrow"/>
              </a:rPr>
              <a:t>Nulls in variables that shows almost uniform distribution  are replaced with mean.</a:t>
            </a:r>
          </a:p>
          <a:p>
            <a:pPr>
              <a:lnSpc>
                <a:spcPts val="1839"/>
              </a:lnSpc>
            </a:pPr>
            <a:endParaRPr lang="en-US" sz="1532">
              <a:solidFill>
                <a:srgbClr val="000000"/>
              </a:solidFill>
              <a:latin typeface="Archivo Narrow"/>
            </a:endParaRPr>
          </a:p>
          <a:p>
            <a:pPr marL="330954" lvl="1" indent="-165477">
              <a:lnSpc>
                <a:spcPts val="1839"/>
              </a:lnSpc>
              <a:buFont typeface="Arial"/>
              <a:buChar char="•"/>
            </a:pPr>
            <a:r>
              <a:rPr lang="en-US" sz="1532">
                <a:solidFill>
                  <a:srgbClr val="000000"/>
                </a:solidFill>
                <a:latin typeface="Archivo Narrow"/>
              </a:rPr>
              <a:t>Median is less sensitive to extreme values, so median imputation is performed for skewed distributions.</a:t>
            </a:r>
          </a:p>
          <a:p>
            <a:pPr>
              <a:lnSpc>
                <a:spcPts val="1839"/>
              </a:lnSpc>
            </a:pPr>
            <a:endParaRPr lang="en-US" sz="1532">
              <a:solidFill>
                <a:srgbClr val="000000"/>
              </a:solidFill>
              <a:latin typeface="Archivo Narrow"/>
            </a:endParaRPr>
          </a:p>
          <a:p>
            <a:pPr>
              <a:lnSpc>
                <a:spcPts val="1839"/>
              </a:lnSpc>
            </a:pPr>
            <a:endParaRPr lang="en-US" sz="1532">
              <a:solidFill>
                <a:srgbClr val="000000"/>
              </a:solidFill>
              <a:latin typeface="Archivo Narrow"/>
            </a:endParaRPr>
          </a:p>
        </p:txBody>
      </p:sp>
      <p:sp>
        <p:nvSpPr>
          <p:cNvPr id="15" name="TextBox 15"/>
          <p:cNvSpPr txBox="1"/>
          <p:nvPr/>
        </p:nvSpPr>
        <p:spPr>
          <a:xfrm>
            <a:off x="3657633" y="6941676"/>
            <a:ext cx="2438334" cy="228600"/>
          </a:xfrm>
          <a:prstGeom prst="rect">
            <a:avLst/>
          </a:prstGeom>
        </p:spPr>
        <p:txBody>
          <a:bodyPr lIns="0" tIns="0" rIns="0" bIns="0" rtlCol="0" anchor="t">
            <a:spAutoFit/>
          </a:bodyPr>
          <a:lstStyle/>
          <a:p>
            <a:pPr algn="ctr">
              <a:lnSpc>
                <a:spcPts val="1791"/>
              </a:lnSpc>
            </a:pPr>
            <a:r>
              <a:rPr lang="en-US" sz="1493">
                <a:solidFill>
                  <a:srgbClr val="FFFFFF"/>
                </a:solidFill>
                <a:latin typeface="Arimo Bold"/>
              </a:rPr>
              <a:t>Excellence and Service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7399120" y="-10160"/>
            <a:ext cx="2374240" cy="675808"/>
            <a:chOff x="0" y="0"/>
            <a:chExt cx="3165653" cy="901077"/>
          </a:xfrm>
        </p:grpSpPr>
        <p:sp>
          <p:nvSpPr>
            <p:cNvPr id="6" name="Freeform 6"/>
            <p:cNvSpPr/>
            <p:nvPr/>
          </p:nvSpPr>
          <p:spPr>
            <a:xfrm>
              <a:off x="13589" y="13589"/>
              <a:ext cx="3138551" cy="873887"/>
            </a:xfrm>
            <a:custGeom>
              <a:avLst/>
              <a:gdLst/>
              <a:ahLst/>
              <a:cxnLst/>
              <a:rect l="l" t="t" r="r" b="b"/>
              <a:pathLst>
                <a:path w="3138551" h="873887">
                  <a:moveTo>
                    <a:pt x="111633" y="0"/>
                  </a:moveTo>
                  <a:lnTo>
                    <a:pt x="3026791" y="0"/>
                  </a:lnTo>
                  <a:cubicBezTo>
                    <a:pt x="3088513" y="0"/>
                    <a:pt x="3138551" y="48895"/>
                    <a:pt x="3138551" y="109220"/>
                  </a:cubicBezTo>
                  <a:lnTo>
                    <a:pt x="3138551" y="873887"/>
                  </a:lnTo>
                  <a:lnTo>
                    <a:pt x="0" y="873887"/>
                  </a:lnTo>
                  <a:lnTo>
                    <a:pt x="0" y="109220"/>
                  </a:lnTo>
                  <a:cubicBezTo>
                    <a:pt x="0" y="48895"/>
                    <a:pt x="50038" y="0"/>
                    <a:pt x="111760" y="0"/>
                  </a:cubicBezTo>
                  <a:close/>
                </a:path>
              </a:pathLst>
            </a:custGeom>
            <a:solidFill>
              <a:srgbClr val="0B5394"/>
            </a:solidFill>
          </p:spPr>
        </p:sp>
        <p:sp>
          <p:nvSpPr>
            <p:cNvPr id="7" name="Freeform 7"/>
            <p:cNvSpPr/>
            <p:nvPr/>
          </p:nvSpPr>
          <p:spPr>
            <a:xfrm>
              <a:off x="0" y="0"/>
              <a:ext cx="3165729" cy="901065"/>
            </a:xfrm>
            <a:custGeom>
              <a:avLst/>
              <a:gdLst/>
              <a:ahLst/>
              <a:cxnLst/>
              <a:rect l="l" t="t" r="r" b="b"/>
              <a:pathLst>
                <a:path w="3165729" h="901065">
                  <a:moveTo>
                    <a:pt x="125222" y="0"/>
                  </a:moveTo>
                  <a:lnTo>
                    <a:pt x="3040380" y="0"/>
                  </a:lnTo>
                  <a:lnTo>
                    <a:pt x="3040380" y="13589"/>
                  </a:lnTo>
                  <a:lnTo>
                    <a:pt x="3040380" y="0"/>
                  </a:lnTo>
                  <a:cubicBezTo>
                    <a:pt x="3109214" y="0"/>
                    <a:pt x="3165602" y="54737"/>
                    <a:pt x="3165602" y="122809"/>
                  </a:cubicBezTo>
                  <a:lnTo>
                    <a:pt x="3152140" y="122809"/>
                  </a:lnTo>
                  <a:lnTo>
                    <a:pt x="3165729" y="122809"/>
                  </a:lnTo>
                  <a:lnTo>
                    <a:pt x="3165729" y="887476"/>
                  </a:lnTo>
                  <a:cubicBezTo>
                    <a:pt x="3165729" y="894969"/>
                    <a:pt x="3159633" y="901065"/>
                    <a:pt x="3152140" y="901065"/>
                  </a:cubicBezTo>
                  <a:lnTo>
                    <a:pt x="13589" y="901065"/>
                  </a:lnTo>
                  <a:cubicBezTo>
                    <a:pt x="6096" y="901065"/>
                    <a:pt x="0" y="894969"/>
                    <a:pt x="0" y="887476"/>
                  </a:cubicBezTo>
                  <a:lnTo>
                    <a:pt x="0" y="122809"/>
                  </a:lnTo>
                  <a:lnTo>
                    <a:pt x="13589" y="122809"/>
                  </a:lnTo>
                  <a:lnTo>
                    <a:pt x="0" y="122809"/>
                  </a:lnTo>
                  <a:cubicBezTo>
                    <a:pt x="0" y="54737"/>
                    <a:pt x="56388" y="0"/>
                    <a:pt x="125222" y="0"/>
                  </a:cubicBezTo>
                  <a:cubicBezTo>
                    <a:pt x="132715" y="0"/>
                    <a:pt x="138811" y="6096"/>
                    <a:pt x="138811" y="13589"/>
                  </a:cubicBezTo>
                  <a:lnTo>
                    <a:pt x="125222" y="13589"/>
                  </a:lnTo>
                  <a:lnTo>
                    <a:pt x="125222" y="0"/>
                  </a:lnTo>
                  <a:moveTo>
                    <a:pt x="125222" y="27051"/>
                  </a:moveTo>
                  <a:cubicBezTo>
                    <a:pt x="117729" y="27051"/>
                    <a:pt x="111633" y="20955"/>
                    <a:pt x="111633" y="13462"/>
                  </a:cubicBezTo>
                  <a:lnTo>
                    <a:pt x="125222" y="13462"/>
                  </a:lnTo>
                  <a:lnTo>
                    <a:pt x="125222" y="27051"/>
                  </a:lnTo>
                  <a:cubicBezTo>
                    <a:pt x="70739" y="27051"/>
                    <a:pt x="27051" y="70231"/>
                    <a:pt x="27051" y="122809"/>
                  </a:cubicBezTo>
                  <a:lnTo>
                    <a:pt x="27051" y="887476"/>
                  </a:lnTo>
                  <a:lnTo>
                    <a:pt x="13589" y="887476"/>
                  </a:lnTo>
                  <a:lnTo>
                    <a:pt x="13589" y="874014"/>
                  </a:lnTo>
                  <a:lnTo>
                    <a:pt x="3152140" y="874014"/>
                  </a:lnTo>
                  <a:lnTo>
                    <a:pt x="3152140" y="887603"/>
                  </a:lnTo>
                  <a:lnTo>
                    <a:pt x="3138551" y="887603"/>
                  </a:lnTo>
                  <a:lnTo>
                    <a:pt x="3138551" y="122809"/>
                  </a:lnTo>
                  <a:cubicBezTo>
                    <a:pt x="3138551" y="70231"/>
                    <a:pt x="3094863" y="27051"/>
                    <a:pt x="3040380" y="27051"/>
                  </a:cubicBezTo>
                  <a:lnTo>
                    <a:pt x="125222" y="27051"/>
                  </a:lnTo>
                  <a:close/>
                </a:path>
              </a:pathLst>
            </a:custGeom>
            <a:solidFill>
              <a:srgbClr val="0B5394"/>
            </a:solidFill>
          </p:spPr>
        </p:sp>
      </p:grpSp>
      <p:grpSp>
        <p:nvGrpSpPr>
          <p:cNvPr id="8" name="Group 8"/>
          <p:cNvGrpSpPr/>
          <p:nvPr/>
        </p:nvGrpSpPr>
        <p:grpSpPr>
          <a:xfrm rot="-10800000">
            <a:off x="-12080" y="-10160"/>
            <a:ext cx="9785440" cy="408928"/>
            <a:chOff x="0" y="0"/>
            <a:chExt cx="13047253" cy="545237"/>
          </a:xfrm>
        </p:grpSpPr>
        <p:sp>
          <p:nvSpPr>
            <p:cNvPr id="9" name="Freeform 9"/>
            <p:cNvSpPr/>
            <p:nvPr/>
          </p:nvSpPr>
          <p:spPr>
            <a:xfrm>
              <a:off x="13589" y="13589"/>
              <a:ext cx="13020167" cy="518160"/>
            </a:xfrm>
            <a:custGeom>
              <a:avLst/>
              <a:gdLst/>
              <a:ahLst/>
              <a:cxnLst/>
              <a:rect l="l" t="t" r="r" b="b"/>
              <a:pathLst>
                <a:path w="13020167" h="518160">
                  <a:moveTo>
                    <a:pt x="67945" y="0"/>
                  </a:moveTo>
                  <a:lnTo>
                    <a:pt x="12952095" y="0"/>
                  </a:lnTo>
                  <a:cubicBezTo>
                    <a:pt x="12989687" y="0"/>
                    <a:pt x="13020167" y="28956"/>
                    <a:pt x="13020167" y="64770"/>
                  </a:cubicBezTo>
                  <a:lnTo>
                    <a:pt x="13020167" y="518160"/>
                  </a:lnTo>
                  <a:lnTo>
                    <a:pt x="0" y="518160"/>
                  </a:lnTo>
                  <a:lnTo>
                    <a:pt x="0" y="64770"/>
                  </a:lnTo>
                  <a:cubicBezTo>
                    <a:pt x="0" y="28956"/>
                    <a:pt x="30480" y="0"/>
                    <a:pt x="68072" y="0"/>
                  </a:cubicBezTo>
                  <a:close/>
                </a:path>
              </a:pathLst>
            </a:custGeom>
            <a:solidFill>
              <a:srgbClr val="0B5394"/>
            </a:solidFill>
          </p:spPr>
        </p:sp>
        <p:sp>
          <p:nvSpPr>
            <p:cNvPr id="10" name="Freeform 10"/>
            <p:cNvSpPr/>
            <p:nvPr/>
          </p:nvSpPr>
          <p:spPr>
            <a:xfrm>
              <a:off x="0" y="0"/>
              <a:ext cx="13047218" cy="545338"/>
            </a:xfrm>
            <a:custGeom>
              <a:avLst/>
              <a:gdLst/>
              <a:ahLst/>
              <a:cxnLst/>
              <a:rect l="l" t="t" r="r" b="b"/>
              <a:pathLst>
                <a:path w="13047218" h="545338">
                  <a:moveTo>
                    <a:pt x="81534" y="0"/>
                  </a:moveTo>
                  <a:lnTo>
                    <a:pt x="12965684" y="0"/>
                  </a:lnTo>
                  <a:lnTo>
                    <a:pt x="12965684" y="13589"/>
                  </a:lnTo>
                  <a:lnTo>
                    <a:pt x="12965684" y="0"/>
                  </a:lnTo>
                  <a:cubicBezTo>
                    <a:pt x="13010135" y="0"/>
                    <a:pt x="13047218" y="34417"/>
                    <a:pt x="13047218" y="78359"/>
                  </a:cubicBezTo>
                  <a:lnTo>
                    <a:pt x="13033629" y="78359"/>
                  </a:lnTo>
                  <a:lnTo>
                    <a:pt x="13047218" y="78359"/>
                  </a:lnTo>
                  <a:lnTo>
                    <a:pt x="13047218" y="531749"/>
                  </a:lnTo>
                  <a:cubicBezTo>
                    <a:pt x="13047218" y="539242"/>
                    <a:pt x="13041122" y="545338"/>
                    <a:pt x="13033629" y="545338"/>
                  </a:cubicBezTo>
                  <a:lnTo>
                    <a:pt x="13589" y="545338"/>
                  </a:lnTo>
                  <a:cubicBezTo>
                    <a:pt x="6096" y="545211"/>
                    <a:pt x="0" y="539115"/>
                    <a:pt x="0" y="531749"/>
                  </a:cubicBezTo>
                  <a:lnTo>
                    <a:pt x="0" y="78359"/>
                  </a:lnTo>
                  <a:lnTo>
                    <a:pt x="13589" y="78359"/>
                  </a:lnTo>
                  <a:lnTo>
                    <a:pt x="0" y="78359"/>
                  </a:lnTo>
                  <a:cubicBezTo>
                    <a:pt x="0" y="34417"/>
                    <a:pt x="37211" y="0"/>
                    <a:pt x="81534" y="0"/>
                  </a:cubicBezTo>
                  <a:cubicBezTo>
                    <a:pt x="85598" y="0"/>
                    <a:pt x="89535" y="1905"/>
                    <a:pt x="92075" y="5080"/>
                  </a:cubicBezTo>
                  <a:lnTo>
                    <a:pt x="81534" y="13589"/>
                  </a:lnTo>
                  <a:lnTo>
                    <a:pt x="81534" y="0"/>
                  </a:lnTo>
                  <a:moveTo>
                    <a:pt x="81534" y="27051"/>
                  </a:moveTo>
                  <a:cubicBezTo>
                    <a:pt x="77470" y="27051"/>
                    <a:pt x="73533" y="25146"/>
                    <a:pt x="70993" y="21971"/>
                  </a:cubicBezTo>
                  <a:lnTo>
                    <a:pt x="81534" y="13462"/>
                  </a:lnTo>
                  <a:lnTo>
                    <a:pt x="81534" y="27051"/>
                  </a:lnTo>
                  <a:cubicBezTo>
                    <a:pt x="50800" y="27051"/>
                    <a:pt x="27051" y="50673"/>
                    <a:pt x="27051" y="78359"/>
                  </a:cubicBezTo>
                  <a:lnTo>
                    <a:pt x="27051" y="531749"/>
                  </a:lnTo>
                  <a:lnTo>
                    <a:pt x="13589" y="531749"/>
                  </a:lnTo>
                  <a:lnTo>
                    <a:pt x="13589" y="518160"/>
                  </a:lnTo>
                  <a:lnTo>
                    <a:pt x="13033756" y="518160"/>
                  </a:lnTo>
                  <a:lnTo>
                    <a:pt x="13033756" y="531749"/>
                  </a:lnTo>
                  <a:lnTo>
                    <a:pt x="13020168" y="531749"/>
                  </a:lnTo>
                  <a:lnTo>
                    <a:pt x="13020168" y="78359"/>
                  </a:lnTo>
                  <a:cubicBezTo>
                    <a:pt x="13020168" y="50673"/>
                    <a:pt x="12996418" y="27178"/>
                    <a:pt x="12965685" y="27178"/>
                  </a:cubicBezTo>
                  <a:lnTo>
                    <a:pt x="81534" y="27178"/>
                  </a:lnTo>
                  <a:close/>
                </a:path>
              </a:pathLst>
            </a:custGeom>
            <a:solidFill>
              <a:srgbClr val="0B5394"/>
            </a:solidFill>
          </p:spPr>
        </p:sp>
      </p:grpSp>
      <p:sp>
        <p:nvSpPr>
          <p:cNvPr id="11" name="Freeform 11"/>
          <p:cNvSpPr/>
          <p:nvPr/>
        </p:nvSpPr>
        <p:spPr>
          <a:xfrm>
            <a:off x="179383" y="4351658"/>
            <a:ext cx="2897094" cy="2232022"/>
          </a:xfrm>
          <a:custGeom>
            <a:avLst/>
            <a:gdLst/>
            <a:ahLst/>
            <a:cxnLst/>
            <a:rect l="l" t="t" r="r" b="b"/>
            <a:pathLst>
              <a:path w="2897094" h="2232022">
                <a:moveTo>
                  <a:pt x="0" y="0"/>
                </a:moveTo>
                <a:lnTo>
                  <a:pt x="2897093" y="0"/>
                </a:lnTo>
                <a:lnTo>
                  <a:pt x="2897093" y="2232022"/>
                </a:lnTo>
                <a:lnTo>
                  <a:pt x="0" y="2232022"/>
                </a:lnTo>
                <a:lnTo>
                  <a:pt x="0" y="0"/>
                </a:lnTo>
                <a:close/>
              </a:path>
            </a:pathLst>
          </a:custGeom>
          <a:blipFill>
            <a:blip r:embed="rId3"/>
            <a:stretch>
              <a:fillRect/>
            </a:stretch>
          </a:blipFill>
        </p:spPr>
      </p:sp>
      <p:sp>
        <p:nvSpPr>
          <p:cNvPr id="12" name="Freeform 12"/>
          <p:cNvSpPr/>
          <p:nvPr/>
        </p:nvSpPr>
        <p:spPr>
          <a:xfrm>
            <a:off x="3200301" y="3080880"/>
            <a:ext cx="3076641" cy="2339090"/>
          </a:xfrm>
          <a:custGeom>
            <a:avLst/>
            <a:gdLst/>
            <a:ahLst/>
            <a:cxnLst/>
            <a:rect l="l" t="t" r="r" b="b"/>
            <a:pathLst>
              <a:path w="3076641" h="2339090">
                <a:moveTo>
                  <a:pt x="0" y="0"/>
                </a:moveTo>
                <a:lnTo>
                  <a:pt x="3076641" y="0"/>
                </a:lnTo>
                <a:lnTo>
                  <a:pt x="3076641" y="2339090"/>
                </a:lnTo>
                <a:lnTo>
                  <a:pt x="0" y="2339090"/>
                </a:lnTo>
                <a:lnTo>
                  <a:pt x="0" y="0"/>
                </a:lnTo>
                <a:close/>
              </a:path>
            </a:pathLst>
          </a:custGeom>
          <a:blipFill>
            <a:blip r:embed="rId4"/>
            <a:stretch>
              <a:fillRect/>
            </a:stretch>
          </a:blipFill>
        </p:spPr>
      </p:sp>
      <p:sp>
        <p:nvSpPr>
          <p:cNvPr id="13" name="Freeform 13"/>
          <p:cNvSpPr/>
          <p:nvPr/>
        </p:nvSpPr>
        <p:spPr>
          <a:xfrm>
            <a:off x="6402828" y="4108691"/>
            <a:ext cx="3080392" cy="2378599"/>
          </a:xfrm>
          <a:custGeom>
            <a:avLst/>
            <a:gdLst/>
            <a:ahLst/>
            <a:cxnLst/>
            <a:rect l="l" t="t" r="r" b="b"/>
            <a:pathLst>
              <a:path w="3080392" h="2378599">
                <a:moveTo>
                  <a:pt x="0" y="0"/>
                </a:moveTo>
                <a:lnTo>
                  <a:pt x="3080393" y="0"/>
                </a:lnTo>
                <a:lnTo>
                  <a:pt x="3080393" y="2378599"/>
                </a:lnTo>
                <a:lnTo>
                  <a:pt x="0" y="2378599"/>
                </a:lnTo>
                <a:lnTo>
                  <a:pt x="0" y="0"/>
                </a:lnTo>
                <a:close/>
              </a:path>
            </a:pathLst>
          </a:custGeom>
          <a:blipFill>
            <a:blip r:embed="rId5"/>
            <a:stretch>
              <a:fillRect/>
            </a:stretch>
          </a:blipFill>
        </p:spPr>
      </p:sp>
      <p:sp>
        <p:nvSpPr>
          <p:cNvPr id="14" name="TextBox 14"/>
          <p:cNvSpPr txBox="1"/>
          <p:nvPr/>
        </p:nvSpPr>
        <p:spPr>
          <a:xfrm>
            <a:off x="3657633" y="6941676"/>
            <a:ext cx="2438334" cy="228600"/>
          </a:xfrm>
          <a:prstGeom prst="rect">
            <a:avLst/>
          </a:prstGeom>
        </p:spPr>
        <p:txBody>
          <a:bodyPr lIns="0" tIns="0" rIns="0" bIns="0" rtlCol="0" anchor="t">
            <a:spAutoFit/>
          </a:bodyPr>
          <a:lstStyle/>
          <a:p>
            <a:pPr algn="ctr">
              <a:lnSpc>
                <a:spcPts val="1791"/>
              </a:lnSpc>
            </a:pPr>
            <a:r>
              <a:rPr lang="en-US" sz="1493">
                <a:solidFill>
                  <a:srgbClr val="FFFFFF"/>
                </a:solidFill>
                <a:latin typeface="Arimo Bold"/>
              </a:rPr>
              <a:t>Excellence and Service</a:t>
            </a:r>
          </a:p>
        </p:txBody>
      </p:sp>
      <p:sp>
        <p:nvSpPr>
          <p:cNvPr id="16" name="TextBox 16"/>
          <p:cNvSpPr txBox="1"/>
          <p:nvPr/>
        </p:nvSpPr>
        <p:spPr>
          <a:xfrm>
            <a:off x="-234057" y="665648"/>
            <a:ext cx="3495695" cy="295275"/>
          </a:xfrm>
          <a:prstGeom prst="rect">
            <a:avLst/>
          </a:prstGeom>
        </p:spPr>
        <p:txBody>
          <a:bodyPr lIns="0" tIns="0" rIns="0" bIns="0" rtlCol="0" anchor="t">
            <a:spAutoFit/>
          </a:bodyPr>
          <a:lstStyle/>
          <a:p>
            <a:pPr algn="ctr">
              <a:lnSpc>
                <a:spcPts val="2357"/>
              </a:lnSpc>
              <a:spcBef>
                <a:spcPct val="0"/>
              </a:spcBef>
            </a:pPr>
            <a:r>
              <a:rPr lang="en-US" sz="1964">
                <a:solidFill>
                  <a:srgbClr val="000000"/>
                </a:solidFill>
                <a:latin typeface="Archivo Narrow Bold"/>
              </a:rPr>
              <a:t>2. Handling Outliers</a:t>
            </a:r>
          </a:p>
        </p:txBody>
      </p:sp>
      <p:sp>
        <p:nvSpPr>
          <p:cNvPr id="17" name="TextBox 17"/>
          <p:cNvSpPr txBox="1"/>
          <p:nvPr/>
        </p:nvSpPr>
        <p:spPr>
          <a:xfrm>
            <a:off x="179383" y="1109205"/>
            <a:ext cx="9402514" cy="1533525"/>
          </a:xfrm>
          <a:prstGeom prst="rect">
            <a:avLst/>
          </a:prstGeom>
        </p:spPr>
        <p:txBody>
          <a:bodyPr lIns="0" tIns="0" rIns="0" bIns="0" rtlCol="0" anchor="t">
            <a:spAutoFit/>
          </a:bodyPr>
          <a:lstStyle/>
          <a:p>
            <a:pPr marL="322410" lvl="1" indent="-161205">
              <a:lnSpc>
                <a:spcPts val="1791"/>
              </a:lnSpc>
              <a:buFont typeface="Arial"/>
              <a:buChar char="•"/>
            </a:pPr>
            <a:r>
              <a:rPr lang="en-US" sz="1493">
                <a:solidFill>
                  <a:srgbClr val="000000"/>
                </a:solidFill>
                <a:latin typeface="Archivo Narrow"/>
              </a:rPr>
              <a:t>The boxplot of age shows that there are customers whose age is greater than 120. </a:t>
            </a:r>
          </a:p>
          <a:p>
            <a:pPr>
              <a:lnSpc>
                <a:spcPts val="1791"/>
              </a:lnSpc>
            </a:pPr>
            <a:endParaRPr lang="en-US" sz="1493">
              <a:solidFill>
                <a:srgbClr val="000000"/>
              </a:solidFill>
              <a:latin typeface="Archivo Narrow"/>
            </a:endParaRPr>
          </a:p>
          <a:p>
            <a:pPr marL="322410" lvl="1" indent="-161205">
              <a:lnSpc>
                <a:spcPts val="1791"/>
              </a:lnSpc>
              <a:buFont typeface="Arial"/>
              <a:buChar char="•"/>
            </a:pPr>
            <a:r>
              <a:rPr lang="en-US" sz="1493">
                <a:solidFill>
                  <a:srgbClr val="000000"/>
                </a:solidFill>
                <a:latin typeface="Archivo Narrow"/>
              </a:rPr>
              <a:t>This most likely indicates an error. Therefore, all the customers with age above a decided threshold is clipped to a certain value.</a:t>
            </a:r>
          </a:p>
          <a:p>
            <a:pPr>
              <a:lnSpc>
                <a:spcPts val="1791"/>
              </a:lnSpc>
            </a:pPr>
            <a:endParaRPr lang="en-US" sz="1493">
              <a:solidFill>
                <a:srgbClr val="000000"/>
              </a:solidFill>
              <a:latin typeface="Archivo Narrow"/>
            </a:endParaRPr>
          </a:p>
          <a:p>
            <a:pPr marL="322410" lvl="1" indent="-161205">
              <a:lnSpc>
                <a:spcPts val="1791"/>
              </a:lnSpc>
              <a:buFont typeface="Arial"/>
              <a:buChar char="•"/>
            </a:pPr>
            <a:r>
              <a:rPr lang="en-US" sz="1493">
                <a:solidFill>
                  <a:srgbClr val="000000"/>
                </a:solidFill>
                <a:latin typeface="Archivo Narrow"/>
              </a:rPr>
              <a:t>There are five records that has negative value for number of transactions,  these rows are omitted.</a:t>
            </a:r>
          </a:p>
          <a:p>
            <a:pPr>
              <a:lnSpc>
                <a:spcPts val="1791"/>
              </a:lnSpc>
            </a:pPr>
            <a:endParaRPr lang="en-US" sz="1493">
              <a:solidFill>
                <a:srgbClr val="000000"/>
              </a:solidFill>
              <a:latin typeface="Archivo Narrow"/>
            </a:endParaRPr>
          </a:p>
          <a:p>
            <a:pPr marL="322410" lvl="1" indent="-161205">
              <a:lnSpc>
                <a:spcPts val="1791"/>
              </a:lnSpc>
              <a:buFont typeface="Arial"/>
              <a:buChar char="•"/>
            </a:pPr>
            <a:r>
              <a:rPr lang="en-US" sz="1493">
                <a:solidFill>
                  <a:srgbClr val="000000"/>
                </a:solidFill>
                <a:latin typeface="Archivo Narrow"/>
              </a:rPr>
              <a:t>For columns with too many outliers, handling them will alter the actual data, so they are left untouched.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2530</Words>
  <Application>Microsoft Office PowerPoint</Application>
  <PresentationFormat>Custom</PresentationFormat>
  <Paragraphs>402</Paragraphs>
  <Slides>32</Slides>
  <Notes>32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League Spartan</vt:lpstr>
      <vt:lpstr>Arial</vt:lpstr>
      <vt:lpstr>Arimo Bold</vt:lpstr>
      <vt:lpstr>Calibri</vt:lpstr>
      <vt:lpstr>Arimo</vt:lpstr>
      <vt:lpstr>Archivo Narrow Bold</vt:lpstr>
      <vt:lpstr>Archivo Narrow</vt:lpstr>
      <vt:lpstr>Agrandir Tight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NeoStats.pptx</dc:title>
  <cp:lastModifiedBy>Ria Liz Luke</cp:lastModifiedBy>
  <cp:revision>2</cp:revision>
  <dcterms:created xsi:type="dcterms:W3CDTF">2006-08-16T00:00:00Z</dcterms:created>
  <dcterms:modified xsi:type="dcterms:W3CDTF">2024-01-05T09:50:43Z</dcterms:modified>
  <dc:identifier>DAF216i2jew</dc:identifier>
</cp:coreProperties>
</file>