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handoutMasterIdLst>
    <p:handoutMasterId r:id="rId38"/>
  </p:handoutMasterIdLst>
  <p:sldIdLst>
    <p:sldId id="541" r:id="rId2"/>
    <p:sldId id="545" r:id="rId3"/>
    <p:sldId id="546" r:id="rId4"/>
    <p:sldId id="547" r:id="rId5"/>
    <p:sldId id="548" r:id="rId6"/>
    <p:sldId id="579" r:id="rId7"/>
    <p:sldId id="550" r:id="rId8"/>
    <p:sldId id="551" r:id="rId9"/>
    <p:sldId id="552" r:id="rId10"/>
    <p:sldId id="553" r:id="rId11"/>
    <p:sldId id="554" r:id="rId12"/>
    <p:sldId id="555" r:id="rId13"/>
    <p:sldId id="556" r:id="rId14"/>
    <p:sldId id="557" r:id="rId15"/>
    <p:sldId id="580" r:id="rId16"/>
    <p:sldId id="559" r:id="rId17"/>
    <p:sldId id="583" r:id="rId18"/>
    <p:sldId id="561" r:id="rId19"/>
    <p:sldId id="562" r:id="rId20"/>
    <p:sldId id="563" r:id="rId21"/>
    <p:sldId id="564" r:id="rId22"/>
    <p:sldId id="565" r:id="rId23"/>
    <p:sldId id="567" r:id="rId24"/>
    <p:sldId id="568" r:id="rId25"/>
    <p:sldId id="569" r:id="rId26"/>
    <p:sldId id="570" r:id="rId27"/>
    <p:sldId id="571" r:id="rId28"/>
    <p:sldId id="572" r:id="rId29"/>
    <p:sldId id="573" r:id="rId30"/>
    <p:sldId id="574" r:id="rId31"/>
    <p:sldId id="575" r:id="rId32"/>
    <p:sldId id="576" r:id="rId33"/>
    <p:sldId id="577" r:id="rId34"/>
    <p:sldId id="578" r:id="rId35"/>
    <p:sldId id="566" r:id="rId36"/>
  </p:sldIdLst>
  <p:sldSz cx="9756775" cy="64643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2D4BFB0-0709-4160-BF2E-3F93343C734F}">
          <p14:sldIdLst>
            <p14:sldId id="541"/>
            <p14:sldId id="545"/>
            <p14:sldId id="546"/>
            <p14:sldId id="547"/>
            <p14:sldId id="548"/>
            <p14:sldId id="579"/>
            <p14:sldId id="550"/>
            <p14:sldId id="551"/>
            <p14:sldId id="552"/>
            <p14:sldId id="553"/>
            <p14:sldId id="554"/>
            <p14:sldId id="555"/>
            <p14:sldId id="556"/>
            <p14:sldId id="557"/>
            <p14:sldId id="580"/>
            <p14:sldId id="559"/>
            <p14:sldId id="583"/>
            <p14:sldId id="561"/>
            <p14:sldId id="562"/>
            <p14:sldId id="563"/>
            <p14:sldId id="564"/>
            <p14:sldId id="565"/>
            <p14:sldId id="567"/>
            <p14:sldId id="568"/>
            <p14:sldId id="569"/>
            <p14:sldId id="570"/>
            <p14:sldId id="571"/>
            <p14:sldId id="572"/>
            <p14:sldId id="573"/>
            <p14:sldId id="574"/>
            <p14:sldId id="575"/>
            <p14:sldId id="576"/>
            <p14:sldId id="577"/>
            <p14:sldId id="578"/>
            <p14:sldId id="566"/>
          </p14:sldIdLst>
        </p14:section>
      </p14:sectionLst>
    </p:ext>
    <p:ext uri="{EFAFB233-063F-42B5-8137-9DF3F51BA10A}">
      <p15:sldGuideLst xmlns:p15="http://schemas.microsoft.com/office/powerpoint/2012/main">
        <p15:guide id="1" orient="horz" pos="2036">
          <p15:clr>
            <a:srgbClr val="A4A3A4"/>
          </p15:clr>
        </p15:guide>
        <p15:guide id="2" pos="307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rinne" initials="C" lastIdx="3" clrIdx="0">
    <p:extLst/>
  </p:cmAuthor>
  <p:cmAuthor id="2" name="Elizabeth" initials="E" lastIdx="3" clrIdx="1">
    <p:extLst>
      <p:ext uri="{19B8F6BF-5375-455C-9EA6-DF929625EA0E}">
        <p15:presenceInfo xmlns:p15="http://schemas.microsoft.com/office/powerpoint/2012/main" userId="Elizabe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91" autoAdjust="0"/>
    <p:restoredTop sz="86284" autoAdjust="0"/>
  </p:normalViewPr>
  <p:slideViewPr>
    <p:cSldViewPr snapToGrid="0" snapToObjects="1">
      <p:cViewPr varScale="1">
        <p:scale>
          <a:sx n="75" d="100"/>
          <a:sy n="75" d="100"/>
        </p:scale>
        <p:origin x="1162" y="62"/>
      </p:cViewPr>
      <p:guideLst>
        <p:guide orient="horz" pos="2036"/>
        <p:guide pos="3073"/>
      </p:guideLst>
    </p:cSldViewPr>
  </p:slideViewPr>
  <p:notesTextViewPr>
    <p:cViewPr>
      <p:scale>
        <a:sx n="3" d="2"/>
        <a:sy n="3" d="2"/>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9EF5A-A26D-4A79-9A0B-B7C86A15D517}"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0E912147-23FA-46AF-9848-CEA70ADC4B79}">
      <dgm:prSet phldrT="[Text]" custT="1"/>
      <dgm:spPr>
        <a:solidFill>
          <a:schemeClr val="tx2"/>
        </a:solidFill>
      </dgm:spPr>
      <dgm:t>
        <a:bodyPr/>
        <a:lstStyle/>
        <a:p>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1FB99BDE-E391-4360-908E-84F2731A9476}" type="parTrans" cxnId="{F1DCD7CE-19CB-483D-B2BA-E5E9287FEA26}">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60771082-2EA3-4A04-AD5C-60EBB0C48B8F}" type="sibTrans" cxnId="{F1DCD7CE-19CB-483D-B2BA-E5E9287FEA26}">
      <dgm:prSet/>
      <dgm:spPr>
        <a:ln>
          <a:solidFill>
            <a:schemeClr val="bg1"/>
          </a:solidFill>
        </a:ln>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C3A7EE36-2E41-4AC1-BE64-FCAD32CA0E6E}">
      <dgm:prSet phldrT="[Text]" custT="1"/>
      <dgm:spPr>
        <a:solidFill>
          <a:schemeClr val="tx2"/>
        </a:solidFill>
      </dgm:spPr>
      <dgm:t>
        <a:bodyPr/>
        <a:lstStyle/>
        <a:p>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A3533312-2D62-4EF9-A06B-548C98178F4B}" type="parTrans" cxnId="{D7CD7AF7-1A8B-4324-BD19-9E4E70678F58}">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811A37CE-D780-4620-8278-DF83E3579E3C}" type="sibTrans" cxnId="{D7CD7AF7-1A8B-4324-BD19-9E4E70678F58}">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26E80CE9-A35E-4559-92D2-F573379B3169}">
      <dgm:prSet phldrT="[Text]" custT="1"/>
      <dgm:spPr>
        <a:solidFill>
          <a:schemeClr val="tx2"/>
        </a:solidFill>
      </dgm:spPr>
      <dgm:t>
        <a:bodyPr/>
        <a:lstStyle/>
        <a:p>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372CD0D8-2FBE-45F8-8473-0E2E858B1FA0}" type="parTrans" cxnId="{FFAEC613-1F5E-4CCD-8845-5C8E37C058E9}">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E0CE26BB-1310-4CD3-8F5D-6FDB2D581131}" type="sibTrans" cxnId="{FFAEC613-1F5E-4CCD-8845-5C8E37C058E9}">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15BC1DC7-C1DD-41BB-BA0D-47876811F420}">
      <dgm:prSet phldrT="[Text]" custT="1"/>
      <dgm:spPr>
        <a:solidFill>
          <a:schemeClr val="tx2"/>
        </a:solidFill>
      </dgm:spPr>
      <dgm:t>
        <a:bodyPr/>
        <a:lstStyle/>
        <a:p>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00AA7948-2624-48B0-8A01-E2EDDE1C7BD2}" type="parTrans" cxnId="{1E70D8E9-4D6D-441D-A70A-CD93B0A3FA56}">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CE33B629-D84B-44F0-B023-9B7A500A744D}" type="sibTrans" cxnId="{1E70D8E9-4D6D-441D-A70A-CD93B0A3FA56}">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DA1DEC64-DE67-4FD6-8E96-840200DAFD6D}">
      <dgm:prSet phldrT="[Text]" custT="1"/>
      <dgm:spPr>
        <a:solidFill>
          <a:schemeClr val="tx2"/>
        </a:solidFill>
      </dgm:spPr>
      <dgm:t>
        <a:bodyPr/>
        <a:lstStyle/>
        <a:p>
          <a:endParaRPr lang="en-US" sz="2400" dirty="0">
            <a:latin typeface="Segoe UI" panose="020B0502040204020203" pitchFamily="34" charset="0"/>
            <a:ea typeface="Segoe UI" panose="020B0502040204020203" pitchFamily="34" charset="0"/>
            <a:cs typeface="Segoe UI" panose="020B0502040204020203" pitchFamily="34" charset="0"/>
          </a:endParaRPr>
        </a:p>
      </dgm:t>
    </dgm:pt>
    <dgm:pt modelId="{A5BD7AEB-3639-4C7F-B1F7-ED107FCB10E9}" type="parTrans" cxnId="{098B0CB0-0BE7-4DAA-892A-F11037A3B539}">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0CAF6272-C880-4DF9-A2F9-57794D24F1B4}" type="sibTrans" cxnId="{098B0CB0-0BE7-4DAA-892A-F11037A3B539}">
      <dgm:prSet/>
      <dgm:spPr/>
      <dgm:t>
        <a:bodyPr/>
        <a:lstStyle/>
        <a:p>
          <a:endParaRPr lang="en-US">
            <a:latin typeface="Segoe UI" panose="020B0502040204020203" pitchFamily="34" charset="0"/>
            <a:ea typeface="Segoe UI" panose="020B0502040204020203" pitchFamily="34" charset="0"/>
            <a:cs typeface="Segoe UI" panose="020B0502040204020203" pitchFamily="34" charset="0"/>
          </a:endParaRPr>
        </a:p>
      </dgm:t>
    </dgm:pt>
    <dgm:pt modelId="{CE042936-2B74-408E-A816-FA71589D0EE3}" type="pres">
      <dgm:prSet presAssocID="{D559EF5A-A26D-4A79-9A0B-B7C86A15D517}" presName="Name0" presStyleCnt="0">
        <dgm:presLayoutVars>
          <dgm:chMax val="7"/>
          <dgm:chPref val="7"/>
          <dgm:dir/>
        </dgm:presLayoutVars>
      </dgm:prSet>
      <dgm:spPr/>
    </dgm:pt>
    <dgm:pt modelId="{5209D3A0-07F0-4FCE-82D3-4D90F31F4F88}" type="pres">
      <dgm:prSet presAssocID="{D559EF5A-A26D-4A79-9A0B-B7C86A15D517}" presName="Name1" presStyleCnt="0"/>
      <dgm:spPr/>
    </dgm:pt>
    <dgm:pt modelId="{3C0B3AB7-CEFB-41CB-ABB4-04EE226D0D8D}" type="pres">
      <dgm:prSet presAssocID="{D559EF5A-A26D-4A79-9A0B-B7C86A15D517}" presName="cycle" presStyleCnt="0"/>
      <dgm:spPr/>
    </dgm:pt>
    <dgm:pt modelId="{ACC7BB73-9E43-4552-9EC4-A4FE16E19374}" type="pres">
      <dgm:prSet presAssocID="{D559EF5A-A26D-4A79-9A0B-B7C86A15D517}" presName="srcNode" presStyleLbl="node1" presStyleIdx="0" presStyleCnt="5"/>
      <dgm:spPr/>
    </dgm:pt>
    <dgm:pt modelId="{3AEDB338-649F-4A95-A7A9-FA27852FC2F8}" type="pres">
      <dgm:prSet presAssocID="{D559EF5A-A26D-4A79-9A0B-B7C86A15D517}" presName="conn" presStyleLbl="parChTrans1D2" presStyleIdx="0" presStyleCnt="1"/>
      <dgm:spPr/>
    </dgm:pt>
    <dgm:pt modelId="{DEE24566-4E27-4CDC-91C9-9AF088AA3540}" type="pres">
      <dgm:prSet presAssocID="{D559EF5A-A26D-4A79-9A0B-B7C86A15D517}" presName="extraNode" presStyleLbl="node1" presStyleIdx="0" presStyleCnt="5"/>
      <dgm:spPr/>
    </dgm:pt>
    <dgm:pt modelId="{8D24D618-4FFA-4141-85FC-26815C359992}" type="pres">
      <dgm:prSet presAssocID="{D559EF5A-A26D-4A79-9A0B-B7C86A15D517}" presName="dstNode" presStyleLbl="node1" presStyleIdx="0" presStyleCnt="5"/>
      <dgm:spPr/>
    </dgm:pt>
    <dgm:pt modelId="{E4C581DE-9479-48EB-901F-AF0C0470725D}" type="pres">
      <dgm:prSet presAssocID="{0E912147-23FA-46AF-9848-CEA70ADC4B79}" presName="text_1" presStyleLbl="node1" presStyleIdx="0" presStyleCnt="5">
        <dgm:presLayoutVars>
          <dgm:bulletEnabled val="1"/>
        </dgm:presLayoutVars>
      </dgm:prSet>
      <dgm:spPr/>
    </dgm:pt>
    <dgm:pt modelId="{213AF5E4-BEF4-4723-9793-BD3F579B98D5}" type="pres">
      <dgm:prSet presAssocID="{0E912147-23FA-46AF-9848-CEA70ADC4B79}" presName="accent_1" presStyleCnt="0"/>
      <dgm:spPr/>
    </dgm:pt>
    <dgm:pt modelId="{491F66E2-B985-46CB-B2E3-800FDCD6B3A3}" type="pres">
      <dgm:prSet presAssocID="{0E912147-23FA-46AF-9848-CEA70ADC4B79}" presName="accentRepeatNode" presStyleLbl="solidFgAcc1" presStyleIdx="0" presStyleCnt="5" custScaleX="109818" custScaleY="109818" custLinFactNeighborX="13725"/>
      <dgm:spPr>
        <a:ln>
          <a:solidFill>
            <a:srgbClr val="00B0F0"/>
          </a:solidFill>
        </a:ln>
      </dgm:spPr>
    </dgm:pt>
    <dgm:pt modelId="{9AC67E0D-1A70-4362-B3B3-8607B7A8492C}" type="pres">
      <dgm:prSet presAssocID="{C3A7EE36-2E41-4AC1-BE64-FCAD32CA0E6E}" presName="text_2" presStyleLbl="node1" presStyleIdx="1" presStyleCnt="5">
        <dgm:presLayoutVars>
          <dgm:bulletEnabled val="1"/>
        </dgm:presLayoutVars>
      </dgm:prSet>
      <dgm:spPr/>
    </dgm:pt>
    <dgm:pt modelId="{BAC67CDC-1769-4B68-8083-4E1BC1F49F0E}" type="pres">
      <dgm:prSet presAssocID="{C3A7EE36-2E41-4AC1-BE64-FCAD32CA0E6E}" presName="accent_2" presStyleCnt="0"/>
      <dgm:spPr/>
    </dgm:pt>
    <dgm:pt modelId="{9847CAC2-C80F-4C25-A5E2-B42BE9184CBE}" type="pres">
      <dgm:prSet presAssocID="{C3A7EE36-2E41-4AC1-BE64-FCAD32CA0E6E}" presName="accentRepeatNode" presStyleLbl="solidFgAcc1" presStyleIdx="1" presStyleCnt="5" custScaleX="109818" custScaleY="109818"/>
      <dgm:spPr>
        <a:ln>
          <a:solidFill>
            <a:srgbClr val="00B0F0"/>
          </a:solidFill>
        </a:ln>
      </dgm:spPr>
    </dgm:pt>
    <dgm:pt modelId="{740C6FD1-EB80-42B5-ACDF-6653822B7E9A}" type="pres">
      <dgm:prSet presAssocID="{26E80CE9-A35E-4559-92D2-F573379B3169}" presName="text_3" presStyleLbl="node1" presStyleIdx="2" presStyleCnt="5">
        <dgm:presLayoutVars>
          <dgm:bulletEnabled val="1"/>
        </dgm:presLayoutVars>
      </dgm:prSet>
      <dgm:spPr/>
    </dgm:pt>
    <dgm:pt modelId="{1768576A-34D3-48F1-8647-3D83EA7773BB}" type="pres">
      <dgm:prSet presAssocID="{26E80CE9-A35E-4559-92D2-F573379B3169}" presName="accent_3" presStyleCnt="0"/>
      <dgm:spPr/>
    </dgm:pt>
    <dgm:pt modelId="{93DB419E-3D65-489B-A7EC-56D8120A1EC4}" type="pres">
      <dgm:prSet presAssocID="{26E80CE9-A35E-4559-92D2-F573379B3169}" presName="accentRepeatNode" presStyleLbl="solidFgAcc1" presStyleIdx="2" presStyleCnt="5" custScaleX="109818" custScaleY="109818"/>
      <dgm:spPr>
        <a:ln>
          <a:solidFill>
            <a:srgbClr val="00B0F0"/>
          </a:solidFill>
        </a:ln>
      </dgm:spPr>
    </dgm:pt>
    <dgm:pt modelId="{CFD6DC9C-6DBE-46D7-961B-2806068F72CE}" type="pres">
      <dgm:prSet presAssocID="{15BC1DC7-C1DD-41BB-BA0D-47876811F420}" presName="text_4" presStyleLbl="node1" presStyleIdx="3" presStyleCnt="5">
        <dgm:presLayoutVars>
          <dgm:bulletEnabled val="1"/>
        </dgm:presLayoutVars>
      </dgm:prSet>
      <dgm:spPr/>
    </dgm:pt>
    <dgm:pt modelId="{2A8CEFA8-D985-4B60-BE40-44223018E43C}" type="pres">
      <dgm:prSet presAssocID="{15BC1DC7-C1DD-41BB-BA0D-47876811F420}" presName="accent_4" presStyleCnt="0"/>
      <dgm:spPr/>
    </dgm:pt>
    <dgm:pt modelId="{31E035CB-9998-4D79-BBBD-7A4AA23881D0}" type="pres">
      <dgm:prSet presAssocID="{15BC1DC7-C1DD-41BB-BA0D-47876811F420}" presName="accentRepeatNode" presStyleLbl="solidFgAcc1" presStyleIdx="3" presStyleCnt="5" custScaleX="109818" custScaleY="109818"/>
      <dgm:spPr>
        <a:ln>
          <a:solidFill>
            <a:srgbClr val="00B0F0"/>
          </a:solidFill>
        </a:ln>
      </dgm:spPr>
    </dgm:pt>
    <dgm:pt modelId="{76178E99-05FE-4D8C-A489-1388918563D4}" type="pres">
      <dgm:prSet presAssocID="{DA1DEC64-DE67-4FD6-8E96-840200DAFD6D}" presName="text_5" presStyleLbl="node1" presStyleIdx="4" presStyleCnt="5">
        <dgm:presLayoutVars>
          <dgm:bulletEnabled val="1"/>
        </dgm:presLayoutVars>
      </dgm:prSet>
      <dgm:spPr/>
    </dgm:pt>
    <dgm:pt modelId="{5B6C3650-7DEF-4711-A55D-5AAD4504D902}" type="pres">
      <dgm:prSet presAssocID="{DA1DEC64-DE67-4FD6-8E96-840200DAFD6D}" presName="accent_5" presStyleCnt="0"/>
      <dgm:spPr/>
    </dgm:pt>
    <dgm:pt modelId="{A140598F-E91C-4DCA-8D9E-0354AEC4CC18}" type="pres">
      <dgm:prSet presAssocID="{DA1DEC64-DE67-4FD6-8E96-840200DAFD6D}" presName="accentRepeatNode" presStyleLbl="solidFgAcc1" presStyleIdx="4" presStyleCnt="5" custScaleX="109818" custScaleY="109818" custLinFactNeighborX="13725"/>
      <dgm:spPr>
        <a:ln>
          <a:solidFill>
            <a:srgbClr val="00B0F0"/>
          </a:solidFill>
        </a:ln>
      </dgm:spPr>
    </dgm:pt>
  </dgm:ptLst>
  <dgm:cxnLst>
    <dgm:cxn modelId="{FFAEC613-1F5E-4CCD-8845-5C8E37C058E9}" srcId="{D559EF5A-A26D-4A79-9A0B-B7C86A15D517}" destId="{26E80CE9-A35E-4559-92D2-F573379B3169}" srcOrd="2" destOrd="0" parTransId="{372CD0D8-2FBE-45F8-8473-0E2E858B1FA0}" sibTransId="{E0CE26BB-1310-4CD3-8F5D-6FDB2D581131}"/>
    <dgm:cxn modelId="{94172119-FB0C-D54D-B4EC-09F6EF03C3B9}" type="presOf" srcId="{D559EF5A-A26D-4A79-9A0B-B7C86A15D517}" destId="{CE042936-2B74-408E-A816-FA71589D0EE3}" srcOrd="0" destOrd="0" presId="urn:microsoft.com/office/officeart/2008/layout/VerticalCurvedList"/>
    <dgm:cxn modelId="{BE61613B-23C1-8C45-B764-177741C02E9A}" type="presOf" srcId="{60771082-2EA3-4A04-AD5C-60EBB0C48B8F}" destId="{3AEDB338-649F-4A95-A7A9-FA27852FC2F8}" srcOrd="0" destOrd="0" presId="urn:microsoft.com/office/officeart/2008/layout/VerticalCurvedList"/>
    <dgm:cxn modelId="{439A795B-B90D-5D4D-BBEA-868399F72809}" type="presOf" srcId="{DA1DEC64-DE67-4FD6-8E96-840200DAFD6D}" destId="{76178E99-05FE-4D8C-A489-1388918563D4}" srcOrd="0" destOrd="0" presId="urn:microsoft.com/office/officeart/2008/layout/VerticalCurvedList"/>
    <dgm:cxn modelId="{F5247262-D6DD-314B-8265-9A3CF765E102}" type="presOf" srcId="{0E912147-23FA-46AF-9848-CEA70ADC4B79}" destId="{E4C581DE-9479-48EB-901F-AF0C0470725D}" srcOrd="0" destOrd="0" presId="urn:microsoft.com/office/officeart/2008/layout/VerticalCurvedList"/>
    <dgm:cxn modelId="{5DE0FA47-8943-384B-8E4A-E6AF08C7B08C}" type="presOf" srcId="{26E80CE9-A35E-4559-92D2-F573379B3169}" destId="{740C6FD1-EB80-42B5-ACDF-6653822B7E9A}" srcOrd="0" destOrd="0" presId="urn:microsoft.com/office/officeart/2008/layout/VerticalCurvedList"/>
    <dgm:cxn modelId="{BFF5039D-D7A6-1344-983B-551E3ECA0AB7}" type="presOf" srcId="{15BC1DC7-C1DD-41BB-BA0D-47876811F420}" destId="{CFD6DC9C-6DBE-46D7-961B-2806068F72CE}" srcOrd="0" destOrd="0" presId="urn:microsoft.com/office/officeart/2008/layout/VerticalCurvedList"/>
    <dgm:cxn modelId="{098B0CB0-0BE7-4DAA-892A-F11037A3B539}" srcId="{D559EF5A-A26D-4A79-9A0B-B7C86A15D517}" destId="{DA1DEC64-DE67-4FD6-8E96-840200DAFD6D}" srcOrd="4" destOrd="0" parTransId="{A5BD7AEB-3639-4C7F-B1F7-ED107FCB10E9}" sibTransId="{0CAF6272-C880-4DF9-A2F9-57794D24F1B4}"/>
    <dgm:cxn modelId="{3FA8B9BF-3A17-B74E-B9A2-ACC3E7270F38}" type="presOf" srcId="{C3A7EE36-2E41-4AC1-BE64-FCAD32CA0E6E}" destId="{9AC67E0D-1A70-4362-B3B3-8607B7A8492C}" srcOrd="0" destOrd="0" presId="urn:microsoft.com/office/officeart/2008/layout/VerticalCurvedList"/>
    <dgm:cxn modelId="{F1DCD7CE-19CB-483D-B2BA-E5E9287FEA26}" srcId="{D559EF5A-A26D-4A79-9A0B-B7C86A15D517}" destId="{0E912147-23FA-46AF-9848-CEA70ADC4B79}" srcOrd="0" destOrd="0" parTransId="{1FB99BDE-E391-4360-908E-84F2731A9476}" sibTransId="{60771082-2EA3-4A04-AD5C-60EBB0C48B8F}"/>
    <dgm:cxn modelId="{1E70D8E9-4D6D-441D-A70A-CD93B0A3FA56}" srcId="{D559EF5A-A26D-4A79-9A0B-B7C86A15D517}" destId="{15BC1DC7-C1DD-41BB-BA0D-47876811F420}" srcOrd="3" destOrd="0" parTransId="{00AA7948-2624-48B0-8A01-E2EDDE1C7BD2}" sibTransId="{CE33B629-D84B-44F0-B023-9B7A500A744D}"/>
    <dgm:cxn modelId="{D7CD7AF7-1A8B-4324-BD19-9E4E70678F58}" srcId="{D559EF5A-A26D-4A79-9A0B-B7C86A15D517}" destId="{C3A7EE36-2E41-4AC1-BE64-FCAD32CA0E6E}" srcOrd="1" destOrd="0" parTransId="{A3533312-2D62-4EF9-A06B-548C98178F4B}" sibTransId="{811A37CE-D780-4620-8278-DF83E3579E3C}"/>
    <dgm:cxn modelId="{9140D26E-ADAC-0948-B30E-44BFEF44EC51}" type="presParOf" srcId="{CE042936-2B74-408E-A816-FA71589D0EE3}" destId="{5209D3A0-07F0-4FCE-82D3-4D90F31F4F88}" srcOrd="0" destOrd="0" presId="urn:microsoft.com/office/officeart/2008/layout/VerticalCurvedList"/>
    <dgm:cxn modelId="{97193D45-9596-6F49-9BDF-06675DB49AEE}" type="presParOf" srcId="{5209D3A0-07F0-4FCE-82D3-4D90F31F4F88}" destId="{3C0B3AB7-CEFB-41CB-ABB4-04EE226D0D8D}" srcOrd="0" destOrd="0" presId="urn:microsoft.com/office/officeart/2008/layout/VerticalCurvedList"/>
    <dgm:cxn modelId="{63909D5A-8522-9A40-914C-D4CDE3FFCEFF}" type="presParOf" srcId="{3C0B3AB7-CEFB-41CB-ABB4-04EE226D0D8D}" destId="{ACC7BB73-9E43-4552-9EC4-A4FE16E19374}" srcOrd="0" destOrd="0" presId="urn:microsoft.com/office/officeart/2008/layout/VerticalCurvedList"/>
    <dgm:cxn modelId="{3507C356-13B7-2A41-8194-5CEEE1CE4AAA}" type="presParOf" srcId="{3C0B3AB7-CEFB-41CB-ABB4-04EE226D0D8D}" destId="{3AEDB338-649F-4A95-A7A9-FA27852FC2F8}" srcOrd="1" destOrd="0" presId="urn:microsoft.com/office/officeart/2008/layout/VerticalCurvedList"/>
    <dgm:cxn modelId="{13ADCAA8-3113-D649-B063-FFFE1A1B602F}" type="presParOf" srcId="{3C0B3AB7-CEFB-41CB-ABB4-04EE226D0D8D}" destId="{DEE24566-4E27-4CDC-91C9-9AF088AA3540}" srcOrd="2" destOrd="0" presId="urn:microsoft.com/office/officeart/2008/layout/VerticalCurvedList"/>
    <dgm:cxn modelId="{F392A26B-56B7-9445-93A3-92D2A4CBD5FB}" type="presParOf" srcId="{3C0B3AB7-CEFB-41CB-ABB4-04EE226D0D8D}" destId="{8D24D618-4FFA-4141-85FC-26815C359992}" srcOrd="3" destOrd="0" presId="urn:microsoft.com/office/officeart/2008/layout/VerticalCurvedList"/>
    <dgm:cxn modelId="{AC5DB1D5-9A50-F34F-8CDD-BA79080E10EF}" type="presParOf" srcId="{5209D3A0-07F0-4FCE-82D3-4D90F31F4F88}" destId="{E4C581DE-9479-48EB-901F-AF0C0470725D}" srcOrd="1" destOrd="0" presId="urn:microsoft.com/office/officeart/2008/layout/VerticalCurvedList"/>
    <dgm:cxn modelId="{FE2E0428-AE1E-9047-8293-7E6EEF95A89A}" type="presParOf" srcId="{5209D3A0-07F0-4FCE-82D3-4D90F31F4F88}" destId="{213AF5E4-BEF4-4723-9793-BD3F579B98D5}" srcOrd="2" destOrd="0" presId="urn:microsoft.com/office/officeart/2008/layout/VerticalCurvedList"/>
    <dgm:cxn modelId="{89BAD667-8632-1942-BFA1-A2EB232BEEFF}" type="presParOf" srcId="{213AF5E4-BEF4-4723-9793-BD3F579B98D5}" destId="{491F66E2-B985-46CB-B2E3-800FDCD6B3A3}" srcOrd="0" destOrd="0" presId="urn:microsoft.com/office/officeart/2008/layout/VerticalCurvedList"/>
    <dgm:cxn modelId="{56EA803F-293A-0E47-9698-FE343C01ECCF}" type="presParOf" srcId="{5209D3A0-07F0-4FCE-82D3-4D90F31F4F88}" destId="{9AC67E0D-1A70-4362-B3B3-8607B7A8492C}" srcOrd="3" destOrd="0" presId="urn:microsoft.com/office/officeart/2008/layout/VerticalCurvedList"/>
    <dgm:cxn modelId="{BFAA8C32-A705-B644-A0F1-4E23D02339AA}" type="presParOf" srcId="{5209D3A0-07F0-4FCE-82D3-4D90F31F4F88}" destId="{BAC67CDC-1769-4B68-8083-4E1BC1F49F0E}" srcOrd="4" destOrd="0" presId="urn:microsoft.com/office/officeart/2008/layout/VerticalCurvedList"/>
    <dgm:cxn modelId="{AF5649C8-7863-3544-8C0C-FB1DCF075D7B}" type="presParOf" srcId="{BAC67CDC-1769-4B68-8083-4E1BC1F49F0E}" destId="{9847CAC2-C80F-4C25-A5E2-B42BE9184CBE}" srcOrd="0" destOrd="0" presId="urn:microsoft.com/office/officeart/2008/layout/VerticalCurvedList"/>
    <dgm:cxn modelId="{1A6D7DF6-A3EC-DF4A-AF42-8E220B0A8DC1}" type="presParOf" srcId="{5209D3A0-07F0-4FCE-82D3-4D90F31F4F88}" destId="{740C6FD1-EB80-42B5-ACDF-6653822B7E9A}" srcOrd="5" destOrd="0" presId="urn:microsoft.com/office/officeart/2008/layout/VerticalCurvedList"/>
    <dgm:cxn modelId="{0A6223A2-6431-8941-9077-9B44763C0856}" type="presParOf" srcId="{5209D3A0-07F0-4FCE-82D3-4D90F31F4F88}" destId="{1768576A-34D3-48F1-8647-3D83EA7773BB}" srcOrd="6" destOrd="0" presId="urn:microsoft.com/office/officeart/2008/layout/VerticalCurvedList"/>
    <dgm:cxn modelId="{8D17E844-7E28-F14E-8159-22A65035BE74}" type="presParOf" srcId="{1768576A-34D3-48F1-8647-3D83EA7773BB}" destId="{93DB419E-3D65-489B-A7EC-56D8120A1EC4}" srcOrd="0" destOrd="0" presId="urn:microsoft.com/office/officeart/2008/layout/VerticalCurvedList"/>
    <dgm:cxn modelId="{D05AF076-AB2A-4744-8A22-B1812679978E}" type="presParOf" srcId="{5209D3A0-07F0-4FCE-82D3-4D90F31F4F88}" destId="{CFD6DC9C-6DBE-46D7-961B-2806068F72CE}" srcOrd="7" destOrd="0" presId="urn:microsoft.com/office/officeart/2008/layout/VerticalCurvedList"/>
    <dgm:cxn modelId="{FD65DF29-32B6-4047-ADF8-84C56E489774}" type="presParOf" srcId="{5209D3A0-07F0-4FCE-82D3-4D90F31F4F88}" destId="{2A8CEFA8-D985-4B60-BE40-44223018E43C}" srcOrd="8" destOrd="0" presId="urn:microsoft.com/office/officeart/2008/layout/VerticalCurvedList"/>
    <dgm:cxn modelId="{73B9EE25-BC1D-B144-8658-7D36AFCDF8A7}" type="presParOf" srcId="{2A8CEFA8-D985-4B60-BE40-44223018E43C}" destId="{31E035CB-9998-4D79-BBBD-7A4AA23881D0}" srcOrd="0" destOrd="0" presId="urn:microsoft.com/office/officeart/2008/layout/VerticalCurvedList"/>
    <dgm:cxn modelId="{B12E6B4D-F5A5-1447-8321-0288009F0AF2}" type="presParOf" srcId="{5209D3A0-07F0-4FCE-82D3-4D90F31F4F88}" destId="{76178E99-05FE-4D8C-A489-1388918563D4}" srcOrd="9" destOrd="0" presId="urn:microsoft.com/office/officeart/2008/layout/VerticalCurvedList"/>
    <dgm:cxn modelId="{D4C157F2-2DC2-C447-8F23-E09830D3F333}" type="presParOf" srcId="{5209D3A0-07F0-4FCE-82D3-4D90F31F4F88}" destId="{5B6C3650-7DEF-4711-A55D-5AAD4504D902}" srcOrd="10" destOrd="0" presId="urn:microsoft.com/office/officeart/2008/layout/VerticalCurvedList"/>
    <dgm:cxn modelId="{E99788B5-006D-CD4B-873E-8A50B433C587}" type="presParOf" srcId="{5B6C3650-7DEF-4711-A55D-5AAD4504D902}" destId="{A140598F-E91C-4DCA-8D9E-0354AEC4CC18}"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DB338-649F-4A95-A7A9-FA27852FC2F8}">
      <dsp:nvSpPr>
        <dsp:cNvPr id="0" name=""/>
        <dsp:cNvSpPr/>
      </dsp:nvSpPr>
      <dsp:spPr>
        <a:xfrm>
          <a:off x="-5400822" y="-828999"/>
          <a:ext cx="6446369" cy="6446369"/>
        </a:xfrm>
        <a:prstGeom prst="blockArc">
          <a:avLst>
            <a:gd name="adj1" fmla="val 18900000"/>
            <a:gd name="adj2" fmla="val 2700000"/>
            <a:gd name="adj3" fmla="val 335"/>
          </a:avLst>
        </a:pr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4C581DE-9479-48EB-901F-AF0C0470725D}">
      <dsp:nvSpPr>
        <dsp:cNvPr id="0" name=""/>
        <dsp:cNvSpPr/>
      </dsp:nvSpPr>
      <dsp:spPr>
        <a:xfrm>
          <a:off x="464526" y="299177"/>
          <a:ext cx="8801167" cy="598737"/>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248" tIns="60960" rIns="60960" bIns="60960" numCol="1" spcCol="1270" anchor="ctr" anchorCtr="0">
          <a:noAutofit/>
        </a:bodyPr>
        <a:lstStyle/>
        <a:p>
          <a:pPr marL="0" lvl="0" indent="0" algn="l" defTabSz="1066800">
            <a:lnSpc>
              <a:spcPct val="90000"/>
            </a:lnSpc>
            <a:spcBef>
              <a:spcPct val="0"/>
            </a:spcBef>
            <a:spcAft>
              <a:spcPct val="35000"/>
            </a:spcAft>
            <a:buNone/>
          </a:pP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464526" y="299177"/>
        <a:ext cx="8801167" cy="598737"/>
      </dsp:txXfrm>
    </dsp:sp>
    <dsp:sp modelId="{491F66E2-B985-46CB-B2E3-800FDCD6B3A3}">
      <dsp:nvSpPr>
        <dsp:cNvPr id="0" name=""/>
        <dsp:cNvSpPr/>
      </dsp:nvSpPr>
      <dsp:spPr>
        <a:xfrm>
          <a:off x="156296" y="187595"/>
          <a:ext cx="821902" cy="821902"/>
        </a:xfrm>
        <a:prstGeom prst="ellipse">
          <a:avLst/>
        </a:prstGeom>
        <a:solidFill>
          <a:schemeClr val="lt1">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sp>
    <dsp:sp modelId="{9AC67E0D-1A70-4362-B3B3-8607B7A8492C}">
      <dsp:nvSpPr>
        <dsp:cNvPr id="0" name=""/>
        <dsp:cNvSpPr/>
      </dsp:nvSpPr>
      <dsp:spPr>
        <a:xfrm>
          <a:off x="893564" y="1196996"/>
          <a:ext cx="8372129" cy="598737"/>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248" tIns="60960" rIns="60960" bIns="60960" numCol="1" spcCol="1270" anchor="ctr" anchorCtr="0">
          <a:noAutofit/>
        </a:bodyPr>
        <a:lstStyle/>
        <a:p>
          <a:pPr marL="0" lvl="0" indent="0" algn="l" defTabSz="1066800">
            <a:lnSpc>
              <a:spcPct val="90000"/>
            </a:lnSpc>
            <a:spcBef>
              <a:spcPct val="0"/>
            </a:spcBef>
            <a:spcAft>
              <a:spcPct val="35000"/>
            </a:spcAft>
            <a:buNone/>
          </a:pP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893564" y="1196996"/>
        <a:ext cx="8372129" cy="598737"/>
      </dsp:txXfrm>
    </dsp:sp>
    <dsp:sp modelId="{9847CAC2-C80F-4C25-A5E2-B42BE9184CBE}">
      <dsp:nvSpPr>
        <dsp:cNvPr id="0" name=""/>
        <dsp:cNvSpPr/>
      </dsp:nvSpPr>
      <dsp:spPr>
        <a:xfrm>
          <a:off x="482613" y="1085414"/>
          <a:ext cx="821902" cy="821902"/>
        </a:xfrm>
        <a:prstGeom prst="ellipse">
          <a:avLst/>
        </a:prstGeom>
        <a:solidFill>
          <a:schemeClr val="lt1">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sp>
    <dsp:sp modelId="{740C6FD1-EB80-42B5-ACDF-6653822B7E9A}">
      <dsp:nvSpPr>
        <dsp:cNvPr id="0" name=""/>
        <dsp:cNvSpPr/>
      </dsp:nvSpPr>
      <dsp:spPr>
        <a:xfrm>
          <a:off x="1025244" y="2094816"/>
          <a:ext cx="8240449" cy="598737"/>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248" tIns="60960" rIns="60960" bIns="60960" numCol="1" spcCol="1270" anchor="ctr" anchorCtr="0">
          <a:noAutofit/>
        </a:bodyPr>
        <a:lstStyle/>
        <a:p>
          <a:pPr marL="0" lvl="0" indent="0" algn="l" defTabSz="1066800">
            <a:lnSpc>
              <a:spcPct val="90000"/>
            </a:lnSpc>
            <a:spcBef>
              <a:spcPct val="0"/>
            </a:spcBef>
            <a:spcAft>
              <a:spcPct val="35000"/>
            </a:spcAft>
            <a:buNone/>
          </a:pP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1025244" y="2094816"/>
        <a:ext cx="8240449" cy="598737"/>
      </dsp:txXfrm>
    </dsp:sp>
    <dsp:sp modelId="{93DB419E-3D65-489B-A7EC-56D8120A1EC4}">
      <dsp:nvSpPr>
        <dsp:cNvPr id="0" name=""/>
        <dsp:cNvSpPr/>
      </dsp:nvSpPr>
      <dsp:spPr>
        <a:xfrm>
          <a:off x="614293" y="1983233"/>
          <a:ext cx="821902" cy="821902"/>
        </a:xfrm>
        <a:prstGeom prst="ellipse">
          <a:avLst/>
        </a:prstGeom>
        <a:solidFill>
          <a:schemeClr val="lt1">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sp>
    <dsp:sp modelId="{CFD6DC9C-6DBE-46D7-961B-2806068F72CE}">
      <dsp:nvSpPr>
        <dsp:cNvPr id="0" name=""/>
        <dsp:cNvSpPr/>
      </dsp:nvSpPr>
      <dsp:spPr>
        <a:xfrm>
          <a:off x="893564" y="2992635"/>
          <a:ext cx="8372129" cy="598737"/>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248" tIns="60960" rIns="60960" bIns="60960" numCol="1" spcCol="1270" anchor="ctr" anchorCtr="0">
          <a:noAutofit/>
        </a:bodyPr>
        <a:lstStyle/>
        <a:p>
          <a:pPr marL="0" lvl="0" indent="0" algn="l" defTabSz="1066800">
            <a:lnSpc>
              <a:spcPct val="90000"/>
            </a:lnSpc>
            <a:spcBef>
              <a:spcPct val="0"/>
            </a:spcBef>
            <a:spcAft>
              <a:spcPct val="35000"/>
            </a:spcAft>
            <a:buNone/>
          </a:pP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893564" y="2992635"/>
        <a:ext cx="8372129" cy="598737"/>
      </dsp:txXfrm>
    </dsp:sp>
    <dsp:sp modelId="{31E035CB-9998-4D79-BBBD-7A4AA23881D0}">
      <dsp:nvSpPr>
        <dsp:cNvPr id="0" name=""/>
        <dsp:cNvSpPr/>
      </dsp:nvSpPr>
      <dsp:spPr>
        <a:xfrm>
          <a:off x="482613" y="2881053"/>
          <a:ext cx="821902" cy="821902"/>
        </a:xfrm>
        <a:prstGeom prst="ellipse">
          <a:avLst/>
        </a:prstGeom>
        <a:solidFill>
          <a:schemeClr val="lt1">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sp>
    <dsp:sp modelId="{76178E99-05FE-4D8C-A489-1388918563D4}">
      <dsp:nvSpPr>
        <dsp:cNvPr id="0" name=""/>
        <dsp:cNvSpPr/>
      </dsp:nvSpPr>
      <dsp:spPr>
        <a:xfrm>
          <a:off x="464526" y="3890454"/>
          <a:ext cx="8801167" cy="598737"/>
        </a:xfrm>
        <a:prstGeom prst="rect">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5248" tIns="60960" rIns="60960" bIns="60960" numCol="1" spcCol="1270" anchor="ctr" anchorCtr="0">
          <a:noAutofit/>
        </a:bodyPr>
        <a:lstStyle/>
        <a:p>
          <a:pPr marL="0" lvl="0" indent="0" algn="l" defTabSz="1066800">
            <a:lnSpc>
              <a:spcPct val="90000"/>
            </a:lnSpc>
            <a:spcBef>
              <a:spcPct val="0"/>
            </a:spcBef>
            <a:spcAft>
              <a:spcPct val="35000"/>
            </a:spcAft>
            <a:buNone/>
          </a:pPr>
          <a:endParaRPr lang="en-US" sz="2400" kern="1200" dirty="0">
            <a:latin typeface="Segoe UI" panose="020B0502040204020203" pitchFamily="34" charset="0"/>
            <a:ea typeface="Segoe UI" panose="020B0502040204020203" pitchFamily="34" charset="0"/>
            <a:cs typeface="Segoe UI" panose="020B0502040204020203" pitchFamily="34" charset="0"/>
          </a:endParaRPr>
        </a:p>
      </dsp:txBody>
      <dsp:txXfrm>
        <a:off x="464526" y="3890454"/>
        <a:ext cx="8801167" cy="598737"/>
      </dsp:txXfrm>
    </dsp:sp>
    <dsp:sp modelId="{A140598F-E91C-4DCA-8D9E-0354AEC4CC18}">
      <dsp:nvSpPr>
        <dsp:cNvPr id="0" name=""/>
        <dsp:cNvSpPr/>
      </dsp:nvSpPr>
      <dsp:spPr>
        <a:xfrm>
          <a:off x="156296" y="3778872"/>
          <a:ext cx="821902" cy="821902"/>
        </a:xfrm>
        <a:prstGeom prst="ellipse">
          <a:avLst/>
        </a:prstGeom>
        <a:solidFill>
          <a:schemeClr val="lt1">
            <a:hueOff val="0"/>
            <a:satOff val="0"/>
            <a:lumOff val="0"/>
            <a:alphaOff val="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D680C8-526E-49D0-84EC-14C47E6CCF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D175554-3A91-43BC-8A73-15574EEE7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B9C439-DE4A-41B8-82A0-12EFC78A47E9}" type="datetimeFigureOut">
              <a:rPr lang="en-US" smtClean="0"/>
              <a:t>11/26/2017</a:t>
            </a:fld>
            <a:endParaRPr lang="en-US"/>
          </a:p>
        </p:txBody>
      </p:sp>
      <p:sp>
        <p:nvSpPr>
          <p:cNvPr id="4" name="Footer Placeholder 3">
            <a:extLst>
              <a:ext uri="{FF2B5EF4-FFF2-40B4-BE49-F238E27FC236}">
                <a16:creationId xmlns:a16="http://schemas.microsoft.com/office/drawing/2014/main" id="{8DA85033-CA2D-4393-9710-232CF67906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7E92DA-B278-4645-9126-35EBBDD4C90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E05C9F-795B-4A1C-A726-F2BFB5B05309}" type="slidenum">
              <a:rPr lang="en-US" smtClean="0"/>
              <a:t>‹#›</a:t>
            </a:fld>
            <a:endParaRPr lang="en-US"/>
          </a:p>
        </p:txBody>
      </p:sp>
    </p:spTree>
    <p:extLst>
      <p:ext uri="{BB962C8B-B14F-4D97-AF65-F5344CB8AC3E}">
        <p14:creationId xmlns:p14="http://schemas.microsoft.com/office/powerpoint/2010/main" val="447381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51F24A7-55FF-8248-B6DC-9C784CDD23ED}" type="datetimeFigureOut">
              <a:rPr lang="en-US"/>
              <a:pPr>
                <a:defRPr/>
              </a:pPr>
              <a:t>11/26/2017</a:t>
            </a:fld>
            <a:endParaRPr lang="en-US"/>
          </a:p>
        </p:txBody>
      </p:sp>
      <p:sp>
        <p:nvSpPr>
          <p:cNvPr id="4" name="Slide Image Placeholder 3"/>
          <p:cNvSpPr>
            <a:spLocks noGrp="1" noRot="1" noChangeAspect="1"/>
          </p:cNvSpPr>
          <p:nvPr>
            <p:ph type="sldImg" idx="2"/>
          </p:nvPr>
        </p:nvSpPr>
        <p:spPr>
          <a:xfrm>
            <a:off x="841375" y="685800"/>
            <a:ext cx="51752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1FEBF02B-98BA-9247-B99F-54CDC00C3533}" type="slidenum">
              <a:rPr lang="en-US"/>
              <a:pPr>
                <a:defRPr/>
              </a:pPr>
              <a:t>‹#›</a:t>
            </a:fld>
            <a:endParaRPr lang="en-US"/>
          </a:p>
        </p:txBody>
      </p:sp>
    </p:spTree>
    <p:extLst>
      <p:ext uri="{BB962C8B-B14F-4D97-AF65-F5344CB8AC3E}">
        <p14:creationId xmlns:p14="http://schemas.microsoft.com/office/powerpoint/2010/main" val="345796887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BF02B-98BA-9247-B99F-54CDC00C3533}" type="slidenum">
              <a:rPr lang="en-US" smtClean="0"/>
              <a:pPr>
                <a:defRPr/>
              </a:pPr>
              <a:t>3</a:t>
            </a:fld>
            <a:endParaRPr lang="en-US"/>
          </a:p>
        </p:txBody>
      </p:sp>
    </p:spTree>
    <p:extLst>
      <p:ext uri="{BB962C8B-B14F-4D97-AF65-F5344CB8AC3E}">
        <p14:creationId xmlns:p14="http://schemas.microsoft.com/office/powerpoint/2010/main" val="17899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BF02B-98BA-9247-B99F-54CDC00C3533}" type="slidenum">
              <a:rPr lang="en-US" smtClean="0"/>
              <a:pPr>
                <a:defRPr/>
              </a:pPr>
              <a:t>6</a:t>
            </a:fld>
            <a:endParaRPr lang="en-US"/>
          </a:p>
        </p:txBody>
      </p:sp>
    </p:spTree>
    <p:extLst>
      <p:ext uri="{BB962C8B-B14F-4D97-AF65-F5344CB8AC3E}">
        <p14:creationId xmlns:p14="http://schemas.microsoft.com/office/powerpoint/2010/main" val="2828390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BF02B-98BA-9247-B99F-54CDC00C3533}" type="slidenum">
              <a:rPr lang="en-US" smtClean="0"/>
              <a:pPr>
                <a:defRPr/>
              </a:pPr>
              <a:t>10</a:t>
            </a:fld>
            <a:endParaRPr lang="en-US"/>
          </a:p>
        </p:txBody>
      </p:sp>
    </p:spTree>
    <p:extLst>
      <p:ext uri="{BB962C8B-B14F-4D97-AF65-F5344CB8AC3E}">
        <p14:creationId xmlns:p14="http://schemas.microsoft.com/office/powerpoint/2010/main" val="387608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BF02B-98BA-9247-B99F-54CDC00C3533}" type="slidenum">
              <a:rPr lang="en-US" smtClean="0"/>
              <a:pPr>
                <a:defRPr/>
              </a:pPr>
              <a:t>19</a:t>
            </a:fld>
            <a:endParaRPr lang="en-US"/>
          </a:p>
        </p:txBody>
      </p:sp>
    </p:spTree>
    <p:extLst>
      <p:ext uri="{BB962C8B-B14F-4D97-AF65-F5344CB8AC3E}">
        <p14:creationId xmlns:p14="http://schemas.microsoft.com/office/powerpoint/2010/main" val="22996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EBF02B-98BA-9247-B99F-54CDC00C3533}" type="slidenum">
              <a:rPr lang="en-US" smtClean="0"/>
              <a:pPr>
                <a:defRPr/>
              </a:pPr>
              <a:t>20</a:t>
            </a:fld>
            <a:endParaRPr lang="en-US"/>
          </a:p>
        </p:txBody>
      </p:sp>
    </p:spTree>
    <p:extLst>
      <p:ext uri="{BB962C8B-B14F-4D97-AF65-F5344CB8AC3E}">
        <p14:creationId xmlns:p14="http://schemas.microsoft.com/office/powerpoint/2010/main" val="441984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BF02B-98BA-9247-B99F-54CDC00C3533}" type="slidenum">
              <a:rPr lang="en-US" smtClean="0"/>
              <a:pPr>
                <a:defRPr/>
              </a:pPr>
              <a:t>21</a:t>
            </a:fld>
            <a:endParaRPr lang="en-US"/>
          </a:p>
        </p:txBody>
      </p:sp>
    </p:spTree>
    <p:extLst>
      <p:ext uri="{BB962C8B-B14F-4D97-AF65-F5344CB8AC3E}">
        <p14:creationId xmlns:p14="http://schemas.microsoft.com/office/powerpoint/2010/main" val="316433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BF02B-98BA-9247-B99F-54CDC00C3533}" type="slidenum">
              <a:rPr lang="en-US" smtClean="0"/>
              <a:pPr>
                <a:defRPr/>
              </a:pPr>
              <a:t>27</a:t>
            </a:fld>
            <a:endParaRPr lang="en-US"/>
          </a:p>
        </p:txBody>
      </p:sp>
    </p:spTree>
    <p:extLst>
      <p:ext uri="{BB962C8B-B14F-4D97-AF65-F5344CB8AC3E}">
        <p14:creationId xmlns:p14="http://schemas.microsoft.com/office/powerpoint/2010/main" val="3436366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FEBF02B-98BA-9247-B99F-54CDC00C3533}" type="slidenum">
              <a:rPr lang="en-US" smtClean="0"/>
              <a:pPr>
                <a:defRPr/>
              </a:pPr>
              <a:t>34</a:t>
            </a:fld>
            <a:endParaRPr lang="en-US"/>
          </a:p>
        </p:txBody>
      </p:sp>
    </p:spTree>
    <p:extLst>
      <p:ext uri="{BB962C8B-B14F-4D97-AF65-F5344CB8AC3E}">
        <p14:creationId xmlns:p14="http://schemas.microsoft.com/office/powerpoint/2010/main" val="1033518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2012_DI_logo.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475" y="257175"/>
            <a:ext cx="2195513" cy="530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3089275" y="0"/>
            <a:ext cx="6667500" cy="646430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3496183" y="2295430"/>
            <a:ext cx="5528839" cy="1385635"/>
          </a:xfrm>
        </p:spPr>
        <p:txBody>
          <a:bodyPr/>
          <a:lstStyle>
            <a:lvl1pPr algn="l">
              <a:defRPr sz="3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3505707" y="4094057"/>
            <a:ext cx="4797081" cy="1651988"/>
          </a:xfrm>
        </p:spPr>
        <p:txBody>
          <a:bodyPr/>
          <a:lstStyle>
            <a:lvl1pPr marL="0" indent="0" algn="l">
              <a:buNone/>
              <a:defRPr sz="16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15531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alytics Section Header">
    <p:spTree>
      <p:nvGrpSpPr>
        <p:cNvPr id="1" name=""/>
        <p:cNvGrpSpPr/>
        <p:nvPr/>
      </p:nvGrpSpPr>
      <p:grpSpPr>
        <a:xfrm>
          <a:off x="0" y="0"/>
          <a:ext cx="0" cy="0"/>
          <a:chOff x="0" y="0"/>
          <a:chExt cx="0" cy="0"/>
        </a:xfrm>
      </p:grpSpPr>
      <p:sp>
        <p:nvSpPr>
          <p:cNvPr id="3" name="Rectangle 2"/>
          <p:cNvSpPr/>
          <p:nvPr/>
        </p:nvSpPr>
        <p:spPr>
          <a:xfrm>
            <a:off x="0" y="0"/>
            <a:ext cx="9756775" cy="36893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20779582">
            <a:off x="-155575" y="-374650"/>
            <a:ext cx="5529263" cy="4881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897187" y="4181494"/>
            <a:ext cx="6686174" cy="574656"/>
          </a:xfrm>
        </p:spPr>
        <p:txBody>
          <a:bodyPr anchorCtr="0">
            <a:noAutofit/>
          </a:bodyPr>
          <a:lstStyle>
            <a:lvl1pPr algn="r">
              <a:defRPr sz="3200" b="0" cap="none">
                <a:solidFill>
                  <a:srgbClr val="00B0F0"/>
                </a:solidFill>
              </a:defRPr>
            </a:lvl1pPr>
          </a:lstStyle>
          <a:p>
            <a:r>
              <a:rPr lang="en-US"/>
              <a:t>Click to edit Master title style</a:t>
            </a:r>
            <a:endParaRPr lang="en-US" dirty="0"/>
          </a:p>
        </p:txBody>
      </p:sp>
    </p:spTree>
    <p:extLst>
      <p:ext uri="{BB962C8B-B14F-4D97-AF65-F5344CB8AC3E}">
        <p14:creationId xmlns:p14="http://schemas.microsoft.com/office/powerpoint/2010/main" val="34997127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oduct_Section Header">
    <p:spTree>
      <p:nvGrpSpPr>
        <p:cNvPr id="1" name=""/>
        <p:cNvGrpSpPr/>
        <p:nvPr/>
      </p:nvGrpSpPr>
      <p:grpSpPr>
        <a:xfrm>
          <a:off x="0" y="0"/>
          <a:ext cx="0" cy="0"/>
          <a:chOff x="0" y="0"/>
          <a:chExt cx="0" cy="0"/>
        </a:xfrm>
      </p:grpSpPr>
      <p:sp>
        <p:nvSpPr>
          <p:cNvPr id="3" name="Rectangle 2"/>
          <p:cNvSpPr/>
          <p:nvPr/>
        </p:nvSpPr>
        <p:spPr>
          <a:xfrm>
            <a:off x="0" y="0"/>
            <a:ext cx="9756775" cy="36893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1325476">
            <a:off x="-330200" y="-452438"/>
            <a:ext cx="5959475" cy="4062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897187" y="4181494"/>
            <a:ext cx="6686174" cy="574656"/>
          </a:xfrm>
        </p:spPr>
        <p:txBody>
          <a:bodyPr anchorCtr="0">
            <a:noAutofit/>
          </a:bodyPr>
          <a:lstStyle>
            <a:lvl1pPr algn="r">
              <a:defRPr sz="3200" b="0" cap="none">
                <a:solidFill>
                  <a:srgbClr val="00B0F0"/>
                </a:solidFill>
              </a:defRPr>
            </a:lvl1pPr>
          </a:lstStyle>
          <a:p>
            <a:r>
              <a:rPr lang="en-US"/>
              <a:t>Click to edit Master title style</a:t>
            </a:r>
            <a:endParaRPr lang="en-US" dirty="0"/>
          </a:p>
        </p:txBody>
      </p:sp>
    </p:spTree>
    <p:extLst>
      <p:ext uri="{BB962C8B-B14F-4D97-AF65-F5344CB8AC3E}">
        <p14:creationId xmlns:p14="http://schemas.microsoft.com/office/powerpoint/2010/main" val="260510144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amp;A_Section Header">
    <p:spTree>
      <p:nvGrpSpPr>
        <p:cNvPr id="1" name=""/>
        <p:cNvGrpSpPr/>
        <p:nvPr/>
      </p:nvGrpSpPr>
      <p:grpSpPr>
        <a:xfrm>
          <a:off x="0" y="0"/>
          <a:ext cx="0" cy="0"/>
          <a:chOff x="0" y="0"/>
          <a:chExt cx="0" cy="0"/>
        </a:xfrm>
      </p:grpSpPr>
      <p:sp>
        <p:nvSpPr>
          <p:cNvPr id="3" name="Rectangle 2"/>
          <p:cNvSpPr/>
          <p:nvPr/>
        </p:nvSpPr>
        <p:spPr>
          <a:xfrm>
            <a:off x="0" y="0"/>
            <a:ext cx="9756775" cy="36893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20979732">
            <a:off x="115888" y="-296863"/>
            <a:ext cx="4881562"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897187" y="4181494"/>
            <a:ext cx="6686174" cy="574656"/>
          </a:xfrm>
        </p:spPr>
        <p:txBody>
          <a:bodyPr anchorCtr="0">
            <a:noAutofit/>
          </a:bodyPr>
          <a:lstStyle>
            <a:lvl1pPr algn="r">
              <a:defRPr sz="3200" b="0" cap="none">
                <a:solidFill>
                  <a:srgbClr val="00B0F0"/>
                </a:solidFill>
              </a:defRPr>
            </a:lvl1pPr>
          </a:lstStyle>
          <a:p>
            <a:r>
              <a:rPr lang="en-US"/>
              <a:t>Click to edit Master title style</a:t>
            </a:r>
            <a:endParaRPr lang="en-US" dirty="0"/>
          </a:p>
        </p:txBody>
      </p:sp>
    </p:spTree>
    <p:extLst>
      <p:ext uri="{BB962C8B-B14F-4D97-AF65-F5344CB8AC3E}">
        <p14:creationId xmlns:p14="http://schemas.microsoft.com/office/powerpoint/2010/main" val="206015285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87849" y="1777988"/>
            <a:ext cx="4310937" cy="603034"/>
          </a:xfrm>
        </p:spPr>
        <p:txBody>
          <a:bodyPr anchor="b"/>
          <a:lstStyle>
            <a:lvl1pPr marL="0" indent="0">
              <a:buNone/>
              <a:defRPr sz="2000" b="0">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7849" y="2381003"/>
            <a:ext cx="4310937" cy="372445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56313" y="1777988"/>
            <a:ext cx="4312630" cy="603034"/>
          </a:xfrm>
        </p:spPr>
        <p:txBody>
          <a:bodyPr anchor="b"/>
          <a:lstStyle>
            <a:lvl1pPr marL="0" indent="0">
              <a:buNone/>
              <a:defRPr sz="2000" b="0">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6313" y="2381003"/>
            <a:ext cx="4312630" cy="372445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309563" y="6111875"/>
            <a:ext cx="1766887" cy="342900"/>
          </a:xfrm>
          <a:prstGeom prst="rect">
            <a:avLst/>
          </a:prstGeom>
        </p:spPr>
        <p:txBody>
          <a:bodyPr vert="horz" lIns="91440" tIns="45720" rIns="91440" bIns="45720" rtlCol="0" anchor="ctr"/>
          <a:lstStyle>
            <a:lvl1pPr algn="l" defTabSz="457200" fontAlgn="auto">
              <a:spcBef>
                <a:spcPts val="0"/>
              </a:spcBef>
              <a:spcAft>
                <a:spcPts val="0"/>
              </a:spcAft>
              <a:defRPr sz="900">
                <a:solidFill>
                  <a:prstClr val="black">
                    <a:lumMod val="50000"/>
                    <a:lumOff val="50000"/>
                  </a:prstClr>
                </a:solidFill>
                <a:latin typeface="Trebuchet MS"/>
                <a:ea typeface="+mn-ea"/>
                <a:cs typeface="+mn-cs"/>
              </a:defRPr>
            </a:lvl1pPr>
          </a:lstStyle>
          <a:p>
            <a:pPr>
              <a:defRPr/>
            </a:pPr>
            <a:fld id="{14296FF6-5E5F-A742-8CC0-6F3ACF95EF78}" type="slidenum">
              <a:rPr lang="en-US"/>
              <a:pPr>
                <a:defRPr/>
              </a:pPr>
              <a:t>‹#›</a:t>
            </a:fld>
            <a:endParaRPr lang="en-US" dirty="0"/>
          </a:p>
        </p:txBody>
      </p:sp>
    </p:spTree>
    <p:extLst>
      <p:ext uri="{BB962C8B-B14F-4D97-AF65-F5344CB8AC3E}">
        <p14:creationId xmlns:p14="http://schemas.microsoft.com/office/powerpoint/2010/main" val="180344949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87839" y="1839338"/>
            <a:ext cx="4309242" cy="4266139"/>
          </a:xfrm>
        </p:spPr>
        <p:txBody>
          <a:bodyPr/>
          <a:lstStyle>
            <a:lvl1pPr marL="457200" indent="-457200">
              <a:buFont typeface="Wingdings" panose="05000000000000000000" pitchFamily="2" charset="2"/>
              <a:buChar char="§"/>
              <a:defRPr sz="2800">
                <a:solidFill>
                  <a:schemeClr val="tx1"/>
                </a:solidFill>
              </a:defRPr>
            </a:lvl1pPr>
            <a:lvl2pPr marL="742950" indent="-285750">
              <a:buFont typeface="Wingdings" panose="05000000000000000000" pitchFamily="2" charset="2"/>
              <a:buChar char="§"/>
              <a:defRPr lang="en-US" sz="2400" kern="1200" spc="-2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9694" y="1839338"/>
            <a:ext cx="4309242" cy="4266139"/>
          </a:xfrm>
        </p:spPr>
        <p:txBody>
          <a:bodyPr/>
          <a:lstStyle>
            <a:lvl1pPr marL="457200" indent="-457200">
              <a:buFont typeface="Wingdings" panose="05000000000000000000" pitchFamily="2" charset="2"/>
              <a:buChar char="§"/>
              <a:defRPr sz="2800">
                <a:solidFill>
                  <a:schemeClr val="tx1"/>
                </a:solidFill>
              </a:defRPr>
            </a:lvl1pPr>
            <a:lvl2pPr marL="742950" indent="-285750">
              <a:buClr>
                <a:schemeClr val="tx2"/>
              </a:buClr>
              <a:buFont typeface="Wingdings" panose="05000000000000000000" pitchFamily="2" charset="2"/>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338139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533786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161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lthcare_Demo Break">
    <p:spTree>
      <p:nvGrpSpPr>
        <p:cNvPr id="1" name=""/>
        <p:cNvGrpSpPr/>
        <p:nvPr/>
      </p:nvGrpSpPr>
      <p:grpSpPr>
        <a:xfrm>
          <a:off x="0" y="0"/>
          <a:ext cx="0" cy="0"/>
          <a:chOff x="0" y="0"/>
          <a:chExt cx="0" cy="0"/>
        </a:xfrm>
      </p:grpSpPr>
      <p:sp>
        <p:nvSpPr>
          <p:cNvPr id="3" name="Rectangle 5"/>
          <p:cNvSpPr>
            <a:spLocks noChangeArrowheads="1"/>
          </p:cNvSpPr>
          <p:nvPr/>
        </p:nvSpPr>
        <p:spPr bwMode="auto">
          <a:xfrm>
            <a:off x="0" y="1866900"/>
            <a:ext cx="9756775" cy="3160713"/>
          </a:xfrm>
          <a:prstGeom prst="rect">
            <a:avLst/>
          </a:prstGeom>
          <a:solidFill>
            <a:srgbClr val="1F497D">
              <a:alpha val="87842"/>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Rectangle 6"/>
          <p:cNvSpPr>
            <a:spLocks noChangeArrowheads="1"/>
          </p:cNvSpPr>
          <p:nvPr/>
        </p:nvSpPr>
        <p:spPr bwMode="auto">
          <a:xfrm>
            <a:off x="0" y="3662363"/>
            <a:ext cx="9756775" cy="1868487"/>
          </a:xfrm>
          <a:prstGeom prst="rect">
            <a:avLst/>
          </a:prstGeom>
          <a:solidFill>
            <a:srgbClr val="0099CC">
              <a:alpha val="78822"/>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4"/>
          <p:cNvSpPr/>
          <p:nvPr/>
        </p:nvSpPr>
        <p:spPr>
          <a:xfrm>
            <a:off x="4841875" y="1785938"/>
            <a:ext cx="3984625" cy="4022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26038" y="2432050"/>
            <a:ext cx="3422650" cy="28225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 Placeholder 8"/>
          <p:cNvSpPr>
            <a:spLocks noGrp="1"/>
          </p:cNvSpPr>
          <p:nvPr>
            <p:ph type="body" sz="quarter" idx="10"/>
          </p:nvPr>
        </p:nvSpPr>
        <p:spPr>
          <a:xfrm>
            <a:off x="230187" y="3797845"/>
            <a:ext cx="4343400" cy="914400"/>
          </a:xfrm>
        </p:spPr>
        <p:txBody>
          <a:bodyPr/>
          <a:lstStyle>
            <a:lvl1pPr marL="0" indent="0">
              <a:buFontTx/>
              <a:buNone/>
              <a:defRPr sz="24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67571401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orkBench_Demo Break">
    <p:spTree>
      <p:nvGrpSpPr>
        <p:cNvPr id="1" name=""/>
        <p:cNvGrpSpPr/>
        <p:nvPr/>
      </p:nvGrpSpPr>
      <p:grpSpPr>
        <a:xfrm>
          <a:off x="0" y="0"/>
          <a:ext cx="0" cy="0"/>
          <a:chOff x="0" y="0"/>
          <a:chExt cx="0" cy="0"/>
        </a:xfrm>
      </p:grpSpPr>
      <p:sp>
        <p:nvSpPr>
          <p:cNvPr id="3" name="Rectangle 5"/>
          <p:cNvSpPr>
            <a:spLocks noChangeArrowheads="1"/>
          </p:cNvSpPr>
          <p:nvPr/>
        </p:nvSpPr>
        <p:spPr bwMode="auto">
          <a:xfrm>
            <a:off x="0" y="1866900"/>
            <a:ext cx="9756775" cy="3160713"/>
          </a:xfrm>
          <a:prstGeom prst="rect">
            <a:avLst/>
          </a:prstGeom>
          <a:solidFill>
            <a:srgbClr val="1F497D">
              <a:alpha val="87842"/>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Rectangle 6"/>
          <p:cNvSpPr>
            <a:spLocks noChangeArrowheads="1"/>
          </p:cNvSpPr>
          <p:nvPr/>
        </p:nvSpPr>
        <p:spPr bwMode="auto">
          <a:xfrm>
            <a:off x="0" y="3662363"/>
            <a:ext cx="9756775" cy="1868487"/>
          </a:xfrm>
          <a:prstGeom prst="rect">
            <a:avLst/>
          </a:prstGeom>
          <a:solidFill>
            <a:srgbClr val="0099CC">
              <a:alpha val="78822"/>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4"/>
          <p:cNvSpPr/>
          <p:nvPr/>
        </p:nvSpPr>
        <p:spPr>
          <a:xfrm>
            <a:off x="4841875" y="1785938"/>
            <a:ext cx="3984625" cy="4022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2" descr="C:\Users\Lauren\AppData\Local\Microsoft\Windows\Temporary Internet Files\Content.Outlook\5FXEQ2SG\workbench-screen-on-a-moni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468563"/>
            <a:ext cx="3424238" cy="281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230187" y="3797845"/>
            <a:ext cx="4343400" cy="914400"/>
          </a:xfrm>
        </p:spPr>
        <p:txBody>
          <a:bodyPr/>
          <a:lstStyle>
            <a:lvl1pPr marL="0" indent="0">
              <a:buFontTx/>
              <a:buNone/>
              <a:defRPr sz="24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28716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oods &amp; Services_Demo Break">
    <p:spTree>
      <p:nvGrpSpPr>
        <p:cNvPr id="1" name=""/>
        <p:cNvGrpSpPr/>
        <p:nvPr/>
      </p:nvGrpSpPr>
      <p:grpSpPr>
        <a:xfrm>
          <a:off x="0" y="0"/>
          <a:ext cx="0" cy="0"/>
          <a:chOff x="0" y="0"/>
          <a:chExt cx="0" cy="0"/>
        </a:xfrm>
      </p:grpSpPr>
      <p:sp>
        <p:nvSpPr>
          <p:cNvPr id="3" name="Rectangle 5"/>
          <p:cNvSpPr>
            <a:spLocks noChangeArrowheads="1"/>
          </p:cNvSpPr>
          <p:nvPr/>
        </p:nvSpPr>
        <p:spPr bwMode="auto">
          <a:xfrm>
            <a:off x="0" y="1866900"/>
            <a:ext cx="9756775" cy="3160713"/>
          </a:xfrm>
          <a:prstGeom prst="rect">
            <a:avLst/>
          </a:prstGeom>
          <a:solidFill>
            <a:srgbClr val="1F497D">
              <a:alpha val="87842"/>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Rectangle 6"/>
          <p:cNvSpPr>
            <a:spLocks noChangeArrowheads="1"/>
          </p:cNvSpPr>
          <p:nvPr/>
        </p:nvSpPr>
        <p:spPr bwMode="auto">
          <a:xfrm>
            <a:off x="0" y="3662363"/>
            <a:ext cx="9756775" cy="1868487"/>
          </a:xfrm>
          <a:prstGeom prst="rect">
            <a:avLst/>
          </a:prstGeom>
          <a:solidFill>
            <a:srgbClr val="0099CC">
              <a:alpha val="78822"/>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5" name="Rectangle 4"/>
          <p:cNvSpPr/>
          <p:nvPr/>
        </p:nvSpPr>
        <p:spPr>
          <a:xfrm>
            <a:off x="4841875" y="1785938"/>
            <a:ext cx="3984625" cy="4022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80025" y="2349500"/>
            <a:ext cx="3106738" cy="2895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Text Placeholder 8"/>
          <p:cNvSpPr>
            <a:spLocks noGrp="1"/>
          </p:cNvSpPr>
          <p:nvPr>
            <p:ph type="body" sz="quarter" idx="10"/>
          </p:nvPr>
        </p:nvSpPr>
        <p:spPr>
          <a:xfrm>
            <a:off x="230187" y="3797845"/>
            <a:ext cx="4343400" cy="914400"/>
          </a:xfrm>
        </p:spPr>
        <p:txBody>
          <a:bodyPr/>
          <a:lstStyle>
            <a:lvl1pPr marL="0" indent="0">
              <a:buFontTx/>
              <a:buNone/>
              <a:defRPr sz="2400">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0198970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spTree>
      <p:nvGrpSpPr>
        <p:cNvPr id="1" name=""/>
        <p:cNvGrpSpPr/>
        <p:nvPr/>
      </p:nvGrpSpPr>
      <p:grpSpPr>
        <a:xfrm>
          <a:off x="0" y="0"/>
          <a:ext cx="0" cy="0"/>
          <a:chOff x="0" y="0"/>
          <a:chExt cx="0" cy="0"/>
        </a:xfrm>
      </p:grpSpPr>
      <p:graphicFrame>
        <p:nvGraphicFramePr>
          <p:cNvPr id="12" name="Diagram 11"/>
          <p:cNvGraphicFramePr/>
          <p:nvPr/>
        </p:nvGraphicFramePr>
        <p:xfrm>
          <a:off x="201618" y="1489075"/>
          <a:ext cx="9319269" cy="478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198026" y="212094"/>
            <a:ext cx="9334915" cy="1038856"/>
          </a:xfrm>
        </p:spPr>
        <p:txBody>
          <a:bodyPr>
            <a:noAutofit/>
          </a:bodyPr>
          <a:lstStyle>
            <a:lvl1pPr>
              <a:defRPr sz="6600"/>
            </a:lvl1pPr>
          </a:lstStyle>
          <a:p>
            <a:r>
              <a:rPr lang="en-US"/>
              <a:t>Click to edit Master title style</a:t>
            </a:r>
            <a:endParaRPr lang="en-US" dirty="0"/>
          </a:p>
        </p:txBody>
      </p:sp>
      <p:sp>
        <p:nvSpPr>
          <p:cNvPr id="7" name="Text Placeholder 6"/>
          <p:cNvSpPr>
            <a:spLocks noGrp="1"/>
          </p:cNvSpPr>
          <p:nvPr>
            <p:ph type="body" sz="quarter" idx="10"/>
          </p:nvPr>
        </p:nvSpPr>
        <p:spPr>
          <a:xfrm>
            <a:off x="1373194" y="1860550"/>
            <a:ext cx="7315199" cy="609600"/>
          </a:xfrm>
        </p:spPr>
        <p:txBody>
          <a:bodyPr/>
          <a:lstStyle>
            <a:lvl1pPr marL="0" indent="0">
              <a:buNone/>
              <a:defRPr sz="2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8" name="Text Placeholder 6"/>
          <p:cNvSpPr>
            <a:spLocks noGrp="1"/>
          </p:cNvSpPr>
          <p:nvPr>
            <p:ph type="body" sz="quarter" idx="11"/>
          </p:nvPr>
        </p:nvSpPr>
        <p:spPr>
          <a:xfrm>
            <a:off x="1601793" y="2774952"/>
            <a:ext cx="7315199" cy="609600"/>
          </a:xfrm>
        </p:spPr>
        <p:txBody>
          <a:bodyPr/>
          <a:lstStyle>
            <a:lvl1pPr marL="0" indent="0">
              <a:buNone/>
              <a:defRPr sz="2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9" name="Text Placeholder 6"/>
          <p:cNvSpPr>
            <a:spLocks noGrp="1"/>
          </p:cNvSpPr>
          <p:nvPr>
            <p:ph type="body" sz="quarter" idx="12"/>
          </p:nvPr>
        </p:nvSpPr>
        <p:spPr>
          <a:xfrm>
            <a:off x="1830392" y="3689350"/>
            <a:ext cx="7315199" cy="609600"/>
          </a:xfrm>
        </p:spPr>
        <p:txBody>
          <a:bodyPr/>
          <a:lstStyle>
            <a:lvl1pPr marL="0" indent="0">
              <a:buNone/>
              <a:defRPr sz="2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6"/>
          <p:cNvSpPr>
            <a:spLocks noGrp="1"/>
          </p:cNvSpPr>
          <p:nvPr>
            <p:ph type="body" sz="quarter" idx="13"/>
          </p:nvPr>
        </p:nvSpPr>
        <p:spPr>
          <a:xfrm>
            <a:off x="1677992" y="4565650"/>
            <a:ext cx="7315199" cy="609600"/>
          </a:xfrm>
        </p:spPr>
        <p:txBody>
          <a:bodyPr/>
          <a:lstStyle>
            <a:lvl1pPr marL="0" indent="0">
              <a:buNone/>
              <a:defRPr sz="2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1" name="Text Placeholder 6"/>
          <p:cNvSpPr>
            <a:spLocks noGrp="1"/>
          </p:cNvSpPr>
          <p:nvPr>
            <p:ph type="body" sz="quarter" idx="14"/>
          </p:nvPr>
        </p:nvSpPr>
        <p:spPr>
          <a:xfrm>
            <a:off x="1335093" y="5461000"/>
            <a:ext cx="7315199" cy="609600"/>
          </a:xfrm>
        </p:spPr>
        <p:txBody>
          <a:bodyPr/>
          <a:lstStyle>
            <a:lvl1pPr marL="0" indent="0">
              <a:buNone/>
              <a:defRPr sz="2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2715396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s">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350" y="1273175"/>
            <a:ext cx="9766300" cy="3919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23863" y="4237038"/>
            <a:ext cx="2112962" cy="77311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6" name="Rectangle 15"/>
          <p:cNvSpPr/>
          <p:nvPr/>
        </p:nvSpPr>
        <p:spPr>
          <a:xfrm>
            <a:off x="2686050" y="4237038"/>
            <a:ext cx="2112963" cy="77311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20" name="Rectangle 19"/>
          <p:cNvSpPr/>
          <p:nvPr/>
        </p:nvSpPr>
        <p:spPr>
          <a:xfrm>
            <a:off x="4948238" y="4237038"/>
            <a:ext cx="2112962" cy="77311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21" name="Rectangle 20"/>
          <p:cNvSpPr/>
          <p:nvPr/>
        </p:nvSpPr>
        <p:spPr>
          <a:xfrm>
            <a:off x="7235825" y="4237038"/>
            <a:ext cx="2114550" cy="773112"/>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4" name="Picture Placeholder 3"/>
          <p:cNvSpPr>
            <a:spLocks noGrp="1"/>
          </p:cNvSpPr>
          <p:nvPr>
            <p:ph type="pic" sz="quarter" idx="10"/>
          </p:nvPr>
        </p:nvSpPr>
        <p:spPr>
          <a:xfrm>
            <a:off x="423528" y="1631952"/>
            <a:ext cx="2092665" cy="2438400"/>
          </a:xfrm>
        </p:spPr>
        <p:txBody>
          <a:bodyPr/>
          <a:lstStyle>
            <a:lvl1pPr marL="0" indent="0">
              <a:buNone/>
              <a:defRPr/>
            </a:lvl1pPr>
          </a:lstStyle>
          <a:p>
            <a:pPr lvl="0"/>
            <a:r>
              <a:rPr lang="en-US" noProof="0"/>
              <a:t>Drag picture to placeholder or click icon to add</a:t>
            </a:r>
            <a:endParaRPr lang="en-US" noProof="0" dirty="0"/>
          </a:p>
        </p:txBody>
      </p:sp>
      <p:sp>
        <p:nvSpPr>
          <p:cNvPr id="6" name="Picture Placeholder 3"/>
          <p:cNvSpPr>
            <a:spLocks noGrp="1"/>
          </p:cNvSpPr>
          <p:nvPr>
            <p:ph type="pic" sz="quarter" idx="11"/>
          </p:nvPr>
        </p:nvSpPr>
        <p:spPr>
          <a:xfrm>
            <a:off x="2700002" y="1631952"/>
            <a:ext cx="2092665" cy="2438400"/>
          </a:xfrm>
        </p:spPr>
        <p:txBody>
          <a:bodyPr/>
          <a:lstStyle>
            <a:lvl1pPr marL="0" indent="0">
              <a:buNone/>
              <a:defRPr/>
            </a:lvl1pPr>
          </a:lstStyle>
          <a:p>
            <a:pPr lvl="0"/>
            <a:r>
              <a:rPr lang="en-US" noProof="0"/>
              <a:t>Drag picture to placeholder or click icon to add</a:t>
            </a:r>
            <a:endParaRPr lang="en-US" noProof="0" dirty="0"/>
          </a:p>
        </p:txBody>
      </p:sp>
      <p:sp>
        <p:nvSpPr>
          <p:cNvPr id="13" name="Picture Placeholder 3"/>
          <p:cNvSpPr>
            <a:spLocks noGrp="1"/>
          </p:cNvSpPr>
          <p:nvPr>
            <p:ph type="pic" sz="quarter" idx="12"/>
          </p:nvPr>
        </p:nvSpPr>
        <p:spPr>
          <a:xfrm>
            <a:off x="4954593" y="1631952"/>
            <a:ext cx="2092665" cy="2438400"/>
          </a:xfrm>
        </p:spPr>
        <p:txBody>
          <a:bodyPr/>
          <a:lstStyle>
            <a:lvl1pPr marL="0" indent="0">
              <a:buNone/>
              <a:defRPr/>
            </a:lvl1pPr>
          </a:lstStyle>
          <a:p>
            <a:pPr lvl="0"/>
            <a:r>
              <a:rPr lang="en-US" noProof="0"/>
              <a:t>Drag picture to placeholder or click icon to add</a:t>
            </a:r>
            <a:endParaRPr lang="en-US" noProof="0" dirty="0"/>
          </a:p>
        </p:txBody>
      </p:sp>
      <p:sp>
        <p:nvSpPr>
          <p:cNvPr id="14" name="Picture Placeholder 3"/>
          <p:cNvSpPr>
            <a:spLocks noGrp="1"/>
          </p:cNvSpPr>
          <p:nvPr>
            <p:ph type="pic" sz="quarter" idx="13"/>
          </p:nvPr>
        </p:nvSpPr>
        <p:spPr>
          <a:xfrm>
            <a:off x="7240594" y="1631952"/>
            <a:ext cx="2092665" cy="2438400"/>
          </a:xfrm>
        </p:spPr>
        <p:txBody>
          <a:bodyPr/>
          <a:lstStyle>
            <a:lvl1pPr marL="0" indent="0">
              <a:buNone/>
              <a:defRPr/>
            </a:lvl1pPr>
          </a:lstStyle>
          <a:p>
            <a:pPr lvl="0"/>
            <a:r>
              <a:rPr lang="en-US" noProof="0"/>
              <a:t>Drag picture to placeholder or click icon to add</a:t>
            </a:r>
            <a:endParaRPr lang="en-US" noProof="0" dirty="0"/>
          </a:p>
        </p:txBody>
      </p:sp>
      <p:sp>
        <p:nvSpPr>
          <p:cNvPr id="15" name="Text Placeholder 14"/>
          <p:cNvSpPr>
            <a:spLocks noGrp="1"/>
          </p:cNvSpPr>
          <p:nvPr>
            <p:ph type="body" sz="quarter" idx="14"/>
          </p:nvPr>
        </p:nvSpPr>
        <p:spPr>
          <a:xfrm>
            <a:off x="423523" y="4275811"/>
            <a:ext cx="2113968" cy="734429"/>
          </a:xfrm>
        </p:spPr>
        <p:txBody>
          <a:bodyPr>
            <a:noAutofit/>
          </a:bodyPr>
          <a:lstStyle>
            <a:lvl1pPr marL="0" indent="0" algn="ctr">
              <a:buNone/>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7" name="Text Placeholder 14"/>
          <p:cNvSpPr>
            <a:spLocks noGrp="1"/>
          </p:cNvSpPr>
          <p:nvPr>
            <p:ph type="body" sz="quarter" idx="15"/>
          </p:nvPr>
        </p:nvSpPr>
        <p:spPr>
          <a:xfrm>
            <a:off x="2685541" y="4279904"/>
            <a:ext cx="2113968" cy="734429"/>
          </a:xfrm>
        </p:spPr>
        <p:txBody>
          <a:bodyPr>
            <a:noAutofit/>
          </a:bodyPr>
          <a:lstStyle>
            <a:lvl1pPr marL="0" indent="0" algn="ctr">
              <a:buNone/>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8" name="Text Placeholder 14"/>
          <p:cNvSpPr>
            <a:spLocks noGrp="1"/>
          </p:cNvSpPr>
          <p:nvPr>
            <p:ph type="body" sz="quarter" idx="16"/>
          </p:nvPr>
        </p:nvSpPr>
        <p:spPr>
          <a:xfrm>
            <a:off x="4947559" y="4264946"/>
            <a:ext cx="2113968" cy="734429"/>
          </a:xfrm>
        </p:spPr>
        <p:txBody>
          <a:bodyPr>
            <a:noAutofit/>
          </a:bodyPr>
          <a:lstStyle>
            <a:lvl1pPr marL="0" indent="0" algn="ctr">
              <a:buNone/>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Text Placeholder 14"/>
          <p:cNvSpPr>
            <a:spLocks noGrp="1"/>
          </p:cNvSpPr>
          <p:nvPr>
            <p:ph type="body" sz="quarter" idx="17"/>
          </p:nvPr>
        </p:nvSpPr>
        <p:spPr>
          <a:xfrm>
            <a:off x="7228627" y="4269037"/>
            <a:ext cx="2113968" cy="734429"/>
          </a:xfrm>
        </p:spPr>
        <p:txBody>
          <a:bodyPr>
            <a:noAutofit/>
          </a:bodyPr>
          <a:lstStyle>
            <a:lvl1pPr marL="0" indent="0" algn="ctr">
              <a:buNone/>
              <a:defRPr sz="14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813119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ll Out Content ">
    <p:spTree>
      <p:nvGrpSpPr>
        <p:cNvPr id="1" name=""/>
        <p:cNvGrpSpPr/>
        <p:nvPr/>
      </p:nvGrpSpPr>
      <p:grpSpPr>
        <a:xfrm>
          <a:off x="0" y="0"/>
          <a:ext cx="0" cy="0"/>
          <a:chOff x="0" y="0"/>
          <a:chExt cx="0" cy="0"/>
        </a:xfrm>
      </p:grpSpPr>
      <p:sp>
        <p:nvSpPr>
          <p:cNvPr id="6" name="Title 5"/>
          <p:cNvSpPr txBox="1">
            <a:spLocks/>
          </p:cNvSpPr>
          <p:nvPr/>
        </p:nvSpPr>
        <p:spPr>
          <a:xfrm>
            <a:off x="-12700" y="1114425"/>
            <a:ext cx="9756775" cy="1687513"/>
          </a:xfrm>
          <a:prstGeom prst="rect">
            <a:avLst/>
          </a:prstGeom>
          <a:solidFill>
            <a:schemeClr val="tx2"/>
          </a:solidFill>
        </p:spPr>
        <p:txBody>
          <a:bodyPr>
            <a:normAutofit/>
          </a:bodyPr>
          <a:lstStyle>
            <a:lvl1pPr algn="l" defTabSz="457200" rtl="0" eaLnBrk="1" latinLnBrk="0" hangingPunct="1">
              <a:spcBef>
                <a:spcPct val="0"/>
              </a:spcBef>
              <a:buNone/>
              <a:defRPr sz="3000" b="1" kern="1200" spc="-50">
                <a:solidFill>
                  <a:srgbClr val="005295"/>
                </a:solidFill>
                <a:latin typeface="Trebuchet MS"/>
                <a:ea typeface="+mj-ea"/>
                <a:cs typeface="Trebuchet MS"/>
              </a:defRPr>
            </a:lvl1pPr>
          </a:lstStyle>
          <a:p>
            <a:pPr marL="233363" fontAlgn="auto">
              <a:spcAft>
                <a:spcPts val="0"/>
              </a:spcAft>
              <a:defRPr/>
            </a:pPr>
            <a:endParaRPr lang="en-US" sz="2400" b="0" dirty="0">
              <a:solidFill>
                <a:srgbClr val="FFFFFF"/>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382587" y="1327152"/>
            <a:ext cx="9067800" cy="1371600"/>
          </a:xfrm>
        </p:spPr>
        <p:txBody>
          <a:bodyPr/>
          <a:lstStyle>
            <a:lvl1pPr marL="0" indent="0" algn="ctr">
              <a:buNone/>
              <a:defRPr sz="20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7" name="Content Placeholder 6"/>
          <p:cNvSpPr>
            <a:spLocks noGrp="1"/>
          </p:cNvSpPr>
          <p:nvPr>
            <p:ph sz="quarter" idx="11"/>
          </p:nvPr>
        </p:nvSpPr>
        <p:spPr>
          <a:xfrm>
            <a:off x="601662" y="3003550"/>
            <a:ext cx="41910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p:cNvSpPr>
            <a:spLocks noGrp="1"/>
          </p:cNvSpPr>
          <p:nvPr>
            <p:ph sz="quarter" idx="12"/>
          </p:nvPr>
        </p:nvSpPr>
        <p:spPr>
          <a:xfrm>
            <a:off x="5084631" y="3003550"/>
            <a:ext cx="41910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22493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027" y="212096"/>
            <a:ext cx="7850901" cy="575152"/>
          </a:xfrm>
        </p:spPr>
        <p:txBody>
          <a:bodyPr/>
          <a:lstStyle/>
          <a:p>
            <a:r>
              <a:rPr lang="en-US"/>
              <a:t>Click to edit Master title style</a:t>
            </a:r>
            <a:endParaRPr lang="en-US" dirty="0"/>
          </a:p>
        </p:txBody>
      </p:sp>
      <p:sp>
        <p:nvSpPr>
          <p:cNvPr id="3" name="Content Placeholder 2"/>
          <p:cNvSpPr>
            <a:spLocks noGrp="1"/>
          </p:cNvSpPr>
          <p:nvPr>
            <p:ph idx="1"/>
          </p:nvPr>
        </p:nvSpPr>
        <p:spPr>
          <a:xfrm>
            <a:off x="169437" y="1412880"/>
            <a:ext cx="9211221" cy="4391060"/>
          </a:xfrm>
        </p:spPr>
        <p:txBody>
          <a:bodyPr/>
          <a:lstStyle>
            <a:lvl2pPr>
              <a:buClr>
                <a:schemeClr val="tx1"/>
              </a:buClr>
              <a:defRPr/>
            </a:lvl2pPr>
            <a:lvl6pPr>
              <a:defRPr sz="1800">
                <a:latin typeface="Arial"/>
                <a:cs typeface="Aria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18469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027" y="212096"/>
            <a:ext cx="7850901" cy="575152"/>
          </a:xfrm>
        </p:spPr>
        <p:txBody>
          <a:bodyPr/>
          <a:lstStyle/>
          <a:p>
            <a:r>
              <a:rPr lang="en-US"/>
              <a:t>Click to edit Master title style</a:t>
            </a:r>
            <a:endParaRPr lang="en-US" dirty="0"/>
          </a:p>
        </p:txBody>
      </p:sp>
      <p:sp>
        <p:nvSpPr>
          <p:cNvPr id="3" name="Content Placeholder 2"/>
          <p:cNvSpPr>
            <a:spLocks noGrp="1"/>
          </p:cNvSpPr>
          <p:nvPr>
            <p:ph idx="1"/>
          </p:nvPr>
        </p:nvSpPr>
        <p:spPr>
          <a:xfrm>
            <a:off x="169437" y="2089154"/>
            <a:ext cx="9211221" cy="3714785"/>
          </a:xfrm>
        </p:spPr>
        <p:txBody>
          <a:bodyPr/>
          <a:lstStyle>
            <a:lvl2pPr>
              <a:buClr>
                <a:schemeClr val="tx1"/>
              </a:buClr>
              <a:defRPr/>
            </a:lvl2pPr>
            <a:lvl6pPr>
              <a:defRPr sz="1800">
                <a:latin typeface="Arial"/>
                <a:cs typeface="Aria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163513" y="1412879"/>
            <a:ext cx="7000874" cy="600075"/>
          </a:xfrm>
        </p:spPr>
        <p:txBody>
          <a:bodyPr>
            <a:noAutofit/>
          </a:bodyPr>
          <a:lstStyle>
            <a:lvl1pPr marL="0" indent="0">
              <a:buNone/>
              <a:defRPr sz="2800" b="0">
                <a:solidFill>
                  <a:srgbClr val="00B0F0"/>
                </a:solidFill>
              </a:defRPr>
            </a:lvl1pPr>
          </a:lstStyle>
          <a:p>
            <a:pPr lvl="0"/>
            <a:r>
              <a:rPr lang="en-US"/>
              <a:t>Click to edit Master text styles</a:t>
            </a:r>
          </a:p>
        </p:txBody>
      </p:sp>
    </p:spTree>
    <p:extLst>
      <p:ext uri="{BB962C8B-B14F-4D97-AF65-F5344CB8AC3E}">
        <p14:creationId xmlns:p14="http://schemas.microsoft.com/office/powerpoint/2010/main" val="15018540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ic Break">
    <p:spTree>
      <p:nvGrpSpPr>
        <p:cNvPr id="1" name=""/>
        <p:cNvGrpSpPr/>
        <p:nvPr/>
      </p:nvGrpSpPr>
      <p:grpSpPr>
        <a:xfrm>
          <a:off x="0" y="0"/>
          <a:ext cx="0" cy="0"/>
          <a:chOff x="0" y="0"/>
          <a:chExt cx="0" cy="0"/>
        </a:xfrm>
      </p:grpSpPr>
      <p:sp>
        <p:nvSpPr>
          <p:cNvPr id="3" name="Rectangle 2"/>
          <p:cNvSpPr/>
          <p:nvPr/>
        </p:nvSpPr>
        <p:spPr>
          <a:xfrm>
            <a:off x="0" y="0"/>
            <a:ext cx="9756775" cy="36893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897187" y="4181494"/>
            <a:ext cx="6686174" cy="574656"/>
          </a:xfrm>
        </p:spPr>
        <p:txBody>
          <a:bodyPr anchorCtr="0">
            <a:noAutofit/>
          </a:bodyPr>
          <a:lstStyle>
            <a:lvl1pPr algn="r">
              <a:defRPr sz="3200" b="0" cap="none">
                <a:solidFill>
                  <a:srgbClr val="00B0F0"/>
                </a:solidFill>
              </a:defRPr>
            </a:lvl1pPr>
          </a:lstStyle>
          <a:p>
            <a:r>
              <a:rPr lang="en-US"/>
              <a:t>Click to edit Master title style</a:t>
            </a:r>
            <a:endParaRPr lang="en-US" dirty="0"/>
          </a:p>
        </p:txBody>
      </p:sp>
    </p:spTree>
    <p:extLst>
      <p:ext uri="{BB962C8B-B14F-4D97-AF65-F5344CB8AC3E}">
        <p14:creationId xmlns:p14="http://schemas.microsoft.com/office/powerpoint/2010/main" val="40123649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ection Header">
    <p:spTree>
      <p:nvGrpSpPr>
        <p:cNvPr id="1" name=""/>
        <p:cNvGrpSpPr/>
        <p:nvPr/>
      </p:nvGrpSpPr>
      <p:grpSpPr>
        <a:xfrm>
          <a:off x="0" y="0"/>
          <a:ext cx="0" cy="0"/>
          <a:chOff x="0" y="0"/>
          <a:chExt cx="0" cy="0"/>
        </a:xfrm>
      </p:grpSpPr>
      <p:sp>
        <p:nvSpPr>
          <p:cNvPr id="3" name="Rectangle 2"/>
          <p:cNvSpPr/>
          <p:nvPr/>
        </p:nvSpPr>
        <p:spPr>
          <a:xfrm>
            <a:off x="0" y="0"/>
            <a:ext cx="9756775" cy="36893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3863" y="-287338"/>
            <a:ext cx="7050088" cy="443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897187" y="4181494"/>
            <a:ext cx="6686174" cy="574656"/>
          </a:xfrm>
        </p:spPr>
        <p:txBody>
          <a:bodyPr anchorCtr="0">
            <a:noAutofit/>
          </a:bodyPr>
          <a:lstStyle>
            <a:lvl1pPr algn="r">
              <a:defRPr sz="3200" b="0" cap="none">
                <a:solidFill>
                  <a:srgbClr val="00B0F0"/>
                </a:solidFill>
              </a:defRPr>
            </a:lvl1pPr>
          </a:lstStyle>
          <a:p>
            <a:r>
              <a:rPr lang="en-US"/>
              <a:t>Click to edit Master title style</a:t>
            </a:r>
            <a:endParaRPr lang="en-US" dirty="0"/>
          </a:p>
        </p:txBody>
      </p:sp>
    </p:spTree>
    <p:extLst>
      <p:ext uri="{BB962C8B-B14F-4D97-AF65-F5344CB8AC3E}">
        <p14:creationId xmlns:p14="http://schemas.microsoft.com/office/powerpoint/2010/main" val="37989319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p:cNvSpPr/>
          <p:nvPr/>
        </p:nvSpPr>
        <p:spPr>
          <a:xfrm>
            <a:off x="0" y="0"/>
            <a:ext cx="9756775" cy="36893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70075" y="-206375"/>
            <a:ext cx="8220075" cy="426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897187" y="4181494"/>
            <a:ext cx="6686174" cy="574656"/>
          </a:xfrm>
        </p:spPr>
        <p:txBody>
          <a:bodyPr anchorCtr="0">
            <a:noAutofit/>
          </a:bodyPr>
          <a:lstStyle>
            <a:lvl1pPr algn="r">
              <a:defRPr sz="3200" b="0" cap="none">
                <a:solidFill>
                  <a:srgbClr val="00B0F0"/>
                </a:solidFill>
              </a:defRPr>
            </a:lvl1pPr>
          </a:lstStyle>
          <a:p>
            <a:r>
              <a:rPr lang="en-US"/>
              <a:t>Click to edit Master title style</a:t>
            </a:r>
            <a:endParaRPr lang="en-US" dirty="0"/>
          </a:p>
        </p:txBody>
      </p:sp>
    </p:spTree>
    <p:extLst>
      <p:ext uri="{BB962C8B-B14F-4D97-AF65-F5344CB8AC3E}">
        <p14:creationId xmlns:p14="http://schemas.microsoft.com/office/powerpoint/2010/main" val="33463848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descr="2012_DI_logo.eps"/>
          <p:cNvPicPr>
            <a:picLocks noChangeAspect="1"/>
          </p:cNvPicPr>
          <p:nvPr/>
        </p:nvPicPr>
        <p:blipFill>
          <a:blip r:embed="rId21" cstate="email">
            <a:extLst>
              <a:ext uri="{28A0092B-C50C-407E-A947-70E740481C1C}">
                <a14:useLocalDpi xmlns:a14="http://schemas.microsoft.com/office/drawing/2010/main" val="0"/>
              </a:ext>
            </a:extLst>
          </a:blip>
          <a:srcRect/>
          <a:stretch>
            <a:fillRect/>
          </a:stretch>
        </p:blipFill>
        <p:spPr bwMode="auto">
          <a:xfrm>
            <a:off x="8266113" y="106363"/>
            <a:ext cx="1371600"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198438" y="212725"/>
            <a:ext cx="9334500" cy="574675"/>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438" y="1306513"/>
            <a:ext cx="9210675" cy="46497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TextBox 4"/>
          <p:cNvSpPr txBox="1">
            <a:spLocks noChangeArrowheads="1"/>
          </p:cNvSpPr>
          <p:nvPr/>
        </p:nvSpPr>
        <p:spPr bwMode="auto">
          <a:xfrm>
            <a:off x="2873375" y="6245225"/>
            <a:ext cx="6883400"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defTabSz="457200">
              <a:defRPr>
                <a:solidFill>
                  <a:schemeClr val="tx1"/>
                </a:solidFill>
                <a:latin typeface="Calibri" charset="0"/>
                <a:ea typeface="ＭＳ Ｐゴシック" charset="0"/>
                <a:cs typeface="ＭＳ Ｐゴシック" charset="0"/>
              </a:defRPr>
            </a:lvl1pPr>
            <a:lvl2pPr marL="742950" indent="-285750" defTabSz="457200">
              <a:defRPr>
                <a:solidFill>
                  <a:schemeClr val="tx1"/>
                </a:solidFill>
                <a:latin typeface="Calibri" charset="0"/>
                <a:ea typeface="ＭＳ Ｐゴシック" charset="0"/>
              </a:defRPr>
            </a:lvl2pPr>
            <a:lvl3pPr marL="1143000" indent="-228600" defTabSz="457200">
              <a:defRPr>
                <a:solidFill>
                  <a:schemeClr val="tx1"/>
                </a:solidFill>
                <a:latin typeface="Calibri" charset="0"/>
                <a:ea typeface="ＭＳ Ｐゴシック" charset="0"/>
              </a:defRPr>
            </a:lvl3pPr>
            <a:lvl4pPr marL="1600200" indent="-228600" defTabSz="457200">
              <a:defRPr>
                <a:solidFill>
                  <a:schemeClr val="tx1"/>
                </a:solidFill>
                <a:latin typeface="Calibri" charset="0"/>
                <a:ea typeface="ＭＳ Ｐゴシック" charset="0"/>
              </a:defRPr>
            </a:lvl4pPr>
            <a:lvl5pPr marL="2057400" indent="-228600" defTabSz="4572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a:defRPr/>
            </a:pPr>
            <a:r>
              <a:rPr lang="en-US" sz="800" dirty="0">
                <a:solidFill>
                  <a:srgbClr val="000000"/>
                </a:solidFill>
                <a:latin typeface="Arial" charset="0"/>
                <a:cs typeface="Arial" charset="0"/>
              </a:rPr>
              <a:t>©2017 Dimensional Insight, Inc. </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5" r:id="rId5"/>
    <p:sldLayoutId id="2147483746" r:id="rId6"/>
    <p:sldLayoutId id="2147483754" r:id="rId7"/>
    <p:sldLayoutId id="2147483755" r:id="rId8"/>
    <p:sldLayoutId id="2147483756" r:id="rId9"/>
    <p:sldLayoutId id="2147483757" r:id="rId10"/>
    <p:sldLayoutId id="2147483758" r:id="rId11"/>
    <p:sldLayoutId id="2147483759" r:id="rId12"/>
    <p:sldLayoutId id="2147483760" r:id="rId13"/>
    <p:sldLayoutId id="2147483747" r:id="rId14"/>
    <p:sldLayoutId id="2147483748" r:id="rId15"/>
    <p:sldLayoutId id="2147483749" r:id="rId16"/>
    <p:sldLayoutId id="2147483761" r:id="rId17"/>
    <p:sldLayoutId id="2147483762" r:id="rId18"/>
    <p:sldLayoutId id="2147483763" r:id="rId19"/>
  </p:sldLayoutIdLst>
  <p:transition/>
  <p:hf hdr="0" ftr="0" dt="0"/>
  <p:txStyles>
    <p:titleStyle>
      <a:lvl1pPr algn="l" defTabSz="457200" rtl="0" eaLnBrk="0" fontAlgn="base" hangingPunct="0">
        <a:spcBef>
          <a:spcPct val="0"/>
        </a:spcBef>
        <a:spcAft>
          <a:spcPct val="0"/>
        </a:spcAft>
        <a:defRPr sz="3000" kern="1200" spc="-50">
          <a:solidFill>
            <a:srgbClr val="005295"/>
          </a:solidFill>
          <a:latin typeface="Segoe UI" panose="020B0502040204020203" pitchFamily="34" charset="0"/>
          <a:ea typeface="ＭＳ Ｐゴシック" charset="0"/>
          <a:cs typeface="Segoe UI" panose="020B0502040204020203" pitchFamily="34" charset="0"/>
        </a:defRPr>
      </a:lvl1pPr>
      <a:lvl2pPr algn="l" defTabSz="457200" rtl="0" eaLnBrk="0" fontAlgn="base" hangingPunct="0">
        <a:spcBef>
          <a:spcPct val="0"/>
        </a:spcBef>
        <a:spcAft>
          <a:spcPct val="0"/>
        </a:spcAft>
        <a:defRPr sz="3000">
          <a:solidFill>
            <a:srgbClr val="005295"/>
          </a:solidFill>
          <a:latin typeface="Segoe UI" charset="0"/>
          <a:ea typeface="ＭＳ Ｐゴシック" charset="0"/>
          <a:cs typeface="Segoe UI" charset="0"/>
        </a:defRPr>
      </a:lvl2pPr>
      <a:lvl3pPr algn="l" defTabSz="457200" rtl="0" eaLnBrk="0" fontAlgn="base" hangingPunct="0">
        <a:spcBef>
          <a:spcPct val="0"/>
        </a:spcBef>
        <a:spcAft>
          <a:spcPct val="0"/>
        </a:spcAft>
        <a:defRPr sz="3000">
          <a:solidFill>
            <a:srgbClr val="005295"/>
          </a:solidFill>
          <a:latin typeface="Segoe UI" charset="0"/>
          <a:ea typeface="ＭＳ Ｐゴシック" charset="0"/>
          <a:cs typeface="Segoe UI" charset="0"/>
        </a:defRPr>
      </a:lvl3pPr>
      <a:lvl4pPr algn="l" defTabSz="457200" rtl="0" eaLnBrk="0" fontAlgn="base" hangingPunct="0">
        <a:spcBef>
          <a:spcPct val="0"/>
        </a:spcBef>
        <a:spcAft>
          <a:spcPct val="0"/>
        </a:spcAft>
        <a:defRPr sz="3000">
          <a:solidFill>
            <a:srgbClr val="005295"/>
          </a:solidFill>
          <a:latin typeface="Segoe UI" charset="0"/>
          <a:ea typeface="ＭＳ Ｐゴシック" charset="0"/>
          <a:cs typeface="Segoe UI" charset="0"/>
        </a:defRPr>
      </a:lvl4pPr>
      <a:lvl5pPr algn="l" defTabSz="457200" rtl="0" eaLnBrk="0" fontAlgn="base" hangingPunct="0">
        <a:spcBef>
          <a:spcPct val="0"/>
        </a:spcBef>
        <a:spcAft>
          <a:spcPct val="0"/>
        </a:spcAft>
        <a:defRPr sz="3000">
          <a:solidFill>
            <a:srgbClr val="005295"/>
          </a:solidFill>
          <a:latin typeface="Segoe UI" charset="0"/>
          <a:ea typeface="ＭＳ Ｐゴシック" charset="0"/>
          <a:cs typeface="Segoe UI" charset="0"/>
        </a:defRPr>
      </a:lvl5pPr>
      <a:lvl6pPr marL="457200" algn="l" defTabSz="457200" rtl="0" fontAlgn="base">
        <a:spcBef>
          <a:spcPct val="0"/>
        </a:spcBef>
        <a:spcAft>
          <a:spcPct val="0"/>
        </a:spcAft>
        <a:defRPr sz="3000">
          <a:solidFill>
            <a:srgbClr val="005295"/>
          </a:solidFill>
          <a:latin typeface="Segoe UI" charset="0"/>
          <a:ea typeface="ＭＳ Ｐゴシック" charset="0"/>
          <a:cs typeface="Segoe UI" charset="0"/>
        </a:defRPr>
      </a:lvl6pPr>
      <a:lvl7pPr marL="914400" algn="l" defTabSz="457200" rtl="0" fontAlgn="base">
        <a:spcBef>
          <a:spcPct val="0"/>
        </a:spcBef>
        <a:spcAft>
          <a:spcPct val="0"/>
        </a:spcAft>
        <a:defRPr sz="3000">
          <a:solidFill>
            <a:srgbClr val="005295"/>
          </a:solidFill>
          <a:latin typeface="Segoe UI" charset="0"/>
          <a:ea typeface="ＭＳ Ｐゴシック" charset="0"/>
          <a:cs typeface="Segoe UI" charset="0"/>
        </a:defRPr>
      </a:lvl7pPr>
      <a:lvl8pPr marL="1371600" algn="l" defTabSz="457200" rtl="0" fontAlgn="base">
        <a:spcBef>
          <a:spcPct val="0"/>
        </a:spcBef>
        <a:spcAft>
          <a:spcPct val="0"/>
        </a:spcAft>
        <a:defRPr sz="3000">
          <a:solidFill>
            <a:srgbClr val="005295"/>
          </a:solidFill>
          <a:latin typeface="Segoe UI" charset="0"/>
          <a:ea typeface="ＭＳ Ｐゴシック" charset="0"/>
          <a:cs typeface="Segoe UI" charset="0"/>
        </a:defRPr>
      </a:lvl8pPr>
      <a:lvl9pPr marL="1828800" algn="l" defTabSz="457200" rtl="0" fontAlgn="base">
        <a:spcBef>
          <a:spcPct val="0"/>
        </a:spcBef>
        <a:spcAft>
          <a:spcPct val="0"/>
        </a:spcAft>
        <a:defRPr sz="3000">
          <a:solidFill>
            <a:srgbClr val="005295"/>
          </a:solidFill>
          <a:latin typeface="Segoe UI" charset="0"/>
          <a:ea typeface="ＭＳ Ｐゴシック" charset="0"/>
          <a:cs typeface="Segoe UI" charset="0"/>
        </a:defRPr>
      </a:lvl9pPr>
    </p:titleStyle>
    <p:bodyStyle>
      <a:lvl1pPr marL="342900" indent="-342900" algn="l" defTabSz="457200" rtl="0" eaLnBrk="0" fontAlgn="base" hangingPunct="0">
        <a:spcBef>
          <a:spcPct val="20000"/>
        </a:spcBef>
        <a:spcAft>
          <a:spcPct val="0"/>
        </a:spcAft>
        <a:buClr>
          <a:srgbClr val="005295"/>
        </a:buClr>
        <a:buFont typeface="Wingdings" charset="0"/>
        <a:buChar char="§"/>
        <a:defRPr sz="2800" kern="1200" spc="-20">
          <a:solidFill>
            <a:schemeClr val="tx1"/>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1.png"/><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38C6-29A4-489D-841C-6DAAF11C416C}"/>
              </a:ext>
            </a:extLst>
          </p:cNvPr>
          <p:cNvSpPr>
            <a:spLocks noGrp="1"/>
          </p:cNvSpPr>
          <p:nvPr>
            <p:ph type="ctrTitle"/>
          </p:nvPr>
        </p:nvSpPr>
        <p:spPr/>
        <p:txBody>
          <a:bodyPr/>
          <a:lstStyle/>
          <a:p>
            <a:r>
              <a:rPr lang="en-US" dirty="0"/>
              <a:t>Measure Factory User Guide</a:t>
            </a:r>
          </a:p>
        </p:txBody>
      </p:sp>
      <p:sp>
        <p:nvSpPr>
          <p:cNvPr id="3" name="Subtitle 2">
            <a:extLst>
              <a:ext uri="{FF2B5EF4-FFF2-40B4-BE49-F238E27FC236}">
                <a16:creationId xmlns:a16="http://schemas.microsoft.com/office/drawing/2014/main" id="{964FC779-F182-4958-BF29-A850DCAFD57D}"/>
              </a:ext>
            </a:extLst>
          </p:cNvPr>
          <p:cNvSpPr>
            <a:spLocks noGrp="1"/>
          </p:cNvSpPr>
          <p:nvPr>
            <p:ph type="subTitle" idx="1"/>
          </p:nvPr>
        </p:nvSpPr>
        <p:spPr/>
        <p:txBody>
          <a:bodyPr/>
          <a:lstStyle/>
          <a:p>
            <a:r>
              <a:rPr lang="en-US" dirty="0"/>
              <a:t>Dimensional Insight 2017</a:t>
            </a:r>
          </a:p>
        </p:txBody>
      </p:sp>
    </p:spTree>
    <p:extLst>
      <p:ext uri="{BB962C8B-B14F-4D97-AF65-F5344CB8AC3E}">
        <p14:creationId xmlns:p14="http://schemas.microsoft.com/office/powerpoint/2010/main" val="2399209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8053231-2E35-4CED-AF3D-211049375EB9}"/>
              </a:ext>
            </a:extLst>
          </p:cNvPr>
          <p:cNvPicPr>
            <a:picLocks noChangeAspect="1"/>
          </p:cNvPicPr>
          <p:nvPr/>
        </p:nvPicPr>
        <p:blipFill>
          <a:blip r:embed="rId3"/>
          <a:stretch>
            <a:fillRect/>
          </a:stretch>
        </p:blipFill>
        <p:spPr>
          <a:xfrm>
            <a:off x="5256335" y="1878450"/>
            <a:ext cx="2848542" cy="4372669"/>
          </a:xfrm>
          <a:prstGeom prst="rect">
            <a:avLst/>
          </a:prstGeom>
        </p:spPr>
      </p:pic>
      <p:pic>
        <p:nvPicPr>
          <p:cNvPr id="12" name="Picture 11">
            <a:extLst>
              <a:ext uri="{FF2B5EF4-FFF2-40B4-BE49-F238E27FC236}">
                <a16:creationId xmlns:a16="http://schemas.microsoft.com/office/drawing/2014/main" id="{DEAE29B3-7F8B-444C-A60D-793C09085415}"/>
              </a:ext>
            </a:extLst>
          </p:cNvPr>
          <p:cNvPicPr>
            <a:picLocks noChangeAspect="1"/>
          </p:cNvPicPr>
          <p:nvPr/>
        </p:nvPicPr>
        <p:blipFill>
          <a:blip r:embed="rId4"/>
          <a:stretch>
            <a:fillRect/>
          </a:stretch>
        </p:blipFill>
        <p:spPr>
          <a:xfrm>
            <a:off x="945158" y="4230549"/>
            <a:ext cx="3481507" cy="2020570"/>
          </a:xfrm>
          <a:prstGeom prst="rect">
            <a:avLst/>
          </a:prstGeom>
        </p:spPr>
      </p:pic>
      <p:pic>
        <p:nvPicPr>
          <p:cNvPr id="10" name="Picture 9">
            <a:extLst>
              <a:ext uri="{FF2B5EF4-FFF2-40B4-BE49-F238E27FC236}">
                <a16:creationId xmlns:a16="http://schemas.microsoft.com/office/drawing/2014/main" id="{0A522FBC-04E1-4B48-9024-FD8A55F2EE37}"/>
              </a:ext>
            </a:extLst>
          </p:cNvPr>
          <p:cNvPicPr>
            <a:picLocks noChangeAspect="1"/>
          </p:cNvPicPr>
          <p:nvPr/>
        </p:nvPicPr>
        <p:blipFill>
          <a:blip r:embed="rId5"/>
          <a:stretch>
            <a:fillRect/>
          </a:stretch>
        </p:blipFill>
        <p:spPr>
          <a:xfrm>
            <a:off x="945158" y="2442522"/>
            <a:ext cx="2636748" cy="1737511"/>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Executive Dashboard</a:t>
            </a:r>
          </a:p>
        </p:txBody>
      </p:sp>
      <p:sp>
        <p:nvSpPr>
          <p:cNvPr id="5" name="Text Placeholder 4">
            <a:extLst>
              <a:ext uri="{FF2B5EF4-FFF2-40B4-BE49-F238E27FC236}">
                <a16:creationId xmlns:a16="http://schemas.microsoft.com/office/drawing/2014/main" id="{00180680-5D7E-4C7D-8252-ABDB771362B7}"/>
              </a:ext>
            </a:extLst>
          </p:cNvPr>
          <p:cNvSpPr>
            <a:spLocks noGrp="1"/>
          </p:cNvSpPr>
          <p:nvPr>
            <p:ph type="body" sz="quarter" idx="10"/>
          </p:nvPr>
        </p:nvSpPr>
        <p:spPr>
          <a:xfrm>
            <a:off x="198027" y="922680"/>
            <a:ext cx="7000874" cy="483259"/>
          </a:xfrm>
        </p:spPr>
        <p:txBody>
          <a:bodyPr/>
          <a:lstStyle/>
          <a:p>
            <a:r>
              <a:rPr lang="en-US" dirty="0"/>
              <a:t>Measure Analysis</a:t>
            </a:r>
          </a:p>
        </p:txBody>
      </p:sp>
      <p:sp>
        <p:nvSpPr>
          <p:cNvPr id="29" name="Rectangle: Rounded Corners 28">
            <a:extLst>
              <a:ext uri="{FF2B5EF4-FFF2-40B4-BE49-F238E27FC236}">
                <a16:creationId xmlns:a16="http://schemas.microsoft.com/office/drawing/2014/main" id="{984FB676-BE0F-4BEA-A03F-4EC25A5DF188}"/>
              </a:ext>
            </a:extLst>
          </p:cNvPr>
          <p:cNvSpPr/>
          <p:nvPr/>
        </p:nvSpPr>
        <p:spPr>
          <a:xfrm>
            <a:off x="1202424" y="2930897"/>
            <a:ext cx="2223694" cy="98911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TextBox 18">
            <a:extLst>
              <a:ext uri="{FF2B5EF4-FFF2-40B4-BE49-F238E27FC236}">
                <a16:creationId xmlns:a16="http://schemas.microsoft.com/office/drawing/2014/main" id="{06704E2F-3E70-4F7F-82C9-35087C698AE9}"/>
              </a:ext>
            </a:extLst>
          </p:cNvPr>
          <p:cNvSpPr txBox="1"/>
          <p:nvPr/>
        </p:nvSpPr>
        <p:spPr>
          <a:xfrm>
            <a:off x="787919" y="2234050"/>
            <a:ext cx="1584818"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Select a value from a </a:t>
            </a:r>
            <a:r>
              <a:rPr lang="en-US" sz="1200" dirty="0" err="1"/>
              <a:t>QuickView</a:t>
            </a:r>
            <a:r>
              <a:rPr lang="en-US" sz="1200" dirty="0"/>
              <a:t> to narrow your view of the data.</a:t>
            </a:r>
          </a:p>
        </p:txBody>
      </p:sp>
      <p:sp>
        <p:nvSpPr>
          <p:cNvPr id="22" name="TextBox 21">
            <a:extLst>
              <a:ext uri="{FF2B5EF4-FFF2-40B4-BE49-F238E27FC236}">
                <a16:creationId xmlns:a16="http://schemas.microsoft.com/office/drawing/2014/main" id="{A247EB81-4147-4B60-BA69-4731BBB4C9FE}"/>
              </a:ext>
            </a:extLst>
          </p:cNvPr>
          <p:cNvSpPr txBox="1"/>
          <p:nvPr/>
        </p:nvSpPr>
        <p:spPr>
          <a:xfrm>
            <a:off x="787920" y="4378016"/>
            <a:ext cx="1177318"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To dive on measure data, click a row, and select a value.</a:t>
            </a:r>
          </a:p>
        </p:txBody>
      </p:sp>
      <p:sp>
        <p:nvSpPr>
          <p:cNvPr id="20" name="TextBox 19">
            <a:extLst>
              <a:ext uri="{FF2B5EF4-FFF2-40B4-BE49-F238E27FC236}">
                <a16:creationId xmlns:a16="http://schemas.microsoft.com/office/drawing/2014/main" id="{8A478C01-9806-4E32-9BB8-120FE13382CD}"/>
              </a:ext>
            </a:extLst>
          </p:cNvPr>
          <p:cNvSpPr txBox="1"/>
          <p:nvPr/>
        </p:nvSpPr>
        <p:spPr>
          <a:xfrm>
            <a:off x="3839172" y="2244539"/>
            <a:ext cx="1715683" cy="1200329"/>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To view measure data broken down by a different dimension, click the leftmost column heading and select a new dimension.</a:t>
            </a:r>
          </a:p>
        </p:txBody>
      </p:sp>
      <p:sp>
        <p:nvSpPr>
          <p:cNvPr id="48" name="TextBox 47">
            <a:extLst>
              <a:ext uri="{FF2B5EF4-FFF2-40B4-BE49-F238E27FC236}">
                <a16:creationId xmlns:a16="http://schemas.microsoft.com/office/drawing/2014/main" id="{F7B5056E-181A-4261-8B79-B21A279BE130}"/>
              </a:ext>
            </a:extLst>
          </p:cNvPr>
          <p:cNvSpPr txBox="1"/>
          <p:nvPr/>
        </p:nvSpPr>
        <p:spPr>
          <a:xfrm>
            <a:off x="3839172" y="5065583"/>
            <a:ext cx="1696451"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an icon to view the data in Excel or PDF format, or to open the data in </a:t>
            </a:r>
            <a:r>
              <a:rPr lang="en-US" sz="1200" dirty="0" err="1"/>
              <a:t>ProDiver</a:t>
            </a:r>
            <a:r>
              <a:rPr lang="en-US" sz="1200" dirty="0"/>
              <a:t>.</a:t>
            </a:r>
          </a:p>
        </p:txBody>
      </p:sp>
      <p:sp>
        <p:nvSpPr>
          <p:cNvPr id="49" name="Rectangle: Rounded Corners 48">
            <a:extLst>
              <a:ext uri="{FF2B5EF4-FFF2-40B4-BE49-F238E27FC236}">
                <a16:creationId xmlns:a16="http://schemas.microsoft.com/office/drawing/2014/main" id="{5497C605-30DF-43B6-BFC6-8F335749E3DD}"/>
              </a:ext>
            </a:extLst>
          </p:cNvPr>
          <p:cNvSpPr/>
          <p:nvPr/>
        </p:nvSpPr>
        <p:spPr>
          <a:xfrm>
            <a:off x="5616284" y="2848775"/>
            <a:ext cx="948640" cy="28519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B73966ED-244A-4C9E-A99B-1BBAA335DA44}"/>
              </a:ext>
            </a:extLst>
          </p:cNvPr>
          <p:cNvSpPr/>
          <p:nvPr/>
        </p:nvSpPr>
        <p:spPr>
          <a:xfrm>
            <a:off x="1290659" y="5784330"/>
            <a:ext cx="615838" cy="16654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D5AE74AF-A892-46B3-9E6A-4E6E9C34D8CA}"/>
              </a:ext>
            </a:extLst>
          </p:cNvPr>
          <p:cNvSpPr/>
          <p:nvPr/>
        </p:nvSpPr>
        <p:spPr>
          <a:xfrm>
            <a:off x="2559102" y="5072114"/>
            <a:ext cx="795421" cy="19630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835D5154-C2D6-42D2-A141-33433C87B880}"/>
              </a:ext>
            </a:extLst>
          </p:cNvPr>
          <p:cNvSpPr/>
          <p:nvPr/>
        </p:nvSpPr>
        <p:spPr>
          <a:xfrm>
            <a:off x="5559068" y="5867941"/>
            <a:ext cx="1162163" cy="18150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73BF466F-5DF2-4046-805F-3B2758467088}"/>
              </a:ext>
            </a:extLst>
          </p:cNvPr>
          <p:cNvCxnSpPr>
            <a:cxnSpLocks/>
          </p:cNvCxnSpPr>
          <p:nvPr/>
        </p:nvCxnSpPr>
        <p:spPr>
          <a:xfrm flipV="1">
            <a:off x="1922127" y="5251714"/>
            <a:ext cx="628575" cy="517977"/>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8" name="Content Placeholder 2">
            <a:extLst>
              <a:ext uri="{FF2B5EF4-FFF2-40B4-BE49-F238E27FC236}">
                <a16:creationId xmlns:a16="http://schemas.microsoft.com/office/drawing/2014/main" id="{5D721512-AB45-44E1-830F-A20F71BD3F1A}"/>
              </a:ext>
            </a:extLst>
          </p:cNvPr>
          <p:cNvSpPr>
            <a:spLocks noGrp="1"/>
          </p:cNvSpPr>
          <p:nvPr>
            <p:ph idx="1"/>
          </p:nvPr>
        </p:nvSpPr>
        <p:spPr>
          <a:xfrm>
            <a:off x="169437" y="1412881"/>
            <a:ext cx="9211221" cy="831658"/>
          </a:xfrm>
        </p:spPr>
        <p:txBody>
          <a:bodyPr>
            <a:normAutofit/>
          </a:bodyPr>
          <a:lstStyle/>
          <a:p>
            <a:pPr marL="514350" indent="-514350">
              <a:buFont typeface="+mj-lt"/>
              <a:buAutoNum type="arabicPeriod"/>
            </a:pPr>
            <a:r>
              <a:rPr lang="en-US" sz="2000" dirty="0"/>
              <a:t>Click the </a:t>
            </a:r>
            <a:r>
              <a:rPr lang="en-US" sz="2000" b="1" dirty="0"/>
              <a:t>Analysis</a:t>
            </a:r>
            <a:r>
              <a:rPr lang="en-US" sz="2000" dirty="0"/>
              <a:t> icon     in the upper right of a dashboard.</a:t>
            </a:r>
          </a:p>
          <a:p>
            <a:pPr marL="514350" indent="-514350">
              <a:buFont typeface="+mj-lt"/>
              <a:buAutoNum type="arabicPeriod"/>
            </a:pPr>
            <a:r>
              <a:rPr lang="en-US" sz="2000" dirty="0"/>
              <a:t>Dive on the data:</a:t>
            </a:r>
          </a:p>
        </p:txBody>
      </p:sp>
      <p:pic>
        <p:nvPicPr>
          <p:cNvPr id="6" name="Picture 5">
            <a:extLst>
              <a:ext uri="{FF2B5EF4-FFF2-40B4-BE49-F238E27FC236}">
                <a16:creationId xmlns:a16="http://schemas.microsoft.com/office/drawing/2014/main" id="{0F807986-C2AC-45A3-BBB5-D548D6F00A57}"/>
              </a:ext>
            </a:extLst>
          </p:cNvPr>
          <p:cNvPicPr>
            <a:picLocks noChangeAspect="1"/>
          </p:cNvPicPr>
          <p:nvPr/>
        </p:nvPicPr>
        <p:blipFill>
          <a:blip r:embed="rId6"/>
          <a:stretch>
            <a:fillRect/>
          </a:stretch>
        </p:blipFill>
        <p:spPr>
          <a:xfrm>
            <a:off x="3328305" y="1541371"/>
            <a:ext cx="190517" cy="160034"/>
          </a:xfrm>
          <a:prstGeom prst="rect">
            <a:avLst/>
          </a:prstGeom>
        </p:spPr>
      </p:pic>
    </p:spTree>
    <p:extLst>
      <p:ext uri="{BB962C8B-B14F-4D97-AF65-F5344CB8AC3E}">
        <p14:creationId xmlns:p14="http://schemas.microsoft.com/office/powerpoint/2010/main" val="28642614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Executive Dashboard</a:t>
            </a:r>
          </a:p>
        </p:txBody>
      </p:sp>
      <p:sp>
        <p:nvSpPr>
          <p:cNvPr id="3" name="Content Placeholder 2">
            <a:extLst>
              <a:ext uri="{FF2B5EF4-FFF2-40B4-BE49-F238E27FC236}">
                <a16:creationId xmlns:a16="http://schemas.microsoft.com/office/drawing/2014/main" id="{FCE164D2-ADE7-4061-B00F-C81F0FE8CB7E}"/>
              </a:ext>
            </a:extLst>
          </p:cNvPr>
          <p:cNvSpPr>
            <a:spLocks noGrp="1"/>
          </p:cNvSpPr>
          <p:nvPr>
            <p:ph idx="1"/>
          </p:nvPr>
        </p:nvSpPr>
        <p:spPr>
          <a:xfrm>
            <a:off x="169437" y="2089154"/>
            <a:ext cx="3917371" cy="3714785"/>
          </a:xfrm>
        </p:spPr>
        <p:txBody>
          <a:bodyPr/>
          <a:lstStyle/>
          <a:p>
            <a:r>
              <a:rPr lang="en-US" dirty="0"/>
              <a:t>To access the measure definition, click the </a:t>
            </a:r>
            <a:r>
              <a:rPr lang="en-US" b="1" dirty="0"/>
              <a:t>Information</a:t>
            </a:r>
            <a:r>
              <a:rPr lang="en-US" dirty="0"/>
              <a:t> icon in the upper right of a dashboard.</a:t>
            </a:r>
          </a:p>
        </p:txBody>
      </p:sp>
      <p:sp>
        <p:nvSpPr>
          <p:cNvPr id="4" name="Text Placeholder 3">
            <a:extLst>
              <a:ext uri="{FF2B5EF4-FFF2-40B4-BE49-F238E27FC236}">
                <a16:creationId xmlns:a16="http://schemas.microsoft.com/office/drawing/2014/main" id="{E88C08B6-9643-4CB2-84C8-C129743BDA6E}"/>
              </a:ext>
            </a:extLst>
          </p:cNvPr>
          <p:cNvSpPr>
            <a:spLocks noGrp="1"/>
          </p:cNvSpPr>
          <p:nvPr>
            <p:ph type="body" sz="quarter" idx="10"/>
          </p:nvPr>
        </p:nvSpPr>
        <p:spPr/>
        <p:txBody>
          <a:bodyPr/>
          <a:lstStyle/>
          <a:p>
            <a:r>
              <a:rPr lang="en-US" dirty="0"/>
              <a:t>Measure Definition</a:t>
            </a:r>
          </a:p>
        </p:txBody>
      </p:sp>
      <p:pic>
        <p:nvPicPr>
          <p:cNvPr id="7" name="Picture 6">
            <a:extLst>
              <a:ext uri="{FF2B5EF4-FFF2-40B4-BE49-F238E27FC236}">
                <a16:creationId xmlns:a16="http://schemas.microsoft.com/office/drawing/2014/main" id="{6C050DFD-104C-4593-A6CA-98F234EB78D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28308" y="3136891"/>
            <a:ext cx="190517" cy="190517"/>
          </a:xfrm>
          <a:prstGeom prst="rect">
            <a:avLst/>
          </a:prstGeom>
        </p:spPr>
      </p:pic>
      <p:pic>
        <p:nvPicPr>
          <p:cNvPr id="8" name="Picture 7">
            <a:extLst>
              <a:ext uri="{FF2B5EF4-FFF2-40B4-BE49-F238E27FC236}">
                <a16:creationId xmlns:a16="http://schemas.microsoft.com/office/drawing/2014/main" id="{0AE11409-B0A9-4D35-AD67-F8A727B180F3}"/>
              </a:ext>
            </a:extLst>
          </p:cNvPr>
          <p:cNvPicPr>
            <a:picLocks noChangeAspect="1"/>
          </p:cNvPicPr>
          <p:nvPr/>
        </p:nvPicPr>
        <p:blipFill>
          <a:blip r:embed="rId3"/>
          <a:stretch>
            <a:fillRect/>
          </a:stretch>
        </p:blipFill>
        <p:spPr>
          <a:xfrm>
            <a:off x="4487578" y="591590"/>
            <a:ext cx="4602879" cy="5281118"/>
          </a:xfrm>
          <a:prstGeom prst="rect">
            <a:avLst/>
          </a:prstGeom>
        </p:spPr>
      </p:pic>
    </p:spTree>
    <p:extLst>
      <p:ext uri="{BB962C8B-B14F-4D97-AF65-F5344CB8AC3E}">
        <p14:creationId xmlns:p14="http://schemas.microsoft.com/office/powerpoint/2010/main" val="25420071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097CB1-6A9D-499B-AA44-4148E92A32C1}"/>
              </a:ext>
            </a:extLst>
          </p:cNvPr>
          <p:cNvPicPr>
            <a:picLocks noChangeAspect="1"/>
          </p:cNvPicPr>
          <p:nvPr/>
        </p:nvPicPr>
        <p:blipFill>
          <a:blip r:embed="rId2"/>
          <a:stretch>
            <a:fillRect/>
          </a:stretch>
        </p:blipFill>
        <p:spPr>
          <a:xfrm>
            <a:off x="2451831" y="3895924"/>
            <a:ext cx="6900392" cy="1778496"/>
          </a:xfrm>
          <a:prstGeom prst="rect">
            <a:avLst/>
          </a:prstGeom>
        </p:spPr>
      </p:pic>
      <p:pic>
        <p:nvPicPr>
          <p:cNvPr id="5" name="Picture 4">
            <a:extLst>
              <a:ext uri="{FF2B5EF4-FFF2-40B4-BE49-F238E27FC236}">
                <a16:creationId xmlns:a16="http://schemas.microsoft.com/office/drawing/2014/main" id="{E4F969F4-A098-4B92-9BCD-991DA647542B}"/>
              </a:ext>
            </a:extLst>
          </p:cNvPr>
          <p:cNvPicPr>
            <a:picLocks noChangeAspect="1"/>
          </p:cNvPicPr>
          <p:nvPr/>
        </p:nvPicPr>
        <p:blipFill>
          <a:blip r:embed="rId3"/>
          <a:stretch>
            <a:fillRect/>
          </a:stretch>
        </p:blipFill>
        <p:spPr>
          <a:xfrm>
            <a:off x="2451830" y="1966651"/>
            <a:ext cx="6900392" cy="1793840"/>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Current</a:t>
            </a:r>
          </a:p>
        </p:txBody>
      </p:sp>
      <p:sp>
        <p:nvSpPr>
          <p:cNvPr id="9" name="Text Placeholder 4">
            <a:extLst>
              <a:ext uri="{FF2B5EF4-FFF2-40B4-BE49-F238E27FC236}">
                <a16:creationId xmlns:a16="http://schemas.microsoft.com/office/drawing/2014/main" id="{17204D43-CF8D-49AD-9838-91BB295AE565}"/>
              </a:ext>
            </a:extLst>
          </p:cNvPr>
          <p:cNvSpPr txBox="1">
            <a:spLocks/>
          </p:cNvSpPr>
          <p:nvPr/>
        </p:nvSpPr>
        <p:spPr>
          <a:xfrm>
            <a:off x="198027" y="92268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Today Tab</a:t>
            </a:r>
          </a:p>
        </p:txBody>
      </p:sp>
      <p:sp>
        <p:nvSpPr>
          <p:cNvPr id="14" name="TextBox 13">
            <a:extLst>
              <a:ext uri="{FF2B5EF4-FFF2-40B4-BE49-F238E27FC236}">
                <a16:creationId xmlns:a16="http://schemas.microsoft.com/office/drawing/2014/main" id="{D4118E02-5A71-4E52-AD45-E737FEC0AB98}"/>
              </a:ext>
            </a:extLst>
          </p:cNvPr>
          <p:cNvSpPr txBox="1"/>
          <p:nvPr/>
        </p:nvSpPr>
        <p:spPr>
          <a:xfrm>
            <a:off x="229264" y="1958767"/>
            <a:ext cx="2111621" cy="1200329"/>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The top two rows display an hourly summary of in-house census patient counts, LOS, as well as cumulative admit and discharge activity for the current day.</a:t>
            </a:r>
          </a:p>
        </p:txBody>
      </p:sp>
      <p:sp>
        <p:nvSpPr>
          <p:cNvPr id="15" name="TextBox 14">
            <a:extLst>
              <a:ext uri="{FF2B5EF4-FFF2-40B4-BE49-F238E27FC236}">
                <a16:creationId xmlns:a16="http://schemas.microsoft.com/office/drawing/2014/main" id="{1D1E3771-769D-4C27-9387-9B3BD3DEE771}"/>
              </a:ext>
            </a:extLst>
          </p:cNvPr>
          <p:cNvSpPr txBox="1"/>
          <p:nvPr/>
        </p:nvSpPr>
        <p:spPr>
          <a:xfrm>
            <a:off x="229265" y="3895924"/>
            <a:ext cx="2111620" cy="1754326"/>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You can use the bottom two rows to identify patients at risk for readmission based on LACE scores, as well as identify patients with a history of chronic disease by using past medical history of diagnoses for HF, PN, Stroke, COPD and AMI.</a:t>
            </a:r>
          </a:p>
        </p:txBody>
      </p:sp>
      <p:pic>
        <p:nvPicPr>
          <p:cNvPr id="4" name="Picture 3">
            <a:extLst>
              <a:ext uri="{FF2B5EF4-FFF2-40B4-BE49-F238E27FC236}">
                <a16:creationId xmlns:a16="http://schemas.microsoft.com/office/drawing/2014/main" id="{DC363759-4744-4112-BF0E-0D704ED276E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9263" y="1541371"/>
            <a:ext cx="2202371" cy="281964"/>
          </a:xfrm>
          <a:prstGeom prst="rect">
            <a:avLst/>
          </a:prstGeom>
        </p:spPr>
      </p:pic>
      <p:sp>
        <p:nvSpPr>
          <p:cNvPr id="11" name="Rectangle: Rounded Corners 10">
            <a:extLst>
              <a:ext uri="{FF2B5EF4-FFF2-40B4-BE49-F238E27FC236}">
                <a16:creationId xmlns:a16="http://schemas.microsoft.com/office/drawing/2014/main" id="{EBD6782E-CA2A-4FC3-9513-662226AAD306}"/>
              </a:ext>
            </a:extLst>
          </p:cNvPr>
          <p:cNvSpPr/>
          <p:nvPr/>
        </p:nvSpPr>
        <p:spPr>
          <a:xfrm>
            <a:off x="213792" y="1524698"/>
            <a:ext cx="2238037" cy="30652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2131205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Current</a:t>
            </a:r>
          </a:p>
        </p:txBody>
      </p:sp>
      <p:pic>
        <p:nvPicPr>
          <p:cNvPr id="6" name="Picture 5">
            <a:extLst>
              <a:ext uri="{FF2B5EF4-FFF2-40B4-BE49-F238E27FC236}">
                <a16:creationId xmlns:a16="http://schemas.microsoft.com/office/drawing/2014/main" id="{09712547-35E1-4571-B378-C532967081E2}"/>
              </a:ext>
            </a:extLst>
          </p:cNvPr>
          <p:cNvPicPr>
            <a:picLocks noChangeAspect="1"/>
          </p:cNvPicPr>
          <p:nvPr/>
        </p:nvPicPr>
        <p:blipFill rotWithShape="1">
          <a:blip r:embed="rId2"/>
          <a:srcRect r="6046"/>
          <a:stretch/>
        </p:blipFill>
        <p:spPr>
          <a:xfrm>
            <a:off x="198027" y="1956868"/>
            <a:ext cx="7732027" cy="3981272"/>
          </a:xfrm>
          <a:prstGeom prst="rect">
            <a:avLst/>
          </a:prstGeom>
        </p:spPr>
      </p:pic>
      <p:sp>
        <p:nvSpPr>
          <p:cNvPr id="7" name="TextBox 6">
            <a:extLst>
              <a:ext uri="{FF2B5EF4-FFF2-40B4-BE49-F238E27FC236}">
                <a16:creationId xmlns:a16="http://schemas.microsoft.com/office/drawing/2014/main" id="{870DE913-0DAF-4DBC-822E-337F2298BDFC}"/>
              </a:ext>
            </a:extLst>
          </p:cNvPr>
          <p:cNvSpPr txBox="1"/>
          <p:nvPr/>
        </p:nvSpPr>
        <p:spPr>
          <a:xfrm>
            <a:off x="1610304" y="1541027"/>
            <a:ext cx="1818696"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This dashboard provides a high level view of activity from the previous day, by facility.</a:t>
            </a:r>
          </a:p>
        </p:txBody>
      </p:sp>
      <p:sp>
        <p:nvSpPr>
          <p:cNvPr id="9" name="Text Placeholder 4">
            <a:extLst>
              <a:ext uri="{FF2B5EF4-FFF2-40B4-BE49-F238E27FC236}">
                <a16:creationId xmlns:a16="http://schemas.microsoft.com/office/drawing/2014/main" id="{967E2A14-F87E-4B01-84FC-9DB1170D3CE0}"/>
              </a:ext>
            </a:extLst>
          </p:cNvPr>
          <p:cNvSpPr txBox="1">
            <a:spLocks/>
          </p:cNvSpPr>
          <p:nvPr/>
        </p:nvSpPr>
        <p:spPr>
          <a:xfrm>
            <a:off x="198027" y="92268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Yesterday Tab</a:t>
            </a:r>
          </a:p>
        </p:txBody>
      </p:sp>
      <p:sp>
        <p:nvSpPr>
          <p:cNvPr id="12" name="TextBox 11">
            <a:extLst>
              <a:ext uri="{FF2B5EF4-FFF2-40B4-BE49-F238E27FC236}">
                <a16:creationId xmlns:a16="http://schemas.microsoft.com/office/drawing/2014/main" id="{26FB66AA-11DB-4C32-98D2-5F92DDB63CC1}"/>
              </a:ext>
            </a:extLst>
          </p:cNvPr>
          <p:cNvSpPr txBox="1"/>
          <p:nvPr/>
        </p:nvSpPr>
        <p:spPr>
          <a:xfrm>
            <a:off x="3731139" y="1541027"/>
            <a:ext cx="1577193"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value to analyze measure data for a given time period.</a:t>
            </a:r>
          </a:p>
        </p:txBody>
      </p:sp>
      <p:sp>
        <p:nvSpPr>
          <p:cNvPr id="13" name="Rectangle: Rounded Corners 12">
            <a:extLst>
              <a:ext uri="{FF2B5EF4-FFF2-40B4-BE49-F238E27FC236}">
                <a16:creationId xmlns:a16="http://schemas.microsoft.com/office/drawing/2014/main" id="{45933199-5621-4B70-9AD8-72002D9956F6}"/>
              </a:ext>
            </a:extLst>
          </p:cNvPr>
          <p:cNvSpPr/>
          <p:nvPr/>
        </p:nvSpPr>
        <p:spPr>
          <a:xfrm>
            <a:off x="2869325" y="3224048"/>
            <a:ext cx="283779" cy="252249"/>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788FD98-FBE9-4FED-AE61-D4F35251759A}"/>
              </a:ext>
            </a:extLst>
          </p:cNvPr>
          <p:cNvCxnSpPr>
            <a:cxnSpLocks/>
            <a:stCxn id="12" idx="2"/>
          </p:cNvCxnSpPr>
          <p:nvPr/>
        </p:nvCxnSpPr>
        <p:spPr>
          <a:xfrm flipH="1">
            <a:off x="3201684" y="2372024"/>
            <a:ext cx="1318052" cy="85202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0" name="Rectangle: Rounded Corners 9">
            <a:extLst>
              <a:ext uri="{FF2B5EF4-FFF2-40B4-BE49-F238E27FC236}">
                <a16:creationId xmlns:a16="http://schemas.microsoft.com/office/drawing/2014/main" id="{BF202FAD-EC56-4FF4-BD38-5E98A8FF44C0}"/>
              </a:ext>
            </a:extLst>
          </p:cNvPr>
          <p:cNvSpPr/>
          <p:nvPr/>
        </p:nvSpPr>
        <p:spPr>
          <a:xfrm>
            <a:off x="129555" y="1972634"/>
            <a:ext cx="1415465" cy="27304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1904676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Current</a:t>
            </a:r>
          </a:p>
        </p:txBody>
      </p:sp>
      <p:pic>
        <p:nvPicPr>
          <p:cNvPr id="7" name="Picture 6">
            <a:extLst>
              <a:ext uri="{FF2B5EF4-FFF2-40B4-BE49-F238E27FC236}">
                <a16:creationId xmlns:a16="http://schemas.microsoft.com/office/drawing/2014/main" id="{AF98CD42-4171-4D7F-BA0C-88DFCC421604}"/>
              </a:ext>
            </a:extLst>
          </p:cNvPr>
          <p:cNvPicPr>
            <a:picLocks noChangeAspect="1"/>
          </p:cNvPicPr>
          <p:nvPr/>
        </p:nvPicPr>
        <p:blipFill>
          <a:blip r:embed="rId2"/>
          <a:stretch>
            <a:fillRect/>
          </a:stretch>
        </p:blipFill>
        <p:spPr>
          <a:xfrm>
            <a:off x="198027" y="1815833"/>
            <a:ext cx="8229600" cy="4381587"/>
          </a:xfrm>
          <a:prstGeom prst="rect">
            <a:avLst/>
          </a:prstGeom>
        </p:spPr>
      </p:pic>
      <p:sp>
        <p:nvSpPr>
          <p:cNvPr id="8" name="Text Placeholder 4">
            <a:extLst>
              <a:ext uri="{FF2B5EF4-FFF2-40B4-BE49-F238E27FC236}">
                <a16:creationId xmlns:a16="http://schemas.microsoft.com/office/drawing/2014/main" id="{134B0221-FAC8-4D27-80C1-1B28F4857538}"/>
              </a:ext>
            </a:extLst>
          </p:cNvPr>
          <p:cNvSpPr txBox="1">
            <a:spLocks/>
          </p:cNvSpPr>
          <p:nvPr/>
        </p:nvSpPr>
        <p:spPr>
          <a:xfrm>
            <a:off x="198027" y="92268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Month Tab</a:t>
            </a:r>
          </a:p>
        </p:txBody>
      </p:sp>
      <p:sp>
        <p:nvSpPr>
          <p:cNvPr id="11" name="TextBox 10">
            <a:extLst>
              <a:ext uri="{FF2B5EF4-FFF2-40B4-BE49-F238E27FC236}">
                <a16:creationId xmlns:a16="http://schemas.microsoft.com/office/drawing/2014/main" id="{0FBCE5B6-9226-4A1F-80F5-DC176600B93C}"/>
              </a:ext>
            </a:extLst>
          </p:cNvPr>
          <p:cNvSpPr txBox="1"/>
          <p:nvPr/>
        </p:nvSpPr>
        <p:spPr>
          <a:xfrm>
            <a:off x="4312827" y="1627868"/>
            <a:ext cx="1542799"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column heading to sort the data in ascending or descending order.</a:t>
            </a:r>
          </a:p>
        </p:txBody>
      </p:sp>
      <p:sp>
        <p:nvSpPr>
          <p:cNvPr id="12" name="Rectangle: Rounded Corners 11">
            <a:extLst>
              <a:ext uri="{FF2B5EF4-FFF2-40B4-BE49-F238E27FC236}">
                <a16:creationId xmlns:a16="http://schemas.microsoft.com/office/drawing/2014/main" id="{3A7A0704-69B9-40F6-98D5-96074DE53E8F}"/>
              </a:ext>
            </a:extLst>
          </p:cNvPr>
          <p:cNvSpPr/>
          <p:nvPr/>
        </p:nvSpPr>
        <p:spPr>
          <a:xfrm>
            <a:off x="362608" y="2593428"/>
            <a:ext cx="7236371" cy="28377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4BF78C2-28E1-49F8-82CD-1B672D76F672}"/>
              </a:ext>
            </a:extLst>
          </p:cNvPr>
          <p:cNvSpPr/>
          <p:nvPr/>
        </p:nvSpPr>
        <p:spPr>
          <a:xfrm>
            <a:off x="162089" y="1828230"/>
            <a:ext cx="1465004" cy="27304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TextBox 9">
            <a:extLst>
              <a:ext uri="{FF2B5EF4-FFF2-40B4-BE49-F238E27FC236}">
                <a16:creationId xmlns:a16="http://schemas.microsoft.com/office/drawing/2014/main" id="{0F6B76B1-DA9B-4778-81C5-9D2C02C47851}"/>
              </a:ext>
            </a:extLst>
          </p:cNvPr>
          <p:cNvSpPr txBox="1"/>
          <p:nvPr/>
        </p:nvSpPr>
        <p:spPr>
          <a:xfrm>
            <a:off x="3153893" y="1627867"/>
            <a:ext cx="1022973"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Select the month that you want to view data for.</a:t>
            </a:r>
          </a:p>
        </p:txBody>
      </p:sp>
      <p:sp>
        <p:nvSpPr>
          <p:cNvPr id="13" name="Rectangle: Rounded Corners 12">
            <a:extLst>
              <a:ext uri="{FF2B5EF4-FFF2-40B4-BE49-F238E27FC236}">
                <a16:creationId xmlns:a16="http://schemas.microsoft.com/office/drawing/2014/main" id="{B96B337E-4F44-417C-900B-72B85DBFAA3D}"/>
              </a:ext>
            </a:extLst>
          </p:cNvPr>
          <p:cNvSpPr/>
          <p:nvPr/>
        </p:nvSpPr>
        <p:spPr>
          <a:xfrm>
            <a:off x="1816719" y="2157410"/>
            <a:ext cx="1301236" cy="19417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7679489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Census</a:t>
            </a:r>
          </a:p>
        </p:txBody>
      </p:sp>
      <p:sp>
        <p:nvSpPr>
          <p:cNvPr id="7" name="Text Placeholder 4">
            <a:extLst>
              <a:ext uri="{FF2B5EF4-FFF2-40B4-BE49-F238E27FC236}">
                <a16:creationId xmlns:a16="http://schemas.microsoft.com/office/drawing/2014/main" id="{F7BA344E-9588-41F0-8AB5-5027DADA0A15}"/>
              </a:ext>
            </a:extLst>
          </p:cNvPr>
          <p:cNvSpPr txBox="1">
            <a:spLocks/>
          </p:cNvSpPr>
          <p:nvPr/>
        </p:nvSpPr>
        <p:spPr>
          <a:xfrm>
            <a:off x="205910" y="787248"/>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Current Census Tab—System Summary</a:t>
            </a:r>
            <a:endParaRPr lang="en-US" sz="2000" i="1" dirty="0">
              <a:solidFill>
                <a:schemeClr val="bg1">
                  <a:lumMod val="75000"/>
                </a:schemeClr>
              </a:solidFill>
            </a:endParaRPr>
          </a:p>
        </p:txBody>
      </p:sp>
      <p:pic>
        <p:nvPicPr>
          <p:cNvPr id="4" name="Picture 3">
            <a:extLst>
              <a:ext uri="{FF2B5EF4-FFF2-40B4-BE49-F238E27FC236}">
                <a16:creationId xmlns:a16="http://schemas.microsoft.com/office/drawing/2014/main" id="{B1875A67-C26F-42C4-9745-EFB4FE664F24}"/>
              </a:ext>
            </a:extLst>
          </p:cNvPr>
          <p:cNvPicPr>
            <a:picLocks noChangeAspect="1"/>
          </p:cNvPicPr>
          <p:nvPr/>
        </p:nvPicPr>
        <p:blipFill>
          <a:blip r:embed="rId2"/>
          <a:stretch>
            <a:fillRect/>
          </a:stretch>
        </p:blipFill>
        <p:spPr>
          <a:xfrm>
            <a:off x="213795" y="1270509"/>
            <a:ext cx="7661224" cy="2730079"/>
          </a:xfrm>
          <a:prstGeom prst="rect">
            <a:avLst/>
          </a:prstGeom>
        </p:spPr>
      </p:pic>
      <p:pic>
        <p:nvPicPr>
          <p:cNvPr id="17" name="Picture 16">
            <a:extLst>
              <a:ext uri="{FF2B5EF4-FFF2-40B4-BE49-F238E27FC236}">
                <a16:creationId xmlns:a16="http://schemas.microsoft.com/office/drawing/2014/main" id="{C3A1EA77-79F4-4385-A254-02DCA5F5586D}"/>
              </a:ext>
            </a:extLst>
          </p:cNvPr>
          <p:cNvPicPr>
            <a:picLocks noChangeAspect="1"/>
          </p:cNvPicPr>
          <p:nvPr/>
        </p:nvPicPr>
        <p:blipFill>
          <a:blip r:embed="rId3"/>
          <a:stretch>
            <a:fillRect/>
          </a:stretch>
        </p:blipFill>
        <p:spPr>
          <a:xfrm>
            <a:off x="213795" y="4000588"/>
            <a:ext cx="7669109" cy="2275138"/>
          </a:xfrm>
          <a:prstGeom prst="rect">
            <a:avLst/>
          </a:prstGeom>
        </p:spPr>
      </p:pic>
      <p:sp>
        <p:nvSpPr>
          <p:cNvPr id="18" name="Rectangle: Rounded Corners 17">
            <a:extLst>
              <a:ext uri="{FF2B5EF4-FFF2-40B4-BE49-F238E27FC236}">
                <a16:creationId xmlns:a16="http://schemas.microsoft.com/office/drawing/2014/main" id="{C5370043-A482-4762-8D20-DF351EDEE524}"/>
              </a:ext>
            </a:extLst>
          </p:cNvPr>
          <p:cNvSpPr/>
          <p:nvPr/>
        </p:nvSpPr>
        <p:spPr>
          <a:xfrm>
            <a:off x="5586747" y="1940996"/>
            <a:ext cx="595272" cy="210326"/>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7B41D73-7A39-4E51-A709-7C9BAF7DEFBD}"/>
              </a:ext>
            </a:extLst>
          </p:cNvPr>
          <p:cNvSpPr/>
          <p:nvPr/>
        </p:nvSpPr>
        <p:spPr>
          <a:xfrm>
            <a:off x="198025" y="1244691"/>
            <a:ext cx="769668" cy="225082"/>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8B0A2CE-055E-4945-BA40-71EF51B7476C}"/>
              </a:ext>
            </a:extLst>
          </p:cNvPr>
          <p:cNvCxnSpPr>
            <a:cxnSpLocks/>
          </p:cNvCxnSpPr>
          <p:nvPr/>
        </p:nvCxnSpPr>
        <p:spPr>
          <a:xfrm>
            <a:off x="1008185" y="1469773"/>
            <a:ext cx="4523185" cy="576386"/>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E34C68E7-92C1-4399-A98D-BE8755454DD2}"/>
              </a:ext>
            </a:extLst>
          </p:cNvPr>
          <p:cNvSpPr txBox="1"/>
          <p:nvPr/>
        </p:nvSpPr>
        <p:spPr>
          <a:xfrm>
            <a:off x="6237396" y="2151322"/>
            <a:ext cx="1345730"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value to open the </a:t>
            </a:r>
            <a:r>
              <a:rPr lang="en-US" sz="1200" b="1" dirty="0"/>
              <a:t>Patient Detail</a:t>
            </a:r>
            <a:r>
              <a:rPr lang="en-US" sz="1200" dirty="0"/>
              <a:t> window.</a:t>
            </a:r>
          </a:p>
        </p:txBody>
      </p:sp>
      <p:sp>
        <p:nvSpPr>
          <p:cNvPr id="24" name="Rectangle: Rounded Corners 23">
            <a:extLst>
              <a:ext uri="{FF2B5EF4-FFF2-40B4-BE49-F238E27FC236}">
                <a16:creationId xmlns:a16="http://schemas.microsoft.com/office/drawing/2014/main" id="{F4F7AF87-3C39-4944-928F-80BD6DF98DA7}"/>
              </a:ext>
            </a:extLst>
          </p:cNvPr>
          <p:cNvSpPr/>
          <p:nvPr/>
        </p:nvSpPr>
        <p:spPr>
          <a:xfrm>
            <a:off x="5761554" y="2627089"/>
            <a:ext cx="397980" cy="262666"/>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4905365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Census</a:t>
            </a:r>
          </a:p>
        </p:txBody>
      </p:sp>
      <p:sp>
        <p:nvSpPr>
          <p:cNvPr id="5" name="Text Placeholder 4">
            <a:extLst>
              <a:ext uri="{FF2B5EF4-FFF2-40B4-BE49-F238E27FC236}">
                <a16:creationId xmlns:a16="http://schemas.microsoft.com/office/drawing/2014/main" id="{B2C03131-AF92-4D7F-906B-CBEF7F84600E}"/>
              </a:ext>
            </a:extLst>
          </p:cNvPr>
          <p:cNvSpPr>
            <a:spLocks noGrp="1"/>
          </p:cNvSpPr>
          <p:nvPr>
            <p:ph type="body" sz="quarter" idx="10"/>
          </p:nvPr>
        </p:nvSpPr>
        <p:spPr/>
        <p:txBody>
          <a:bodyPr/>
          <a:lstStyle/>
          <a:p>
            <a:r>
              <a:rPr lang="en-US" dirty="0"/>
              <a:t>Current Census Tab—Patient Detail</a:t>
            </a:r>
          </a:p>
        </p:txBody>
      </p:sp>
      <p:pic>
        <p:nvPicPr>
          <p:cNvPr id="4" name="Picture 3">
            <a:extLst>
              <a:ext uri="{FF2B5EF4-FFF2-40B4-BE49-F238E27FC236}">
                <a16:creationId xmlns:a16="http://schemas.microsoft.com/office/drawing/2014/main" id="{556A9B49-0633-41E7-BF71-5931847A2B98}"/>
              </a:ext>
            </a:extLst>
          </p:cNvPr>
          <p:cNvPicPr>
            <a:picLocks noChangeAspect="1"/>
          </p:cNvPicPr>
          <p:nvPr/>
        </p:nvPicPr>
        <p:blipFill>
          <a:blip r:embed="rId2"/>
          <a:stretch>
            <a:fillRect/>
          </a:stretch>
        </p:blipFill>
        <p:spPr>
          <a:xfrm>
            <a:off x="198028" y="2012954"/>
            <a:ext cx="7959640" cy="4270280"/>
          </a:xfrm>
          <a:prstGeom prst="rect">
            <a:avLst/>
          </a:prstGeom>
        </p:spPr>
      </p:pic>
    </p:spTree>
    <p:extLst>
      <p:ext uri="{BB962C8B-B14F-4D97-AF65-F5344CB8AC3E}">
        <p14:creationId xmlns:p14="http://schemas.microsoft.com/office/powerpoint/2010/main" val="192019791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Census</a:t>
            </a:r>
          </a:p>
        </p:txBody>
      </p:sp>
      <p:sp>
        <p:nvSpPr>
          <p:cNvPr id="7" name="Text Placeholder 4">
            <a:extLst>
              <a:ext uri="{FF2B5EF4-FFF2-40B4-BE49-F238E27FC236}">
                <a16:creationId xmlns:a16="http://schemas.microsoft.com/office/drawing/2014/main" id="{F7BA344E-9588-41F0-8AB5-5027DADA0A15}"/>
              </a:ext>
            </a:extLst>
          </p:cNvPr>
          <p:cNvSpPr txBox="1">
            <a:spLocks/>
          </p:cNvSpPr>
          <p:nvPr/>
        </p:nvSpPr>
        <p:spPr>
          <a:xfrm>
            <a:off x="205910" y="787248"/>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Current Census Tab—Detail Page</a:t>
            </a:r>
            <a:endParaRPr lang="en-US" sz="2000" i="1" dirty="0">
              <a:solidFill>
                <a:schemeClr val="bg1">
                  <a:lumMod val="75000"/>
                </a:schemeClr>
              </a:solidFill>
            </a:endParaRPr>
          </a:p>
        </p:txBody>
      </p:sp>
      <p:pic>
        <p:nvPicPr>
          <p:cNvPr id="5" name="Picture 4">
            <a:extLst>
              <a:ext uri="{FF2B5EF4-FFF2-40B4-BE49-F238E27FC236}">
                <a16:creationId xmlns:a16="http://schemas.microsoft.com/office/drawing/2014/main" id="{C48A5CC5-EE9C-413F-9775-DBE1635E1533}"/>
              </a:ext>
            </a:extLst>
          </p:cNvPr>
          <p:cNvPicPr>
            <a:picLocks noChangeAspect="1"/>
          </p:cNvPicPr>
          <p:nvPr/>
        </p:nvPicPr>
        <p:blipFill>
          <a:blip r:embed="rId2"/>
          <a:stretch>
            <a:fillRect/>
          </a:stretch>
        </p:blipFill>
        <p:spPr>
          <a:xfrm>
            <a:off x="205910" y="1270507"/>
            <a:ext cx="7493339" cy="2728627"/>
          </a:xfrm>
          <a:prstGeom prst="rect">
            <a:avLst/>
          </a:prstGeom>
        </p:spPr>
      </p:pic>
      <p:pic>
        <p:nvPicPr>
          <p:cNvPr id="8" name="Picture 7">
            <a:extLst>
              <a:ext uri="{FF2B5EF4-FFF2-40B4-BE49-F238E27FC236}">
                <a16:creationId xmlns:a16="http://schemas.microsoft.com/office/drawing/2014/main" id="{D431685B-3883-4740-8726-3C2A6E4D009A}"/>
              </a:ext>
            </a:extLst>
          </p:cNvPr>
          <p:cNvPicPr>
            <a:picLocks noChangeAspect="1"/>
          </p:cNvPicPr>
          <p:nvPr/>
        </p:nvPicPr>
        <p:blipFill>
          <a:blip r:embed="rId3"/>
          <a:stretch>
            <a:fillRect/>
          </a:stretch>
        </p:blipFill>
        <p:spPr>
          <a:xfrm>
            <a:off x="205911" y="3999134"/>
            <a:ext cx="7493339" cy="2143593"/>
          </a:xfrm>
          <a:prstGeom prst="rect">
            <a:avLst/>
          </a:prstGeom>
        </p:spPr>
      </p:pic>
      <p:sp>
        <p:nvSpPr>
          <p:cNvPr id="15" name="Rectangle: Rounded Corners 14">
            <a:extLst>
              <a:ext uri="{FF2B5EF4-FFF2-40B4-BE49-F238E27FC236}">
                <a16:creationId xmlns:a16="http://schemas.microsoft.com/office/drawing/2014/main" id="{33118A33-302C-4CEB-AD43-9D17E736EC32}"/>
              </a:ext>
            </a:extLst>
          </p:cNvPr>
          <p:cNvSpPr/>
          <p:nvPr/>
        </p:nvSpPr>
        <p:spPr>
          <a:xfrm>
            <a:off x="6003729" y="1930846"/>
            <a:ext cx="405794" cy="197069"/>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3064703E-D4C5-484D-A18F-34172A25E134}"/>
              </a:ext>
            </a:extLst>
          </p:cNvPr>
          <p:cNvSpPr/>
          <p:nvPr/>
        </p:nvSpPr>
        <p:spPr>
          <a:xfrm>
            <a:off x="190919" y="1256337"/>
            <a:ext cx="753848" cy="18925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55BD46BE-66E5-48CB-994B-E8E0BDCEF3AF}"/>
              </a:ext>
            </a:extLst>
          </p:cNvPr>
          <p:cNvCxnSpPr>
            <a:cxnSpLocks/>
            <a:endCxn id="15" idx="1"/>
          </p:cNvCxnSpPr>
          <p:nvPr/>
        </p:nvCxnSpPr>
        <p:spPr>
          <a:xfrm>
            <a:off x="959758" y="1426340"/>
            <a:ext cx="5043971" cy="60304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2" name="Rectangle: Rounded Corners 21">
            <a:extLst>
              <a:ext uri="{FF2B5EF4-FFF2-40B4-BE49-F238E27FC236}">
                <a16:creationId xmlns:a16="http://schemas.microsoft.com/office/drawing/2014/main" id="{B8A09B1D-DDFE-43FC-9176-7E325940553D}"/>
              </a:ext>
            </a:extLst>
          </p:cNvPr>
          <p:cNvSpPr/>
          <p:nvPr/>
        </p:nvSpPr>
        <p:spPr>
          <a:xfrm>
            <a:off x="5422373" y="3156509"/>
            <a:ext cx="987150" cy="19177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5" name="TextBox 24">
            <a:extLst>
              <a:ext uri="{FF2B5EF4-FFF2-40B4-BE49-F238E27FC236}">
                <a16:creationId xmlns:a16="http://schemas.microsoft.com/office/drawing/2014/main" id="{12440102-D6AA-4CBE-B3FA-B1985ACDD9E4}"/>
              </a:ext>
            </a:extLst>
          </p:cNvPr>
          <p:cNvSpPr txBox="1"/>
          <p:nvPr/>
        </p:nvSpPr>
        <p:spPr>
          <a:xfrm>
            <a:off x="6446998" y="2740359"/>
            <a:ext cx="1345730"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Shows the current unit detail within a facility.</a:t>
            </a:r>
          </a:p>
        </p:txBody>
      </p:sp>
      <p:sp>
        <p:nvSpPr>
          <p:cNvPr id="26" name="Rectangle: Rounded Corners 25">
            <a:extLst>
              <a:ext uri="{FF2B5EF4-FFF2-40B4-BE49-F238E27FC236}">
                <a16:creationId xmlns:a16="http://schemas.microsoft.com/office/drawing/2014/main" id="{24ED552D-F58A-4C2D-AAF7-72DAED3DA045}"/>
              </a:ext>
            </a:extLst>
          </p:cNvPr>
          <p:cNvSpPr/>
          <p:nvPr/>
        </p:nvSpPr>
        <p:spPr>
          <a:xfrm>
            <a:off x="5619749" y="1287493"/>
            <a:ext cx="1920303" cy="165593"/>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0B77DF31-9A44-4674-9766-8C4F978D137D}"/>
              </a:ext>
            </a:extLst>
          </p:cNvPr>
          <p:cNvSpPr/>
          <p:nvPr/>
        </p:nvSpPr>
        <p:spPr>
          <a:xfrm>
            <a:off x="6634202" y="1912931"/>
            <a:ext cx="755950" cy="220983"/>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3646382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Census</a:t>
            </a:r>
          </a:p>
        </p:txBody>
      </p:sp>
      <p:sp>
        <p:nvSpPr>
          <p:cNvPr id="10" name="Text Placeholder 4">
            <a:extLst>
              <a:ext uri="{FF2B5EF4-FFF2-40B4-BE49-F238E27FC236}">
                <a16:creationId xmlns:a16="http://schemas.microsoft.com/office/drawing/2014/main" id="{74C36600-4775-4448-B1CE-2C8AFE417AF6}"/>
              </a:ext>
            </a:extLst>
          </p:cNvPr>
          <p:cNvSpPr txBox="1">
            <a:spLocks/>
          </p:cNvSpPr>
          <p:nvPr/>
        </p:nvSpPr>
        <p:spPr>
          <a:xfrm>
            <a:off x="198027" y="92268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Daily Census Tab</a:t>
            </a:r>
            <a:endParaRPr lang="en-US" sz="2000" i="1" dirty="0">
              <a:solidFill>
                <a:schemeClr val="bg1">
                  <a:lumMod val="75000"/>
                </a:schemeClr>
              </a:solidFill>
            </a:endParaRPr>
          </a:p>
        </p:txBody>
      </p:sp>
      <p:sp>
        <p:nvSpPr>
          <p:cNvPr id="17" name="TextBox 16">
            <a:extLst>
              <a:ext uri="{FF2B5EF4-FFF2-40B4-BE49-F238E27FC236}">
                <a16:creationId xmlns:a16="http://schemas.microsoft.com/office/drawing/2014/main" id="{10EE66B2-1B86-4E24-B4D3-9941E910E73D}"/>
              </a:ext>
            </a:extLst>
          </p:cNvPr>
          <p:cNvSpPr txBox="1"/>
          <p:nvPr/>
        </p:nvSpPr>
        <p:spPr>
          <a:xfrm>
            <a:off x="262047" y="1541371"/>
            <a:ext cx="1520414" cy="461665"/>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View the last 7 day trend for census.</a:t>
            </a:r>
          </a:p>
        </p:txBody>
      </p:sp>
      <p:pic>
        <p:nvPicPr>
          <p:cNvPr id="6" name="Picture 5">
            <a:extLst>
              <a:ext uri="{FF2B5EF4-FFF2-40B4-BE49-F238E27FC236}">
                <a16:creationId xmlns:a16="http://schemas.microsoft.com/office/drawing/2014/main" id="{5319162B-003B-484C-B46F-6659482F1C59}"/>
              </a:ext>
            </a:extLst>
          </p:cNvPr>
          <p:cNvPicPr>
            <a:picLocks noChangeAspect="1"/>
          </p:cNvPicPr>
          <p:nvPr/>
        </p:nvPicPr>
        <p:blipFill>
          <a:blip r:embed="rId2"/>
          <a:stretch>
            <a:fillRect/>
          </a:stretch>
        </p:blipFill>
        <p:spPr>
          <a:xfrm>
            <a:off x="1861290" y="1541371"/>
            <a:ext cx="6508988" cy="2349109"/>
          </a:xfrm>
          <a:prstGeom prst="rect">
            <a:avLst/>
          </a:prstGeom>
        </p:spPr>
      </p:pic>
      <p:pic>
        <p:nvPicPr>
          <p:cNvPr id="8" name="Picture 7">
            <a:extLst>
              <a:ext uri="{FF2B5EF4-FFF2-40B4-BE49-F238E27FC236}">
                <a16:creationId xmlns:a16="http://schemas.microsoft.com/office/drawing/2014/main" id="{0FF83D7B-A528-4237-9125-BB3E82D4EF2A}"/>
              </a:ext>
            </a:extLst>
          </p:cNvPr>
          <p:cNvPicPr>
            <a:picLocks noChangeAspect="1"/>
          </p:cNvPicPr>
          <p:nvPr/>
        </p:nvPicPr>
        <p:blipFill>
          <a:blip r:embed="rId3"/>
          <a:stretch>
            <a:fillRect/>
          </a:stretch>
        </p:blipFill>
        <p:spPr>
          <a:xfrm>
            <a:off x="1861290" y="3890481"/>
            <a:ext cx="6508988" cy="2357618"/>
          </a:xfrm>
          <a:prstGeom prst="rect">
            <a:avLst/>
          </a:prstGeom>
        </p:spPr>
      </p:pic>
    </p:spTree>
    <p:extLst>
      <p:ext uri="{BB962C8B-B14F-4D97-AF65-F5344CB8AC3E}">
        <p14:creationId xmlns:p14="http://schemas.microsoft.com/office/powerpoint/2010/main" val="7686288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Census</a:t>
            </a:r>
          </a:p>
        </p:txBody>
      </p:sp>
      <p:sp>
        <p:nvSpPr>
          <p:cNvPr id="6" name="Text Placeholder 4">
            <a:extLst>
              <a:ext uri="{FF2B5EF4-FFF2-40B4-BE49-F238E27FC236}">
                <a16:creationId xmlns:a16="http://schemas.microsoft.com/office/drawing/2014/main" id="{49D55F9A-5EDE-4D65-9C72-A6ED1C865636}"/>
              </a:ext>
            </a:extLst>
          </p:cNvPr>
          <p:cNvSpPr txBox="1">
            <a:spLocks/>
          </p:cNvSpPr>
          <p:nvPr/>
        </p:nvSpPr>
        <p:spPr>
          <a:xfrm>
            <a:off x="198027" y="92268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Shift Tab</a:t>
            </a:r>
            <a:endParaRPr lang="en-US" sz="2000" i="1" dirty="0">
              <a:solidFill>
                <a:schemeClr val="bg1">
                  <a:lumMod val="75000"/>
                </a:schemeClr>
              </a:solidFill>
            </a:endParaRPr>
          </a:p>
        </p:txBody>
      </p:sp>
      <p:sp>
        <p:nvSpPr>
          <p:cNvPr id="8" name="TextBox 7">
            <a:extLst>
              <a:ext uri="{FF2B5EF4-FFF2-40B4-BE49-F238E27FC236}">
                <a16:creationId xmlns:a16="http://schemas.microsoft.com/office/drawing/2014/main" id="{1FCBD918-FF37-4919-B650-AA48E49CAF23}"/>
              </a:ext>
            </a:extLst>
          </p:cNvPr>
          <p:cNvSpPr txBox="1"/>
          <p:nvPr/>
        </p:nvSpPr>
        <p:spPr>
          <a:xfrm>
            <a:off x="293883" y="1541371"/>
            <a:ext cx="1345730"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View census activity by date by shift.</a:t>
            </a:r>
          </a:p>
        </p:txBody>
      </p:sp>
      <p:pic>
        <p:nvPicPr>
          <p:cNvPr id="4" name="Picture 3">
            <a:extLst>
              <a:ext uri="{FF2B5EF4-FFF2-40B4-BE49-F238E27FC236}">
                <a16:creationId xmlns:a16="http://schemas.microsoft.com/office/drawing/2014/main" id="{842F46E8-FDAF-49EE-9385-4120DE8E7650}"/>
              </a:ext>
            </a:extLst>
          </p:cNvPr>
          <p:cNvPicPr>
            <a:picLocks noChangeAspect="1"/>
          </p:cNvPicPr>
          <p:nvPr/>
        </p:nvPicPr>
        <p:blipFill>
          <a:blip r:embed="rId3"/>
          <a:stretch>
            <a:fillRect/>
          </a:stretch>
        </p:blipFill>
        <p:spPr>
          <a:xfrm>
            <a:off x="1815254" y="787248"/>
            <a:ext cx="4804376" cy="2175743"/>
          </a:xfrm>
          <a:prstGeom prst="rect">
            <a:avLst/>
          </a:prstGeom>
        </p:spPr>
      </p:pic>
      <p:pic>
        <p:nvPicPr>
          <p:cNvPr id="7" name="Picture 6">
            <a:extLst>
              <a:ext uri="{FF2B5EF4-FFF2-40B4-BE49-F238E27FC236}">
                <a16:creationId xmlns:a16="http://schemas.microsoft.com/office/drawing/2014/main" id="{EBEE5DB3-AB95-476B-8D2E-8E65202593AB}"/>
              </a:ext>
            </a:extLst>
          </p:cNvPr>
          <p:cNvPicPr>
            <a:picLocks noChangeAspect="1"/>
          </p:cNvPicPr>
          <p:nvPr/>
        </p:nvPicPr>
        <p:blipFill>
          <a:blip r:embed="rId4"/>
          <a:stretch>
            <a:fillRect/>
          </a:stretch>
        </p:blipFill>
        <p:spPr>
          <a:xfrm>
            <a:off x="1815254" y="2962991"/>
            <a:ext cx="4804376" cy="1653887"/>
          </a:xfrm>
          <a:prstGeom prst="rect">
            <a:avLst/>
          </a:prstGeom>
        </p:spPr>
      </p:pic>
      <p:pic>
        <p:nvPicPr>
          <p:cNvPr id="10" name="Picture 9">
            <a:extLst>
              <a:ext uri="{FF2B5EF4-FFF2-40B4-BE49-F238E27FC236}">
                <a16:creationId xmlns:a16="http://schemas.microsoft.com/office/drawing/2014/main" id="{E62802BF-0619-40FC-AEC5-AEF341D2B4B0}"/>
              </a:ext>
            </a:extLst>
          </p:cNvPr>
          <p:cNvPicPr>
            <a:picLocks noChangeAspect="1"/>
          </p:cNvPicPr>
          <p:nvPr/>
        </p:nvPicPr>
        <p:blipFill>
          <a:blip r:embed="rId5"/>
          <a:stretch>
            <a:fillRect/>
          </a:stretch>
        </p:blipFill>
        <p:spPr>
          <a:xfrm>
            <a:off x="1815255" y="4616879"/>
            <a:ext cx="4804376" cy="1659952"/>
          </a:xfrm>
          <a:prstGeom prst="rect">
            <a:avLst/>
          </a:prstGeom>
        </p:spPr>
      </p:pic>
    </p:spTree>
    <p:extLst>
      <p:ext uri="{BB962C8B-B14F-4D97-AF65-F5344CB8AC3E}">
        <p14:creationId xmlns:p14="http://schemas.microsoft.com/office/powerpoint/2010/main" val="39029706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Log On</a:t>
            </a:r>
          </a:p>
        </p:txBody>
      </p:sp>
      <p:sp>
        <p:nvSpPr>
          <p:cNvPr id="3" name="Content Placeholder 2">
            <a:extLst>
              <a:ext uri="{FF2B5EF4-FFF2-40B4-BE49-F238E27FC236}">
                <a16:creationId xmlns:a16="http://schemas.microsoft.com/office/drawing/2014/main" id="{FCE164D2-ADE7-4061-B00F-C81F0FE8CB7E}"/>
              </a:ext>
            </a:extLst>
          </p:cNvPr>
          <p:cNvSpPr>
            <a:spLocks noGrp="1"/>
          </p:cNvSpPr>
          <p:nvPr>
            <p:ph idx="1"/>
          </p:nvPr>
        </p:nvSpPr>
        <p:spPr/>
        <p:txBody>
          <a:bodyPr/>
          <a:lstStyle/>
          <a:p>
            <a:r>
              <a:rPr lang="en-US" dirty="0"/>
              <a:t>Use your single sign-on information for AD.</a:t>
            </a:r>
          </a:p>
        </p:txBody>
      </p:sp>
      <p:pic>
        <p:nvPicPr>
          <p:cNvPr id="5" name="Picture 4">
            <a:extLst>
              <a:ext uri="{FF2B5EF4-FFF2-40B4-BE49-F238E27FC236}">
                <a16:creationId xmlns:a16="http://schemas.microsoft.com/office/drawing/2014/main" id="{D7A2E427-6AC6-4764-A54E-A02A2530632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48883" y="2340256"/>
            <a:ext cx="4252328" cy="2834886"/>
          </a:xfrm>
          <a:prstGeom prst="rect">
            <a:avLst/>
          </a:prstGeom>
        </p:spPr>
      </p:pic>
    </p:spTree>
    <p:extLst>
      <p:ext uri="{BB962C8B-B14F-4D97-AF65-F5344CB8AC3E}">
        <p14:creationId xmlns:p14="http://schemas.microsoft.com/office/powerpoint/2010/main" val="112151009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394B233-7284-471B-8BE3-0D3D37BE2C8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027" y="2012954"/>
            <a:ext cx="8470663" cy="3241537"/>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Inpatient</a:t>
            </a:r>
          </a:p>
        </p:txBody>
      </p:sp>
      <p:sp>
        <p:nvSpPr>
          <p:cNvPr id="5" name="Text Placeholder 4">
            <a:extLst>
              <a:ext uri="{FF2B5EF4-FFF2-40B4-BE49-F238E27FC236}">
                <a16:creationId xmlns:a16="http://schemas.microsoft.com/office/drawing/2014/main" id="{C42F9547-C3E7-448A-873D-5D195E75E636}"/>
              </a:ext>
            </a:extLst>
          </p:cNvPr>
          <p:cNvSpPr>
            <a:spLocks noGrp="1"/>
          </p:cNvSpPr>
          <p:nvPr>
            <p:ph type="body" sz="quarter" idx="10"/>
          </p:nvPr>
        </p:nvSpPr>
        <p:spPr/>
        <p:txBody>
          <a:bodyPr/>
          <a:lstStyle/>
          <a:p>
            <a:r>
              <a:rPr lang="en-US" dirty="0"/>
              <a:t>Overview Tab—Periods</a:t>
            </a:r>
          </a:p>
        </p:txBody>
      </p:sp>
      <p:sp>
        <p:nvSpPr>
          <p:cNvPr id="7" name="Rectangle: Rounded Corners 6">
            <a:extLst>
              <a:ext uri="{FF2B5EF4-FFF2-40B4-BE49-F238E27FC236}">
                <a16:creationId xmlns:a16="http://schemas.microsoft.com/office/drawing/2014/main" id="{9C73F91F-CFDA-4AC7-B601-38E152665051}"/>
              </a:ext>
            </a:extLst>
          </p:cNvPr>
          <p:cNvSpPr/>
          <p:nvPr/>
        </p:nvSpPr>
        <p:spPr>
          <a:xfrm>
            <a:off x="367996" y="3631476"/>
            <a:ext cx="781535" cy="15675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8118E33-49AF-4DB7-A20E-0D3474DF7E36}"/>
              </a:ext>
            </a:extLst>
          </p:cNvPr>
          <p:cNvSpPr/>
          <p:nvPr/>
        </p:nvSpPr>
        <p:spPr>
          <a:xfrm>
            <a:off x="4468194" y="3619303"/>
            <a:ext cx="389361" cy="16892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0CCA2FD8-68B3-4165-A178-7DADDD6C95BF}"/>
              </a:ext>
            </a:extLst>
          </p:cNvPr>
          <p:cNvSpPr txBox="1"/>
          <p:nvPr/>
        </p:nvSpPr>
        <p:spPr>
          <a:xfrm>
            <a:off x="4700575" y="2755257"/>
            <a:ext cx="1559547"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value to analyze measure data for a given time period.</a:t>
            </a:r>
          </a:p>
        </p:txBody>
      </p:sp>
      <p:sp>
        <p:nvSpPr>
          <p:cNvPr id="10" name="TextBox 9">
            <a:extLst>
              <a:ext uri="{FF2B5EF4-FFF2-40B4-BE49-F238E27FC236}">
                <a16:creationId xmlns:a16="http://schemas.microsoft.com/office/drawing/2014/main" id="{CEBC4606-D4BD-4EBF-99A4-C474A32ACC21}"/>
              </a:ext>
            </a:extLst>
          </p:cNvPr>
          <p:cNvSpPr txBox="1"/>
          <p:nvPr/>
        </p:nvSpPr>
        <p:spPr>
          <a:xfrm>
            <a:off x="924766" y="2955553"/>
            <a:ext cx="1212609"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measure to review its definition.</a:t>
            </a:r>
          </a:p>
        </p:txBody>
      </p:sp>
      <p:sp>
        <p:nvSpPr>
          <p:cNvPr id="13" name="Rectangle: Rounded Corners 12">
            <a:extLst>
              <a:ext uri="{FF2B5EF4-FFF2-40B4-BE49-F238E27FC236}">
                <a16:creationId xmlns:a16="http://schemas.microsoft.com/office/drawing/2014/main" id="{402F539A-6F93-4AE3-89EA-40F453DE3763}"/>
              </a:ext>
            </a:extLst>
          </p:cNvPr>
          <p:cNvSpPr/>
          <p:nvPr/>
        </p:nvSpPr>
        <p:spPr>
          <a:xfrm>
            <a:off x="1242889" y="3652403"/>
            <a:ext cx="1073593" cy="501585"/>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4110380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Inpatient</a:t>
            </a:r>
          </a:p>
        </p:txBody>
      </p:sp>
      <p:sp>
        <p:nvSpPr>
          <p:cNvPr id="6" name="Text Placeholder 4">
            <a:extLst>
              <a:ext uri="{FF2B5EF4-FFF2-40B4-BE49-F238E27FC236}">
                <a16:creationId xmlns:a16="http://schemas.microsoft.com/office/drawing/2014/main" id="{8361356C-BFDF-499F-9A34-62E179D7D0F4}"/>
              </a:ext>
            </a:extLst>
          </p:cNvPr>
          <p:cNvSpPr txBox="1">
            <a:spLocks/>
          </p:cNvSpPr>
          <p:nvPr/>
        </p:nvSpPr>
        <p:spPr>
          <a:xfrm>
            <a:off x="198027" y="92268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Overview Tab—Default Analysis</a:t>
            </a:r>
            <a:endParaRPr lang="en-US" sz="2000" i="1" dirty="0">
              <a:solidFill>
                <a:schemeClr val="bg1">
                  <a:lumMod val="75000"/>
                </a:schemeClr>
              </a:solidFill>
            </a:endParaRPr>
          </a:p>
        </p:txBody>
      </p:sp>
      <p:pic>
        <p:nvPicPr>
          <p:cNvPr id="9" name="Picture 8">
            <a:extLst>
              <a:ext uri="{FF2B5EF4-FFF2-40B4-BE49-F238E27FC236}">
                <a16:creationId xmlns:a16="http://schemas.microsoft.com/office/drawing/2014/main" id="{17FB219C-8643-4D58-9C70-638D87453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8222" y="3090040"/>
            <a:ext cx="3612193" cy="3116850"/>
          </a:xfrm>
          <a:prstGeom prst="rect">
            <a:avLst/>
          </a:prstGeom>
        </p:spPr>
      </p:pic>
      <p:sp>
        <p:nvSpPr>
          <p:cNvPr id="10" name="TextBox 9">
            <a:extLst>
              <a:ext uri="{FF2B5EF4-FFF2-40B4-BE49-F238E27FC236}">
                <a16:creationId xmlns:a16="http://schemas.microsoft.com/office/drawing/2014/main" id="{15D95FAB-191E-45B8-9450-6836B06F82AF}"/>
              </a:ext>
            </a:extLst>
          </p:cNvPr>
          <p:cNvSpPr txBox="1"/>
          <p:nvPr/>
        </p:nvSpPr>
        <p:spPr>
          <a:xfrm>
            <a:off x="198027" y="2375387"/>
            <a:ext cx="1715683" cy="1200329"/>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To view measure data broken down by a different dimension, click the leftmost column heading and select a new dimension.</a:t>
            </a:r>
          </a:p>
        </p:txBody>
      </p:sp>
      <p:sp>
        <p:nvSpPr>
          <p:cNvPr id="11" name="Rectangle: Rounded Corners 10">
            <a:extLst>
              <a:ext uri="{FF2B5EF4-FFF2-40B4-BE49-F238E27FC236}">
                <a16:creationId xmlns:a16="http://schemas.microsoft.com/office/drawing/2014/main" id="{9DB882AF-7B64-4F31-B5AC-C29473741E4C}"/>
              </a:ext>
            </a:extLst>
          </p:cNvPr>
          <p:cNvSpPr/>
          <p:nvPr/>
        </p:nvSpPr>
        <p:spPr>
          <a:xfrm>
            <a:off x="693685" y="4156413"/>
            <a:ext cx="1079936" cy="25750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5FE4C43-0EC7-4598-9BB0-F229CEA081AC}"/>
              </a:ext>
            </a:extLst>
          </p:cNvPr>
          <p:cNvSpPr/>
          <p:nvPr/>
        </p:nvSpPr>
        <p:spPr>
          <a:xfrm>
            <a:off x="2075796" y="4931551"/>
            <a:ext cx="1061542" cy="18392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4" name="Picture 13">
            <a:extLst>
              <a:ext uri="{FF2B5EF4-FFF2-40B4-BE49-F238E27FC236}">
                <a16:creationId xmlns:a16="http://schemas.microsoft.com/office/drawing/2014/main" id="{A98D91DA-DBCB-4164-AC7B-CCFB6EEFE6F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588745" y="2023147"/>
            <a:ext cx="4930567" cy="4183743"/>
          </a:xfrm>
          <a:prstGeom prst="rect">
            <a:avLst/>
          </a:prstGeom>
        </p:spPr>
      </p:pic>
      <p:sp>
        <p:nvSpPr>
          <p:cNvPr id="16" name="TextBox 15">
            <a:extLst>
              <a:ext uri="{FF2B5EF4-FFF2-40B4-BE49-F238E27FC236}">
                <a16:creationId xmlns:a16="http://schemas.microsoft.com/office/drawing/2014/main" id="{524932F1-F4E2-46F2-9378-2C71124B1B71}"/>
              </a:ext>
            </a:extLst>
          </p:cNvPr>
          <p:cNvSpPr txBox="1"/>
          <p:nvPr/>
        </p:nvSpPr>
        <p:spPr>
          <a:xfrm>
            <a:off x="3201256" y="3186884"/>
            <a:ext cx="1542406"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To dive on measure data, click a row, and select a value.</a:t>
            </a:r>
          </a:p>
        </p:txBody>
      </p:sp>
      <p:sp>
        <p:nvSpPr>
          <p:cNvPr id="17" name="Rectangle: Rounded Corners 16">
            <a:extLst>
              <a:ext uri="{FF2B5EF4-FFF2-40B4-BE49-F238E27FC236}">
                <a16:creationId xmlns:a16="http://schemas.microsoft.com/office/drawing/2014/main" id="{50069099-1D7B-4C77-A0D4-B5DB603D6157}"/>
              </a:ext>
            </a:extLst>
          </p:cNvPr>
          <p:cNvSpPr/>
          <p:nvPr/>
        </p:nvSpPr>
        <p:spPr>
          <a:xfrm>
            <a:off x="4793808" y="3575716"/>
            <a:ext cx="968490" cy="25750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7B77C430-7E0C-44C1-976D-B32B98CCED82}"/>
              </a:ext>
            </a:extLst>
          </p:cNvPr>
          <p:cNvSpPr/>
          <p:nvPr/>
        </p:nvSpPr>
        <p:spPr>
          <a:xfrm>
            <a:off x="6378099" y="3941598"/>
            <a:ext cx="698935" cy="19926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TextBox 12">
            <a:extLst>
              <a:ext uri="{FF2B5EF4-FFF2-40B4-BE49-F238E27FC236}">
                <a16:creationId xmlns:a16="http://schemas.microsoft.com/office/drawing/2014/main" id="{6C5EA6F0-181E-4CAF-8C09-221104030E33}"/>
              </a:ext>
            </a:extLst>
          </p:cNvPr>
          <p:cNvSpPr txBox="1"/>
          <p:nvPr/>
        </p:nvSpPr>
        <p:spPr>
          <a:xfrm>
            <a:off x="6735450" y="3186885"/>
            <a:ext cx="1642770"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To return to a previous view, click the name of a dimension.</a:t>
            </a:r>
          </a:p>
        </p:txBody>
      </p:sp>
      <p:sp>
        <p:nvSpPr>
          <p:cNvPr id="15" name="Content Placeholder 2">
            <a:extLst>
              <a:ext uri="{FF2B5EF4-FFF2-40B4-BE49-F238E27FC236}">
                <a16:creationId xmlns:a16="http://schemas.microsoft.com/office/drawing/2014/main" id="{66F877D6-AC6A-48E8-8418-05D7DAD3C4C6}"/>
              </a:ext>
            </a:extLst>
          </p:cNvPr>
          <p:cNvSpPr>
            <a:spLocks noGrp="1"/>
          </p:cNvSpPr>
          <p:nvPr>
            <p:ph idx="1"/>
          </p:nvPr>
        </p:nvSpPr>
        <p:spPr>
          <a:xfrm>
            <a:off x="169437" y="1412881"/>
            <a:ext cx="9211221" cy="831658"/>
          </a:xfrm>
        </p:spPr>
        <p:txBody>
          <a:bodyPr>
            <a:normAutofit/>
          </a:bodyPr>
          <a:lstStyle/>
          <a:p>
            <a:pPr marL="514350" indent="-514350">
              <a:buFont typeface="+mj-lt"/>
              <a:buAutoNum type="arabicPeriod"/>
            </a:pPr>
            <a:r>
              <a:rPr lang="en-US" sz="2000" dirty="0"/>
              <a:t>Click a value.</a:t>
            </a:r>
          </a:p>
          <a:p>
            <a:pPr marL="514350" indent="-514350">
              <a:buFont typeface="+mj-lt"/>
              <a:buAutoNum type="arabicPeriod"/>
            </a:pPr>
            <a:r>
              <a:rPr lang="en-US" sz="2000" dirty="0"/>
              <a:t>Dive on the data:</a:t>
            </a:r>
          </a:p>
        </p:txBody>
      </p:sp>
      <p:cxnSp>
        <p:nvCxnSpPr>
          <p:cNvPr id="20" name="Straight Arrow Connector 19">
            <a:extLst>
              <a:ext uri="{FF2B5EF4-FFF2-40B4-BE49-F238E27FC236}">
                <a16:creationId xmlns:a16="http://schemas.microsoft.com/office/drawing/2014/main" id="{C7726C79-D0CB-4674-8821-7A18F6529DD1}"/>
              </a:ext>
            </a:extLst>
          </p:cNvPr>
          <p:cNvCxnSpPr>
            <a:cxnSpLocks/>
          </p:cNvCxnSpPr>
          <p:nvPr/>
        </p:nvCxnSpPr>
        <p:spPr>
          <a:xfrm>
            <a:off x="1773621" y="4443028"/>
            <a:ext cx="302175" cy="45054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AA5FDA57-937A-4E0D-BDA9-AEA00110D238}"/>
              </a:ext>
            </a:extLst>
          </p:cNvPr>
          <p:cNvCxnSpPr>
            <a:cxnSpLocks/>
          </p:cNvCxnSpPr>
          <p:nvPr/>
        </p:nvCxnSpPr>
        <p:spPr>
          <a:xfrm>
            <a:off x="5762298" y="3840025"/>
            <a:ext cx="615801" cy="16041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0457C9F9-7555-49EC-9662-C2007F7442A9}"/>
              </a:ext>
            </a:extLst>
          </p:cNvPr>
          <p:cNvCxnSpPr>
            <a:cxnSpLocks/>
          </p:cNvCxnSpPr>
          <p:nvPr/>
        </p:nvCxnSpPr>
        <p:spPr>
          <a:xfrm flipH="1" flipV="1">
            <a:off x="5849770" y="3019142"/>
            <a:ext cx="885680" cy="391545"/>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9859FAC5-4E4C-4C27-8E16-77FBD56E700C}"/>
              </a:ext>
            </a:extLst>
          </p:cNvPr>
          <p:cNvSpPr/>
          <p:nvPr/>
        </p:nvSpPr>
        <p:spPr>
          <a:xfrm>
            <a:off x="4793807" y="2846990"/>
            <a:ext cx="1055961" cy="15790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86570424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E6EDA9-F7B0-4D4D-BC81-83807AFD26A4}"/>
              </a:ext>
            </a:extLst>
          </p:cNvPr>
          <p:cNvPicPr>
            <a:picLocks noChangeAspect="1"/>
          </p:cNvPicPr>
          <p:nvPr/>
        </p:nvPicPr>
        <p:blipFill>
          <a:blip r:embed="rId2"/>
          <a:stretch>
            <a:fillRect/>
          </a:stretch>
        </p:blipFill>
        <p:spPr>
          <a:xfrm>
            <a:off x="450577" y="1616211"/>
            <a:ext cx="8994638" cy="4584292"/>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Inpatient</a:t>
            </a:r>
          </a:p>
        </p:txBody>
      </p:sp>
      <p:sp>
        <p:nvSpPr>
          <p:cNvPr id="9" name="Text Placeholder 4">
            <a:extLst>
              <a:ext uri="{FF2B5EF4-FFF2-40B4-BE49-F238E27FC236}">
                <a16:creationId xmlns:a16="http://schemas.microsoft.com/office/drawing/2014/main" id="{01AFF65A-B3B7-4183-87EB-1CE5EFC381E6}"/>
              </a:ext>
            </a:extLst>
          </p:cNvPr>
          <p:cNvSpPr txBox="1">
            <a:spLocks/>
          </p:cNvSpPr>
          <p:nvPr/>
        </p:nvSpPr>
        <p:spPr>
          <a:xfrm>
            <a:off x="163513" y="92962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Trends Tab—Periods</a:t>
            </a:r>
            <a:endParaRPr lang="en-US" sz="2000" i="1" dirty="0">
              <a:solidFill>
                <a:schemeClr val="bg1">
                  <a:lumMod val="75000"/>
                </a:schemeClr>
              </a:solidFill>
            </a:endParaRPr>
          </a:p>
        </p:txBody>
      </p:sp>
      <p:sp>
        <p:nvSpPr>
          <p:cNvPr id="12" name="TextBox 11">
            <a:extLst>
              <a:ext uri="{FF2B5EF4-FFF2-40B4-BE49-F238E27FC236}">
                <a16:creationId xmlns:a16="http://schemas.microsoft.com/office/drawing/2014/main" id="{A731D36A-219C-449A-8FA8-E747EFE7BFF9}"/>
              </a:ext>
            </a:extLst>
          </p:cNvPr>
          <p:cNvSpPr txBox="1"/>
          <p:nvPr/>
        </p:nvSpPr>
        <p:spPr>
          <a:xfrm>
            <a:off x="198028" y="1555251"/>
            <a:ext cx="1931970"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This page displays the current 12 months compared to the previous 12 months.</a:t>
            </a:r>
          </a:p>
        </p:txBody>
      </p:sp>
      <p:sp>
        <p:nvSpPr>
          <p:cNvPr id="13" name="TextBox 12">
            <a:extLst>
              <a:ext uri="{FF2B5EF4-FFF2-40B4-BE49-F238E27FC236}">
                <a16:creationId xmlns:a16="http://schemas.microsoft.com/office/drawing/2014/main" id="{997BC089-F27E-4F72-B3BA-2D046AE6B47D}"/>
              </a:ext>
            </a:extLst>
          </p:cNvPr>
          <p:cNvSpPr txBox="1"/>
          <p:nvPr/>
        </p:nvSpPr>
        <p:spPr>
          <a:xfrm>
            <a:off x="2593147" y="1859750"/>
            <a:ext cx="1650287"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data point to analyze measure data for a given time period.</a:t>
            </a:r>
          </a:p>
        </p:txBody>
      </p:sp>
      <p:sp>
        <p:nvSpPr>
          <p:cNvPr id="14" name="Rectangle: Rounded Corners 13">
            <a:extLst>
              <a:ext uri="{FF2B5EF4-FFF2-40B4-BE49-F238E27FC236}">
                <a16:creationId xmlns:a16="http://schemas.microsoft.com/office/drawing/2014/main" id="{EB349A2E-9F20-4F7A-AACE-5DE5280FA81F}"/>
              </a:ext>
            </a:extLst>
          </p:cNvPr>
          <p:cNvSpPr/>
          <p:nvPr/>
        </p:nvSpPr>
        <p:spPr>
          <a:xfrm>
            <a:off x="4290324" y="2386248"/>
            <a:ext cx="429721" cy="914302"/>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3185042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Outpatient</a:t>
            </a:r>
          </a:p>
        </p:txBody>
      </p:sp>
      <p:sp>
        <p:nvSpPr>
          <p:cNvPr id="4" name="Content Placeholder 3">
            <a:extLst>
              <a:ext uri="{FF2B5EF4-FFF2-40B4-BE49-F238E27FC236}">
                <a16:creationId xmlns:a16="http://schemas.microsoft.com/office/drawing/2014/main" id="{81CD7B3E-088E-4BD0-878C-A9EDBC7E0DF3}"/>
              </a:ext>
            </a:extLst>
          </p:cNvPr>
          <p:cNvSpPr>
            <a:spLocks noGrp="1"/>
          </p:cNvSpPr>
          <p:nvPr>
            <p:ph idx="1"/>
          </p:nvPr>
        </p:nvSpPr>
        <p:spPr>
          <a:xfrm>
            <a:off x="169437" y="2089154"/>
            <a:ext cx="9211221" cy="645337"/>
          </a:xfrm>
        </p:spPr>
        <p:txBody>
          <a:bodyPr/>
          <a:lstStyle/>
          <a:p>
            <a:r>
              <a:rPr lang="en-US" dirty="0"/>
              <a:t>Behaves the same as the Inpatient Overview page</a:t>
            </a:r>
          </a:p>
        </p:txBody>
      </p:sp>
      <p:sp>
        <p:nvSpPr>
          <p:cNvPr id="5" name="Text Placeholder 4">
            <a:extLst>
              <a:ext uri="{FF2B5EF4-FFF2-40B4-BE49-F238E27FC236}">
                <a16:creationId xmlns:a16="http://schemas.microsoft.com/office/drawing/2014/main" id="{79FEA6F3-A85A-4B25-A4B4-943FEF45D665}"/>
              </a:ext>
            </a:extLst>
          </p:cNvPr>
          <p:cNvSpPr>
            <a:spLocks noGrp="1"/>
          </p:cNvSpPr>
          <p:nvPr>
            <p:ph type="body" sz="quarter" idx="10"/>
          </p:nvPr>
        </p:nvSpPr>
        <p:spPr/>
        <p:txBody>
          <a:bodyPr/>
          <a:lstStyle/>
          <a:p>
            <a:r>
              <a:rPr lang="en-US" dirty="0"/>
              <a:t>Overview Tab</a:t>
            </a:r>
          </a:p>
        </p:txBody>
      </p:sp>
      <p:pic>
        <p:nvPicPr>
          <p:cNvPr id="6" name="Picture 5">
            <a:extLst>
              <a:ext uri="{FF2B5EF4-FFF2-40B4-BE49-F238E27FC236}">
                <a16:creationId xmlns:a16="http://schemas.microsoft.com/office/drawing/2014/main" id="{928F7FDC-8D23-49AF-958C-E93660A4393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8027" y="2810692"/>
            <a:ext cx="8632464" cy="3342964"/>
          </a:xfrm>
          <a:prstGeom prst="rect">
            <a:avLst/>
          </a:prstGeom>
        </p:spPr>
      </p:pic>
    </p:spTree>
    <p:extLst>
      <p:ext uri="{BB962C8B-B14F-4D97-AF65-F5344CB8AC3E}">
        <p14:creationId xmlns:p14="http://schemas.microsoft.com/office/powerpoint/2010/main" val="362304626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5AD754-66E9-49BA-9FEA-AF28BFCF9BEE}"/>
              </a:ext>
            </a:extLst>
          </p:cNvPr>
          <p:cNvPicPr>
            <a:picLocks noChangeAspect="1"/>
          </p:cNvPicPr>
          <p:nvPr/>
        </p:nvPicPr>
        <p:blipFill>
          <a:blip r:embed="rId2"/>
          <a:stretch>
            <a:fillRect/>
          </a:stretch>
        </p:blipFill>
        <p:spPr>
          <a:xfrm>
            <a:off x="478971" y="1709394"/>
            <a:ext cx="8760823" cy="4470588"/>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Outpatient</a:t>
            </a:r>
          </a:p>
        </p:txBody>
      </p:sp>
      <p:sp>
        <p:nvSpPr>
          <p:cNvPr id="9" name="TextBox 8">
            <a:extLst>
              <a:ext uri="{FF2B5EF4-FFF2-40B4-BE49-F238E27FC236}">
                <a16:creationId xmlns:a16="http://schemas.microsoft.com/office/drawing/2014/main" id="{3D194F4A-73E9-4651-AD5A-FBEB8705D8FF}"/>
              </a:ext>
            </a:extLst>
          </p:cNvPr>
          <p:cNvSpPr txBox="1"/>
          <p:nvPr/>
        </p:nvSpPr>
        <p:spPr>
          <a:xfrm>
            <a:off x="198027" y="1555251"/>
            <a:ext cx="1931970"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This page displays the current 12 months compared to the previous 12 months.</a:t>
            </a:r>
          </a:p>
        </p:txBody>
      </p:sp>
      <p:sp>
        <p:nvSpPr>
          <p:cNvPr id="10" name="Text Placeholder 4">
            <a:extLst>
              <a:ext uri="{FF2B5EF4-FFF2-40B4-BE49-F238E27FC236}">
                <a16:creationId xmlns:a16="http://schemas.microsoft.com/office/drawing/2014/main" id="{B327C571-C65A-47AC-AFF5-552AD72A3905}"/>
              </a:ext>
            </a:extLst>
          </p:cNvPr>
          <p:cNvSpPr txBox="1">
            <a:spLocks/>
          </p:cNvSpPr>
          <p:nvPr/>
        </p:nvSpPr>
        <p:spPr>
          <a:xfrm>
            <a:off x="163513" y="92962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Trends—12 Month Periods</a:t>
            </a:r>
            <a:endParaRPr lang="en-US" sz="2000" i="1" dirty="0">
              <a:solidFill>
                <a:schemeClr val="bg1">
                  <a:lumMod val="75000"/>
                </a:schemeClr>
              </a:solidFill>
            </a:endParaRPr>
          </a:p>
        </p:txBody>
      </p:sp>
      <p:sp>
        <p:nvSpPr>
          <p:cNvPr id="16" name="Rectangle: Rounded Corners 15">
            <a:extLst>
              <a:ext uri="{FF2B5EF4-FFF2-40B4-BE49-F238E27FC236}">
                <a16:creationId xmlns:a16="http://schemas.microsoft.com/office/drawing/2014/main" id="{D2527437-A7B8-4B8F-94C3-D92FEC9180DA}"/>
              </a:ext>
            </a:extLst>
          </p:cNvPr>
          <p:cNvSpPr/>
          <p:nvPr/>
        </p:nvSpPr>
        <p:spPr>
          <a:xfrm>
            <a:off x="4229364" y="2533116"/>
            <a:ext cx="351345" cy="905592"/>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92889300-1B5B-4C00-8583-FD119A95E11F}"/>
              </a:ext>
            </a:extLst>
          </p:cNvPr>
          <p:cNvSpPr txBox="1"/>
          <p:nvPr/>
        </p:nvSpPr>
        <p:spPr>
          <a:xfrm>
            <a:off x="2593147" y="1859750"/>
            <a:ext cx="1650287"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data point to analyze measure data for a given time period.</a:t>
            </a:r>
          </a:p>
        </p:txBody>
      </p:sp>
    </p:spTree>
    <p:extLst>
      <p:ext uri="{BB962C8B-B14F-4D97-AF65-F5344CB8AC3E}">
        <p14:creationId xmlns:p14="http://schemas.microsoft.com/office/powerpoint/2010/main" val="35837345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DEAB3C-8887-47FD-A7CD-529774FA736A}"/>
              </a:ext>
            </a:extLst>
          </p:cNvPr>
          <p:cNvPicPr>
            <a:picLocks noChangeAspect="1"/>
          </p:cNvPicPr>
          <p:nvPr/>
        </p:nvPicPr>
        <p:blipFill>
          <a:blip r:embed="rId2"/>
          <a:stretch>
            <a:fillRect/>
          </a:stretch>
        </p:blipFill>
        <p:spPr>
          <a:xfrm>
            <a:off x="198701" y="2528620"/>
            <a:ext cx="8422785" cy="3759797"/>
          </a:xfrm>
          <a:prstGeom prst="rect">
            <a:avLst/>
          </a:prstGeom>
        </p:spPr>
      </p:pic>
      <p:pic>
        <p:nvPicPr>
          <p:cNvPr id="4" name="Picture 3">
            <a:extLst>
              <a:ext uri="{FF2B5EF4-FFF2-40B4-BE49-F238E27FC236}">
                <a16:creationId xmlns:a16="http://schemas.microsoft.com/office/drawing/2014/main" id="{7D7AEE77-9E64-4262-9F29-7BB658A4D121}"/>
              </a:ext>
            </a:extLst>
          </p:cNvPr>
          <p:cNvPicPr>
            <a:picLocks noChangeAspect="1"/>
          </p:cNvPicPr>
          <p:nvPr/>
        </p:nvPicPr>
        <p:blipFill>
          <a:blip r:embed="rId3"/>
          <a:stretch>
            <a:fillRect/>
          </a:stretch>
        </p:blipFill>
        <p:spPr>
          <a:xfrm>
            <a:off x="2164432" y="2116537"/>
            <a:ext cx="3375953" cy="259102"/>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Outcomes</a:t>
            </a:r>
          </a:p>
        </p:txBody>
      </p:sp>
      <p:sp>
        <p:nvSpPr>
          <p:cNvPr id="8" name="Text Placeholder 4">
            <a:extLst>
              <a:ext uri="{FF2B5EF4-FFF2-40B4-BE49-F238E27FC236}">
                <a16:creationId xmlns:a16="http://schemas.microsoft.com/office/drawing/2014/main" id="{916694AE-6F82-418B-B449-F8FC72BA2DE4}"/>
              </a:ext>
            </a:extLst>
          </p:cNvPr>
          <p:cNvSpPr txBox="1">
            <a:spLocks/>
          </p:cNvSpPr>
          <p:nvPr/>
        </p:nvSpPr>
        <p:spPr>
          <a:xfrm>
            <a:off x="163513" y="92962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Overview Tab</a:t>
            </a:r>
            <a:endParaRPr lang="en-US" sz="2000" i="1" dirty="0">
              <a:solidFill>
                <a:schemeClr val="bg1">
                  <a:lumMod val="75000"/>
                </a:schemeClr>
              </a:solidFill>
            </a:endParaRPr>
          </a:p>
        </p:txBody>
      </p:sp>
      <p:sp>
        <p:nvSpPr>
          <p:cNvPr id="7" name="TextBox 6">
            <a:extLst>
              <a:ext uri="{FF2B5EF4-FFF2-40B4-BE49-F238E27FC236}">
                <a16:creationId xmlns:a16="http://schemas.microsoft.com/office/drawing/2014/main" id="{C98CAB16-FCD5-4B5C-839E-A1B359C83C58}"/>
              </a:ext>
            </a:extLst>
          </p:cNvPr>
          <p:cNvSpPr txBox="1"/>
          <p:nvPr/>
        </p:nvSpPr>
        <p:spPr>
          <a:xfrm>
            <a:off x="198027" y="1555251"/>
            <a:ext cx="1795570"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The </a:t>
            </a:r>
            <a:r>
              <a:rPr lang="en-US" sz="1200" b="1" dirty="0"/>
              <a:t>Overview</a:t>
            </a:r>
            <a:r>
              <a:rPr lang="en-US" sz="1200" dirty="0"/>
              <a:t> tab shows a 12 month summary of Readmissions, Mortality, and Acute ALOS.</a:t>
            </a:r>
          </a:p>
        </p:txBody>
      </p:sp>
      <p:sp>
        <p:nvSpPr>
          <p:cNvPr id="17" name="Rectangle: Rounded Corners 16">
            <a:extLst>
              <a:ext uri="{FF2B5EF4-FFF2-40B4-BE49-F238E27FC236}">
                <a16:creationId xmlns:a16="http://schemas.microsoft.com/office/drawing/2014/main" id="{E49E876C-8D77-4A47-BB7F-DB0C683376F2}"/>
              </a:ext>
            </a:extLst>
          </p:cNvPr>
          <p:cNvSpPr/>
          <p:nvPr/>
        </p:nvSpPr>
        <p:spPr>
          <a:xfrm>
            <a:off x="3021876" y="2095393"/>
            <a:ext cx="2527218" cy="31042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TextBox 17">
            <a:extLst>
              <a:ext uri="{FF2B5EF4-FFF2-40B4-BE49-F238E27FC236}">
                <a16:creationId xmlns:a16="http://schemas.microsoft.com/office/drawing/2014/main" id="{ECA78084-FC46-4E0B-9718-7A5615DA4B07}"/>
              </a:ext>
            </a:extLst>
          </p:cNvPr>
          <p:cNvSpPr txBox="1"/>
          <p:nvPr/>
        </p:nvSpPr>
        <p:spPr>
          <a:xfrm>
            <a:off x="3021876" y="1374597"/>
            <a:ext cx="1582639"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to see detailed data for to each measure.</a:t>
            </a:r>
          </a:p>
        </p:txBody>
      </p:sp>
      <p:sp>
        <p:nvSpPr>
          <p:cNvPr id="20" name="Rectangle: Rounded Corners 19">
            <a:extLst>
              <a:ext uri="{FF2B5EF4-FFF2-40B4-BE49-F238E27FC236}">
                <a16:creationId xmlns:a16="http://schemas.microsoft.com/office/drawing/2014/main" id="{AEF1F369-EF1A-47F4-BB34-E4A91EAA229D}"/>
              </a:ext>
            </a:extLst>
          </p:cNvPr>
          <p:cNvSpPr/>
          <p:nvPr/>
        </p:nvSpPr>
        <p:spPr>
          <a:xfrm>
            <a:off x="265614" y="3152148"/>
            <a:ext cx="657495" cy="258416"/>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TextBox 10">
            <a:extLst>
              <a:ext uri="{FF2B5EF4-FFF2-40B4-BE49-F238E27FC236}">
                <a16:creationId xmlns:a16="http://schemas.microsoft.com/office/drawing/2014/main" id="{39F31512-2D46-44BA-8E86-5C6D144E578A}"/>
              </a:ext>
            </a:extLst>
          </p:cNvPr>
          <p:cNvSpPr txBox="1"/>
          <p:nvPr/>
        </p:nvSpPr>
        <p:spPr>
          <a:xfrm>
            <a:off x="990696" y="2764232"/>
            <a:ext cx="1650287"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data point to analyze measure data for a given time period.</a:t>
            </a:r>
          </a:p>
        </p:txBody>
      </p:sp>
    </p:spTree>
    <p:extLst>
      <p:ext uri="{BB962C8B-B14F-4D97-AF65-F5344CB8AC3E}">
        <p14:creationId xmlns:p14="http://schemas.microsoft.com/office/powerpoint/2010/main" val="37732255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Outcomes</a:t>
            </a:r>
          </a:p>
        </p:txBody>
      </p:sp>
      <p:sp>
        <p:nvSpPr>
          <p:cNvPr id="6" name="Text Placeholder 4">
            <a:extLst>
              <a:ext uri="{FF2B5EF4-FFF2-40B4-BE49-F238E27FC236}">
                <a16:creationId xmlns:a16="http://schemas.microsoft.com/office/drawing/2014/main" id="{0AFE7FE4-15E4-4125-90FE-588AD1E106D3}"/>
              </a:ext>
            </a:extLst>
          </p:cNvPr>
          <p:cNvSpPr txBox="1">
            <a:spLocks/>
          </p:cNvSpPr>
          <p:nvPr/>
        </p:nvSpPr>
        <p:spPr>
          <a:xfrm>
            <a:off x="163513" y="92962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Readmissions Tab—Hospital Wide</a:t>
            </a:r>
            <a:endParaRPr lang="en-US" sz="2000" i="1" dirty="0">
              <a:solidFill>
                <a:schemeClr val="bg1">
                  <a:lumMod val="75000"/>
                </a:schemeClr>
              </a:solidFill>
            </a:endParaRPr>
          </a:p>
        </p:txBody>
      </p:sp>
      <p:pic>
        <p:nvPicPr>
          <p:cNvPr id="11" name="Picture 10">
            <a:extLst>
              <a:ext uri="{FF2B5EF4-FFF2-40B4-BE49-F238E27FC236}">
                <a16:creationId xmlns:a16="http://schemas.microsoft.com/office/drawing/2014/main" id="{373E158B-404E-47EE-8916-C6C0BEB69D1C}"/>
              </a:ext>
            </a:extLst>
          </p:cNvPr>
          <p:cNvPicPr>
            <a:picLocks noChangeAspect="1"/>
          </p:cNvPicPr>
          <p:nvPr/>
        </p:nvPicPr>
        <p:blipFill>
          <a:blip r:embed="rId2"/>
          <a:stretch>
            <a:fillRect/>
          </a:stretch>
        </p:blipFill>
        <p:spPr>
          <a:xfrm>
            <a:off x="198028" y="1555251"/>
            <a:ext cx="5340624" cy="2989685"/>
          </a:xfrm>
          <a:prstGeom prst="rect">
            <a:avLst/>
          </a:prstGeom>
        </p:spPr>
      </p:pic>
      <p:pic>
        <p:nvPicPr>
          <p:cNvPr id="13" name="Picture 12">
            <a:extLst>
              <a:ext uri="{FF2B5EF4-FFF2-40B4-BE49-F238E27FC236}">
                <a16:creationId xmlns:a16="http://schemas.microsoft.com/office/drawing/2014/main" id="{0D648B30-DCE9-46EB-B8C7-443CE0BD1941}"/>
              </a:ext>
            </a:extLst>
          </p:cNvPr>
          <p:cNvPicPr>
            <a:picLocks noChangeAspect="1"/>
          </p:cNvPicPr>
          <p:nvPr/>
        </p:nvPicPr>
        <p:blipFill>
          <a:blip r:embed="rId3"/>
          <a:stretch>
            <a:fillRect/>
          </a:stretch>
        </p:blipFill>
        <p:spPr>
          <a:xfrm>
            <a:off x="198028" y="4544936"/>
            <a:ext cx="5340624" cy="1679497"/>
          </a:xfrm>
          <a:prstGeom prst="rect">
            <a:avLst/>
          </a:prstGeom>
        </p:spPr>
      </p:pic>
      <p:sp>
        <p:nvSpPr>
          <p:cNvPr id="15" name="Rectangle: Rounded Corners 14">
            <a:extLst>
              <a:ext uri="{FF2B5EF4-FFF2-40B4-BE49-F238E27FC236}">
                <a16:creationId xmlns:a16="http://schemas.microsoft.com/office/drawing/2014/main" id="{6E7340EC-87CA-448B-9ED6-89FA1752CB97}"/>
              </a:ext>
            </a:extLst>
          </p:cNvPr>
          <p:cNvSpPr/>
          <p:nvPr/>
        </p:nvSpPr>
        <p:spPr>
          <a:xfrm>
            <a:off x="3145792" y="3291842"/>
            <a:ext cx="1931305" cy="209005"/>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973F1737-9D01-4EB4-AC06-13674BF8DBC4}"/>
              </a:ext>
            </a:extLst>
          </p:cNvPr>
          <p:cNvSpPr txBox="1"/>
          <p:nvPr/>
        </p:nvSpPr>
        <p:spPr>
          <a:xfrm>
            <a:off x="5119462" y="2726927"/>
            <a:ext cx="1650287"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data point to analyze measure data for a given time period.</a:t>
            </a:r>
          </a:p>
        </p:txBody>
      </p:sp>
      <p:sp>
        <p:nvSpPr>
          <p:cNvPr id="9" name="Rectangle: Rounded Corners 8">
            <a:extLst>
              <a:ext uri="{FF2B5EF4-FFF2-40B4-BE49-F238E27FC236}">
                <a16:creationId xmlns:a16="http://schemas.microsoft.com/office/drawing/2014/main" id="{D91023FA-1B88-483C-8A1D-535FEC112615}"/>
              </a:ext>
            </a:extLst>
          </p:cNvPr>
          <p:cNvSpPr/>
          <p:nvPr/>
        </p:nvSpPr>
        <p:spPr>
          <a:xfrm>
            <a:off x="1672591" y="1555252"/>
            <a:ext cx="2297624" cy="24174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72164137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Outcomes</a:t>
            </a:r>
          </a:p>
        </p:txBody>
      </p:sp>
      <p:sp>
        <p:nvSpPr>
          <p:cNvPr id="6" name="Text Placeholder 4">
            <a:extLst>
              <a:ext uri="{FF2B5EF4-FFF2-40B4-BE49-F238E27FC236}">
                <a16:creationId xmlns:a16="http://schemas.microsoft.com/office/drawing/2014/main" id="{AE24A6EF-BF6D-4EA7-BC97-83A3CD4FFCC9}"/>
              </a:ext>
            </a:extLst>
          </p:cNvPr>
          <p:cNvSpPr txBox="1">
            <a:spLocks/>
          </p:cNvSpPr>
          <p:nvPr/>
        </p:nvSpPr>
        <p:spPr>
          <a:xfrm>
            <a:off x="163513" y="92962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Readmissions Tab—Disease Specific</a:t>
            </a:r>
            <a:endParaRPr lang="en-US" sz="2000" i="1" dirty="0">
              <a:solidFill>
                <a:schemeClr val="bg1">
                  <a:lumMod val="75000"/>
                </a:schemeClr>
              </a:solidFill>
            </a:endParaRPr>
          </a:p>
        </p:txBody>
      </p:sp>
      <p:pic>
        <p:nvPicPr>
          <p:cNvPr id="9" name="Picture 8">
            <a:extLst>
              <a:ext uri="{FF2B5EF4-FFF2-40B4-BE49-F238E27FC236}">
                <a16:creationId xmlns:a16="http://schemas.microsoft.com/office/drawing/2014/main" id="{CCDDB437-AFF0-404D-B090-6D82DFA94D45}"/>
              </a:ext>
            </a:extLst>
          </p:cNvPr>
          <p:cNvPicPr>
            <a:picLocks noChangeAspect="1"/>
          </p:cNvPicPr>
          <p:nvPr/>
        </p:nvPicPr>
        <p:blipFill>
          <a:blip r:embed="rId3"/>
          <a:stretch>
            <a:fillRect/>
          </a:stretch>
        </p:blipFill>
        <p:spPr>
          <a:xfrm>
            <a:off x="198027" y="1555251"/>
            <a:ext cx="5514796" cy="3070895"/>
          </a:xfrm>
          <a:prstGeom prst="rect">
            <a:avLst/>
          </a:prstGeom>
        </p:spPr>
      </p:pic>
      <p:pic>
        <p:nvPicPr>
          <p:cNvPr id="11" name="Picture 10">
            <a:extLst>
              <a:ext uri="{FF2B5EF4-FFF2-40B4-BE49-F238E27FC236}">
                <a16:creationId xmlns:a16="http://schemas.microsoft.com/office/drawing/2014/main" id="{75AF2E66-2266-4162-979C-E97FBE6C725B}"/>
              </a:ext>
            </a:extLst>
          </p:cNvPr>
          <p:cNvPicPr>
            <a:picLocks noChangeAspect="1"/>
          </p:cNvPicPr>
          <p:nvPr/>
        </p:nvPicPr>
        <p:blipFill>
          <a:blip r:embed="rId4"/>
          <a:stretch>
            <a:fillRect/>
          </a:stretch>
        </p:blipFill>
        <p:spPr>
          <a:xfrm>
            <a:off x="198027" y="4626146"/>
            <a:ext cx="5514796" cy="1743683"/>
          </a:xfrm>
          <a:prstGeom prst="rect">
            <a:avLst/>
          </a:prstGeom>
        </p:spPr>
      </p:pic>
      <p:sp>
        <p:nvSpPr>
          <p:cNvPr id="13" name="Rectangle: Rounded Corners 12">
            <a:extLst>
              <a:ext uri="{FF2B5EF4-FFF2-40B4-BE49-F238E27FC236}">
                <a16:creationId xmlns:a16="http://schemas.microsoft.com/office/drawing/2014/main" id="{11FB3898-7F55-4065-A3CF-7C3458373D93}"/>
              </a:ext>
            </a:extLst>
          </p:cNvPr>
          <p:cNvSpPr/>
          <p:nvPr/>
        </p:nvSpPr>
        <p:spPr>
          <a:xfrm>
            <a:off x="3285129" y="3352798"/>
            <a:ext cx="2297066" cy="226423"/>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867ED80-47E4-4830-832D-B346137CE857}"/>
              </a:ext>
            </a:extLst>
          </p:cNvPr>
          <p:cNvSpPr/>
          <p:nvPr/>
        </p:nvSpPr>
        <p:spPr>
          <a:xfrm>
            <a:off x="1766376" y="1547437"/>
            <a:ext cx="2297624" cy="24174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TextBox 9">
            <a:extLst>
              <a:ext uri="{FF2B5EF4-FFF2-40B4-BE49-F238E27FC236}">
                <a16:creationId xmlns:a16="http://schemas.microsoft.com/office/drawing/2014/main" id="{03227C74-31DB-4A04-A10A-970B2A033A91}"/>
              </a:ext>
            </a:extLst>
          </p:cNvPr>
          <p:cNvSpPr txBox="1"/>
          <p:nvPr/>
        </p:nvSpPr>
        <p:spPr>
          <a:xfrm>
            <a:off x="5625740" y="2775344"/>
            <a:ext cx="1650287"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data point to analyze measure data for a given time period.</a:t>
            </a:r>
          </a:p>
        </p:txBody>
      </p:sp>
    </p:spTree>
    <p:extLst>
      <p:ext uri="{BB962C8B-B14F-4D97-AF65-F5344CB8AC3E}">
        <p14:creationId xmlns:p14="http://schemas.microsoft.com/office/powerpoint/2010/main" val="371595264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Outcomes</a:t>
            </a:r>
          </a:p>
        </p:txBody>
      </p:sp>
      <p:sp>
        <p:nvSpPr>
          <p:cNvPr id="5" name="Text Placeholder 4">
            <a:extLst>
              <a:ext uri="{FF2B5EF4-FFF2-40B4-BE49-F238E27FC236}">
                <a16:creationId xmlns:a16="http://schemas.microsoft.com/office/drawing/2014/main" id="{7E5F8384-7089-4A83-B19D-5BACA364B215}"/>
              </a:ext>
            </a:extLst>
          </p:cNvPr>
          <p:cNvSpPr>
            <a:spLocks noGrp="1"/>
          </p:cNvSpPr>
          <p:nvPr>
            <p:ph type="body" sz="quarter" idx="10"/>
          </p:nvPr>
        </p:nvSpPr>
        <p:spPr/>
        <p:txBody>
          <a:bodyPr/>
          <a:lstStyle/>
          <a:p>
            <a:r>
              <a:rPr lang="en-US" dirty="0"/>
              <a:t>Readmissions Tab—Analysis Icon</a:t>
            </a:r>
          </a:p>
        </p:txBody>
      </p:sp>
      <p:pic>
        <p:nvPicPr>
          <p:cNvPr id="6" name="Picture 5">
            <a:extLst>
              <a:ext uri="{FF2B5EF4-FFF2-40B4-BE49-F238E27FC236}">
                <a16:creationId xmlns:a16="http://schemas.microsoft.com/office/drawing/2014/main" id="{2109395F-7539-452A-8241-F52EE5C869DA}"/>
              </a:ext>
            </a:extLst>
          </p:cNvPr>
          <p:cNvPicPr>
            <a:picLocks noChangeAspect="1"/>
          </p:cNvPicPr>
          <p:nvPr/>
        </p:nvPicPr>
        <p:blipFill>
          <a:blip r:embed="rId2"/>
          <a:stretch>
            <a:fillRect/>
          </a:stretch>
        </p:blipFill>
        <p:spPr>
          <a:xfrm>
            <a:off x="198027" y="2012954"/>
            <a:ext cx="5204159" cy="4013377"/>
          </a:xfrm>
          <a:prstGeom prst="rect">
            <a:avLst/>
          </a:prstGeom>
        </p:spPr>
      </p:pic>
    </p:spTree>
    <p:extLst>
      <p:ext uri="{BB962C8B-B14F-4D97-AF65-F5344CB8AC3E}">
        <p14:creationId xmlns:p14="http://schemas.microsoft.com/office/powerpoint/2010/main" val="74825572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Outcomes</a:t>
            </a:r>
          </a:p>
        </p:txBody>
      </p:sp>
      <p:pic>
        <p:nvPicPr>
          <p:cNvPr id="10" name="Picture 9">
            <a:extLst>
              <a:ext uri="{FF2B5EF4-FFF2-40B4-BE49-F238E27FC236}">
                <a16:creationId xmlns:a16="http://schemas.microsoft.com/office/drawing/2014/main" id="{D85F96CC-691C-476A-9085-6BDA3B8E275B}"/>
              </a:ext>
            </a:extLst>
          </p:cNvPr>
          <p:cNvPicPr>
            <a:picLocks noChangeAspect="1"/>
          </p:cNvPicPr>
          <p:nvPr/>
        </p:nvPicPr>
        <p:blipFill>
          <a:blip r:embed="rId2"/>
          <a:stretch>
            <a:fillRect/>
          </a:stretch>
        </p:blipFill>
        <p:spPr>
          <a:xfrm>
            <a:off x="198027" y="1555252"/>
            <a:ext cx="5288735" cy="2964498"/>
          </a:xfrm>
          <a:prstGeom prst="rect">
            <a:avLst/>
          </a:prstGeom>
        </p:spPr>
      </p:pic>
      <p:sp>
        <p:nvSpPr>
          <p:cNvPr id="11" name="Text Placeholder 4">
            <a:extLst>
              <a:ext uri="{FF2B5EF4-FFF2-40B4-BE49-F238E27FC236}">
                <a16:creationId xmlns:a16="http://schemas.microsoft.com/office/drawing/2014/main" id="{DDE86401-B283-4EB3-B104-238DE19E5431}"/>
              </a:ext>
            </a:extLst>
          </p:cNvPr>
          <p:cNvSpPr txBox="1">
            <a:spLocks/>
          </p:cNvSpPr>
          <p:nvPr/>
        </p:nvSpPr>
        <p:spPr>
          <a:xfrm>
            <a:off x="163513" y="92962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Mortality Tab</a:t>
            </a:r>
            <a:endParaRPr lang="en-US" sz="2000" i="1" dirty="0">
              <a:solidFill>
                <a:schemeClr val="bg1">
                  <a:lumMod val="75000"/>
                </a:schemeClr>
              </a:solidFill>
            </a:endParaRPr>
          </a:p>
        </p:txBody>
      </p:sp>
      <p:pic>
        <p:nvPicPr>
          <p:cNvPr id="17" name="Picture 16">
            <a:extLst>
              <a:ext uri="{FF2B5EF4-FFF2-40B4-BE49-F238E27FC236}">
                <a16:creationId xmlns:a16="http://schemas.microsoft.com/office/drawing/2014/main" id="{F2A5CFB5-9B82-4C89-94A0-7C826A442E49}"/>
              </a:ext>
            </a:extLst>
          </p:cNvPr>
          <p:cNvPicPr>
            <a:picLocks noChangeAspect="1"/>
          </p:cNvPicPr>
          <p:nvPr/>
        </p:nvPicPr>
        <p:blipFill>
          <a:blip r:embed="rId3"/>
          <a:stretch>
            <a:fillRect/>
          </a:stretch>
        </p:blipFill>
        <p:spPr>
          <a:xfrm>
            <a:off x="198027" y="4519750"/>
            <a:ext cx="5288735" cy="1663427"/>
          </a:xfrm>
          <a:prstGeom prst="rect">
            <a:avLst/>
          </a:prstGeom>
        </p:spPr>
      </p:pic>
      <p:sp>
        <p:nvSpPr>
          <p:cNvPr id="19" name="Rectangle: Rounded Corners 18">
            <a:extLst>
              <a:ext uri="{FF2B5EF4-FFF2-40B4-BE49-F238E27FC236}">
                <a16:creationId xmlns:a16="http://schemas.microsoft.com/office/drawing/2014/main" id="{8652D948-76E0-4931-87C2-E2FA978A80CA}"/>
              </a:ext>
            </a:extLst>
          </p:cNvPr>
          <p:cNvSpPr/>
          <p:nvPr/>
        </p:nvSpPr>
        <p:spPr>
          <a:xfrm>
            <a:off x="3154502" y="3239586"/>
            <a:ext cx="2096767" cy="226423"/>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9D57354C-3DC4-434D-9AA6-19F1C2633DE4}"/>
              </a:ext>
            </a:extLst>
          </p:cNvPr>
          <p:cNvSpPr txBox="1"/>
          <p:nvPr/>
        </p:nvSpPr>
        <p:spPr>
          <a:xfrm>
            <a:off x="5290344" y="2643148"/>
            <a:ext cx="1650287"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data point to analyze measure data for a given time period.</a:t>
            </a:r>
          </a:p>
        </p:txBody>
      </p:sp>
    </p:spTree>
    <p:extLst>
      <p:ext uri="{BB962C8B-B14F-4D97-AF65-F5344CB8AC3E}">
        <p14:creationId xmlns:p14="http://schemas.microsoft.com/office/powerpoint/2010/main" val="9148190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Dashboard Launch Screen</a:t>
            </a:r>
          </a:p>
        </p:txBody>
      </p:sp>
      <p:sp>
        <p:nvSpPr>
          <p:cNvPr id="3" name="Content Placeholder 2">
            <a:extLst>
              <a:ext uri="{FF2B5EF4-FFF2-40B4-BE49-F238E27FC236}">
                <a16:creationId xmlns:a16="http://schemas.microsoft.com/office/drawing/2014/main" id="{FCE164D2-ADE7-4061-B00F-C81F0FE8CB7E}"/>
              </a:ext>
            </a:extLst>
          </p:cNvPr>
          <p:cNvSpPr>
            <a:spLocks noGrp="1"/>
          </p:cNvSpPr>
          <p:nvPr>
            <p:ph idx="1"/>
          </p:nvPr>
        </p:nvSpPr>
        <p:spPr>
          <a:xfrm>
            <a:off x="169437" y="1412880"/>
            <a:ext cx="9211221" cy="1470279"/>
          </a:xfrm>
        </p:spPr>
        <p:txBody>
          <a:bodyPr/>
          <a:lstStyle/>
          <a:p>
            <a:r>
              <a:rPr lang="en-US" dirty="0"/>
              <a:t>Double-click the dashboard that you want to open.</a:t>
            </a:r>
          </a:p>
          <a:p>
            <a:r>
              <a:rPr lang="en-US" dirty="0"/>
              <a:t>You might not have access to all dashboards shown here.</a:t>
            </a:r>
          </a:p>
        </p:txBody>
      </p:sp>
      <p:pic>
        <p:nvPicPr>
          <p:cNvPr id="6" name="Picture 5">
            <a:extLst>
              <a:ext uri="{FF2B5EF4-FFF2-40B4-BE49-F238E27FC236}">
                <a16:creationId xmlns:a16="http://schemas.microsoft.com/office/drawing/2014/main" id="{68F92357-92FB-478C-8B45-49FF22AA312D}"/>
              </a:ext>
            </a:extLst>
          </p:cNvPr>
          <p:cNvPicPr>
            <a:picLocks noChangeAspect="1"/>
          </p:cNvPicPr>
          <p:nvPr/>
        </p:nvPicPr>
        <p:blipFill>
          <a:blip r:embed="rId3"/>
          <a:stretch>
            <a:fillRect/>
          </a:stretch>
        </p:blipFill>
        <p:spPr>
          <a:xfrm>
            <a:off x="849596" y="2883159"/>
            <a:ext cx="7850901" cy="3389322"/>
          </a:xfrm>
          <a:prstGeom prst="rect">
            <a:avLst/>
          </a:prstGeom>
        </p:spPr>
      </p:pic>
    </p:spTree>
    <p:extLst>
      <p:ext uri="{BB962C8B-B14F-4D97-AF65-F5344CB8AC3E}">
        <p14:creationId xmlns:p14="http://schemas.microsoft.com/office/powerpoint/2010/main" val="344289984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Outcomes</a:t>
            </a:r>
          </a:p>
        </p:txBody>
      </p:sp>
      <p:sp>
        <p:nvSpPr>
          <p:cNvPr id="6" name="Text Placeholder 4">
            <a:extLst>
              <a:ext uri="{FF2B5EF4-FFF2-40B4-BE49-F238E27FC236}">
                <a16:creationId xmlns:a16="http://schemas.microsoft.com/office/drawing/2014/main" id="{8D4F1C55-89D6-4CF5-B731-841AC1EC0971}"/>
              </a:ext>
            </a:extLst>
          </p:cNvPr>
          <p:cNvSpPr txBox="1">
            <a:spLocks/>
          </p:cNvSpPr>
          <p:nvPr/>
        </p:nvSpPr>
        <p:spPr>
          <a:xfrm>
            <a:off x="163513" y="929620"/>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ALOS Tab</a:t>
            </a:r>
            <a:endParaRPr lang="en-US" sz="2000" i="1" dirty="0">
              <a:solidFill>
                <a:schemeClr val="bg1">
                  <a:lumMod val="75000"/>
                </a:schemeClr>
              </a:solidFill>
            </a:endParaRPr>
          </a:p>
        </p:txBody>
      </p:sp>
      <p:pic>
        <p:nvPicPr>
          <p:cNvPr id="9" name="Picture 8">
            <a:extLst>
              <a:ext uri="{FF2B5EF4-FFF2-40B4-BE49-F238E27FC236}">
                <a16:creationId xmlns:a16="http://schemas.microsoft.com/office/drawing/2014/main" id="{7183F1F3-0917-47C5-A630-DD18C8F884C0}"/>
              </a:ext>
            </a:extLst>
          </p:cNvPr>
          <p:cNvPicPr>
            <a:picLocks noChangeAspect="1"/>
          </p:cNvPicPr>
          <p:nvPr/>
        </p:nvPicPr>
        <p:blipFill>
          <a:blip r:embed="rId2"/>
          <a:stretch>
            <a:fillRect/>
          </a:stretch>
        </p:blipFill>
        <p:spPr>
          <a:xfrm>
            <a:off x="198027" y="1555251"/>
            <a:ext cx="5244830" cy="2925421"/>
          </a:xfrm>
          <a:prstGeom prst="rect">
            <a:avLst/>
          </a:prstGeom>
        </p:spPr>
      </p:pic>
      <p:pic>
        <p:nvPicPr>
          <p:cNvPr id="11" name="Picture 10">
            <a:extLst>
              <a:ext uri="{FF2B5EF4-FFF2-40B4-BE49-F238E27FC236}">
                <a16:creationId xmlns:a16="http://schemas.microsoft.com/office/drawing/2014/main" id="{D8D83CA7-8F1C-47A4-BDD4-AA7D9EA242B7}"/>
              </a:ext>
            </a:extLst>
          </p:cNvPr>
          <p:cNvPicPr>
            <a:picLocks noChangeAspect="1"/>
          </p:cNvPicPr>
          <p:nvPr/>
        </p:nvPicPr>
        <p:blipFill>
          <a:blip r:embed="rId3"/>
          <a:stretch>
            <a:fillRect/>
          </a:stretch>
        </p:blipFill>
        <p:spPr>
          <a:xfrm>
            <a:off x="198027" y="4480672"/>
            <a:ext cx="5244830" cy="1671382"/>
          </a:xfrm>
          <a:prstGeom prst="rect">
            <a:avLst/>
          </a:prstGeom>
        </p:spPr>
      </p:pic>
      <p:sp>
        <p:nvSpPr>
          <p:cNvPr id="13" name="Rectangle: Rounded Corners 12">
            <a:extLst>
              <a:ext uri="{FF2B5EF4-FFF2-40B4-BE49-F238E27FC236}">
                <a16:creationId xmlns:a16="http://schemas.microsoft.com/office/drawing/2014/main" id="{F892662F-D9A7-4159-B3F4-4B63485C7BA1}"/>
              </a:ext>
            </a:extLst>
          </p:cNvPr>
          <p:cNvSpPr/>
          <p:nvPr/>
        </p:nvSpPr>
        <p:spPr>
          <a:xfrm>
            <a:off x="3013167" y="3231771"/>
            <a:ext cx="2168434" cy="15675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BCA8518B-B563-4DF8-904C-F234A59885AD}"/>
              </a:ext>
            </a:extLst>
          </p:cNvPr>
          <p:cNvSpPr txBox="1"/>
          <p:nvPr/>
        </p:nvSpPr>
        <p:spPr>
          <a:xfrm>
            <a:off x="5233851" y="2610085"/>
            <a:ext cx="1650287"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data point to analyze measure data for a given time period.</a:t>
            </a:r>
          </a:p>
        </p:txBody>
      </p:sp>
    </p:spTree>
    <p:extLst>
      <p:ext uri="{BB962C8B-B14F-4D97-AF65-F5344CB8AC3E}">
        <p14:creationId xmlns:p14="http://schemas.microsoft.com/office/powerpoint/2010/main" val="28425618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Physicians</a:t>
            </a:r>
          </a:p>
        </p:txBody>
      </p:sp>
      <p:sp>
        <p:nvSpPr>
          <p:cNvPr id="5" name="Text Placeholder 4">
            <a:extLst>
              <a:ext uri="{FF2B5EF4-FFF2-40B4-BE49-F238E27FC236}">
                <a16:creationId xmlns:a16="http://schemas.microsoft.com/office/drawing/2014/main" id="{74537465-47C6-4889-9734-38CA7BF73432}"/>
              </a:ext>
            </a:extLst>
          </p:cNvPr>
          <p:cNvSpPr>
            <a:spLocks noGrp="1"/>
          </p:cNvSpPr>
          <p:nvPr>
            <p:ph type="body" sz="quarter" idx="10"/>
          </p:nvPr>
        </p:nvSpPr>
        <p:spPr/>
        <p:txBody>
          <a:bodyPr/>
          <a:lstStyle/>
          <a:p>
            <a:r>
              <a:rPr lang="en-US" dirty="0"/>
              <a:t>Summary Tab</a:t>
            </a:r>
          </a:p>
        </p:txBody>
      </p:sp>
      <p:pic>
        <p:nvPicPr>
          <p:cNvPr id="6" name="Picture 5">
            <a:extLst>
              <a:ext uri="{FF2B5EF4-FFF2-40B4-BE49-F238E27FC236}">
                <a16:creationId xmlns:a16="http://schemas.microsoft.com/office/drawing/2014/main" id="{A8C3C668-B8E9-49D3-AD4B-516DF7B0E46D}"/>
              </a:ext>
            </a:extLst>
          </p:cNvPr>
          <p:cNvPicPr>
            <a:picLocks noChangeAspect="1"/>
          </p:cNvPicPr>
          <p:nvPr/>
        </p:nvPicPr>
        <p:blipFill>
          <a:blip r:embed="rId2"/>
          <a:stretch>
            <a:fillRect/>
          </a:stretch>
        </p:blipFill>
        <p:spPr>
          <a:xfrm>
            <a:off x="198027" y="2012954"/>
            <a:ext cx="9282197" cy="3212189"/>
          </a:xfrm>
          <a:prstGeom prst="rect">
            <a:avLst/>
          </a:prstGeom>
        </p:spPr>
      </p:pic>
      <p:sp>
        <p:nvSpPr>
          <p:cNvPr id="7" name="TextBox 6">
            <a:extLst>
              <a:ext uri="{FF2B5EF4-FFF2-40B4-BE49-F238E27FC236}">
                <a16:creationId xmlns:a16="http://schemas.microsoft.com/office/drawing/2014/main" id="{302AC3B6-94CC-46B0-A64F-6DA9E5BEC5D7}"/>
              </a:ext>
            </a:extLst>
          </p:cNvPr>
          <p:cNvSpPr txBox="1"/>
          <p:nvPr/>
        </p:nvSpPr>
        <p:spPr>
          <a:xfrm>
            <a:off x="1715268" y="2933583"/>
            <a:ext cx="1253218"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row to view the scorecard for a physician.</a:t>
            </a:r>
          </a:p>
        </p:txBody>
      </p:sp>
      <p:sp>
        <p:nvSpPr>
          <p:cNvPr id="8" name="Rectangle: Rounded Corners 7">
            <a:extLst>
              <a:ext uri="{FF2B5EF4-FFF2-40B4-BE49-F238E27FC236}">
                <a16:creationId xmlns:a16="http://schemas.microsoft.com/office/drawing/2014/main" id="{79AF3284-D923-43EF-963A-095A20967261}"/>
              </a:ext>
            </a:extLst>
          </p:cNvPr>
          <p:cNvSpPr/>
          <p:nvPr/>
        </p:nvSpPr>
        <p:spPr>
          <a:xfrm>
            <a:off x="355167" y="3596150"/>
            <a:ext cx="1303872" cy="156757"/>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28692089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Physicians</a:t>
            </a:r>
          </a:p>
        </p:txBody>
      </p:sp>
      <p:pic>
        <p:nvPicPr>
          <p:cNvPr id="6" name="Picture 5">
            <a:extLst>
              <a:ext uri="{FF2B5EF4-FFF2-40B4-BE49-F238E27FC236}">
                <a16:creationId xmlns:a16="http://schemas.microsoft.com/office/drawing/2014/main" id="{724A9BB1-5C9C-451D-9927-EDE64D10D80D}"/>
              </a:ext>
            </a:extLst>
          </p:cNvPr>
          <p:cNvPicPr>
            <a:picLocks noChangeAspect="1"/>
          </p:cNvPicPr>
          <p:nvPr/>
        </p:nvPicPr>
        <p:blipFill>
          <a:blip r:embed="rId2"/>
          <a:stretch>
            <a:fillRect/>
          </a:stretch>
        </p:blipFill>
        <p:spPr>
          <a:xfrm>
            <a:off x="198027" y="1529693"/>
            <a:ext cx="9189813" cy="4461185"/>
          </a:xfrm>
          <a:prstGeom prst="rect">
            <a:avLst/>
          </a:prstGeom>
        </p:spPr>
      </p:pic>
      <p:sp>
        <p:nvSpPr>
          <p:cNvPr id="7" name="Text Placeholder 4">
            <a:extLst>
              <a:ext uri="{FF2B5EF4-FFF2-40B4-BE49-F238E27FC236}">
                <a16:creationId xmlns:a16="http://schemas.microsoft.com/office/drawing/2014/main" id="{F729C777-D596-4F70-B841-966212306B4C}"/>
              </a:ext>
            </a:extLst>
          </p:cNvPr>
          <p:cNvSpPr txBox="1">
            <a:spLocks/>
          </p:cNvSpPr>
          <p:nvPr/>
        </p:nvSpPr>
        <p:spPr>
          <a:xfrm>
            <a:off x="169437" y="916841"/>
            <a:ext cx="7000874" cy="483259"/>
          </a:xfrm>
          <a:prstGeom prst="rect">
            <a:avLst/>
          </a:prstGeom>
        </p:spPr>
        <p:txBody>
          <a:bodyPr vert="horz" lIns="91440" tIns="45720" rIns="91440" bIns="45720" rtlCol="0">
            <a:noAutofit/>
          </a:bodyPr>
          <a:lstStyle>
            <a:lvl1pPr marL="0" indent="0" algn="l" defTabSz="457200" rtl="0" eaLnBrk="0" fontAlgn="base" hangingPunct="0">
              <a:spcBef>
                <a:spcPct val="20000"/>
              </a:spcBef>
              <a:spcAft>
                <a:spcPct val="0"/>
              </a:spcAft>
              <a:buClr>
                <a:srgbClr val="005295"/>
              </a:buClr>
              <a:buFont typeface="Wingdings" charset="0"/>
              <a:buNone/>
              <a:defRPr sz="2800" b="0" kern="1200" spc="-20">
                <a:solidFill>
                  <a:srgbClr val="00B0F0"/>
                </a:solidFill>
                <a:latin typeface="Segoe UI" panose="020B0502040204020203" pitchFamily="34" charset="0"/>
                <a:ea typeface="ＭＳ Ｐゴシック" charset="0"/>
                <a:cs typeface="Segoe UI" panose="020B0502040204020203" pitchFamily="34" charset="0"/>
              </a:defRPr>
            </a:lvl1pPr>
            <a:lvl2pPr marL="742950" indent="-285750" algn="l" defTabSz="457200" rtl="0" eaLnBrk="0" fontAlgn="base" hangingPunct="0">
              <a:spcBef>
                <a:spcPct val="20000"/>
              </a:spcBef>
              <a:spcAft>
                <a:spcPct val="0"/>
              </a:spcAft>
              <a:buClr>
                <a:schemeClr val="tx1"/>
              </a:buClr>
              <a:buFont typeface="Arial" charset="0"/>
              <a:buChar char="–"/>
              <a:defRPr sz="24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457200" rtl="0" eaLnBrk="0" fontAlgn="base" hangingPunct="0">
              <a:spcBef>
                <a:spcPct val="20000"/>
              </a:spcBef>
              <a:spcAft>
                <a:spcPct val="0"/>
              </a:spcAft>
              <a:buFont typeface="Arial" charset="0"/>
              <a:buChar char="•"/>
              <a:defRPr sz="2000"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457200" rtl="0" eaLnBrk="0" fontAlgn="base" hangingPunct="0">
              <a:spcBef>
                <a:spcPct val="20000"/>
              </a:spcBef>
              <a:spcAft>
                <a:spcPct val="0"/>
              </a:spcAft>
              <a:buFont typeface="Arial" charset="0"/>
              <a:buChar char="»"/>
              <a:defRPr kern="1200" spc="-2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Arial"/>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Scorecard</a:t>
            </a:r>
            <a:endParaRPr lang="en-US" sz="2000" i="1" dirty="0">
              <a:solidFill>
                <a:schemeClr val="bg1">
                  <a:lumMod val="75000"/>
                </a:schemeClr>
              </a:solidFill>
            </a:endParaRPr>
          </a:p>
        </p:txBody>
      </p:sp>
      <p:sp>
        <p:nvSpPr>
          <p:cNvPr id="10" name="TextBox 9">
            <a:extLst>
              <a:ext uri="{FF2B5EF4-FFF2-40B4-BE49-F238E27FC236}">
                <a16:creationId xmlns:a16="http://schemas.microsoft.com/office/drawing/2014/main" id="{2F50E929-44B6-4AB0-925B-D779246E5EF2}"/>
              </a:ext>
            </a:extLst>
          </p:cNvPr>
          <p:cNvSpPr txBox="1"/>
          <p:nvPr/>
        </p:nvSpPr>
        <p:spPr>
          <a:xfrm>
            <a:off x="4911636" y="1049398"/>
            <a:ext cx="1303067"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The values in the filters are carried over from the previous screen.</a:t>
            </a:r>
          </a:p>
        </p:txBody>
      </p:sp>
      <p:sp>
        <p:nvSpPr>
          <p:cNvPr id="11" name="Rectangle: Rounded Corners 10">
            <a:extLst>
              <a:ext uri="{FF2B5EF4-FFF2-40B4-BE49-F238E27FC236}">
                <a16:creationId xmlns:a16="http://schemas.microsoft.com/office/drawing/2014/main" id="{6C82E8C2-3A0F-4C35-B6C4-6634A94A0DD2}"/>
              </a:ext>
            </a:extLst>
          </p:cNvPr>
          <p:cNvSpPr/>
          <p:nvPr/>
        </p:nvSpPr>
        <p:spPr>
          <a:xfrm>
            <a:off x="2534195" y="1857398"/>
            <a:ext cx="2325187" cy="25031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1630EE52-B36B-4F70-BCC7-4F14E19E294E}"/>
              </a:ext>
            </a:extLst>
          </p:cNvPr>
          <p:cNvSpPr txBox="1"/>
          <p:nvPr/>
        </p:nvSpPr>
        <p:spPr>
          <a:xfrm>
            <a:off x="4259533" y="4023375"/>
            <a:ext cx="1066799"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label to change your view.</a:t>
            </a:r>
          </a:p>
        </p:txBody>
      </p:sp>
      <p:sp>
        <p:nvSpPr>
          <p:cNvPr id="13" name="Rectangle: Rounded Corners 12">
            <a:extLst>
              <a:ext uri="{FF2B5EF4-FFF2-40B4-BE49-F238E27FC236}">
                <a16:creationId xmlns:a16="http://schemas.microsoft.com/office/drawing/2014/main" id="{FB80B764-C317-465D-BB25-F04CB001CB88}"/>
              </a:ext>
            </a:extLst>
          </p:cNvPr>
          <p:cNvSpPr/>
          <p:nvPr/>
        </p:nvSpPr>
        <p:spPr>
          <a:xfrm>
            <a:off x="322222" y="4483032"/>
            <a:ext cx="3866602" cy="25031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55273364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76BB824-ABCC-47C5-8A7B-5A77BED5F3F1}"/>
              </a:ext>
            </a:extLst>
          </p:cNvPr>
          <p:cNvPicPr>
            <a:picLocks noChangeAspect="1"/>
          </p:cNvPicPr>
          <p:nvPr/>
        </p:nvPicPr>
        <p:blipFill>
          <a:blip r:embed="rId2"/>
          <a:stretch>
            <a:fillRect/>
          </a:stretch>
        </p:blipFill>
        <p:spPr>
          <a:xfrm>
            <a:off x="198027" y="1976847"/>
            <a:ext cx="8831552" cy="4137552"/>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Measure Dictionary</a:t>
            </a:r>
          </a:p>
        </p:txBody>
      </p:sp>
      <p:sp>
        <p:nvSpPr>
          <p:cNvPr id="3" name="Content Placeholder 2">
            <a:extLst>
              <a:ext uri="{FF2B5EF4-FFF2-40B4-BE49-F238E27FC236}">
                <a16:creationId xmlns:a16="http://schemas.microsoft.com/office/drawing/2014/main" id="{FCE164D2-ADE7-4061-B00F-C81F0FE8CB7E}"/>
              </a:ext>
            </a:extLst>
          </p:cNvPr>
          <p:cNvSpPr>
            <a:spLocks noGrp="1"/>
          </p:cNvSpPr>
          <p:nvPr>
            <p:ph idx="1"/>
          </p:nvPr>
        </p:nvSpPr>
        <p:spPr>
          <a:xfrm>
            <a:off x="169437" y="1412881"/>
            <a:ext cx="9211221" cy="563966"/>
          </a:xfrm>
        </p:spPr>
        <p:txBody>
          <a:bodyPr/>
          <a:lstStyle/>
          <a:p>
            <a:r>
              <a:rPr lang="en-US" dirty="0"/>
              <a:t>Access all the measures from the Framework Dashboard</a:t>
            </a:r>
          </a:p>
        </p:txBody>
      </p:sp>
      <p:sp>
        <p:nvSpPr>
          <p:cNvPr id="7" name="TextBox 6">
            <a:extLst>
              <a:ext uri="{FF2B5EF4-FFF2-40B4-BE49-F238E27FC236}">
                <a16:creationId xmlns:a16="http://schemas.microsoft.com/office/drawing/2014/main" id="{4B0C4EF8-98EC-4669-86E4-928038277A82}"/>
              </a:ext>
            </a:extLst>
          </p:cNvPr>
          <p:cNvSpPr txBox="1"/>
          <p:nvPr/>
        </p:nvSpPr>
        <p:spPr>
          <a:xfrm>
            <a:off x="2190204" y="2121111"/>
            <a:ext cx="1541415" cy="1015663"/>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measure to perform an analysis or to open the measure data in </a:t>
            </a:r>
            <a:r>
              <a:rPr lang="en-US" sz="1200" dirty="0" err="1"/>
              <a:t>ProDiver</a:t>
            </a:r>
            <a:r>
              <a:rPr lang="en-US" sz="1200" dirty="0"/>
              <a:t>.</a:t>
            </a:r>
          </a:p>
        </p:txBody>
      </p:sp>
      <p:sp>
        <p:nvSpPr>
          <p:cNvPr id="11" name="Rectangle: Rounded Corners 10">
            <a:extLst>
              <a:ext uri="{FF2B5EF4-FFF2-40B4-BE49-F238E27FC236}">
                <a16:creationId xmlns:a16="http://schemas.microsoft.com/office/drawing/2014/main" id="{33FC2FD4-DE21-4FA1-AC25-57438D5A7C00}"/>
              </a:ext>
            </a:extLst>
          </p:cNvPr>
          <p:cNvSpPr/>
          <p:nvPr/>
        </p:nvSpPr>
        <p:spPr>
          <a:xfrm>
            <a:off x="618309" y="2549521"/>
            <a:ext cx="827312" cy="158845"/>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BAAB47E-37B6-41B3-9372-E3C01FDA621C}"/>
              </a:ext>
            </a:extLst>
          </p:cNvPr>
          <p:cNvSpPr/>
          <p:nvPr/>
        </p:nvSpPr>
        <p:spPr>
          <a:xfrm>
            <a:off x="1445621" y="2613789"/>
            <a:ext cx="687979" cy="64983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67760627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Measure Dictionary (Continued)</a:t>
            </a:r>
          </a:p>
        </p:txBody>
      </p:sp>
      <p:pic>
        <p:nvPicPr>
          <p:cNvPr id="9" name="Picture 8">
            <a:extLst>
              <a:ext uri="{FF2B5EF4-FFF2-40B4-BE49-F238E27FC236}">
                <a16:creationId xmlns:a16="http://schemas.microsoft.com/office/drawing/2014/main" id="{ABDB794E-0B57-4672-A314-69DC5B5F62CB}"/>
              </a:ext>
            </a:extLst>
          </p:cNvPr>
          <p:cNvPicPr>
            <a:picLocks noChangeAspect="1"/>
          </p:cNvPicPr>
          <p:nvPr/>
        </p:nvPicPr>
        <p:blipFill>
          <a:blip r:embed="rId3"/>
          <a:stretch>
            <a:fillRect/>
          </a:stretch>
        </p:blipFill>
        <p:spPr>
          <a:xfrm>
            <a:off x="198028" y="1286276"/>
            <a:ext cx="9050476" cy="4240117"/>
          </a:xfrm>
          <a:prstGeom prst="rect">
            <a:avLst/>
          </a:prstGeom>
        </p:spPr>
      </p:pic>
      <p:pic>
        <p:nvPicPr>
          <p:cNvPr id="11" name="Picture 10">
            <a:extLst>
              <a:ext uri="{FF2B5EF4-FFF2-40B4-BE49-F238E27FC236}">
                <a16:creationId xmlns:a16="http://schemas.microsoft.com/office/drawing/2014/main" id="{32DCAD09-B12D-4C86-B336-0A8FF4ACC43F}"/>
              </a:ext>
            </a:extLst>
          </p:cNvPr>
          <p:cNvPicPr>
            <a:picLocks noChangeAspect="1"/>
          </p:cNvPicPr>
          <p:nvPr/>
        </p:nvPicPr>
        <p:blipFill>
          <a:blip r:embed="rId4"/>
          <a:stretch>
            <a:fillRect/>
          </a:stretch>
        </p:blipFill>
        <p:spPr>
          <a:xfrm>
            <a:off x="5493660" y="1024315"/>
            <a:ext cx="3691707" cy="4261031"/>
          </a:xfrm>
          <a:prstGeom prst="rect">
            <a:avLst/>
          </a:prstGeom>
          <a:effectLst>
            <a:outerShdw blurRad="50800" dist="38100" dir="5400000" algn="t" rotWithShape="0">
              <a:schemeClr val="bg1">
                <a:lumMod val="50000"/>
                <a:alpha val="15000"/>
              </a:schemeClr>
            </a:outerShdw>
          </a:effectLst>
        </p:spPr>
      </p:pic>
      <p:pic>
        <p:nvPicPr>
          <p:cNvPr id="13" name="Picture 12">
            <a:extLst>
              <a:ext uri="{FF2B5EF4-FFF2-40B4-BE49-F238E27FC236}">
                <a16:creationId xmlns:a16="http://schemas.microsoft.com/office/drawing/2014/main" id="{87391EC7-263F-4B78-BFBD-0B8BF295A749}"/>
              </a:ext>
            </a:extLst>
          </p:cNvPr>
          <p:cNvPicPr>
            <a:picLocks noChangeAspect="1"/>
          </p:cNvPicPr>
          <p:nvPr/>
        </p:nvPicPr>
        <p:blipFill>
          <a:blip r:embed="rId5"/>
          <a:stretch>
            <a:fillRect/>
          </a:stretch>
        </p:blipFill>
        <p:spPr>
          <a:xfrm>
            <a:off x="1330176" y="3121089"/>
            <a:ext cx="4163484" cy="3207294"/>
          </a:xfrm>
          <a:prstGeom prst="rect">
            <a:avLst/>
          </a:prstGeom>
          <a:effectLst>
            <a:outerShdw blurRad="50800" dist="38100" dir="5400000" algn="t" rotWithShape="0">
              <a:schemeClr val="bg1">
                <a:lumMod val="50000"/>
                <a:alpha val="15000"/>
              </a:schemeClr>
            </a:outerShdw>
          </a:effectLst>
        </p:spPr>
      </p:pic>
      <p:cxnSp>
        <p:nvCxnSpPr>
          <p:cNvPr id="14" name="Straight Arrow Connector 13">
            <a:extLst>
              <a:ext uri="{FF2B5EF4-FFF2-40B4-BE49-F238E27FC236}">
                <a16:creationId xmlns:a16="http://schemas.microsoft.com/office/drawing/2014/main" id="{C6110F50-9071-4072-8880-03BC8122ED8A}"/>
              </a:ext>
            </a:extLst>
          </p:cNvPr>
          <p:cNvCxnSpPr>
            <a:cxnSpLocks/>
          </p:cNvCxnSpPr>
          <p:nvPr/>
        </p:nvCxnSpPr>
        <p:spPr>
          <a:xfrm flipV="1">
            <a:off x="2183757" y="1591733"/>
            <a:ext cx="3309903" cy="49333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F7F0B760-7203-4D46-8D2A-44112929720E}"/>
              </a:ext>
            </a:extLst>
          </p:cNvPr>
          <p:cNvCxnSpPr>
            <a:cxnSpLocks/>
          </p:cNvCxnSpPr>
          <p:nvPr/>
        </p:nvCxnSpPr>
        <p:spPr>
          <a:xfrm>
            <a:off x="2183757" y="2288988"/>
            <a:ext cx="1092290" cy="83210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32C1589E-5FDB-44BB-8AFF-1582DD754CD2}"/>
              </a:ext>
            </a:extLst>
          </p:cNvPr>
          <p:cNvSpPr txBox="1"/>
          <p:nvPr/>
        </p:nvSpPr>
        <p:spPr>
          <a:xfrm>
            <a:off x="2327844" y="1438735"/>
            <a:ext cx="1629014"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Select </a:t>
            </a:r>
            <a:r>
              <a:rPr lang="en-US" sz="1200" b="1" dirty="0"/>
              <a:t>Definition</a:t>
            </a:r>
            <a:r>
              <a:rPr lang="en-US" sz="1200" dirty="0"/>
              <a:t> to review the measure’s definition.</a:t>
            </a:r>
          </a:p>
        </p:txBody>
      </p:sp>
      <p:sp>
        <p:nvSpPr>
          <p:cNvPr id="10" name="TextBox 9">
            <a:extLst>
              <a:ext uri="{FF2B5EF4-FFF2-40B4-BE49-F238E27FC236}">
                <a16:creationId xmlns:a16="http://schemas.microsoft.com/office/drawing/2014/main" id="{373A38E7-FE1E-44DD-B74E-6D1E96D2FBE9}"/>
              </a:ext>
            </a:extLst>
          </p:cNvPr>
          <p:cNvSpPr txBox="1"/>
          <p:nvPr/>
        </p:nvSpPr>
        <p:spPr>
          <a:xfrm>
            <a:off x="2327844" y="2237688"/>
            <a:ext cx="1629014"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Select </a:t>
            </a:r>
            <a:r>
              <a:rPr lang="en-US" sz="1200" b="1" dirty="0"/>
              <a:t>Analysis</a:t>
            </a:r>
            <a:r>
              <a:rPr lang="en-US" sz="1200" dirty="0"/>
              <a:t> to perform an analysis on the measure.</a:t>
            </a:r>
          </a:p>
        </p:txBody>
      </p:sp>
      <p:sp>
        <p:nvSpPr>
          <p:cNvPr id="12" name="Rectangle: Rounded Corners 11">
            <a:extLst>
              <a:ext uri="{FF2B5EF4-FFF2-40B4-BE49-F238E27FC236}">
                <a16:creationId xmlns:a16="http://schemas.microsoft.com/office/drawing/2014/main" id="{F617AAE9-B18A-4BB3-B32F-0622EACB35FB}"/>
              </a:ext>
            </a:extLst>
          </p:cNvPr>
          <p:cNvSpPr/>
          <p:nvPr/>
        </p:nvSpPr>
        <p:spPr>
          <a:xfrm>
            <a:off x="1457963" y="1939251"/>
            <a:ext cx="725794" cy="68281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33904871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Ad Hoc Analysis</a:t>
            </a:r>
          </a:p>
        </p:txBody>
      </p:sp>
      <p:sp>
        <p:nvSpPr>
          <p:cNvPr id="3" name="Content Placeholder 2">
            <a:extLst>
              <a:ext uri="{FF2B5EF4-FFF2-40B4-BE49-F238E27FC236}">
                <a16:creationId xmlns:a16="http://schemas.microsoft.com/office/drawing/2014/main" id="{FCE164D2-ADE7-4061-B00F-C81F0FE8CB7E}"/>
              </a:ext>
            </a:extLst>
          </p:cNvPr>
          <p:cNvSpPr>
            <a:spLocks noGrp="1"/>
          </p:cNvSpPr>
          <p:nvPr>
            <p:ph idx="1"/>
          </p:nvPr>
        </p:nvSpPr>
        <p:spPr/>
        <p:txBody>
          <a:bodyPr/>
          <a:lstStyle/>
          <a:p>
            <a:r>
              <a:rPr lang="en-US" dirty="0"/>
              <a:t>Access all Measure Factory measures and data sets in </a:t>
            </a:r>
            <a:r>
              <a:rPr lang="en-US" dirty="0" err="1"/>
              <a:t>ProDiver</a:t>
            </a:r>
            <a:endParaRPr lang="en-US" dirty="0"/>
          </a:p>
        </p:txBody>
      </p:sp>
      <p:pic>
        <p:nvPicPr>
          <p:cNvPr id="6" name="Picture 5">
            <a:extLst>
              <a:ext uri="{FF2B5EF4-FFF2-40B4-BE49-F238E27FC236}">
                <a16:creationId xmlns:a16="http://schemas.microsoft.com/office/drawing/2014/main" id="{A0349530-124F-481B-9F8B-0234363D085B}"/>
              </a:ext>
            </a:extLst>
          </p:cNvPr>
          <p:cNvPicPr>
            <a:picLocks noChangeAspect="1"/>
          </p:cNvPicPr>
          <p:nvPr/>
        </p:nvPicPr>
        <p:blipFill>
          <a:blip r:embed="rId2"/>
          <a:stretch>
            <a:fillRect/>
          </a:stretch>
        </p:blipFill>
        <p:spPr>
          <a:xfrm>
            <a:off x="198027" y="2496573"/>
            <a:ext cx="7460627" cy="3307367"/>
          </a:xfrm>
          <a:prstGeom prst="rect">
            <a:avLst/>
          </a:prstGeom>
        </p:spPr>
      </p:pic>
    </p:spTree>
    <p:extLst>
      <p:ext uri="{BB962C8B-B14F-4D97-AF65-F5344CB8AC3E}">
        <p14:creationId xmlns:p14="http://schemas.microsoft.com/office/powerpoint/2010/main" val="26534665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Dashboards</a:t>
            </a:r>
          </a:p>
        </p:txBody>
      </p:sp>
      <p:graphicFrame>
        <p:nvGraphicFramePr>
          <p:cNvPr id="12" name="Content Placeholder 6">
            <a:extLst>
              <a:ext uri="{FF2B5EF4-FFF2-40B4-BE49-F238E27FC236}">
                <a16:creationId xmlns:a16="http://schemas.microsoft.com/office/drawing/2014/main" id="{8D9DE229-F607-48DD-A16D-841FFC41157C}"/>
              </a:ext>
            </a:extLst>
          </p:cNvPr>
          <p:cNvGraphicFramePr>
            <a:graphicFrameLocks/>
          </p:cNvGraphicFramePr>
          <p:nvPr>
            <p:extLst>
              <p:ext uri="{D42A27DB-BD31-4B8C-83A1-F6EECF244321}">
                <p14:modId xmlns:p14="http://schemas.microsoft.com/office/powerpoint/2010/main" val="2280487207"/>
              </p:ext>
            </p:extLst>
          </p:nvPr>
        </p:nvGraphicFramePr>
        <p:xfrm>
          <a:off x="169982" y="955080"/>
          <a:ext cx="9210676" cy="4302760"/>
        </p:xfrm>
        <a:graphic>
          <a:graphicData uri="http://schemas.openxmlformats.org/drawingml/2006/table">
            <a:tbl>
              <a:tblPr firstRow="1" bandRow="1">
                <a:tableStyleId>{5C22544A-7EE6-4342-B048-85BDC9FD1C3A}</a:tableStyleId>
              </a:tblPr>
              <a:tblGrid>
                <a:gridCol w="2358614">
                  <a:extLst>
                    <a:ext uri="{9D8B030D-6E8A-4147-A177-3AD203B41FA5}">
                      <a16:colId xmlns:a16="http://schemas.microsoft.com/office/drawing/2014/main" val="1405721587"/>
                    </a:ext>
                  </a:extLst>
                </a:gridCol>
                <a:gridCol w="6852062">
                  <a:extLst>
                    <a:ext uri="{9D8B030D-6E8A-4147-A177-3AD203B41FA5}">
                      <a16:colId xmlns:a16="http://schemas.microsoft.com/office/drawing/2014/main" val="1659479171"/>
                    </a:ext>
                  </a:extLst>
                </a:gridCol>
              </a:tblGrid>
              <a:tr h="370840">
                <a:tc>
                  <a:txBody>
                    <a:bodyPr/>
                    <a:lstStyle/>
                    <a:p>
                      <a:r>
                        <a:rPr lang="en-US" dirty="0"/>
                        <a:t>Dashboard</a:t>
                      </a:r>
                    </a:p>
                  </a:txBody>
                  <a:tcPr/>
                </a:tc>
                <a:tc>
                  <a:txBody>
                    <a:bodyPr/>
                    <a:lstStyle/>
                    <a:p>
                      <a:r>
                        <a:rPr lang="en-US" dirty="0"/>
                        <a:t>Description</a:t>
                      </a:r>
                    </a:p>
                  </a:txBody>
                  <a:tcPr/>
                </a:tc>
                <a:extLst>
                  <a:ext uri="{0D108BD9-81ED-4DB2-BD59-A6C34878D82A}">
                    <a16:rowId xmlns:a16="http://schemas.microsoft.com/office/drawing/2014/main" val="3089757332"/>
                  </a:ext>
                </a:extLst>
              </a:tr>
              <a:tr h="370840">
                <a:tc>
                  <a:txBody>
                    <a:bodyPr/>
                    <a:lstStyle/>
                    <a:p>
                      <a:r>
                        <a:rPr lang="en-US" dirty="0"/>
                        <a:t>Executive Dashboard</a:t>
                      </a:r>
                    </a:p>
                  </a:txBody>
                  <a:tcPr/>
                </a:tc>
                <a:tc>
                  <a:txBody>
                    <a:bodyPr/>
                    <a:lstStyle/>
                    <a:p>
                      <a:r>
                        <a:rPr lang="en-US" dirty="0"/>
                        <a:t>Current state and trending information for measures within operational, revenue, quality and efficiency</a:t>
                      </a:r>
                    </a:p>
                  </a:txBody>
                  <a:tcPr marT="91440" marB="91440"/>
                </a:tc>
                <a:extLst>
                  <a:ext uri="{0D108BD9-81ED-4DB2-BD59-A6C34878D82A}">
                    <a16:rowId xmlns:a16="http://schemas.microsoft.com/office/drawing/2014/main" val="1585011922"/>
                  </a:ext>
                </a:extLst>
              </a:tr>
              <a:tr h="370840">
                <a:tc>
                  <a:txBody>
                    <a:bodyPr/>
                    <a:lstStyle/>
                    <a:p>
                      <a:r>
                        <a:rPr lang="en-US" dirty="0"/>
                        <a:t>Current</a:t>
                      </a:r>
                    </a:p>
                  </a:txBody>
                  <a:tcPr/>
                </a:tc>
                <a:tc>
                  <a:txBody>
                    <a:bodyPr/>
                    <a:lstStyle/>
                    <a:p>
                      <a:r>
                        <a:rPr lang="en-US" dirty="0"/>
                        <a:t>An overview of current patient census volumes by facility</a:t>
                      </a:r>
                    </a:p>
                  </a:txBody>
                  <a:tcPr marT="91440" marB="91440"/>
                </a:tc>
                <a:extLst>
                  <a:ext uri="{0D108BD9-81ED-4DB2-BD59-A6C34878D82A}">
                    <a16:rowId xmlns:a16="http://schemas.microsoft.com/office/drawing/2014/main" val="1795572526"/>
                  </a:ext>
                </a:extLst>
              </a:tr>
              <a:tr h="370840">
                <a:tc>
                  <a:txBody>
                    <a:bodyPr/>
                    <a:lstStyle/>
                    <a:p>
                      <a:r>
                        <a:rPr lang="en-US" dirty="0"/>
                        <a:t>Inpatient</a:t>
                      </a:r>
                    </a:p>
                  </a:txBody>
                  <a:tcPr/>
                </a:tc>
                <a:tc>
                  <a:txBody>
                    <a:bodyPr/>
                    <a:lstStyle/>
                    <a:p>
                      <a:r>
                        <a:rPr lang="en-US" dirty="0"/>
                        <a:t>A daily snapshot of inpatient volumes, plus monthly and yearly trended information as defined by key operational volume performance measures</a:t>
                      </a:r>
                    </a:p>
                  </a:txBody>
                  <a:tcPr marT="91440" marB="91440"/>
                </a:tc>
                <a:extLst>
                  <a:ext uri="{0D108BD9-81ED-4DB2-BD59-A6C34878D82A}">
                    <a16:rowId xmlns:a16="http://schemas.microsoft.com/office/drawing/2014/main" val="324314900"/>
                  </a:ext>
                </a:extLst>
              </a:tr>
              <a:tr h="370840">
                <a:tc>
                  <a:txBody>
                    <a:bodyPr/>
                    <a:lstStyle/>
                    <a:p>
                      <a:r>
                        <a:rPr lang="en-US" dirty="0"/>
                        <a:t>Outpatient</a:t>
                      </a:r>
                    </a:p>
                  </a:txBody>
                  <a:tcPr/>
                </a:tc>
                <a:tc>
                  <a:txBody>
                    <a:bodyPr/>
                    <a:lstStyle/>
                    <a:p>
                      <a:r>
                        <a:rPr lang="en-US" dirty="0"/>
                        <a:t>A daily snapshot of outpatient volumes, plus monthly and yearly trended information as defined by key operational volume performance measures</a:t>
                      </a:r>
                    </a:p>
                  </a:txBody>
                  <a:tcPr marT="91440" marB="91440"/>
                </a:tc>
                <a:extLst>
                  <a:ext uri="{0D108BD9-81ED-4DB2-BD59-A6C34878D82A}">
                    <a16:rowId xmlns:a16="http://schemas.microsoft.com/office/drawing/2014/main" val="1648272661"/>
                  </a:ext>
                </a:extLst>
              </a:tr>
              <a:tr h="370840">
                <a:tc>
                  <a:txBody>
                    <a:bodyPr/>
                    <a:lstStyle/>
                    <a:p>
                      <a:r>
                        <a:rPr lang="en-US" dirty="0"/>
                        <a:t>Outcomes</a:t>
                      </a:r>
                    </a:p>
                  </a:txBody>
                  <a:tcPr/>
                </a:tc>
                <a:tc>
                  <a:txBody>
                    <a:bodyPr/>
                    <a:lstStyle/>
                    <a:p>
                      <a:r>
                        <a:rPr lang="en-US" dirty="0"/>
                        <a:t>A summary of standard outcomes measures that have been specified in various regulatory, quality, improvement, and reimbursement programs</a:t>
                      </a:r>
                    </a:p>
                  </a:txBody>
                  <a:tcPr marT="91440" marB="91440"/>
                </a:tc>
                <a:extLst>
                  <a:ext uri="{0D108BD9-81ED-4DB2-BD59-A6C34878D82A}">
                    <a16:rowId xmlns:a16="http://schemas.microsoft.com/office/drawing/2014/main" val="230788212"/>
                  </a:ext>
                </a:extLst>
              </a:tr>
            </a:tbl>
          </a:graphicData>
        </a:graphic>
      </p:graphicFrame>
    </p:spTree>
    <p:extLst>
      <p:ext uri="{BB962C8B-B14F-4D97-AF65-F5344CB8AC3E}">
        <p14:creationId xmlns:p14="http://schemas.microsoft.com/office/powerpoint/2010/main" val="36437659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Dashboards (Continued)</a:t>
            </a:r>
          </a:p>
        </p:txBody>
      </p:sp>
      <p:graphicFrame>
        <p:nvGraphicFramePr>
          <p:cNvPr id="9" name="Content Placeholder 6">
            <a:extLst>
              <a:ext uri="{FF2B5EF4-FFF2-40B4-BE49-F238E27FC236}">
                <a16:creationId xmlns:a16="http://schemas.microsoft.com/office/drawing/2014/main" id="{8A462A38-6D7B-423C-A3A9-CE65C30DF8CE}"/>
              </a:ext>
            </a:extLst>
          </p:cNvPr>
          <p:cNvGraphicFramePr>
            <a:graphicFrameLocks/>
          </p:cNvGraphicFramePr>
          <p:nvPr>
            <p:extLst>
              <p:ext uri="{D42A27DB-BD31-4B8C-83A1-F6EECF244321}">
                <p14:modId xmlns:p14="http://schemas.microsoft.com/office/powerpoint/2010/main" val="252726769"/>
              </p:ext>
            </p:extLst>
          </p:nvPr>
        </p:nvGraphicFramePr>
        <p:xfrm>
          <a:off x="169982" y="955080"/>
          <a:ext cx="9210676" cy="4668520"/>
        </p:xfrm>
        <a:graphic>
          <a:graphicData uri="http://schemas.openxmlformats.org/drawingml/2006/table">
            <a:tbl>
              <a:tblPr firstRow="1" bandRow="1">
                <a:tableStyleId>{5C22544A-7EE6-4342-B048-85BDC9FD1C3A}</a:tableStyleId>
              </a:tblPr>
              <a:tblGrid>
                <a:gridCol w="2358614">
                  <a:extLst>
                    <a:ext uri="{9D8B030D-6E8A-4147-A177-3AD203B41FA5}">
                      <a16:colId xmlns:a16="http://schemas.microsoft.com/office/drawing/2014/main" val="1405721587"/>
                    </a:ext>
                  </a:extLst>
                </a:gridCol>
                <a:gridCol w="6852062">
                  <a:extLst>
                    <a:ext uri="{9D8B030D-6E8A-4147-A177-3AD203B41FA5}">
                      <a16:colId xmlns:a16="http://schemas.microsoft.com/office/drawing/2014/main" val="1659479171"/>
                    </a:ext>
                  </a:extLst>
                </a:gridCol>
              </a:tblGrid>
              <a:tr h="370840">
                <a:tc>
                  <a:txBody>
                    <a:bodyPr/>
                    <a:lstStyle/>
                    <a:p>
                      <a:r>
                        <a:rPr lang="en-US" dirty="0"/>
                        <a:t>Dashboard</a:t>
                      </a:r>
                    </a:p>
                  </a:txBody>
                  <a:tcPr/>
                </a:tc>
                <a:tc>
                  <a:txBody>
                    <a:bodyPr/>
                    <a:lstStyle/>
                    <a:p>
                      <a:r>
                        <a:rPr lang="en-US" dirty="0"/>
                        <a:t>Description</a:t>
                      </a:r>
                    </a:p>
                  </a:txBody>
                  <a:tcPr/>
                </a:tc>
                <a:extLst>
                  <a:ext uri="{0D108BD9-81ED-4DB2-BD59-A6C34878D82A}">
                    <a16:rowId xmlns:a16="http://schemas.microsoft.com/office/drawing/2014/main" val="3089757332"/>
                  </a:ext>
                </a:extLst>
              </a:tr>
              <a:tr h="370840">
                <a:tc>
                  <a:txBody>
                    <a:bodyPr/>
                    <a:lstStyle/>
                    <a:p>
                      <a:r>
                        <a:rPr lang="en-US" dirty="0"/>
                        <a:t>Physicians</a:t>
                      </a:r>
                    </a:p>
                  </a:txBody>
                  <a:tcPr/>
                </a:tc>
                <a:tc>
                  <a:txBody>
                    <a:bodyPr/>
                    <a:lstStyle/>
                    <a:p>
                      <a:r>
                        <a:rPr lang="en-US" dirty="0"/>
                        <a:t>An overview of physician volume and quality. Physician case volumes are reported by DRG, service, or specialty and are subsequently trended over time.</a:t>
                      </a:r>
                    </a:p>
                  </a:txBody>
                  <a:tcPr marT="91440" marB="91440"/>
                </a:tc>
                <a:extLst>
                  <a:ext uri="{0D108BD9-81ED-4DB2-BD59-A6C34878D82A}">
                    <a16:rowId xmlns:a16="http://schemas.microsoft.com/office/drawing/2014/main" val="3823390303"/>
                  </a:ext>
                </a:extLst>
              </a:tr>
              <a:tr h="370840">
                <a:tc>
                  <a:txBody>
                    <a:bodyPr/>
                    <a:lstStyle/>
                    <a:p>
                      <a:r>
                        <a:rPr lang="en-US" dirty="0"/>
                        <a:t>Census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 overview of current patient census volumes by facility and nursing unit, compared to the unit capacity. Graphs provide leadership with a perspective on unit by aggregating hourly census data along with unit admission, transfer, and discharge statistics. Census measures provide for both an hourly and midnight or daily timeframe along with comparison to the previous day.</a:t>
                      </a:r>
                    </a:p>
                  </a:txBody>
                  <a:tcPr marT="91440" marB="91440"/>
                </a:tc>
                <a:extLst>
                  <a:ext uri="{0D108BD9-81ED-4DB2-BD59-A6C34878D82A}">
                    <a16:rowId xmlns:a16="http://schemas.microsoft.com/office/drawing/2014/main" val="3335961860"/>
                  </a:ext>
                </a:extLst>
              </a:tr>
              <a:tr h="370840">
                <a:tc>
                  <a:txBody>
                    <a:bodyPr/>
                    <a:lstStyle/>
                    <a:p>
                      <a:r>
                        <a:rPr lang="en-US" dirty="0"/>
                        <a:t>Measure Dictionary</a:t>
                      </a:r>
                    </a:p>
                  </a:txBody>
                  <a:tcPr/>
                </a:tc>
                <a:tc>
                  <a:txBody>
                    <a:bodyPr/>
                    <a:lstStyle/>
                    <a:p>
                      <a:r>
                        <a:rPr lang="en-US" dirty="0"/>
                        <a:t>A directory of measures and their definitions. You can perform an analysis on a measure, as well as access measure data in </a:t>
                      </a:r>
                      <a:r>
                        <a:rPr lang="en-US" dirty="0" err="1"/>
                        <a:t>ProDiver</a:t>
                      </a:r>
                      <a:r>
                        <a:rPr lang="en-US" dirty="0"/>
                        <a:t>.</a:t>
                      </a:r>
                    </a:p>
                  </a:txBody>
                  <a:tcPr marT="91440" marB="91440"/>
                </a:tc>
                <a:extLst>
                  <a:ext uri="{0D108BD9-81ED-4DB2-BD59-A6C34878D82A}">
                    <a16:rowId xmlns:a16="http://schemas.microsoft.com/office/drawing/2014/main" val="2705094259"/>
                  </a:ext>
                </a:extLst>
              </a:tr>
              <a:tr h="370840">
                <a:tc>
                  <a:txBody>
                    <a:bodyPr/>
                    <a:lstStyle/>
                    <a:p>
                      <a:r>
                        <a:rPr lang="en-US" dirty="0"/>
                        <a:t>Ad Hoc Analysis</a:t>
                      </a:r>
                    </a:p>
                  </a:txBody>
                  <a:tcPr/>
                </a:tc>
                <a:tc>
                  <a:txBody>
                    <a:bodyPr/>
                    <a:lstStyle/>
                    <a:p>
                      <a:r>
                        <a:rPr lang="en-US" dirty="0"/>
                        <a:t>A page where Advanced users can access data models that support operational dashboard measures</a:t>
                      </a:r>
                    </a:p>
                  </a:txBody>
                  <a:tcPr marT="91440" marB="91440"/>
                </a:tc>
                <a:extLst>
                  <a:ext uri="{0D108BD9-81ED-4DB2-BD59-A6C34878D82A}">
                    <a16:rowId xmlns:a16="http://schemas.microsoft.com/office/drawing/2014/main" val="2955812378"/>
                  </a:ext>
                </a:extLst>
              </a:tr>
            </a:tbl>
          </a:graphicData>
        </a:graphic>
      </p:graphicFrame>
    </p:spTree>
    <p:extLst>
      <p:ext uri="{BB962C8B-B14F-4D97-AF65-F5344CB8AC3E}">
        <p14:creationId xmlns:p14="http://schemas.microsoft.com/office/powerpoint/2010/main" val="10643236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B840-7526-4AE1-914E-3C74DA002467}"/>
              </a:ext>
            </a:extLst>
          </p:cNvPr>
          <p:cNvSpPr>
            <a:spLocks noGrp="1"/>
          </p:cNvSpPr>
          <p:nvPr>
            <p:ph type="title"/>
          </p:nvPr>
        </p:nvSpPr>
        <p:spPr/>
        <p:txBody>
          <a:bodyPr/>
          <a:lstStyle/>
          <a:p>
            <a:r>
              <a:rPr lang="en-US" dirty="0"/>
              <a:t>Definitions</a:t>
            </a:r>
          </a:p>
        </p:txBody>
      </p:sp>
      <p:sp>
        <p:nvSpPr>
          <p:cNvPr id="3" name="Text Placeholder 2">
            <a:extLst>
              <a:ext uri="{FF2B5EF4-FFF2-40B4-BE49-F238E27FC236}">
                <a16:creationId xmlns:a16="http://schemas.microsoft.com/office/drawing/2014/main" id="{F2E2698B-115E-4A87-9799-86DF038EC9DE}"/>
              </a:ext>
            </a:extLst>
          </p:cNvPr>
          <p:cNvSpPr>
            <a:spLocks noGrp="1"/>
          </p:cNvSpPr>
          <p:nvPr>
            <p:ph type="body" idx="1"/>
          </p:nvPr>
        </p:nvSpPr>
        <p:spPr/>
        <p:txBody>
          <a:bodyPr/>
          <a:lstStyle/>
          <a:p>
            <a:r>
              <a:rPr lang="en-US" dirty="0"/>
              <a:t>Measure Analysis</a:t>
            </a:r>
          </a:p>
        </p:txBody>
      </p:sp>
      <p:sp>
        <p:nvSpPr>
          <p:cNvPr id="4" name="Content Placeholder 3">
            <a:extLst>
              <a:ext uri="{FF2B5EF4-FFF2-40B4-BE49-F238E27FC236}">
                <a16:creationId xmlns:a16="http://schemas.microsoft.com/office/drawing/2014/main" id="{07119748-8CC2-43FC-93DA-300BA404E3C3}"/>
              </a:ext>
            </a:extLst>
          </p:cNvPr>
          <p:cNvSpPr>
            <a:spLocks noGrp="1"/>
          </p:cNvSpPr>
          <p:nvPr>
            <p:ph sz="half" idx="2"/>
          </p:nvPr>
        </p:nvSpPr>
        <p:spPr/>
        <p:txBody>
          <a:bodyPr>
            <a:normAutofit/>
          </a:bodyPr>
          <a:lstStyle/>
          <a:p>
            <a:r>
              <a:rPr lang="en-US" dirty="0"/>
              <a:t>Click the </a:t>
            </a:r>
            <a:r>
              <a:rPr lang="en-US" b="1" dirty="0"/>
              <a:t>Analysis</a:t>
            </a:r>
            <a:r>
              <a:rPr lang="en-US" dirty="0"/>
              <a:t> icon     to dive on all data for a measure. Perform this type of analysis when you want to view progressively more detailed information about a measure.</a:t>
            </a:r>
          </a:p>
        </p:txBody>
      </p:sp>
      <p:sp>
        <p:nvSpPr>
          <p:cNvPr id="5" name="Text Placeholder 4">
            <a:extLst>
              <a:ext uri="{FF2B5EF4-FFF2-40B4-BE49-F238E27FC236}">
                <a16:creationId xmlns:a16="http://schemas.microsoft.com/office/drawing/2014/main" id="{1DAD9DD7-742C-47B8-BB3B-487B7F7B2DBE}"/>
              </a:ext>
            </a:extLst>
          </p:cNvPr>
          <p:cNvSpPr>
            <a:spLocks noGrp="1"/>
          </p:cNvSpPr>
          <p:nvPr>
            <p:ph type="body" sz="quarter" idx="3"/>
          </p:nvPr>
        </p:nvSpPr>
        <p:spPr/>
        <p:txBody>
          <a:bodyPr/>
          <a:lstStyle/>
          <a:p>
            <a:r>
              <a:rPr lang="en-US" dirty="0"/>
              <a:t>Default Analysis</a:t>
            </a:r>
          </a:p>
        </p:txBody>
      </p:sp>
      <p:sp>
        <p:nvSpPr>
          <p:cNvPr id="6" name="Content Placeholder 5">
            <a:extLst>
              <a:ext uri="{FF2B5EF4-FFF2-40B4-BE49-F238E27FC236}">
                <a16:creationId xmlns:a16="http://schemas.microsoft.com/office/drawing/2014/main" id="{12E83681-21BB-42FA-9273-4B98D32666B5}"/>
              </a:ext>
            </a:extLst>
          </p:cNvPr>
          <p:cNvSpPr>
            <a:spLocks noGrp="1"/>
          </p:cNvSpPr>
          <p:nvPr>
            <p:ph sz="quarter" idx="4"/>
          </p:nvPr>
        </p:nvSpPr>
        <p:spPr/>
        <p:txBody>
          <a:bodyPr>
            <a:normAutofit/>
          </a:bodyPr>
          <a:lstStyle/>
          <a:p>
            <a:r>
              <a:rPr lang="en-US" dirty="0"/>
              <a:t>Click a value—a number or a graphical indicator—on a page to dive on measure data for a given time period. Perform this type of analysis when you want compare measure data between time periods. </a:t>
            </a:r>
          </a:p>
        </p:txBody>
      </p:sp>
      <p:sp>
        <p:nvSpPr>
          <p:cNvPr id="7" name="Slide Number Placeholder 6">
            <a:extLst>
              <a:ext uri="{FF2B5EF4-FFF2-40B4-BE49-F238E27FC236}">
                <a16:creationId xmlns:a16="http://schemas.microsoft.com/office/drawing/2014/main" id="{44701446-F77D-49D6-9D10-AE34640970BB}"/>
              </a:ext>
            </a:extLst>
          </p:cNvPr>
          <p:cNvSpPr>
            <a:spLocks noGrp="1"/>
          </p:cNvSpPr>
          <p:nvPr>
            <p:ph type="sldNum" sz="quarter" idx="10"/>
          </p:nvPr>
        </p:nvSpPr>
        <p:spPr/>
        <p:txBody>
          <a:bodyPr/>
          <a:lstStyle/>
          <a:p>
            <a:pPr>
              <a:defRPr/>
            </a:pPr>
            <a:fld id="{14296FF6-5E5F-A742-8CC0-6F3ACF95EF78}" type="slidenum">
              <a:rPr lang="en-US" smtClean="0"/>
              <a:pPr>
                <a:defRPr/>
              </a:pPr>
              <a:t>6</a:t>
            </a:fld>
            <a:endParaRPr lang="en-US" dirty="0"/>
          </a:p>
        </p:txBody>
      </p:sp>
      <p:pic>
        <p:nvPicPr>
          <p:cNvPr id="10" name="Picture 9">
            <a:extLst>
              <a:ext uri="{FF2B5EF4-FFF2-40B4-BE49-F238E27FC236}">
                <a16:creationId xmlns:a16="http://schemas.microsoft.com/office/drawing/2014/main" id="{45CD04D4-9112-4F75-A278-0ABAB57E46F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67512" y="2498915"/>
            <a:ext cx="190517" cy="160034"/>
          </a:xfrm>
          <a:prstGeom prst="rect">
            <a:avLst/>
          </a:prstGeom>
        </p:spPr>
      </p:pic>
    </p:spTree>
    <p:extLst>
      <p:ext uri="{BB962C8B-B14F-4D97-AF65-F5344CB8AC3E}">
        <p14:creationId xmlns:p14="http://schemas.microsoft.com/office/powerpoint/2010/main" val="265937374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5B2EC3-E685-466D-95B0-2E5492C95501}"/>
              </a:ext>
            </a:extLst>
          </p:cNvPr>
          <p:cNvPicPr>
            <a:picLocks noChangeAspect="1"/>
          </p:cNvPicPr>
          <p:nvPr/>
        </p:nvPicPr>
        <p:blipFill>
          <a:blip r:embed="rId2"/>
          <a:stretch>
            <a:fillRect/>
          </a:stretch>
        </p:blipFill>
        <p:spPr>
          <a:xfrm>
            <a:off x="346425" y="1003481"/>
            <a:ext cx="9392637" cy="903028"/>
          </a:xfrm>
          <a:prstGeom prst="rect">
            <a:avLst/>
          </a:prstGeom>
        </p:spPr>
      </p:pic>
      <p:pic>
        <p:nvPicPr>
          <p:cNvPr id="6" name="Picture 5">
            <a:extLst>
              <a:ext uri="{FF2B5EF4-FFF2-40B4-BE49-F238E27FC236}">
                <a16:creationId xmlns:a16="http://schemas.microsoft.com/office/drawing/2014/main" id="{28ABEF34-131F-49D7-AC3D-3F0581B279AF}"/>
              </a:ext>
            </a:extLst>
          </p:cNvPr>
          <p:cNvPicPr>
            <a:picLocks noChangeAspect="1"/>
          </p:cNvPicPr>
          <p:nvPr/>
        </p:nvPicPr>
        <p:blipFill>
          <a:blip r:embed="rId3"/>
          <a:stretch>
            <a:fillRect/>
          </a:stretch>
        </p:blipFill>
        <p:spPr>
          <a:xfrm>
            <a:off x="1613258" y="2867226"/>
            <a:ext cx="6073666" cy="3322608"/>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a:xfrm>
            <a:off x="198027" y="212096"/>
            <a:ext cx="7850901" cy="575152"/>
          </a:xfrm>
        </p:spPr>
        <p:txBody>
          <a:bodyPr/>
          <a:lstStyle/>
          <a:p>
            <a:r>
              <a:rPr lang="en-US" dirty="0"/>
              <a:t>Executive Dashboard</a:t>
            </a:r>
          </a:p>
        </p:txBody>
      </p:sp>
      <p:sp>
        <p:nvSpPr>
          <p:cNvPr id="18" name="TextBox 17">
            <a:extLst>
              <a:ext uri="{FF2B5EF4-FFF2-40B4-BE49-F238E27FC236}">
                <a16:creationId xmlns:a16="http://schemas.microsoft.com/office/drawing/2014/main" id="{9F64D721-E394-46A4-B803-308EDFD7D977}"/>
              </a:ext>
            </a:extLst>
          </p:cNvPr>
          <p:cNvSpPr txBox="1"/>
          <p:nvPr/>
        </p:nvSpPr>
        <p:spPr>
          <a:xfrm>
            <a:off x="7475235" y="722552"/>
            <a:ext cx="1775704"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t>
            </a:r>
            <a:r>
              <a:rPr lang="en-US" sz="1200" b="1" dirty="0"/>
              <a:t>Print</a:t>
            </a:r>
            <a:r>
              <a:rPr lang="en-US" sz="1200" dirty="0"/>
              <a:t> to print the page in PDF, PowerPoint, or image format.</a:t>
            </a:r>
          </a:p>
        </p:txBody>
      </p:sp>
      <p:sp>
        <p:nvSpPr>
          <p:cNvPr id="42" name="TextBox 41">
            <a:extLst>
              <a:ext uri="{FF2B5EF4-FFF2-40B4-BE49-F238E27FC236}">
                <a16:creationId xmlns:a16="http://schemas.microsoft.com/office/drawing/2014/main" id="{B519B3E5-8DE6-4BFE-86F2-08876F04A376}"/>
              </a:ext>
            </a:extLst>
          </p:cNvPr>
          <p:cNvSpPr txBox="1"/>
          <p:nvPr/>
        </p:nvSpPr>
        <p:spPr>
          <a:xfrm>
            <a:off x="448280" y="1427603"/>
            <a:ext cx="1059244"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t>
            </a:r>
            <a:r>
              <a:rPr lang="en-US" sz="1200" b="1" dirty="0"/>
              <a:t>Back </a:t>
            </a:r>
            <a:r>
              <a:rPr lang="en-US" sz="1200" dirty="0"/>
              <a:t>to return to the previous page.</a:t>
            </a:r>
          </a:p>
        </p:txBody>
      </p:sp>
      <p:sp>
        <p:nvSpPr>
          <p:cNvPr id="43" name="TextBox 42">
            <a:extLst>
              <a:ext uri="{FF2B5EF4-FFF2-40B4-BE49-F238E27FC236}">
                <a16:creationId xmlns:a16="http://schemas.microsoft.com/office/drawing/2014/main" id="{09A7B686-BF4D-4A31-8FDF-1B4C158CFBBC}"/>
              </a:ext>
            </a:extLst>
          </p:cNvPr>
          <p:cNvSpPr txBox="1"/>
          <p:nvPr/>
        </p:nvSpPr>
        <p:spPr>
          <a:xfrm>
            <a:off x="1613258" y="1007825"/>
            <a:ext cx="1011240"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t>
            </a:r>
            <a:r>
              <a:rPr lang="en-US" sz="1200" b="1" dirty="0"/>
              <a:t>Home</a:t>
            </a:r>
            <a:r>
              <a:rPr lang="en-US" sz="1200" dirty="0"/>
              <a:t> to return to the Home page.</a:t>
            </a:r>
          </a:p>
        </p:txBody>
      </p:sp>
      <p:sp>
        <p:nvSpPr>
          <p:cNvPr id="52" name="Rectangle: Rounded Corners 51">
            <a:extLst>
              <a:ext uri="{FF2B5EF4-FFF2-40B4-BE49-F238E27FC236}">
                <a16:creationId xmlns:a16="http://schemas.microsoft.com/office/drawing/2014/main" id="{4993D728-2A26-49EE-8E23-3C2028ED7AEF}"/>
              </a:ext>
            </a:extLst>
          </p:cNvPr>
          <p:cNvSpPr/>
          <p:nvPr/>
        </p:nvSpPr>
        <p:spPr>
          <a:xfrm>
            <a:off x="1563742" y="2968461"/>
            <a:ext cx="2052968" cy="26571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11F538EB-A496-4436-B49C-DE65BA395202}"/>
              </a:ext>
            </a:extLst>
          </p:cNvPr>
          <p:cNvSpPr/>
          <p:nvPr/>
        </p:nvSpPr>
        <p:spPr>
          <a:xfrm>
            <a:off x="1825631" y="3961426"/>
            <a:ext cx="1400917" cy="20693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DCDA9D7B-852B-403A-9A83-312EA281B4D8}"/>
              </a:ext>
            </a:extLst>
          </p:cNvPr>
          <p:cNvSpPr/>
          <p:nvPr/>
        </p:nvSpPr>
        <p:spPr>
          <a:xfrm>
            <a:off x="6943732" y="3607242"/>
            <a:ext cx="273085" cy="22077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6" name="TextBox 55">
            <a:extLst>
              <a:ext uri="{FF2B5EF4-FFF2-40B4-BE49-F238E27FC236}">
                <a16:creationId xmlns:a16="http://schemas.microsoft.com/office/drawing/2014/main" id="{E152F325-255C-4DF3-AAB4-25D44A68E935}"/>
              </a:ext>
            </a:extLst>
          </p:cNvPr>
          <p:cNvSpPr txBox="1"/>
          <p:nvPr/>
        </p:nvSpPr>
        <p:spPr>
          <a:xfrm>
            <a:off x="7684719" y="3600530"/>
            <a:ext cx="1343137" cy="1200329"/>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the </a:t>
            </a:r>
            <a:r>
              <a:rPr lang="en-US" sz="1200" b="1" dirty="0"/>
              <a:t>Information</a:t>
            </a:r>
            <a:r>
              <a:rPr lang="en-US" sz="1200" dirty="0"/>
              <a:t> icon to view the definition and details for the selected measure.</a:t>
            </a:r>
          </a:p>
        </p:txBody>
      </p:sp>
      <p:sp>
        <p:nvSpPr>
          <p:cNvPr id="57" name="TextBox 56">
            <a:extLst>
              <a:ext uri="{FF2B5EF4-FFF2-40B4-BE49-F238E27FC236}">
                <a16:creationId xmlns:a16="http://schemas.microsoft.com/office/drawing/2014/main" id="{13AA2BB8-82F3-425F-9250-4709359A9ADD}"/>
              </a:ext>
            </a:extLst>
          </p:cNvPr>
          <p:cNvSpPr txBox="1"/>
          <p:nvPr/>
        </p:nvSpPr>
        <p:spPr>
          <a:xfrm>
            <a:off x="5398759" y="2975408"/>
            <a:ext cx="1482978"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the</a:t>
            </a:r>
            <a:r>
              <a:rPr lang="en-US" sz="1200" b="1" dirty="0"/>
              <a:t> Analysis </a:t>
            </a:r>
            <a:r>
              <a:rPr lang="en-US" sz="1200" dirty="0"/>
              <a:t>icon to perform an analysis on the selected measure.</a:t>
            </a:r>
          </a:p>
        </p:txBody>
      </p:sp>
      <p:sp>
        <p:nvSpPr>
          <p:cNvPr id="58" name="TextBox 57">
            <a:extLst>
              <a:ext uri="{FF2B5EF4-FFF2-40B4-BE49-F238E27FC236}">
                <a16:creationId xmlns:a16="http://schemas.microsoft.com/office/drawing/2014/main" id="{AD0A32D2-950A-4939-B6F3-E1E400D008E6}"/>
              </a:ext>
            </a:extLst>
          </p:cNvPr>
          <p:cNvSpPr txBox="1"/>
          <p:nvPr/>
        </p:nvSpPr>
        <p:spPr>
          <a:xfrm>
            <a:off x="346424" y="3507234"/>
            <a:ext cx="1161100"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a:t>
            </a:r>
            <a:r>
              <a:rPr lang="en-US" sz="1200" b="1" dirty="0"/>
              <a:t>measure</a:t>
            </a:r>
            <a:r>
              <a:rPr lang="en-US" sz="1200" dirty="0"/>
              <a:t> on the left to view its data on the right. </a:t>
            </a:r>
          </a:p>
        </p:txBody>
      </p:sp>
      <p:sp>
        <p:nvSpPr>
          <p:cNvPr id="59" name="TextBox 58">
            <a:extLst>
              <a:ext uri="{FF2B5EF4-FFF2-40B4-BE49-F238E27FC236}">
                <a16:creationId xmlns:a16="http://schemas.microsoft.com/office/drawing/2014/main" id="{ADBD5B4E-5595-44C5-A79D-239736199FEB}"/>
              </a:ext>
            </a:extLst>
          </p:cNvPr>
          <p:cNvSpPr txBox="1"/>
          <p:nvPr/>
        </p:nvSpPr>
        <p:spPr>
          <a:xfrm>
            <a:off x="346424" y="2582236"/>
            <a:ext cx="1161100"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Choose a </a:t>
            </a:r>
            <a:r>
              <a:rPr lang="en-US" sz="1200" b="1" dirty="0"/>
              <a:t>facility</a:t>
            </a:r>
            <a:r>
              <a:rPr lang="en-US" sz="1200" dirty="0"/>
              <a:t> to view data for. </a:t>
            </a:r>
          </a:p>
        </p:txBody>
      </p:sp>
      <p:sp>
        <p:nvSpPr>
          <p:cNvPr id="60" name="Rectangle: Rounded Corners 59">
            <a:extLst>
              <a:ext uri="{FF2B5EF4-FFF2-40B4-BE49-F238E27FC236}">
                <a16:creationId xmlns:a16="http://schemas.microsoft.com/office/drawing/2014/main" id="{2C5D571B-9EE7-4C6D-B64A-08CE9392F623}"/>
              </a:ext>
            </a:extLst>
          </p:cNvPr>
          <p:cNvSpPr/>
          <p:nvPr/>
        </p:nvSpPr>
        <p:spPr>
          <a:xfrm>
            <a:off x="4177107" y="3892517"/>
            <a:ext cx="3355093" cy="223428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124E4C48-4E7E-4EF9-9936-AA107BDA870A}"/>
              </a:ext>
            </a:extLst>
          </p:cNvPr>
          <p:cNvCxnSpPr>
            <a:cxnSpLocks/>
          </p:cNvCxnSpPr>
          <p:nvPr/>
        </p:nvCxnSpPr>
        <p:spPr>
          <a:xfrm>
            <a:off x="3258435" y="4065213"/>
            <a:ext cx="950559"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62" name="TextBox 61">
            <a:extLst>
              <a:ext uri="{FF2B5EF4-FFF2-40B4-BE49-F238E27FC236}">
                <a16:creationId xmlns:a16="http://schemas.microsoft.com/office/drawing/2014/main" id="{1B58A97A-EB44-4D24-8B0F-AAC214EF5DE9}"/>
              </a:ext>
            </a:extLst>
          </p:cNvPr>
          <p:cNvSpPr txBox="1"/>
          <p:nvPr/>
        </p:nvSpPr>
        <p:spPr>
          <a:xfrm>
            <a:off x="7091658" y="1946452"/>
            <a:ext cx="1628838"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The </a:t>
            </a:r>
            <a:r>
              <a:rPr lang="en-US" sz="1200" b="1" dirty="0"/>
              <a:t>Year-to-Date Summary </a:t>
            </a:r>
            <a:r>
              <a:rPr lang="en-US" sz="1200" dirty="0"/>
              <a:t>shows you beginning and ending dates for the data.</a:t>
            </a:r>
            <a:endParaRPr lang="en-US" sz="1200" b="1" dirty="0"/>
          </a:p>
        </p:txBody>
      </p:sp>
      <p:sp>
        <p:nvSpPr>
          <p:cNvPr id="63" name="TextBox 62">
            <a:extLst>
              <a:ext uri="{FF2B5EF4-FFF2-40B4-BE49-F238E27FC236}">
                <a16:creationId xmlns:a16="http://schemas.microsoft.com/office/drawing/2014/main" id="{9D7085D4-FB21-4271-8163-AFC628602CDE}"/>
              </a:ext>
            </a:extLst>
          </p:cNvPr>
          <p:cNvSpPr txBox="1"/>
          <p:nvPr/>
        </p:nvSpPr>
        <p:spPr>
          <a:xfrm>
            <a:off x="5586728" y="1390809"/>
            <a:ext cx="1419964"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The </a:t>
            </a:r>
            <a:r>
              <a:rPr lang="en-US" sz="1200" b="1" dirty="0"/>
              <a:t>Last Refreshed</a:t>
            </a:r>
            <a:r>
              <a:rPr lang="en-US" sz="1200" dirty="0"/>
              <a:t> date tells you when the data was last updated.</a:t>
            </a:r>
          </a:p>
        </p:txBody>
      </p:sp>
      <p:sp>
        <p:nvSpPr>
          <p:cNvPr id="64" name="Rectangle: Rounded Corners 63">
            <a:extLst>
              <a:ext uri="{FF2B5EF4-FFF2-40B4-BE49-F238E27FC236}">
                <a16:creationId xmlns:a16="http://schemas.microsoft.com/office/drawing/2014/main" id="{42C9D16E-4EA2-4B9F-85D8-2D9EF4E48DB5}"/>
              </a:ext>
            </a:extLst>
          </p:cNvPr>
          <p:cNvSpPr/>
          <p:nvPr/>
        </p:nvSpPr>
        <p:spPr>
          <a:xfrm>
            <a:off x="586774" y="1078851"/>
            <a:ext cx="437693" cy="24808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3C4D7AAA-852A-4C80-87E2-7C810A502E8D}"/>
              </a:ext>
            </a:extLst>
          </p:cNvPr>
          <p:cNvSpPr/>
          <p:nvPr/>
        </p:nvSpPr>
        <p:spPr>
          <a:xfrm>
            <a:off x="1083082" y="1078851"/>
            <a:ext cx="437693" cy="24808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AD73FA08-E22D-465C-A408-E33BBA607E08}"/>
              </a:ext>
            </a:extLst>
          </p:cNvPr>
          <p:cNvSpPr/>
          <p:nvPr/>
        </p:nvSpPr>
        <p:spPr>
          <a:xfrm>
            <a:off x="9296682" y="1078851"/>
            <a:ext cx="391924" cy="245045"/>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E0F90B5A-8E03-421B-B05E-23E94FD05DF3}"/>
              </a:ext>
            </a:extLst>
          </p:cNvPr>
          <p:cNvSpPr/>
          <p:nvPr/>
        </p:nvSpPr>
        <p:spPr>
          <a:xfrm>
            <a:off x="7075549" y="1409668"/>
            <a:ext cx="2382542" cy="201015"/>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8702F0A1-8DAC-4884-97EE-2C759908DF85}"/>
              </a:ext>
            </a:extLst>
          </p:cNvPr>
          <p:cNvSpPr/>
          <p:nvPr/>
        </p:nvSpPr>
        <p:spPr>
          <a:xfrm>
            <a:off x="7075549" y="1639194"/>
            <a:ext cx="2584916" cy="240146"/>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3BA396B7-F720-403A-9FDD-9107DA05AF3C}"/>
              </a:ext>
            </a:extLst>
          </p:cNvPr>
          <p:cNvSpPr/>
          <p:nvPr/>
        </p:nvSpPr>
        <p:spPr>
          <a:xfrm>
            <a:off x="7253112" y="3609937"/>
            <a:ext cx="273085" cy="220774"/>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5984673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689F1-C54B-48EB-BF1D-5841D0580FDF}"/>
              </a:ext>
            </a:extLst>
          </p:cNvPr>
          <p:cNvPicPr>
            <a:picLocks noChangeAspect="1"/>
          </p:cNvPicPr>
          <p:nvPr/>
        </p:nvPicPr>
        <p:blipFill>
          <a:blip r:embed="rId2"/>
          <a:stretch>
            <a:fillRect/>
          </a:stretch>
        </p:blipFill>
        <p:spPr>
          <a:xfrm>
            <a:off x="4295378" y="4393944"/>
            <a:ext cx="5023977" cy="1605118"/>
          </a:xfrm>
          <a:prstGeom prst="rect">
            <a:avLst/>
          </a:prstGeom>
          <a:effectLst>
            <a:outerShdw blurRad="50800" dist="38100" dir="5400000" algn="t" rotWithShape="0">
              <a:schemeClr val="bg1">
                <a:lumMod val="50000"/>
                <a:alpha val="10000"/>
              </a:schemeClr>
            </a:outerShdw>
          </a:effectLst>
        </p:spPr>
      </p:pic>
      <p:pic>
        <p:nvPicPr>
          <p:cNvPr id="7" name="Picture 6">
            <a:extLst>
              <a:ext uri="{FF2B5EF4-FFF2-40B4-BE49-F238E27FC236}">
                <a16:creationId xmlns:a16="http://schemas.microsoft.com/office/drawing/2014/main" id="{065BBCEE-3AD0-41F2-A5EB-1DD899D56EDF}"/>
              </a:ext>
            </a:extLst>
          </p:cNvPr>
          <p:cNvPicPr>
            <a:picLocks noChangeAspect="1"/>
          </p:cNvPicPr>
          <p:nvPr/>
        </p:nvPicPr>
        <p:blipFill>
          <a:blip r:embed="rId3"/>
          <a:stretch>
            <a:fillRect/>
          </a:stretch>
        </p:blipFill>
        <p:spPr>
          <a:xfrm>
            <a:off x="295038" y="2132926"/>
            <a:ext cx="4069453" cy="1826892"/>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Executive Dashboard</a:t>
            </a:r>
          </a:p>
        </p:txBody>
      </p:sp>
      <p:sp>
        <p:nvSpPr>
          <p:cNvPr id="5" name="Text Placeholder 4">
            <a:extLst>
              <a:ext uri="{FF2B5EF4-FFF2-40B4-BE49-F238E27FC236}">
                <a16:creationId xmlns:a16="http://schemas.microsoft.com/office/drawing/2014/main" id="{7BAE6693-A48A-4F7B-BF10-E4F9990B83CB}"/>
              </a:ext>
            </a:extLst>
          </p:cNvPr>
          <p:cNvSpPr>
            <a:spLocks noGrp="1"/>
          </p:cNvSpPr>
          <p:nvPr>
            <p:ph type="body" sz="quarter" idx="10"/>
          </p:nvPr>
        </p:nvSpPr>
        <p:spPr>
          <a:xfrm>
            <a:off x="198027" y="1412879"/>
            <a:ext cx="3676896" cy="600075"/>
          </a:xfrm>
        </p:spPr>
        <p:txBody>
          <a:bodyPr/>
          <a:lstStyle/>
          <a:p>
            <a:r>
              <a:rPr lang="en-US" dirty="0"/>
              <a:t>Operations Section</a:t>
            </a:r>
          </a:p>
        </p:txBody>
      </p:sp>
      <p:pic>
        <p:nvPicPr>
          <p:cNvPr id="10" name="Picture 9">
            <a:extLst>
              <a:ext uri="{FF2B5EF4-FFF2-40B4-BE49-F238E27FC236}">
                <a16:creationId xmlns:a16="http://schemas.microsoft.com/office/drawing/2014/main" id="{9AD3CC64-C4A3-43DA-86F4-8CFFC58102A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49165" y="847956"/>
            <a:ext cx="2770188" cy="3178378"/>
          </a:xfrm>
          <a:prstGeom prst="rect">
            <a:avLst/>
          </a:prstGeom>
          <a:effectLst>
            <a:outerShdw blurRad="50800" dist="38100" dir="5400000" algn="t" rotWithShape="0">
              <a:schemeClr val="bg1">
                <a:lumMod val="50000"/>
                <a:alpha val="10000"/>
              </a:schemeClr>
            </a:outerShdw>
          </a:effectLst>
        </p:spPr>
      </p:pic>
      <p:cxnSp>
        <p:nvCxnSpPr>
          <p:cNvPr id="15" name="Straight Arrow Connector 14">
            <a:extLst>
              <a:ext uri="{FF2B5EF4-FFF2-40B4-BE49-F238E27FC236}">
                <a16:creationId xmlns:a16="http://schemas.microsoft.com/office/drawing/2014/main" id="{68B20794-C5ED-454F-8C99-826C9D506F90}"/>
              </a:ext>
            </a:extLst>
          </p:cNvPr>
          <p:cNvCxnSpPr>
            <a:cxnSpLocks/>
          </p:cNvCxnSpPr>
          <p:nvPr/>
        </p:nvCxnSpPr>
        <p:spPr>
          <a:xfrm flipV="1">
            <a:off x="4312920" y="902351"/>
            <a:ext cx="2236245" cy="129983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C2C2C8DA-79AE-4680-A63A-3467F525A27C}"/>
              </a:ext>
            </a:extLst>
          </p:cNvPr>
          <p:cNvCxnSpPr>
            <a:cxnSpLocks/>
          </p:cNvCxnSpPr>
          <p:nvPr/>
        </p:nvCxnSpPr>
        <p:spPr>
          <a:xfrm>
            <a:off x="3954780" y="2402837"/>
            <a:ext cx="1476262" cy="195808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5" name="Rectangle: Rounded Corners 24">
            <a:extLst>
              <a:ext uri="{FF2B5EF4-FFF2-40B4-BE49-F238E27FC236}">
                <a16:creationId xmlns:a16="http://schemas.microsoft.com/office/drawing/2014/main" id="{A3A93854-A724-452E-B7FE-74CAE4F52569}"/>
              </a:ext>
            </a:extLst>
          </p:cNvPr>
          <p:cNvSpPr/>
          <p:nvPr/>
        </p:nvSpPr>
        <p:spPr>
          <a:xfrm>
            <a:off x="3840409" y="2217420"/>
            <a:ext cx="213431" cy="15240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CD18AEFF-85A5-4B68-9362-A5BED49842FF}"/>
              </a:ext>
            </a:extLst>
          </p:cNvPr>
          <p:cNvSpPr/>
          <p:nvPr/>
        </p:nvSpPr>
        <p:spPr>
          <a:xfrm>
            <a:off x="4084249" y="2209800"/>
            <a:ext cx="213431" cy="16002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2" name="TextBox 31">
            <a:extLst>
              <a:ext uri="{FF2B5EF4-FFF2-40B4-BE49-F238E27FC236}">
                <a16:creationId xmlns:a16="http://schemas.microsoft.com/office/drawing/2014/main" id="{DC0CCE23-56A9-4884-B5F8-8015B4A7B8E4}"/>
              </a:ext>
            </a:extLst>
          </p:cNvPr>
          <p:cNvSpPr txBox="1"/>
          <p:nvPr/>
        </p:nvSpPr>
        <p:spPr>
          <a:xfrm>
            <a:off x="4692911" y="1554920"/>
            <a:ext cx="1774409" cy="1015663"/>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the </a:t>
            </a:r>
            <a:r>
              <a:rPr lang="en-US" sz="1200" b="1" dirty="0"/>
              <a:t>Information</a:t>
            </a:r>
            <a:r>
              <a:rPr lang="en-US" sz="1200" dirty="0"/>
              <a:t> icon to review contextual information about a measure in the </a:t>
            </a:r>
            <a:r>
              <a:rPr lang="en-US" sz="1200" b="1" dirty="0"/>
              <a:t>Measure Definition </a:t>
            </a:r>
            <a:r>
              <a:rPr lang="en-US" sz="1200" dirty="0"/>
              <a:t>window.</a:t>
            </a:r>
          </a:p>
        </p:txBody>
      </p:sp>
      <p:sp>
        <p:nvSpPr>
          <p:cNvPr id="35" name="TextBox 34">
            <a:extLst>
              <a:ext uri="{FF2B5EF4-FFF2-40B4-BE49-F238E27FC236}">
                <a16:creationId xmlns:a16="http://schemas.microsoft.com/office/drawing/2014/main" id="{4ACB60AE-4608-4E21-8371-DB3E5BA01C01}"/>
              </a:ext>
            </a:extLst>
          </p:cNvPr>
          <p:cNvSpPr txBox="1"/>
          <p:nvPr/>
        </p:nvSpPr>
        <p:spPr>
          <a:xfrm>
            <a:off x="3225925" y="3223152"/>
            <a:ext cx="1774409" cy="1015663"/>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the </a:t>
            </a:r>
            <a:r>
              <a:rPr lang="en-US" sz="1200" b="1" dirty="0"/>
              <a:t>Analysis</a:t>
            </a:r>
            <a:r>
              <a:rPr lang="en-US" sz="1200" dirty="0"/>
              <a:t> icon to perform an analysis of measure data in the </a:t>
            </a:r>
            <a:r>
              <a:rPr lang="en-US" sz="1200" b="1" dirty="0"/>
              <a:t>Measure Analysis</a:t>
            </a:r>
            <a:r>
              <a:rPr lang="en-US" sz="1200" dirty="0"/>
              <a:t> window.</a:t>
            </a:r>
          </a:p>
        </p:txBody>
      </p:sp>
    </p:spTree>
    <p:extLst>
      <p:ext uri="{BB962C8B-B14F-4D97-AF65-F5344CB8AC3E}">
        <p14:creationId xmlns:p14="http://schemas.microsoft.com/office/powerpoint/2010/main" val="261252961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F4A4FF-29AC-44DA-9877-B0DFFA423F3C}"/>
              </a:ext>
            </a:extLst>
          </p:cNvPr>
          <p:cNvPicPr>
            <a:picLocks noChangeAspect="1"/>
          </p:cNvPicPr>
          <p:nvPr/>
        </p:nvPicPr>
        <p:blipFill>
          <a:blip r:embed="rId2"/>
          <a:stretch>
            <a:fillRect/>
          </a:stretch>
        </p:blipFill>
        <p:spPr>
          <a:xfrm>
            <a:off x="198027" y="1517205"/>
            <a:ext cx="4698316" cy="2109206"/>
          </a:xfrm>
          <a:prstGeom prst="rect">
            <a:avLst/>
          </a:prstGeom>
        </p:spPr>
      </p:pic>
      <p:sp>
        <p:nvSpPr>
          <p:cNvPr id="2" name="Title 1">
            <a:extLst>
              <a:ext uri="{FF2B5EF4-FFF2-40B4-BE49-F238E27FC236}">
                <a16:creationId xmlns:a16="http://schemas.microsoft.com/office/drawing/2014/main" id="{A4ED18D0-43B5-4440-9DDC-6803B416BFC3}"/>
              </a:ext>
            </a:extLst>
          </p:cNvPr>
          <p:cNvSpPr>
            <a:spLocks noGrp="1"/>
          </p:cNvSpPr>
          <p:nvPr>
            <p:ph type="title"/>
          </p:nvPr>
        </p:nvSpPr>
        <p:spPr/>
        <p:txBody>
          <a:bodyPr/>
          <a:lstStyle/>
          <a:p>
            <a:r>
              <a:rPr lang="en-US" dirty="0"/>
              <a:t>Executive Dashboard</a:t>
            </a:r>
          </a:p>
        </p:txBody>
      </p:sp>
      <p:sp>
        <p:nvSpPr>
          <p:cNvPr id="6" name="Rectangle: Rounded Corners 5">
            <a:extLst>
              <a:ext uri="{FF2B5EF4-FFF2-40B4-BE49-F238E27FC236}">
                <a16:creationId xmlns:a16="http://schemas.microsoft.com/office/drawing/2014/main" id="{D8BBAC5B-E259-4FF0-9F91-EBCFE18E04A2}"/>
              </a:ext>
            </a:extLst>
          </p:cNvPr>
          <p:cNvSpPr/>
          <p:nvPr/>
        </p:nvSpPr>
        <p:spPr>
          <a:xfrm>
            <a:off x="4320856" y="1633651"/>
            <a:ext cx="213431" cy="15240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BAC912-64D0-4EEA-BF73-1C44A10D28BE}"/>
              </a:ext>
            </a:extLst>
          </p:cNvPr>
          <p:cNvSpPr/>
          <p:nvPr/>
        </p:nvSpPr>
        <p:spPr>
          <a:xfrm>
            <a:off x="2249364" y="2111888"/>
            <a:ext cx="880178" cy="39624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0" name="Picture 19">
            <a:extLst>
              <a:ext uri="{FF2B5EF4-FFF2-40B4-BE49-F238E27FC236}">
                <a16:creationId xmlns:a16="http://schemas.microsoft.com/office/drawing/2014/main" id="{A4BC7F76-6449-4F8A-83FC-AFA1FF578C4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8027" y="3893638"/>
            <a:ext cx="5364945" cy="2103302"/>
          </a:xfrm>
          <a:prstGeom prst="rect">
            <a:avLst/>
          </a:prstGeom>
          <a:effectLst>
            <a:outerShdw blurRad="50800" dist="38100" dir="5400000" algn="t" rotWithShape="0">
              <a:schemeClr val="bg1">
                <a:lumMod val="50000"/>
                <a:alpha val="10000"/>
              </a:schemeClr>
            </a:outerShdw>
          </a:effectLst>
        </p:spPr>
      </p:pic>
      <p:sp>
        <p:nvSpPr>
          <p:cNvPr id="23" name="Rectangle: Rounded Corners 22">
            <a:extLst>
              <a:ext uri="{FF2B5EF4-FFF2-40B4-BE49-F238E27FC236}">
                <a16:creationId xmlns:a16="http://schemas.microsoft.com/office/drawing/2014/main" id="{F943CA47-355C-4880-964E-7A5CC7968352}"/>
              </a:ext>
            </a:extLst>
          </p:cNvPr>
          <p:cNvSpPr/>
          <p:nvPr/>
        </p:nvSpPr>
        <p:spPr>
          <a:xfrm>
            <a:off x="3604189" y="2053317"/>
            <a:ext cx="1120339" cy="189972"/>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7FA55862-E5EA-4205-AD2B-DCD265EB1088}"/>
              </a:ext>
            </a:extLst>
          </p:cNvPr>
          <p:cNvCxnSpPr>
            <a:cxnSpLocks/>
          </p:cNvCxnSpPr>
          <p:nvPr/>
        </p:nvCxnSpPr>
        <p:spPr>
          <a:xfrm>
            <a:off x="2674548" y="2577904"/>
            <a:ext cx="266772" cy="2367385"/>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CD7435F-CB8E-443E-8EF4-4FB00FE162D1}"/>
              </a:ext>
            </a:extLst>
          </p:cNvPr>
          <p:cNvCxnSpPr>
            <a:cxnSpLocks/>
          </p:cNvCxnSpPr>
          <p:nvPr/>
        </p:nvCxnSpPr>
        <p:spPr>
          <a:xfrm flipH="1">
            <a:off x="3771864" y="2310008"/>
            <a:ext cx="365688" cy="263528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8" name="Rectangle: Rounded Corners 27">
            <a:extLst>
              <a:ext uri="{FF2B5EF4-FFF2-40B4-BE49-F238E27FC236}">
                <a16:creationId xmlns:a16="http://schemas.microsoft.com/office/drawing/2014/main" id="{171F1F71-24F9-48DC-9C55-FA305B81FBA7}"/>
              </a:ext>
            </a:extLst>
          </p:cNvPr>
          <p:cNvSpPr/>
          <p:nvPr/>
        </p:nvSpPr>
        <p:spPr>
          <a:xfrm>
            <a:off x="2205882" y="4978869"/>
            <a:ext cx="1154538" cy="45720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F407B33A-A32F-42AD-ABDB-6DF817B92656}"/>
              </a:ext>
            </a:extLst>
          </p:cNvPr>
          <p:cNvSpPr/>
          <p:nvPr/>
        </p:nvSpPr>
        <p:spPr>
          <a:xfrm>
            <a:off x="3394602" y="4978869"/>
            <a:ext cx="742950" cy="457200"/>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2" name="TextBox 21">
            <a:extLst>
              <a:ext uri="{FF2B5EF4-FFF2-40B4-BE49-F238E27FC236}">
                <a16:creationId xmlns:a16="http://schemas.microsoft.com/office/drawing/2014/main" id="{809842EE-6FF2-44AA-B1BC-27249AAF2D05}"/>
              </a:ext>
            </a:extLst>
          </p:cNvPr>
          <p:cNvSpPr txBox="1"/>
          <p:nvPr/>
        </p:nvSpPr>
        <p:spPr>
          <a:xfrm>
            <a:off x="602051" y="1290698"/>
            <a:ext cx="1584818" cy="830997"/>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Click a value to compare and  analyze measure data from two time periods.</a:t>
            </a:r>
          </a:p>
        </p:txBody>
      </p:sp>
      <p:pic>
        <p:nvPicPr>
          <p:cNvPr id="34" name="Picture 33">
            <a:extLst>
              <a:ext uri="{FF2B5EF4-FFF2-40B4-BE49-F238E27FC236}">
                <a16:creationId xmlns:a16="http://schemas.microsoft.com/office/drawing/2014/main" id="{B31B3257-ADA9-4E93-A722-D6AC9286A04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349169" y="1814738"/>
            <a:ext cx="4161071" cy="1878711"/>
          </a:xfrm>
          <a:prstGeom prst="rect">
            <a:avLst/>
          </a:prstGeom>
          <a:effectLst>
            <a:outerShdw blurRad="50800" dist="38100" dir="5400000" algn="t" rotWithShape="0">
              <a:schemeClr val="bg1">
                <a:lumMod val="50000"/>
                <a:alpha val="10000"/>
              </a:schemeClr>
            </a:outerShdw>
          </a:effectLst>
        </p:spPr>
      </p:pic>
      <p:cxnSp>
        <p:nvCxnSpPr>
          <p:cNvPr id="35" name="Straight Arrow Connector 34">
            <a:extLst>
              <a:ext uri="{FF2B5EF4-FFF2-40B4-BE49-F238E27FC236}">
                <a16:creationId xmlns:a16="http://schemas.microsoft.com/office/drawing/2014/main" id="{C3789101-04DD-49BC-8F02-2215B6B1EE89}"/>
              </a:ext>
            </a:extLst>
          </p:cNvPr>
          <p:cNvCxnSpPr>
            <a:cxnSpLocks/>
          </p:cNvCxnSpPr>
          <p:nvPr/>
        </p:nvCxnSpPr>
        <p:spPr>
          <a:xfrm>
            <a:off x="4546862" y="1801947"/>
            <a:ext cx="775635" cy="32704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38" name="Rectangle: Rounded Corners 37">
            <a:extLst>
              <a:ext uri="{FF2B5EF4-FFF2-40B4-BE49-F238E27FC236}">
                <a16:creationId xmlns:a16="http://schemas.microsoft.com/office/drawing/2014/main" id="{10A84971-02BA-416B-BF4E-F12779B3266C}"/>
              </a:ext>
            </a:extLst>
          </p:cNvPr>
          <p:cNvSpPr/>
          <p:nvPr/>
        </p:nvSpPr>
        <p:spPr>
          <a:xfrm>
            <a:off x="6876941" y="2927457"/>
            <a:ext cx="834447" cy="129631"/>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9" name="TextBox 38">
            <a:extLst>
              <a:ext uri="{FF2B5EF4-FFF2-40B4-BE49-F238E27FC236}">
                <a16:creationId xmlns:a16="http://schemas.microsoft.com/office/drawing/2014/main" id="{94C2F93C-E9DB-4E9D-A989-C944FD26B379}"/>
              </a:ext>
            </a:extLst>
          </p:cNvPr>
          <p:cNvSpPr txBox="1"/>
          <p:nvPr/>
        </p:nvSpPr>
        <p:spPr>
          <a:xfrm>
            <a:off x="4011749" y="4230159"/>
            <a:ext cx="1771831" cy="646331"/>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The </a:t>
            </a:r>
            <a:r>
              <a:rPr lang="en-US" sz="1200" b="1" dirty="0"/>
              <a:t>Default Analysis</a:t>
            </a:r>
            <a:r>
              <a:rPr lang="en-US" sz="1200" dirty="0"/>
              <a:t> window maintains a time period comparison.</a:t>
            </a:r>
          </a:p>
        </p:txBody>
      </p:sp>
      <p:sp>
        <p:nvSpPr>
          <p:cNvPr id="40" name="TextBox 39">
            <a:extLst>
              <a:ext uri="{FF2B5EF4-FFF2-40B4-BE49-F238E27FC236}">
                <a16:creationId xmlns:a16="http://schemas.microsoft.com/office/drawing/2014/main" id="{A3B6343B-B701-4897-A911-AD3593D3B108}"/>
              </a:ext>
            </a:extLst>
          </p:cNvPr>
          <p:cNvSpPr txBox="1"/>
          <p:nvPr/>
        </p:nvSpPr>
        <p:spPr>
          <a:xfrm>
            <a:off x="5839015" y="1275434"/>
            <a:ext cx="1771831" cy="1015663"/>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The </a:t>
            </a:r>
            <a:r>
              <a:rPr lang="en-US" sz="1200" b="1" dirty="0"/>
              <a:t>Measure Analysis</a:t>
            </a:r>
            <a:r>
              <a:rPr lang="en-US" sz="1200" dirty="0"/>
              <a:t> window allows you to analyze measure data, but doesn’t maintain a time period comparison.</a:t>
            </a:r>
          </a:p>
        </p:txBody>
      </p:sp>
      <p:sp>
        <p:nvSpPr>
          <p:cNvPr id="41" name="TextBox 40">
            <a:extLst>
              <a:ext uri="{FF2B5EF4-FFF2-40B4-BE49-F238E27FC236}">
                <a16:creationId xmlns:a16="http://schemas.microsoft.com/office/drawing/2014/main" id="{ABB010B6-9E2B-4160-9255-3B6A4176D872}"/>
              </a:ext>
            </a:extLst>
          </p:cNvPr>
          <p:cNvSpPr txBox="1"/>
          <p:nvPr/>
        </p:nvSpPr>
        <p:spPr>
          <a:xfrm>
            <a:off x="7345701" y="3214496"/>
            <a:ext cx="2051383" cy="1015663"/>
          </a:xfrm>
          <a:prstGeom prst="rect">
            <a:avLst/>
          </a:prstGeom>
          <a:solidFill>
            <a:schemeClr val="bg1"/>
          </a:solidFill>
          <a:ln w="19050">
            <a:solidFill>
              <a:schemeClr val="bg1">
                <a:lumMod val="65000"/>
              </a:schemeClr>
            </a:solidFill>
          </a:ln>
          <a:effectLst>
            <a:outerShdw blurRad="50800" dist="38100" dir="5400000" algn="t" rotWithShape="0">
              <a:schemeClr val="bg1">
                <a:lumMod val="50000"/>
                <a:alpha val="15000"/>
              </a:schemeClr>
            </a:outerShdw>
          </a:effectLst>
        </p:spPr>
        <p:txBody>
          <a:bodyPr wrap="square" rtlCol="0">
            <a:spAutoFit/>
          </a:bodyPr>
          <a:lstStyle/>
          <a:p>
            <a:r>
              <a:rPr lang="en-US" sz="1200" dirty="0"/>
              <a:t>A measure analysis without a time period comparison is useful when you want to include more custom summary columns.</a:t>
            </a:r>
          </a:p>
        </p:txBody>
      </p:sp>
    </p:spTree>
    <p:extLst>
      <p:ext uri="{BB962C8B-B14F-4D97-AF65-F5344CB8AC3E}">
        <p14:creationId xmlns:p14="http://schemas.microsoft.com/office/powerpoint/2010/main" val="3259037319"/>
      </p:ext>
    </p:extLst>
  </p:cSld>
  <p:clrMapOvr>
    <a:masterClrMapping/>
  </p:clrMapOvr>
  <p:transition/>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6603</TotalTime>
  <Words>1291</Words>
  <Application>Microsoft Office PowerPoint</Application>
  <PresentationFormat>Custom</PresentationFormat>
  <Paragraphs>157</Paragraphs>
  <Slides>35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ＭＳ Ｐゴシック</vt:lpstr>
      <vt:lpstr>Arial</vt:lpstr>
      <vt:lpstr>Calibri</vt:lpstr>
      <vt:lpstr>Segoe UI</vt:lpstr>
      <vt:lpstr>Trebuchet MS</vt:lpstr>
      <vt:lpstr>Wingdings</vt:lpstr>
      <vt:lpstr>Default Theme</vt:lpstr>
      <vt:lpstr>Measure Factory User Guide</vt:lpstr>
      <vt:lpstr>Log On</vt:lpstr>
      <vt:lpstr>Dashboard Launch Screen</vt:lpstr>
      <vt:lpstr>Dashboards</vt:lpstr>
      <vt:lpstr>Dashboards (Continued)</vt:lpstr>
      <vt:lpstr>Definitions</vt:lpstr>
      <vt:lpstr>Executive Dashboard</vt:lpstr>
      <vt:lpstr>Executive Dashboard</vt:lpstr>
      <vt:lpstr>Executive Dashboard</vt:lpstr>
      <vt:lpstr>Executive Dashboard</vt:lpstr>
      <vt:lpstr>Executive Dashboard</vt:lpstr>
      <vt:lpstr>Current</vt:lpstr>
      <vt:lpstr>Current</vt:lpstr>
      <vt:lpstr>Current</vt:lpstr>
      <vt:lpstr>Census</vt:lpstr>
      <vt:lpstr>Census</vt:lpstr>
      <vt:lpstr>Census</vt:lpstr>
      <vt:lpstr>Census</vt:lpstr>
      <vt:lpstr>Census</vt:lpstr>
      <vt:lpstr>Inpatient</vt:lpstr>
      <vt:lpstr>Inpatient</vt:lpstr>
      <vt:lpstr>Inpatient</vt:lpstr>
      <vt:lpstr>Outpatient</vt:lpstr>
      <vt:lpstr>Outpatient</vt:lpstr>
      <vt:lpstr>Outcomes</vt:lpstr>
      <vt:lpstr>Outcomes</vt:lpstr>
      <vt:lpstr>Outcomes</vt:lpstr>
      <vt:lpstr>Outcomes</vt:lpstr>
      <vt:lpstr>Outcomes</vt:lpstr>
      <vt:lpstr>Outcomes</vt:lpstr>
      <vt:lpstr>Physicians</vt:lpstr>
      <vt:lpstr>Physicians</vt:lpstr>
      <vt:lpstr>Measure Dictionary</vt:lpstr>
      <vt:lpstr>Measure Dictionary (Continued)</vt:lpstr>
      <vt:lpstr>Ad Hoc Analysis</vt:lpstr>
    </vt:vector>
  </TitlesOfParts>
  <Company>Dimensional Insight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Lindeman</dc:creator>
  <cp:lastModifiedBy>Elizabeth</cp:lastModifiedBy>
  <cp:revision>685</cp:revision>
  <dcterms:created xsi:type="dcterms:W3CDTF">2016-01-28T20:51:54Z</dcterms:created>
  <dcterms:modified xsi:type="dcterms:W3CDTF">2017-11-26T14:17:32Z</dcterms:modified>
</cp:coreProperties>
</file>