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22"/>
  </p:notesMasterIdLst>
  <p:sldIdLst>
    <p:sldId id="256" r:id="rId2"/>
    <p:sldId id="271" r:id="rId3"/>
    <p:sldId id="257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65" r:id="rId19"/>
    <p:sldId id="272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>
        <p:scale>
          <a:sx n="75" d="100"/>
          <a:sy n="75" d="100"/>
        </p:scale>
        <p:origin x="979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svg"/><Relationship Id="rId1" Type="http://schemas.openxmlformats.org/officeDocument/2006/relationships/image" Target="../media/image32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svg"/><Relationship Id="rId1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C1E74-00A8-4B6E-A3A8-21A61826F763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0B89BAE-E862-4F25-85E0-8633D33CFBC0}">
      <dgm:prSet custT="1"/>
      <dgm:spPr/>
      <dgm:t>
        <a:bodyPr/>
        <a:lstStyle/>
        <a:p>
          <a:r>
            <a:rPr lang="ru-RU" sz="1600" b="0" i="0" dirty="0">
              <a:solidFill>
                <a:schemeClr val="bg1"/>
              </a:solidFill>
            </a:rPr>
            <a:t>Клиенты не участвующие в программе лояльности </a:t>
          </a:r>
          <a:r>
            <a:rPr lang="ru-RU" sz="1600" b="1" i="1" u="sng" dirty="0">
              <a:solidFill>
                <a:schemeClr val="bg1"/>
              </a:solidFill>
            </a:rPr>
            <a:t>покупают больше товаров</a:t>
          </a:r>
          <a:r>
            <a:rPr lang="ru-RU" sz="1600" b="0" i="0" dirty="0">
              <a:solidFill>
                <a:schemeClr val="bg1"/>
              </a:solidFill>
            </a:rPr>
            <a:t>, чем клиенты не участвующие в программе лояльности, но </a:t>
          </a:r>
          <a:r>
            <a:rPr lang="ru-RU" sz="1600" b="1" i="1" u="sng" dirty="0">
              <a:solidFill>
                <a:schemeClr val="bg1"/>
              </a:solidFill>
            </a:rPr>
            <a:t>меньшей стоимости</a:t>
          </a:r>
          <a:endParaRPr lang="en-US" sz="1600" u="sng" dirty="0">
            <a:solidFill>
              <a:schemeClr val="bg1"/>
            </a:solidFill>
          </a:endParaRPr>
        </a:p>
      </dgm:t>
    </dgm:pt>
    <dgm:pt modelId="{06FAB492-05A9-45E7-BAD5-8B88F738212D}" type="parTrans" cxnId="{5C51E106-8D28-4387-82A8-F3677FC5F197}">
      <dgm:prSet/>
      <dgm:spPr/>
      <dgm:t>
        <a:bodyPr/>
        <a:lstStyle/>
        <a:p>
          <a:endParaRPr lang="en-US"/>
        </a:p>
      </dgm:t>
    </dgm:pt>
    <dgm:pt modelId="{0449AF43-12F0-437F-A725-F66CF7E70E1D}" type="sibTrans" cxnId="{5C51E106-8D28-4387-82A8-F3677FC5F197}">
      <dgm:prSet/>
      <dgm:spPr/>
      <dgm:t>
        <a:bodyPr/>
        <a:lstStyle/>
        <a:p>
          <a:endParaRPr lang="en-US"/>
        </a:p>
      </dgm:t>
    </dgm:pt>
    <dgm:pt modelId="{CF7BF43C-3122-4FB7-B431-6EEF4BC6E991}">
      <dgm:prSet custT="1"/>
      <dgm:spPr/>
      <dgm:t>
        <a:bodyPr/>
        <a:lstStyle/>
        <a:p>
          <a:r>
            <a:rPr lang="ru-RU" sz="1600" b="0" i="0" dirty="0">
              <a:solidFill>
                <a:schemeClr val="bg1"/>
              </a:solidFill>
            </a:rPr>
            <a:t>Поведение клиентов, не участвующих в программе лояльности, значительно</a:t>
          </a:r>
          <a:r>
            <a:rPr lang="ru-RU" sz="1600" b="0" i="0" u="sng" dirty="0">
              <a:solidFill>
                <a:schemeClr val="bg1"/>
              </a:solidFill>
            </a:rPr>
            <a:t> </a:t>
          </a:r>
          <a:r>
            <a:rPr lang="ru-RU" sz="1600" b="1" i="1" u="sng" dirty="0">
              <a:solidFill>
                <a:schemeClr val="bg1"/>
              </a:solidFill>
            </a:rPr>
            <a:t>сильнее подвержены влиянию сезона или дня недели</a:t>
          </a:r>
          <a:r>
            <a:rPr lang="ru-RU" sz="1600" b="0" i="0" dirty="0">
              <a:solidFill>
                <a:schemeClr val="bg1"/>
              </a:solidFill>
            </a:rPr>
            <a:t>, они менее прогнозируемы</a:t>
          </a:r>
          <a:endParaRPr lang="en-US" sz="1600" dirty="0">
            <a:solidFill>
              <a:schemeClr val="bg1"/>
            </a:solidFill>
          </a:endParaRPr>
        </a:p>
      </dgm:t>
    </dgm:pt>
    <dgm:pt modelId="{2E12A6A1-160E-4BD8-A17C-2B6A3C048F0F}" type="parTrans" cxnId="{01BC14B6-4D82-483F-B051-755752479988}">
      <dgm:prSet/>
      <dgm:spPr/>
      <dgm:t>
        <a:bodyPr/>
        <a:lstStyle/>
        <a:p>
          <a:endParaRPr lang="en-US"/>
        </a:p>
      </dgm:t>
    </dgm:pt>
    <dgm:pt modelId="{CEB29D5F-6015-4FA6-A01E-175420C45582}" type="sibTrans" cxnId="{01BC14B6-4D82-483F-B051-755752479988}">
      <dgm:prSet/>
      <dgm:spPr/>
      <dgm:t>
        <a:bodyPr/>
        <a:lstStyle/>
        <a:p>
          <a:endParaRPr lang="en-US"/>
        </a:p>
      </dgm:t>
    </dgm:pt>
    <dgm:pt modelId="{8F0738A3-7D73-4451-9D75-8AFEBBDEB9EF}">
      <dgm:prSet custT="1"/>
      <dgm:spPr/>
      <dgm:t>
        <a:bodyPr/>
        <a:lstStyle/>
        <a:p>
          <a:r>
            <a:rPr lang="ru-RU" sz="1600" b="0" i="0" dirty="0">
              <a:solidFill>
                <a:schemeClr val="bg1"/>
              </a:solidFill>
            </a:rPr>
            <a:t>Коэффициент удержания для клиентов обеих групп</a:t>
          </a:r>
          <a:r>
            <a:rPr lang="ru-RU" sz="1600" b="0" i="0" u="sng" dirty="0">
              <a:solidFill>
                <a:schemeClr val="bg1"/>
              </a:solidFill>
            </a:rPr>
            <a:t> </a:t>
          </a:r>
          <a:r>
            <a:rPr lang="ru-RU" sz="1600" b="1" i="1" u="sng" dirty="0">
              <a:solidFill>
                <a:schemeClr val="bg1"/>
              </a:solidFill>
            </a:rPr>
            <a:t>не отличается</a:t>
          </a:r>
          <a:endParaRPr lang="en-US" sz="1600" u="sng" dirty="0">
            <a:solidFill>
              <a:schemeClr val="bg1"/>
            </a:solidFill>
          </a:endParaRPr>
        </a:p>
      </dgm:t>
    </dgm:pt>
    <dgm:pt modelId="{AB46FA7C-0202-4B87-84F0-3AF1E152631D}" type="parTrans" cxnId="{C4F0C8C0-5F0D-4A7D-9F65-F4C5CE7F6F46}">
      <dgm:prSet/>
      <dgm:spPr/>
      <dgm:t>
        <a:bodyPr/>
        <a:lstStyle/>
        <a:p>
          <a:endParaRPr lang="en-US"/>
        </a:p>
      </dgm:t>
    </dgm:pt>
    <dgm:pt modelId="{B09E8B14-2435-431B-9821-831F110EC234}" type="sibTrans" cxnId="{C4F0C8C0-5F0D-4A7D-9F65-F4C5CE7F6F46}">
      <dgm:prSet/>
      <dgm:spPr/>
      <dgm:t>
        <a:bodyPr/>
        <a:lstStyle/>
        <a:p>
          <a:endParaRPr lang="en-US"/>
        </a:p>
      </dgm:t>
    </dgm:pt>
    <dgm:pt modelId="{6A49BE57-AABA-4C17-8AD1-893371A213FB}">
      <dgm:prSet custT="1"/>
      <dgm:spPr/>
      <dgm:t>
        <a:bodyPr/>
        <a:lstStyle/>
        <a:p>
          <a:r>
            <a:rPr lang="ru-RU" sz="1600" b="0" i="0" dirty="0">
              <a:solidFill>
                <a:schemeClr val="bg1"/>
              </a:solidFill>
            </a:rPr>
            <a:t>Клиенты, участвующие в программе лояльности, возвращающиеся через несколько месяцев </a:t>
          </a:r>
          <a:r>
            <a:rPr lang="ru-RU" sz="1600" b="0" i="0" u="sng" dirty="0">
              <a:solidFill>
                <a:schemeClr val="bg1"/>
              </a:solidFill>
            </a:rPr>
            <a:t>в </a:t>
          </a:r>
          <a:r>
            <a:rPr lang="ru-RU" sz="1600" b="1" i="1" u="sng" dirty="0">
              <a:solidFill>
                <a:schemeClr val="bg1"/>
              </a:solidFill>
            </a:rPr>
            <a:t>тратят в среднем чуть больше</a:t>
          </a:r>
          <a:r>
            <a:rPr lang="ru-RU" sz="1600" b="0" i="0" dirty="0">
              <a:solidFill>
                <a:schemeClr val="bg1"/>
              </a:solidFill>
            </a:rPr>
            <a:t>, чем не участвующие</a:t>
          </a:r>
          <a:endParaRPr lang="en-US" sz="1600" dirty="0">
            <a:solidFill>
              <a:schemeClr val="bg1"/>
            </a:solidFill>
          </a:endParaRPr>
        </a:p>
      </dgm:t>
    </dgm:pt>
    <dgm:pt modelId="{5A166FFA-4219-4F09-B9F0-DB37FFEEFB76}" type="parTrans" cxnId="{74C729E8-66BB-4D82-94E3-49DC019D2AA4}">
      <dgm:prSet/>
      <dgm:spPr/>
      <dgm:t>
        <a:bodyPr/>
        <a:lstStyle/>
        <a:p>
          <a:endParaRPr lang="en-US"/>
        </a:p>
      </dgm:t>
    </dgm:pt>
    <dgm:pt modelId="{8DE08A6C-68CF-45EF-AC73-545855B5DCB4}" type="sibTrans" cxnId="{74C729E8-66BB-4D82-94E3-49DC019D2AA4}">
      <dgm:prSet/>
      <dgm:spPr/>
      <dgm:t>
        <a:bodyPr/>
        <a:lstStyle/>
        <a:p>
          <a:endParaRPr lang="en-US"/>
        </a:p>
      </dgm:t>
    </dgm:pt>
    <dgm:pt modelId="{A87B2869-3E5A-48DE-BD21-A96C40810793}" type="pres">
      <dgm:prSet presAssocID="{7F5C1E74-00A8-4B6E-A3A8-21A61826F763}" presName="linear" presStyleCnt="0">
        <dgm:presLayoutVars>
          <dgm:animLvl val="lvl"/>
          <dgm:resizeHandles val="exact"/>
        </dgm:presLayoutVars>
      </dgm:prSet>
      <dgm:spPr/>
    </dgm:pt>
    <dgm:pt modelId="{FAEEAEF7-8F09-41EE-B007-96AD21CABCBA}" type="pres">
      <dgm:prSet presAssocID="{80B89BAE-E862-4F25-85E0-8633D33CFBC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B70C9CC-651B-4D12-A016-B78A83EDE338}" type="pres">
      <dgm:prSet presAssocID="{0449AF43-12F0-437F-A725-F66CF7E70E1D}" presName="spacer" presStyleCnt="0"/>
      <dgm:spPr/>
    </dgm:pt>
    <dgm:pt modelId="{385BD5B6-0363-4812-96E1-57B47CC0DA25}" type="pres">
      <dgm:prSet presAssocID="{CF7BF43C-3122-4FB7-B431-6EEF4BC6E99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39D8194-826D-465A-AAB7-B06D40B9DC93}" type="pres">
      <dgm:prSet presAssocID="{CEB29D5F-6015-4FA6-A01E-175420C45582}" presName="spacer" presStyleCnt="0"/>
      <dgm:spPr/>
    </dgm:pt>
    <dgm:pt modelId="{0B026D25-AD83-4D68-A2AE-C28D1F11605A}" type="pres">
      <dgm:prSet presAssocID="{8F0738A3-7D73-4451-9D75-8AFEBBDEB9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1E0ABC9-4669-42CE-89E8-7A1587E42309}" type="pres">
      <dgm:prSet presAssocID="{B09E8B14-2435-431B-9821-831F110EC234}" presName="spacer" presStyleCnt="0"/>
      <dgm:spPr/>
    </dgm:pt>
    <dgm:pt modelId="{E735D21A-7F8C-4AC1-91FA-8A747C875DE9}" type="pres">
      <dgm:prSet presAssocID="{6A49BE57-AABA-4C17-8AD1-893371A213F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C51E106-8D28-4387-82A8-F3677FC5F197}" srcId="{7F5C1E74-00A8-4B6E-A3A8-21A61826F763}" destId="{80B89BAE-E862-4F25-85E0-8633D33CFBC0}" srcOrd="0" destOrd="0" parTransId="{06FAB492-05A9-45E7-BAD5-8B88F738212D}" sibTransId="{0449AF43-12F0-437F-A725-F66CF7E70E1D}"/>
    <dgm:cxn modelId="{9081DB2F-FD5F-487F-A51D-3581E6AFD7C3}" type="presOf" srcId="{80B89BAE-E862-4F25-85E0-8633D33CFBC0}" destId="{FAEEAEF7-8F09-41EE-B007-96AD21CABCBA}" srcOrd="0" destOrd="0" presId="urn:microsoft.com/office/officeart/2005/8/layout/vList2"/>
    <dgm:cxn modelId="{A12296A3-6E4A-4D73-986F-B382928916AA}" type="presOf" srcId="{6A49BE57-AABA-4C17-8AD1-893371A213FB}" destId="{E735D21A-7F8C-4AC1-91FA-8A747C875DE9}" srcOrd="0" destOrd="0" presId="urn:microsoft.com/office/officeart/2005/8/layout/vList2"/>
    <dgm:cxn modelId="{01BC14B6-4D82-483F-B051-755752479988}" srcId="{7F5C1E74-00A8-4B6E-A3A8-21A61826F763}" destId="{CF7BF43C-3122-4FB7-B431-6EEF4BC6E991}" srcOrd="1" destOrd="0" parTransId="{2E12A6A1-160E-4BD8-A17C-2B6A3C048F0F}" sibTransId="{CEB29D5F-6015-4FA6-A01E-175420C45582}"/>
    <dgm:cxn modelId="{C4F0C8C0-5F0D-4A7D-9F65-F4C5CE7F6F46}" srcId="{7F5C1E74-00A8-4B6E-A3A8-21A61826F763}" destId="{8F0738A3-7D73-4451-9D75-8AFEBBDEB9EF}" srcOrd="2" destOrd="0" parTransId="{AB46FA7C-0202-4B87-84F0-3AF1E152631D}" sibTransId="{B09E8B14-2435-431B-9821-831F110EC234}"/>
    <dgm:cxn modelId="{48A2DDC9-E964-4C7F-9BC5-80E698B45FE9}" type="presOf" srcId="{7F5C1E74-00A8-4B6E-A3A8-21A61826F763}" destId="{A87B2869-3E5A-48DE-BD21-A96C40810793}" srcOrd="0" destOrd="0" presId="urn:microsoft.com/office/officeart/2005/8/layout/vList2"/>
    <dgm:cxn modelId="{C75CA7D8-28DB-44D6-A1C7-511BFF2FDFF8}" type="presOf" srcId="{8F0738A3-7D73-4451-9D75-8AFEBBDEB9EF}" destId="{0B026D25-AD83-4D68-A2AE-C28D1F11605A}" srcOrd="0" destOrd="0" presId="urn:microsoft.com/office/officeart/2005/8/layout/vList2"/>
    <dgm:cxn modelId="{74C729E8-66BB-4D82-94E3-49DC019D2AA4}" srcId="{7F5C1E74-00A8-4B6E-A3A8-21A61826F763}" destId="{6A49BE57-AABA-4C17-8AD1-893371A213FB}" srcOrd="3" destOrd="0" parTransId="{5A166FFA-4219-4F09-B9F0-DB37FFEEFB76}" sibTransId="{8DE08A6C-68CF-45EF-AC73-545855B5DCB4}"/>
    <dgm:cxn modelId="{CBEB41FD-9A20-4889-B3F2-FC7FE5918F3B}" type="presOf" srcId="{CF7BF43C-3122-4FB7-B431-6EEF4BC6E991}" destId="{385BD5B6-0363-4812-96E1-57B47CC0DA25}" srcOrd="0" destOrd="0" presId="urn:microsoft.com/office/officeart/2005/8/layout/vList2"/>
    <dgm:cxn modelId="{173C60E1-CBBF-4258-9134-2613BAC4BEFF}" type="presParOf" srcId="{A87B2869-3E5A-48DE-BD21-A96C40810793}" destId="{FAEEAEF7-8F09-41EE-B007-96AD21CABCBA}" srcOrd="0" destOrd="0" presId="urn:microsoft.com/office/officeart/2005/8/layout/vList2"/>
    <dgm:cxn modelId="{F92CA5AC-59EF-46A9-94CA-1856C13E62FD}" type="presParOf" srcId="{A87B2869-3E5A-48DE-BD21-A96C40810793}" destId="{9B70C9CC-651B-4D12-A016-B78A83EDE338}" srcOrd="1" destOrd="0" presId="urn:microsoft.com/office/officeart/2005/8/layout/vList2"/>
    <dgm:cxn modelId="{9EA39F0A-A0DC-4BE2-AD2E-7F91A2476789}" type="presParOf" srcId="{A87B2869-3E5A-48DE-BD21-A96C40810793}" destId="{385BD5B6-0363-4812-96E1-57B47CC0DA25}" srcOrd="2" destOrd="0" presId="urn:microsoft.com/office/officeart/2005/8/layout/vList2"/>
    <dgm:cxn modelId="{8403526E-A728-40EA-BAA4-877B1A522B97}" type="presParOf" srcId="{A87B2869-3E5A-48DE-BD21-A96C40810793}" destId="{639D8194-826D-465A-AAB7-B06D40B9DC93}" srcOrd="3" destOrd="0" presId="urn:microsoft.com/office/officeart/2005/8/layout/vList2"/>
    <dgm:cxn modelId="{C5B6DE48-7F99-4D70-8009-3B21BE6B65B5}" type="presParOf" srcId="{A87B2869-3E5A-48DE-BD21-A96C40810793}" destId="{0B026D25-AD83-4D68-A2AE-C28D1F11605A}" srcOrd="4" destOrd="0" presId="urn:microsoft.com/office/officeart/2005/8/layout/vList2"/>
    <dgm:cxn modelId="{2E571B75-CB49-43A8-9071-76A70C9213CA}" type="presParOf" srcId="{A87B2869-3E5A-48DE-BD21-A96C40810793}" destId="{C1E0ABC9-4669-42CE-89E8-7A1587E42309}" srcOrd="5" destOrd="0" presId="urn:microsoft.com/office/officeart/2005/8/layout/vList2"/>
    <dgm:cxn modelId="{329013EE-351C-451F-A20A-FE02C64A9195}" type="presParOf" srcId="{A87B2869-3E5A-48DE-BD21-A96C40810793}" destId="{E735D21A-7F8C-4AC1-91FA-8A747C875DE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DE277F-57B0-4F10-813B-B73A6657777D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6357116-C92F-450E-883C-F13DE052E4D4}">
      <dgm:prSet/>
      <dgm:spPr/>
      <dgm:t>
        <a:bodyPr/>
        <a:lstStyle/>
        <a:p>
          <a:r>
            <a:rPr lang="ru-RU" b="1" i="1" dirty="0"/>
            <a:t>Группа 0.</a:t>
          </a:r>
          <a:r>
            <a:rPr lang="ru-RU" b="0" i="0" dirty="0"/>
            <a:t> Это покупатели, осуществляющие покупки в основном в гипермаркетах, они покупают не очень часто и не слишком большие заказы, в неделю они покупают редко (в среднем 2 заказа за период), их заказы содержат среднее количество недорогих товаров.</a:t>
          </a:r>
          <a:endParaRPr lang="en-US" dirty="0"/>
        </a:p>
      </dgm:t>
    </dgm:pt>
    <dgm:pt modelId="{0D8EAF18-3B40-40ED-BB70-D16625F95F71}" type="parTrans" cxnId="{1BAECBC0-5E81-44C1-9FD6-8F8CE3018416}">
      <dgm:prSet/>
      <dgm:spPr/>
      <dgm:t>
        <a:bodyPr/>
        <a:lstStyle/>
        <a:p>
          <a:endParaRPr lang="en-US"/>
        </a:p>
      </dgm:t>
    </dgm:pt>
    <dgm:pt modelId="{60EBFB35-E201-42BD-A8D8-0A15754EA578}" type="sibTrans" cxnId="{1BAECBC0-5E81-44C1-9FD6-8F8CE3018416}">
      <dgm:prSet/>
      <dgm:spPr/>
      <dgm:t>
        <a:bodyPr/>
        <a:lstStyle/>
        <a:p>
          <a:endParaRPr lang="en-US"/>
        </a:p>
      </dgm:t>
    </dgm:pt>
    <dgm:pt modelId="{3EC4E1E9-3D00-4CB2-AC2A-9065D39015FA}">
      <dgm:prSet/>
      <dgm:spPr/>
      <dgm:t>
        <a:bodyPr/>
        <a:lstStyle/>
        <a:p>
          <a:r>
            <a:rPr lang="ru-RU" b="1" i="1"/>
            <a:t>Группа 1.</a:t>
          </a:r>
          <a:r>
            <a:rPr lang="ru-RU" b="0" i="0"/>
            <a:t> Это покупатели, предпочитающие розничные магазины, их заказы небольшие и недорогие</a:t>
          </a:r>
          <a:endParaRPr lang="en-US"/>
        </a:p>
      </dgm:t>
    </dgm:pt>
    <dgm:pt modelId="{3FBD98E9-8B8D-45F0-9BD2-70F0BD15F9DB}" type="parTrans" cxnId="{DFAE4327-0399-4847-8286-24216704AE18}">
      <dgm:prSet/>
      <dgm:spPr/>
      <dgm:t>
        <a:bodyPr/>
        <a:lstStyle/>
        <a:p>
          <a:endParaRPr lang="en-US"/>
        </a:p>
      </dgm:t>
    </dgm:pt>
    <dgm:pt modelId="{6FAFC54C-2892-4D38-9B68-8F08E01D788E}" type="sibTrans" cxnId="{DFAE4327-0399-4847-8286-24216704AE18}">
      <dgm:prSet/>
      <dgm:spPr/>
      <dgm:t>
        <a:bodyPr/>
        <a:lstStyle/>
        <a:p>
          <a:endParaRPr lang="en-US"/>
        </a:p>
      </dgm:t>
    </dgm:pt>
    <dgm:pt modelId="{EABB5B5D-C8E8-4461-9C93-361C5B9305F8}">
      <dgm:prSet/>
      <dgm:spPr/>
      <dgm:t>
        <a:bodyPr/>
        <a:lstStyle/>
        <a:p>
          <a:r>
            <a:rPr lang="ru-RU" b="1" i="1"/>
            <a:t>Группа 2.</a:t>
          </a:r>
          <a:r>
            <a:rPr lang="ru-RU" b="0" i="0"/>
            <a:t> Это покупатели, предпочитающие пункты выдачи, это большая группа, приносящая существенный доход, их заказы недорогие, но содержат большое количество товаров</a:t>
          </a:r>
          <a:endParaRPr lang="en-US"/>
        </a:p>
      </dgm:t>
    </dgm:pt>
    <dgm:pt modelId="{501F1B6C-8F5E-4590-BEB7-3EB55493AEC3}" type="parTrans" cxnId="{178E23F3-6AAD-4D32-8ED0-74D08EAEB91A}">
      <dgm:prSet/>
      <dgm:spPr/>
      <dgm:t>
        <a:bodyPr/>
        <a:lstStyle/>
        <a:p>
          <a:endParaRPr lang="en-US"/>
        </a:p>
      </dgm:t>
    </dgm:pt>
    <dgm:pt modelId="{5C369312-0985-4E9A-8217-6FB206D2F075}" type="sibTrans" cxnId="{178E23F3-6AAD-4D32-8ED0-74D08EAEB91A}">
      <dgm:prSet/>
      <dgm:spPr/>
      <dgm:t>
        <a:bodyPr/>
        <a:lstStyle/>
        <a:p>
          <a:endParaRPr lang="en-US"/>
        </a:p>
      </dgm:t>
    </dgm:pt>
    <dgm:pt modelId="{FF56FA71-9632-48A9-8361-91782FBF5513}">
      <dgm:prSet/>
      <dgm:spPr/>
      <dgm:t>
        <a:bodyPr/>
        <a:lstStyle/>
        <a:p>
          <a:r>
            <a:rPr lang="ru-RU" b="1" i="1"/>
            <a:t>Группа 3.</a:t>
          </a:r>
          <a:r>
            <a:rPr lang="ru-RU" b="0" i="0"/>
            <a:t> Это покупатели, осуществляющие покупки в основном в гипермаркетах, они приносят существенный доход, их заказы дорогие и содержат много разнообразных товаров, эти покупатели совершают покупают наиболее часто, по сравнению с остальными группами.</a:t>
          </a:r>
          <a:endParaRPr lang="en-US"/>
        </a:p>
      </dgm:t>
    </dgm:pt>
    <dgm:pt modelId="{0BC0A122-172E-4439-BC21-D33C3A9D844C}" type="parTrans" cxnId="{A0BBCE9D-66E6-4E47-B8C4-9202A335A4BE}">
      <dgm:prSet/>
      <dgm:spPr/>
      <dgm:t>
        <a:bodyPr/>
        <a:lstStyle/>
        <a:p>
          <a:endParaRPr lang="en-US"/>
        </a:p>
      </dgm:t>
    </dgm:pt>
    <dgm:pt modelId="{F9B37F68-B866-4AAF-8928-8D6D110B330E}" type="sibTrans" cxnId="{A0BBCE9D-66E6-4E47-B8C4-9202A335A4BE}">
      <dgm:prSet/>
      <dgm:spPr/>
      <dgm:t>
        <a:bodyPr/>
        <a:lstStyle/>
        <a:p>
          <a:endParaRPr lang="en-US"/>
        </a:p>
      </dgm:t>
    </dgm:pt>
    <dgm:pt modelId="{0695609E-3D76-493A-BC1D-6C42854F73B1}" type="pres">
      <dgm:prSet presAssocID="{C0DE277F-57B0-4F10-813B-B73A6657777D}" presName="linear" presStyleCnt="0">
        <dgm:presLayoutVars>
          <dgm:animLvl val="lvl"/>
          <dgm:resizeHandles val="exact"/>
        </dgm:presLayoutVars>
      </dgm:prSet>
      <dgm:spPr/>
    </dgm:pt>
    <dgm:pt modelId="{68D56F42-40A6-4CBE-B154-53D3E2FD46B7}" type="pres">
      <dgm:prSet presAssocID="{C6357116-C92F-450E-883C-F13DE052E4D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A76B41A-81D1-4658-BDBF-601A5B508AD5}" type="pres">
      <dgm:prSet presAssocID="{60EBFB35-E201-42BD-A8D8-0A15754EA578}" presName="spacer" presStyleCnt="0"/>
      <dgm:spPr/>
    </dgm:pt>
    <dgm:pt modelId="{A80445A8-5FED-493E-8875-D8721B2E1D1A}" type="pres">
      <dgm:prSet presAssocID="{3EC4E1E9-3D00-4CB2-AC2A-9065D39015F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CD1BF4E-744B-4EF0-8365-8B4A28F7B386}" type="pres">
      <dgm:prSet presAssocID="{6FAFC54C-2892-4D38-9B68-8F08E01D788E}" presName="spacer" presStyleCnt="0"/>
      <dgm:spPr/>
    </dgm:pt>
    <dgm:pt modelId="{074273E9-FD72-43C4-9890-9E99BDE57AB7}" type="pres">
      <dgm:prSet presAssocID="{EABB5B5D-C8E8-4461-9C93-361C5B9305F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17C27FE-FF96-4C5A-9BB5-30FF3EC9CC36}" type="pres">
      <dgm:prSet presAssocID="{5C369312-0985-4E9A-8217-6FB206D2F075}" presName="spacer" presStyleCnt="0"/>
      <dgm:spPr/>
    </dgm:pt>
    <dgm:pt modelId="{9683D2CF-6866-4C4E-AA87-1841E8941B28}" type="pres">
      <dgm:prSet presAssocID="{FF56FA71-9632-48A9-8361-91782FBF551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FAE4327-0399-4847-8286-24216704AE18}" srcId="{C0DE277F-57B0-4F10-813B-B73A6657777D}" destId="{3EC4E1E9-3D00-4CB2-AC2A-9065D39015FA}" srcOrd="1" destOrd="0" parTransId="{3FBD98E9-8B8D-45F0-9BD2-70F0BD15F9DB}" sibTransId="{6FAFC54C-2892-4D38-9B68-8F08E01D788E}"/>
    <dgm:cxn modelId="{798B995B-6551-4C0C-B6AA-C456A4001F0A}" type="presOf" srcId="{EABB5B5D-C8E8-4461-9C93-361C5B9305F8}" destId="{074273E9-FD72-43C4-9890-9E99BDE57AB7}" srcOrd="0" destOrd="0" presId="urn:microsoft.com/office/officeart/2005/8/layout/vList2"/>
    <dgm:cxn modelId="{81184D4E-AF30-4645-9C71-F15C72FA6666}" type="presOf" srcId="{FF56FA71-9632-48A9-8361-91782FBF5513}" destId="{9683D2CF-6866-4C4E-AA87-1841E8941B28}" srcOrd="0" destOrd="0" presId="urn:microsoft.com/office/officeart/2005/8/layout/vList2"/>
    <dgm:cxn modelId="{A0BBCE9D-66E6-4E47-B8C4-9202A335A4BE}" srcId="{C0DE277F-57B0-4F10-813B-B73A6657777D}" destId="{FF56FA71-9632-48A9-8361-91782FBF5513}" srcOrd="3" destOrd="0" parTransId="{0BC0A122-172E-4439-BC21-D33C3A9D844C}" sibTransId="{F9B37F68-B866-4AAF-8928-8D6D110B330E}"/>
    <dgm:cxn modelId="{82411BAB-D00C-4AB3-B2FB-33A2B8E9B0C9}" type="presOf" srcId="{C6357116-C92F-450E-883C-F13DE052E4D4}" destId="{68D56F42-40A6-4CBE-B154-53D3E2FD46B7}" srcOrd="0" destOrd="0" presId="urn:microsoft.com/office/officeart/2005/8/layout/vList2"/>
    <dgm:cxn modelId="{1BAECBC0-5E81-44C1-9FD6-8F8CE3018416}" srcId="{C0DE277F-57B0-4F10-813B-B73A6657777D}" destId="{C6357116-C92F-450E-883C-F13DE052E4D4}" srcOrd="0" destOrd="0" parTransId="{0D8EAF18-3B40-40ED-BB70-D16625F95F71}" sibTransId="{60EBFB35-E201-42BD-A8D8-0A15754EA578}"/>
    <dgm:cxn modelId="{9E3D22E3-A8C9-433B-88DA-C1D979441837}" type="presOf" srcId="{C0DE277F-57B0-4F10-813B-B73A6657777D}" destId="{0695609E-3D76-493A-BC1D-6C42854F73B1}" srcOrd="0" destOrd="0" presId="urn:microsoft.com/office/officeart/2005/8/layout/vList2"/>
    <dgm:cxn modelId="{F3C380F0-7939-4969-8953-08A1C74A6001}" type="presOf" srcId="{3EC4E1E9-3D00-4CB2-AC2A-9065D39015FA}" destId="{A80445A8-5FED-493E-8875-D8721B2E1D1A}" srcOrd="0" destOrd="0" presId="urn:microsoft.com/office/officeart/2005/8/layout/vList2"/>
    <dgm:cxn modelId="{178E23F3-6AAD-4D32-8ED0-74D08EAEB91A}" srcId="{C0DE277F-57B0-4F10-813B-B73A6657777D}" destId="{EABB5B5D-C8E8-4461-9C93-361C5B9305F8}" srcOrd="2" destOrd="0" parTransId="{501F1B6C-8F5E-4590-BEB7-3EB55493AEC3}" sibTransId="{5C369312-0985-4E9A-8217-6FB206D2F075}"/>
    <dgm:cxn modelId="{B7226709-2255-4A4E-B896-B494B14A61BE}" type="presParOf" srcId="{0695609E-3D76-493A-BC1D-6C42854F73B1}" destId="{68D56F42-40A6-4CBE-B154-53D3E2FD46B7}" srcOrd="0" destOrd="0" presId="urn:microsoft.com/office/officeart/2005/8/layout/vList2"/>
    <dgm:cxn modelId="{557B4C3B-3DC2-4764-ABEF-80702BD8C891}" type="presParOf" srcId="{0695609E-3D76-493A-BC1D-6C42854F73B1}" destId="{3A76B41A-81D1-4658-BDBF-601A5B508AD5}" srcOrd="1" destOrd="0" presId="urn:microsoft.com/office/officeart/2005/8/layout/vList2"/>
    <dgm:cxn modelId="{F51E0D32-921A-482A-8412-6C7434115C86}" type="presParOf" srcId="{0695609E-3D76-493A-BC1D-6C42854F73B1}" destId="{A80445A8-5FED-493E-8875-D8721B2E1D1A}" srcOrd="2" destOrd="0" presId="urn:microsoft.com/office/officeart/2005/8/layout/vList2"/>
    <dgm:cxn modelId="{4DC15FA7-D2C9-47B6-8964-F34740E99E09}" type="presParOf" srcId="{0695609E-3D76-493A-BC1D-6C42854F73B1}" destId="{CCD1BF4E-744B-4EF0-8365-8B4A28F7B386}" srcOrd="3" destOrd="0" presId="urn:microsoft.com/office/officeart/2005/8/layout/vList2"/>
    <dgm:cxn modelId="{0703925C-942E-44A0-8247-572D335806B4}" type="presParOf" srcId="{0695609E-3D76-493A-BC1D-6C42854F73B1}" destId="{074273E9-FD72-43C4-9890-9E99BDE57AB7}" srcOrd="4" destOrd="0" presId="urn:microsoft.com/office/officeart/2005/8/layout/vList2"/>
    <dgm:cxn modelId="{C2EDCB54-7E89-45BE-9BAF-B5B6ECBABAA2}" type="presParOf" srcId="{0695609E-3D76-493A-BC1D-6C42854F73B1}" destId="{117C27FE-FF96-4C5A-9BB5-30FF3EC9CC36}" srcOrd="5" destOrd="0" presId="urn:microsoft.com/office/officeart/2005/8/layout/vList2"/>
    <dgm:cxn modelId="{2B14D3AA-C249-4C18-BBEC-70898003F8B9}" type="presParOf" srcId="{0695609E-3D76-493A-BC1D-6C42854F73B1}" destId="{9683D2CF-6866-4C4E-AA87-1841E8941B2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F247FF-C882-4B04-A570-10673C3B9B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31CB7EC-D056-43F6-B256-CB9D9AE04996}">
      <dgm:prSet/>
      <dgm:spPr/>
      <dgm:t>
        <a:bodyPr/>
        <a:lstStyle/>
        <a:p>
          <a:r>
            <a:rPr lang="ru-RU" b="0" i="0" dirty="0"/>
            <a:t>Источник информации </a:t>
          </a:r>
          <a:r>
            <a:rPr lang="ru-RU" b="0" i="0" dirty="0" err="1"/>
            <a:t>Яндекс.Практикум</a:t>
          </a:r>
          <a:r>
            <a:rPr lang="ru-RU" b="0" i="0" dirty="0"/>
            <a:t> </a:t>
          </a:r>
          <a:endParaRPr lang="en-US" dirty="0"/>
        </a:p>
      </dgm:t>
    </dgm:pt>
    <dgm:pt modelId="{89296C7A-0369-4C33-9DF4-D1925ABDBD9B}" type="parTrans" cxnId="{35569548-ECF0-4617-85A6-090D0BEE3F7E}">
      <dgm:prSet/>
      <dgm:spPr/>
      <dgm:t>
        <a:bodyPr/>
        <a:lstStyle/>
        <a:p>
          <a:endParaRPr lang="en-US"/>
        </a:p>
      </dgm:t>
    </dgm:pt>
    <dgm:pt modelId="{D4543205-7918-4E10-9321-32BBCBE85D40}" type="sibTrans" cxnId="{35569548-ECF0-4617-85A6-090D0BEE3F7E}">
      <dgm:prSet/>
      <dgm:spPr/>
      <dgm:t>
        <a:bodyPr/>
        <a:lstStyle/>
        <a:p>
          <a:endParaRPr lang="en-US"/>
        </a:p>
      </dgm:t>
    </dgm:pt>
    <dgm:pt modelId="{387093B6-D5A6-4487-BA63-5E824F8A35E9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https://praktikum.yandex.ru/profile/data-analyst/</a:t>
          </a:r>
        </a:p>
      </dgm:t>
    </dgm:pt>
    <dgm:pt modelId="{E0DA09F0-26DF-4CE2-8D51-433DEE2DA5A9}" type="parTrans" cxnId="{73A08636-ED0C-4B0C-82F2-51AF38FFF2A6}">
      <dgm:prSet/>
      <dgm:spPr/>
      <dgm:t>
        <a:bodyPr/>
        <a:lstStyle/>
        <a:p>
          <a:endParaRPr lang="en-US"/>
        </a:p>
      </dgm:t>
    </dgm:pt>
    <dgm:pt modelId="{DC09A6C5-5CBF-4F6D-9A9E-BBB74161B02E}" type="sibTrans" cxnId="{73A08636-ED0C-4B0C-82F2-51AF38FFF2A6}">
      <dgm:prSet/>
      <dgm:spPr/>
      <dgm:t>
        <a:bodyPr/>
        <a:lstStyle/>
        <a:p>
          <a:endParaRPr lang="en-US"/>
        </a:p>
      </dgm:t>
    </dgm:pt>
    <dgm:pt modelId="{9206DE40-2FFA-4113-B79A-3D97CE71E151}" type="pres">
      <dgm:prSet presAssocID="{ABF247FF-C882-4B04-A570-10673C3B9BDE}" presName="root" presStyleCnt="0">
        <dgm:presLayoutVars>
          <dgm:dir/>
          <dgm:resizeHandles val="exact"/>
        </dgm:presLayoutVars>
      </dgm:prSet>
      <dgm:spPr/>
    </dgm:pt>
    <dgm:pt modelId="{10EAD3F6-E9AE-4BDA-8A0E-230D09DD9965}" type="pres">
      <dgm:prSet presAssocID="{E31CB7EC-D056-43F6-B256-CB9D9AE04996}" presName="compNode" presStyleCnt="0"/>
      <dgm:spPr/>
    </dgm:pt>
    <dgm:pt modelId="{47EC3F2E-3522-427B-BCDE-A347CCC38E30}" type="pres">
      <dgm:prSet presAssocID="{E31CB7EC-D056-43F6-B256-CB9D9AE04996}" presName="bgRect" presStyleLbl="bgShp" presStyleIdx="0" presStyleCnt="2"/>
      <dgm:spPr>
        <a:solidFill>
          <a:schemeClr val="accent1">
            <a:lumMod val="60000"/>
            <a:lumOff val="40000"/>
          </a:schemeClr>
        </a:solidFill>
      </dgm:spPr>
    </dgm:pt>
    <dgm:pt modelId="{423B8CCF-4870-4EB5-B59F-EDE383B501F5}" type="pres">
      <dgm:prSet presAssocID="{E31CB7EC-D056-43F6-B256-CB9D9AE04996}" presName="iconRect" presStyleLbl="node1" presStyleIdx="0" presStyleCnt="2" custLinFactNeighborX="-1194" custLinFactNeighborY="-6115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7A81D6F7-728D-4D57-BA3B-0790B72FC128}" type="pres">
      <dgm:prSet presAssocID="{E31CB7EC-D056-43F6-B256-CB9D9AE04996}" presName="spaceRect" presStyleCnt="0"/>
      <dgm:spPr/>
    </dgm:pt>
    <dgm:pt modelId="{5C7044DD-EA34-401E-83D6-5A51F3EEBBCA}" type="pres">
      <dgm:prSet presAssocID="{E31CB7EC-D056-43F6-B256-CB9D9AE04996}" presName="parTx" presStyleLbl="revTx" presStyleIdx="0" presStyleCnt="2">
        <dgm:presLayoutVars>
          <dgm:chMax val="0"/>
          <dgm:chPref val="0"/>
        </dgm:presLayoutVars>
      </dgm:prSet>
      <dgm:spPr/>
    </dgm:pt>
    <dgm:pt modelId="{A5B00E6E-BC95-4AD5-92BF-D7F952B971AA}" type="pres">
      <dgm:prSet presAssocID="{D4543205-7918-4E10-9321-32BBCBE85D40}" presName="sibTrans" presStyleCnt="0"/>
      <dgm:spPr/>
    </dgm:pt>
    <dgm:pt modelId="{A794B0D2-5A97-425B-9FF5-25012E1EF5F1}" type="pres">
      <dgm:prSet presAssocID="{387093B6-D5A6-4487-BA63-5E824F8A35E9}" presName="compNode" presStyleCnt="0"/>
      <dgm:spPr/>
    </dgm:pt>
    <dgm:pt modelId="{BEC7ACDE-7DEC-4296-8E9A-56E7C5ADF6C9}" type="pres">
      <dgm:prSet presAssocID="{387093B6-D5A6-4487-BA63-5E824F8A35E9}" presName="bgRect" presStyleLbl="bgShp" presStyleIdx="1" presStyleCnt="2"/>
      <dgm:spPr>
        <a:solidFill>
          <a:schemeClr val="accent1">
            <a:lumMod val="20000"/>
            <a:lumOff val="80000"/>
          </a:schemeClr>
        </a:solidFill>
      </dgm:spPr>
    </dgm:pt>
    <dgm:pt modelId="{5B3A3D5F-D936-4F3E-A67C-36E1EED16524}" type="pres">
      <dgm:prSet presAssocID="{387093B6-D5A6-4487-BA63-5E824F8A35E9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BECE4AF9-4A44-4E78-ABD4-B7481E30E450}" type="pres">
      <dgm:prSet presAssocID="{387093B6-D5A6-4487-BA63-5E824F8A35E9}" presName="spaceRect" presStyleCnt="0"/>
      <dgm:spPr/>
    </dgm:pt>
    <dgm:pt modelId="{746C1261-B9E3-43AD-9276-89D728007BE1}" type="pres">
      <dgm:prSet presAssocID="{387093B6-D5A6-4487-BA63-5E824F8A35E9}" presName="parTx" presStyleLbl="revTx" presStyleIdx="1" presStyleCnt="2" custLinFactNeighborX="-68" custLinFactNeighborY="-777">
        <dgm:presLayoutVars>
          <dgm:chMax val="0"/>
          <dgm:chPref val="0"/>
        </dgm:presLayoutVars>
      </dgm:prSet>
      <dgm:spPr/>
    </dgm:pt>
  </dgm:ptLst>
  <dgm:cxnLst>
    <dgm:cxn modelId="{73A08636-ED0C-4B0C-82F2-51AF38FFF2A6}" srcId="{ABF247FF-C882-4B04-A570-10673C3B9BDE}" destId="{387093B6-D5A6-4487-BA63-5E824F8A35E9}" srcOrd="1" destOrd="0" parTransId="{E0DA09F0-26DF-4CE2-8D51-433DEE2DA5A9}" sibTransId="{DC09A6C5-5CBF-4F6D-9A9E-BBB74161B02E}"/>
    <dgm:cxn modelId="{35569548-ECF0-4617-85A6-090D0BEE3F7E}" srcId="{ABF247FF-C882-4B04-A570-10673C3B9BDE}" destId="{E31CB7EC-D056-43F6-B256-CB9D9AE04996}" srcOrd="0" destOrd="0" parTransId="{89296C7A-0369-4C33-9DF4-D1925ABDBD9B}" sibTransId="{D4543205-7918-4E10-9321-32BBCBE85D40}"/>
    <dgm:cxn modelId="{F00BA548-3564-4264-9C65-2D59A5F77885}" type="presOf" srcId="{ABF247FF-C882-4B04-A570-10673C3B9BDE}" destId="{9206DE40-2FFA-4113-B79A-3D97CE71E151}" srcOrd="0" destOrd="0" presId="urn:microsoft.com/office/officeart/2018/2/layout/IconVerticalSolidList"/>
    <dgm:cxn modelId="{50B0A3B9-B102-4058-99B5-64075769173C}" type="presOf" srcId="{E31CB7EC-D056-43F6-B256-CB9D9AE04996}" destId="{5C7044DD-EA34-401E-83D6-5A51F3EEBBCA}" srcOrd="0" destOrd="0" presId="urn:microsoft.com/office/officeart/2018/2/layout/IconVerticalSolidList"/>
    <dgm:cxn modelId="{24E129D7-2FC7-4803-A9C9-4B744E9583DA}" type="presOf" srcId="{387093B6-D5A6-4487-BA63-5E824F8A35E9}" destId="{746C1261-B9E3-43AD-9276-89D728007BE1}" srcOrd="0" destOrd="0" presId="urn:microsoft.com/office/officeart/2018/2/layout/IconVerticalSolidList"/>
    <dgm:cxn modelId="{03E31517-A341-4932-99D6-6E1E6CF46202}" type="presParOf" srcId="{9206DE40-2FFA-4113-B79A-3D97CE71E151}" destId="{10EAD3F6-E9AE-4BDA-8A0E-230D09DD9965}" srcOrd="0" destOrd="0" presId="urn:microsoft.com/office/officeart/2018/2/layout/IconVerticalSolidList"/>
    <dgm:cxn modelId="{243E75B0-2CC8-4BB9-8854-70205C591249}" type="presParOf" srcId="{10EAD3F6-E9AE-4BDA-8A0E-230D09DD9965}" destId="{47EC3F2E-3522-427B-BCDE-A347CCC38E30}" srcOrd="0" destOrd="0" presId="urn:microsoft.com/office/officeart/2018/2/layout/IconVerticalSolidList"/>
    <dgm:cxn modelId="{19B26571-1473-436C-8614-74612DD40777}" type="presParOf" srcId="{10EAD3F6-E9AE-4BDA-8A0E-230D09DD9965}" destId="{423B8CCF-4870-4EB5-B59F-EDE383B501F5}" srcOrd="1" destOrd="0" presId="urn:microsoft.com/office/officeart/2018/2/layout/IconVerticalSolidList"/>
    <dgm:cxn modelId="{34D766D8-C2F0-4B84-8695-BBFBBD583531}" type="presParOf" srcId="{10EAD3F6-E9AE-4BDA-8A0E-230D09DD9965}" destId="{7A81D6F7-728D-4D57-BA3B-0790B72FC128}" srcOrd="2" destOrd="0" presId="urn:microsoft.com/office/officeart/2018/2/layout/IconVerticalSolidList"/>
    <dgm:cxn modelId="{273A7956-AAF9-454B-BA61-023C5C08FF02}" type="presParOf" srcId="{10EAD3F6-E9AE-4BDA-8A0E-230D09DD9965}" destId="{5C7044DD-EA34-401E-83D6-5A51F3EEBBCA}" srcOrd="3" destOrd="0" presId="urn:microsoft.com/office/officeart/2018/2/layout/IconVerticalSolidList"/>
    <dgm:cxn modelId="{BD4FFD6F-39CC-4A99-BD61-0AB285E46824}" type="presParOf" srcId="{9206DE40-2FFA-4113-B79A-3D97CE71E151}" destId="{A5B00E6E-BC95-4AD5-92BF-D7F952B971AA}" srcOrd="1" destOrd="0" presId="urn:microsoft.com/office/officeart/2018/2/layout/IconVerticalSolidList"/>
    <dgm:cxn modelId="{66F124C1-85B9-4317-8D33-5984A37C96DD}" type="presParOf" srcId="{9206DE40-2FFA-4113-B79A-3D97CE71E151}" destId="{A794B0D2-5A97-425B-9FF5-25012E1EF5F1}" srcOrd="2" destOrd="0" presId="urn:microsoft.com/office/officeart/2018/2/layout/IconVerticalSolidList"/>
    <dgm:cxn modelId="{B20203A1-0CE5-4574-B766-925276B8442D}" type="presParOf" srcId="{A794B0D2-5A97-425B-9FF5-25012E1EF5F1}" destId="{BEC7ACDE-7DEC-4296-8E9A-56E7C5ADF6C9}" srcOrd="0" destOrd="0" presId="urn:microsoft.com/office/officeart/2018/2/layout/IconVerticalSolidList"/>
    <dgm:cxn modelId="{DC72DE40-22FB-4788-9C6F-56E18D08BF24}" type="presParOf" srcId="{A794B0D2-5A97-425B-9FF5-25012E1EF5F1}" destId="{5B3A3D5F-D936-4F3E-A67C-36E1EED16524}" srcOrd="1" destOrd="0" presId="urn:microsoft.com/office/officeart/2018/2/layout/IconVerticalSolidList"/>
    <dgm:cxn modelId="{ABD0FFF8-4728-4EC5-891C-39A16AA8872C}" type="presParOf" srcId="{A794B0D2-5A97-425B-9FF5-25012E1EF5F1}" destId="{BECE4AF9-4A44-4E78-ABD4-B7481E30E450}" srcOrd="2" destOrd="0" presId="urn:microsoft.com/office/officeart/2018/2/layout/IconVerticalSolidList"/>
    <dgm:cxn modelId="{7C94ADD4-A760-4F27-87D3-B6ECFBAE0795}" type="presParOf" srcId="{A794B0D2-5A97-425B-9FF5-25012E1EF5F1}" destId="{746C1261-B9E3-43AD-9276-89D728007B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EAEF7-8F09-41EE-B007-96AD21CABCBA}">
      <dsp:nvSpPr>
        <dsp:cNvPr id="0" name=""/>
        <dsp:cNvSpPr/>
      </dsp:nvSpPr>
      <dsp:spPr>
        <a:xfrm>
          <a:off x="0" y="8919"/>
          <a:ext cx="7101840" cy="9547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 dirty="0">
              <a:solidFill>
                <a:schemeClr val="bg1"/>
              </a:solidFill>
            </a:rPr>
            <a:t>Клиенты не участвующие в программе лояльности </a:t>
          </a:r>
          <a:r>
            <a:rPr lang="ru-RU" sz="1600" b="1" i="1" u="sng" kern="1200" dirty="0">
              <a:solidFill>
                <a:schemeClr val="bg1"/>
              </a:solidFill>
            </a:rPr>
            <a:t>покупают больше товаров</a:t>
          </a:r>
          <a:r>
            <a:rPr lang="ru-RU" sz="1600" b="0" i="0" kern="1200" dirty="0">
              <a:solidFill>
                <a:schemeClr val="bg1"/>
              </a:solidFill>
            </a:rPr>
            <a:t>, чем клиенты не участвующие в программе лояльности, но </a:t>
          </a:r>
          <a:r>
            <a:rPr lang="ru-RU" sz="1600" b="1" i="1" u="sng" kern="1200" dirty="0">
              <a:solidFill>
                <a:schemeClr val="bg1"/>
              </a:solidFill>
            </a:rPr>
            <a:t>меньшей стоимости</a:t>
          </a:r>
          <a:endParaRPr lang="en-US" sz="1600" u="sng" kern="1200" dirty="0">
            <a:solidFill>
              <a:schemeClr val="bg1"/>
            </a:solidFill>
          </a:endParaRPr>
        </a:p>
      </dsp:txBody>
      <dsp:txXfrm>
        <a:off x="46606" y="55525"/>
        <a:ext cx="7008628" cy="861508"/>
      </dsp:txXfrm>
    </dsp:sp>
    <dsp:sp modelId="{385BD5B6-0363-4812-96E1-57B47CC0DA25}">
      <dsp:nvSpPr>
        <dsp:cNvPr id="0" name=""/>
        <dsp:cNvSpPr/>
      </dsp:nvSpPr>
      <dsp:spPr>
        <a:xfrm>
          <a:off x="0" y="1110519"/>
          <a:ext cx="7101840" cy="954720"/>
        </a:xfrm>
        <a:prstGeom prst="roundRect">
          <a:avLst/>
        </a:prstGeom>
        <a:gradFill rotWithShape="0">
          <a:gsLst>
            <a:gs pos="0">
              <a:schemeClr val="accent5">
                <a:hueOff val="709040"/>
                <a:satOff val="-7964"/>
                <a:lumOff val="-169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709040"/>
                <a:satOff val="-7964"/>
                <a:lumOff val="-169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709040"/>
                <a:satOff val="-7964"/>
                <a:lumOff val="-169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 dirty="0">
              <a:solidFill>
                <a:schemeClr val="bg1"/>
              </a:solidFill>
            </a:rPr>
            <a:t>Поведение клиентов, не участвующих в программе лояльности, значительно</a:t>
          </a:r>
          <a:r>
            <a:rPr lang="ru-RU" sz="1600" b="0" i="0" u="sng" kern="1200" dirty="0">
              <a:solidFill>
                <a:schemeClr val="bg1"/>
              </a:solidFill>
            </a:rPr>
            <a:t> </a:t>
          </a:r>
          <a:r>
            <a:rPr lang="ru-RU" sz="1600" b="1" i="1" u="sng" kern="1200" dirty="0">
              <a:solidFill>
                <a:schemeClr val="bg1"/>
              </a:solidFill>
            </a:rPr>
            <a:t>сильнее подвержены влиянию сезона или дня недели</a:t>
          </a:r>
          <a:r>
            <a:rPr lang="ru-RU" sz="1600" b="0" i="0" kern="1200" dirty="0">
              <a:solidFill>
                <a:schemeClr val="bg1"/>
              </a:solidFill>
            </a:rPr>
            <a:t>, они менее прогнозируемы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46606" y="1157125"/>
        <a:ext cx="7008628" cy="861508"/>
      </dsp:txXfrm>
    </dsp:sp>
    <dsp:sp modelId="{0B026D25-AD83-4D68-A2AE-C28D1F11605A}">
      <dsp:nvSpPr>
        <dsp:cNvPr id="0" name=""/>
        <dsp:cNvSpPr/>
      </dsp:nvSpPr>
      <dsp:spPr>
        <a:xfrm>
          <a:off x="0" y="2212119"/>
          <a:ext cx="7101840" cy="954720"/>
        </a:xfrm>
        <a:prstGeom prst="roundRect">
          <a:avLst/>
        </a:prstGeom>
        <a:gradFill rotWithShape="0">
          <a:gsLst>
            <a:gs pos="0">
              <a:schemeClr val="accent5">
                <a:hueOff val="1418080"/>
                <a:satOff val="-15927"/>
                <a:lumOff val="-339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1418080"/>
                <a:satOff val="-15927"/>
                <a:lumOff val="-339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1418080"/>
                <a:satOff val="-15927"/>
                <a:lumOff val="-339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 dirty="0">
              <a:solidFill>
                <a:schemeClr val="bg1"/>
              </a:solidFill>
            </a:rPr>
            <a:t>Коэффициент удержания для клиентов обеих групп</a:t>
          </a:r>
          <a:r>
            <a:rPr lang="ru-RU" sz="1600" b="0" i="0" u="sng" kern="1200" dirty="0">
              <a:solidFill>
                <a:schemeClr val="bg1"/>
              </a:solidFill>
            </a:rPr>
            <a:t> </a:t>
          </a:r>
          <a:r>
            <a:rPr lang="ru-RU" sz="1600" b="1" i="1" u="sng" kern="1200" dirty="0">
              <a:solidFill>
                <a:schemeClr val="bg1"/>
              </a:solidFill>
            </a:rPr>
            <a:t>не отличается</a:t>
          </a:r>
          <a:endParaRPr lang="en-US" sz="1600" u="sng" kern="1200" dirty="0">
            <a:solidFill>
              <a:schemeClr val="bg1"/>
            </a:solidFill>
          </a:endParaRPr>
        </a:p>
      </dsp:txBody>
      <dsp:txXfrm>
        <a:off x="46606" y="2258725"/>
        <a:ext cx="7008628" cy="861508"/>
      </dsp:txXfrm>
    </dsp:sp>
    <dsp:sp modelId="{E735D21A-7F8C-4AC1-91FA-8A747C875DE9}">
      <dsp:nvSpPr>
        <dsp:cNvPr id="0" name=""/>
        <dsp:cNvSpPr/>
      </dsp:nvSpPr>
      <dsp:spPr>
        <a:xfrm>
          <a:off x="0" y="3313719"/>
          <a:ext cx="7101840" cy="954720"/>
        </a:xfrm>
        <a:prstGeom prst="roundRect">
          <a:avLst/>
        </a:prstGeom>
        <a:gradFill rotWithShape="0">
          <a:gsLst>
            <a:gs pos="0">
              <a:schemeClr val="accent5">
                <a:hueOff val="2127120"/>
                <a:satOff val="-23891"/>
                <a:lumOff val="-509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2127120"/>
                <a:satOff val="-23891"/>
                <a:lumOff val="-509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2127120"/>
                <a:satOff val="-23891"/>
                <a:lumOff val="-509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 dirty="0">
              <a:solidFill>
                <a:schemeClr val="bg1"/>
              </a:solidFill>
            </a:rPr>
            <a:t>Клиенты, участвующие в программе лояльности, возвращающиеся через несколько месяцев </a:t>
          </a:r>
          <a:r>
            <a:rPr lang="ru-RU" sz="1600" b="0" i="0" u="sng" kern="1200" dirty="0">
              <a:solidFill>
                <a:schemeClr val="bg1"/>
              </a:solidFill>
            </a:rPr>
            <a:t>в </a:t>
          </a:r>
          <a:r>
            <a:rPr lang="ru-RU" sz="1600" b="1" i="1" u="sng" kern="1200" dirty="0">
              <a:solidFill>
                <a:schemeClr val="bg1"/>
              </a:solidFill>
            </a:rPr>
            <a:t>тратят в среднем чуть больше</a:t>
          </a:r>
          <a:r>
            <a:rPr lang="ru-RU" sz="1600" b="0" i="0" kern="1200" dirty="0">
              <a:solidFill>
                <a:schemeClr val="bg1"/>
              </a:solidFill>
            </a:rPr>
            <a:t>, чем не участвующие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46606" y="3360325"/>
        <a:ext cx="7008628" cy="8615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56F42-40A6-4CBE-B154-53D3E2FD46B7}">
      <dsp:nvSpPr>
        <dsp:cNvPr id="0" name=""/>
        <dsp:cNvSpPr/>
      </dsp:nvSpPr>
      <dsp:spPr>
        <a:xfrm>
          <a:off x="0" y="53229"/>
          <a:ext cx="9613860" cy="7897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i="1" kern="1200" dirty="0"/>
            <a:t>Группа 0.</a:t>
          </a:r>
          <a:r>
            <a:rPr lang="ru-RU" sz="1500" b="0" i="0" kern="1200" dirty="0"/>
            <a:t> Это покупатели, осуществляющие покупки в основном в гипермаркетах, они покупают не очень часто и не слишком большие заказы, в неделю они покупают редко (в среднем 2 заказа за период), их заказы содержат среднее количество недорогих товаров.</a:t>
          </a:r>
          <a:endParaRPr lang="en-US" sz="1500" kern="1200" dirty="0"/>
        </a:p>
      </dsp:txBody>
      <dsp:txXfrm>
        <a:off x="38552" y="91781"/>
        <a:ext cx="9536756" cy="712646"/>
      </dsp:txXfrm>
    </dsp:sp>
    <dsp:sp modelId="{A80445A8-5FED-493E-8875-D8721B2E1D1A}">
      <dsp:nvSpPr>
        <dsp:cNvPr id="0" name=""/>
        <dsp:cNvSpPr/>
      </dsp:nvSpPr>
      <dsp:spPr>
        <a:xfrm>
          <a:off x="0" y="886179"/>
          <a:ext cx="9613860" cy="789750"/>
        </a:xfrm>
        <a:prstGeom prst="roundRect">
          <a:avLst/>
        </a:prstGeom>
        <a:gradFill rotWithShape="0">
          <a:gsLst>
            <a:gs pos="0">
              <a:schemeClr val="accent2">
                <a:hueOff val="13013"/>
                <a:satOff val="-8959"/>
                <a:lumOff val="-228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3013"/>
                <a:satOff val="-8959"/>
                <a:lumOff val="-228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3013"/>
                <a:satOff val="-8959"/>
                <a:lumOff val="-228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i="1" kern="1200"/>
            <a:t>Группа 1.</a:t>
          </a:r>
          <a:r>
            <a:rPr lang="ru-RU" sz="1500" b="0" i="0" kern="1200"/>
            <a:t> Это покупатели, предпочитающие розничные магазины, их заказы небольшие и недорогие</a:t>
          </a:r>
          <a:endParaRPr lang="en-US" sz="1500" kern="1200"/>
        </a:p>
      </dsp:txBody>
      <dsp:txXfrm>
        <a:off x="38552" y="924731"/>
        <a:ext cx="9536756" cy="712646"/>
      </dsp:txXfrm>
    </dsp:sp>
    <dsp:sp modelId="{074273E9-FD72-43C4-9890-9E99BDE57AB7}">
      <dsp:nvSpPr>
        <dsp:cNvPr id="0" name=""/>
        <dsp:cNvSpPr/>
      </dsp:nvSpPr>
      <dsp:spPr>
        <a:xfrm>
          <a:off x="0" y="1719130"/>
          <a:ext cx="9613860" cy="789750"/>
        </a:xfrm>
        <a:prstGeom prst="roundRect">
          <a:avLst/>
        </a:prstGeom>
        <a:gradFill rotWithShape="0">
          <a:gsLst>
            <a:gs pos="0">
              <a:schemeClr val="accent2">
                <a:hueOff val="26025"/>
                <a:satOff val="-17917"/>
                <a:lumOff val="-457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26025"/>
                <a:satOff val="-17917"/>
                <a:lumOff val="-457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26025"/>
                <a:satOff val="-17917"/>
                <a:lumOff val="-457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i="1" kern="1200"/>
            <a:t>Группа 2.</a:t>
          </a:r>
          <a:r>
            <a:rPr lang="ru-RU" sz="1500" b="0" i="0" kern="1200"/>
            <a:t> Это покупатели, предпочитающие пункты выдачи, это большая группа, приносящая существенный доход, их заказы недорогие, но содержат большое количество товаров</a:t>
          </a:r>
          <a:endParaRPr lang="en-US" sz="1500" kern="1200"/>
        </a:p>
      </dsp:txBody>
      <dsp:txXfrm>
        <a:off x="38552" y="1757682"/>
        <a:ext cx="9536756" cy="712646"/>
      </dsp:txXfrm>
    </dsp:sp>
    <dsp:sp modelId="{9683D2CF-6866-4C4E-AA87-1841E8941B28}">
      <dsp:nvSpPr>
        <dsp:cNvPr id="0" name=""/>
        <dsp:cNvSpPr/>
      </dsp:nvSpPr>
      <dsp:spPr>
        <a:xfrm>
          <a:off x="0" y="2552080"/>
          <a:ext cx="9613860" cy="789750"/>
        </a:xfrm>
        <a:prstGeom prst="roundRect">
          <a:avLst/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9038"/>
                <a:satOff val="-26876"/>
                <a:lumOff val="-686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i="1" kern="1200"/>
            <a:t>Группа 3.</a:t>
          </a:r>
          <a:r>
            <a:rPr lang="ru-RU" sz="1500" b="0" i="0" kern="1200"/>
            <a:t> Это покупатели, осуществляющие покупки в основном в гипермаркетах, они приносят существенный доход, их заказы дорогие и содержат много разнообразных товаров, эти покупатели совершают покупают наиболее часто, по сравнению с остальными группами.</a:t>
          </a:r>
          <a:endParaRPr lang="en-US" sz="1500" kern="1200"/>
        </a:p>
      </dsp:txBody>
      <dsp:txXfrm>
        <a:off x="38552" y="2590632"/>
        <a:ext cx="9536756" cy="7126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C3F2E-3522-427B-BCDE-A347CCC38E30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B8CCF-4870-4EB5-B59F-EDE383B501F5}">
      <dsp:nvSpPr>
        <dsp:cNvPr id="0" name=""/>
        <dsp:cNvSpPr/>
      </dsp:nvSpPr>
      <dsp:spPr>
        <a:xfrm>
          <a:off x="386860" y="958264"/>
          <a:ext cx="718991" cy="718991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044DD-EA34-401E-83D6-5A51F3EEBBCA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0" i="0" kern="1200" dirty="0"/>
            <a:t>Источник информации </a:t>
          </a:r>
          <a:r>
            <a:rPr lang="ru-RU" sz="2500" b="0" i="0" kern="1200" dirty="0" err="1"/>
            <a:t>Яндекс.Практикум</a:t>
          </a:r>
          <a:r>
            <a:rPr lang="ru-RU" sz="2500" b="0" i="0" kern="1200" dirty="0"/>
            <a:t> </a:t>
          </a:r>
          <a:endParaRPr lang="en-US" sz="2500" kern="1200" dirty="0"/>
        </a:p>
      </dsp:txBody>
      <dsp:txXfrm>
        <a:off x="1509882" y="708097"/>
        <a:ext cx="9005717" cy="1307257"/>
      </dsp:txXfrm>
    </dsp:sp>
    <dsp:sp modelId="{BEC7ACDE-7DEC-4296-8E9A-56E7C5ADF6C9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A3D5F-D936-4F3E-A67C-36E1EED16524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C1261-B9E3-43AD-9276-89D728007BE1}">
      <dsp:nvSpPr>
        <dsp:cNvPr id="0" name=""/>
        <dsp:cNvSpPr/>
      </dsp:nvSpPr>
      <dsp:spPr>
        <a:xfrm>
          <a:off x="1503758" y="2332011"/>
          <a:ext cx="9005717" cy="130725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https://praktikum.yandex.ru/profile/data-analyst/</a:t>
          </a:r>
        </a:p>
      </dsp:txBody>
      <dsp:txXfrm>
        <a:off x="1503758" y="2332011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3ADD4-FC1A-4645-BEC3-91ECE7C82149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94021-21E8-4D40-9EC9-8B849613E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068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F960-8A92-4698-9537-1E7E9B2FBD13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4421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F960-8A92-4698-9537-1E7E9B2FBD13}" type="datetime1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48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F960-8A92-4698-9537-1E7E9B2FBD13}" type="datetime1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9011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F960-8A92-4698-9537-1E7E9B2FBD13}" type="datetime1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765892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F960-8A92-4698-9537-1E7E9B2FBD13}" type="datetime1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9875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F960-8A92-4698-9537-1E7E9B2FBD13}" type="datetime1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5476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F960-8A92-4698-9537-1E7E9B2FBD13}" type="datetime1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0358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F960-8A92-4698-9537-1E7E9B2FBD13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4303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966F960-8A92-4698-9537-1E7E9B2FBD13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8202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F960-8A92-4698-9537-1E7E9B2FBD13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4666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F960-8A92-4698-9537-1E7E9B2FBD13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3506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F960-8A92-4698-9537-1E7E9B2FBD13}" type="datetime1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53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F960-8A92-4698-9537-1E7E9B2FBD13}" type="datetime1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792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F960-8A92-4698-9537-1E7E9B2FBD13}" type="datetime1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2079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F960-8A92-4698-9537-1E7E9B2FBD13}" type="datetime1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8890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F960-8A92-4698-9537-1E7E9B2FBD13}" type="datetime1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412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F960-8A92-4698-9537-1E7E9B2FBD13}" type="datetime1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583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960-8A92-4698-9537-1E7E9B2FBD13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7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elizaveta.ozerova@gmail.com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09C3D3C-5E00-40BE-B0F8-64783FF1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FDAB8E-B415-49B0-9EE0-B6C3A7563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F888DA-BF80-49E1-9FB0-DFBAC7AE4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7106897-5698-42C9-9432-E00E8AE43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8F7A47-08B1-40A2-A8A0-C8EFBF5FB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9F44D26-164D-4115-A3EB-758815B80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CFA741-B53B-46C9-A2FA-DADE8A1411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8711A1C-F26D-4275-8DEF-FF1363B38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2E35AEC-772D-4BF7-A7DD-54833D4A8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E1724E7-C6C5-482C-8450-124232819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A237126-AB8D-440C-A62B-EA194D7EA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 err="1"/>
              <a:t>Анализ</a:t>
            </a:r>
            <a:r>
              <a:rPr lang="en-US" sz="3600"/>
              <a:t> программы лояльности строительного ритейла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62372E1-50C7-4922-BD94-4485130CF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94CD497-34AF-43E6-8F93-66C8EA533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CBFF5C2-C0DE-4DA2-B2DF-0E645792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2DC25EE-239B-4C5F-AAD1-255A7D5F1EE2}" type="slidenum">
              <a:rPr lang="en-US" b="1" i="1" smtClean="0"/>
              <a:pPr defTabSz="914400">
                <a:spcAft>
                  <a:spcPts val="600"/>
                </a:spcAft>
              </a:pPr>
              <a:t>1</a:t>
            </a:fld>
            <a:endParaRPr lang="en-US" b="1" i="1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B496F67E-94B5-4589-A430-CB0036944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1" y="2336873"/>
            <a:ext cx="9613861" cy="33950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Выполнила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Озерова Елизавета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Email: </a:t>
            </a:r>
            <a:r>
              <a:rPr lang="en-US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elizaveta.ozerova@gmail.com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Тел. +7(926)8902683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20 декабря 2020 г.</a:t>
            </a:r>
          </a:p>
        </p:txBody>
      </p:sp>
    </p:spTree>
    <p:extLst>
      <p:ext uri="{BB962C8B-B14F-4D97-AF65-F5344CB8AC3E}">
        <p14:creationId xmlns:p14="http://schemas.microsoft.com/office/powerpoint/2010/main" val="2644723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DA4C5-B9BB-4479-9227-E56F519C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800" dirty="0"/>
              <a:t>Кластеризация клиентов, участвующих в программе лояльности</a:t>
            </a:r>
            <a:endParaRPr lang="en-US" sz="28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D0BAA41-5D7F-4EB3-88F6-5C2A4434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B2DC25EE-239B-4C5F-AAD1-255A7D5F1EE2}" type="slidenum">
              <a:rPr lang="en-US" b="1" i="1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 b="1" i="1">
              <a:solidFill>
                <a:srgbClr val="FFFFFF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D32AF309-EC14-4FA6-8808-31DFA840A7E5}"/>
              </a:ext>
            </a:extLst>
          </p:cNvPr>
          <p:cNvSpPr txBox="1">
            <a:spLocks/>
          </p:cNvSpPr>
          <p:nvPr/>
        </p:nvSpPr>
        <p:spPr>
          <a:xfrm>
            <a:off x="6527527" y="2546408"/>
            <a:ext cx="516214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85F6A20C-38D3-4A3A-8061-84D078B56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852039"/>
              </p:ext>
            </p:extLst>
          </p:nvPr>
        </p:nvGraphicFramePr>
        <p:xfrm>
          <a:off x="269241" y="2255121"/>
          <a:ext cx="11653518" cy="427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99">
                  <a:extLst>
                    <a:ext uri="{9D8B030D-6E8A-4147-A177-3AD203B41FA5}">
                      <a16:colId xmlns:a16="http://schemas.microsoft.com/office/drawing/2014/main" val="2569354540"/>
                    </a:ext>
                  </a:extLst>
                </a:gridCol>
                <a:gridCol w="1234637">
                  <a:extLst>
                    <a:ext uri="{9D8B030D-6E8A-4147-A177-3AD203B41FA5}">
                      <a16:colId xmlns:a16="http://schemas.microsoft.com/office/drawing/2014/main" val="1137023572"/>
                    </a:ext>
                  </a:extLst>
                </a:gridCol>
                <a:gridCol w="1138018">
                  <a:extLst>
                    <a:ext uri="{9D8B030D-6E8A-4147-A177-3AD203B41FA5}">
                      <a16:colId xmlns:a16="http://schemas.microsoft.com/office/drawing/2014/main" val="3263979195"/>
                    </a:ext>
                  </a:extLst>
                </a:gridCol>
                <a:gridCol w="1213825">
                  <a:extLst>
                    <a:ext uri="{9D8B030D-6E8A-4147-A177-3AD203B41FA5}">
                      <a16:colId xmlns:a16="http://schemas.microsoft.com/office/drawing/2014/main" val="117288327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746528643"/>
                    </a:ext>
                  </a:extLst>
                </a:gridCol>
                <a:gridCol w="930229">
                  <a:extLst>
                    <a:ext uri="{9D8B030D-6E8A-4147-A177-3AD203B41FA5}">
                      <a16:colId xmlns:a16="http://schemas.microsoft.com/office/drawing/2014/main" val="986958433"/>
                    </a:ext>
                  </a:extLst>
                </a:gridCol>
                <a:gridCol w="1244011">
                  <a:extLst>
                    <a:ext uri="{9D8B030D-6E8A-4147-A177-3AD203B41FA5}">
                      <a16:colId xmlns:a16="http://schemas.microsoft.com/office/drawing/2014/main" val="1132042626"/>
                    </a:ext>
                  </a:extLst>
                </a:gridCol>
                <a:gridCol w="1442720">
                  <a:extLst>
                    <a:ext uri="{9D8B030D-6E8A-4147-A177-3AD203B41FA5}">
                      <a16:colId xmlns:a16="http://schemas.microsoft.com/office/drawing/2014/main" val="15522271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58743662"/>
                    </a:ext>
                  </a:extLst>
                </a:gridCol>
                <a:gridCol w="1224279">
                  <a:extLst>
                    <a:ext uri="{9D8B030D-6E8A-4147-A177-3AD203B41FA5}">
                      <a16:colId xmlns:a16="http://schemas.microsoft.com/office/drawing/2014/main" val="606802624"/>
                    </a:ext>
                  </a:extLst>
                </a:gridCol>
              </a:tblGrid>
              <a:tr h="155686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Номер кластера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Общее количество товаров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Общие расходы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Общее количество покупок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Количество разных товаров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Средняя цена покупки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Среднее количество товаров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Гипермаркет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Пункт выдачи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Розничный магазин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156483"/>
                  </a:ext>
                </a:extLst>
              </a:tr>
              <a:tr h="679971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280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837.5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2.22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34.18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41.53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13.44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354346"/>
                  </a:ext>
                </a:extLst>
              </a:tr>
              <a:tr h="679971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3709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5879.6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2.50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34.0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131.65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80.18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250647"/>
                  </a:ext>
                </a:extLst>
              </a:tr>
              <a:tr h="679971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6369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17024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5.45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34.18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1099.47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634.72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338162"/>
                  </a:ext>
                </a:extLst>
              </a:tr>
              <a:tr h="679971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239.6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60.0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3.8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83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180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FFC73F-A318-4A21-8993-108C1DCDA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BCE4E4-5CBD-4940-82DF-E061DB079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7BB6D7E-7207-44B3-918C-D30673E76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78CAF58-E42B-437B-8490-F8FED23C6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DA4C5-B9BB-4479-9227-E56F519C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Выделение основных характеристик групп клиентов</a:t>
            </a:r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80C3C5B-2644-4CDD-8211-ACD3F3208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D2B6070-6B6D-47EA-957C-1B17F9E3E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D0BAA41-5D7F-4EB3-88F6-5C2A4434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B2DC25EE-239B-4C5F-AAD1-255A7D5F1EE2}" type="slidenum">
              <a:rPr lang="en-US" b="1" i="1"/>
              <a:pPr defTabSz="914400">
                <a:spcAft>
                  <a:spcPts val="600"/>
                </a:spcAft>
              </a:pPr>
              <a:t>11</a:t>
            </a:fld>
            <a:endParaRPr lang="en-US" b="1" i="1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D32AF309-EC14-4FA6-8808-31DFA840A7E5}"/>
              </a:ext>
            </a:extLst>
          </p:cNvPr>
          <p:cNvSpPr txBox="1">
            <a:spLocks/>
          </p:cNvSpPr>
          <p:nvPr/>
        </p:nvSpPr>
        <p:spPr>
          <a:xfrm>
            <a:off x="6527527" y="2546408"/>
            <a:ext cx="516214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graphicFrame>
        <p:nvGraphicFramePr>
          <p:cNvPr id="11" name="Объект 4">
            <a:extLst>
              <a:ext uri="{FF2B5EF4-FFF2-40B4-BE49-F238E27FC236}">
                <a16:creationId xmlns:a16="http://schemas.microsoft.com/office/drawing/2014/main" id="{FF6FC8A8-2884-4361-88F5-6BC5DF117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681271"/>
              </p:ext>
            </p:extLst>
          </p:nvPr>
        </p:nvGraphicFramePr>
        <p:xfrm>
          <a:off x="680321" y="2336873"/>
          <a:ext cx="9613861" cy="3395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5504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DA4C5-B9BB-4479-9227-E56F519C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Анализ распределения основных признаков</a:t>
            </a:r>
            <a:br>
              <a:rPr lang="ru-RU" dirty="0"/>
            </a:br>
            <a:r>
              <a:rPr lang="ru-RU" dirty="0"/>
              <a:t>для разных групп клиентов</a:t>
            </a:r>
            <a:endParaRPr lang="en-US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4E23041-7359-4519-8C22-E114BA0EA478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924560" y="5831840"/>
            <a:ext cx="10151611" cy="860530"/>
          </a:xfrm>
        </p:spPr>
        <p:txBody>
          <a:bodyPr/>
          <a:lstStyle/>
          <a:p>
            <a:r>
              <a:rPr lang="ru-RU" dirty="0"/>
              <a:t>Для кластеров 0 и 2 количество покупок изменяется в достаточно большом диапазоне, для кластера 3 характерно совершение двух покупок в среднем за исследуемый период, для кластера 1 характерно совершение от 2 до 4 покупок в течение исследуемого периода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D0BAA41-5D7F-4EB3-88F6-5C2A4434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B2DC25EE-239B-4C5F-AAD1-255A7D5F1EE2}" type="slidenum">
              <a:rPr lang="en-US" b="1" i="1"/>
              <a:pPr defTabSz="914400">
                <a:spcAft>
                  <a:spcPts val="600"/>
                </a:spcAft>
              </a:pPr>
              <a:t>12</a:t>
            </a:fld>
            <a:endParaRPr lang="en-US" b="1" i="1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D32AF309-EC14-4FA6-8808-31DFA840A7E5}"/>
              </a:ext>
            </a:extLst>
          </p:cNvPr>
          <p:cNvSpPr txBox="1">
            <a:spLocks/>
          </p:cNvSpPr>
          <p:nvPr/>
        </p:nvSpPr>
        <p:spPr>
          <a:xfrm>
            <a:off x="6527527" y="2546408"/>
            <a:ext cx="516214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F4B5F82-3FC4-4184-BE59-9EAF06B9B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22" y="3964633"/>
            <a:ext cx="4633034" cy="1749682"/>
          </a:xfrm>
          <a:prstGeom prst="rect">
            <a:avLst/>
          </a:prstGeom>
        </p:spPr>
      </p:pic>
      <p:pic>
        <p:nvPicPr>
          <p:cNvPr id="43" name="Рисунок 42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84DA2705-C960-4721-862F-03DF3447F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23" y="2083321"/>
            <a:ext cx="4633033" cy="1749682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7E56DE57-0F8B-4B10-A2A8-BEFD5B8CB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138" y="2094622"/>
            <a:ext cx="4633033" cy="1749682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B643F663-7D1E-4CD0-902D-EA10CFB4F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137" y="3964633"/>
            <a:ext cx="4633034" cy="177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3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DA4C5-B9BB-4479-9227-E56F519C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Анализ распределения основных признаков</a:t>
            </a:r>
            <a:br>
              <a:rPr lang="ru-RU" dirty="0"/>
            </a:br>
            <a:r>
              <a:rPr lang="ru-RU" dirty="0"/>
              <a:t>для разных групп клиентов</a:t>
            </a:r>
            <a:endParaRPr lang="en-US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4E23041-7359-4519-8C22-E114BA0EA478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924560" y="5842000"/>
            <a:ext cx="10151611" cy="539512"/>
          </a:xfrm>
        </p:spPr>
        <p:txBody>
          <a:bodyPr/>
          <a:lstStyle/>
          <a:p>
            <a:r>
              <a:rPr lang="ru-RU" dirty="0"/>
              <a:t>Для кластера 0 и 2 характерен широкий диапазон количества разнообразных товаров в заказах, однако среди них много клиентов, которые заказывают однотипные товары (количество уникальных товаров очень мало)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D0BAA41-5D7F-4EB3-88F6-5C2A4434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B2DC25EE-239B-4C5F-AAD1-255A7D5F1EE2}" type="slidenum">
              <a:rPr lang="en-US" b="1" i="1"/>
              <a:pPr defTabSz="914400">
                <a:spcAft>
                  <a:spcPts val="600"/>
                </a:spcAft>
              </a:pPr>
              <a:t>13</a:t>
            </a:fld>
            <a:endParaRPr lang="en-US" b="1" i="1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D32AF309-EC14-4FA6-8808-31DFA840A7E5}"/>
              </a:ext>
            </a:extLst>
          </p:cNvPr>
          <p:cNvSpPr txBox="1">
            <a:spLocks/>
          </p:cNvSpPr>
          <p:nvPr/>
        </p:nvSpPr>
        <p:spPr>
          <a:xfrm>
            <a:off x="6527527" y="2546408"/>
            <a:ext cx="516214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CFE8ED-29B2-454A-A698-F82112C9F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2094623"/>
            <a:ext cx="4449308" cy="165441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C82681-BF34-4CDD-B74C-90D737CE7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985" y="2094623"/>
            <a:ext cx="4504360" cy="165441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72C496B-8BCC-4973-8A12-954A37619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3889969"/>
            <a:ext cx="4449307" cy="165441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1D83F78-874E-46C3-9625-DBC78BF7DB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985" y="3867064"/>
            <a:ext cx="4504360" cy="170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6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DA4C5-B9BB-4479-9227-E56F519C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Анализ распределения основных признаков</a:t>
            </a:r>
            <a:br>
              <a:rPr lang="ru-RU" dirty="0"/>
            </a:br>
            <a:r>
              <a:rPr lang="ru-RU" dirty="0"/>
              <a:t>для разных групп клиентов</a:t>
            </a:r>
            <a:endParaRPr lang="en-US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4E23041-7359-4519-8C22-E114BA0EA478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680322" y="5984240"/>
            <a:ext cx="10049133" cy="640080"/>
          </a:xfrm>
        </p:spPr>
        <p:txBody>
          <a:bodyPr>
            <a:normAutofit/>
          </a:bodyPr>
          <a:lstStyle/>
          <a:p>
            <a:r>
              <a:rPr lang="ru-RU" dirty="0"/>
              <a:t>Для кластера 3 характерны покупки с малым количеством вещей в заказе, для кластеров 2 и 1 характерен большой объем заказов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D0BAA41-5D7F-4EB3-88F6-5C2A4434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B2DC25EE-239B-4C5F-AAD1-255A7D5F1EE2}" type="slidenum">
              <a:rPr lang="en-US" b="1" i="1"/>
              <a:pPr defTabSz="914400">
                <a:spcAft>
                  <a:spcPts val="600"/>
                </a:spcAft>
              </a:pPr>
              <a:t>14</a:t>
            </a:fld>
            <a:endParaRPr lang="en-US" b="1" i="1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D32AF309-EC14-4FA6-8808-31DFA840A7E5}"/>
              </a:ext>
            </a:extLst>
          </p:cNvPr>
          <p:cNvSpPr txBox="1">
            <a:spLocks/>
          </p:cNvSpPr>
          <p:nvPr/>
        </p:nvSpPr>
        <p:spPr>
          <a:xfrm>
            <a:off x="6527527" y="2546408"/>
            <a:ext cx="516214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F1F79B-BD66-4AC3-8826-23EF022BA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2" y="2235199"/>
            <a:ext cx="4549573" cy="170482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2707370-4612-4088-9F07-D3B366251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474" y="2235199"/>
            <a:ext cx="5064981" cy="170482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830A2EF-7ACA-4EBC-A1A4-DEF0E951B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474" y="4150301"/>
            <a:ext cx="5064981" cy="15393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7514C3A-1EC1-4EE1-8F85-0B81E099DF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4150301"/>
            <a:ext cx="4549573" cy="153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74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DA4C5-B9BB-4479-9227-E56F519C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Анализ распределения основных признаков</a:t>
            </a:r>
            <a:br>
              <a:rPr lang="ru-RU" dirty="0"/>
            </a:br>
            <a:r>
              <a:rPr lang="ru-RU" dirty="0"/>
              <a:t>для разных групп клиентов</a:t>
            </a:r>
            <a:endParaRPr lang="en-US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4E23041-7359-4519-8C22-E114BA0EA478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680322" y="5984240"/>
            <a:ext cx="10049133" cy="640080"/>
          </a:xfrm>
        </p:spPr>
        <p:txBody>
          <a:bodyPr>
            <a:normAutofit/>
          </a:bodyPr>
          <a:lstStyle/>
          <a:p>
            <a:r>
              <a:rPr lang="ru-RU" dirty="0"/>
              <a:t>Для кластера 0, 3 характерны недорогие заказы, для кластера 1 характерно преобладание заказов с достаточно высокой средней ценой, для кластера 2 цена заказов колеблется в широком диапазоне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D0BAA41-5D7F-4EB3-88F6-5C2A4434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B2DC25EE-239B-4C5F-AAD1-255A7D5F1EE2}" type="slidenum">
              <a:rPr lang="en-US" b="1" i="1"/>
              <a:pPr defTabSz="914400">
                <a:spcAft>
                  <a:spcPts val="600"/>
                </a:spcAft>
              </a:pPr>
              <a:t>15</a:t>
            </a:fld>
            <a:endParaRPr lang="en-US" b="1" i="1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D32AF309-EC14-4FA6-8808-31DFA840A7E5}"/>
              </a:ext>
            </a:extLst>
          </p:cNvPr>
          <p:cNvSpPr txBox="1">
            <a:spLocks/>
          </p:cNvSpPr>
          <p:nvPr/>
        </p:nvSpPr>
        <p:spPr>
          <a:xfrm>
            <a:off x="6527527" y="2546408"/>
            <a:ext cx="516214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916F43-024E-40D1-B3E4-93AFC870E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2" y="2235199"/>
            <a:ext cx="4229671" cy="157274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2ECEBA4-4D1D-4C48-A15C-DA1F810A4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2" y="2235199"/>
            <a:ext cx="4515157" cy="157274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782B7A2-3771-44C6-A7AD-2852382FF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2" y="4066052"/>
            <a:ext cx="4229671" cy="157274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1577A18-584A-4FB5-B542-DFB2D4A438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4119156"/>
            <a:ext cx="4515157" cy="151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23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DA4C5-B9BB-4479-9227-E56F519C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Анализ распределения основных признаков</a:t>
            </a:r>
            <a:br>
              <a:rPr lang="ru-RU" dirty="0"/>
            </a:br>
            <a:r>
              <a:rPr lang="ru-RU" dirty="0"/>
              <a:t>для разных групп клиентов</a:t>
            </a:r>
            <a:endParaRPr lang="en-US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4E23041-7359-4519-8C22-E114BA0EA478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482675" y="2214880"/>
            <a:ext cx="6741085" cy="4297680"/>
          </a:xfrm>
        </p:spPr>
        <p:txBody>
          <a:bodyPr>
            <a:noAutofit/>
          </a:bodyPr>
          <a:lstStyle/>
          <a:p>
            <a:pPr algn="l"/>
            <a:br>
              <a:rPr lang="ru-RU" sz="1600" b="0" i="0" dirty="0">
                <a:effectLst/>
              </a:rPr>
            </a:br>
            <a:r>
              <a:rPr lang="ru-RU" sz="1600" b="0" i="0" dirty="0">
                <a:effectLst/>
              </a:rPr>
              <a:t>На основании анализа гистограмм можно сделать следующие выводы: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</a:rPr>
              <a:t>Наиболее часто покупающие кластеры клиентов - 0 и 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</a:rPr>
              <a:t>Больше всего тратят клиенты кластеров 0 и 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</a:rPr>
              <a:t>Клиенты кластера 1 покупают немного, нечасто и небольшие заказы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</a:rPr>
              <a:t>Покупатели кластера 2 осуществляют и небольшие заказы и большие, но среди них нет тех, кто заказывал более 4 раз за исследуемый период, среди этих клиентов достаточно много тех, кто заказывает однотипные товары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</a:rPr>
              <a:t>На графике попарных признаков для кластеров видно, что наибольшее количество заказов у клиентов кластера 0, клиенты кластера 3 осуществляют меньше заказов, но их заказы наиболее дорогие, клиенты кластера 2 покупают достаточно часто, их заказы небольшой цены.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D0BAA41-5D7F-4EB3-88F6-5C2A4434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B2DC25EE-239B-4C5F-AAD1-255A7D5F1EE2}" type="slidenum">
              <a:rPr lang="en-US" b="1" i="1"/>
              <a:pPr defTabSz="914400">
                <a:spcAft>
                  <a:spcPts val="600"/>
                </a:spcAft>
              </a:pPr>
              <a:t>16</a:t>
            </a:fld>
            <a:endParaRPr lang="en-US" b="1" i="1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D32AF309-EC14-4FA6-8808-31DFA840A7E5}"/>
              </a:ext>
            </a:extLst>
          </p:cNvPr>
          <p:cNvSpPr txBox="1">
            <a:spLocks/>
          </p:cNvSpPr>
          <p:nvPr/>
        </p:nvSpPr>
        <p:spPr>
          <a:xfrm>
            <a:off x="6527527" y="2546408"/>
            <a:ext cx="516214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6BA125-1194-4777-94F9-C27C9279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451" y="2354540"/>
            <a:ext cx="4184874" cy="40779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9890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DA4C5-B9BB-4479-9227-E56F519C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Формирование рекомендаций по изменению программы лояльности</a:t>
            </a:r>
            <a:endParaRPr lang="en-US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4E23041-7359-4519-8C22-E114BA0EA478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304800" y="2113280"/>
            <a:ext cx="11384867" cy="4127304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1800" b="1" i="1" dirty="0">
                <a:effectLst/>
              </a:rPr>
              <a:t>Для группы 0</a:t>
            </a:r>
            <a:r>
              <a:rPr lang="ru-RU" sz="1800" b="0" i="0" dirty="0">
                <a:effectLst/>
              </a:rPr>
              <a:t>: так как это часто покупающие в гипермаркетах покупатели, но их покупки не очень большие, то для них будет актуально введение накопительных программ, когда скидка увеличивается при большом количестве покупок - таким образом мы можем стимулировать их покупать более дорогие товары.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6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1" dirty="0">
                <a:effectLst/>
              </a:rPr>
              <a:t>Для группы 1</a:t>
            </a:r>
            <a:r>
              <a:rPr lang="ru-RU" sz="1800" b="0" i="0" dirty="0">
                <a:effectLst/>
              </a:rPr>
              <a:t>: это розничные покупатели, покупающие редко и мало, для таких покупателей наиболее актуальна будет схема возможности покупки товаров по акции, и схемы скидок, связанных с праздничными днями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6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1" dirty="0">
                <a:effectLst/>
              </a:rPr>
              <a:t>Для группы 2</a:t>
            </a:r>
            <a:r>
              <a:rPr lang="ru-RU" sz="1800" b="0" i="0" dirty="0">
                <a:effectLst/>
              </a:rPr>
              <a:t>: так как это покупатели, заказывающие через пункты выдачи, то им будет актуально введение скидок на доставку и так как многие из их заказов однотипны, то целесообразно ввести скидки на "любимые" (наиболее часто покупаемые) товары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6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1" dirty="0">
                <a:effectLst/>
              </a:rPr>
              <a:t>Для группы 3</a:t>
            </a:r>
            <a:r>
              <a:rPr lang="ru-RU" sz="1800" b="0" i="0" dirty="0">
                <a:effectLst/>
              </a:rPr>
              <a:t>: в связи с тем, что эти клиенты покупают в гипермаркетах крупные и дорогие товары, то для них будет актуальна как накопительная скидка, так и скидки на доставку товаров, также для этой группы клиентов можно ввести схему подарков за большую покупку</a:t>
            </a:r>
          </a:p>
          <a:p>
            <a:pPr algn="l"/>
            <a:endParaRPr lang="ru-RU" sz="1600" b="0" i="0" dirty="0">
              <a:effectLst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D0BAA41-5D7F-4EB3-88F6-5C2A4434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B2DC25EE-239B-4C5F-AAD1-255A7D5F1EE2}" type="slidenum">
              <a:rPr lang="en-US" b="1" i="1"/>
              <a:pPr defTabSz="914400">
                <a:spcAft>
                  <a:spcPts val="600"/>
                </a:spcAft>
              </a:pPr>
              <a:t>17</a:t>
            </a:fld>
            <a:endParaRPr lang="en-US" b="1" i="1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D32AF309-EC14-4FA6-8808-31DFA840A7E5}"/>
              </a:ext>
            </a:extLst>
          </p:cNvPr>
          <p:cNvSpPr txBox="1">
            <a:spLocks/>
          </p:cNvSpPr>
          <p:nvPr/>
        </p:nvSpPr>
        <p:spPr>
          <a:xfrm>
            <a:off x="6527527" y="2546408"/>
            <a:ext cx="516214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4456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44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Picture 46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1" name="Picture 48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72" name="Rectangle 50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52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4" name="Rectangle 54">
            <a:extLst>
              <a:ext uri="{FF2B5EF4-FFF2-40B4-BE49-F238E27FC236}">
                <a16:creationId xmlns:a16="http://schemas.microsoft.com/office/drawing/2014/main" id="{EC45AD9C-F21B-4046-AF68-07A246947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56">
            <a:extLst>
              <a:ext uri="{FF2B5EF4-FFF2-40B4-BE49-F238E27FC236}">
                <a16:creationId xmlns:a16="http://schemas.microsoft.com/office/drawing/2014/main" id="{85F5BD6E-AB48-4A2D-AA03-D787D54FA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pic>
        <p:nvPicPr>
          <p:cNvPr id="76" name="Picture 58">
            <a:extLst>
              <a:ext uri="{FF2B5EF4-FFF2-40B4-BE49-F238E27FC236}">
                <a16:creationId xmlns:a16="http://schemas.microsoft.com/office/drawing/2014/main" id="{3221115A-B66A-4D35-9D9F-97A91D887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3704"/>
            <a:ext cx="10437812" cy="321164"/>
          </a:xfrm>
          <a:prstGeom prst="rect">
            <a:avLst/>
          </a:prstGeom>
        </p:spPr>
      </p:pic>
      <p:sp>
        <p:nvSpPr>
          <p:cNvPr id="77" name="Rectangle 60">
            <a:extLst>
              <a:ext uri="{FF2B5EF4-FFF2-40B4-BE49-F238E27FC236}">
                <a16:creationId xmlns:a16="http://schemas.microsoft.com/office/drawing/2014/main" id="{ABC72B1C-D4EE-45CF-A99C-0AD017C41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DA4C5-B9BB-4479-9227-E56F519C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Краткие выводы</a:t>
            </a:r>
          </a:p>
        </p:txBody>
      </p:sp>
      <p:pic>
        <p:nvPicPr>
          <p:cNvPr id="78" name="Picture 62">
            <a:extLst>
              <a:ext uri="{FF2B5EF4-FFF2-40B4-BE49-F238E27FC236}">
                <a16:creationId xmlns:a16="http://schemas.microsoft.com/office/drawing/2014/main" id="{38AB44AF-E52F-46C5-8C2C-8487AC8B1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79" name="Rectangle 64">
            <a:extLst>
              <a:ext uri="{FF2B5EF4-FFF2-40B4-BE49-F238E27FC236}">
                <a16:creationId xmlns:a16="http://schemas.microsoft.com/office/drawing/2014/main" id="{A5B2FDF3-1FF8-4FBF-842A-4EA5719F3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0E8F8A67-889E-4C5D-977B-C74978A8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b="1" i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18</a:t>
            </a:fld>
            <a:endParaRPr lang="en-US" b="1" i="1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389DEC8-49B8-4778-BB47-FF48E8C5B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85714"/>
            <a:ext cx="10437812" cy="321164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DF550B33-5759-49FD-90FC-11EA4ED5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Объект 14">
            <a:extLst>
              <a:ext uri="{FF2B5EF4-FFF2-40B4-BE49-F238E27FC236}">
                <a16:creationId xmlns:a16="http://schemas.microsoft.com/office/drawing/2014/main" id="{26B995AC-8EEE-469A-8F02-CC3416A1D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437831"/>
            <a:ext cx="9114023" cy="31503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 b="0" i="0">
                <a:solidFill>
                  <a:srgbClr val="FFFFFF"/>
                </a:solidFill>
                <a:effectLst/>
              </a:rPr>
              <a:t>Как показал анализ в настоящее время </a:t>
            </a:r>
            <a:r>
              <a:rPr lang="en-US" sz="1300" b="1" i="1">
                <a:solidFill>
                  <a:srgbClr val="FFFFFF"/>
                </a:solidFill>
                <a:effectLst/>
              </a:rPr>
              <a:t>программа лояльности работает неэффективно</a:t>
            </a:r>
            <a:r>
              <a:rPr lang="en-US" sz="1300" b="0" i="0">
                <a:solidFill>
                  <a:srgbClr val="FFFFFF"/>
                </a:solidFill>
                <a:effectLst/>
              </a:rPr>
              <a:t>, клиенты, участвующие в программе лояльности покупают реже и тратят меньше, чем клиенты не участвующие в программе лояльности, к тому же для ряда клиентов участие в программе лояльности невыгодно, это клиенты розничных магазинов, которые покупают редко и их покупки невелики. При этом клиенты, участвующие в программе лояльности, более лояльны к магазину, и при последующих покупках через некоторое время после первой покупки тратят больше, чем клиенты, не участвующие в программе лояльности, к тому же хоть коэффициент удержания у клиентов обеих групп одинаков, но клиенты, участвующие в программе лояльности менее подвержены сезонным колебаниям, поэтому </a:t>
            </a:r>
            <a:r>
              <a:rPr lang="en-US" sz="1300" b="1" i="1" u="sng">
                <a:solidFill>
                  <a:srgbClr val="FFFFFF"/>
                </a:solidFill>
                <a:effectLst/>
              </a:rPr>
              <a:t>целесообразно не отменять программу лояльности, а модернизировать ее </a:t>
            </a:r>
            <a:r>
              <a:rPr lang="en-US" sz="1300" b="0" i="0">
                <a:solidFill>
                  <a:srgbClr val="FFFFFF"/>
                </a:solidFill>
                <a:effectLst/>
              </a:rPr>
              <a:t>с учетом предпочтений различных групп пользователей.</a:t>
            </a:r>
          </a:p>
          <a:p>
            <a:r>
              <a:rPr lang="en-US" sz="1300" b="0" i="0">
                <a:solidFill>
                  <a:srgbClr val="FFFFFF"/>
                </a:solidFill>
                <a:effectLst/>
              </a:rPr>
              <a:t>Было выделено 4 группы пользователей для каждой группы предложены свои условия программы лояльности.</a:t>
            </a:r>
          </a:p>
          <a:p>
            <a:r>
              <a:rPr lang="en-US" sz="1300" b="0" i="0">
                <a:solidFill>
                  <a:srgbClr val="FFFFFF"/>
                </a:solidFill>
                <a:effectLst/>
              </a:rPr>
              <a:t>Группа 0: введение накопительной программы скидок. Группа 1 схема покупки товаров по акции и календарных скидок. Группа 2. система скидок на "любимые товары" и скидки на доставку. Группа 3: накопительная система скидок, система скидок на доставку и подарков.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D32AF309-EC14-4FA6-8808-31DFA840A7E5}"/>
              </a:ext>
            </a:extLst>
          </p:cNvPr>
          <p:cNvSpPr txBox="1">
            <a:spLocks/>
          </p:cNvSpPr>
          <p:nvPr/>
        </p:nvSpPr>
        <p:spPr>
          <a:xfrm>
            <a:off x="6558007" y="2495608"/>
            <a:ext cx="516214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947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19605-7AD5-43A0-B8C3-CC1C35C90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3594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Cпасибо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внимание</a:t>
            </a:r>
            <a:r>
              <a:rPr lang="en-US" dirty="0"/>
              <a:t>!</a:t>
            </a:r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BB93C9A1-FD4B-4E22-BCCE-F3BBCABE243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3002258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A22A9F-4215-4637-B634-7416A6BD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50261" y="73469"/>
            <a:ext cx="2477498" cy="365125"/>
          </a:xfr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b="1" i="1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86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DA4C5-B9BB-4479-9227-E56F519C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Задачи</a:t>
            </a:r>
            <a:r>
              <a:rPr lang="en-US" dirty="0"/>
              <a:t> </a:t>
            </a:r>
            <a:r>
              <a:rPr lang="en-US"/>
              <a:t>исследования</a:t>
            </a:r>
            <a:endParaRPr lang="en-US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8BFF30F-C50D-4FD8-8AE7-A2C33CD83F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81038" y="2539845"/>
            <a:ext cx="4697412" cy="3192772"/>
          </a:xfrm>
          <a:prstGeom prst="round2Diag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Объект 14">
            <a:extLst>
              <a:ext uri="{FF2B5EF4-FFF2-40B4-BE49-F238E27FC236}">
                <a16:creationId xmlns:a16="http://schemas.microsoft.com/office/drawing/2014/main" id="{26B995AC-8EEE-469A-8F02-CC3416A1D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0560" y="2243902"/>
            <a:ext cx="6045200" cy="42788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i="1" dirty="0"/>
              <a:t>В </a:t>
            </a:r>
            <a:r>
              <a:rPr lang="en-US" sz="1800" i="1" dirty="0" err="1"/>
              <a:t>рамках</a:t>
            </a:r>
            <a:r>
              <a:rPr lang="en-US" sz="1800" i="1" dirty="0"/>
              <a:t> </a:t>
            </a:r>
            <a:r>
              <a:rPr lang="en-US" sz="1800" i="1" dirty="0" err="1"/>
              <a:t>исследования</a:t>
            </a:r>
            <a:r>
              <a:rPr lang="en-US" sz="1800" i="1" dirty="0"/>
              <a:t> </a:t>
            </a:r>
            <a:r>
              <a:rPr lang="en-US" sz="1800" i="1" dirty="0" err="1"/>
              <a:t>планируется</a:t>
            </a:r>
            <a:r>
              <a:rPr lang="en-US" sz="1800" i="1" dirty="0"/>
              <a:t> </a:t>
            </a:r>
            <a:r>
              <a:rPr lang="ru-RU" sz="1800" i="1" dirty="0"/>
              <a:t>проанализировать программу лояльности строительного ритейлера</a:t>
            </a:r>
            <a:endParaRPr lang="en-US" sz="1800" i="1" dirty="0"/>
          </a:p>
          <a:p>
            <a:pPr algn="l"/>
            <a:r>
              <a:rPr lang="ru-RU" sz="1800" b="0" i="1" dirty="0">
                <a:effectLst/>
              </a:rPr>
              <a:t>Для этого планируется проанализировать следующие вопросы:</a:t>
            </a:r>
          </a:p>
          <a:p>
            <a:pPr algn="l"/>
            <a:r>
              <a:rPr lang="ru-RU" sz="1800" i="1" dirty="0"/>
              <a:t>Сколько тратят и как часто покупают пользователи, участвующие в программе лояльности и нет</a:t>
            </a:r>
          </a:p>
          <a:p>
            <a:pPr algn="l"/>
            <a:r>
              <a:rPr lang="ru-RU" sz="1800" b="0" i="1" dirty="0">
                <a:effectLst/>
              </a:rPr>
              <a:t>Какова динамика среднег</a:t>
            </a:r>
            <a:r>
              <a:rPr lang="ru-RU" sz="1800" i="1" dirty="0"/>
              <a:t>о чека и коэффициента оттока для покупателей участвующих в программе лояльности и не участвующих</a:t>
            </a:r>
          </a:p>
          <a:p>
            <a:pPr algn="l"/>
            <a:r>
              <a:rPr lang="ru-RU" sz="1800" i="1" dirty="0"/>
              <a:t>Какие есть группы пользователей, участвующих в программе лояльности и какие у них особенности</a:t>
            </a:r>
            <a:endParaRPr lang="ru-RU" sz="1800" b="0" i="1" dirty="0">
              <a:effectLst/>
            </a:endParaRPr>
          </a:p>
          <a:p>
            <a:pPr marL="0"/>
            <a:endParaRPr lang="en-US" sz="1500" i="1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C64E36-324E-44EE-B342-EB26063A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2DC25EE-239B-4C5F-AAD1-255A7D5F1EE2}" type="slidenum">
              <a:rPr lang="en-US" b="1" i="1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</a:t>
            </a:fld>
            <a:endParaRPr lang="en-US" b="1" i="1">
              <a:solidFill>
                <a:srgbClr val="FFFFFF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D32AF309-EC14-4FA6-8808-31DFA840A7E5}"/>
              </a:ext>
            </a:extLst>
          </p:cNvPr>
          <p:cNvSpPr txBox="1">
            <a:spLocks/>
          </p:cNvSpPr>
          <p:nvPr/>
        </p:nvSpPr>
        <p:spPr>
          <a:xfrm>
            <a:off x="5519423" y="2243902"/>
            <a:ext cx="516214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5287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81536D1-8F4A-4872-9046-D07BC8FD82D5}"/>
              </a:ext>
            </a:extLst>
          </p:cNvPr>
          <p:cNvSpPr/>
          <p:nvPr/>
        </p:nvSpPr>
        <p:spPr>
          <a:xfrm>
            <a:off x="1035381" y="1604333"/>
            <a:ext cx="9884665" cy="3649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19605-7AD5-43A0-B8C3-CC1C35C90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/>
              <a:t>Ссылка на </a:t>
            </a:r>
            <a:r>
              <a:rPr lang="ru-RU" dirty="0" err="1"/>
              <a:t>дашборд</a:t>
            </a:r>
            <a:endParaRPr lang="en-US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E1568D-6CDF-4E15-B93B-DD59D3A73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00500" y="2479166"/>
            <a:ext cx="5987562" cy="1846649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https://public.tableau.com/profile/liz.ozerova#!/vizhome/Purchasesbydays/Dashboard1?publish=yes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A22A9F-4215-4637-B634-7416A6BD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50261" y="73469"/>
            <a:ext cx="2477498" cy="365125"/>
          </a:xfr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b="1" i="1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10" name="Рисунок 9" descr="Интернет контур">
            <a:extLst>
              <a:ext uri="{FF2B5EF4-FFF2-40B4-BE49-F238E27FC236}">
                <a16:creationId xmlns:a16="http://schemas.microsoft.com/office/drawing/2014/main" id="{DCA3816D-2D83-437D-B533-B551E6579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1393" y="2404432"/>
            <a:ext cx="1781908" cy="178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5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7358C3-9FFE-436E-A8AA-EAFE05AA70F0}"/>
              </a:ext>
            </a:extLst>
          </p:cNvPr>
          <p:cNvSpPr/>
          <p:nvPr/>
        </p:nvSpPr>
        <p:spPr>
          <a:xfrm>
            <a:off x="4849985" y="2379193"/>
            <a:ext cx="7077027" cy="386328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DA4C5-B9BB-4479-9227-E56F519C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/>
              <a:t>Анализ динамики изменения общего количества покупок клиентов магазина  по дням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491AF67C-3087-4852-B303-EE61A3B209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937761" y="2495608"/>
            <a:ext cx="6782386" cy="374687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Объект 14">
            <a:extLst>
              <a:ext uri="{FF2B5EF4-FFF2-40B4-BE49-F238E27FC236}">
                <a16:creationId xmlns:a16="http://schemas.microsoft.com/office/drawing/2014/main" id="{26B995AC-8EEE-469A-8F02-CC3416A1D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2" y="2379193"/>
            <a:ext cx="3489341" cy="386328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sz="1800" b="0" i="0" dirty="0">
                <a:effectLst/>
              </a:rPr>
              <a:t>Динамика изменения общего числа покупок для клиентов участвующих в программе лояльности и нет весьма похожа, однако, в целом для клиентов не участвующих в программе лояльности наблюдается больший разброс значений количества покупок за день</a:t>
            </a:r>
            <a:endParaRPr lang="en-US" sz="18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D0BAA41-5D7F-4EB3-88F6-5C2A4434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2DC25EE-239B-4C5F-AAD1-255A7D5F1EE2}" type="slidenum">
              <a:rPr lang="en-US" b="1" i="1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 b="1" i="1">
              <a:solidFill>
                <a:srgbClr val="FFFFFF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D32AF309-EC14-4FA6-8808-31DFA840A7E5}"/>
              </a:ext>
            </a:extLst>
          </p:cNvPr>
          <p:cNvSpPr txBox="1">
            <a:spLocks/>
          </p:cNvSpPr>
          <p:nvPr/>
        </p:nvSpPr>
        <p:spPr>
          <a:xfrm>
            <a:off x="6558007" y="2495608"/>
            <a:ext cx="516214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22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7358C3-9FFE-436E-A8AA-EAFE05AA70F0}"/>
              </a:ext>
            </a:extLst>
          </p:cNvPr>
          <p:cNvSpPr/>
          <p:nvPr/>
        </p:nvSpPr>
        <p:spPr>
          <a:xfrm>
            <a:off x="4849985" y="2379193"/>
            <a:ext cx="7077027" cy="386328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DA4C5-B9BB-4479-9227-E56F519C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 err="1"/>
              <a:t>Анализ</a:t>
            </a:r>
            <a:r>
              <a:rPr lang="en-US" sz="3100" dirty="0"/>
              <a:t> </a:t>
            </a:r>
            <a:r>
              <a:rPr lang="en-US" sz="3100" dirty="0" err="1"/>
              <a:t>динамики</a:t>
            </a:r>
            <a:r>
              <a:rPr lang="en-US" sz="3100" dirty="0"/>
              <a:t> </a:t>
            </a:r>
            <a:r>
              <a:rPr lang="en-US" sz="3100" dirty="0" err="1"/>
              <a:t>изменения</a:t>
            </a:r>
            <a:r>
              <a:rPr lang="en-US" sz="3100" dirty="0"/>
              <a:t> </a:t>
            </a:r>
            <a:r>
              <a:rPr lang="ru-RU" sz="3100" dirty="0"/>
              <a:t>количества покупок на одного клиента </a:t>
            </a:r>
            <a:r>
              <a:rPr lang="en-US" sz="3100" dirty="0" err="1"/>
              <a:t>магазина</a:t>
            </a:r>
            <a:r>
              <a:rPr lang="en-US" sz="3100" dirty="0"/>
              <a:t>  </a:t>
            </a:r>
            <a:r>
              <a:rPr lang="en-US" sz="3100" dirty="0" err="1"/>
              <a:t>по</a:t>
            </a:r>
            <a:r>
              <a:rPr lang="en-US" sz="3100" dirty="0"/>
              <a:t> </a:t>
            </a:r>
            <a:r>
              <a:rPr lang="en-US" sz="3100" dirty="0" err="1"/>
              <a:t>дням</a:t>
            </a:r>
            <a:endParaRPr lang="en-US" sz="3100" dirty="0"/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491AF67C-3087-4852-B303-EE61A3B209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988560" y="2442914"/>
            <a:ext cx="6835020" cy="374687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Объект 14">
            <a:extLst>
              <a:ext uri="{FF2B5EF4-FFF2-40B4-BE49-F238E27FC236}">
                <a16:creationId xmlns:a16="http://schemas.microsoft.com/office/drawing/2014/main" id="{26B995AC-8EEE-469A-8F02-CC3416A1D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3102" y="2097151"/>
            <a:ext cx="4441895" cy="464149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К</a:t>
            </a:r>
            <a:r>
              <a:rPr lang="ru-RU" sz="1600" b="0" i="0" dirty="0">
                <a:effectLst/>
              </a:rPr>
              <a:t>лиенты не участвующие в программе лояльности имеют большие значения относительного числа покупок -  то есть покупают чаще, чем клиенты участвующие в программе лояльности, однако значения относительного числа покупок для них изменяются в большем диапазоне, то есть такие клиенты более нестабильны в своем поведении и количество покупок, совершаемых такими клиентами может изменяться в большом диапазоне</a:t>
            </a:r>
            <a:endParaRPr lang="en-US" sz="16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D0BAA41-5D7F-4EB3-88F6-5C2A4434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2DC25EE-239B-4C5F-AAD1-255A7D5F1EE2}" type="slidenum">
              <a:rPr lang="en-US" b="1" i="1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 b="1" i="1">
              <a:solidFill>
                <a:srgbClr val="FFFFFF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D32AF309-EC14-4FA6-8808-31DFA840A7E5}"/>
              </a:ext>
            </a:extLst>
          </p:cNvPr>
          <p:cNvSpPr txBox="1">
            <a:spLocks/>
          </p:cNvSpPr>
          <p:nvPr/>
        </p:nvSpPr>
        <p:spPr>
          <a:xfrm>
            <a:off x="6558007" y="2495608"/>
            <a:ext cx="516214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85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F8F13A7-36BE-4403-AF15-EAFAC1529BED}"/>
              </a:ext>
            </a:extLst>
          </p:cNvPr>
          <p:cNvSpPr/>
          <p:nvPr/>
        </p:nvSpPr>
        <p:spPr>
          <a:xfrm>
            <a:off x="6349659" y="3783260"/>
            <a:ext cx="5162140" cy="2677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173F905-A0F8-4D55-BDC8-E1A35DD7C91C}"/>
              </a:ext>
            </a:extLst>
          </p:cNvPr>
          <p:cNvSpPr/>
          <p:nvPr/>
        </p:nvSpPr>
        <p:spPr>
          <a:xfrm>
            <a:off x="680319" y="3783262"/>
            <a:ext cx="5263281" cy="2677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DA4C5-B9BB-4479-9227-E56F519C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sz="3100" dirty="0"/>
              <a:t>Сравнение средних расходов и количества покупок клиентов обеих групп</a:t>
            </a:r>
            <a:endParaRPr lang="en-US" sz="3100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D70D40E4-B4CA-4D97-8368-130EC03A4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19" y="2007704"/>
            <a:ext cx="10862301" cy="150497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/>
              <a:t>Среднее количество покупок и средние расходы клиентов не участвующих в программе лояльности выше, чем для участвующих, то есть </a:t>
            </a:r>
            <a:r>
              <a:rPr lang="ru-RU" sz="1800" u="sng" dirty="0"/>
              <a:t>клиенты не участвующие в программе лояльности покупают чаще и тратят больше 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871A716-9AFA-4CEE-9968-5F3B22C886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38" y="4045935"/>
            <a:ext cx="4697412" cy="2143849"/>
          </a:xfr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7FA638D1-DD3D-4761-8C2C-B0696B0880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605942" y="3891280"/>
            <a:ext cx="4700588" cy="2335165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D0BAA41-5D7F-4EB3-88F6-5C2A4434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2DC25EE-239B-4C5F-AAD1-255A7D5F1EE2}" type="slidenum">
              <a:rPr lang="en-US" b="1" i="1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 b="1" i="1">
              <a:solidFill>
                <a:srgbClr val="FFFFFF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D32AF309-EC14-4FA6-8808-31DFA840A7E5}"/>
              </a:ext>
            </a:extLst>
          </p:cNvPr>
          <p:cNvSpPr txBox="1">
            <a:spLocks/>
          </p:cNvSpPr>
          <p:nvPr/>
        </p:nvSpPr>
        <p:spPr>
          <a:xfrm>
            <a:off x="6558007" y="2495608"/>
            <a:ext cx="516214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3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5A8D905-E352-47E7-9E6F-977EF3BD83B0}"/>
              </a:ext>
            </a:extLst>
          </p:cNvPr>
          <p:cNvSpPr/>
          <p:nvPr/>
        </p:nvSpPr>
        <p:spPr>
          <a:xfrm>
            <a:off x="6935206" y="3596640"/>
            <a:ext cx="4236720" cy="3091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173F905-A0F8-4D55-BDC8-E1A35DD7C91C}"/>
              </a:ext>
            </a:extLst>
          </p:cNvPr>
          <p:cNvSpPr/>
          <p:nvPr/>
        </p:nvSpPr>
        <p:spPr>
          <a:xfrm>
            <a:off x="1168400" y="3596640"/>
            <a:ext cx="4236720" cy="3091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DA4C5-B9BB-4479-9227-E56F519C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3100" dirty="0"/>
              <a:t>Сравнение среднего чека для покупателей участвующих и не участвующих в программе лояльности</a:t>
            </a:r>
            <a:endParaRPr lang="en-US" sz="3100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D70D40E4-B4CA-4D97-8368-130EC03A4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19" y="2007705"/>
            <a:ext cx="10862301" cy="142129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1800" b="0" i="0" dirty="0">
                <a:effectLst/>
              </a:rPr>
              <a:t>На тепловых картах видно, что если для покупателей не участвующих в программе лояльности средний чек продолжает снижаться с течением времени, то для покупателей, участвующих в программе лояльности, после снижения в январе средний чек увеличивается.</a:t>
            </a:r>
            <a:endParaRPr lang="ru-RU" sz="1800" i="1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4FDA39C-21A6-42FE-955E-028378A2DB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174" y="3706543"/>
            <a:ext cx="3827805" cy="2905125"/>
          </a:xfrm>
        </p:spPr>
      </p:pic>
      <p:pic>
        <p:nvPicPr>
          <p:cNvPr id="18" name="Объект 17">
            <a:extLst>
              <a:ext uri="{FF2B5EF4-FFF2-40B4-BE49-F238E27FC236}">
                <a16:creationId xmlns:a16="http://schemas.microsoft.com/office/drawing/2014/main" id="{CE58A71F-E337-41D1-A8D5-497045216C2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63" y="3689950"/>
            <a:ext cx="3827805" cy="2905125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D0BAA41-5D7F-4EB3-88F6-5C2A4434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2DC25EE-239B-4C5F-AAD1-255A7D5F1EE2}" type="slidenum">
              <a:rPr lang="en-US" b="1" i="1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 b="1" i="1">
              <a:solidFill>
                <a:srgbClr val="FFFFFF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D32AF309-EC14-4FA6-8808-31DFA840A7E5}"/>
              </a:ext>
            </a:extLst>
          </p:cNvPr>
          <p:cNvSpPr txBox="1">
            <a:spLocks/>
          </p:cNvSpPr>
          <p:nvPr/>
        </p:nvSpPr>
        <p:spPr>
          <a:xfrm>
            <a:off x="6558007" y="2495608"/>
            <a:ext cx="516214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70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5A8D905-E352-47E7-9E6F-977EF3BD83B0}"/>
              </a:ext>
            </a:extLst>
          </p:cNvPr>
          <p:cNvSpPr/>
          <p:nvPr/>
        </p:nvSpPr>
        <p:spPr>
          <a:xfrm>
            <a:off x="6935206" y="3596640"/>
            <a:ext cx="4236720" cy="3091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173F905-A0F8-4D55-BDC8-E1A35DD7C91C}"/>
              </a:ext>
            </a:extLst>
          </p:cNvPr>
          <p:cNvSpPr/>
          <p:nvPr/>
        </p:nvSpPr>
        <p:spPr>
          <a:xfrm>
            <a:off x="1168400" y="3596640"/>
            <a:ext cx="4236720" cy="3091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DA4C5-B9BB-4479-9227-E56F519C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sz="3100" dirty="0"/>
              <a:t>Сравнение коэффициента оттока для клиентов, участвующих в программе лояльности и нет</a:t>
            </a:r>
            <a:endParaRPr lang="en-US" sz="3100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D70D40E4-B4CA-4D97-8368-130EC03A4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160" y="2007705"/>
            <a:ext cx="11619446" cy="142129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1800" b="0" i="0" dirty="0">
                <a:effectLst/>
              </a:rPr>
              <a:t>На основании построенных тепловых карт для коэффициента удержания для клиентов можно сказать, что коэффициент удержания для обеих групп примерно одинаков, то </a:t>
            </a:r>
            <a:r>
              <a:rPr lang="ru-RU" sz="1800" i="0" u="sng" dirty="0">
                <a:effectLst/>
              </a:rPr>
              <a:t>есть программа лояльности значительно не влияет на коэффициент удержания пользователей</a:t>
            </a:r>
            <a:endParaRPr lang="ru-RU" sz="1800" i="1" u="sng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D0BAA41-5D7F-4EB3-88F6-5C2A4434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2DC25EE-239B-4C5F-AAD1-255A7D5F1EE2}" type="slidenum">
              <a:rPr lang="en-US" b="1" i="1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 b="1" i="1" dirty="0">
              <a:solidFill>
                <a:srgbClr val="FFFFFF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D32AF309-EC14-4FA6-8808-31DFA840A7E5}"/>
              </a:ext>
            </a:extLst>
          </p:cNvPr>
          <p:cNvSpPr txBox="1">
            <a:spLocks/>
          </p:cNvSpPr>
          <p:nvPr/>
        </p:nvSpPr>
        <p:spPr>
          <a:xfrm>
            <a:off x="6558007" y="2495608"/>
            <a:ext cx="516214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8DFE948-3A58-4558-A936-02921E11917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57" y="3730604"/>
            <a:ext cx="3827805" cy="2905125"/>
          </a:xfrm>
        </p:spPr>
      </p:pic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358B6CAA-95B8-41DB-A1E4-0607026187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000" y="3730604"/>
            <a:ext cx="3838350" cy="2905125"/>
          </a:xfrm>
        </p:spPr>
      </p:pic>
    </p:spTree>
    <p:extLst>
      <p:ext uri="{BB962C8B-B14F-4D97-AF65-F5344CB8AC3E}">
        <p14:creationId xmlns:p14="http://schemas.microsoft.com/office/powerpoint/2010/main" val="305521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DA4C5-B9BB-4479-9227-E56F519C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800" dirty="0"/>
              <a:t>Выводы на основании анализа поведения клиентов, участвующих в программе лояльности и нет</a:t>
            </a:r>
            <a:endParaRPr lang="en-US" sz="28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D0BAA41-5D7F-4EB3-88F6-5C2A4434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B2DC25EE-239B-4C5F-AAD1-255A7D5F1EE2}" type="slidenum">
              <a:rPr lang="en-US" b="1" i="1"/>
              <a:pPr defTabSz="914400">
                <a:spcAft>
                  <a:spcPts val="600"/>
                </a:spcAft>
              </a:pPr>
              <a:t>8</a:t>
            </a:fld>
            <a:endParaRPr lang="en-US" b="1" i="1"/>
          </a:p>
        </p:txBody>
      </p:sp>
      <p:pic>
        <p:nvPicPr>
          <p:cNvPr id="17" name="Рисунок 1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1328702-CC4D-4506-B8F3-A9D0BC42A2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" t="9317" r="2252" b="9095"/>
          <a:stretch/>
        </p:blipFill>
        <p:spPr>
          <a:xfrm>
            <a:off x="7756890" y="2661921"/>
            <a:ext cx="4025116" cy="26619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D32AF309-EC14-4FA6-8808-31DFA840A7E5}"/>
              </a:ext>
            </a:extLst>
          </p:cNvPr>
          <p:cNvSpPr txBox="1">
            <a:spLocks/>
          </p:cNvSpPr>
          <p:nvPr/>
        </p:nvSpPr>
        <p:spPr>
          <a:xfrm>
            <a:off x="6527527" y="2546408"/>
            <a:ext cx="516214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graphicFrame>
        <p:nvGraphicFramePr>
          <p:cNvPr id="12" name="Текст 9">
            <a:extLst>
              <a:ext uri="{FF2B5EF4-FFF2-40B4-BE49-F238E27FC236}">
                <a16:creationId xmlns:a16="http://schemas.microsoft.com/office/drawing/2014/main" id="{5833150B-8E7F-4B74-B1A3-9B5DF3322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314450"/>
              </p:ext>
            </p:extLst>
          </p:nvPr>
        </p:nvGraphicFramePr>
        <p:xfrm>
          <a:off x="213361" y="2225040"/>
          <a:ext cx="7101840" cy="4277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432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DA4C5-B9BB-4479-9227-E56F519C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800" dirty="0"/>
              <a:t>Выводы об эффективности программы лояльности</a:t>
            </a:r>
            <a:endParaRPr lang="en-US" sz="28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D0BAA41-5D7F-4EB3-88F6-5C2A4434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B2DC25EE-239B-4C5F-AAD1-255A7D5F1EE2}" type="slidenum">
              <a:rPr lang="en-US" b="1" i="1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 b="1" i="1">
              <a:solidFill>
                <a:srgbClr val="FFFFFF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D32AF309-EC14-4FA6-8808-31DFA840A7E5}"/>
              </a:ext>
            </a:extLst>
          </p:cNvPr>
          <p:cNvSpPr txBox="1">
            <a:spLocks/>
          </p:cNvSpPr>
          <p:nvPr/>
        </p:nvSpPr>
        <p:spPr>
          <a:xfrm>
            <a:off x="6527527" y="2546408"/>
            <a:ext cx="516214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EAD2007-3594-49D1-B3B6-BD02B8879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1" y="2296232"/>
            <a:ext cx="9786182" cy="41858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b="0" i="0" dirty="0">
                <a:effectLst/>
                <a:latin typeface="Helvetica Neue"/>
              </a:rPr>
              <a:t>Программа лояльности </a:t>
            </a:r>
            <a:r>
              <a:rPr lang="ru-RU" b="1" i="0" u="sng" dirty="0">
                <a:effectLst/>
                <a:latin typeface="Helvetica Neue"/>
              </a:rPr>
              <a:t>не эффективна.</a:t>
            </a:r>
          </a:p>
          <a:p>
            <a:pPr>
              <a:lnSpc>
                <a:spcPct val="150000"/>
              </a:lnSpc>
            </a:pPr>
            <a:r>
              <a:rPr lang="ru-RU" b="0" i="0" dirty="0">
                <a:effectLst/>
                <a:latin typeface="Helvetica Neue"/>
              </a:rPr>
              <a:t>Необходимо </a:t>
            </a:r>
            <a:r>
              <a:rPr lang="ru-RU" b="1" i="0" u="sng" dirty="0">
                <a:effectLst/>
                <a:latin typeface="Helvetica Neue"/>
              </a:rPr>
              <a:t>модернизировать программу лояльности</a:t>
            </a:r>
            <a:r>
              <a:rPr lang="ru-RU" b="0" i="0" dirty="0">
                <a:effectLst/>
                <a:latin typeface="Helvetica Neue"/>
              </a:rPr>
              <a:t>. Модернизировать программу лояльности можно различными способами, например, внедрив накопительную систему скидок или индивидуальных предложений, привлекая магазины-партнеров к акциям или же составив различные предложения для групп клиентов, с учетом их индивидуальных предпочтений.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80486687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Оранжевый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1403</Words>
  <Application>Microsoft Office PowerPoint</Application>
  <PresentationFormat>Широкоэкранный</PresentationFormat>
  <Paragraphs>138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Helvetica Neue</vt:lpstr>
      <vt:lpstr>Trebuchet MS</vt:lpstr>
      <vt:lpstr>Берлин</vt:lpstr>
      <vt:lpstr>Анализ программы лояльности строительного ритейла</vt:lpstr>
      <vt:lpstr>Задачи исследования</vt:lpstr>
      <vt:lpstr>Анализ динамики изменения общего количества покупок клиентов магазина  по дням</vt:lpstr>
      <vt:lpstr>Анализ динамики изменения количества покупок на одного клиента магазина  по дням</vt:lpstr>
      <vt:lpstr>Сравнение средних расходов и количества покупок клиентов обеих групп</vt:lpstr>
      <vt:lpstr>Сравнение среднего чека для покупателей участвующих и не участвующих в программе лояльности</vt:lpstr>
      <vt:lpstr>Сравнение коэффициента оттока для клиентов, участвующих в программе лояльности и нет</vt:lpstr>
      <vt:lpstr>Выводы на основании анализа поведения клиентов, участвующих в программе лояльности и нет</vt:lpstr>
      <vt:lpstr>Выводы об эффективности программы лояльности</vt:lpstr>
      <vt:lpstr>Кластеризация клиентов, участвующих в программе лояльности</vt:lpstr>
      <vt:lpstr>Выделение основных характеристик групп клиентов</vt:lpstr>
      <vt:lpstr>Анализ распределения основных признаков для разных групп клиентов</vt:lpstr>
      <vt:lpstr>Анализ распределения основных признаков для разных групп клиентов</vt:lpstr>
      <vt:lpstr>Анализ распределения основных признаков для разных групп клиентов</vt:lpstr>
      <vt:lpstr>Анализ распределения основных признаков для разных групп клиентов</vt:lpstr>
      <vt:lpstr>Анализ распределения основных признаков для разных групп клиентов</vt:lpstr>
      <vt:lpstr>Формирование рекомендаций по изменению программы лояльности</vt:lpstr>
      <vt:lpstr>Краткие выводы</vt:lpstr>
      <vt:lpstr>Cпасибо за внимание!</vt:lpstr>
      <vt:lpstr>Ссылка на дашборд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программы лояльности строительного ритейла</dc:title>
  <dc:creator>Liz Ozerova</dc:creator>
  <cp:lastModifiedBy>Liz Ozerova</cp:lastModifiedBy>
  <cp:revision>2</cp:revision>
  <dcterms:created xsi:type="dcterms:W3CDTF">2021-01-28T07:42:35Z</dcterms:created>
  <dcterms:modified xsi:type="dcterms:W3CDTF">2021-01-28T07:44:22Z</dcterms:modified>
</cp:coreProperties>
</file>