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34" d="100"/>
          <a:sy n="34" d="100"/>
        </p:scale>
        <p:origin x="872" y="26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4/23/25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4/23/25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4/23/25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4/23/25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33" descr="A graph showing a crash&#10;&#10;AI-generated content may be incorrect.">
            <a:extLst>
              <a:ext uri="{FF2B5EF4-FFF2-40B4-BE49-F238E27FC236}">
                <a16:creationId xmlns:a16="http://schemas.microsoft.com/office/drawing/2014/main" id="{701E2D83-C012-CDBF-FFED-F6724D821583}"/>
              </a:ext>
            </a:extLst>
          </p:cNvPr>
          <p:cNvPicPr>
            <a:picLocks noChangeAspect="1"/>
          </p:cNvPicPr>
          <p:nvPr/>
        </p:nvPicPr>
        <p:blipFill>
          <a:blip r:embed="rId2"/>
          <a:stretch>
            <a:fillRect/>
          </a:stretch>
        </p:blipFill>
        <p:spPr>
          <a:xfrm>
            <a:off x="24698680" y="13724991"/>
            <a:ext cx="18790829" cy="8326101"/>
          </a:xfrm>
          <a:prstGeom prst="rect">
            <a:avLst/>
          </a:prstGeom>
        </p:spPr>
      </p:pic>
      <p:sp useBgFill="1">
        <p:nvSpPr>
          <p:cNvPr id="7" name="Text Box 14872"/>
          <p:cNvSpPr txBox="1">
            <a:spLocks noChangeArrowheads="1"/>
          </p:cNvSpPr>
          <p:nvPr/>
        </p:nvSpPr>
        <p:spPr bwMode="auto">
          <a:xfrm>
            <a:off x="395601" y="14916843"/>
            <a:ext cx="12791796" cy="15068720"/>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dirty="0">
                <a:latin typeface="Palatino Linotype" panose="02040502050505030304" pitchFamily="18" charset="0"/>
                <a:ea typeface="PMingLiU" pitchFamily="18" charset="-120"/>
              </a:rPr>
              <a:t>	The dataset was provided by the NYC </a:t>
            </a:r>
            <a:r>
              <a:rPr lang="en-US" altLang="zh-TW" sz="3600" b="1" dirty="0" err="1">
                <a:latin typeface="Palatino Linotype" panose="02040502050505030304" pitchFamily="18" charset="0"/>
                <a:ea typeface="PMingLiU" pitchFamily="18" charset="-120"/>
              </a:rPr>
              <a:t>OpenData</a:t>
            </a:r>
            <a:r>
              <a:rPr lang="en-US" altLang="zh-TW" sz="3600" b="1" dirty="0">
                <a:latin typeface="Palatino Linotype" panose="02040502050505030304" pitchFamily="18" charset="0"/>
                <a:ea typeface="PMingLiU" pitchFamily="18" charset="-120"/>
              </a:rPr>
              <a:t> team and documents accidents where a NYPD accident report was filed. Starting in 2012, the dataset contains over 2 million accidents and information regarding each crash’s time, location and severity. </a:t>
            </a:r>
          </a:p>
          <a:p>
            <a:pPr eaLnBrk="1" hangingPunct="1"/>
            <a:r>
              <a:rPr lang="en-US" altLang="zh-TW" sz="3600" b="1" dirty="0">
                <a:latin typeface="Palatino Linotype" panose="02040502050505030304" pitchFamily="18" charset="0"/>
                <a:ea typeface="PMingLiU" pitchFamily="18" charset="-120"/>
              </a:rPr>
              <a:t>	The data cleaning process removed crashes without location data and sorted the accidents by crash date. Subsets of before March 1, 2020, and after March 1</a:t>
            </a:r>
            <a:r>
              <a:rPr lang="en-US" altLang="zh-TW" sz="3600" b="1" baseline="30000" dirty="0">
                <a:latin typeface="Palatino Linotype" panose="02040502050505030304" pitchFamily="18" charset="0"/>
                <a:ea typeface="PMingLiU" pitchFamily="18" charset="-120"/>
              </a:rPr>
              <a:t>st</a:t>
            </a:r>
            <a:r>
              <a:rPr lang="en-US" altLang="zh-TW" sz="3600" b="1" dirty="0">
                <a:latin typeface="Palatino Linotype" panose="02040502050505030304" pitchFamily="18" charset="0"/>
                <a:ea typeface="PMingLiU" pitchFamily="18" charset="-120"/>
              </a:rPr>
              <a:t> were also created for use in the analysis. The date for the split was chosen based on when NYC Covid-19 pandemic measures started going into effect</a:t>
            </a:r>
          </a:p>
          <a:p>
            <a:pPr eaLnBrk="1" hangingPunct="1"/>
            <a:r>
              <a:rPr lang="en-US" altLang="zh-TW" sz="3600" b="1" dirty="0">
                <a:latin typeface="Palatino Linotype" panose="02040502050505030304" pitchFamily="18" charset="0"/>
                <a:ea typeface="PMingLiU" pitchFamily="18" charset="-120"/>
              </a:rPr>
              <a:t>	A geospatial analysis was conducted via mapping of accidents to to determine if there were commonalities among hotspots and if there was a change in accident patterns between the two timeframes. </a:t>
            </a:r>
          </a:p>
          <a:p>
            <a:pPr eaLnBrk="1" hangingPunct="1"/>
            <a:r>
              <a:rPr lang="en-US" altLang="zh-TW" sz="3600" b="1" dirty="0">
                <a:latin typeface="Palatino Linotype" panose="02040502050505030304" pitchFamily="18" charset="0"/>
                <a:ea typeface="PMingLiU" pitchFamily="18" charset="-120"/>
              </a:rPr>
              <a:t>	To analyze any shifts in crash severity a time series analysis was conducted on all accidents, accidents with injuries and accidents with casualties to determine if changes in accident trend over time was consistent across severity. Additionally, the change in the monthly average of people involved in accidents was analyzed using Welch’s T-test and visualized with a stacked bar chart.</a:t>
            </a:r>
          </a:p>
          <a:p>
            <a:pPr eaLnBrk="1" hangingPunct="1"/>
            <a:endParaRPr lang="en-US" altLang="zh-TW" sz="3600" b="1" dirty="0">
              <a:latin typeface="Palatino Linotype" panose="02040502050505030304" pitchFamily="18" charset="0"/>
              <a:ea typeface="PMingLiU" pitchFamily="18" charset="-120"/>
            </a:endParaRPr>
          </a:p>
          <a:p>
            <a:pPr eaLnBrk="1" hangingPunct="1"/>
            <a:endParaRPr lang="en-US" altLang="zh-TW" sz="3600" b="1" dirty="0">
              <a:latin typeface="Palatino Linotype" panose="02040502050505030304" pitchFamily="18" charset="0"/>
              <a:ea typeface="PMingLiU" pitchFamily="18" charset="-120"/>
            </a:endParaRPr>
          </a:p>
          <a:p>
            <a:pPr eaLnBrk="1" hangingPunct="1"/>
            <a:endParaRPr lang="en-US" altLang="zh-TW" sz="3600" b="1" dirty="0">
              <a:latin typeface="Palatino Linotype" panose="02040502050505030304" pitchFamily="18" charset="0"/>
              <a:ea typeface="PMingLiU" pitchFamily="18" charset="-120"/>
            </a:endParaRPr>
          </a:p>
          <a:p>
            <a:pPr eaLnBrk="1" hangingPunct="1"/>
            <a:endParaRPr lang="en-US" altLang="zh-TW" sz="3600" b="1" dirty="0">
              <a:latin typeface="Palatino Linotype" panose="02040502050505030304" pitchFamily="18" charset="0"/>
              <a:ea typeface="PMingLiU" pitchFamily="18" charset="-120"/>
            </a:endParaRPr>
          </a:p>
          <a:p>
            <a:pPr eaLnBrk="1" hangingPunct="1"/>
            <a:endParaRPr lang="en-US" altLang="zh-TW" sz="3600" b="1" dirty="0">
              <a:latin typeface="Palatino Linotype" panose="02040502050505030304" pitchFamily="18" charset="0"/>
              <a:ea typeface="PMingLiU" pitchFamily="18" charset="-120"/>
            </a:endParaRPr>
          </a:p>
        </p:txBody>
      </p:sp>
      <p:sp>
        <p:nvSpPr>
          <p:cNvPr id="8" name="AutoShape 15646"/>
          <p:cNvSpPr>
            <a:spLocks noChangeArrowheads="1"/>
          </p:cNvSpPr>
          <p:nvPr/>
        </p:nvSpPr>
        <p:spPr bwMode="auto">
          <a:xfrm>
            <a:off x="76201" y="3615615"/>
            <a:ext cx="13117286"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useBgFill="1">
        <p:nvSpPr>
          <p:cNvPr id="14" name="Text Box 18909"/>
          <p:cNvSpPr txBox="1">
            <a:spLocks noChangeArrowheads="1"/>
          </p:cNvSpPr>
          <p:nvPr/>
        </p:nvSpPr>
        <p:spPr bwMode="auto">
          <a:xfrm>
            <a:off x="401691" y="4683947"/>
            <a:ext cx="12791796" cy="9528742"/>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dirty="0">
                <a:latin typeface="Palatino Linotype" panose="02040502050505030304" pitchFamily="18" charset="0"/>
                <a:ea typeface="PMingLiU" pitchFamily="18" charset="-120"/>
              </a:rPr>
              <a:t>	Millions of car accidents occur every year in the USA resulting in injuries, deaths and increased traffic congestion. Did the Covid-19 pandemic impact the frequency and/or severity of traffic accidents? Leveraging a dataset documenting vehicle accident details from the past ten years in New York City, this project investigates the changes observed in car crash frequencies and variance before and after March 2020. </a:t>
            </a:r>
          </a:p>
          <a:p>
            <a:pPr eaLnBrk="1" hangingPunct="1"/>
            <a:r>
              <a:rPr lang="en-US" altLang="zh-TW" sz="3600" b="1" dirty="0">
                <a:latin typeface="Palatino Linotype" panose="02040502050505030304" pitchFamily="18" charset="0"/>
                <a:ea typeface="PMingLiU" pitchFamily="18" charset="-120"/>
              </a:rPr>
              <a:t>	We conducted geospatial analysis of the data to identify location-based trends and a time series analysis to determine if those trends were consistent across the entire timeframe. By identifying the patterns or trends in the NYC accident data, perhaps more targeted and effective solutions can be created to widely reduce the number of accidents occurring nationwide due to necessary changes in behavior dictated by Covid-19. </a:t>
            </a:r>
          </a:p>
          <a:p>
            <a:pPr eaLnBrk="1" hangingPunct="1"/>
            <a:r>
              <a:rPr lang="en-US" altLang="zh-TW" sz="3600" b="1" dirty="0">
                <a:latin typeface="Palatino Linotype" panose="02040502050505030304" pitchFamily="18" charset="0"/>
                <a:ea typeface="PMingLiU" pitchFamily="18" charset="-120"/>
              </a:rPr>
              <a:t>	</a:t>
            </a:r>
          </a:p>
        </p:txBody>
      </p:sp>
      <p:sp>
        <p:nvSpPr>
          <p:cNvPr id="17" name="AutoShape 19168"/>
          <p:cNvSpPr>
            <a:spLocks noChangeArrowheads="1"/>
          </p:cNvSpPr>
          <p:nvPr/>
        </p:nvSpPr>
        <p:spPr bwMode="auto">
          <a:xfrm>
            <a:off x="70111" y="13813449"/>
            <a:ext cx="13117286"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t>
            </a:r>
            <a:endParaRPr lang="en-US" sz="4400" dirty="0">
              <a:latin typeface="Palatino Linotype" panose="02040502050505030304" pitchFamily="18" charset="0"/>
              <a:cs typeface="Times New Roman" pitchFamily="18" charset="0"/>
            </a:endParaRPr>
          </a:p>
        </p:txBody>
      </p:sp>
      <p:sp useBgFill="1">
        <p:nvSpPr>
          <p:cNvPr id="23" name="Text Box 18909"/>
          <p:cNvSpPr txBox="1">
            <a:spLocks noChangeArrowheads="1"/>
          </p:cNvSpPr>
          <p:nvPr/>
        </p:nvSpPr>
        <p:spPr bwMode="auto">
          <a:xfrm>
            <a:off x="24033468" y="25026031"/>
            <a:ext cx="19456041" cy="7866749"/>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sz="3600" b="1" dirty="0">
                <a:latin typeface="Palatino Linotype" panose="02040502050505030304" pitchFamily="18" charset="0"/>
              </a:rPr>
              <a:t>	Geospatial analysis (fig 1 &amp; 2) showed a shift in traffic accident patterns following March 2020, with a large reduction in hot spots that correspond with densely trafficked areas like Times Square or bridges. This could be due to a reduction in overall traffic, which aligns with the change in overall crashes seen in fig. 3, or a sign of larger change in traffic patterns resulting from the shift to work from home, due to the persistence of the trend even after restrictions were lifted. </a:t>
            </a:r>
          </a:p>
          <a:p>
            <a:pPr eaLnBrk="1" hangingPunct="1"/>
            <a:r>
              <a:rPr lang="en-US" sz="3600" b="1" dirty="0">
                <a:latin typeface="Palatino Linotype" panose="02040502050505030304" pitchFamily="18" charset="0"/>
              </a:rPr>
              <a:t>	The severity analysis showed that overall crashes saw a change in pattern, to be overall lower and with less variance after March 2020. However, the crashes with injuries and casualties returned to the pre-pandemic pattern a few months after March 2020 indicating that car accidents, on average are more severe than prior to 2020.  The distribution of those injured and killed in crashes were found to be significantly different via the Welch’s T-test. Pedestrian injuries and deaths saw a decrease while motorist and cyclist injuries and deaths saw an increase after March 2020. This change indicates a need for further research to understand the causes of that shift. </a:t>
            </a:r>
            <a:endParaRPr lang="en-US" altLang="zh-TW" sz="3600" dirty="0">
              <a:latin typeface="Palatino Linotype" panose="02040502050505030304" pitchFamily="18" charset="0"/>
              <a:ea typeface="PMingLiU" pitchFamily="18" charset="-120"/>
            </a:endParaRPr>
          </a:p>
        </p:txBody>
      </p:sp>
      <p:sp useBgFill="1">
        <p:nvSpPr>
          <p:cNvPr id="24" name="Text Box 18909"/>
          <p:cNvSpPr txBox="1">
            <a:spLocks noChangeArrowheads="1"/>
          </p:cNvSpPr>
          <p:nvPr/>
        </p:nvSpPr>
        <p:spPr bwMode="auto">
          <a:xfrm>
            <a:off x="13552714" y="4561432"/>
            <a:ext cx="11040271" cy="14514722"/>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u="sng" dirty="0">
                <a:latin typeface="Palatino Linotype" panose="02040502050505030304" pitchFamily="18" charset="0"/>
                <a:ea typeface="PMingLiU" pitchFamily="18" charset="-120"/>
              </a:rPr>
              <a:t>Fig. 1 &amp; 2</a:t>
            </a:r>
            <a:r>
              <a:rPr lang="en-US" altLang="zh-TW" sz="3600" b="1" dirty="0">
                <a:latin typeface="Palatino Linotype" panose="02040502050505030304" pitchFamily="18" charset="0"/>
                <a:ea typeface="PMingLiU" pitchFamily="18" charset="-120"/>
              </a:rPr>
              <a:t>: </a:t>
            </a:r>
          </a:p>
          <a:p>
            <a:pPr eaLnBrk="1" hangingPunct="1"/>
            <a:r>
              <a:rPr lang="en-US" altLang="zh-TW" sz="3600" b="1" dirty="0">
                <a:latin typeface="Palatino Linotype" panose="02040502050505030304" pitchFamily="18" charset="0"/>
                <a:ea typeface="PMingLiU" pitchFamily="18" charset="-120"/>
              </a:rPr>
              <a:t>	The two heatmaps depict the density of crash occurrences across NYC, figure 1 showing pre-Covid-19 pandemic measures in March 2020, and figure 2 showing post March 2020. Figure 1 shows a hotspot around high traffic tourist areas as well as the Manhattan side of bridges. This hotspot is not present post March 2020. </a:t>
            </a:r>
            <a:endParaRPr lang="en-US" altLang="zh-TW" sz="3600" dirty="0">
              <a:latin typeface="Palatino Linotype" panose="02040502050505030304" pitchFamily="18" charset="0"/>
              <a:ea typeface="PMingLiU" pitchFamily="18" charset="-120"/>
            </a:endParaRPr>
          </a:p>
          <a:p>
            <a:pPr eaLnBrk="1" hangingPunct="1"/>
            <a:r>
              <a:rPr lang="en-US" altLang="zh-TW" sz="3600" b="1" u="sng" dirty="0">
                <a:latin typeface="Palatino Linotype" panose="02040502050505030304" pitchFamily="18" charset="0"/>
                <a:ea typeface="PMingLiU" pitchFamily="18" charset="-120"/>
              </a:rPr>
              <a:t>Fig: 3</a:t>
            </a:r>
            <a:r>
              <a:rPr lang="en-US" altLang="zh-TW" sz="3600" b="1" dirty="0">
                <a:latin typeface="Palatino Linotype" panose="02040502050505030304" pitchFamily="18" charset="0"/>
                <a:ea typeface="PMingLiU" pitchFamily="18" charset="-120"/>
              </a:rPr>
              <a:t>:</a:t>
            </a:r>
          </a:p>
          <a:p>
            <a:pPr eaLnBrk="1" hangingPunct="1"/>
            <a:r>
              <a:rPr lang="en-US" altLang="zh-TW" sz="3600" b="1" dirty="0">
                <a:latin typeface="Palatino Linotype" panose="02040502050505030304" pitchFamily="18" charset="0"/>
                <a:ea typeface="PMingLiU" pitchFamily="18" charset="-120"/>
              </a:rPr>
              <a:t>	This graph depicts the daily number of accidents, with additional lines of accidents with injuries and with casualties. There is a sharp shift in the number of daily crashes following March 2020 (red line) that is seen in both total crashes and accidents.  However, daily crashes remained lower than prior years while injuries and casualties resumed the pattern seen prior. </a:t>
            </a:r>
            <a:endParaRPr lang="en-US" altLang="zh-TW" sz="3600" dirty="0">
              <a:latin typeface="Palatino Linotype" panose="02040502050505030304" pitchFamily="18" charset="0"/>
              <a:ea typeface="PMingLiU" pitchFamily="18" charset="-120"/>
            </a:endParaRPr>
          </a:p>
          <a:p>
            <a:pPr eaLnBrk="1" hangingPunct="1"/>
            <a:r>
              <a:rPr lang="en-US" altLang="zh-TW" sz="3600" b="1" u="sng" dirty="0">
                <a:latin typeface="Palatino Linotype" panose="02040502050505030304" pitchFamily="18" charset="0"/>
                <a:ea typeface="PMingLiU" pitchFamily="18" charset="-120"/>
              </a:rPr>
              <a:t>Fig: 4 &amp; 5</a:t>
            </a:r>
            <a:r>
              <a:rPr lang="en-US" altLang="zh-TW" sz="3600" b="1" dirty="0">
                <a:latin typeface="Palatino Linotype" panose="02040502050505030304" pitchFamily="18" charset="0"/>
                <a:ea typeface="PMingLiU" pitchFamily="18" charset="-120"/>
              </a:rPr>
              <a:t>:</a:t>
            </a:r>
          </a:p>
          <a:p>
            <a:pPr eaLnBrk="1" hangingPunct="1"/>
            <a:r>
              <a:rPr lang="en-US" altLang="zh-TW" sz="3600" dirty="0">
                <a:latin typeface="Palatino Linotype" panose="02040502050505030304" pitchFamily="18" charset="0"/>
                <a:ea typeface="PMingLiU" pitchFamily="18" charset="-120"/>
              </a:rPr>
              <a:t>	</a:t>
            </a:r>
            <a:r>
              <a:rPr lang="en-US" altLang="zh-TW" sz="3600" b="1" dirty="0">
                <a:latin typeface="Palatino Linotype" panose="02040502050505030304" pitchFamily="18" charset="0"/>
                <a:ea typeface="PMingLiU" pitchFamily="18" charset="-120"/>
              </a:rPr>
              <a:t>Two stacked bar charts depicting the breakdown of mean monthly injuries and deaths respectively among motorists, cyclists and pedestrians between the time frames. While the overall mean monthly injuries and deaths did not significantly change, there was a reduction in pedestrian injuries in deaths between the time frames. </a:t>
            </a:r>
            <a:endParaRPr lang="en-US" altLang="zh-TW" sz="3600" dirty="0">
              <a:latin typeface="Palatino Linotype" panose="02040502050505030304" pitchFamily="18" charset="0"/>
              <a:ea typeface="PMingLiU" pitchFamily="18" charset="-120"/>
            </a:endParaRPr>
          </a:p>
        </p:txBody>
      </p:sp>
      <p:sp>
        <p:nvSpPr>
          <p:cNvPr id="27" name="AutoShape 15648"/>
          <p:cNvSpPr>
            <a:spLocks noChangeArrowheads="1"/>
          </p:cNvSpPr>
          <p:nvPr/>
        </p:nvSpPr>
        <p:spPr bwMode="auto">
          <a:xfrm>
            <a:off x="70111" y="27992614"/>
            <a:ext cx="13117286"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Python Code &amp; Sources</a:t>
            </a:r>
            <a:endParaRPr lang="en-US" sz="4400" dirty="0">
              <a:latin typeface="Palatino Linotype" panose="02040502050505030304" pitchFamily="18" charset="0"/>
              <a:cs typeface="Times New Roman" pitchFamily="18" charset="0"/>
            </a:endParaRPr>
          </a:p>
        </p:txBody>
      </p:sp>
      <p:sp>
        <p:nvSpPr>
          <p:cNvPr id="30" name="Rectangle 90"/>
          <p:cNvSpPr>
            <a:spLocks noChangeArrowheads="1"/>
          </p:cNvSpPr>
          <p:nvPr/>
        </p:nvSpPr>
        <p:spPr bwMode="auto">
          <a:xfrm>
            <a:off x="8553450" y="250111"/>
            <a:ext cx="26784300" cy="2951931"/>
          </a:xfrm>
          <a:prstGeom prst="rect">
            <a:avLst/>
          </a:prstGeom>
          <a:solidFill>
            <a:srgbClr val="FFCC00"/>
          </a:solidFill>
          <a:ln>
            <a:noFill/>
          </a:ln>
        </p:spPr>
        <p:txBody>
          <a:bodyPr wrap="square" lIns="225903" tIns="112951" rIns="225903" bIns="112951">
            <a:spAutoFit/>
          </a:bodyPr>
          <a:lstStyle/>
          <a:p>
            <a:pPr algn="ctr" defTabSz="2259013">
              <a:lnSpc>
                <a:spcPct val="100000"/>
              </a:lnSpc>
            </a:pPr>
            <a:r>
              <a:rPr lang="en-US" sz="7200" b="1" dirty="0">
                <a:latin typeface="Palatino Linotype" panose="02040502050505030304" pitchFamily="18" charset="0"/>
              </a:rPr>
              <a:t>Analysis of Car Accident Trend Changes Due to Covid-19</a:t>
            </a:r>
            <a:br>
              <a:rPr lang="en-US" sz="7200" dirty="0">
                <a:latin typeface="Palatino Linotype" panose="02040502050505030304" pitchFamily="18" charset="0"/>
              </a:rPr>
            </a:br>
            <a:r>
              <a:rPr lang="en-US" sz="6000" b="1" dirty="0">
                <a:latin typeface="Palatino Linotype" panose="02040502050505030304" pitchFamily="18" charset="0"/>
              </a:rPr>
              <a:t>Liz Ragsdale | Advisor: Dr. Joesph DeMaio</a:t>
            </a:r>
          </a:p>
          <a:p>
            <a:pPr algn="ctr" defTabSz="2259013">
              <a:lnSpc>
                <a:spcPct val="100000"/>
              </a:lnSpc>
            </a:pPr>
            <a:r>
              <a:rPr lang="en-US" sz="4500" dirty="0">
                <a:latin typeface="Palatino Linotype" panose="02040502050505030304" pitchFamily="18" charset="0"/>
              </a:rPr>
              <a:t>School of Data Science and Analytics | Kennesaw State University</a:t>
            </a:r>
          </a:p>
        </p:txBody>
      </p:sp>
      <p:sp>
        <p:nvSpPr>
          <p:cNvPr id="4" name="AutoShape 15648">
            <a:extLst>
              <a:ext uri="{FF2B5EF4-FFF2-40B4-BE49-F238E27FC236}">
                <a16:creationId xmlns:a16="http://schemas.microsoft.com/office/drawing/2014/main" id="{5D3FB830-BD83-920C-7C68-EF03EE7245B1}"/>
              </a:ext>
            </a:extLst>
          </p:cNvPr>
          <p:cNvSpPr>
            <a:spLocks noChangeArrowheads="1"/>
          </p:cNvSpPr>
          <p:nvPr/>
        </p:nvSpPr>
        <p:spPr bwMode="auto">
          <a:xfrm>
            <a:off x="24117369" y="24032740"/>
            <a:ext cx="19385292" cy="993973"/>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Conclusions</a:t>
            </a:r>
            <a:endParaRPr lang="en-US" sz="4400" dirty="0">
              <a:latin typeface="Palatino Linotype" panose="02040502050505030304" pitchFamily="18" charset="0"/>
              <a:cs typeface="Times New Roman" pitchFamily="18" charset="0"/>
            </a:endParaRPr>
          </a:p>
        </p:txBody>
      </p:sp>
      <p:pic>
        <p:nvPicPr>
          <p:cNvPr id="36" name="Picture 35" descr="A map of a city&#10;&#10;AI-generated content may be incorrect.">
            <a:extLst>
              <a:ext uri="{FF2B5EF4-FFF2-40B4-BE49-F238E27FC236}">
                <a16:creationId xmlns:a16="http://schemas.microsoft.com/office/drawing/2014/main" id="{8422FABB-4F0F-258D-E93A-7F3F4FB3AA8A}"/>
              </a:ext>
            </a:extLst>
          </p:cNvPr>
          <p:cNvPicPr>
            <a:picLocks noChangeAspect="1"/>
          </p:cNvPicPr>
          <p:nvPr/>
        </p:nvPicPr>
        <p:blipFill>
          <a:blip r:embed="rId3"/>
          <a:stretch>
            <a:fillRect/>
          </a:stretch>
        </p:blipFill>
        <p:spPr>
          <a:xfrm>
            <a:off x="24680202" y="4606215"/>
            <a:ext cx="9509690" cy="9204384"/>
          </a:xfrm>
          <a:prstGeom prst="rect">
            <a:avLst/>
          </a:prstGeom>
        </p:spPr>
      </p:pic>
      <p:pic>
        <p:nvPicPr>
          <p:cNvPr id="38" name="Picture 37" descr="A map of a heatmap&#10;&#10;AI-generated content may be incorrect.">
            <a:extLst>
              <a:ext uri="{FF2B5EF4-FFF2-40B4-BE49-F238E27FC236}">
                <a16:creationId xmlns:a16="http://schemas.microsoft.com/office/drawing/2014/main" id="{7FAE96CF-6852-1E91-CF3E-ECEDC4E22805}"/>
              </a:ext>
            </a:extLst>
          </p:cNvPr>
          <p:cNvPicPr>
            <a:picLocks noChangeAspect="1"/>
          </p:cNvPicPr>
          <p:nvPr/>
        </p:nvPicPr>
        <p:blipFill>
          <a:blip r:embed="rId4"/>
          <a:stretch>
            <a:fillRect/>
          </a:stretch>
        </p:blipFill>
        <p:spPr>
          <a:xfrm>
            <a:off x="34277109" y="4562023"/>
            <a:ext cx="9509690" cy="9204384"/>
          </a:xfrm>
          <a:prstGeom prst="rect">
            <a:avLst/>
          </a:prstGeom>
        </p:spPr>
      </p:pic>
      <p:pic>
        <p:nvPicPr>
          <p:cNvPr id="32" name="Picture 31" descr="A graph of injuries after a accident&#10;&#10;AI-generated content may be incorrect.">
            <a:extLst>
              <a:ext uri="{FF2B5EF4-FFF2-40B4-BE49-F238E27FC236}">
                <a16:creationId xmlns:a16="http://schemas.microsoft.com/office/drawing/2014/main" id="{FCF600BF-1ABD-CA58-87C4-4A44B711D95F}"/>
              </a:ext>
            </a:extLst>
          </p:cNvPr>
          <p:cNvPicPr>
            <a:picLocks noChangeAspect="1"/>
          </p:cNvPicPr>
          <p:nvPr/>
        </p:nvPicPr>
        <p:blipFill>
          <a:blip r:embed="rId5"/>
          <a:stretch>
            <a:fillRect/>
          </a:stretch>
        </p:blipFill>
        <p:spPr>
          <a:xfrm>
            <a:off x="13929670" y="19409007"/>
            <a:ext cx="9921240" cy="6670094"/>
          </a:xfrm>
          <a:prstGeom prst="rect">
            <a:avLst/>
          </a:prstGeom>
        </p:spPr>
      </p:pic>
      <p:pic>
        <p:nvPicPr>
          <p:cNvPr id="29" name="Picture 28" descr="A graph of a number of people with their motorists&#10;&#10;AI-generated content may be incorrect.">
            <a:extLst>
              <a:ext uri="{FF2B5EF4-FFF2-40B4-BE49-F238E27FC236}">
                <a16:creationId xmlns:a16="http://schemas.microsoft.com/office/drawing/2014/main" id="{E9340478-60B3-9430-22BD-AC32FCA86B67}"/>
              </a:ext>
            </a:extLst>
          </p:cNvPr>
          <p:cNvPicPr>
            <a:picLocks noChangeAspect="1"/>
          </p:cNvPicPr>
          <p:nvPr/>
        </p:nvPicPr>
        <p:blipFill>
          <a:blip r:embed="rId6"/>
          <a:stretch>
            <a:fillRect/>
          </a:stretch>
        </p:blipFill>
        <p:spPr>
          <a:xfrm>
            <a:off x="14013570" y="26222686"/>
            <a:ext cx="9753439" cy="6670094"/>
          </a:xfrm>
          <a:prstGeom prst="rect">
            <a:avLst/>
          </a:prstGeom>
        </p:spPr>
      </p:pic>
      <p:sp>
        <p:nvSpPr>
          <p:cNvPr id="2" name="TextBox 1">
            <a:extLst>
              <a:ext uri="{FF2B5EF4-FFF2-40B4-BE49-F238E27FC236}">
                <a16:creationId xmlns:a16="http://schemas.microsoft.com/office/drawing/2014/main" id="{5F1FD7E2-4F78-E9FF-ED79-97A182C03A24}"/>
              </a:ext>
            </a:extLst>
          </p:cNvPr>
          <p:cNvSpPr txBox="1"/>
          <p:nvPr/>
        </p:nvSpPr>
        <p:spPr>
          <a:xfrm>
            <a:off x="2813162" y="28983214"/>
            <a:ext cx="10374235" cy="3662541"/>
          </a:xfrm>
          <a:prstGeom prst="rect">
            <a:avLst/>
          </a:prstGeom>
          <a:noFill/>
        </p:spPr>
        <p:txBody>
          <a:bodyPr wrap="square" rtlCol="0">
            <a:spAutoFit/>
          </a:bodyPr>
          <a:lstStyle/>
          <a:p>
            <a:r>
              <a:rPr lang="en-US" sz="3600" b="1" dirty="0"/>
              <a:t>Dataset source and information:</a:t>
            </a:r>
            <a:r>
              <a:rPr lang="en-US" sz="800" dirty="0">
                <a:effectLst/>
              </a:rPr>
              <a:t>“</a:t>
            </a:r>
          </a:p>
          <a:p>
            <a:r>
              <a:rPr lang="en-US" sz="3200" dirty="0">
                <a:effectLst/>
              </a:rPr>
              <a:t>Motor Vehicle Collisions - Crashes: NYC Open Data.” </a:t>
            </a:r>
            <a:r>
              <a:rPr lang="en-US" sz="3200" i="1" dirty="0">
                <a:effectLst/>
              </a:rPr>
              <a:t>Motor Vehicle Collisions - Crashes | NYC Open Data</a:t>
            </a:r>
            <a:r>
              <a:rPr lang="en-US" sz="3200" dirty="0">
                <a:effectLst/>
              </a:rPr>
              <a:t>, 15 Apr. 2025, </a:t>
            </a:r>
          </a:p>
          <a:p>
            <a:endParaRPr lang="en-US" sz="3200" dirty="0">
              <a:effectLst/>
            </a:endParaRPr>
          </a:p>
          <a:p>
            <a:r>
              <a:rPr lang="en-US" sz="3200" dirty="0">
                <a:effectLst/>
              </a:rPr>
              <a:t>“Timeline of the Covid-19 Pandemic in New York City.” </a:t>
            </a:r>
            <a:r>
              <a:rPr lang="en-US" sz="3200" i="1" dirty="0">
                <a:effectLst/>
              </a:rPr>
              <a:t>Wikipedia</a:t>
            </a:r>
            <a:r>
              <a:rPr lang="en-US" sz="3200" dirty="0">
                <a:effectLst/>
              </a:rPr>
              <a:t>, Wikimedia Foundation, 20 Mar. 2025, </a:t>
            </a:r>
          </a:p>
          <a:p>
            <a:endParaRPr lang="en-US" sz="3600" dirty="0"/>
          </a:p>
        </p:txBody>
      </p:sp>
      <p:sp>
        <p:nvSpPr>
          <p:cNvPr id="10" name="AutoShape 15648"/>
          <p:cNvSpPr>
            <a:spLocks noChangeArrowheads="1"/>
          </p:cNvSpPr>
          <p:nvPr/>
        </p:nvSpPr>
        <p:spPr bwMode="auto">
          <a:xfrm>
            <a:off x="13699664" y="3588605"/>
            <a:ext cx="29789845" cy="945817"/>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a:t>
            </a:r>
            <a:endParaRPr lang="en-US" sz="4400" dirty="0">
              <a:latin typeface="Palatino Linotype" panose="02040502050505030304" pitchFamily="18" charset="0"/>
              <a:cs typeface="Times New Roman" pitchFamily="18" charset="0"/>
            </a:endParaRPr>
          </a:p>
        </p:txBody>
      </p:sp>
      <p:pic>
        <p:nvPicPr>
          <p:cNvPr id="6" name="Picture 5" descr="A qr code with a white background&#10;&#10;AI-generated content may be incorrect.">
            <a:extLst>
              <a:ext uri="{FF2B5EF4-FFF2-40B4-BE49-F238E27FC236}">
                <a16:creationId xmlns:a16="http://schemas.microsoft.com/office/drawing/2014/main" id="{D2F678CA-7302-EB70-5FD7-07F44D9A51AF}"/>
              </a:ext>
            </a:extLst>
          </p:cNvPr>
          <p:cNvPicPr>
            <a:picLocks noChangeAspect="1"/>
          </p:cNvPicPr>
          <p:nvPr/>
        </p:nvPicPr>
        <p:blipFill>
          <a:blip r:embed="rId7"/>
          <a:stretch>
            <a:fillRect/>
          </a:stretch>
        </p:blipFill>
        <p:spPr>
          <a:xfrm>
            <a:off x="44562" y="30149800"/>
            <a:ext cx="2768600" cy="2768600"/>
          </a:xfrm>
          <a:prstGeom prst="rect">
            <a:avLst/>
          </a:prstGeom>
        </p:spPr>
      </p:pic>
      <p:sp>
        <p:nvSpPr>
          <p:cNvPr id="9" name="TextBox 8">
            <a:extLst>
              <a:ext uri="{FF2B5EF4-FFF2-40B4-BE49-F238E27FC236}">
                <a16:creationId xmlns:a16="http://schemas.microsoft.com/office/drawing/2014/main" id="{BAC3D6C1-0412-FBFA-13B3-696B8D71AD94}"/>
              </a:ext>
            </a:extLst>
          </p:cNvPr>
          <p:cNvSpPr txBox="1"/>
          <p:nvPr/>
        </p:nvSpPr>
        <p:spPr>
          <a:xfrm>
            <a:off x="-253779" y="29163298"/>
            <a:ext cx="3066941" cy="1323439"/>
          </a:xfrm>
          <a:prstGeom prst="rect">
            <a:avLst/>
          </a:prstGeom>
          <a:noFill/>
        </p:spPr>
        <p:txBody>
          <a:bodyPr wrap="square" rtlCol="0">
            <a:spAutoFit/>
          </a:bodyPr>
          <a:lstStyle/>
          <a:p>
            <a:pPr algn="ctr"/>
            <a:r>
              <a:rPr lang="en-US" sz="4000" b="1" dirty="0"/>
              <a:t>Scan for Code</a:t>
            </a:r>
          </a:p>
        </p:txBody>
      </p:sp>
      <p:graphicFrame>
        <p:nvGraphicFramePr>
          <p:cNvPr id="11" name="Table 10">
            <a:extLst>
              <a:ext uri="{FF2B5EF4-FFF2-40B4-BE49-F238E27FC236}">
                <a16:creationId xmlns:a16="http://schemas.microsoft.com/office/drawing/2014/main" id="{3E4F4A87-8BA7-BAEA-E563-E957C7597110}"/>
              </a:ext>
            </a:extLst>
          </p:cNvPr>
          <p:cNvGraphicFramePr>
            <a:graphicFrameLocks noGrp="1"/>
          </p:cNvGraphicFramePr>
          <p:nvPr>
            <p:extLst>
              <p:ext uri="{D42A27DB-BD31-4B8C-83A1-F6EECF244321}">
                <p14:modId xmlns:p14="http://schemas.microsoft.com/office/powerpoint/2010/main" val="2986608489"/>
              </p:ext>
            </p:extLst>
          </p:nvPr>
        </p:nvGraphicFramePr>
        <p:xfrm>
          <a:off x="26580875" y="22085912"/>
          <a:ext cx="15392468" cy="1874520"/>
        </p:xfrm>
        <a:graphic>
          <a:graphicData uri="http://schemas.openxmlformats.org/drawingml/2006/table">
            <a:tbl>
              <a:tblPr firstRow="1" firstCol="1">
                <a:tableStyleId>{16D9F66E-5EB9-4882-86FB-DCBF35E3C3E4}</a:tableStyleId>
              </a:tblPr>
              <a:tblGrid>
                <a:gridCol w="6934571">
                  <a:extLst>
                    <a:ext uri="{9D8B030D-6E8A-4147-A177-3AD203B41FA5}">
                      <a16:colId xmlns:a16="http://schemas.microsoft.com/office/drawing/2014/main" val="4257587089"/>
                    </a:ext>
                  </a:extLst>
                </a:gridCol>
                <a:gridCol w="2600794">
                  <a:extLst>
                    <a:ext uri="{9D8B030D-6E8A-4147-A177-3AD203B41FA5}">
                      <a16:colId xmlns:a16="http://schemas.microsoft.com/office/drawing/2014/main" val="1927835120"/>
                    </a:ext>
                  </a:extLst>
                </a:gridCol>
                <a:gridCol w="3329017">
                  <a:extLst>
                    <a:ext uri="{9D8B030D-6E8A-4147-A177-3AD203B41FA5}">
                      <a16:colId xmlns:a16="http://schemas.microsoft.com/office/drawing/2014/main" val="927397083"/>
                    </a:ext>
                  </a:extLst>
                </a:gridCol>
                <a:gridCol w="2528086">
                  <a:extLst>
                    <a:ext uri="{9D8B030D-6E8A-4147-A177-3AD203B41FA5}">
                      <a16:colId xmlns:a16="http://schemas.microsoft.com/office/drawing/2014/main" val="1127909886"/>
                    </a:ext>
                  </a:extLst>
                </a:gridCol>
              </a:tblGrid>
              <a:tr h="500659">
                <a:tc>
                  <a:txBody>
                    <a:bodyPr/>
                    <a:lstStyle/>
                    <a:p>
                      <a:pPr algn="ctr"/>
                      <a:r>
                        <a:rPr lang="en-US" sz="3500" dirty="0"/>
                        <a:t>Welch’s T-test P-values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Pedestrians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Cyclists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Motorists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8140600"/>
                  </a:ext>
                </a:extLst>
              </a:tr>
              <a:tr h="500659">
                <a:tc>
                  <a:txBody>
                    <a:bodyPr/>
                    <a:lstStyle/>
                    <a:p>
                      <a:pPr algn="ctr"/>
                      <a:r>
                        <a:rPr lang="en-US" sz="3500" dirty="0"/>
                        <a:t>Injured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&lt; 0.0001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 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 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071252"/>
                  </a:ext>
                </a:extLst>
              </a:tr>
              <a:tr h="500659">
                <a:tc>
                  <a:txBody>
                    <a:bodyPr/>
                    <a:lstStyle/>
                    <a:p>
                      <a:pPr algn="ctr"/>
                      <a:r>
                        <a:rPr lang="en-US" sz="3500" dirty="0"/>
                        <a:t>Casualties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 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 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500" dirty="0"/>
                        <a:t>P = 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0755532"/>
                  </a:ext>
                </a:extLst>
              </a:tr>
            </a:tbl>
          </a:graphicData>
        </a:graphic>
      </p:graphicFrame>
      <p:pic>
        <p:nvPicPr>
          <p:cNvPr id="1026" name="Picture 2" descr="Back Home">
            <a:extLst>
              <a:ext uri="{FF2B5EF4-FFF2-40B4-BE49-F238E27FC236}">
                <a16:creationId xmlns:a16="http://schemas.microsoft.com/office/drawing/2014/main" id="{7D4B5C6F-A752-FA35-EC98-C3C36E590C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11" y="300794"/>
            <a:ext cx="8431911" cy="2878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5CE22A-6E2B-A1B9-1777-E8C9573E29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45794" y="0"/>
            <a:ext cx="3213624" cy="3588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10992</TotalTime>
  <Words>864</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Elizabeth Ragsdale</cp:lastModifiedBy>
  <cp:revision>104</cp:revision>
  <cp:lastPrinted>2010-08-23T14:37:47Z</cp:lastPrinted>
  <dcterms:created xsi:type="dcterms:W3CDTF">2011-09-28T16:46:38Z</dcterms:created>
  <dcterms:modified xsi:type="dcterms:W3CDTF">2025-04-24T01:29:00Z</dcterms:modified>
</cp:coreProperties>
</file>