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6"/>
  </p:notesMasterIdLst>
  <p:handoutMasterIdLst>
    <p:handoutMasterId r:id="rId7"/>
  </p:handoutMasterIdLst>
  <p:sldIdLst>
    <p:sldId id="256" r:id="rId5"/>
  </p:sldIdLst>
  <p:sldSz cx="43891200" cy="32918400"/>
  <p:notesSz cx="9296400" cy="7010400"/>
  <p:defaultTextStyle>
    <a:defPPr>
      <a:defRPr lang="en-US"/>
    </a:defPPr>
    <a:lvl1pPr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1pPr>
    <a:lvl2pPr marL="4572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2pPr>
    <a:lvl3pPr marL="9144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3pPr>
    <a:lvl4pPr marL="13716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4pPr>
    <a:lvl5pPr marL="18288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5pPr>
    <a:lvl6pPr marL="2286000" algn="l" defTabSz="914400" rtl="0" eaLnBrk="1" latinLnBrk="0" hangingPunct="1">
      <a:defRPr sz="5400" b="1" kern="1200">
        <a:solidFill>
          <a:schemeClr val="tx1"/>
        </a:solidFill>
        <a:latin typeface="Times New Roman" pitchFamily="18" charset="0"/>
        <a:ea typeface="+mn-ea"/>
        <a:cs typeface="+mn-cs"/>
      </a:defRPr>
    </a:lvl6pPr>
    <a:lvl7pPr marL="2743200" algn="l" defTabSz="914400" rtl="0" eaLnBrk="1" latinLnBrk="0" hangingPunct="1">
      <a:defRPr sz="5400" b="1" kern="1200">
        <a:solidFill>
          <a:schemeClr val="tx1"/>
        </a:solidFill>
        <a:latin typeface="Times New Roman" pitchFamily="18" charset="0"/>
        <a:ea typeface="+mn-ea"/>
        <a:cs typeface="+mn-cs"/>
      </a:defRPr>
    </a:lvl7pPr>
    <a:lvl8pPr marL="3200400" algn="l" defTabSz="914400" rtl="0" eaLnBrk="1" latinLnBrk="0" hangingPunct="1">
      <a:defRPr sz="5400" b="1" kern="1200">
        <a:solidFill>
          <a:schemeClr val="tx1"/>
        </a:solidFill>
        <a:latin typeface="Times New Roman" pitchFamily="18" charset="0"/>
        <a:ea typeface="+mn-ea"/>
        <a:cs typeface="+mn-cs"/>
      </a:defRPr>
    </a:lvl8pPr>
    <a:lvl9pPr marL="3657600" algn="l" defTabSz="914400" rtl="0" eaLnBrk="1" latinLnBrk="0" hangingPunct="1">
      <a:defRPr sz="5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146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a:srgbClr val="F5CB2E"/>
    <a:srgbClr val="E3B32B"/>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9E5BC9-BC7B-9F6E-F832-5841E2C19217}" v="206" dt="2025-04-14T16:49:41.430"/>
    <p1510:client id="{BED3A44D-3094-E41D-1A63-72B0F102029B}" v="2696" dt="2025-04-14T04:19:22.7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25" d="100"/>
          <a:sy n="25" d="100"/>
        </p:scale>
        <p:origin x="1928" y="192"/>
      </p:cViewPr>
      <p:guideLst>
        <p:guide orient="horz" pos="3888"/>
        <p:guide pos="1466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027488"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099" name="Rectangle 3"/>
          <p:cNvSpPr>
            <a:spLocks noGrp="1" noChangeArrowheads="1"/>
          </p:cNvSpPr>
          <p:nvPr>
            <p:ph type="dt" sz="quarter" idx="1"/>
          </p:nvPr>
        </p:nvSpPr>
        <p:spPr bwMode="auto">
          <a:xfrm>
            <a:off x="5268913" y="0"/>
            <a:ext cx="4027487"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r" defTabSz="931696">
              <a:lnSpc>
                <a:spcPct val="100000"/>
              </a:lnSpc>
              <a:spcBef>
                <a:spcPct val="0"/>
              </a:spcBef>
              <a:defRPr sz="1200" b="0"/>
            </a:lvl1pPr>
          </a:lstStyle>
          <a:p>
            <a:pPr>
              <a:defRPr/>
            </a:pPr>
            <a:endParaRPr lang="en-US"/>
          </a:p>
        </p:txBody>
      </p:sp>
      <p:sp>
        <p:nvSpPr>
          <p:cNvPr id="4100" name="Rectangle 4"/>
          <p:cNvSpPr>
            <a:spLocks noGrp="1" noChangeArrowheads="1"/>
          </p:cNvSpPr>
          <p:nvPr>
            <p:ph type="ftr" sz="quarter" idx="2"/>
          </p:nvPr>
        </p:nvSpPr>
        <p:spPr bwMode="auto">
          <a:xfrm>
            <a:off x="0" y="6659563"/>
            <a:ext cx="4027488"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101" name="Rectangle 5"/>
          <p:cNvSpPr>
            <a:spLocks noGrp="1" noChangeArrowheads="1"/>
          </p:cNvSpPr>
          <p:nvPr>
            <p:ph type="sldNum" sz="quarter" idx="3"/>
          </p:nvPr>
        </p:nvSpPr>
        <p:spPr bwMode="auto">
          <a:xfrm>
            <a:off x="5268913" y="6659563"/>
            <a:ext cx="4027487"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r" defTabSz="931696">
              <a:lnSpc>
                <a:spcPct val="100000"/>
              </a:lnSpc>
              <a:spcBef>
                <a:spcPct val="0"/>
              </a:spcBef>
              <a:defRPr sz="1200" b="0"/>
            </a:lvl1pPr>
          </a:lstStyle>
          <a:p>
            <a:pPr>
              <a:defRPr/>
            </a:pPr>
            <a:fld id="{51BFBB92-9EAF-4A98-AC69-D6A49C72F0D0}" type="slidenum">
              <a:rPr lang="en-US"/>
              <a:pPr>
                <a:defRPr/>
              </a:pPr>
              <a:t>‹#›</a:t>
            </a:fld>
            <a:endParaRPr lang="en-US"/>
          </a:p>
        </p:txBody>
      </p:sp>
    </p:spTree>
    <p:extLst>
      <p:ext uri="{BB962C8B-B14F-4D97-AF65-F5344CB8AC3E}">
        <p14:creationId xmlns:p14="http://schemas.microsoft.com/office/powerpoint/2010/main" val="3868343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7488" cy="350838"/>
          </a:xfrm>
          <a:prstGeom prst="rect">
            <a:avLst/>
          </a:prstGeom>
        </p:spPr>
        <p:txBody>
          <a:bodyPr vert="horz" lIns="20062" tIns="10031" rIns="20062" bIns="10031" rtlCol="0"/>
          <a:lstStyle>
            <a:lvl1pPr algn="l">
              <a:defRPr sz="300"/>
            </a:lvl1pPr>
          </a:lstStyle>
          <a:p>
            <a:pPr>
              <a:defRPr/>
            </a:pPr>
            <a:endParaRPr lang="en-US"/>
          </a:p>
        </p:txBody>
      </p:sp>
      <p:sp>
        <p:nvSpPr>
          <p:cNvPr id="3" name="Date Placeholder 2"/>
          <p:cNvSpPr>
            <a:spLocks noGrp="1"/>
          </p:cNvSpPr>
          <p:nvPr>
            <p:ph type="dt" idx="1"/>
          </p:nvPr>
        </p:nvSpPr>
        <p:spPr>
          <a:xfrm>
            <a:off x="5265738" y="0"/>
            <a:ext cx="4027487" cy="350838"/>
          </a:xfrm>
          <a:prstGeom prst="rect">
            <a:avLst/>
          </a:prstGeom>
        </p:spPr>
        <p:txBody>
          <a:bodyPr vert="horz" lIns="20062" tIns="10031" rIns="20062" bIns="10031" rtlCol="0"/>
          <a:lstStyle>
            <a:lvl1pPr algn="r">
              <a:defRPr sz="300"/>
            </a:lvl1pPr>
          </a:lstStyle>
          <a:p>
            <a:pPr>
              <a:defRPr/>
            </a:pPr>
            <a:fld id="{5CC69237-968C-4809-BBBD-9304D521757D}" type="datetimeFigureOut">
              <a:rPr lang="en-US"/>
              <a:pPr>
                <a:defRPr/>
              </a:pPr>
              <a:t>4/14/25</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20062" tIns="10031" rIns="20062" bIns="10031" rtlCol="0" anchor="ctr"/>
          <a:lstStyle/>
          <a:p>
            <a:pPr lvl="0"/>
            <a:endParaRPr lang="en-US" noProof="0"/>
          </a:p>
        </p:txBody>
      </p:sp>
      <p:sp>
        <p:nvSpPr>
          <p:cNvPr id="5" name="Notes Placeholder 4"/>
          <p:cNvSpPr>
            <a:spLocks noGrp="1"/>
          </p:cNvSpPr>
          <p:nvPr>
            <p:ph type="body" sz="quarter" idx="3"/>
          </p:nvPr>
        </p:nvSpPr>
        <p:spPr>
          <a:xfrm>
            <a:off x="930275" y="3328988"/>
            <a:ext cx="7435850" cy="3155950"/>
          </a:xfrm>
          <a:prstGeom prst="rect">
            <a:avLst/>
          </a:prstGeom>
        </p:spPr>
        <p:txBody>
          <a:bodyPr vert="horz" lIns="20062" tIns="10031" rIns="20062" bIns="100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659563"/>
            <a:ext cx="4027488" cy="349250"/>
          </a:xfrm>
          <a:prstGeom prst="rect">
            <a:avLst/>
          </a:prstGeom>
        </p:spPr>
        <p:txBody>
          <a:bodyPr vert="horz" lIns="20062" tIns="10031" rIns="20062" bIns="10031" rtlCol="0" anchor="b"/>
          <a:lstStyle>
            <a:lvl1pPr algn="l">
              <a:defRPr sz="300"/>
            </a:lvl1pPr>
          </a:lstStyle>
          <a:p>
            <a:pPr>
              <a:defRPr/>
            </a:pPr>
            <a:endParaRPr lang="en-US"/>
          </a:p>
        </p:txBody>
      </p:sp>
      <p:sp>
        <p:nvSpPr>
          <p:cNvPr id="7" name="Slide Number Placeholder 6"/>
          <p:cNvSpPr>
            <a:spLocks noGrp="1"/>
          </p:cNvSpPr>
          <p:nvPr>
            <p:ph type="sldNum" sz="quarter" idx="5"/>
          </p:nvPr>
        </p:nvSpPr>
        <p:spPr>
          <a:xfrm>
            <a:off x="5265738" y="6659563"/>
            <a:ext cx="4027487" cy="349250"/>
          </a:xfrm>
          <a:prstGeom prst="rect">
            <a:avLst/>
          </a:prstGeom>
        </p:spPr>
        <p:txBody>
          <a:bodyPr vert="horz" lIns="20062" tIns="10031" rIns="20062" bIns="10031" rtlCol="0" anchor="b"/>
          <a:lstStyle>
            <a:lvl1pPr algn="r">
              <a:defRPr sz="300"/>
            </a:lvl1pPr>
          </a:lstStyle>
          <a:p>
            <a:pPr>
              <a:defRPr/>
            </a:pPr>
            <a:fld id="{B4C89677-0636-4F7D-8E45-6997A3D61870}" type="slidenum">
              <a:rPr lang="en-US"/>
              <a:pPr>
                <a:defRPr/>
              </a:pPr>
              <a:t>‹#›</a:t>
            </a:fld>
            <a:endParaRPr lang="en-US"/>
          </a:p>
        </p:txBody>
      </p:sp>
    </p:spTree>
    <p:extLst>
      <p:ext uri="{BB962C8B-B14F-4D97-AF65-F5344CB8AC3E}">
        <p14:creationId xmlns:p14="http://schemas.microsoft.com/office/powerpoint/2010/main" val="253873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5400" b="1">
                <a:solidFill>
                  <a:schemeClr val="tx1"/>
                </a:solidFill>
                <a:latin typeface="Times New Roman" pitchFamily="18" charset="0"/>
              </a:defRPr>
            </a:lvl1pPr>
            <a:lvl2pPr marL="742950" indent="-285750">
              <a:defRPr sz="5400" b="1">
                <a:solidFill>
                  <a:schemeClr val="tx1"/>
                </a:solidFill>
                <a:latin typeface="Times New Roman" pitchFamily="18" charset="0"/>
              </a:defRPr>
            </a:lvl2pPr>
            <a:lvl3pPr marL="1143000" indent="-228600">
              <a:defRPr sz="5400" b="1">
                <a:solidFill>
                  <a:schemeClr val="tx1"/>
                </a:solidFill>
                <a:latin typeface="Times New Roman" pitchFamily="18" charset="0"/>
              </a:defRPr>
            </a:lvl3pPr>
            <a:lvl4pPr marL="1600200" indent="-228600">
              <a:defRPr sz="5400" b="1">
                <a:solidFill>
                  <a:schemeClr val="tx1"/>
                </a:solidFill>
                <a:latin typeface="Times New Roman" pitchFamily="18" charset="0"/>
              </a:defRPr>
            </a:lvl4pPr>
            <a:lvl5pPr marL="2057400" indent="-228600">
              <a:defRPr sz="5400" b="1">
                <a:solidFill>
                  <a:schemeClr val="tx1"/>
                </a:solidFill>
                <a:latin typeface="Times New Roman" pitchFamily="18" charset="0"/>
              </a:defRPr>
            </a:lvl5pPr>
            <a:lvl6pPr marL="2514600" indent="-228600" algn="ctr"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eaLnBrk="0" fontAlgn="base" hangingPunct="0">
              <a:lnSpc>
                <a:spcPct val="65000"/>
              </a:lnSpc>
              <a:spcBef>
                <a:spcPct val="50000"/>
              </a:spcBef>
              <a:spcAft>
                <a:spcPct val="0"/>
              </a:spcAft>
              <a:defRPr sz="5400" b="1">
                <a:solidFill>
                  <a:schemeClr val="tx1"/>
                </a:solidFill>
                <a:latin typeface="Times New Roman" pitchFamily="18" charset="0"/>
              </a:defRPr>
            </a:lvl9pPr>
          </a:lstStyle>
          <a:p>
            <a:fld id="{7350F54E-324E-4420-A58C-1451A26E1E91}" type="slidenum">
              <a:rPr lang="en-US" sz="300" smtClean="0"/>
              <a:pPr/>
              <a:t>1</a:t>
            </a:fld>
            <a:endParaRPr lang="en-US" sz="3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CE9746-3E67-4984-B2FE-1AF1BA16340E}" type="slidenum">
              <a:rPr lang="en-US"/>
              <a:pPr>
                <a:defRPr/>
              </a:pPr>
              <a:t>‹#›</a:t>
            </a:fld>
            <a:endParaRPr lang="en-US"/>
          </a:p>
        </p:txBody>
      </p:sp>
    </p:spTree>
    <p:extLst>
      <p:ext uri="{BB962C8B-B14F-4D97-AF65-F5344CB8AC3E}">
        <p14:creationId xmlns:p14="http://schemas.microsoft.com/office/powerpoint/2010/main" val="2938123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7F46AF8-960E-4160-8BB5-686F276EDF71}" type="slidenum">
              <a:rPr lang="en-US"/>
              <a:pPr>
                <a:defRPr/>
              </a:pPr>
              <a:t>‹#›</a:t>
            </a:fld>
            <a:endParaRPr lang="en-US"/>
          </a:p>
        </p:txBody>
      </p:sp>
    </p:spTree>
    <p:extLst>
      <p:ext uri="{BB962C8B-B14F-4D97-AF65-F5344CB8AC3E}">
        <p14:creationId xmlns:p14="http://schemas.microsoft.com/office/powerpoint/2010/main" val="339310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750" y="2924175"/>
            <a:ext cx="9326563" cy="26336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0888" y="2924175"/>
            <a:ext cx="27830462" cy="26336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589B9D-719E-42D8-8020-085B69862EA7}" type="slidenum">
              <a:rPr lang="en-US"/>
              <a:pPr>
                <a:defRPr/>
              </a:pPr>
              <a:t>‹#›</a:t>
            </a:fld>
            <a:endParaRPr lang="en-US"/>
          </a:p>
        </p:txBody>
      </p:sp>
    </p:spTree>
    <p:extLst>
      <p:ext uri="{BB962C8B-B14F-4D97-AF65-F5344CB8AC3E}">
        <p14:creationId xmlns:p14="http://schemas.microsoft.com/office/powerpoint/2010/main" val="42882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1E4A587-5FAF-42E6-BE45-17C25F99A991}" type="slidenum">
              <a:rPr lang="en-US"/>
              <a:pPr>
                <a:defRPr/>
              </a:pPr>
              <a:t>‹#›</a:t>
            </a:fld>
            <a:endParaRPr lang="en-US"/>
          </a:p>
        </p:txBody>
      </p:sp>
    </p:spTree>
    <p:extLst>
      <p:ext uri="{BB962C8B-B14F-4D97-AF65-F5344CB8AC3E}">
        <p14:creationId xmlns:p14="http://schemas.microsoft.com/office/powerpoint/2010/main" val="4036991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188EA6C-4A5C-449A-8168-A4D2F9419EE9}" type="slidenum">
              <a:rPr lang="en-US"/>
              <a:pPr>
                <a:defRPr/>
              </a:pPr>
              <a:t>‹#›</a:t>
            </a:fld>
            <a:endParaRPr lang="en-US"/>
          </a:p>
        </p:txBody>
      </p:sp>
    </p:spTree>
    <p:extLst>
      <p:ext uri="{BB962C8B-B14F-4D97-AF65-F5344CB8AC3E}">
        <p14:creationId xmlns:p14="http://schemas.microsoft.com/office/powerpoint/2010/main" val="3423391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0888" y="9510713"/>
            <a:ext cx="18578512"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9510713"/>
            <a:ext cx="18578513"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EB4A3CC-8336-4978-A66C-FB77D18E1F46}" type="slidenum">
              <a:rPr lang="en-US"/>
              <a:pPr>
                <a:defRPr/>
              </a:pPr>
              <a:t>‹#›</a:t>
            </a:fld>
            <a:endParaRPr lang="en-US"/>
          </a:p>
        </p:txBody>
      </p:sp>
    </p:spTree>
    <p:extLst>
      <p:ext uri="{BB962C8B-B14F-4D97-AF65-F5344CB8AC3E}">
        <p14:creationId xmlns:p14="http://schemas.microsoft.com/office/powerpoint/2010/main" val="274549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008A453-5BDB-4A82-A97B-AE3AC9DF93EA}" type="slidenum">
              <a:rPr lang="en-US"/>
              <a:pPr>
                <a:defRPr/>
              </a:pPr>
              <a:t>‹#›</a:t>
            </a:fld>
            <a:endParaRPr lang="en-US"/>
          </a:p>
        </p:txBody>
      </p:sp>
    </p:spTree>
    <p:extLst>
      <p:ext uri="{BB962C8B-B14F-4D97-AF65-F5344CB8AC3E}">
        <p14:creationId xmlns:p14="http://schemas.microsoft.com/office/powerpoint/2010/main" val="2159322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AE6625C-FC05-44C9-AD1B-5BE1C448AF41}" type="slidenum">
              <a:rPr lang="en-US"/>
              <a:pPr>
                <a:defRPr/>
              </a:pPr>
              <a:t>‹#›</a:t>
            </a:fld>
            <a:endParaRPr lang="en-US"/>
          </a:p>
        </p:txBody>
      </p:sp>
    </p:spTree>
    <p:extLst>
      <p:ext uri="{BB962C8B-B14F-4D97-AF65-F5344CB8AC3E}">
        <p14:creationId xmlns:p14="http://schemas.microsoft.com/office/powerpoint/2010/main" val="79369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D0A2B76-BBD0-4131-9F1A-F9B85BA33A5C}" type="slidenum">
              <a:rPr lang="en-US"/>
              <a:pPr>
                <a:defRPr/>
              </a:pPr>
              <a:t>‹#›</a:t>
            </a:fld>
            <a:endParaRPr lang="en-US"/>
          </a:p>
        </p:txBody>
      </p:sp>
    </p:spTree>
    <p:extLst>
      <p:ext uri="{BB962C8B-B14F-4D97-AF65-F5344CB8AC3E}">
        <p14:creationId xmlns:p14="http://schemas.microsoft.com/office/powerpoint/2010/main" val="2691885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080D8EB-A991-429A-9F15-1E5050711380}" type="slidenum">
              <a:rPr lang="en-US"/>
              <a:pPr>
                <a:defRPr/>
              </a:pPr>
              <a:t>‹#›</a:t>
            </a:fld>
            <a:endParaRPr lang="en-US"/>
          </a:p>
        </p:txBody>
      </p:sp>
    </p:spTree>
    <p:extLst>
      <p:ext uri="{BB962C8B-B14F-4D97-AF65-F5344CB8AC3E}">
        <p14:creationId xmlns:p14="http://schemas.microsoft.com/office/powerpoint/2010/main" val="362527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66D1F85-FC8E-4B63-A86C-FC56C2C366AD}" type="slidenum">
              <a:rPr lang="en-US"/>
              <a:pPr>
                <a:defRPr/>
              </a:pPr>
              <a:t>‹#›</a:t>
            </a:fld>
            <a:endParaRPr lang="en-US"/>
          </a:p>
        </p:txBody>
      </p:sp>
    </p:spTree>
    <p:extLst>
      <p:ext uri="{BB962C8B-B14F-4D97-AF65-F5344CB8AC3E}">
        <p14:creationId xmlns:p14="http://schemas.microsoft.com/office/powerpoint/2010/main" val="3024119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290888" y="2924175"/>
            <a:ext cx="373094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884" tIns="219442" rIns="438884" bIns="219442"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3290888" y="9510713"/>
            <a:ext cx="37309425" cy="1975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884" tIns="219442" rIns="438884" bIns="21944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0888"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l">
              <a:lnSpc>
                <a:spcPct val="100000"/>
              </a:lnSpc>
              <a:spcBef>
                <a:spcPct val="0"/>
              </a:spcBef>
              <a:defRPr sz="6700" b="0"/>
            </a:lvl1pPr>
          </a:lstStyle>
          <a:p>
            <a:pPr>
              <a:defRPr/>
            </a:pPr>
            <a:endParaRPr lang="en-US"/>
          </a:p>
        </p:txBody>
      </p:sp>
      <p:sp>
        <p:nvSpPr>
          <p:cNvPr id="1029" name="Rectangle 5"/>
          <p:cNvSpPr>
            <a:spLocks noGrp="1" noChangeArrowheads="1"/>
          </p:cNvSpPr>
          <p:nvPr>
            <p:ph type="ftr" sz="quarter" idx="3"/>
          </p:nvPr>
        </p:nvSpPr>
        <p:spPr bwMode="auto">
          <a:xfrm>
            <a:off x="14997113" y="29994225"/>
            <a:ext cx="13896975"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nSpc>
                <a:spcPct val="100000"/>
              </a:lnSpc>
              <a:spcBef>
                <a:spcPct val="0"/>
              </a:spcBef>
              <a:defRPr sz="6700" b="0"/>
            </a:lvl1pPr>
          </a:lstStyle>
          <a:p>
            <a:pPr>
              <a:defRPr/>
            </a:pPr>
            <a:endParaRPr lang="en-US"/>
          </a:p>
        </p:txBody>
      </p:sp>
      <p:sp>
        <p:nvSpPr>
          <p:cNvPr id="1030" name="Rectangle 6"/>
          <p:cNvSpPr>
            <a:spLocks noGrp="1" noChangeArrowheads="1"/>
          </p:cNvSpPr>
          <p:nvPr>
            <p:ph type="sldNum" sz="quarter" idx="4"/>
          </p:nvPr>
        </p:nvSpPr>
        <p:spPr bwMode="auto">
          <a:xfrm>
            <a:off x="31456313"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r">
              <a:lnSpc>
                <a:spcPct val="100000"/>
              </a:lnSpc>
              <a:spcBef>
                <a:spcPct val="0"/>
              </a:spcBef>
              <a:defRPr sz="6700" b="0"/>
            </a:lvl1pPr>
          </a:lstStyle>
          <a:p>
            <a:pPr>
              <a:defRPr/>
            </a:pPr>
            <a:fld id="{3288BF25-8EA1-41D0-B1F3-35292603751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7850" rtl="0" eaLnBrk="0" fontAlgn="base" hangingPunct="0">
        <a:spcBef>
          <a:spcPct val="0"/>
        </a:spcBef>
        <a:spcAft>
          <a:spcPct val="0"/>
        </a:spcAft>
        <a:defRPr sz="21000">
          <a:solidFill>
            <a:schemeClr val="tx2"/>
          </a:solidFill>
          <a:latin typeface="+mj-lt"/>
          <a:ea typeface="+mj-ea"/>
          <a:cs typeface="+mj-cs"/>
        </a:defRPr>
      </a:lvl1pPr>
      <a:lvl2pPr algn="ctr" defTabSz="4387850" rtl="0" eaLnBrk="0" fontAlgn="base" hangingPunct="0">
        <a:spcBef>
          <a:spcPct val="0"/>
        </a:spcBef>
        <a:spcAft>
          <a:spcPct val="0"/>
        </a:spcAft>
        <a:defRPr sz="21000">
          <a:solidFill>
            <a:schemeClr val="tx2"/>
          </a:solidFill>
          <a:latin typeface="Times New Roman" pitchFamily="18" charset="0"/>
        </a:defRPr>
      </a:lvl2pPr>
      <a:lvl3pPr algn="ctr" defTabSz="4387850" rtl="0" eaLnBrk="0" fontAlgn="base" hangingPunct="0">
        <a:spcBef>
          <a:spcPct val="0"/>
        </a:spcBef>
        <a:spcAft>
          <a:spcPct val="0"/>
        </a:spcAft>
        <a:defRPr sz="21000">
          <a:solidFill>
            <a:schemeClr val="tx2"/>
          </a:solidFill>
          <a:latin typeface="Times New Roman" pitchFamily="18" charset="0"/>
        </a:defRPr>
      </a:lvl3pPr>
      <a:lvl4pPr algn="ctr" defTabSz="4387850" rtl="0" eaLnBrk="0" fontAlgn="base" hangingPunct="0">
        <a:spcBef>
          <a:spcPct val="0"/>
        </a:spcBef>
        <a:spcAft>
          <a:spcPct val="0"/>
        </a:spcAft>
        <a:defRPr sz="21000">
          <a:solidFill>
            <a:schemeClr val="tx2"/>
          </a:solidFill>
          <a:latin typeface="Times New Roman" pitchFamily="18" charset="0"/>
        </a:defRPr>
      </a:lvl4pPr>
      <a:lvl5pPr algn="ctr" defTabSz="4387850" rtl="0" eaLnBrk="0" fontAlgn="base" hangingPunct="0">
        <a:spcBef>
          <a:spcPct val="0"/>
        </a:spcBef>
        <a:spcAft>
          <a:spcPct val="0"/>
        </a:spcAft>
        <a:defRPr sz="21000">
          <a:solidFill>
            <a:schemeClr val="tx2"/>
          </a:solidFill>
          <a:latin typeface="Times New Roman" pitchFamily="18" charset="0"/>
        </a:defRPr>
      </a:lvl5pPr>
      <a:lvl6pPr marL="457200" algn="ctr" defTabSz="4387850" rtl="0" eaLnBrk="0" fontAlgn="base" hangingPunct="0">
        <a:spcBef>
          <a:spcPct val="0"/>
        </a:spcBef>
        <a:spcAft>
          <a:spcPct val="0"/>
        </a:spcAft>
        <a:defRPr sz="21000">
          <a:solidFill>
            <a:schemeClr val="tx2"/>
          </a:solidFill>
          <a:latin typeface="Times New Roman" pitchFamily="18" charset="0"/>
        </a:defRPr>
      </a:lvl6pPr>
      <a:lvl7pPr marL="914400" algn="ctr" defTabSz="4387850" rtl="0" eaLnBrk="0" fontAlgn="base" hangingPunct="0">
        <a:spcBef>
          <a:spcPct val="0"/>
        </a:spcBef>
        <a:spcAft>
          <a:spcPct val="0"/>
        </a:spcAft>
        <a:defRPr sz="21000">
          <a:solidFill>
            <a:schemeClr val="tx2"/>
          </a:solidFill>
          <a:latin typeface="Times New Roman" pitchFamily="18" charset="0"/>
        </a:defRPr>
      </a:lvl7pPr>
      <a:lvl8pPr marL="1371600" algn="ctr" defTabSz="4387850" rtl="0" eaLnBrk="0" fontAlgn="base" hangingPunct="0">
        <a:spcBef>
          <a:spcPct val="0"/>
        </a:spcBef>
        <a:spcAft>
          <a:spcPct val="0"/>
        </a:spcAft>
        <a:defRPr sz="21000">
          <a:solidFill>
            <a:schemeClr val="tx2"/>
          </a:solidFill>
          <a:latin typeface="Times New Roman" pitchFamily="18" charset="0"/>
        </a:defRPr>
      </a:lvl8pPr>
      <a:lvl9pPr marL="1828800" algn="ctr" defTabSz="4387850" rtl="0" eaLnBrk="0" fontAlgn="base" hangingPunct="0">
        <a:spcBef>
          <a:spcPct val="0"/>
        </a:spcBef>
        <a:spcAft>
          <a:spcPct val="0"/>
        </a:spcAft>
        <a:defRPr sz="21000">
          <a:solidFill>
            <a:schemeClr val="tx2"/>
          </a:solidFill>
          <a:latin typeface="Times New Roman" pitchFamily="18" charset="0"/>
        </a:defRPr>
      </a:lvl9pPr>
    </p:titleStyle>
    <p:bodyStyle>
      <a:lvl1pPr marL="1647825" indent="-1647825" algn="l" defTabSz="4387850" rtl="0" eaLnBrk="0" fontAlgn="base" hangingPunct="0">
        <a:spcBef>
          <a:spcPct val="20000"/>
        </a:spcBef>
        <a:spcAft>
          <a:spcPct val="0"/>
        </a:spcAft>
        <a:buChar char="•"/>
        <a:defRPr sz="15300">
          <a:solidFill>
            <a:schemeClr val="tx1"/>
          </a:solidFill>
          <a:latin typeface="+mn-lt"/>
          <a:ea typeface="+mn-ea"/>
          <a:cs typeface="+mn-cs"/>
        </a:defRPr>
      </a:lvl1pPr>
      <a:lvl2pPr marL="3565525" indent="-1370013" algn="l" defTabSz="4387850" rtl="0" eaLnBrk="0" fontAlgn="base" hangingPunct="0">
        <a:spcBef>
          <a:spcPct val="20000"/>
        </a:spcBef>
        <a:spcAft>
          <a:spcPct val="0"/>
        </a:spcAft>
        <a:buChar char="–"/>
        <a:defRPr sz="13300">
          <a:solidFill>
            <a:schemeClr val="tx1"/>
          </a:solidFill>
          <a:latin typeface="+mn-lt"/>
        </a:defRPr>
      </a:lvl2pPr>
      <a:lvl3pPr marL="5486400" indent="-1098550" algn="l" defTabSz="4387850" rtl="0" eaLnBrk="0" fontAlgn="base" hangingPunct="0">
        <a:spcBef>
          <a:spcPct val="20000"/>
        </a:spcBef>
        <a:spcAft>
          <a:spcPct val="0"/>
        </a:spcAft>
        <a:buChar char="•"/>
        <a:defRPr sz="11600">
          <a:solidFill>
            <a:schemeClr val="tx1"/>
          </a:solidFill>
          <a:latin typeface="+mn-lt"/>
        </a:defRPr>
      </a:lvl3pPr>
      <a:lvl4pPr marL="7678738" indent="-1093788" algn="l" defTabSz="4387850" rtl="0" eaLnBrk="0" fontAlgn="base" hangingPunct="0">
        <a:spcBef>
          <a:spcPct val="20000"/>
        </a:spcBef>
        <a:spcAft>
          <a:spcPct val="0"/>
        </a:spcAft>
        <a:buChar char="–"/>
        <a:defRPr sz="9600">
          <a:solidFill>
            <a:schemeClr val="tx1"/>
          </a:solidFill>
          <a:latin typeface="+mn-lt"/>
        </a:defRPr>
      </a:lvl4pPr>
      <a:lvl5pPr marL="9875838" indent="-1098550" algn="l" defTabSz="4387850" rtl="0" eaLnBrk="0" fontAlgn="base" hangingPunct="0">
        <a:spcBef>
          <a:spcPct val="20000"/>
        </a:spcBef>
        <a:spcAft>
          <a:spcPct val="0"/>
        </a:spcAft>
        <a:buChar char="»"/>
        <a:defRPr sz="9600">
          <a:solidFill>
            <a:schemeClr val="tx1"/>
          </a:solidFill>
          <a:latin typeface="+mn-lt"/>
        </a:defRPr>
      </a:lvl5pPr>
      <a:lvl6pPr marL="10333038" indent="-1098550" algn="l" defTabSz="4387850" rtl="0" eaLnBrk="0" fontAlgn="base" hangingPunct="0">
        <a:spcBef>
          <a:spcPct val="20000"/>
        </a:spcBef>
        <a:spcAft>
          <a:spcPct val="0"/>
        </a:spcAft>
        <a:buChar char="»"/>
        <a:defRPr sz="9600">
          <a:solidFill>
            <a:schemeClr val="tx1"/>
          </a:solidFill>
          <a:latin typeface="+mn-lt"/>
        </a:defRPr>
      </a:lvl6pPr>
      <a:lvl7pPr marL="10790238" indent="-1098550" algn="l" defTabSz="4387850" rtl="0" eaLnBrk="0" fontAlgn="base" hangingPunct="0">
        <a:spcBef>
          <a:spcPct val="20000"/>
        </a:spcBef>
        <a:spcAft>
          <a:spcPct val="0"/>
        </a:spcAft>
        <a:buChar char="»"/>
        <a:defRPr sz="9600">
          <a:solidFill>
            <a:schemeClr val="tx1"/>
          </a:solidFill>
          <a:latin typeface="+mn-lt"/>
        </a:defRPr>
      </a:lvl7pPr>
      <a:lvl8pPr marL="11247438" indent="-1098550" algn="l" defTabSz="4387850" rtl="0" eaLnBrk="0" fontAlgn="base" hangingPunct="0">
        <a:spcBef>
          <a:spcPct val="20000"/>
        </a:spcBef>
        <a:spcAft>
          <a:spcPct val="0"/>
        </a:spcAft>
        <a:buChar char="»"/>
        <a:defRPr sz="9600">
          <a:solidFill>
            <a:schemeClr val="tx1"/>
          </a:solidFill>
          <a:latin typeface="+mn-lt"/>
        </a:defRPr>
      </a:lvl8pPr>
      <a:lvl9pPr marL="11704638" indent="-1098550" algn="l" defTabSz="4387850" rtl="0" eaLnBrk="0" fontAlgn="base" hangingPunct="0">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hyperlink" Target="https://www.airnow.gov/aqi/aqi-basics/" TargetMode="External"/><Relationship Id="rId10" Type="http://schemas.openxmlformats.org/officeDocument/2006/relationships/image" Target="../media/image6.png"/><Relationship Id="rId4" Type="http://schemas.openxmlformats.org/officeDocument/2006/relationships/hyperlink" Target="https://www.kaggle.com/datasets/taweilo/taiwan-air-quality-data-20162024/data"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ext Box 6"/>
          <p:cNvSpPr txBox="1">
            <a:spLocks noChangeArrowheads="1"/>
          </p:cNvSpPr>
          <p:nvPr/>
        </p:nvSpPr>
        <p:spPr bwMode="auto">
          <a:xfrm>
            <a:off x="438509" y="4451229"/>
            <a:ext cx="10911486" cy="1136049"/>
          </a:xfrm>
          <a:prstGeom prst="rect">
            <a:avLst/>
          </a:prstGeom>
          <a:solidFill>
            <a:srgbClr val="F5CB2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225903" tIns="112951" rIns="225903" bIns="112951" anchor="t">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100000"/>
              </a:lnSpc>
            </a:pPr>
            <a:r>
              <a:rPr lang="en-US" sz="5900">
                <a:solidFill>
                  <a:srgbClr val="000000"/>
                </a:solidFill>
                <a:latin typeface="Times New Roman"/>
                <a:cs typeface="Times New Roman"/>
              </a:rPr>
              <a:t>INTRODUCTION</a:t>
            </a:r>
          </a:p>
        </p:txBody>
      </p:sp>
      <p:sp>
        <p:nvSpPr>
          <p:cNvPr id="1030" name="Text Box 12"/>
          <p:cNvSpPr txBox="1">
            <a:spLocks noChangeArrowheads="1"/>
          </p:cNvSpPr>
          <p:nvPr/>
        </p:nvSpPr>
        <p:spPr bwMode="auto">
          <a:xfrm>
            <a:off x="413756" y="21559313"/>
            <a:ext cx="10534889" cy="1136650"/>
          </a:xfrm>
          <a:prstGeom prst="rect">
            <a:avLst/>
          </a:prstGeom>
          <a:solidFill>
            <a:srgbClr val="F5CB2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225903" tIns="112951" rIns="225903" bIns="112951" anchor="t">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100000"/>
              </a:lnSpc>
            </a:pPr>
            <a:r>
              <a:rPr lang="en-US" sz="5900">
                <a:solidFill>
                  <a:srgbClr val="000000"/>
                </a:solidFill>
                <a:latin typeface="Times New Roman"/>
                <a:cs typeface="Times New Roman"/>
              </a:rPr>
              <a:t>METHODOLOGY</a:t>
            </a:r>
            <a:endParaRPr lang="en-US" sz="5900">
              <a:solidFill>
                <a:srgbClr val="000000"/>
              </a:solidFill>
              <a:cs typeface="Times New Roman"/>
            </a:endParaRPr>
          </a:p>
        </p:txBody>
      </p:sp>
      <p:sp>
        <p:nvSpPr>
          <p:cNvPr id="1031" name="Text Box 15"/>
          <p:cNvSpPr txBox="1">
            <a:spLocks noChangeArrowheads="1"/>
          </p:cNvSpPr>
          <p:nvPr/>
        </p:nvSpPr>
        <p:spPr bwMode="auto">
          <a:xfrm>
            <a:off x="32482766" y="4461294"/>
            <a:ext cx="10958513" cy="1136049"/>
          </a:xfrm>
          <a:prstGeom prst="rect">
            <a:avLst/>
          </a:prstGeom>
          <a:solidFill>
            <a:srgbClr val="F5CB2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25903" tIns="112951" rIns="225903" bIns="112951" anchor="t">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100000"/>
              </a:lnSpc>
            </a:pPr>
            <a:r>
              <a:rPr lang="en-US" sz="5900">
                <a:latin typeface="Times New Roman"/>
                <a:cs typeface="Times New Roman"/>
              </a:rPr>
              <a:t>RESULTS</a:t>
            </a:r>
          </a:p>
        </p:txBody>
      </p:sp>
      <p:sp>
        <p:nvSpPr>
          <p:cNvPr id="1032" name="Text Box 18"/>
          <p:cNvSpPr txBox="1">
            <a:spLocks noChangeArrowheads="1"/>
          </p:cNvSpPr>
          <p:nvPr/>
        </p:nvSpPr>
        <p:spPr bwMode="auto">
          <a:xfrm>
            <a:off x="31929823" y="27715378"/>
            <a:ext cx="11049000" cy="1136650"/>
          </a:xfrm>
          <a:prstGeom prst="rect">
            <a:avLst/>
          </a:prstGeom>
          <a:solidFill>
            <a:srgbClr val="F5CB2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25903" tIns="112951" rIns="225903" bIns="112951" anchor="t">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100000"/>
              </a:lnSpc>
            </a:pPr>
            <a:r>
              <a:rPr lang="en-US" sz="5900" dirty="0">
                <a:latin typeface="Times New Roman"/>
                <a:cs typeface="Times New Roman"/>
              </a:rPr>
              <a:t>CODE &amp; SOURCES</a:t>
            </a:r>
            <a:endParaRPr lang="en-US" sz="5900" dirty="0"/>
          </a:p>
        </p:txBody>
      </p:sp>
      <p:sp>
        <p:nvSpPr>
          <p:cNvPr id="1033" name="Rectangle 51"/>
          <p:cNvSpPr>
            <a:spLocks noChangeArrowheads="1"/>
          </p:cNvSpPr>
          <p:nvPr/>
        </p:nvSpPr>
        <p:spPr bwMode="auto">
          <a:xfrm>
            <a:off x="2147483647" y="2147483647"/>
            <a:ext cx="2147482688"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5903" tIns="112951" rIns="225903" bIns="112951">
            <a:spAutoFit/>
          </a:bodyPr>
          <a:lstStyle/>
          <a:p>
            <a:pPr algn="l" defTabSz="2259013">
              <a:lnSpc>
                <a:spcPct val="100000"/>
              </a:lnSpc>
              <a:spcBef>
                <a:spcPct val="0"/>
              </a:spcBef>
            </a:pPr>
            <a:r>
              <a:rPr lang="en-US" sz="7700" b="0"/>
              <a:t> </a:t>
            </a:r>
            <a:endParaRPr lang="en-US" sz="5900" b="0"/>
          </a:p>
        </p:txBody>
      </p:sp>
      <p:sp>
        <p:nvSpPr>
          <p:cNvPr id="1034" name="Text Box 69"/>
          <p:cNvSpPr txBox="1">
            <a:spLocks noChangeArrowheads="1"/>
          </p:cNvSpPr>
          <p:nvPr/>
        </p:nvSpPr>
        <p:spPr bwMode="auto">
          <a:xfrm>
            <a:off x="14762163" y="8934450"/>
            <a:ext cx="502285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endParaRPr lang="en-US"/>
          </a:p>
        </p:txBody>
      </p:sp>
      <p:sp>
        <p:nvSpPr>
          <p:cNvPr id="1036" name="Text Box 89"/>
          <p:cNvSpPr txBox="1">
            <a:spLocks noChangeArrowheads="1"/>
          </p:cNvSpPr>
          <p:nvPr/>
        </p:nvSpPr>
        <p:spPr bwMode="auto">
          <a:xfrm>
            <a:off x="18619788" y="1143000"/>
            <a:ext cx="631825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endParaRPr lang="en-US"/>
          </a:p>
        </p:txBody>
      </p:sp>
      <p:sp>
        <p:nvSpPr>
          <p:cNvPr id="1037" name="Rectangle 90"/>
          <p:cNvSpPr>
            <a:spLocks noChangeArrowheads="1"/>
          </p:cNvSpPr>
          <p:nvPr/>
        </p:nvSpPr>
        <p:spPr bwMode="auto">
          <a:xfrm>
            <a:off x="9944312" y="578098"/>
            <a:ext cx="24039611" cy="3659561"/>
          </a:xfrm>
          <a:prstGeom prst="rect">
            <a:avLst/>
          </a:prstGeom>
          <a:solidFill>
            <a:srgbClr val="F5CB2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225903" tIns="112951" rIns="225903" bIns="112951" anchor="t">
            <a:spAutoFit/>
          </a:bodyPr>
          <a:lstStyle/>
          <a:p>
            <a:pPr defTabSz="2259013">
              <a:lnSpc>
                <a:spcPct val="100000"/>
              </a:lnSpc>
            </a:pPr>
            <a:r>
              <a:rPr lang="en-US" sz="7200" dirty="0">
                <a:latin typeface="Times New Roman"/>
                <a:cs typeface="Times New Roman"/>
              </a:rPr>
              <a:t>Taiwan Air Quality vs Pollutants</a:t>
            </a:r>
          </a:p>
          <a:p>
            <a:pPr defTabSz="2259013">
              <a:lnSpc>
                <a:spcPct val="100000"/>
              </a:lnSpc>
            </a:pPr>
            <a:r>
              <a:rPr lang="en-US" sz="4900" dirty="0">
                <a:latin typeface="Times New Roman"/>
                <a:cs typeface="Times New Roman"/>
              </a:rPr>
              <a:t>Liz Ragsdale, Nam Huynh, and Martina Nesbeth – May 2025</a:t>
            </a:r>
          </a:p>
          <a:p>
            <a:pPr defTabSz="2259013">
              <a:lnSpc>
                <a:spcPct val="100000"/>
              </a:lnSpc>
            </a:pPr>
            <a:r>
              <a:rPr lang="en-US" sz="4900" dirty="0">
                <a:latin typeface="Times New Roman"/>
                <a:cs typeface="Times New Roman"/>
              </a:rPr>
              <a:t>Advisor: Dr. Mehmet Aktas</a:t>
            </a:r>
            <a:endParaRPr lang="en-US" sz="4900" dirty="0">
              <a:cs typeface="Times New Roman"/>
            </a:endParaRPr>
          </a:p>
        </p:txBody>
      </p:sp>
      <p:sp>
        <p:nvSpPr>
          <p:cNvPr id="1039" name="Text Box 729"/>
          <p:cNvSpPr txBox="1">
            <a:spLocks noChangeArrowheads="1"/>
          </p:cNvSpPr>
          <p:nvPr/>
        </p:nvSpPr>
        <p:spPr bwMode="auto">
          <a:xfrm>
            <a:off x="15240000" y="9448800"/>
            <a:ext cx="2327275"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gn="l"/>
            <a:endParaRPr lang="en-US"/>
          </a:p>
        </p:txBody>
      </p:sp>
      <p:sp>
        <p:nvSpPr>
          <p:cNvPr id="1219" name="Text Box 9"/>
          <p:cNvSpPr txBox="1">
            <a:spLocks noChangeArrowheads="1"/>
          </p:cNvSpPr>
          <p:nvPr/>
        </p:nvSpPr>
        <p:spPr bwMode="auto">
          <a:xfrm>
            <a:off x="32396422" y="5870099"/>
            <a:ext cx="11027661" cy="8815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25903" tIns="112951" rIns="225903" bIns="112951" anchor="t">
            <a:spAutoFit/>
          </a:bodyPr>
          <a:lstStyle>
            <a:lvl1pPr>
              <a:defRPr sz="5400" b="1">
                <a:solidFill>
                  <a:schemeClr val="tx1"/>
                </a:solidFill>
                <a:latin typeface="Times New Roman" pitchFamily="18" charset="0"/>
              </a:defRPr>
            </a:lvl1pPr>
            <a:lvl2pPr marL="742950" indent="-285750">
              <a:defRPr sz="5400" b="1">
                <a:solidFill>
                  <a:schemeClr val="tx1"/>
                </a:solidFill>
                <a:latin typeface="Times New Roman" pitchFamily="18" charset="0"/>
              </a:defRPr>
            </a:lvl2pPr>
            <a:lvl3pPr marL="1143000" indent="-228600">
              <a:defRPr sz="5400" b="1">
                <a:solidFill>
                  <a:schemeClr val="tx1"/>
                </a:solidFill>
                <a:latin typeface="Times New Roman" pitchFamily="18" charset="0"/>
              </a:defRPr>
            </a:lvl3pPr>
            <a:lvl4pPr marL="1600200" indent="-228600">
              <a:defRPr sz="5400" b="1">
                <a:solidFill>
                  <a:schemeClr val="tx1"/>
                </a:solidFill>
                <a:latin typeface="Times New Roman" pitchFamily="18" charset="0"/>
              </a:defRPr>
            </a:lvl4pPr>
            <a:lvl5pPr marL="2057400" indent="-228600">
              <a:defRPr sz="5400" b="1">
                <a:solidFill>
                  <a:schemeClr val="tx1"/>
                </a:solidFill>
                <a:latin typeface="Times New Roman" pitchFamily="18" charset="0"/>
              </a:defRPr>
            </a:lvl5pPr>
            <a:lvl6pPr marL="2514600" indent="-228600" algn="ctr"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eaLnBrk="0" fontAlgn="base" hangingPunct="0">
              <a:lnSpc>
                <a:spcPct val="65000"/>
              </a:lnSpc>
              <a:spcBef>
                <a:spcPct val="50000"/>
              </a:spcBef>
              <a:spcAft>
                <a:spcPct val="0"/>
              </a:spcAft>
              <a:defRPr sz="5400" b="1">
                <a:solidFill>
                  <a:schemeClr val="tx1"/>
                </a:solidFill>
                <a:latin typeface="Times New Roman" pitchFamily="18" charset="0"/>
              </a:defRPr>
            </a:lvl9pPr>
          </a:lstStyle>
          <a:p>
            <a:pPr marL="571500" indent="-571500" algn="l">
              <a:lnSpc>
                <a:spcPct val="100000"/>
              </a:lnSpc>
              <a:buFont typeface="Arial" panose="020B0604020202020204" pitchFamily="34" charset="0"/>
              <a:buChar char="•"/>
            </a:pPr>
            <a:r>
              <a:rPr lang="en-US" sz="3600" b="1" i="0" u="none" strike="noStrike" baseline="0" dirty="0">
                <a:solidFill>
                  <a:srgbClr val="000000"/>
                </a:solidFill>
                <a:latin typeface="Times New Roman"/>
                <a:ea typeface="Times New Roman"/>
                <a:cs typeface="Times New Roman"/>
              </a:rPr>
              <a:t>The scree plot </a:t>
            </a:r>
            <a:r>
              <a:rPr lang="en-US" sz="3600" dirty="0">
                <a:solidFill>
                  <a:srgbClr val="000000"/>
                </a:solidFill>
                <a:latin typeface="Times New Roman"/>
                <a:ea typeface="Times New Roman"/>
                <a:cs typeface="Times New Roman"/>
              </a:rPr>
              <a:t>confirmed</a:t>
            </a:r>
            <a:r>
              <a:rPr lang="en-US" sz="3600" b="1" i="0" u="none" strike="noStrike" baseline="0" dirty="0">
                <a:solidFill>
                  <a:srgbClr val="000000"/>
                </a:solidFill>
                <a:latin typeface="Times New Roman"/>
                <a:ea typeface="Times New Roman"/>
                <a:cs typeface="Times New Roman"/>
              </a:rPr>
              <a:t> our suspicion that there is </a:t>
            </a:r>
            <a:r>
              <a:rPr lang="en-US" sz="3600" dirty="0">
                <a:solidFill>
                  <a:srgbClr val="000000"/>
                </a:solidFill>
                <a:latin typeface="Times New Roman"/>
                <a:ea typeface="Times New Roman"/>
                <a:cs typeface="Times New Roman"/>
              </a:rPr>
              <a:t>multicollinearity between</a:t>
            </a:r>
            <a:r>
              <a:rPr lang="en-US" sz="3600" b="1" i="0" u="none" strike="noStrike" baseline="0" dirty="0">
                <a:solidFill>
                  <a:srgbClr val="000000"/>
                </a:solidFill>
                <a:latin typeface="Times New Roman"/>
                <a:ea typeface="Times New Roman"/>
                <a:cs typeface="Times New Roman"/>
              </a:rPr>
              <a:t> variables</a:t>
            </a:r>
            <a:r>
              <a:rPr lang="en-US" sz="3600" dirty="0">
                <a:solidFill>
                  <a:srgbClr val="000000"/>
                </a:solidFill>
                <a:latin typeface="Times New Roman"/>
                <a:ea typeface="Times New Roman"/>
                <a:cs typeface="Times New Roman"/>
              </a:rPr>
              <a:t>, with the total variance explained leveling out around 10 of the 14 components </a:t>
            </a:r>
            <a:endParaRPr lang="en-US" sz="3600" b="1" i="0" u="none" strike="noStrike" baseline="0" dirty="0">
              <a:solidFill>
                <a:srgbClr val="000000"/>
              </a:solidFill>
              <a:latin typeface="Times New Roman"/>
              <a:ea typeface="Times New Roman"/>
              <a:cs typeface="Times New Roman"/>
            </a:endParaRPr>
          </a:p>
          <a:p>
            <a:pPr marL="571500" indent="-571500" algn="l">
              <a:lnSpc>
                <a:spcPct val="100000"/>
              </a:lnSpc>
              <a:buFont typeface="Arial" panose="020B0604020202020204" pitchFamily="34" charset="0"/>
              <a:buChar char="•"/>
            </a:pPr>
            <a:r>
              <a:rPr lang="en-US" sz="3600" dirty="0">
                <a:latin typeface="Times New Roman"/>
                <a:cs typeface="Times New Roman"/>
              </a:rPr>
              <a:t>K-means cluster analysis based on location revealed 3 distinct clusters (rural, coastal, or low-density residential; densely populated, light-industrial; high density, industrial, historical urban)</a:t>
            </a:r>
          </a:p>
          <a:p>
            <a:pPr marL="571500" indent="-571500" algn="l">
              <a:lnSpc>
                <a:spcPct val="100000"/>
              </a:lnSpc>
              <a:buFont typeface="Arial" panose="020B0604020202020204" pitchFamily="34" charset="0"/>
              <a:buChar char="•"/>
            </a:pPr>
            <a:r>
              <a:rPr lang="en-US" sz="3600" dirty="0">
                <a:latin typeface="Times New Roman"/>
                <a:cs typeface="Times New Roman"/>
              </a:rPr>
              <a:t>Cluster analysis based on time revealed 3 distinct clusters (summer, transition season, winter)</a:t>
            </a:r>
          </a:p>
          <a:p>
            <a:pPr marL="571500" indent="-571500" algn="l">
              <a:lnSpc>
                <a:spcPct val="100000"/>
              </a:lnSpc>
              <a:buFont typeface="Arial" panose="020B0604020202020204" pitchFamily="34" charset="0"/>
              <a:buChar char="•"/>
            </a:pPr>
            <a:r>
              <a:rPr lang="en-US" sz="3600" dirty="0">
                <a:latin typeface="Times New Roman"/>
                <a:cs typeface="Times New Roman"/>
              </a:rPr>
              <a:t>Regression analysis using PCA components capturing 87% of variance could predict AQI values with an RMSE of about 10 units</a:t>
            </a:r>
          </a:p>
        </p:txBody>
      </p:sp>
      <p:sp>
        <p:nvSpPr>
          <p:cNvPr id="1220" name="Text Box 9"/>
          <p:cNvSpPr txBox="1">
            <a:spLocks noChangeArrowheads="1"/>
          </p:cNvSpPr>
          <p:nvPr/>
        </p:nvSpPr>
        <p:spPr bwMode="auto">
          <a:xfrm>
            <a:off x="31931411" y="19968011"/>
            <a:ext cx="10639425" cy="543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5903" tIns="112951" rIns="225903" bIns="112951" anchor="t">
            <a:spAutoFit/>
          </a:bodyPr>
          <a:lstStyle>
            <a:lvl1pPr>
              <a:defRPr sz="5400" b="1">
                <a:solidFill>
                  <a:schemeClr val="tx1"/>
                </a:solidFill>
                <a:latin typeface="Times New Roman" pitchFamily="18" charset="0"/>
              </a:defRPr>
            </a:lvl1pPr>
            <a:lvl2pPr marL="742950" indent="-285750">
              <a:defRPr sz="5400" b="1">
                <a:solidFill>
                  <a:schemeClr val="tx1"/>
                </a:solidFill>
                <a:latin typeface="Times New Roman" pitchFamily="18" charset="0"/>
              </a:defRPr>
            </a:lvl2pPr>
            <a:lvl3pPr marL="1143000" indent="-228600">
              <a:defRPr sz="5400" b="1">
                <a:solidFill>
                  <a:schemeClr val="tx1"/>
                </a:solidFill>
                <a:latin typeface="Times New Roman" pitchFamily="18" charset="0"/>
              </a:defRPr>
            </a:lvl3pPr>
            <a:lvl4pPr marL="1600200" indent="-228600">
              <a:defRPr sz="5400" b="1">
                <a:solidFill>
                  <a:schemeClr val="tx1"/>
                </a:solidFill>
                <a:latin typeface="Times New Roman" pitchFamily="18" charset="0"/>
              </a:defRPr>
            </a:lvl4pPr>
            <a:lvl5pPr marL="2057400" indent="-228600">
              <a:defRPr sz="5400" b="1">
                <a:solidFill>
                  <a:schemeClr val="tx1"/>
                </a:solidFill>
                <a:latin typeface="Times New Roman" pitchFamily="18" charset="0"/>
              </a:defRPr>
            </a:lvl5pPr>
            <a:lvl6pPr marL="2514600" indent="-228600" algn="ctr"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eaLnBrk="0" fontAlgn="base" hangingPunct="0">
              <a:lnSpc>
                <a:spcPct val="65000"/>
              </a:lnSpc>
              <a:spcBef>
                <a:spcPct val="50000"/>
              </a:spcBef>
              <a:spcAft>
                <a:spcPct val="0"/>
              </a:spcAft>
              <a:defRPr sz="5400" b="1">
                <a:solidFill>
                  <a:schemeClr val="tx1"/>
                </a:solidFill>
                <a:latin typeface="Times New Roman" pitchFamily="18" charset="0"/>
              </a:defRPr>
            </a:lvl9pPr>
          </a:lstStyle>
          <a:p>
            <a:pPr marL="457200" indent="-457200" algn="l">
              <a:buFont typeface="Arial"/>
              <a:buChar char="•"/>
            </a:pPr>
            <a:endParaRPr lang="en-US" sz="3000" b="0">
              <a:latin typeface="Times New Roman"/>
              <a:cs typeface="Times New Roman"/>
            </a:endParaRPr>
          </a:p>
        </p:txBody>
      </p:sp>
      <p:sp>
        <p:nvSpPr>
          <p:cNvPr id="11" name="TextBox 10">
            <a:extLst>
              <a:ext uri="{FF2B5EF4-FFF2-40B4-BE49-F238E27FC236}">
                <a16:creationId xmlns:a16="http://schemas.microsoft.com/office/drawing/2014/main" id="{44117CB9-1FEA-C5F4-0A34-D297CC42422B}"/>
              </a:ext>
            </a:extLst>
          </p:cNvPr>
          <p:cNvSpPr txBox="1"/>
          <p:nvPr/>
        </p:nvSpPr>
        <p:spPr>
          <a:xfrm>
            <a:off x="110706" y="5583572"/>
            <a:ext cx="11273796" cy="16234701"/>
          </a:xfrm>
          <a:prstGeom prst="rect">
            <a:avLst/>
          </a:prstGeom>
          <a:noFill/>
        </p:spPr>
        <p:txBody>
          <a:bodyPr wrap="square" lIns="91440" tIns="45720" rIns="91440" bIns="45720" rtlCol="0" anchor="t">
            <a:spAutoFit/>
          </a:bodyPr>
          <a:lstStyle/>
          <a:p>
            <a:pPr algn="just">
              <a:lnSpc>
                <a:spcPct val="150000"/>
              </a:lnSpc>
              <a:spcBef>
                <a:spcPts val="0"/>
              </a:spcBef>
              <a:spcAft>
                <a:spcPts val="800"/>
              </a:spcAft>
            </a:pPr>
            <a:r>
              <a:rPr lang="en-US" sz="3600" dirty="0">
                <a:latin typeface="Times New Roman"/>
                <a:cs typeface="Times New Roman"/>
              </a:rPr>
              <a:t>The dataset is from Kaggle and includes the air quality data of Taiwan from 2016 – 2024. The Air Quality Index (AQI) detects the level of pollutants in the air. In this study, the AQI is being compared to various pollutants such as PM2.5, PM10, Ozone(O3), Nitrogen dioxide (NO2), Sulfur dioxide (SO2), and Carbon monoxide (CO). The variables that the air quality is being tested against are:</a:t>
            </a:r>
            <a:endParaRPr lang="en-US" sz="3600">
              <a:cs typeface="Times New Roman"/>
            </a:endParaRPr>
          </a:p>
          <a:p>
            <a:pPr marL="342900" indent="-342900" algn="just">
              <a:lnSpc>
                <a:spcPct val="150000"/>
              </a:lnSpc>
              <a:spcBef>
                <a:spcPts val="0"/>
              </a:spcBef>
              <a:spcAft>
                <a:spcPts val="800"/>
              </a:spcAft>
              <a:buFont typeface="Arial"/>
              <a:buChar char="•"/>
            </a:pPr>
            <a:r>
              <a:rPr lang="en-US" sz="3600" dirty="0">
                <a:latin typeface="Times New Roman"/>
                <a:cs typeface="Times New Roman"/>
              </a:rPr>
              <a:t>Location of quality test sites</a:t>
            </a:r>
            <a:endParaRPr lang="en-US" sz="3600">
              <a:latin typeface="Times New Roman"/>
              <a:cs typeface="Times New Roman"/>
            </a:endParaRPr>
          </a:p>
          <a:p>
            <a:pPr marL="342900" indent="-342900" algn="just">
              <a:lnSpc>
                <a:spcPct val="150000"/>
              </a:lnSpc>
              <a:spcBef>
                <a:spcPts val="0"/>
              </a:spcBef>
              <a:spcAft>
                <a:spcPts val="800"/>
              </a:spcAft>
              <a:buFont typeface="Arial"/>
              <a:buChar char="•"/>
            </a:pPr>
            <a:r>
              <a:rPr lang="en-US" sz="3600" dirty="0">
                <a:latin typeface="Times New Roman"/>
                <a:cs typeface="Times New Roman"/>
              </a:rPr>
              <a:t>Surrounding location information (City/County)</a:t>
            </a:r>
            <a:endParaRPr lang="en-US" sz="3600">
              <a:latin typeface="Times New Roman"/>
              <a:cs typeface="Times New Roman"/>
            </a:endParaRPr>
          </a:p>
          <a:p>
            <a:pPr marL="342900" indent="-342900" algn="just">
              <a:lnSpc>
                <a:spcPct val="150000"/>
              </a:lnSpc>
              <a:spcBef>
                <a:spcPts val="0"/>
              </a:spcBef>
              <a:spcAft>
                <a:spcPts val="800"/>
              </a:spcAft>
              <a:buFont typeface="Arial"/>
              <a:buChar char="•"/>
            </a:pPr>
            <a:r>
              <a:rPr lang="en-US" sz="3600" dirty="0">
                <a:latin typeface="Times New Roman"/>
                <a:cs typeface="Times New Roman"/>
              </a:rPr>
              <a:t>Dates of the tests</a:t>
            </a:r>
            <a:endParaRPr lang="en-US" sz="3600">
              <a:latin typeface="Times New Roman"/>
              <a:cs typeface="Times New Roman"/>
            </a:endParaRPr>
          </a:p>
          <a:p>
            <a:pPr marL="342900" indent="-342900" algn="just">
              <a:lnSpc>
                <a:spcPct val="150000"/>
              </a:lnSpc>
              <a:spcBef>
                <a:spcPts val="0"/>
              </a:spcBef>
              <a:spcAft>
                <a:spcPts val="800"/>
              </a:spcAft>
              <a:buFont typeface="Arial"/>
              <a:buChar char="•"/>
            </a:pPr>
            <a:r>
              <a:rPr lang="en-US" sz="3600" dirty="0">
                <a:latin typeface="Times New Roman"/>
                <a:cs typeface="Times New Roman"/>
              </a:rPr>
              <a:t>Wind information recorded during the time of tests</a:t>
            </a:r>
            <a:endParaRPr lang="en-US" sz="3600">
              <a:latin typeface="Times New Roman"/>
              <a:cs typeface="Times New Roman"/>
            </a:endParaRPr>
          </a:p>
          <a:p>
            <a:pPr algn="just">
              <a:lnSpc>
                <a:spcPct val="150000"/>
              </a:lnSpc>
              <a:spcBef>
                <a:spcPts val="0"/>
              </a:spcBef>
              <a:spcAft>
                <a:spcPts val="800"/>
              </a:spcAft>
            </a:pPr>
            <a:r>
              <a:rPr lang="en-US" sz="3600" dirty="0">
                <a:latin typeface="Times New Roman"/>
                <a:cs typeface="Times New Roman"/>
              </a:rPr>
              <a:t>The purpose of this study is to analyze how various environmental pollutants interact to influence AQI across different regions and seasons in Taiwan. The study will help to develop better air pollution strategies and protect human health not only in Taiwan but also in the United States.</a:t>
            </a:r>
            <a:endParaRPr lang="en-US" sz="3600" kern="100" dirty="0">
              <a:latin typeface="Times New Roman"/>
              <a:cs typeface="Times New Roman"/>
            </a:endParaRPr>
          </a:p>
          <a:p>
            <a:pPr algn="just">
              <a:lnSpc>
                <a:spcPct val="150000"/>
              </a:lnSpc>
              <a:spcBef>
                <a:spcPts val="0"/>
              </a:spcBef>
              <a:spcAft>
                <a:spcPts val="800"/>
              </a:spcAft>
            </a:pPr>
            <a:endParaRPr lang="en-US" sz="2800" kern="100" dirty="0">
              <a:cs typeface="Times New Roman"/>
            </a:endParaRPr>
          </a:p>
        </p:txBody>
      </p:sp>
      <p:sp>
        <p:nvSpPr>
          <p:cNvPr id="12" name="Text Box 18">
            <a:extLst>
              <a:ext uri="{FF2B5EF4-FFF2-40B4-BE49-F238E27FC236}">
                <a16:creationId xmlns:a16="http://schemas.microsoft.com/office/drawing/2014/main" id="{4354DC47-82B5-FE72-1EE7-FF33489D34E4}"/>
              </a:ext>
            </a:extLst>
          </p:cNvPr>
          <p:cNvSpPr txBox="1">
            <a:spLocks noChangeArrowheads="1"/>
          </p:cNvSpPr>
          <p:nvPr/>
        </p:nvSpPr>
        <p:spPr bwMode="auto">
          <a:xfrm>
            <a:off x="32486637" y="14961042"/>
            <a:ext cx="11049000" cy="1136650"/>
          </a:xfrm>
          <a:prstGeom prst="rect">
            <a:avLst/>
          </a:prstGeom>
          <a:solidFill>
            <a:srgbClr val="F5CB2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100000"/>
              </a:lnSpc>
            </a:pPr>
            <a:r>
              <a:rPr lang="en-US" sz="5900"/>
              <a:t>DISCUSSION</a:t>
            </a:r>
          </a:p>
        </p:txBody>
      </p:sp>
      <p:sp>
        <p:nvSpPr>
          <p:cNvPr id="9" name="TextBox 8">
            <a:extLst>
              <a:ext uri="{FF2B5EF4-FFF2-40B4-BE49-F238E27FC236}">
                <a16:creationId xmlns:a16="http://schemas.microsoft.com/office/drawing/2014/main" id="{36D09646-9D63-D4B0-091E-BDA46642EE05}"/>
              </a:ext>
            </a:extLst>
          </p:cNvPr>
          <p:cNvSpPr txBox="1"/>
          <p:nvPr/>
        </p:nvSpPr>
        <p:spPr>
          <a:xfrm>
            <a:off x="495381" y="22682221"/>
            <a:ext cx="9986838" cy="102417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50000"/>
              </a:lnSpc>
            </a:pPr>
            <a:r>
              <a:rPr lang="en-US" sz="3600" dirty="0">
                <a:latin typeface="Times New Roman"/>
                <a:cs typeface="Times New Roman"/>
              </a:rPr>
              <a:t>The methodologies utilized are:</a:t>
            </a:r>
            <a:endParaRPr lang="en-US" sz="3600">
              <a:cs typeface="Times New Roman"/>
            </a:endParaRPr>
          </a:p>
          <a:p>
            <a:pPr marL="457200" indent="-457200" algn="l">
              <a:lnSpc>
                <a:spcPct val="150000"/>
              </a:lnSpc>
              <a:buFont typeface="Arial,Sans-Serif"/>
              <a:buChar char="•"/>
            </a:pPr>
            <a:r>
              <a:rPr lang="en-US" sz="3600" dirty="0">
                <a:latin typeface="Times New Roman"/>
                <a:cs typeface="Times New Roman"/>
              </a:rPr>
              <a:t>Principal Component Analysis (PCA)</a:t>
            </a:r>
            <a:endParaRPr lang="en-US" sz="3600" b="0" dirty="0">
              <a:latin typeface="Times New Roman"/>
              <a:cs typeface="Times New Roman"/>
            </a:endParaRPr>
          </a:p>
          <a:p>
            <a:pPr marL="457200" indent="-457200" algn="l">
              <a:lnSpc>
                <a:spcPct val="150000"/>
              </a:lnSpc>
              <a:buFont typeface="Arial"/>
              <a:buChar char="•"/>
            </a:pPr>
            <a:r>
              <a:rPr lang="en-US" sz="3600" dirty="0">
                <a:latin typeface="Times New Roman"/>
                <a:cs typeface="Times New Roman"/>
              </a:rPr>
              <a:t>Multiple Linear Regression (MLR)</a:t>
            </a:r>
          </a:p>
          <a:p>
            <a:pPr marL="457200" indent="-457200" algn="l">
              <a:lnSpc>
                <a:spcPct val="150000"/>
              </a:lnSpc>
              <a:buFont typeface="Arial"/>
              <a:buChar char="•"/>
            </a:pPr>
            <a:r>
              <a:rPr lang="en-US" sz="3600" dirty="0">
                <a:latin typeface="Times New Roman"/>
                <a:cs typeface="Times New Roman"/>
              </a:rPr>
              <a:t>Cluster Analysis</a:t>
            </a:r>
            <a:endParaRPr lang="en-US" sz="3600">
              <a:cs typeface="Times New Roman"/>
            </a:endParaRPr>
          </a:p>
          <a:p>
            <a:pPr algn="l">
              <a:lnSpc>
                <a:spcPct val="150000"/>
              </a:lnSpc>
            </a:pPr>
            <a:r>
              <a:rPr lang="en-US" sz="3600" dirty="0">
                <a:latin typeface="Times New Roman"/>
                <a:cs typeface="Times New Roman"/>
              </a:rPr>
              <a:t>The multiple linear regression  is used to model the air quality Index as a function of pollutant concentrations. The Principal Component Analysis reduces dimensionality and uncovers latent pollution patterns. The cluster analysis classifies similar locations or time periods based on pollution profiles.</a:t>
            </a:r>
            <a:endParaRPr lang="en-US" sz="3600">
              <a:cs typeface="Times New Roman"/>
            </a:endParaRPr>
          </a:p>
        </p:txBody>
      </p:sp>
      <p:pic>
        <p:nvPicPr>
          <p:cNvPr id="8" name="Picture 7" descr="A graph with a line&#10;&#10;AI-generated content may be incorrect.">
            <a:extLst>
              <a:ext uri="{FF2B5EF4-FFF2-40B4-BE49-F238E27FC236}">
                <a16:creationId xmlns:a16="http://schemas.microsoft.com/office/drawing/2014/main" id="{7F996F66-E810-815B-C6D0-9AA71C72F92B}"/>
              </a:ext>
            </a:extLst>
          </p:cNvPr>
          <p:cNvPicPr>
            <a:picLocks noChangeAspect="1"/>
          </p:cNvPicPr>
          <p:nvPr/>
        </p:nvPicPr>
        <p:blipFill>
          <a:blip r:embed="rId3"/>
          <a:stretch>
            <a:fillRect/>
          </a:stretch>
        </p:blipFill>
        <p:spPr>
          <a:xfrm>
            <a:off x="11664549" y="5007382"/>
            <a:ext cx="10143981" cy="6321940"/>
          </a:xfrm>
          <a:prstGeom prst="rect">
            <a:avLst/>
          </a:prstGeom>
        </p:spPr>
      </p:pic>
      <p:sp>
        <p:nvSpPr>
          <p:cNvPr id="3" name="TextBox 2">
            <a:extLst>
              <a:ext uri="{FF2B5EF4-FFF2-40B4-BE49-F238E27FC236}">
                <a16:creationId xmlns:a16="http://schemas.microsoft.com/office/drawing/2014/main" id="{9DE3BB09-25C4-6CB7-A4BD-AF0BA4B8F168}"/>
              </a:ext>
            </a:extLst>
          </p:cNvPr>
          <p:cNvSpPr txBox="1"/>
          <p:nvPr/>
        </p:nvSpPr>
        <p:spPr>
          <a:xfrm>
            <a:off x="35915149" y="29154936"/>
            <a:ext cx="7040527" cy="35452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dirty="0">
                <a:latin typeface="Times New Roman"/>
                <a:cs typeface="Times New Roman"/>
              </a:rPr>
              <a:t>Dataset: </a:t>
            </a:r>
            <a:r>
              <a:rPr lang="en-US" sz="3600" b="0" dirty="0">
                <a:latin typeface="Times New Roman"/>
                <a:cs typeface="Times New Roman"/>
                <a:hlinkClick r:id="rId4"/>
              </a:rPr>
              <a:t>https://www.kaggle.com/datasets/taweilo/taiwan-air-quality-data-20162024/data</a:t>
            </a:r>
          </a:p>
          <a:p>
            <a:pPr algn="l"/>
            <a:endParaRPr lang="en-US" sz="3600" dirty="0">
              <a:latin typeface="Times New Roman"/>
              <a:cs typeface="Times New Roman"/>
            </a:endParaRPr>
          </a:p>
          <a:p>
            <a:pPr algn="l"/>
            <a:r>
              <a:rPr lang="en-US" sz="3600" dirty="0">
                <a:latin typeface="Times New Roman"/>
                <a:cs typeface="Times New Roman"/>
              </a:rPr>
              <a:t>Further Air Quality information:</a:t>
            </a:r>
            <a:r>
              <a:rPr lang="en-US" sz="3600" b="0" dirty="0">
                <a:latin typeface="Times New Roman"/>
                <a:cs typeface="Times New Roman"/>
              </a:rPr>
              <a:t> </a:t>
            </a:r>
            <a:r>
              <a:rPr lang="en-US" sz="3600" b="0" dirty="0">
                <a:latin typeface="Times New Roman"/>
                <a:cs typeface="Times New Roman"/>
                <a:hlinkClick r:id="rId5"/>
              </a:rPr>
              <a:t>https://www.airnow.gov/aqi/aqi-basics/</a:t>
            </a:r>
            <a:endParaRPr lang="en-US" sz="3600" b="0" dirty="0">
              <a:latin typeface="Times New Roman"/>
              <a:cs typeface="Times New Roman"/>
            </a:endParaRPr>
          </a:p>
        </p:txBody>
      </p:sp>
      <p:pic>
        <p:nvPicPr>
          <p:cNvPr id="2" name="Picture 1" descr="A graph of a graph&#10;&#10;AI-generated content may be incorrect.">
            <a:extLst>
              <a:ext uri="{FF2B5EF4-FFF2-40B4-BE49-F238E27FC236}">
                <a16:creationId xmlns:a16="http://schemas.microsoft.com/office/drawing/2014/main" id="{B769D841-7DD0-1CF2-837E-1566077D612A}"/>
              </a:ext>
            </a:extLst>
          </p:cNvPr>
          <p:cNvPicPr>
            <a:picLocks noChangeAspect="1"/>
          </p:cNvPicPr>
          <p:nvPr/>
        </p:nvPicPr>
        <p:blipFill>
          <a:blip r:embed="rId6"/>
          <a:stretch>
            <a:fillRect/>
          </a:stretch>
        </p:blipFill>
        <p:spPr>
          <a:xfrm>
            <a:off x="22404770" y="5334436"/>
            <a:ext cx="9910740" cy="5669412"/>
          </a:xfrm>
          <a:prstGeom prst="rect">
            <a:avLst/>
          </a:prstGeom>
        </p:spPr>
      </p:pic>
      <p:pic>
        <p:nvPicPr>
          <p:cNvPr id="4" name="Picture 3">
            <a:extLst>
              <a:ext uri="{FF2B5EF4-FFF2-40B4-BE49-F238E27FC236}">
                <a16:creationId xmlns:a16="http://schemas.microsoft.com/office/drawing/2014/main" id="{527767DA-DAC5-C0F5-F9B1-9E01B6A7B2B6}"/>
              </a:ext>
            </a:extLst>
          </p:cNvPr>
          <p:cNvPicPr>
            <a:picLocks noChangeAspect="1"/>
          </p:cNvPicPr>
          <p:nvPr/>
        </p:nvPicPr>
        <p:blipFill>
          <a:blip r:embed="rId7"/>
          <a:stretch>
            <a:fillRect/>
          </a:stretch>
        </p:blipFill>
        <p:spPr>
          <a:xfrm>
            <a:off x="11873907" y="14839471"/>
            <a:ext cx="10075833" cy="6033818"/>
          </a:xfrm>
          <a:prstGeom prst="rect">
            <a:avLst/>
          </a:prstGeom>
        </p:spPr>
      </p:pic>
      <p:pic>
        <p:nvPicPr>
          <p:cNvPr id="5" name="Picture 4" descr="A graph with many colored dots&#10;&#10;AI-generated content may be incorrect.">
            <a:extLst>
              <a:ext uri="{FF2B5EF4-FFF2-40B4-BE49-F238E27FC236}">
                <a16:creationId xmlns:a16="http://schemas.microsoft.com/office/drawing/2014/main" id="{F15F6F49-1AD7-2EFA-3EE0-E7E300E981D4}"/>
              </a:ext>
            </a:extLst>
          </p:cNvPr>
          <p:cNvPicPr>
            <a:picLocks noChangeAspect="1"/>
          </p:cNvPicPr>
          <p:nvPr/>
        </p:nvPicPr>
        <p:blipFill>
          <a:blip r:embed="rId8"/>
          <a:stretch>
            <a:fillRect/>
          </a:stretch>
        </p:blipFill>
        <p:spPr>
          <a:xfrm>
            <a:off x="21928107" y="14839471"/>
            <a:ext cx="9989568" cy="6033817"/>
          </a:xfrm>
          <a:prstGeom prst="rect">
            <a:avLst/>
          </a:prstGeom>
        </p:spPr>
      </p:pic>
      <p:graphicFrame>
        <p:nvGraphicFramePr>
          <p:cNvPr id="13" name="Table 12">
            <a:extLst>
              <a:ext uri="{FF2B5EF4-FFF2-40B4-BE49-F238E27FC236}">
                <a16:creationId xmlns:a16="http://schemas.microsoft.com/office/drawing/2014/main" id="{DAE452D3-9EEE-859B-1634-724C318B85B0}"/>
              </a:ext>
            </a:extLst>
          </p:cNvPr>
          <p:cNvGraphicFramePr>
            <a:graphicFrameLocks noGrp="1"/>
          </p:cNvGraphicFramePr>
          <p:nvPr>
            <p:extLst>
              <p:ext uri="{D42A27DB-BD31-4B8C-83A1-F6EECF244321}">
                <p14:modId xmlns:p14="http://schemas.microsoft.com/office/powerpoint/2010/main" val="2366459558"/>
              </p:ext>
            </p:extLst>
          </p:nvPr>
        </p:nvGraphicFramePr>
        <p:xfrm>
          <a:off x="11626162" y="24146910"/>
          <a:ext cx="10375039" cy="8157660"/>
        </p:xfrm>
        <a:graphic>
          <a:graphicData uri="http://schemas.openxmlformats.org/drawingml/2006/table">
            <a:tbl>
              <a:tblPr firstRow="1" firstCol="1" bandRow="1">
                <a:tableStyleId>{5C22544A-7EE6-4342-B048-85BDC9FD1C3A}</a:tableStyleId>
              </a:tblPr>
              <a:tblGrid>
                <a:gridCol w="1991784">
                  <a:extLst>
                    <a:ext uri="{9D8B030D-6E8A-4147-A177-3AD203B41FA5}">
                      <a16:colId xmlns:a16="http://schemas.microsoft.com/office/drawing/2014/main" val="3542502327"/>
                    </a:ext>
                  </a:extLst>
                </a:gridCol>
                <a:gridCol w="1477336">
                  <a:extLst>
                    <a:ext uri="{9D8B030D-6E8A-4147-A177-3AD203B41FA5}">
                      <a16:colId xmlns:a16="http://schemas.microsoft.com/office/drawing/2014/main" val="3985240246"/>
                    </a:ext>
                  </a:extLst>
                </a:gridCol>
                <a:gridCol w="6905919">
                  <a:extLst>
                    <a:ext uri="{9D8B030D-6E8A-4147-A177-3AD203B41FA5}">
                      <a16:colId xmlns:a16="http://schemas.microsoft.com/office/drawing/2014/main" val="1172167979"/>
                    </a:ext>
                  </a:extLst>
                </a:gridCol>
              </a:tblGrid>
              <a:tr h="769082">
                <a:tc gridSpan="3">
                  <a:txBody>
                    <a:bodyPr/>
                    <a:lstStyle/>
                    <a:p>
                      <a:pPr marL="0" marR="0" algn="ctr">
                        <a:lnSpc>
                          <a:spcPct val="115000"/>
                        </a:lnSpc>
                        <a:spcAft>
                          <a:spcPts val="800"/>
                        </a:spcAft>
                        <a:buNone/>
                      </a:pPr>
                      <a:r>
                        <a:rPr lang="en-US" sz="3200" b="0" i="1" kern="100" dirty="0">
                          <a:solidFill>
                            <a:schemeClr val="tx1"/>
                          </a:solidFill>
                          <a:effectLst/>
                          <a:latin typeface="Aptos"/>
                          <a:ea typeface="Aptos" panose="020B0004020202020204" pitchFamily="34" charset="0"/>
                          <a:cs typeface="Times New Roman"/>
                        </a:rPr>
                        <a:t>MULTIPLE LINEAR REGRESSION MODEL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126135"/>
                  </a:ext>
                </a:extLst>
              </a:tr>
              <a:tr h="769082">
                <a:tc>
                  <a:txBody>
                    <a:bodyPr/>
                    <a:lstStyle/>
                    <a:p>
                      <a:pPr marL="0" marR="0">
                        <a:lnSpc>
                          <a:spcPct val="115000"/>
                        </a:lnSpc>
                        <a:spcAft>
                          <a:spcPts val="800"/>
                        </a:spcAft>
                        <a:buNone/>
                      </a:pPr>
                      <a:r>
                        <a:rPr lang="en-US" sz="3200" b="1" kern="100" dirty="0">
                          <a:solidFill>
                            <a:schemeClr val="tx1"/>
                          </a:solidFill>
                          <a:effectLst/>
                          <a:latin typeface="Aptos"/>
                          <a:ea typeface="Aptos" panose="020B0004020202020204" pitchFamily="34" charset="0"/>
                          <a:cs typeface="Times New Roman"/>
                        </a:rPr>
                        <a:t>Metric</a:t>
                      </a:r>
                      <a:endParaRPr lang="en-US" sz="3200" kern="100">
                        <a:solidFill>
                          <a:schemeClr val="tx1"/>
                        </a:solidFill>
                        <a:effectLst/>
                        <a:latin typeface="Aptos"/>
                        <a:ea typeface="Aptos" panose="020B0004020202020204" pitchFamily="34" charset="0"/>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pPr>
                      <a:r>
                        <a:rPr lang="en-US" sz="3200" b="1" kern="100" dirty="0">
                          <a:effectLst/>
                          <a:latin typeface="Aptos"/>
                          <a:ea typeface="Aptos" panose="020B0004020202020204" pitchFamily="34" charset="0"/>
                          <a:cs typeface="Times New Roman"/>
                        </a:rPr>
                        <a:t>Value</a:t>
                      </a:r>
                      <a:endParaRPr lang="en-US" sz="3200" kern="100">
                        <a:effectLst/>
                        <a:latin typeface="Aptos"/>
                        <a:ea typeface="Aptos" panose="020B0004020202020204" pitchFamily="34" charset="0"/>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pPr>
                      <a:r>
                        <a:rPr lang="en-US" sz="3200" b="1" kern="100" dirty="0">
                          <a:effectLst/>
                          <a:latin typeface="Aptos"/>
                          <a:ea typeface="Aptos" panose="020B0004020202020204" pitchFamily="34" charset="0"/>
                          <a:cs typeface="Times New Roman"/>
                        </a:rPr>
                        <a:t>Explanation</a:t>
                      </a:r>
                      <a:endParaRPr lang="en-US" sz="3200" kern="100">
                        <a:effectLst/>
                        <a:latin typeface="Aptos"/>
                        <a:ea typeface="Aptos" panose="020B0004020202020204" pitchFamily="34" charset="0"/>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10811173"/>
                  </a:ext>
                </a:extLst>
              </a:tr>
              <a:tr h="1479007">
                <a:tc>
                  <a:txBody>
                    <a:bodyPr/>
                    <a:lstStyle/>
                    <a:p>
                      <a:pPr marL="0" marR="0">
                        <a:lnSpc>
                          <a:spcPct val="115000"/>
                        </a:lnSpc>
                        <a:spcAft>
                          <a:spcPts val="800"/>
                        </a:spcAft>
                        <a:buNone/>
                      </a:pPr>
                      <a:r>
                        <a:rPr lang="en-US" sz="3200" b="1" kern="100" dirty="0">
                          <a:solidFill>
                            <a:schemeClr val="tx1"/>
                          </a:solidFill>
                          <a:effectLst/>
                          <a:latin typeface="Aptos"/>
                          <a:ea typeface="Aptos" panose="020B0004020202020204" pitchFamily="34" charset="0"/>
                          <a:cs typeface="Times New Roman"/>
                        </a:rPr>
                        <a:t>R² (R-squared)</a:t>
                      </a:r>
                      <a:endParaRPr lang="en-US" sz="3200" kern="100">
                        <a:solidFill>
                          <a:schemeClr val="tx1"/>
                        </a:solidFill>
                        <a:effectLst/>
                        <a:latin typeface="Aptos"/>
                        <a:ea typeface="Aptos" panose="020B0004020202020204" pitchFamily="34" charset="0"/>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pPr>
                      <a:r>
                        <a:rPr lang="en-US" sz="3200" kern="100" dirty="0">
                          <a:effectLst/>
                          <a:latin typeface="Aptos"/>
                          <a:ea typeface="Aptos" panose="020B0004020202020204" pitchFamily="34" charset="0"/>
                          <a:cs typeface="Times New Roman"/>
                        </a:rPr>
                        <a:t>0.8771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pPr>
                      <a:r>
                        <a:rPr lang="en-US" sz="3200" kern="100" dirty="0">
                          <a:effectLst/>
                          <a:latin typeface="Aptos"/>
                          <a:ea typeface="Aptos" panose="020B0004020202020204" pitchFamily="34" charset="0"/>
                          <a:cs typeface="Times New Roman"/>
                        </a:rPr>
                        <a:t>Indicates that </a:t>
                      </a:r>
                      <a:r>
                        <a:rPr lang="en-US" sz="3200" b="1" kern="100" dirty="0">
                          <a:effectLst/>
                          <a:latin typeface="Aptos"/>
                          <a:ea typeface="Aptos" panose="020B0004020202020204" pitchFamily="34" charset="0"/>
                          <a:cs typeface="Times New Roman"/>
                        </a:rPr>
                        <a:t>87.71%</a:t>
                      </a:r>
                      <a:r>
                        <a:rPr lang="en-US" sz="3200" kern="100" dirty="0">
                          <a:effectLst/>
                          <a:latin typeface="Aptos"/>
                          <a:ea typeface="Aptos" panose="020B0004020202020204" pitchFamily="34" charset="0"/>
                          <a:cs typeface="Times New Roman"/>
                        </a:rPr>
                        <a:t> of the variance in AQI is explained by the model. A higher R² means better fit.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24351197"/>
                  </a:ext>
                </a:extLst>
              </a:tr>
              <a:tr h="1479007">
                <a:tc>
                  <a:txBody>
                    <a:bodyPr/>
                    <a:lstStyle/>
                    <a:p>
                      <a:pPr marL="0" marR="0">
                        <a:lnSpc>
                          <a:spcPct val="115000"/>
                        </a:lnSpc>
                        <a:spcAft>
                          <a:spcPts val="800"/>
                        </a:spcAft>
                        <a:buNone/>
                      </a:pPr>
                      <a:r>
                        <a:rPr lang="en-US" sz="3200" b="1" kern="100" dirty="0">
                          <a:solidFill>
                            <a:schemeClr val="tx1"/>
                          </a:solidFill>
                          <a:effectLst/>
                          <a:latin typeface="Aptos"/>
                          <a:ea typeface="Aptos" panose="020B0004020202020204" pitchFamily="34" charset="0"/>
                          <a:cs typeface="Times New Roman"/>
                        </a:rPr>
                        <a:t>MAE</a:t>
                      </a:r>
                      <a:endParaRPr lang="en-US" sz="3200" kern="100">
                        <a:solidFill>
                          <a:schemeClr val="tx1"/>
                        </a:solidFill>
                        <a:effectLst/>
                        <a:latin typeface="Aptos"/>
                        <a:ea typeface="Aptos" panose="020B0004020202020204" pitchFamily="34" charset="0"/>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pPr>
                      <a:r>
                        <a:rPr lang="en-US" sz="3200" kern="100" dirty="0">
                          <a:effectLst/>
                          <a:latin typeface="Aptos"/>
                          <a:ea typeface="Aptos" panose="020B0004020202020204" pitchFamily="34" charset="0"/>
                          <a:cs typeface="Times New Roman"/>
                        </a:rPr>
                        <a:t>7.33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pPr>
                      <a:r>
                        <a:rPr lang="en-US" sz="3200" kern="100" dirty="0">
                          <a:effectLst/>
                          <a:latin typeface="Aptos"/>
                          <a:ea typeface="Aptos" panose="020B0004020202020204" pitchFamily="34" charset="0"/>
                          <a:cs typeface="Times New Roman"/>
                        </a:rPr>
                        <a:t>The model’s predictions are, on average, </a:t>
                      </a:r>
                      <a:r>
                        <a:rPr lang="en-US" sz="3200" b="1" kern="100" dirty="0">
                          <a:effectLst/>
                          <a:latin typeface="Aptos"/>
                          <a:ea typeface="Aptos" panose="020B0004020202020204" pitchFamily="34" charset="0"/>
                          <a:cs typeface="Times New Roman"/>
                        </a:rPr>
                        <a:t>off by 7 AQI units</a:t>
                      </a:r>
                      <a:r>
                        <a:rPr lang="en-US" sz="3200" kern="100" dirty="0">
                          <a:effectLst/>
                          <a:latin typeface="Aptos"/>
                          <a:ea typeface="Aptos" panose="020B0004020202020204" pitchFamily="34" charset="0"/>
                          <a:cs typeface="Times New Roman"/>
                        </a:rPr>
                        <a:t>. Measures average absolute error.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64961098"/>
                  </a:ext>
                </a:extLst>
              </a:tr>
              <a:tr h="1479007">
                <a:tc>
                  <a:txBody>
                    <a:bodyPr/>
                    <a:lstStyle/>
                    <a:p>
                      <a:pPr marL="0" marR="0">
                        <a:lnSpc>
                          <a:spcPct val="115000"/>
                        </a:lnSpc>
                        <a:spcAft>
                          <a:spcPts val="800"/>
                        </a:spcAft>
                        <a:buNone/>
                      </a:pPr>
                      <a:r>
                        <a:rPr lang="en-US" sz="3200" b="1" kern="100" dirty="0">
                          <a:solidFill>
                            <a:schemeClr val="tx1"/>
                          </a:solidFill>
                          <a:effectLst/>
                          <a:latin typeface="Aptos"/>
                          <a:ea typeface="Aptos" panose="020B0004020202020204" pitchFamily="34" charset="0"/>
                          <a:cs typeface="Times New Roman"/>
                        </a:rPr>
                        <a:t>MSE</a:t>
                      </a:r>
                      <a:endParaRPr lang="en-US" sz="3200" kern="100">
                        <a:solidFill>
                          <a:schemeClr val="tx1"/>
                        </a:solidFill>
                        <a:effectLst/>
                        <a:latin typeface="Aptos"/>
                        <a:ea typeface="Aptos" panose="020B0004020202020204" pitchFamily="34" charset="0"/>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pPr>
                      <a:r>
                        <a:rPr lang="en-US" sz="3200" kern="100" dirty="0">
                          <a:effectLst/>
                          <a:latin typeface="Aptos"/>
                          <a:ea typeface="Aptos" panose="020B0004020202020204" pitchFamily="34" charset="0"/>
                          <a:cs typeface="Times New Roman"/>
                        </a:rPr>
                        <a:t>106.68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pPr>
                      <a:r>
                        <a:rPr lang="en-US" sz="3200" kern="100" dirty="0">
                          <a:effectLst/>
                          <a:latin typeface="Aptos"/>
                          <a:ea typeface="Aptos" panose="020B0004020202020204" pitchFamily="34" charset="0"/>
                          <a:cs typeface="Times New Roman"/>
                        </a:rPr>
                        <a:t>Represents the average of the </a:t>
                      </a:r>
                      <a:r>
                        <a:rPr lang="en-US" sz="3200" b="1" kern="100" dirty="0">
                          <a:effectLst/>
                          <a:latin typeface="Aptos"/>
                          <a:ea typeface="Aptos" panose="020B0004020202020204" pitchFamily="34" charset="0"/>
                          <a:cs typeface="Times New Roman"/>
                        </a:rPr>
                        <a:t>squared errors</a:t>
                      </a:r>
                      <a:r>
                        <a:rPr lang="en-US" sz="3200" kern="100" dirty="0">
                          <a:effectLst/>
                          <a:latin typeface="Aptos"/>
                          <a:ea typeface="Aptos" panose="020B0004020202020204" pitchFamily="34" charset="0"/>
                          <a:cs typeface="Times New Roman"/>
                        </a:rPr>
                        <a:t>. Penalizes larger errors more heavily than MAE.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87603021"/>
                  </a:ext>
                </a:extLst>
              </a:tr>
              <a:tr h="1479007">
                <a:tc>
                  <a:txBody>
                    <a:bodyPr/>
                    <a:lstStyle/>
                    <a:p>
                      <a:pPr marL="0" marR="0">
                        <a:lnSpc>
                          <a:spcPct val="115000"/>
                        </a:lnSpc>
                        <a:spcAft>
                          <a:spcPts val="800"/>
                        </a:spcAft>
                        <a:buNone/>
                      </a:pPr>
                      <a:r>
                        <a:rPr lang="en-US" sz="3200" b="1" kern="100" dirty="0">
                          <a:solidFill>
                            <a:schemeClr val="tx1"/>
                          </a:solidFill>
                          <a:effectLst/>
                          <a:latin typeface="Aptos"/>
                          <a:ea typeface="Aptos" panose="020B0004020202020204" pitchFamily="34" charset="0"/>
                          <a:cs typeface="Times New Roman"/>
                        </a:rPr>
                        <a:t>RMSE</a:t>
                      </a:r>
                      <a:endParaRPr lang="en-US" sz="3200" kern="100">
                        <a:solidFill>
                          <a:schemeClr val="tx1"/>
                        </a:solidFill>
                        <a:effectLst/>
                        <a:latin typeface="Aptos"/>
                        <a:ea typeface="Aptos" panose="020B0004020202020204" pitchFamily="34" charset="0"/>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pPr>
                      <a:r>
                        <a:rPr lang="en-US" sz="3200" kern="100" dirty="0">
                          <a:effectLst/>
                          <a:latin typeface="Aptos"/>
                          <a:ea typeface="Aptos" panose="020B0004020202020204" pitchFamily="34" charset="0"/>
                          <a:cs typeface="Times New Roman"/>
                        </a:rPr>
                        <a:t>10.33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pPr>
                      <a:r>
                        <a:rPr lang="en-US" sz="3200" kern="100" dirty="0">
                          <a:effectLst/>
                          <a:latin typeface="Aptos"/>
                          <a:ea typeface="Aptos" panose="020B0004020202020204" pitchFamily="34" charset="0"/>
                          <a:cs typeface="Times New Roman"/>
                        </a:rPr>
                        <a:t>The </a:t>
                      </a:r>
                      <a:r>
                        <a:rPr lang="en-US" sz="3200" b="1" kern="100" dirty="0">
                          <a:effectLst/>
                          <a:latin typeface="Aptos"/>
                          <a:ea typeface="Aptos" panose="020B0004020202020204" pitchFamily="34" charset="0"/>
                          <a:cs typeface="Times New Roman"/>
                        </a:rPr>
                        <a:t>square root of MSE</a:t>
                      </a:r>
                      <a:r>
                        <a:rPr lang="en-US" sz="3200" kern="100" dirty="0">
                          <a:effectLst/>
                          <a:latin typeface="Aptos"/>
                          <a:ea typeface="Aptos" panose="020B0004020202020204" pitchFamily="34" charset="0"/>
                          <a:cs typeface="Times New Roman"/>
                        </a:rPr>
                        <a:t>. On average, predictions deviate from actual AQI by about </a:t>
                      </a:r>
                      <a:r>
                        <a:rPr lang="en-US" sz="3200" b="1" kern="100" dirty="0">
                          <a:effectLst/>
                          <a:latin typeface="Aptos"/>
                          <a:ea typeface="Aptos" panose="020B0004020202020204" pitchFamily="34" charset="0"/>
                          <a:cs typeface="Times New Roman"/>
                        </a:rPr>
                        <a:t>10.33 units</a:t>
                      </a:r>
                      <a:r>
                        <a:rPr lang="en-US" sz="3200" kern="100" dirty="0">
                          <a:effectLst/>
                          <a:latin typeface="Aptos"/>
                          <a:ea typeface="Aptos" panose="020B0004020202020204" pitchFamily="34" charset="0"/>
                          <a:cs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62322180"/>
                  </a:ext>
                </a:extLst>
              </a:tr>
            </a:tbl>
          </a:graphicData>
        </a:graphic>
      </p:graphicFrame>
      <p:pic>
        <p:nvPicPr>
          <p:cNvPr id="6" name="Picture 5" descr="A graph with dots and a line&#10;&#10;AI-generated content may be incorrect.">
            <a:extLst>
              <a:ext uri="{FF2B5EF4-FFF2-40B4-BE49-F238E27FC236}">
                <a16:creationId xmlns:a16="http://schemas.microsoft.com/office/drawing/2014/main" id="{68C211CD-981B-74E6-CCCA-2355F769FD08}"/>
              </a:ext>
            </a:extLst>
          </p:cNvPr>
          <p:cNvPicPr>
            <a:picLocks noChangeAspect="1"/>
          </p:cNvPicPr>
          <p:nvPr/>
        </p:nvPicPr>
        <p:blipFill>
          <a:blip r:embed="rId9"/>
          <a:stretch>
            <a:fillRect/>
          </a:stretch>
        </p:blipFill>
        <p:spPr>
          <a:xfrm>
            <a:off x="21998314" y="24081373"/>
            <a:ext cx="10094015" cy="6434147"/>
          </a:xfrm>
          <a:prstGeom prst="rect">
            <a:avLst/>
          </a:prstGeom>
        </p:spPr>
      </p:pic>
      <p:sp>
        <p:nvSpPr>
          <p:cNvPr id="7" name="TextBox 6">
            <a:extLst>
              <a:ext uri="{FF2B5EF4-FFF2-40B4-BE49-F238E27FC236}">
                <a16:creationId xmlns:a16="http://schemas.microsoft.com/office/drawing/2014/main" id="{C47B6CAB-443D-DC66-676B-AC2EFB894D08}"/>
              </a:ext>
            </a:extLst>
          </p:cNvPr>
          <p:cNvSpPr txBox="1"/>
          <p:nvPr/>
        </p:nvSpPr>
        <p:spPr>
          <a:xfrm>
            <a:off x="32415670" y="16200065"/>
            <a:ext cx="10970763" cy="112338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00000"/>
              </a:lnSpc>
              <a:spcBef>
                <a:spcPts val="0"/>
              </a:spcBef>
              <a:spcAft>
                <a:spcPts val="800"/>
              </a:spcAft>
              <a:buFont typeface="Arial"/>
              <a:buChar char="•"/>
            </a:pPr>
            <a:r>
              <a:rPr lang="en-US" sz="3600" dirty="0">
                <a:latin typeface="Times New Roman"/>
                <a:cs typeface="Times New Roman"/>
              </a:rPr>
              <a:t> Most AQI values are below 100, peaking around 40, with a long tail indicating less frequency of poor air quality.</a:t>
            </a:r>
            <a:endParaRPr lang="en-US" dirty="0">
              <a:cs typeface="Times New Roman" pitchFamily="18" charset="0"/>
            </a:endParaRPr>
          </a:p>
          <a:p>
            <a:pPr algn="just">
              <a:lnSpc>
                <a:spcPct val="100000"/>
              </a:lnSpc>
              <a:spcBef>
                <a:spcPts val="0"/>
              </a:spcBef>
              <a:spcAft>
                <a:spcPts val="800"/>
              </a:spcAft>
              <a:buFont typeface="Arial"/>
              <a:buChar char="•"/>
            </a:pPr>
            <a:endParaRPr lang="en-US" sz="3600" dirty="0">
              <a:latin typeface="Times New Roman"/>
              <a:cs typeface="Times New Roman"/>
            </a:endParaRPr>
          </a:p>
          <a:p>
            <a:pPr algn="just">
              <a:lnSpc>
                <a:spcPct val="100000"/>
              </a:lnSpc>
              <a:spcBef>
                <a:spcPts val="0"/>
              </a:spcBef>
              <a:spcAft>
                <a:spcPts val="800"/>
              </a:spcAft>
              <a:buFont typeface="Arial"/>
              <a:buChar char="•"/>
            </a:pPr>
            <a:r>
              <a:rPr lang="en-US" sz="3600" dirty="0">
                <a:latin typeface="Times New Roman"/>
                <a:cs typeface="Times New Roman"/>
              </a:rPr>
              <a:t> Based on the evidence of multicollinearity from the scree plot, we can trust the PCA regression model has less noise and more accurate results from the reduced number of overall components</a:t>
            </a:r>
          </a:p>
          <a:p>
            <a:pPr algn="just">
              <a:lnSpc>
                <a:spcPct val="100000"/>
              </a:lnSpc>
              <a:spcBef>
                <a:spcPts val="0"/>
              </a:spcBef>
              <a:spcAft>
                <a:spcPts val="800"/>
              </a:spcAft>
              <a:buFont typeface="Arial"/>
              <a:buChar char="•"/>
            </a:pPr>
            <a:endParaRPr lang="en-US" sz="3600" dirty="0">
              <a:latin typeface="Times New Roman"/>
              <a:cs typeface="Times New Roman"/>
            </a:endParaRPr>
          </a:p>
          <a:p>
            <a:pPr algn="just">
              <a:lnSpc>
                <a:spcPct val="100000"/>
              </a:lnSpc>
              <a:spcBef>
                <a:spcPts val="0"/>
              </a:spcBef>
              <a:spcAft>
                <a:spcPts val="800"/>
              </a:spcAft>
              <a:buFont typeface="Arial"/>
              <a:buChar char="•"/>
            </a:pPr>
            <a:r>
              <a:rPr lang="en-US" sz="3600" dirty="0">
                <a:latin typeface="Times New Roman"/>
                <a:cs typeface="Times New Roman"/>
              </a:rPr>
              <a:t> Cluster analysis revealed there are distinct clusters with both location and time that warrant further investigation into geospatial and temporal trends in data.</a:t>
            </a:r>
          </a:p>
          <a:p>
            <a:pPr algn="just">
              <a:lnSpc>
                <a:spcPct val="100000"/>
              </a:lnSpc>
              <a:spcBef>
                <a:spcPts val="0"/>
              </a:spcBef>
              <a:spcAft>
                <a:spcPts val="800"/>
              </a:spcAft>
            </a:pPr>
            <a:endParaRPr lang="en-US" sz="3600" dirty="0">
              <a:latin typeface="Times New Roman"/>
              <a:cs typeface="Times New Roman"/>
            </a:endParaRPr>
          </a:p>
          <a:p>
            <a:pPr algn="just">
              <a:lnSpc>
                <a:spcPct val="100000"/>
              </a:lnSpc>
              <a:spcBef>
                <a:spcPts val="0"/>
              </a:spcBef>
              <a:spcAft>
                <a:spcPts val="800"/>
              </a:spcAft>
              <a:buFont typeface="Arial"/>
              <a:buChar char="•"/>
            </a:pPr>
            <a:r>
              <a:rPr lang="en-US" sz="3600" dirty="0">
                <a:latin typeface="Times New Roman"/>
                <a:cs typeface="Times New Roman"/>
              </a:rPr>
              <a:t> The predictive regression model overall had predictions deviate around 10 or less AQI units from the actual AQI. The model struggled with the AQI values over 200, which often corresponded to uncommon extremes within the original data.</a:t>
            </a:r>
            <a:endParaRPr lang="en-US" sz="3600" dirty="0">
              <a:cs typeface="Times New Roman" pitchFamily="18" charset="0"/>
            </a:endParaRPr>
          </a:p>
        </p:txBody>
      </p:sp>
      <p:sp>
        <p:nvSpPr>
          <p:cNvPr id="10" name="TextBox 9">
            <a:extLst>
              <a:ext uri="{FF2B5EF4-FFF2-40B4-BE49-F238E27FC236}">
                <a16:creationId xmlns:a16="http://schemas.microsoft.com/office/drawing/2014/main" id="{9A8B4501-E0EE-4955-3E2B-93074FC914B9}"/>
              </a:ext>
            </a:extLst>
          </p:cNvPr>
          <p:cNvSpPr txBox="1"/>
          <p:nvPr/>
        </p:nvSpPr>
        <p:spPr>
          <a:xfrm>
            <a:off x="12508050" y="11484315"/>
            <a:ext cx="9013645"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00000"/>
              </a:lnSpc>
              <a:spcBef>
                <a:spcPts val="3600"/>
              </a:spcBef>
              <a:spcAft>
                <a:spcPts val="0"/>
              </a:spcAft>
            </a:pPr>
            <a:r>
              <a:rPr lang="en-US" sz="4000" dirty="0">
                <a:latin typeface="Times New Roman"/>
                <a:cs typeface="Times New Roman"/>
              </a:rPr>
              <a:t>Figure 1: Frequency distribution plot of AQI, showing a right-skewed distribution </a:t>
            </a:r>
            <a:endParaRPr lang="en-US" sz="4000" dirty="0">
              <a:cs typeface="Times New Roman" pitchFamily="18" charset="0"/>
            </a:endParaRPr>
          </a:p>
        </p:txBody>
      </p:sp>
      <p:sp>
        <p:nvSpPr>
          <p:cNvPr id="14" name="TextBox 13">
            <a:extLst>
              <a:ext uri="{FF2B5EF4-FFF2-40B4-BE49-F238E27FC236}">
                <a16:creationId xmlns:a16="http://schemas.microsoft.com/office/drawing/2014/main" id="{25AD4FCA-BA53-D1F0-7750-16AAB6DBB56F}"/>
              </a:ext>
            </a:extLst>
          </p:cNvPr>
          <p:cNvSpPr txBox="1"/>
          <p:nvPr/>
        </p:nvSpPr>
        <p:spPr>
          <a:xfrm>
            <a:off x="22493643" y="11485102"/>
            <a:ext cx="9531205"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00000"/>
              </a:lnSpc>
            </a:pPr>
            <a:r>
              <a:rPr lang="en-US" sz="4000" dirty="0">
                <a:latin typeface="Times New Roman"/>
                <a:cs typeface="Times New Roman"/>
              </a:rPr>
              <a:t>Figure 2: Scree plot mapping the number of principle components needed to explain 95% of the total variance in the data out of </a:t>
            </a:r>
            <a:r>
              <a:rPr lang="en-US" sz="4000">
                <a:latin typeface="Times New Roman"/>
                <a:cs typeface="Times New Roman"/>
              </a:rPr>
              <a:t>the original 14 components. </a:t>
            </a:r>
            <a:endParaRPr lang="en-US" sz="4000">
              <a:cs typeface="Times New Roman"/>
            </a:endParaRPr>
          </a:p>
        </p:txBody>
      </p:sp>
      <p:sp>
        <p:nvSpPr>
          <p:cNvPr id="15" name="TextBox 14">
            <a:extLst>
              <a:ext uri="{FF2B5EF4-FFF2-40B4-BE49-F238E27FC236}">
                <a16:creationId xmlns:a16="http://schemas.microsoft.com/office/drawing/2014/main" id="{DDE3795F-6A6B-E4AC-C107-957B93B7679D}"/>
              </a:ext>
            </a:extLst>
          </p:cNvPr>
          <p:cNvSpPr txBox="1"/>
          <p:nvPr/>
        </p:nvSpPr>
        <p:spPr>
          <a:xfrm>
            <a:off x="12039653" y="21291422"/>
            <a:ext cx="9898676" cy="13128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dirty="0">
                <a:latin typeface="Times New Roman"/>
                <a:cs typeface="Times New Roman"/>
              </a:rPr>
              <a:t>Figure 3: Visualization of the clusters formed from the K-means cluster analysis for location</a:t>
            </a:r>
            <a:endParaRPr lang="en-US" sz="4000" dirty="0">
              <a:cs typeface="Times New Roman"/>
            </a:endParaRPr>
          </a:p>
        </p:txBody>
      </p:sp>
      <p:sp>
        <p:nvSpPr>
          <p:cNvPr id="16" name="TextBox 15">
            <a:extLst>
              <a:ext uri="{FF2B5EF4-FFF2-40B4-BE49-F238E27FC236}">
                <a16:creationId xmlns:a16="http://schemas.microsoft.com/office/drawing/2014/main" id="{09D85AFC-9F84-C22B-F388-1F478E1FFEC6}"/>
              </a:ext>
            </a:extLst>
          </p:cNvPr>
          <p:cNvSpPr txBox="1"/>
          <p:nvPr/>
        </p:nvSpPr>
        <p:spPr>
          <a:xfrm>
            <a:off x="22405401" y="21298783"/>
            <a:ext cx="9555033" cy="13128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dirty="0">
                <a:latin typeface="Times New Roman"/>
                <a:cs typeface="Times New Roman"/>
              </a:rPr>
              <a:t>Figure 4: Visualization of the clusters formed from the K-means cluster analysis for time</a:t>
            </a:r>
            <a:endParaRPr lang="en-US" sz="4000" dirty="0">
              <a:cs typeface="Times New Roman"/>
            </a:endParaRPr>
          </a:p>
        </p:txBody>
      </p:sp>
      <p:sp>
        <p:nvSpPr>
          <p:cNvPr id="17" name="TextBox 16">
            <a:extLst>
              <a:ext uri="{FF2B5EF4-FFF2-40B4-BE49-F238E27FC236}">
                <a16:creationId xmlns:a16="http://schemas.microsoft.com/office/drawing/2014/main" id="{6E0136A9-5D3A-AAE1-C6C6-B96E313F758D}"/>
              </a:ext>
            </a:extLst>
          </p:cNvPr>
          <p:cNvSpPr txBox="1"/>
          <p:nvPr/>
        </p:nvSpPr>
        <p:spPr>
          <a:xfrm>
            <a:off x="22302232" y="30823898"/>
            <a:ext cx="9640398" cy="13128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dirty="0">
                <a:latin typeface="Times New Roman"/>
                <a:cs typeface="Times New Roman"/>
              </a:rPr>
              <a:t>Figure 5: Mapping of predicted values from the multiple linear regression model compared to the actual values </a:t>
            </a:r>
            <a:endParaRPr lang="en-US" sz="4000" dirty="0"/>
          </a:p>
        </p:txBody>
      </p:sp>
      <p:pic>
        <p:nvPicPr>
          <p:cNvPr id="20" name="Picture 19">
            <a:extLst>
              <a:ext uri="{FF2B5EF4-FFF2-40B4-BE49-F238E27FC236}">
                <a16:creationId xmlns:a16="http://schemas.microsoft.com/office/drawing/2014/main" id="{BC7694FC-838D-0A5A-E371-1C42733F1367}"/>
              </a:ext>
            </a:extLst>
          </p:cNvPr>
          <p:cNvPicPr>
            <a:picLocks noChangeAspect="1"/>
          </p:cNvPicPr>
          <p:nvPr/>
        </p:nvPicPr>
        <p:blipFill>
          <a:blip r:embed="rId10"/>
          <a:stretch>
            <a:fillRect/>
          </a:stretch>
        </p:blipFill>
        <p:spPr>
          <a:xfrm>
            <a:off x="113661" y="919829"/>
            <a:ext cx="9274266" cy="2962222"/>
          </a:xfrm>
          <a:prstGeom prst="rect">
            <a:avLst/>
          </a:prstGeom>
        </p:spPr>
      </p:pic>
      <p:pic>
        <p:nvPicPr>
          <p:cNvPr id="21" name="Picture 20" descr="A grey text on a white background&#10;&#10;AI-generated content may be incorrect.">
            <a:extLst>
              <a:ext uri="{FF2B5EF4-FFF2-40B4-BE49-F238E27FC236}">
                <a16:creationId xmlns:a16="http://schemas.microsoft.com/office/drawing/2014/main" id="{3D9CE647-E1D0-7FE8-5B0C-85354F95D240}"/>
              </a:ext>
            </a:extLst>
          </p:cNvPr>
          <p:cNvPicPr>
            <a:picLocks noChangeAspect="1"/>
          </p:cNvPicPr>
          <p:nvPr/>
        </p:nvPicPr>
        <p:blipFill>
          <a:blip r:embed="rId11"/>
          <a:stretch>
            <a:fillRect/>
          </a:stretch>
        </p:blipFill>
        <p:spPr>
          <a:xfrm>
            <a:off x="34769656" y="917965"/>
            <a:ext cx="8639335" cy="2352942"/>
          </a:xfrm>
          <a:prstGeom prst="rect">
            <a:avLst/>
          </a:prstGeom>
        </p:spPr>
      </p:pic>
      <p:pic>
        <p:nvPicPr>
          <p:cNvPr id="18" name="Picture 17" descr="A qr code with black squares&#10;&#10;AI-generated content may be incorrect.">
            <a:extLst>
              <a:ext uri="{FF2B5EF4-FFF2-40B4-BE49-F238E27FC236}">
                <a16:creationId xmlns:a16="http://schemas.microsoft.com/office/drawing/2014/main" id="{79FA550B-8D89-701E-1C06-12B2DB051D49}"/>
              </a:ext>
            </a:extLst>
          </p:cNvPr>
          <p:cNvPicPr>
            <a:picLocks noChangeAspect="1"/>
          </p:cNvPicPr>
          <p:nvPr/>
        </p:nvPicPr>
        <p:blipFill>
          <a:blip r:embed="rId12"/>
          <a:stretch>
            <a:fillRect/>
          </a:stretch>
        </p:blipFill>
        <p:spPr>
          <a:xfrm>
            <a:off x="32277137" y="29160451"/>
            <a:ext cx="3652233" cy="3549203"/>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631E624F12CDD44AD004BF1172B2B03" ma:contentTypeVersion="4" ma:contentTypeDescription="Create a new document." ma:contentTypeScope="" ma:versionID="d7372217c2a6ba65bb13d3ac54e7bf1a">
  <xsd:schema xmlns:xsd="http://www.w3.org/2001/XMLSchema" xmlns:xs="http://www.w3.org/2001/XMLSchema" xmlns:p="http://schemas.microsoft.com/office/2006/metadata/properties" xmlns:ns2="2e4ecbab-dd52-45e1-93a9-f2b768eb5623" targetNamespace="http://schemas.microsoft.com/office/2006/metadata/properties" ma:root="true" ma:fieldsID="27bfed18981078997f665a15f3b3d35f" ns2:_="">
    <xsd:import namespace="2e4ecbab-dd52-45e1-93a9-f2b768eb562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4ecbab-dd52-45e1-93a9-f2b768eb56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876F84-B7CD-41B3-B036-E1EDE5BD1C42}">
  <ds:schemaRefs>
    <ds:schemaRef ds:uri="http://www.w3.org/XML/1998/namespace"/>
    <ds:schemaRef ds:uri="http://purl.org/dc/dcmitype/"/>
    <ds:schemaRef ds:uri="http://schemas.microsoft.com/office/infopath/2007/PartnerControls"/>
    <ds:schemaRef ds:uri="http://purl.org/dc/elements/1.1/"/>
    <ds:schemaRef ds:uri="2e4ecbab-dd52-45e1-93a9-f2b768eb5623"/>
    <ds:schemaRef ds:uri="http://schemas.microsoft.com/office/2006/documentManagement/types"/>
    <ds:schemaRef ds:uri="http://schemas.microsoft.com/office/2006/metadata/propertie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A68CBDC4-5163-43E8-BE9D-AA400F49343C}">
  <ds:schemaRefs>
    <ds:schemaRef ds:uri="2e4ecbab-dd52-45e1-93a9-f2b768eb562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8C18638-651C-497A-810A-9B384903EA3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692</Words>
  <Application>Microsoft Macintosh PowerPoint</Application>
  <PresentationFormat>Custom</PresentationFormat>
  <Paragraphs>56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Arial,Sans-Serif</vt:lpstr>
      <vt:lpstr>Aptos</vt:lpstr>
      <vt:lpstr>Arial</vt:lpstr>
      <vt:lpstr>Calibri</vt:lpstr>
      <vt:lpstr>Times New Roman</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Stephen J. Kinzey, Ph.D.</dc:creator>
  <cp:lastModifiedBy>Elizabeth Ragsdale</cp:lastModifiedBy>
  <cp:revision>575</cp:revision>
  <dcterms:created xsi:type="dcterms:W3CDTF">1999-06-15T14:29:13Z</dcterms:created>
  <dcterms:modified xsi:type="dcterms:W3CDTF">2025-04-14T20:43:20Z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0x0101003631E624F12CDD44AD004BF1172B2B03</vt:lpwstr>
  </property>
</Properties>
</file>