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32B"/>
    <a:srgbClr val="D60093"/>
    <a:srgbClr val="F5CB2E"/>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90" autoAdjust="0"/>
    <p:restoredTop sz="94660" autoAdjust="0"/>
  </p:normalViewPr>
  <p:slideViewPr>
    <p:cSldViewPr>
      <p:cViewPr>
        <p:scale>
          <a:sx n="40" d="100"/>
          <a:sy n="40" d="100"/>
        </p:scale>
        <p:origin x="208" y="-896"/>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11/29/23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585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t>Dr. Austin Brown</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Time Series Analysis of Global Access to Renewable Energy</a:t>
            </a:r>
          </a:p>
          <a:p>
            <a:pPr defTabSz="2259013">
              <a:lnSpc>
                <a:spcPct val="100000"/>
              </a:lnSpc>
              <a:spcBef>
                <a:spcPts val="0"/>
              </a:spcBef>
            </a:pPr>
            <a:r>
              <a:rPr lang="en-US" sz="5900" b="0" dirty="0"/>
              <a:t>Liz Ragsdale – May 2025</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04800" y="11893074"/>
            <a:ext cx="11125200" cy="10495022"/>
            <a:chOff x="304800" y="11893074"/>
            <a:chExt cx="11125200" cy="10495022"/>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8" name="TextBox 27"/>
            <p:cNvSpPr txBox="1"/>
            <p:nvPr/>
          </p:nvSpPr>
          <p:spPr>
            <a:xfrm>
              <a:off x="304800" y="12877800"/>
              <a:ext cx="11125200" cy="9510296"/>
            </a:xfrm>
            <a:prstGeom prst="rect">
              <a:avLst/>
            </a:prstGeom>
            <a:noFill/>
          </p:spPr>
          <p:txBody>
            <a:bodyPr wrap="square" rtlCol="0">
              <a:spAutoFit/>
            </a:bodyPr>
            <a:lstStyle/>
            <a:p>
              <a:pPr algn="l">
                <a:lnSpc>
                  <a:spcPct val="100000"/>
                </a:lnSpc>
                <a:spcBef>
                  <a:spcPts val="0"/>
                </a:spcBef>
              </a:pPr>
              <a:r>
                <a:rPr lang="en-US" sz="3400" b="0" dirty="0"/>
                <a:t>	</a:t>
              </a:r>
            </a:p>
            <a:p>
              <a:pPr algn="l">
                <a:lnSpc>
                  <a:spcPct val="100000"/>
                </a:lnSpc>
                <a:spcBef>
                  <a:spcPts val="0"/>
                </a:spcBef>
              </a:pPr>
              <a:r>
                <a:rPr lang="en-US" sz="3400" b="0" dirty="0"/>
                <a:t>	This analysis was conducted using two datasets acquired from the World Bank Data archive. The first being a longitudinal set regarding the percentage of a country that has access to electricity and the second being a longitudinal set detailing the percentage of a country’s electricity production generated by renewable means. Both sets were filtered to only return data by geographic region from the years 2000-2015. All data was managed within an R program. </a:t>
              </a:r>
            </a:p>
            <a:p>
              <a:pPr algn="l">
                <a:lnSpc>
                  <a:spcPct val="100000"/>
                </a:lnSpc>
                <a:spcBef>
                  <a:spcPts val="0"/>
                </a:spcBef>
              </a:pPr>
              <a:endParaRPr lang="en-US" sz="3400" b="0" dirty="0"/>
            </a:p>
            <a:p>
              <a:pPr algn="l">
                <a:lnSpc>
                  <a:spcPct val="100000"/>
                </a:lnSpc>
                <a:spcBef>
                  <a:spcPts val="0"/>
                </a:spcBef>
              </a:pPr>
              <a:r>
                <a:rPr lang="en-US" sz="3400" b="0" dirty="0"/>
                <a:t>	The variable population access to green energy was determined by the equation: </a:t>
              </a:r>
            </a:p>
            <a:p>
              <a:pPr algn="l">
                <a:lnSpc>
                  <a:spcPct val="100000"/>
                </a:lnSpc>
                <a:spcBef>
                  <a:spcPts val="0"/>
                </a:spcBef>
              </a:pPr>
              <a:endParaRPr lang="en-US" sz="3400" b="0" dirty="0"/>
            </a:p>
            <a:p>
              <a:pPr algn="l">
                <a:lnSpc>
                  <a:spcPct val="100000"/>
                </a:lnSpc>
                <a:spcBef>
                  <a:spcPts val="0"/>
                </a:spcBef>
              </a:pPr>
              <a:r>
                <a:rPr lang="en-US" sz="3400" b="0" i="1" dirty="0"/>
                <a:t>Total electric access × % green energy </a:t>
              </a:r>
              <a:r>
                <a:rPr lang="en-US" sz="3400" b="0" i="1"/>
                <a:t>/ 100</a:t>
              </a:r>
              <a:endParaRPr lang="en-US" sz="3400" b="0" i="1" dirty="0"/>
            </a:p>
            <a:p>
              <a:pPr algn="l">
                <a:lnSpc>
                  <a:spcPct val="100000"/>
                </a:lnSpc>
                <a:spcBef>
                  <a:spcPts val="0"/>
                </a:spcBef>
              </a:pPr>
              <a:endParaRPr lang="en-US" sz="3400" b="0" i="1" dirty="0"/>
            </a:p>
            <a:p>
              <a:pPr algn="l">
                <a:lnSpc>
                  <a:spcPct val="100000"/>
                </a:lnSpc>
                <a:spcBef>
                  <a:spcPts val="0"/>
                </a:spcBef>
              </a:pPr>
              <a:r>
                <a:rPr lang="en-US" sz="3400" b="0" dirty="0"/>
                <a:t>	Total access to renewable (green) energy was calculated per year and geographic region and formatted to conduct an exploratory time series analysis. </a:t>
              </a:r>
            </a:p>
          </p:txBody>
        </p:sp>
      </p:grpSp>
      <p:grpSp>
        <p:nvGrpSpPr>
          <p:cNvPr id="12" name="Group 11"/>
          <p:cNvGrpSpPr/>
          <p:nvPr/>
        </p:nvGrpSpPr>
        <p:grpSpPr>
          <a:xfrm>
            <a:off x="381000" y="3810000"/>
            <a:ext cx="43120130" cy="7924801"/>
            <a:chOff x="381000" y="3810000"/>
            <a:chExt cx="43120130" cy="7924801"/>
          </a:xfrm>
        </p:grpSpPr>
        <p:sp>
          <p:nvSpPr>
            <p:cNvPr id="48" name="TextBox 47"/>
            <p:cNvSpPr txBox="1"/>
            <p:nvPr/>
          </p:nvSpPr>
          <p:spPr>
            <a:xfrm>
              <a:off x="457200" y="4840606"/>
              <a:ext cx="10744200" cy="6894195"/>
            </a:xfrm>
            <a:prstGeom prst="rect">
              <a:avLst/>
            </a:prstGeom>
            <a:noFill/>
          </p:spPr>
          <p:txBody>
            <a:bodyPr wrap="square" rtlCol="0">
              <a:spAutoFit/>
            </a:bodyPr>
            <a:lstStyle/>
            <a:p>
              <a:pPr algn="l">
                <a:lnSpc>
                  <a:spcPct val="100000"/>
                </a:lnSpc>
                <a:spcBef>
                  <a:spcPts val="0"/>
                </a:spcBef>
              </a:pPr>
              <a:r>
                <a:rPr lang="en-US" sz="3400" b="0" dirty="0"/>
                <a:t>	 When creating and analyzing data to compare between groups, its important to ensure the metric being used accurately represents the groups being compared. With that in mind, the goal in this analysis is to be able to compare the use of green energy between countries or groups using a more accurate metric than the percent of renewable energy output alone would be. The renewable energy output measure fails to account for what percentage of the population has access to electricity to begin with, it only accounts for the electricity generated. </a:t>
              </a:r>
            </a:p>
            <a:p>
              <a:pPr algn="l">
                <a:lnSpc>
                  <a:spcPct val="100000"/>
                </a:lnSpc>
                <a:spcBef>
                  <a:spcPts val="0"/>
                </a:spcBef>
              </a:pPr>
              <a:r>
                <a:rPr lang="en-US" sz="3400" b="0" dirty="0"/>
                <a:t>	Using this metric, a time series analysis of population access to renewable energy is conducted over a 15-year time frame. </a:t>
              </a: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grpSp>
      </p:grpSp>
      <p:sp>
        <p:nvSpPr>
          <p:cNvPr id="50" name="TextBox 49"/>
          <p:cNvSpPr txBox="1"/>
          <p:nvPr/>
        </p:nvSpPr>
        <p:spPr>
          <a:xfrm>
            <a:off x="32842200" y="4794726"/>
            <a:ext cx="10744200" cy="14219277"/>
          </a:xfrm>
          <a:prstGeom prst="rect">
            <a:avLst/>
          </a:prstGeom>
          <a:noFill/>
        </p:spPr>
        <p:txBody>
          <a:bodyPr wrap="square" rtlCol="0">
            <a:spAutoFit/>
          </a:bodyPr>
          <a:lstStyle/>
          <a:p>
            <a:pPr algn="l">
              <a:lnSpc>
                <a:spcPct val="100000"/>
              </a:lnSpc>
              <a:spcBef>
                <a:spcPts val="0"/>
              </a:spcBef>
            </a:pPr>
            <a:r>
              <a:rPr lang="en-US" sz="3400" b="0" dirty="0"/>
              <a:t> </a:t>
            </a:r>
          </a:p>
          <a:p>
            <a:pPr algn="l">
              <a:lnSpc>
                <a:spcPct val="100000"/>
              </a:lnSpc>
              <a:spcBef>
                <a:spcPts val="0"/>
              </a:spcBef>
            </a:pPr>
            <a:r>
              <a:rPr lang="en-US" sz="3400" b="0" dirty="0"/>
              <a:t>	While several groups saw growth of about 5-10% in 15 years, this was notably not the case for Latin America and the Middle East and South Asia regions. The Middle East’s result likely due to heavy impact of oil drilling and funding in the area, whereas South Asia and Latin America’s lack of growth are more closely tied to improvements in electricity access where implementation of renewable options has fallen behind, but additional analysis and research would be required to confirm.</a:t>
            </a:r>
          </a:p>
          <a:p>
            <a:pPr algn="l">
              <a:lnSpc>
                <a:spcPct val="100000"/>
              </a:lnSpc>
              <a:spcBef>
                <a:spcPts val="0"/>
              </a:spcBef>
            </a:pPr>
            <a:r>
              <a:rPr lang="en-US" sz="3400" b="0" dirty="0"/>
              <a:t>	A shortcoming of this analysis is the time frame is not representative of a more recent time frame. It wasn’t possible due to widespread data about renewable energy generation being unavailable past 2015. This also restricts the ability to potentially expand into a time series forecast, predicting changes in green energy availability into the future. </a:t>
            </a:r>
          </a:p>
          <a:p>
            <a:pPr algn="l">
              <a:lnSpc>
                <a:spcPct val="100000"/>
              </a:lnSpc>
              <a:spcBef>
                <a:spcPts val="0"/>
              </a:spcBef>
            </a:pPr>
            <a:r>
              <a:rPr lang="en-US" sz="3400" b="0" dirty="0"/>
              <a:t>	This analysis provided a wealth of opportunities for expansion on the topic or new directions for further research, with potential options listed below:</a:t>
            </a:r>
          </a:p>
          <a:p>
            <a:pPr marL="457200" indent="-457200" algn="l">
              <a:lnSpc>
                <a:spcPct val="100000"/>
              </a:lnSpc>
              <a:spcBef>
                <a:spcPts val="0"/>
              </a:spcBef>
              <a:buFont typeface="Arial" panose="020B0604020202020204" pitchFamily="34" charset="0"/>
              <a:buChar char="•"/>
            </a:pPr>
            <a:r>
              <a:rPr lang="en-US" sz="3400" b="0" dirty="0"/>
              <a:t>Different groupings of countries, like by economic income ranking </a:t>
            </a:r>
          </a:p>
          <a:p>
            <a:pPr marL="457200" indent="-457200" algn="l">
              <a:lnSpc>
                <a:spcPct val="100000"/>
              </a:lnSpc>
              <a:spcBef>
                <a:spcPts val="0"/>
              </a:spcBef>
              <a:buFont typeface="Arial" panose="020B0604020202020204" pitchFamily="34" charset="0"/>
              <a:buChar char="•"/>
            </a:pPr>
            <a:r>
              <a:rPr lang="en-US" sz="3400" b="0" dirty="0"/>
              <a:t>Creating large plots of individual country data to find outliers in the trends, used as a basis for a closer look into what those outliers are doing different development wise</a:t>
            </a:r>
          </a:p>
          <a:p>
            <a:pPr marL="457200" indent="-457200" algn="l">
              <a:lnSpc>
                <a:spcPct val="100000"/>
              </a:lnSpc>
              <a:spcBef>
                <a:spcPts val="0"/>
              </a:spcBef>
              <a:buFont typeface="Arial" panose="020B0604020202020204" pitchFamily="34" charset="0"/>
              <a:buChar char="•"/>
            </a:pPr>
            <a:r>
              <a:rPr lang="en-US" sz="3400" b="0" dirty="0"/>
              <a:t>Regression of relationship between total energy availability and green energy availability </a:t>
            </a:r>
          </a:p>
        </p:txBody>
      </p:sp>
      <p:grpSp>
        <p:nvGrpSpPr>
          <p:cNvPr id="11" name="Group 10"/>
          <p:cNvGrpSpPr/>
          <p:nvPr/>
        </p:nvGrpSpPr>
        <p:grpSpPr>
          <a:xfrm>
            <a:off x="32613600" y="19242849"/>
            <a:ext cx="11277600" cy="1547957"/>
            <a:chOff x="32613600" y="23551674"/>
            <a:chExt cx="11277600" cy="1547957"/>
          </a:xfrm>
        </p:grpSpPr>
        <p:sp>
          <p:nvSpPr>
            <p:cNvPr id="1032" name="Text Box 18"/>
            <p:cNvSpPr txBox="1">
              <a:spLocks noChangeArrowheads="1"/>
            </p:cNvSpPr>
            <p:nvPr/>
          </p:nvSpPr>
          <p:spPr bwMode="auto">
            <a:xfrm>
              <a:off x="32689800" y="23551674"/>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 CODE</a:t>
              </a:r>
            </a:p>
          </p:txBody>
        </p:sp>
        <p:sp>
          <p:nvSpPr>
            <p:cNvPr id="8" name="TextBox 7"/>
            <p:cNvSpPr txBox="1"/>
            <p:nvPr/>
          </p:nvSpPr>
          <p:spPr>
            <a:xfrm>
              <a:off x="32613600" y="24536400"/>
              <a:ext cx="11277600" cy="563231"/>
            </a:xfrm>
            <a:prstGeom prst="rect">
              <a:avLst/>
            </a:prstGeom>
            <a:noFill/>
          </p:spPr>
          <p:txBody>
            <a:bodyPr wrap="square" rtlCol="0">
              <a:spAutoFit/>
            </a:bodyPr>
            <a:lstStyle/>
            <a:p>
              <a:pPr algn="l">
                <a:lnSpc>
                  <a:spcPct val="90000"/>
                </a:lnSpc>
                <a:spcBef>
                  <a:spcPts val="0"/>
                </a:spcBef>
              </a:pPr>
              <a:endParaRPr lang="en-US" sz="3400" dirty="0">
                <a:latin typeface="+mj-lt"/>
              </a:endParaRPr>
            </a:p>
          </p:txBody>
        </p:sp>
      </p:grpSp>
      <p:grpSp>
        <p:nvGrpSpPr>
          <p:cNvPr id="14" name="Group 13"/>
          <p:cNvGrpSpPr/>
          <p:nvPr/>
        </p:nvGrpSpPr>
        <p:grpSpPr>
          <a:xfrm>
            <a:off x="266700" y="22854101"/>
            <a:ext cx="11125200" cy="9630639"/>
            <a:chOff x="228600" y="23393400"/>
            <a:chExt cx="11125200" cy="8213767"/>
          </a:xfrm>
        </p:grpSpPr>
        <p:sp>
          <p:nvSpPr>
            <p:cNvPr id="27" name="Text Box 18"/>
            <p:cNvSpPr txBox="1">
              <a:spLocks noChangeArrowheads="1"/>
            </p:cNvSpPr>
            <p:nvPr/>
          </p:nvSpPr>
          <p:spPr bwMode="auto">
            <a:xfrm>
              <a:off x="381000" y="233934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sp>
          <p:nvSpPr>
            <p:cNvPr id="2" name="TextBox 1"/>
            <p:cNvSpPr txBox="1"/>
            <p:nvPr/>
          </p:nvSpPr>
          <p:spPr>
            <a:xfrm>
              <a:off x="228600" y="24388525"/>
              <a:ext cx="11125200" cy="7218642"/>
            </a:xfrm>
            <a:prstGeom prst="rect">
              <a:avLst/>
            </a:prstGeom>
            <a:noFill/>
          </p:spPr>
          <p:txBody>
            <a:bodyPr wrap="square" rtlCol="0">
              <a:spAutoFit/>
            </a:bodyPr>
            <a:lstStyle/>
            <a:p>
              <a:pPr marL="571500" indent="-571500" algn="l">
                <a:lnSpc>
                  <a:spcPct val="100000"/>
                </a:lnSpc>
                <a:spcBef>
                  <a:spcPts val="0"/>
                </a:spcBef>
                <a:buFont typeface="Arial"/>
                <a:buChar char="•"/>
              </a:pPr>
              <a:endParaRPr lang="en-US" sz="3400" b="0" dirty="0"/>
            </a:p>
            <a:p>
              <a:pPr marL="571500" indent="-571500" algn="l">
                <a:lnSpc>
                  <a:spcPct val="100000"/>
                </a:lnSpc>
                <a:spcBef>
                  <a:spcPts val="0"/>
                </a:spcBef>
                <a:buFont typeface="Arial"/>
                <a:buChar char="•"/>
              </a:pPr>
              <a:r>
                <a:rPr lang="en-US" sz="3400" b="0" dirty="0"/>
                <a:t>The East Asia and Pacific region saw around a 7% increase in availability of renewable energy, ending near 20% availability </a:t>
              </a:r>
            </a:p>
            <a:p>
              <a:pPr marL="571500" indent="-571500" algn="l">
                <a:lnSpc>
                  <a:spcPct val="100000"/>
                </a:lnSpc>
                <a:spcBef>
                  <a:spcPts val="0"/>
                </a:spcBef>
                <a:buFont typeface="Arial"/>
                <a:buChar char="•"/>
              </a:pPr>
              <a:r>
                <a:rPr lang="en-US" sz="3400" b="0" dirty="0"/>
                <a:t>Europe and Central Asia saw a 10% rise, ending near 28% availability </a:t>
              </a:r>
            </a:p>
            <a:p>
              <a:pPr marL="571500" indent="-571500" algn="l">
                <a:lnSpc>
                  <a:spcPct val="100000"/>
                </a:lnSpc>
                <a:spcBef>
                  <a:spcPts val="0"/>
                </a:spcBef>
                <a:buFont typeface="Arial"/>
                <a:buChar char="•"/>
              </a:pPr>
              <a:r>
                <a:rPr lang="en-US" sz="3400" b="0" dirty="0"/>
                <a:t>Latin America and the Caribbean had an 8.5% decrease in availability, but still has over 50% green energy availability</a:t>
              </a:r>
            </a:p>
            <a:p>
              <a:pPr marL="571500" indent="-571500" algn="l">
                <a:lnSpc>
                  <a:spcPct val="100000"/>
                </a:lnSpc>
                <a:spcBef>
                  <a:spcPts val="0"/>
                </a:spcBef>
                <a:buFont typeface="Arial"/>
                <a:buChar char="•"/>
              </a:pPr>
              <a:r>
                <a:rPr lang="en-US" sz="3400" b="0" dirty="0"/>
                <a:t>The Middle East and North Africa saw a 1% decrease, ending at 2.7%</a:t>
              </a:r>
            </a:p>
            <a:p>
              <a:pPr marL="571500" indent="-571500" algn="l">
                <a:lnSpc>
                  <a:spcPct val="100000"/>
                </a:lnSpc>
                <a:spcBef>
                  <a:spcPts val="0"/>
                </a:spcBef>
                <a:buFont typeface="Arial"/>
                <a:buChar char="•"/>
              </a:pPr>
              <a:r>
                <a:rPr lang="en-US" sz="3400" b="0" dirty="0"/>
                <a:t>North America has a 5% increase in availability, ending at 19.5% availability</a:t>
              </a:r>
            </a:p>
            <a:p>
              <a:pPr marL="571500" indent="-571500" algn="l">
                <a:lnSpc>
                  <a:spcPct val="100000"/>
                </a:lnSpc>
                <a:spcBef>
                  <a:spcPts val="0"/>
                </a:spcBef>
                <a:buFont typeface="Arial"/>
                <a:buChar char="•"/>
              </a:pPr>
              <a:r>
                <a:rPr lang="en-US" sz="3400" b="0" dirty="0"/>
                <a:t>South Asia saw a 1.5% increase, ending at 16.8% availability </a:t>
              </a:r>
            </a:p>
            <a:p>
              <a:pPr marL="571500" indent="-571500" algn="l">
                <a:lnSpc>
                  <a:spcPct val="100000"/>
                </a:lnSpc>
                <a:spcBef>
                  <a:spcPts val="0"/>
                </a:spcBef>
                <a:buFont typeface="Arial"/>
                <a:buChar char="•"/>
              </a:pPr>
              <a:r>
                <a:rPr lang="en-US" sz="3400" b="0" dirty="0"/>
                <a:t>Sub-Saharan Africa has a growth of 5% in availability, ending at 26.6% availability. </a:t>
              </a:r>
            </a:p>
          </p:txBody>
        </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a:extLst>
              <a:ext uri="{FF2B5EF4-FFF2-40B4-BE49-F238E27FC236}">
                <a16:creationId xmlns:a16="http://schemas.microsoft.com/office/drawing/2014/main" id="{0AEF965C-BE7C-FD0D-065B-A887C0E011E0}"/>
              </a:ext>
            </a:extLst>
          </p:cNvPr>
          <p:cNvSpPr>
            <a:spLocks/>
          </p:cNvSpPr>
          <p:nvPr/>
        </p:nvSpPr>
        <p:spPr bwMode="auto">
          <a:xfrm>
            <a:off x="32634917" y="29249438"/>
            <a:ext cx="10921095" cy="3383280"/>
          </a:xfrm>
          <a:prstGeom prst="roundRect">
            <a:avLst/>
          </a:prstGeom>
          <a:noFill/>
          <a:ln w="79375" cap="flat" cmpd="sng" algn="ctr">
            <a:solidFill>
              <a:srgbClr val="E3B32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5" name="TextBox 4">
            <a:extLst>
              <a:ext uri="{FF2B5EF4-FFF2-40B4-BE49-F238E27FC236}">
                <a16:creationId xmlns:a16="http://schemas.microsoft.com/office/drawing/2014/main" id="{9E86651B-77EE-5214-D65E-09ACD0C2E4C1}"/>
              </a:ext>
            </a:extLst>
          </p:cNvPr>
          <p:cNvSpPr txBox="1"/>
          <p:nvPr/>
        </p:nvSpPr>
        <p:spPr>
          <a:xfrm>
            <a:off x="32875764" y="29300028"/>
            <a:ext cx="10439400" cy="512641"/>
          </a:xfrm>
          <a:prstGeom prst="rect">
            <a:avLst/>
          </a:prstGeom>
          <a:noFill/>
        </p:spPr>
        <p:txBody>
          <a:bodyPr wrap="square" rtlCol="0">
            <a:spAutoFit/>
          </a:bodyPr>
          <a:lstStyle/>
          <a:p>
            <a:r>
              <a:rPr lang="en-US" sz="4000" dirty="0"/>
              <a:t>References</a:t>
            </a:r>
          </a:p>
        </p:txBody>
      </p:sp>
      <p:sp>
        <p:nvSpPr>
          <p:cNvPr id="6" name="TextBox 5">
            <a:extLst>
              <a:ext uri="{FF2B5EF4-FFF2-40B4-BE49-F238E27FC236}">
                <a16:creationId xmlns:a16="http://schemas.microsoft.com/office/drawing/2014/main" id="{868CD06F-AD2E-8F91-8792-992491FF0B6B}"/>
              </a:ext>
            </a:extLst>
          </p:cNvPr>
          <p:cNvSpPr txBox="1"/>
          <p:nvPr/>
        </p:nvSpPr>
        <p:spPr>
          <a:xfrm>
            <a:off x="33104365" y="29812669"/>
            <a:ext cx="10853965" cy="3407856"/>
          </a:xfrm>
          <a:prstGeom prst="rect">
            <a:avLst/>
          </a:prstGeom>
          <a:noFill/>
        </p:spPr>
        <p:txBody>
          <a:bodyPr wrap="square" rtlCol="0">
            <a:spAutoFit/>
          </a:bodyPr>
          <a:lstStyle/>
          <a:p>
            <a:pPr algn="l"/>
            <a:r>
              <a:rPr lang="en-US" sz="3100" b="0" dirty="0">
                <a:effectLst/>
              </a:rPr>
              <a:t>IEA Statistics. (n.d.). </a:t>
            </a:r>
            <a:r>
              <a:rPr lang="en-US" sz="3100" b="0" i="1" dirty="0">
                <a:effectLst/>
              </a:rPr>
              <a:t>Renewable electricity output (% of total electricity output)</a:t>
            </a:r>
            <a:r>
              <a:rPr lang="en-US" sz="3100" b="0" dirty="0">
                <a:effectLst/>
              </a:rPr>
              <a:t>. World Bank Open Data. https://</a:t>
            </a:r>
            <a:r>
              <a:rPr lang="en-US" sz="3100" b="0" dirty="0" err="1">
                <a:effectLst/>
              </a:rPr>
              <a:t>data.worldbank.org</a:t>
            </a:r>
            <a:r>
              <a:rPr lang="en-US" sz="3100" b="0" dirty="0">
                <a:effectLst/>
              </a:rPr>
              <a:t>/indicator/EG.ELC.RNEW.ZS</a:t>
            </a:r>
          </a:p>
          <a:p>
            <a:pPr algn="l"/>
            <a:endParaRPr lang="en-US" sz="3100" dirty="0"/>
          </a:p>
          <a:p>
            <a:pPr algn="l"/>
            <a:r>
              <a:rPr lang="en-US" sz="3100" b="0" dirty="0">
                <a:effectLst/>
              </a:rPr>
              <a:t>IEA, IRENA, UNSD, World Bank, WHO. (n.d.-a). </a:t>
            </a:r>
            <a:r>
              <a:rPr lang="en-US" sz="3100" b="0" i="1" dirty="0">
                <a:effectLst/>
              </a:rPr>
              <a:t>Access to electricity (% of population)</a:t>
            </a:r>
            <a:r>
              <a:rPr lang="en-US" sz="3100" b="0" dirty="0">
                <a:effectLst/>
              </a:rPr>
              <a:t>. World Bank Open Data. https://</a:t>
            </a:r>
            <a:r>
              <a:rPr lang="en-US" sz="3100" b="0" dirty="0" err="1">
                <a:effectLst/>
              </a:rPr>
              <a:t>data.worldbank.org</a:t>
            </a:r>
            <a:r>
              <a:rPr lang="en-US" sz="3100" b="0" dirty="0">
                <a:effectLst/>
              </a:rPr>
              <a:t>/indicator/EG.ELC.ACCS.ZS </a:t>
            </a:r>
          </a:p>
          <a:p>
            <a:pPr algn="l"/>
            <a:endParaRPr lang="en-US" sz="3200" dirty="0"/>
          </a:p>
        </p:txBody>
      </p:sp>
      <p:pic>
        <p:nvPicPr>
          <p:cNvPr id="19" name="Picture 18">
            <a:extLst>
              <a:ext uri="{FF2B5EF4-FFF2-40B4-BE49-F238E27FC236}">
                <a16:creationId xmlns:a16="http://schemas.microsoft.com/office/drawing/2014/main" id="{AFBD2A9B-06B1-CEFC-289F-6D4026B4B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70084" y="-797804"/>
            <a:ext cx="7772400" cy="5181600"/>
          </a:xfrm>
          <a:prstGeom prst="rect">
            <a:avLst/>
          </a:prstGeom>
        </p:spPr>
      </p:pic>
      <p:pic>
        <p:nvPicPr>
          <p:cNvPr id="7" name="Picture 6">
            <a:extLst>
              <a:ext uri="{FF2B5EF4-FFF2-40B4-BE49-F238E27FC236}">
                <a16:creationId xmlns:a16="http://schemas.microsoft.com/office/drawing/2014/main" id="{3949567A-8092-F59C-BC48-F67D2132209C}"/>
              </a:ext>
            </a:extLst>
          </p:cNvPr>
          <p:cNvPicPr>
            <a:picLocks noChangeAspect="1"/>
          </p:cNvPicPr>
          <p:nvPr/>
        </p:nvPicPr>
        <p:blipFill>
          <a:blip r:embed="rId5"/>
          <a:stretch>
            <a:fillRect/>
          </a:stretch>
        </p:blipFill>
        <p:spPr>
          <a:xfrm>
            <a:off x="32593263" y="23573406"/>
            <a:ext cx="8534152" cy="1088179"/>
          </a:xfrm>
          <a:prstGeom prst="rect">
            <a:avLst/>
          </a:prstGeom>
        </p:spPr>
      </p:pic>
      <p:pic>
        <p:nvPicPr>
          <p:cNvPr id="9" name="Picture 8">
            <a:extLst>
              <a:ext uri="{FF2B5EF4-FFF2-40B4-BE49-F238E27FC236}">
                <a16:creationId xmlns:a16="http://schemas.microsoft.com/office/drawing/2014/main" id="{54CD913E-8D0E-AC41-364E-7F8F829C76E8}"/>
              </a:ext>
            </a:extLst>
          </p:cNvPr>
          <p:cNvPicPr>
            <a:picLocks noChangeAspect="1"/>
          </p:cNvPicPr>
          <p:nvPr/>
        </p:nvPicPr>
        <p:blipFill>
          <a:blip r:embed="rId6"/>
          <a:stretch>
            <a:fillRect/>
          </a:stretch>
        </p:blipFill>
        <p:spPr>
          <a:xfrm>
            <a:off x="32634916" y="20278165"/>
            <a:ext cx="8450847" cy="3192763"/>
          </a:xfrm>
          <a:prstGeom prst="rect">
            <a:avLst/>
          </a:prstGeom>
        </p:spPr>
      </p:pic>
      <p:pic>
        <p:nvPicPr>
          <p:cNvPr id="15" name="Picture 14">
            <a:extLst>
              <a:ext uri="{FF2B5EF4-FFF2-40B4-BE49-F238E27FC236}">
                <a16:creationId xmlns:a16="http://schemas.microsoft.com/office/drawing/2014/main" id="{28F7C84A-DE0B-0078-E2E5-974328DBCCD3}"/>
              </a:ext>
            </a:extLst>
          </p:cNvPr>
          <p:cNvPicPr>
            <a:picLocks noChangeAspect="1"/>
          </p:cNvPicPr>
          <p:nvPr/>
        </p:nvPicPr>
        <p:blipFill>
          <a:blip r:embed="rId7"/>
          <a:stretch>
            <a:fillRect/>
          </a:stretch>
        </p:blipFill>
        <p:spPr>
          <a:xfrm>
            <a:off x="32689800" y="24917906"/>
            <a:ext cx="8700698" cy="4075212"/>
          </a:xfrm>
          <a:prstGeom prst="rect">
            <a:avLst/>
          </a:prstGeom>
        </p:spPr>
      </p:pic>
      <p:pic>
        <p:nvPicPr>
          <p:cNvPr id="16" name="Picture 15">
            <a:extLst>
              <a:ext uri="{FF2B5EF4-FFF2-40B4-BE49-F238E27FC236}">
                <a16:creationId xmlns:a16="http://schemas.microsoft.com/office/drawing/2014/main" id="{D756DB3F-A10A-79F6-08F5-103D80E297D1}"/>
              </a:ext>
            </a:extLst>
          </p:cNvPr>
          <p:cNvPicPr>
            <a:picLocks noChangeAspect="1"/>
          </p:cNvPicPr>
          <p:nvPr/>
        </p:nvPicPr>
        <p:blipFill>
          <a:blip r:embed="rId8"/>
          <a:stretch>
            <a:fillRect/>
          </a:stretch>
        </p:blipFill>
        <p:spPr>
          <a:xfrm>
            <a:off x="14023676" y="15036755"/>
            <a:ext cx="16148646" cy="8795368"/>
          </a:xfrm>
          <a:prstGeom prst="rect">
            <a:avLst/>
          </a:prstGeom>
        </p:spPr>
      </p:pic>
      <p:pic>
        <p:nvPicPr>
          <p:cNvPr id="17" name="Picture 16">
            <a:extLst>
              <a:ext uri="{FF2B5EF4-FFF2-40B4-BE49-F238E27FC236}">
                <a16:creationId xmlns:a16="http://schemas.microsoft.com/office/drawing/2014/main" id="{6239115B-81DD-5AE5-8CC8-E07C74EFE330}"/>
              </a:ext>
            </a:extLst>
          </p:cNvPr>
          <p:cNvPicPr>
            <a:picLocks noChangeAspect="1"/>
          </p:cNvPicPr>
          <p:nvPr/>
        </p:nvPicPr>
        <p:blipFill>
          <a:blip r:embed="rId9"/>
          <a:stretch>
            <a:fillRect/>
          </a:stretch>
        </p:blipFill>
        <p:spPr>
          <a:xfrm>
            <a:off x="14468551" y="23832123"/>
            <a:ext cx="15258895" cy="8857539"/>
          </a:xfrm>
          <a:prstGeom prst="rect">
            <a:avLst/>
          </a:prstGeom>
        </p:spPr>
      </p:pic>
      <p:pic>
        <p:nvPicPr>
          <p:cNvPr id="18" name="Picture 17">
            <a:extLst>
              <a:ext uri="{FF2B5EF4-FFF2-40B4-BE49-F238E27FC236}">
                <a16:creationId xmlns:a16="http://schemas.microsoft.com/office/drawing/2014/main" id="{DE509F6C-63FC-428A-2285-2B74B9A422DB}"/>
              </a:ext>
            </a:extLst>
          </p:cNvPr>
          <p:cNvPicPr>
            <a:picLocks noChangeAspect="1"/>
          </p:cNvPicPr>
          <p:nvPr/>
        </p:nvPicPr>
        <p:blipFill>
          <a:blip r:embed="rId10"/>
          <a:stretch>
            <a:fillRect/>
          </a:stretch>
        </p:blipFill>
        <p:spPr>
          <a:xfrm>
            <a:off x="11949541" y="4683993"/>
            <a:ext cx="20296918" cy="1013389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11164</TotalTime>
  <Words>710</Words>
  <Application>Microsoft Macintosh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Ragsdale, Elizabeth</cp:lastModifiedBy>
  <cp:revision>198</cp:revision>
  <dcterms:created xsi:type="dcterms:W3CDTF">1999-06-15T14:29:13Z</dcterms:created>
  <dcterms:modified xsi:type="dcterms:W3CDTF">2023-11-29T17:02:28Z</dcterms:modified>
</cp:coreProperties>
</file>