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87" r:id="rId4"/>
    <p:sldId id="293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387"/>
    <a:srgbClr val="A6A7A9"/>
    <a:srgbClr val="FBCE01"/>
    <a:srgbClr val="FCFBF7"/>
    <a:srgbClr val="EDE5D5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42263"/>
            <a:ext cx="473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정의 및 개발목적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717010" y="15746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시스템  정의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73532" y="2201671"/>
            <a:ext cx="3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/>
              <a:t>유치원 유아 모집 등록 관리 시스템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805995" y="3716910"/>
            <a:ext cx="10580009" cy="2375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4FFED3-C145-4FB5-97A0-B6BE8F7ABD24}"/>
              </a:ext>
            </a:extLst>
          </p:cNvPr>
          <p:cNvSpPr/>
          <p:nvPr/>
        </p:nvSpPr>
        <p:spPr>
          <a:xfrm>
            <a:off x="617542" y="1578278"/>
            <a:ext cx="99468" cy="461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7EB08-DC2B-4CBA-9020-64BE8C080CE5}"/>
              </a:ext>
            </a:extLst>
          </p:cNvPr>
          <p:cNvSpPr txBox="1"/>
          <p:nvPr/>
        </p:nvSpPr>
        <p:spPr>
          <a:xfrm>
            <a:off x="-901651" y="151120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63731-8EC7-46C5-BE0F-8CED2DCB3B51}"/>
              </a:ext>
            </a:extLst>
          </p:cNvPr>
          <p:cNvSpPr txBox="1"/>
          <p:nvPr/>
        </p:nvSpPr>
        <p:spPr>
          <a:xfrm>
            <a:off x="717010" y="3017813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/>
              <a:t>시스템  개발 목적 </a:t>
            </a:r>
            <a:endParaRPr lang="ko-KR" altLang="en-US" sz="2400" spc="-3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FC4834-9801-4553-A242-4928EC009C86}"/>
              </a:ext>
            </a:extLst>
          </p:cNvPr>
          <p:cNvSpPr/>
          <p:nvPr/>
        </p:nvSpPr>
        <p:spPr>
          <a:xfrm>
            <a:off x="617542" y="3000823"/>
            <a:ext cx="99468" cy="461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C8756-9AA4-4CF4-956F-04ED11D25322}"/>
              </a:ext>
            </a:extLst>
          </p:cNvPr>
          <p:cNvSpPr txBox="1"/>
          <p:nvPr/>
        </p:nvSpPr>
        <p:spPr>
          <a:xfrm>
            <a:off x="1125081" y="4163164"/>
            <a:ext cx="994183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pc="-150" dirty="0"/>
              <a:t>아이의 유치원 지원을 위해  학부모들에게  편리한 정보 제공</a:t>
            </a:r>
            <a:endParaRPr lang="en-US" altLang="ko-KR" spc="-15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pc="-150" dirty="0"/>
              <a:t>유치원  원아 선발 과정에  있어  효율성 증대</a:t>
            </a:r>
            <a:endParaRPr lang="en-US" altLang="ko-KR" spc="-15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pc="-150" dirty="0"/>
              <a:t>유치원  정원 미달  및 과열  등의 정보  제공을  통해 지원  과정  중  원아  몰림  현상  발생  방지 </a:t>
            </a: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3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정의 및 개발목적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C7FBF-D8A5-44D0-9B90-FB854DAEFF17}"/>
              </a:ext>
            </a:extLst>
          </p:cNvPr>
          <p:cNvSpPr txBox="1"/>
          <p:nvPr/>
        </p:nvSpPr>
        <p:spPr>
          <a:xfrm>
            <a:off x="717010" y="15746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시스템  가정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E54FD-3CD0-44FD-9794-DA3C3E6BEAB2}"/>
              </a:ext>
            </a:extLst>
          </p:cNvPr>
          <p:cNvSpPr/>
          <p:nvPr/>
        </p:nvSpPr>
        <p:spPr>
          <a:xfrm>
            <a:off x="617542" y="1578278"/>
            <a:ext cx="99468" cy="461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13C3E-84E5-429D-8453-B564B160DD12}"/>
              </a:ext>
            </a:extLst>
          </p:cNvPr>
          <p:cNvSpPr txBox="1"/>
          <p:nvPr/>
        </p:nvSpPr>
        <p:spPr>
          <a:xfrm>
            <a:off x="822534" y="2114945"/>
            <a:ext cx="4770520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①  학부모 </a:t>
            </a:r>
            <a:r>
              <a:rPr lang="en-US" altLang="ko-KR" spc="-150" dirty="0"/>
              <a:t>1</a:t>
            </a:r>
            <a:r>
              <a:rPr lang="ko-KR" altLang="en-US" spc="-150" dirty="0"/>
              <a:t>명 당  유아 </a:t>
            </a:r>
            <a:r>
              <a:rPr lang="en-US" altLang="ko-KR" spc="-150" dirty="0"/>
              <a:t>1</a:t>
            </a:r>
            <a:r>
              <a:rPr lang="ko-KR" altLang="en-US" spc="-150" dirty="0"/>
              <a:t>명 </a:t>
            </a:r>
            <a:endParaRPr lang="en-US" altLang="ko-KR" spc="-150" dirty="0"/>
          </a:p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②  선발  전</a:t>
            </a:r>
            <a:r>
              <a:rPr lang="en-US" altLang="ko-KR" spc="-150" dirty="0"/>
              <a:t>/ </a:t>
            </a:r>
            <a:r>
              <a:rPr lang="ko-KR" altLang="en-US" spc="-150" dirty="0"/>
              <a:t>선발 후  </a:t>
            </a:r>
            <a:r>
              <a:rPr lang="en-US" altLang="ko-KR" spc="-150" dirty="0"/>
              <a:t>~  </a:t>
            </a:r>
            <a:r>
              <a:rPr lang="ko-KR" altLang="en-US" spc="-150" dirty="0"/>
              <a:t>등록기간  전</a:t>
            </a:r>
            <a:r>
              <a:rPr lang="en-US" altLang="ko-KR" spc="-150" dirty="0"/>
              <a:t>/ </a:t>
            </a:r>
            <a:r>
              <a:rPr lang="ko-KR" altLang="en-US" spc="-150" dirty="0"/>
              <a:t>등록기간  후</a:t>
            </a:r>
            <a:r>
              <a:rPr lang="en-US" altLang="ko-KR" spc="-150" dirty="0"/>
              <a:t> ~   </a:t>
            </a:r>
          </a:p>
          <a:p>
            <a:pPr algn="just" latinLnBrk="0">
              <a:lnSpc>
                <a:spcPct val="150000"/>
              </a:lnSpc>
            </a:pPr>
            <a:r>
              <a:rPr lang="en-US" altLang="ko-KR" spc="-150" dirty="0"/>
              <a:t>       </a:t>
            </a:r>
            <a:r>
              <a:rPr lang="ko-KR" altLang="en-US" spc="-150" dirty="0"/>
              <a:t>추가모집의  과정 </a:t>
            </a:r>
            <a:r>
              <a:rPr lang="en-US" altLang="ko-KR" spc="-150" dirty="0"/>
              <a:t> </a:t>
            </a:r>
          </a:p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③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선발 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학부모가 세 개의 유치원을 선택하는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행위는 학부모의 희망 조건에 따른 유치원 목록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개가 시스템 상에서 랜덤으로 선택</a:t>
            </a:r>
            <a:endParaRPr lang="en-US" altLang="ko-KR" spc="-150" dirty="0"/>
          </a:p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④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대기 포기는 오직 타 유치원 등록에 의해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자동으로 이루어짐</a:t>
            </a:r>
            <a:endParaRPr lang="en-US" altLang="ko-KR" spc="-150" dirty="0"/>
          </a:p>
          <a:p>
            <a:pPr marL="342900" indent="-342900" algn="just" latinLnBrk="0">
              <a:lnSpc>
                <a:spcPct val="150000"/>
              </a:lnSpc>
              <a:buAutoNum type="circleNumDbPlain" startAt="5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정원 수의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배수 이상이 지원자로 몰릴 경우  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과열인 상태라고 가정</a:t>
            </a:r>
            <a:endParaRPr lang="en-US" altLang="ko-KR" spc="-150" dirty="0"/>
          </a:p>
          <a:p>
            <a:pPr algn="just" latinLnBrk="0">
              <a:lnSpc>
                <a:spcPct val="150000"/>
              </a:lnSpc>
            </a:pPr>
            <a:endParaRPr lang="ko-KR" altLang="en-US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6E4C3-6673-4ED8-AA4D-2E00011A810E}"/>
              </a:ext>
            </a:extLst>
          </p:cNvPr>
          <p:cNvSpPr txBox="1"/>
          <p:nvPr/>
        </p:nvSpPr>
        <p:spPr>
          <a:xfrm>
            <a:off x="6079183" y="2114945"/>
            <a:ext cx="477052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⑥  모집  일정  가정은  다음과  같음 </a:t>
            </a:r>
            <a:endParaRPr lang="en-US" altLang="ko-KR" spc="-15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1350B4-03B7-476A-838A-EE6D4C09A8DC}"/>
              </a:ext>
            </a:extLst>
          </p:cNvPr>
          <p:cNvCxnSpPr>
            <a:cxnSpLocks/>
          </p:cNvCxnSpPr>
          <p:nvPr/>
        </p:nvCxnSpPr>
        <p:spPr>
          <a:xfrm>
            <a:off x="5836118" y="2114945"/>
            <a:ext cx="0" cy="4478360"/>
          </a:xfrm>
          <a:prstGeom prst="line">
            <a:avLst/>
          </a:prstGeom>
          <a:ln w="19050">
            <a:solidFill>
              <a:srgbClr val="A6A7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93957B1-561B-4D7B-B978-6C7FE5C7F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39047"/>
              </p:ext>
            </p:extLst>
          </p:nvPr>
        </p:nvGraphicFramePr>
        <p:xfrm>
          <a:off x="6355883" y="2804166"/>
          <a:ext cx="5444690" cy="2343048"/>
        </p:xfrm>
        <a:graphic>
          <a:graphicData uri="http://schemas.openxmlformats.org/drawingml/2006/table">
            <a:tbl>
              <a:tblPr/>
              <a:tblGrid>
                <a:gridCol w="2722345">
                  <a:extLst>
                    <a:ext uri="{9D8B030D-6E8A-4147-A177-3AD203B41FA5}">
                      <a16:colId xmlns:a16="http://schemas.microsoft.com/office/drawing/2014/main" val="3317698456"/>
                    </a:ext>
                  </a:extLst>
                </a:gridCol>
                <a:gridCol w="2722345">
                  <a:extLst>
                    <a:ext uri="{9D8B030D-6E8A-4147-A177-3AD203B41FA5}">
                      <a16:colId xmlns:a16="http://schemas.microsoft.com/office/drawing/2014/main" val="3380697064"/>
                    </a:ext>
                  </a:extLst>
                </a:gridCol>
              </a:tblGrid>
              <a:tr h="422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희망  유치원  지원 기간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2023-05-01 00:00:00 ~ 2023-05-08 00:00:00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21005"/>
                  </a:ext>
                </a:extLst>
              </a:tr>
              <a:tr h="42280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dirty="0"/>
                        <a:t>선발 결과 발표 및 등록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포기 기간 </a:t>
                      </a:r>
                      <a:endParaRPr lang="en-US" altLang="ko-K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2023-05-08 00:00:01~</a:t>
                      </a:r>
                    </a:p>
                    <a:p>
                      <a:pPr algn="ctr" latinLnBrk="1"/>
                      <a:r>
                        <a:rPr lang="en-US" altLang="ko-KR" dirty="0"/>
                        <a:t>2023-05-18 00:00:00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3226"/>
                  </a:ext>
                </a:extLst>
              </a:tr>
              <a:tr h="422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추가모집 기간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2023-05-18 00:00:01~</a:t>
                      </a:r>
                    </a:p>
                    <a:p>
                      <a:pPr algn="ctr" latinLnBrk="1"/>
                      <a:r>
                        <a:rPr lang="en-US" altLang="ko-KR" dirty="0"/>
                        <a:t>2023-05-21 00:00:00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14983"/>
                  </a:ext>
                </a:extLst>
              </a:tr>
              <a:tr h="422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추가모집 결과 발표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2023-05-21 00:00:01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2482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8F8BB1A-9694-468E-A748-FCAB200B69DC}"/>
              </a:ext>
            </a:extLst>
          </p:cNvPr>
          <p:cNvSpPr txBox="1"/>
          <p:nvPr/>
        </p:nvSpPr>
        <p:spPr>
          <a:xfrm>
            <a:off x="6096000" y="5368550"/>
            <a:ext cx="567623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⑦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선발 결과 발표와 동시에 등록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포기 기간이 시작되며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just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포기기간 종료와 동시에 추가모집기간이 시작됨</a:t>
            </a: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6185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895005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895005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3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사용자 요구분석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720000" y="2463359"/>
            <a:ext cx="1726336" cy="707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B3101-3B65-45DF-839A-D67CF24E6D61}"/>
              </a:ext>
            </a:extLst>
          </p:cNvPr>
          <p:cNvSpPr txBox="1"/>
          <p:nvPr/>
        </p:nvSpPr>
        <p:spPr>
          <a:xfrm>
            <a:off x="720000" y="1191315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사용자  요구분석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CB716-AAE7-47AB-B98E-CB520A2EDE3C}"/>
              </a:ext>
            </a:extLst>
          </p:cNvPr>
          <p:cNvSpPr/>
          <p:nvPr/>
        </p:nvSpPr>
        <p:spPr>
          <a:xfrm>
            <a:off x="620532" y="1194921"/>
            <a:ext cx="99468" cy="461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EB49E-8441-47F5-B2ED-44B64A861281}"/>
              </a:ext>
            </a:extLst>
          </p:cNvPr>
          <p:cNvSpPr/>
          <p:nvPr/>
        </p:nvSpPr>
        <p:spPr>
          <a:xfrm>
            <a:off x="720000" y="4017221"/>
            <a:ext cx="1726336" cy="707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A2D7A-8009-452B-BDF7-BF77E1C78C63}"/>
              </a:ext>
            </a:extLst>
          </p:cNvPr>
          <p:cNvSpPr/>
          <p:nvPr/>
        </p:nvSpPr>
        <p:spPr>
          <a:xfrm>
            <a:off x="720000" y="5535217"/>
            <a:ext cx="1726336" cy="707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889BE7-EAFB-4DE8-AD90-F374D10267BB}"/>
              </a:ext>
            </a:extLst>
          </p:cNvPr>
          <p:cNvCxnSpPr>
            <a:cxnSpLocks/>
          </p:cNvCxnSpPr>
          <p:nvPr/>
        </p:nvCxnSpPr>
        <p:spPr>
          <a:xfrm>
            <a:off x="2798957" y="1931468"/>
            <a:ext cx="4032852" cy="0"/>
          </a:xfrm>
          <a:prstGeom prst="line">
            <a:avLst/>
          </a:prstGeom>
          <a:ln w="19050">
            <a:solidFill>
              <a:srgbClr val="A6A7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7A607E-AC2D-4931-A3EA-D9D5A3D2A9A8}"/>
              </a:ext>
            </a:extLst>
          </p:cNvPr>
          <p:cNvCxnSpPr>
            <a:cxnSpLocks/>
          </p:cNvCxnSpPr>
          <p:nvPr/>
        </p:nvCxnSpPr>
        <p:spPr>
          <a:xfrm>
            <a:off x="7188467" y="1942698"/>
            <a:ext cx="4631356" cy="0"/>
          </a:xfrm>
          <a:prstGeom prst="line">
            <a:avLst/>
          </a:prstGeom>
          <a:ln w="19050">
            <a:solidFill>
              <a:srgbClr val="A6A7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D9152-C87D-4FC4-B25C-1C54E09B6FB5}"/>
              </a:ext>
            </a:extLst>
          </p:cNvPr>
          <p:cNvSpPr txBox="1"/>
          <p:nvPr/>
        </p:nvSpPr>
        <p:spPr>
          <a:xfrm>
            <a:off x="2714457" y="2131749"/>
            <a:ext cx="42018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전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원하는 조건에 따른 유치원 목록을 알고</a:t>
            </a:r>
            <a:r>
              <a:rPr lang="en-US" altLang="ko-KR" sz="1400" spc="-150" dirty="0"/>
              <a:t>, </a:t>
            </a:r>
          </a:p>
          <a:p>
            <a:pPr algn="just" latinLnBrk="0"/>
            <a:r>
              <a:rPr lang="en-US" altLang="ko-KR" sz="1400" spc="-150" dirty="0"/>
              <a:t>            </a:t>
            </a:r>
            <a:r>
              <a:rPr lang="ko-KR" altLang="en-US" sz="1400" spc="-150" dirty="0"/>
              <a:t>그 중  </a:t>
            </a:r>
            <a:r>
              <a:rPr lang="en-US" altLang="ko-KR" sz="1400" spc="-150" dirty="0"/>
              <a:t>3</a:t>
            </a:r>
            <a:r>
              <a:rPr lang="ko-KR" altLang="en-US" sz="1400" spc="-150" dirty="0"/>
              <a:t>가지를 고르고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 전</a:t>
            </a:r>
            <a:r>
              <a:rPr lang="en-US" altLang="ko-KR" sz="1400" spc="-150" dirty="0"/>
              <a:t>)  </a:t>
            </a:r>
            <a:r>
              <a:rPr lang="ko-KR" altLang="en-US" sz="1400" spc="-150" dirty="0"/>
              <a:t>지원하고자  하는  유치원의  경쟁률을  알고 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 후</a:t>
            </a:r>
            <a:r>
              <a:rPr lang="en-US" altLang="ko-KR" sz="1400" spc="-150" dirty="0"/>
              <a:t>~</a:t>
            </a:r>
            <a:r>
              <a:rPr lang="ko-KR" altLang="en-US" sz="1400" spc="-150" dirty="0"/>
              <a:t>등록기간  전</a:t>
            </a:r>
            <a:r>
              <a:rPr lang="en-US" altLang="ko-KR" sz="1400" spc="-150" dirty="0"/>
              <a:t>)  ‘</a:t>
            </a:r>
            <a:r>
              <a:rPr lang="ko-KR" altLang="en-US" sz="1400" spc="-150" dirty="0"/>
              <a:t>대기상태</a:t>
            </a:r>
            <a:r>
              <a:rPr lang="en-US" altLang="ko-KR" sz="1400" spc="-150" dirty="0"/>
              <a:t>’</a:t>
            </a:r>
            <a:r>
              <a:rPr lang="ko-KR" altLang="en-US" sz="1400" spc="-150" dirty="0"/>
              <a:t>인 유치원에서 나의 현재 대기 순위를 알고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후 </a:t>
            </a:r>
            <a:r>
              <a:rPr lang="en-US" altLang="ko-KR" sz="1400" spc="-150" dirty="0"/>
              <a:t>~ </a:t>
            </a:r>
            <a:r>
              <a:rPr lang="ko-KR" altLang="en-US" sz="1400" spc="-150" dirty="0"/>
              <a:t>등록기간 전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관심 유치원 목록 내에서 결원이 발생했는지 알고 싶다</a:t>
            </a:r>
            <a:r>
              <a:rPr lang="en-US" altLang="ko-KR" sz="1400" spc="-15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63772-DF96-4981-994C-86042C29C9A6}"/>
              </a:ext>
            </a:extLst>
          </p:cNvPr>
          <p:cNvSpPr txBox="1"/>
          <p:nvPr/>
        </p:nvSpPr>
        <p:spPr>
          <a:xfrm>
            <a:off x="2629956" y="4091921"/>
            <a:ext cx="448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후</a:t>
            </a:r>
            <a:r>
              <a:rPr lang="en-US" altLang="ko-KR" sz="1400" spc="-150" dirty="0"/>
              <a:t> ~ </a:t>
            </a:r>
            <a:r>
              <a:rPr lang="ko-KR" altLang="en-US" sz="1400" spc="-150" dirty="0"/>
              <a:t>등록기간 전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현재 대기 중인 학부모의 수를 알고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등록기간 후 </a:t>
            </a:r>
            <a:r>
              <a:rPr lang="en-US" altLang="ko-KR" sz="1400" spc="-150" dirty="0"/>
              <a:t>~ </a:t>
            </a:r>
            <a:r>
              <a:rPr lang="ko-KR" altLang="en-US" sz="1400" spc="-150" dirty="0"/>
              <a:t>추가모집 마감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해당 모집의 미달 여부를 알고 싶다</a:t>
            </a:r>
            <a:r>
              <a:rPr lang="en-US" altLang="ko-KR" sz="1400" spc="-15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56896-31C3-4AC0-85F0-233F8CAE9CA2}"/>
              </a:ext>
            </a:extLst>
          </p:cNvPr>
          <p:cNvSpPr txBox="1"/>
          <p:nvPr/>
        </p:nvSpPr>
        <p:spPr>
          <a:xfrm>
            <a:off x="2629956" y="5411971"/>
            <a:ext cx="4201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en-US" altLang="ko-KR" sz="1400" spc="-150" dirty="0"/>
              <a:t>(</a:t>
            </a:r>
            <a:r>
              <a:rPr lang="ko-KR" altLang="en-US" sz="1400" spc="-150" dirty="0"/>
              <a:t>선발 전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모집이 미달되거나 과열중인 유치원을 사용자에게 알려주고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모집 일정에 대해 안내하고 싶다</a:t>
            </a:r>
            <a:r>
              <a:rPr lang="en-US" altLang="ko-KR" sz="1400" spc="-150" dirty="0"/>
              <a:t>. 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기간 별 유치원 모집을 관리하고 싶다</a:t>
            </a:r>
            <a:r>
              <a:rPr lang="en-US" altLang="ko-KR" sz="1400" spc="-150" dirty="0"/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0A51F-BB7F-4F5F-9F24-599A8F2BB6C1}"/>
              </a:ext>
            </a:extLst>
          </p:cNvPr>
          <p:cNvSpPr txBox="1"/>
          <p:nvPr/>
        </p:nvSpPr>
        <p:spPr>
          <a:xfrm>
            <a:off x="4293361" y="1419037"/>
            <a:ext cx="10082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/>
              <a:t>요구 사항</a:t>
            </a:r>
            <a:endParaRPr lang="en-US" altLang="ko-KR" spc="-1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D3E09-CA2F-491E-92C6-35A8B41A138C}"/>
              </a:ext>
            </a:extLst>
          </p:cNvPr>
          <p:cNvSpPr txBox="1"/>
          <p:nvPr/>
        </p:nvSpPr>
        <p:spPr>
          <a:xfrm>
            <a:off x="9115546" y="1419036"/>
            <a:ext cx="10082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pc="-150" dirty="0"/>
              <a:t>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283DE0-0156-4E9D-9641-0C6CA71BF98D}"/>
              </a:ext>
            </a:extLst>
          </p:cNvPr>
          <p:cNvSpPr txBox="1"/>
          <p:nvPr/>
        </p:nvSpPr>
        <p:spPr>
          <a:xfrm>
            <a:off x="1213126" y="2551665"/>
            <a:ext cx="10082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학부모</a:t>
            </a:r>
            <a:endParaRPr lang="en-US" altLang="ko-KR" spc="-1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C30DC-0181-4B0C-BB54-145E51004A85}"/>
              </a:ext>
            </a:extLst>
          </p:cNvPr>
          <p:cNvSpPr txBox="1"/>
          <p:nvPr/>
        </p:nvSpPr>
        <p:spPr>
          <a:xfrm>
            <a:off x="1213126" y="4105527"/>
            <a:ext cx="10082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 dirty="0"/>
              <a:t>유치원</a:t>
            </a:r>
            <a:endParaRPr lang="en-US" altLang="ko-KR" spc="-1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5EB58-F2C9-4A36-ABE9-521FCD0C18BD}"/>
              </a:ext>
            </a:extLst>
          </p:cNvPr>
          <p:cNvSpPr txBox="1"/>
          <p:nvPr/>
        </p:nvSpPr>
        <p:spPr>
          <a:xfrm>
            <a:off x="915505" y="5609917"/>
            <a:ext cx="172633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pc="-150"/>
              <a:t>시스템 관리자</a:t>
            </a:r>
            <a:endParaRPr lang="en-US" altLang="ko-KR" spc="-1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AECEA-F705-480E-8E35-9CFCA7F69235}"/>
              </a:ext>
            </a:extLst>
          </p:cNvPr>
          <p:cNvSpPr txBox="1"/>
          <p:nvPr/>
        </p:nvSpPr>
        <p:spPr>
          <a:xfrm>
            <a:off x="7184431" y="2327052"/>
            <a:ext cx="4201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학부모 </a:t>
            </a:r>
            <a:r>
              <a:rPr lang="en-US" altLang="ko-KR" sz="1400" spc="-150" dirty="0"/>
              <a:t>A</a:t>
            </a:r>
            <a:r>
              <a:rPr lang="ko-KR" altLang="en-US" sz="1400" spc="-150" dirty="0"/>
              <a:t>의 선호 조건에 적합하는 유치원 목록은 무엇이고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 중 지원하고자 하는 </a:t>
            </a:r>
            <a:r>
              <a:rPr lang="en-US" altLang="ko-KR" sz="1400" spc="-150" dirty="0"/>
              <a:t>3</a:t>
            </a:r>
            <a:r>
              <a:rPr lang="ko-KR" altLang="en-US" sz="1400" spc="-150" dirty="0"/>
              <a:t>개는 무엇인가</a:t>
            </a:r>
            <a:r>
              <a:rPr lang="en-US" altLang="ko-KR" sz="1400" spc="-150" dirty="0"/>
              <a:t>?</a:t>
            </a:r>
            <a:r>
              <a:rPr lang="ko-KR" altLang="en-US" sz="1400" spc="-150" dirty="0"/>
              <a:t> </a:t>
            </a:r>
            <a:endParaRPr lang="en-US" altLang="ko-KR" sz="1400" spc="-150" dirty="0"/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</a:t>
            </a:r>
            <a:r>
              <a:rPr lang="en-US" altLang="ko-KR" sz="1400" spc="-150" dirty="0"/>
              <a:t>B</a:t>
            </a:r>
            <a:r>
              <a:rPr lang="ko-KR" altLang="en-US" sz="1400" spc="-150" dirty="0"/>
              <a:t>의 정원 대비 희망하는 학부모 수의 비율은 얼마인가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대기 상태인 유치원에서의 대기 순위는 얼마인가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관심 유치원 목록에서 결원이 발생했는가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endParaRPr lang="en-US" altLang="ko-KR" sz="1400" spc="-1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F91AB8-5BEA-4E13-BBFD-ABA4BE36A8F9}"/>
              </a:ext>
            </a:extLst>
          </p:cNvPr>
          <p:cNvSpPr txBox="1"/>
          <p:nvPr/>
        </p:nvSpPr>
        <p:spPr>
          <a:xfrm>
            <a:off x="7184429" y="4077859"/>
            <a:ext cx="420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</a:t>
            </a:r>
            <a:r>
              <a:rPr lang="en-US" altLang="ko-KR" sz="1400" spc="-150" dirty="0"/>
              <a:t>B</a:t>
            </a:r>
            <a:r>
              <a:rPr lang="ko-KR" altLang="en-US" sz="1400" spc="-150" dirty="0"/>
              <a:t>에 대기 중인 학부모의 수는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</a:t>
            </a:r>
            <a:r>
              <a:rPr lang="en-US" altLang="ko-KR" sz="1400" spc="-150" dirty="0"/>
              <a:t>B</a:t>
            </a:r>
            <a:r>
              <a:rPr lang="ko-KR" altLang="en-US" sz="1400" spc="-150" dirty="0"/>
              <a:t>의 정원보다 지원자 수가 적은가</a:t>
            </a:r>
            <a:r>
              <a:rPr lang="en-US" altLang="ko-KR" sz="1400" spc="-150" dirty="0"/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3DB03-2D92-4553-A8AB-588728D91BDA}"/>
              </a:ext>
            </a:extLst>
          </p:cNvPr>
          <p:cNvSpPr txBox="1"/>
          <p:nvPr/>
        </p:nvSpPr>
        <p:spPr>
          <a:xfrm>
            <a:off x="7184430" y="5385304"/>
            <a:ext cx="4201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</a:t>
            </a:r>
            <a:r>
              <a:rPr lang="en-US" altLang="ko-KR" sz="1400" spc="-150" dirty="0"/>
              <a:t>B</a:t>
            </a:r>
            <a:r>
              <a:rPr lang="ko-KR" altLang="en-US" sz="1400" spc="-150" dirty="0"/>
              <a:t>의 모집 상태는 </a:t>
            </a:r>
            <a:r>
              <a:rPr lang="ko-KR" altLang="en-US" sz="1400" spc="-150" dirty="0" err="1"/>
              <a:t>어떠한가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 등록 마감일은 언제인가</a:t>
            </a:r>
            <a:r>
              <a:rPr lang="en-US" altLang="ko-KR" sz="1400" spc="-150" dirty="0"/>
              <a:t>?</a:t>
            </a:r>
          </a:p>
          <a:p>
            <a:pPr marL="285750" indent="-285750" algn="just" latinLnBrk="0">
              <a:buFont typeface="Wingdings" panose="05000000000000000000" pitchFamily="2" charset="2"/>
              <a:buChar char="§"/>
            </a:pPr>
            <a:r>
              <a:rPr lang="ko-KR" altLang="en-US" sz="1400" spc="-150" dirty="0"/>
              <a:t>유치원별 지원한 학부모 수는 얼마인가</a:t>
            </a:r>
            <a:r>
              <a:rPr lang="en-US" altLang="ko-KR" sz="1400" spc="-150" dirty="0"/>
              <a:t>? / </a:t>
            </a:r>
          </a:p>
          <a:p>
            <a:pPr algn="just" latinLnBrk="0"/>
            <a:r>
              <a:rPr lang="en-US" altLang="ko-KR" sz="1400" spc="-150" dirty="0"/>
              <a:t>           </a:t>
            </a:r>
            <a:r>
              <a:rPr lang="ko-KR" altLang="en-US" sz="1400" spc="-150" dirty="0"/>
              <a:t>유치원별 등록한 학부모 수는 얼마인가</a:t>
            </a:r>
            <a:r>
              <a:rPr lang="en-US" altLang="ko-KR" sz="1400" spc="-1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48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3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Relation Schema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F7A49E-8951-40B8-BE9B-06DA1039A5AD}"/>
              </a:ext>
            </a:extLst>
          </p:cNvPr>
          <p:cNvGrpSpPr/>
          <p:nvPr/>
        </p:nvGrpSpPr>
        <p:grpSpPr>
          <a:xfrm>
            <a:off x="394637" y="1499323"/>
            <a:ext cx="1488051" cy="617456"/>
            <a:chOff x="360000" y="1444207"/>
            <a:chExt cx="1488051" cy="617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D3A1BE-744E-4E5C-BCEE-F5F1FBCBD9C9}"/>
                </a:ext>
              </a:extLst>
            </p:cNvPr>
            <p:cNvSpPr/>
            <p:nvPr/>
          </p:nvSpPr>
          <p:spPr>
            <a:xfrm>
              <a:off x="360000" y="1444207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D3BB2E-858D-4334-822E-BC45EDB38328}"/>
                </a:ext>
              </a:extLst>
            </p:cNvPr>
            <p:cNvSpPr txBox="1"/>
            <p:nvPr/>
          </p:nvSpPr>
          <p:spPr>
            <a:xfrm>
              <a:off x="693263" y="1493486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학부모</a:t>
              </a:r>
              <a:endParaRPr lang="en-US" altLang="ko-KR" spc="-15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5981DD-A9BD-4E12-A6D4-30FEEBD360BB}"/>
              </a:ext>
            </a:extLst>
          </p:cNvPr>
          <p:cNvGrpSpPr/>
          <p:nvPr/>
        </p:nvGrpSpPr>
        <p:grpSpPr>
          <a:xfrm>
            <a:off x="359998" y="3109031"/>
            <a:ext cx="1488051" cy="617456"/>
            <a:chOff x="359997" y="2373622"/>
            <a:chExt cx="1488051" cy="6174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3B798C-E9C7-4CDE-9033-95EC514F5FA4}"/>
                </a:ext>
              </a:extLst>
            </p:cNvPr>
            <p:cNvSpPr/>
            <p:nvPr/>
          </p:nvSpPr>
          <p:spPr>
            <a:xfrm>
              <a:off x="359997" y="2373622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E731A7-22E4-46A0-B945-DDE5DD75ED2C}"/>
                </a:ext>
              </a:extLst>
            </p:cNvPr>
            <p:cNvSpPr txBox="1"/>
            <p:nvPr/>
          </p:nvSpPr>
          <p:spPr>
            <a:xfrm>
              <a:off x="693263" y="24387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유치원</a:t>
              </a:r>
              <a:endParaRPr lang="en-US" altLang="ko-KR" spc="-15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88A4A9-E9C9-4CA9-9A2E-CF8C381494F0}"/>
              </a:ext>
            </a:extLst>
          </p:cNvPr>
          <p:cNvGrpSpPr/>
          <p:nvPr/>
        </p:nvGrpSpPr>
        <p:grpSpPr>
          <a:xfrm>
            <a:off x="359997" y="4775002"/>
            <a:ext cx="1488051" cy="617456"/>
            <a:chOff x="359998" y="3283669"/>
            <a:chExt cx="1488051" cy="6174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6BE9F6-E911-4343-89E2-EEDB989C71DD}"/>
                </a:ext>
              </a:extLst>
            </p:cNvPr>
            <p:cNvSpPr/>
            <p:nvPr/>
          </p:nvSpPr>
          <p:spPr>
            <a:xfrm>
              <a:off x="359998" y="3283669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F2A24C-EBCC-40E8-B18B-049643687066}"/>
                </a:ext>
              </a:extLst>
            </p:cNvPr>
            <p:cNvSpPr txBox="1"/>
            <p:nvPr/>
          </p:nvSpPr>
          <p:spPr>
            <a:xfrm>
              <a:off x="494588" y="3341846"/>
              <a:ext cx="1218867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적합유치원</a:t>
              </a:r>
              <a:endParaRPr lang="en-US" altLang="ko-KR" spc="-15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17BE66-DDD0-4ECC-80A0-1608E09D6B2F}"/>
              </a:ext>
            </a:extLst>
          </p:cNvPr>
          <p:cNvGrpSpPr/>
          <p:nvPr/>
        </p:nvGrpSpPr>
        <p:grpSpPr>
          <a:xfrm>
            <a:off x="359994" y="5778576"/>
            <a:ext cx="1488051" cy="617456"/>
            <a:chOff x="359998" y="4237602"/>
            <a:chExt cx="1488051" cy="6174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93389-2E72-4CB0-AF4F-76BEB0D7F473}"/>
                </a:ext>
              </a:extLst>
            </p:cNvPr>
            <p:cNvSpPr/>
            <p:nvPr/>
          </p:nvSpPr>
          <p:spPr>
            <a:xfrm>
              <a:off x="359998" y="4237602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D0A89F-52B3-4FAE-AC64-8429284ED8FA}"/>
                </a:ext>
              </a:extLst>
            </p:cNvPr>
            <p:cNvSpPr txBox="1"/>
            <p:nvPr/>
          </p:nvSpPr>
          <p:spPr>
            <a:xfrm>
              <a:off x="494588" y="4308047"/>
              <a:ext cx="1218867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지원유치원</a:t>
              </a:r>
              <a:endParaRPr lang="en-US" altLang="ko-KR" spc="-1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B13775-2738-4333-B1CA-9DE20A464C9A}"/>
              </a:ext>
            </a:extLst>
          </p:cNvPr>
          <p:cNvGrpSpPr/>
          <p:nvPr/>
        </p:nvGrpSpPr>
        <p:grpSpPr>
          <a:xfrm>
            <a:off x="2241449" y="1499242"/>
            <a:ext cx="1297008" cy="617456"/>
            <a:chOff x="2249924" y="1501541"/>
            <a:chExt cx="1297008" cy="6174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649FE7-4F98-41F8-9AC0-0B687A584397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31383E-F838-43F7-BCD7-AE6392E3A70E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u="sng" spc="-150" dirty="0"/>
                <a:t>학부모</a:t>
              </a:r>
              <a:r>
                <a:rPr lang="en-US" altLang="ko-KR" u="sng" spc="-150" dirty="0"/>
                <a:t>ID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DA92D9-8D29-4723-8930-BED1FCBD58AB}"/>
              </a:ext>
            </a:extLst>
          </p:cNvPr>
          <p:cNvGrpSpPr/>
          <p:nvPr/>
        </p:nvGrpSpPr>
        <p:grpSpPr>
          <a:xfrm>
            <a:off x="3942862" y="1529625"/>
            <a:ext cx="1297008" cy="617456"/>
            <a:chOff x="3858150" y="1492262"/>
            <a:chExt cx="1297008" cy="61745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DE3DD8-B563-4C3C-BC11-EE3FB0A79F8A}"/>
                </a:ext>
              </a:extLst>
            </p:cNvPr>
            <p:cNvSpPr/>
            <p:nvPr/>
          </p:nvSpPr>
          <p:spPr>
            <a:xfrm>
              <a:off x="3858150" y="1492262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3834BC-9DAA-412F-986F-2BA2D46ACA65}"/>
                </a:ext>
              </a:extLst>
            </p:cNvPr>
            <p:cNvSpPr txBox="1"/>
            <p:nvPr/>
          </p:nvSpPr>
          <p:spPr>
            <a:xfrm>
              <a:off x="4003807" y="1529087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설립유형</a:t>
              </a:r>
              <a:endParaRPr lang="en-US" altLang="ko-KR" spc="-1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301D7E-D8DF-408E-B17E-1C84C38228FC}"/>
              </a:ext>
            </a:extLst>
          </p:cNvPr>
          <p:cNvGrpSpPr/>
          <p:nvPr/>
        </p:nvGrpSpPr>
        <p:grpSpPr>
          <a:xfrm>
            <a:off x="7175381" y="1499242"/>
            <a:ext cx="1297008" cy="617456"/>
            <a:chOff x="5513919" y="1492262"/>
            <a:chExt cx="1297008" cy="61745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97950A6-48CF-4FF0-A349-4A17B9687A14}"/>
                </a:ext>
              </a:extLst>
            </p:cNvPr>
            <p:cNvSpPr/>
            <p:nvPr/>
          </p:nvSpPr>
          <p:spPr>
            <a:xfrm>
              <a:off x="5513919" y="1492262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007CBE-A9FE-4D41-9112-366B5BE013FE}"/>
                </a:ext>
              </a:extLst>
            </p:cNvPr>
            <p:cNvSpPr txBox="1"/>
            <p:nvPr/>
          </p:nvSpPr>
          <p:spPr>
            <a:xfrm>
              <a:off x="5666946" y="151188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통학차량</a:t>
              </a:r>
              <a:endParaRPr lang="en-US" altLang="ko-KR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69A03-82A2-477A-8EB4-758394B9D748}"/>
              </a:ext>
            </a:extLst>
          </p:cNvPr>
          <p:cNvGrpSpPr/>
          <p:nvPr/>
        </p:nvGrpSpPr>
        <p:grpSpPr>
          <a:xfrm>
            <a:off x="8825457" y="1534524"/>
            <a:ext cx="1297008" cy="617456"/>
            <a:chOff x="7169688" y="1473816"/>
            <a:chExt cx="1297008" cy="61745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860003D-D34A-4895-A759-43178983AEC7}"/>
                </a:ext>
              </a:extLst>
            </p:cNvPr>
            <p:cNvSpPr/>
            <p:nvPr/>
          </p:nvSpPr>
          <p:spPr>
            <a:xfrm>
              <a:off x="7169688" y="1473816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DE02C8-D9FC-4DF0-8266-6EA9831ECE29}"/>
                </a:ext>
              </a:extLst>
            </p:cNvPr>
            <p:cNvSpPr txBox="1"/>
            <p:nvPr/>
          </p:nvSpPr>
          <p:spPr>
            <a:xfrm>
              <a:off x="7191689" y="1528255"/>
              <a:ext cx="12530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spc="-150" dirty="0"/>
                <a:t>선호유치원 </a:t>
              </a:r>
              <a:r>
                <a:rPr lang="en-US" altLang="ko-KR" sz="1400" spc="-150" dirty="0"/>
                <a:t>TYPE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54B894-35EC-45DA-98F4-9E6C07F8D394}"/>
              </a:ext>
            </a:extLst>
          </p:cNvPr>
          <p:cNvGrpSpPr/>
          <p:nvPr/>
        </p:nvGrpSpPr>
        <p:grpSpPr>
          <a:xfrm>
            <a:off x="2242266" y="2285300"/>
            <a:ext cx="1297008" cy="617456"/>
            <a:chOff x="8825457" y="1481138"/>
            <a:chExt cx="1297008" cy="61745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8A53D39-F9C4-40DC-A8B9-293956F0C2AC}"/>
                </a:ext>
              </a:extLst>
            </p:cNvPr>
            <p:cNvSpPr/>
            <p:nvPr/>
          </p:nvSpPr>
          <p:spPr>
            <a:xfrm>
              <a:off x="8825457" y="1481138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CA69EE-3E82-4B04-A61A-AF261E31B3CC}"/>
                </a:ext>
              </a:extLst>
            </p:cNvPr>
            <p:cNvSpPr txBox="1"/>
            <p:nvPr/>
          </p:nvSpPr>
          <p:spPr>
            <a:xfrm>
              <a:off x="9031244" y="1511884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en-US" altLang="ko-KR" spc="-150" dirty="0" err="1"/>
                <a:t>recordID</a:t>
              </a:r>
              <a:endParaRPr lang="en-US" altLang="ko-KR" spc="-15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C7DE049-4BBE-4C9E-A7E4-62151BDB30F3}"/>
              </a:ext>
            </a:extLst>
          </p:cNvPr>
          <p:cNvGrpSpPr/>
          <p:nvPr/>
        </p:nvGrpSpPr>
        <p:grpSpPr>
          <a:xfrm>
            <a:off x="10486903" y="1499323"/>
            <a:ext cx="1297008" cy="617456"/>
            <a:chOff x="10481226" y="1473816"/>
            <a:chExt cx="1297008" cy="61745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65CD890-BB24-417D-9A4A-135C341E1A33}"/>
                </a:ext>
              </a:extLst>
            </p:cNvPr>
            <p:cNvSpPr/>
            <p:nvPr/>
          </p:nvSpPr>
          <p:spPr>
            <a:xfrm>
              <a:off x="10481226" y="1473816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6289-F7CB-4721-9023-A1439EE00E97}"/>
                </a:ext>
              </a:extLst>
            </p:cNvPr>
            <p:cNvSpPr txBox="1"/>
            <p:nvPr/>
          </p:nvSpPr>
          <p:spPr>
            <a:xfrm>
              <a:off x="10770030" y="1473816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등록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604FB8-A778-4A58-BD59-8488C3C171D0}"/>
              </a:ext>
            </a:extLst>
          </p:cNvPr>
          <p:cNvGrpSpPr/>
          <p:nvPr/>
        </p:nvGrpSpPr>
        <p:grpSpPr>
          <a:xfrm>
            <a:off x="5557148" y="1528118"/>
            <a:ext cx="1297008" cy="617456"/>
            <a:chOff x="3858150" y="1492262"/>
            <a:chExt cx="1297008" cy="61745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65C5831-A77A-4045-AD66-7CF649FEE9D7}"/>
                </a:ext>
              </a:extLst>
            </p:cNvPr>
            <p:cNvSpPr/>
            <p:nvPr/>
          </p:nvSpPr>
          <p:spPr>
            <a:xfrm>
              <a:off x="3858150" y="1492262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6B3CF6-5C0C-4C0D-A036-B75839B3FE02}"/>
                </a:ext>
              </a:extLst>
            </p:cNvPr>
            <p:cNvSpPr txBox="1"/>
            <p:nvPr/>
          </p:nvSpPr>
          <p:spPr>
            <a:xfrm>
              <a:off x="4003807" y="1529087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 err="1"/>
                <a:t>돌봄유형</a:t>
              </a:r>
              <a:endParaRPr lang="en-US" altLang="ko-KR" spc="-15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A21E24-47FE-4C0F-ADC4-1CF6965034F9}"/>
              </a:ext>
            </a:extLst>
          </p:cNvPr>
          <p:cNvGrpSpPr/>
          <p:nvPr/>
        </p:nvGrpSpPr>
        <p:grpSpPr>
          <a:xfrm>
            <a:off x="2241449" y="3120272"/>
            <a:ext cx="1297008" cy="617456"/>
            <a:chOff x="2249924" y="1501541"/>
            <a:chExt cx="1297008" cy="61745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3901090-FD4E-4EE9-85CA-EE921A6BB680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616B5E-A203-455D-9D9B-56B52FC9E667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u="sng" spc="-150" dirty="0"/>
                <a:t>유치원</a:t>
              </a:r>
              <a:r>
                <a:rPr lang="en-US" altLang="ko-KR" u="sng" spc="-150" dirty="0"/>
                <a:t>ID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5DCE1A1-9E58-426B-83FB-DAC72FA12C77}"/>
              </a:ext>
            </a:extLst>
          </p:cNvPr>
          <p:cNvGrpSpPr/>
          <p:nvPr/>
        </p:nvGrpSpPr>
        <p:grpSpPr>
          <a:xfrm>
            <a:off x="3942862" y="3122890"/>
            <a:ext cx="1306210" cy="617456"/>
            <a:chOff x="2249924" y="1501541"/>
            <a:chExt cx="1306210" cy="61745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760D31E-BCB3-4EA3-835F-9C09A92F3297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162A9B-6264-4BF7-BB4F-5B504D4E7269}"/>
                </a:ext>
              </a:extLst>
            </p:cNvPr>
            <p:cNvSpPr txBox="1"/>
            <p:nvPr/>
          </p:nvSpPr>
          <p:spPr>
            <a:xfrm>
              <a:off x="2343627" y="1552783"/>
              <a:ext cx="1212507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유치원이름</a:t>
              </a:r>
              <a:endParaRPr lang="en-US" altLang="ko-KR" spc="-15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A67F55-4981-42A5-817C-4FA4B3140F7C}"/>
              </a:ext>
            </a:extLst>
          </p:cNvPr>
          <p:cNvGrpSpPr/>
          <p:nvPr/>
        </p:nvGrpSpPr>
        <p:grpSpPr>
          <a:xfrm>
            <a:off x="5557148" y="3123035"/>
            <a:ext cx="1297008" cy="617456"/>
            <a:chOff x="2249924" y="1501541"/>
            <a:chExt cx="1297008" cy="61745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E521A5C-3D81-47D7-80BE-A37887E45612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EBD0C8-FCE9-47FF-AED4-6CDEED13EE20}"/>
                </a:ext>
              </a:extLst>
            </p:cNvPr>
            <p:cNvSpPr txBox="1"/>
            <p:nvPr/>
          </p:nvSpPr>
          <p:spPr>
            <a:xfrm>
              <a:off x="2394326" y="1589990"/>
              <a:ext cx="1008204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z="1400" spc="-150" dirty="0"/>
                <a:t>유치원 </a:t>
              </a:r>
              <a:r>
                <a:rPr lang="en-US" altLang="ko-KR" sz="1400" spc="-150" dirty="0"/>
                <a:t>TYPE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6ED60-CD9A-45BA-A04B-74142AF46231}"/>
              </a:ext>
            </a:extLst>
          </p:cNvPr>
          <p:cNvGrpSpPr/>
          <p:nvPr/>
        </p:nvGrpSpPr>
        <p:grpSpPr>
          <a:xfrm>
            <a:off x="2238152" y="4807056"/>
            <a:ext cx="1300305" cy="617456"/>
            <a:chOff x="2249924" y="1501541"/>
            <a:chExt cx="1300305" cy="61745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E2B0B8-7474-40A8-8594-94A1AC02021C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D2DE51-C33D-4025-AC80-938DD1EEA298}"/>
                </a:ext>
              </a:extLst>
            </p:cNvPr>
            <p:cNvSpPr txBox="1"/>
            <p:nvPr/>
          </p:nvSpPr>
          <p:spPr>
            <a:xfrm>
              <a:off x="2542025" y="1548731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u="sng" spc="-150" dirty="0"/>
                <a:t>적합</a:t>
              </a:r>
              <a:r>
                <a:rPr lang="en-US" altLang="ko-KR" u="sng" spc="-150" dirty="0"/>
                <a:t>ID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B9884A-69FD-4C12-9531-E4805B5D2C89}"/>
              </a:ext>
            </a:extLst>
          </p:cNvPr>
          <p:cNvGrpSpPr/>
          <p:nvPr/>
        </p:nvGrpSpPr>
        <p:grpSpPr>
          <a:xfrm>
            <a:off x="2241449" y="3955244"/>
            <a:ext cx="1297008" cy="617456"/>
            <a:chOff x="2249924" y="1501541"/>
            <a:chExt cx="1297008" cy="61745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7D46406-A2B9-4F86-BBFC-359D06DFEF7C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CE1A16-BBF8-42B7-9422-9BFCA35F26B2}"/>
                </a:ext>
              </a:extLst>
            </p:cNvPr>
            <p:cNvSpPr txBox="1"/>
            <p:nvPr/>
          </p:nvSpPr>
          <p:spPr>
            <a:xfrm>
              <a:off x="2394326" y="1517881"/>
              <a:ext cx="1008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600" spc="-150" dirty="0"/>
                <a:t>등록 포기 </a:t>
              </a:r>
              <a:endParaRPr lang="en-US" altLang="ko-KR" sz="1600" spc="-150" dirty="0"/>
            </a:p>
            <a:p>
              <a:pPr algn="ctr" latinLnBrk="0"/>
              <a:r>
                <a:rPr lang="ko-KR" altLang="en-US" sz="1600" spc="-150" dirty="0"/>
                <a:t>인원 수</a:t>
              </a:r>
              <a:endParaRPr lang="en-US" altLang="ko-KR" sz="1600" spc="-15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DD53D1F-674C-4DA0-AF3E-6C2287500A77}"/>
              </a:ext>
            </a:extLst>
          </p:cNvPr>
          <p:cNvGrpSpPr/>
          <p:nvPr/>
        </p:nvGrpSpPr>
        <p:grpSpPr>
          <a:xfrm>
            <a:off x="5557148" y="4815076"/>
            <a:ext cx="1297008" cy="617456"/>
            <a:chOff x="2249924" y="1501541"/>
            <a:chExt cx="1297008" cy="617456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8B6B7C1-BDF9-4829-B8C8-2422BC522C86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4FC222-3190-480B-A3CA-AA4F923AFEC4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유치원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9538A07-0A60-44AF-8B85-F361F98F2ED7}"/>
              </a:ext>
            </a:extLst>
          </p:cNvPr>
          <p:cNvGrpSpPr/>
          <p:nvPr/>
        </p:nvGrpSpPr>
        <p:grpSpPr>
          <a:xfrm>
            <a:off x="8855722" y="3122890"/>
            <a:ext cx="1297008" cy="617456"/>
            <a:chOff x="2249924" y="1501541"/>
            <a:chExt cx="1297008" cy="61745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7D0D24B-3BB5-4438-8844-7EB700EF7CF2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9AD4E9-D6C5-470C-99CE-282122A6F6E0}"/>
                </a:ext>
              </a:extLst>
            </p:cNvPr>
            <p:cNvSpPr txBox="1"/>
            <p:nvPr/>
          </p:nvSpPr>
          <p:spPr>
            <a:xfrm>
              <a:off x="2424523" y="1548659"/>
              <a:ext cx="947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spc="-150" dirty="0"/>
                <a:t>지원 </a:t>
              </a:r>
              <a:endParaRPr lang="en-US" altLang="ko-KR" sz="1400" spc="-150" dirty="0"/>
            </a:p>
            <a:p>
              <a:pPr algn="ctr" latinLnBrk="0"/>
              <a:r>
                <a:rPr lang="ko-KR" altLang="en-US" sz="1400" spc="-150" dirty="0"/>
                <a:t>학부모</a:t>
              </a:r>
              <a:r>
                <a:rPr lang="en-US" altLang="ko-KR" sz="1400" spc="-150" dirty="0"/>
                <a:t> </a:t>
              </a:r>
              <a:r>
                <a:rPr lang="ko-KR" altLang="en-US" sz="1400" spc="-150" dirty="0"/>
                <a:t>수 </a:t>
              </a:r>
              <a:endParaRPr lang="en-US" altLang="ko-KR" sz="1400" spc="-15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9BEB22D-62D2-409E-ACE4-AA9E8FC85C5F}"/>
              </a:ext>
            </a:extLst>
          </p:cNvPr>
          <p:cNvGrpSpPr/>
          <p:nvPr/>
        </p:nvGrpSpPr>
        <p:grpSpPr>
          <a:xfrm>
            <a:off x="7204480" y="3130254"/>
            <a:ext cx="1297008" cy="617456"/>
            <a:chOff x="2249924" y="1501541"/>
            <a:chExt cx="1297008" cy="61745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3CD7D80-DB8A-49F6-937F-C34B6FF6F968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0D5DAF-D649-4312-8E9E-7830FCFC1DDB}"/>
                </a:ext>
              </a:extLst>
            </p:cNvPr>
            <p:cNvSpPr txBox="1"/>
            <p:nvPr/>
          </p:nvSpPr>
          <p:spPr>
            <a:xfrm>
              <a:off x="2509629" y="1540954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정원수</a:t>
              </a:r>
              <a:endParaRPr lang="en-US" altLang="ko-KR" spc="-15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0B921A-ED3E-48FF-B2D3-ECDF5C414CD1}"/>
              </a:ext>
            </a:extLst>
          </p:cNvPr>
          <p:cNvGrpSpPr/>
          <p:nvPr/>
        </p:nvGrpSpPr>
        <p:grpSpPr>
          <a:xfrm>
            <a:off x="10506964" y="3153842"/>
            <a:ext cx="1297008" cy="617456"/>
            <a:chOff x="2249924" y="1501541"/>
            <a:chExt cx="1297008" cy="617456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DF40273-AFC7-4210-9130-D83C7FB530C5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2973F3-2C80-40C0-A097-F05B6593DC5B}"/>
                </a:ext>
              </a:extLst>
            </p:cNvPr>
            <p:cNvSpPr txBox="1"/>
            <p:nvPr/>
          </p:nvSpPr>
          <p:spPr>
            <a:xfrm>
              <a:off x="2424523" y="1548659"/>
              <a:ext cx="947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400" spc="-150" dirty="0"/>
                <a:t>등록</a:t>
              </a:r>
              <a:endParaRPr lang="en-US" altLang="ko-KR" sz="1400" spc="-150" dirty="0"/>
            </a:p>
            <a:p>
              <a:pPr algn="ctr" latinLnBrk="0"/>
              <a:r>
                <a:rPr lang="ko-KR" altLang="en-US" sz="1400" spc="-150" dirty="0"/>
                <a:t>학부모</a:t>
              </a:r>
              <a:r>
                <a:rPr lang="en-US" altLang="ko-KR" sz="1400" spc="-150" dirty="0"/>
                <a:t> </a:t>
              </a:r>
              <a:r>
                <a:rPr lang="ko-KR" altLang="en-US" sz="1400" spc="-150" dirty="0"/>
                <a:t>수 </a:t>
              </a:r>
              <a:endParaRPr lang="en-US" altLang="ko-KR" sz="1400" spc="-15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997FB0F-BD46-4DEA-94A2-D7A120D2EAD3}"/>
              </a:ext>
            </a:extLst>
          </p:cNvPr>
          <p:cNvGrpSpPr/>
          <p:nvPr/>
        </p:nvGrpSpPr>
        <p:grpSpPr>
          <a:xfrm>
            <a:off x="3932930" y="3975927"/>
            <a:ext cx="1297008" cy="617456"/>
            <a:chOff x="8825457" y="1481138"/>
            <a:chExt cx="1297008" cy="617456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B08B801-4604-43A3-99EB-B6B8F61B248C}"/>
                </a:ext>
              </a:extLst>
            </p:cNvPr>
            <p:cNvSpPr/>
            <p:nvPr/>
          </p:nvSpPr>
          <p:spPr>
            <a:xfrm>
              <a:off x="8825457" y="1481138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0415BC-01F9-4235-9B60-73AD4EE31CF9}"/>
                </a:ext>
              </a:extLst>
            </p:cNvPr>
            <p:cNvSpPr txBox="1"/>
            <p:nvPr/>
          </p:nvSpPr>
          <p:spPr>
            <a:xfrm>
              <a:off x="9031244" y="1511884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en-US" altLang="ko-KR" spc="-150" dirty="0" err="1"/>
                <a:t>recordID</a:t>
              </a:r>
              <a:endParaRPr lang="en-US" altLang="ko-KR" spc="-15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92DA0DF-0B5D-46F5-95CC-AB9F8FD33DEC}"/>
              </a:ext>
            </a:extLst>
          </p:cNvPr>
          <p:cNvGrpSpPr/>
          <p:nvPr/>
        </p:nvGrpSpPr>
        <p:grpSpPr>
          <a:xfrm>
            <a:off x="3947053" y="4817994"/>
            <a:ext cx="1297008" cy="617456"/>
            <a:chOff x="2249924" y="1501541"/>
            <a:chExt cx="1297008" cy="617456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781493-C2CD-47AF-BC2E-38F56E8ABDD8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DC4100-6087-420B-895E-B54C139C00DA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학부모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D09095-5275-4E27-A141-1852C808BAB3}"/>
              </a:ext>
            </a:extLst>
          </p:cNvPr>
          <p:cNvGrpSpPr/>
          <p:nvPr/>
        </p:nvGrpSpPr>
        <p:grpSpPr>
          <a:xfrm>
            <a:off x="2211936" y="5769304"/>
            <a:ext cx="1300305" cy="617456"/>
            <a:chOff x="2249924" y="1501541"/>
            <a:chExt cx="1300305" cy="61745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1B73DAF-877F-4D32-A14B-FE470664B412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F807A1-0D3C-4FEA-9FCC-E9962C339CD8}"/>
                </a:ext>
              </a:extLst>
            </p:cNvPr>
            <p:cNvSpPr txBox="1"/>
            <p:nvPr/>
          </p:nvSpPr>
          <p:spPr>
            <a:xfrm>
              <a:off x="2542025" y="1548731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u="sng" spc="-150" dirty="0"/>
                <a:t>지원</a:t>
              </a:r>
              <a:r>
                <a:rPr lang="en-US" altLang="ko-KR" u="sng" spc="-150" dirty="0"/>
                <a:t>ID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55AABEB-D773-4966-92F2-52B4DD895974}"/>
              </a:ext>
            </a:extLst>
          </p:cNvPr>
          <p:cNvGrpSpPr/>
          <p:nvPr/>
        </p:nvGrpSpPr>
        <p:grpSpPr>
          <a:xfrm>
            <a:off x="3633657" y="5792766"/>
            <a:ext cx="1364056" cy="617456"/>
            <a:chOff x="2249924" y="1501541"/>
            <a:chExt cx="1364056" cy="617456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BB056EE-4091-412D-B094-003C187B688C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100DCF-07AE-4641-99AA-68FDE8EAB7D0}"/>
                </a:ext>
              </a:extLst>
            </p:cNvPr>
            <p:cNvSpPr txBox="1"/>
            <p:nvPr/>
          </p:nvSpPr>
          <p:spPr>
            <a:xfrm>
              <a:off x="2401473" y="1554224"/>
              <a:ext cx="1212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ko-KR" altLang="en-US" sz="1400" spc="-150" dirty="0"/>
                <a:t>선발결과</a:t>
              </a:r>
              <a:r>
                <a:rPr lang="en-US" altLang="ko-KR" sz="1400" spc="-150" dirty="0"/>
                <a:t>_</a:t>
              </a:r>
            </a:p>
            <a:p>
              <a:pPr algn="just" latinLnBrk="0"/>
              <a:r>
                <a:rPr lang="ko-KR" altLang="en-US" sz="1400" spc="-150" dirty="0"/>
                <a:t>최초대기순위</a:t>
              </a:r>
              <a:endParaRPr lang="en-US" altLang="ko-KR" sz="1400" spc="-15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81E69DB-C396-495A-9C0B-A90E259DE2C4}"/>
              </a:ext>
            </a:extLst>
          </p:cNvPr>
          <p:cNvGrpSpPr/>
          <p:nvPr/>
        </p:nvGrpSpPr>
        <p:grpSpPr>
          <a:xfrm>
            <a:off x="5077683" y="5791260"/>
            <a:ext cx="1297008" cy="617456"/>
            <a:chOff x="2249924" y="1501541"/>
            <a:chExt cx="1297008" cy="617456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FAECCF8-BC26-4E19-843D-5F57F6CD6311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D2BA46-9067-4710-95A5-165DFCE059D7}"/>
                </a:ext>
              </a:extLst>
            </p:cNvPr>
            <p:cNvSpPr txBox="1"/>
            <p:nvPr/>
          </p:nvSpPr>
          <p:spPr>
            <a:xfrm>
              <a:off x="2365797" y="1663171"/>
              <a:ext cx="1151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ko-KR" altLang="en-US" sz="1400" spc="-150" dirty="0"/>
                <a:t>현재대기순위</a:t>
              </a:r>
              <a:endParaRPr lang="en-US" altLang="ko-KR" sz="1400" spc="-15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4F4C761-FF05-4BA5-B8B3-DF820FD2EBEA}"/>
              </a:ext>
            </a:extLst>
          </p:cNvPr>
          <p:cNvGrpSpPr/>
          <p:nvPr/>
        </p:nvGrpSpPr>
        <p:grpSpPr>
          <a:xfrm>
            <a:off x="6494562" y="5783582"/>
            <a:ext cx="1297008" cy="617456"/>
            <a:chOff x="2249924" y="1501541"/>
            <a:chExt cx="1297008" cy="617456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1E21A37-D6D8-4077-A647-50AB10AEDB1A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E02A32-3C86-4C9D-A94E-DA0B546EAEDA}"/>
                </a:ext>
              </a:extLst>
            </p:cNvPr>
            <p:cNvSpPr txBox="1"/>
            <p:nvPr/>
          </p:nvSpPr>
          <p:spPr>
            <a:xfrm>
              <a:off x="2431205" y="1563626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/>
                <a:t>지원순위</a:t>
              </a:r>
              <a:endParaRPr lang="en-US" altLang="ko-KR" spc="-15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E0835D9-9546-40A2-93A0-BB571402ED55}"/>
              </a:ext>
            </a:extLst>
          </p:cNvPr>
          <p:cNvGrpSpPr/>
          <p:nvPr/>
        </p:nvGrpSpPr>
        <p:grpSpPr>
          <a:xfrm>
            <a:off x="7875714" y="5774235"/>
            <a:ext cx="1297008" cy="617456"/>
            <a:chOff x="2249924" y="1501541"/>
            <a:chExt cx="1297008" cy="617456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916CA15-80D3-4A8B-88F9-0FE5A90AB05A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BE6F0E7-E7E0-4B3A-AE8C-8CC1AB0BECF6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학부모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DEE6E64-F412-4D6C-9CFC-4E39E445E29B}"/>
              </a:ext>
            </a:extLst>
          </p:cNvPr>
          <p:cNvGrpSpPr/>
          <p:nvPr/>
        </p:nvGrpSpPr>
        <p:grpSpPr>
          <a:xfrm>
            <a:off x="9252480" y="5782659"/>
            <a:ext cx="1297008" cy="617456"/>
            <a:chOff x="2249924" y="1501541"/>
            <a:chExt cx="1297008" cy="617456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726EEF7-C200-469D-A2ED-8A60D0315687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B52B2C-7D96-494D-97C0-2886A2D3A60D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유치원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7493453-48FA-478C-A0D4-EE01355DB6E6}"/>
              </a:ext>
            </a:extLst>
          </p:cNvPr>
          <p:cNvGrpSpPr/>
          <p:nvPr/>
        </p:nvGrpSpPr>
        <p:grpSpPr>
          <a:xfrm>
            <a:off x="10629246" y="5791260"/>
            <a:ext cx="1300305" cy="617456"/>
            <a:chOff x="2249924" y="1501541"/>
            <a:chExt cx="1300305" cy="617456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F07132-24E4-4A8A-A1A6-309BC3B2906D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DE0105-204C-49D7-8181-611570BC9677}"/>
                </a:ext>
              </a:extLst>
            </p:cNvPr>
            <p:cNvSpPr txBox="1"/>
            <p:nvPr/>
          </p:nvSpPr>
          <p:spPr>
            <a:xfrm>
              <a:off x="2542025" y="1548731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적합</a:t>
              </a:r>
              <a:r>
                <a:rPr lang="en-US" altLang="ko-KR" spc="-150" dirty="0"/>
                <a:t>ID</a:t>
              </a:r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2D2288F-F7D1-4A90-AB24-94E58B0055F5}"/>
              </a:ext>
            </a:extLst>
          </p:cNvPr>
          <p:cNvCxnSpPr>
            <a:cxnSpLocks/>
          </p:cNvCxnSpPr>
          <p:nvPr/>
        </p:nvCxnSpPr>
        <p:spPr>
          <a:xfrm>
            <a:off x="10883356" y="1967208"/>
            <a:ext cx="54209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48B6A3E-C385-4BAF-9705-B8C8CFB91C85}"/>
              </a:ext>
            </a:extLst>
          </p:cNvPr>
          <p:cNvCxnSpPr>
            <a:cxnSpLocks/>
          </p:cNvCxnSpPr>
          <p:nvPr/>
        </p:nvCxnSpPr>
        <p:spPr>
          <a:xfrm>
            <a:off x="2517812" y="2744539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4944308-BEE2-4C2E-9DE3-0AF0485AA84B}"/>
              </a:ext>
            </a:extLst>
          </p:cNvPr>
          <p:cNvCxnSpPr>
            <a:cxnSpLocks/>
          </p:cNvCxnSpPr>
          <p:nvPr/>
        </p:nvCxnSpPr>
        <p:spPr>
          <a:xfrm>
            <a:off x="4202040" y="4412357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EEDA51B-9DAC-4981-B6C1-25B86458B177}"/>
              </a:ext>
            </a:extLst>
          </p:cNvPr>
          <p:cNvCxnSpPr>
            <a:cxnSpLocks/>
          </p:cNvCxnSpPr>
          <p:nvPr/>
        </p:nvCxnSpPr>
        <p:spPr>
          <a:xfrm>
            <a:off x="4238925" y="5301064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36960E1-36BF-4E7B-9ECE-26BB45C9E505}"/>
              </a:ext>
            </a:extLst>
          </p:cNvPr>
          <p:cNvCxnSpPr>
            <a:cxnSpLocks/>
          </p:cNvCxnSpPr>
          <p:nvPr/>
        </p:nvCxnSpPr>
        <p:spPr>
          <a:xfrm>
            <a:off x="5854908" y="5308314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C19B64D-ED3A-4401-B032-BFF48B4C2C5F}"/>
              </a:ext>
            </a:extLst>
          </p:cNvPr>
          <p:cNvCxnSpPr>
            <a:cxnSpLocks/>
          </p:cNvCxnSpPr>
          <p:nvPr/>
        </p:nvCxnSpPr>
        <p:spPr>
          <a:xfrm>
            <a:off x="8169463" y="6253953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EE02FAD-9956-44F2-BD51-AF9C7EEF654B}"/>
              </a:ext>
            </a:extLst>
          </p:cNvPr>
          <p:cNvCxnSpPr>
            <a:cxnSpLocks/>
          </p:cNvCxnSpPr>
          <p:nvPr/>
        </p:nvCxnSpPr>
        <p:spPr>
          <a:xfrm>
            <a:off x="9542335" y="6269193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AF88E6E-B7C6-45C0-9D98-BD885192CD31}"/>
              </a:ext>
            </a:extLst>
          </p:cNvPr>
          <p:cNvCxnSpPr>
            <a:cxnSpLocks/>
          </p:cNvCxnSpPr>
          <p:nvPr/>
        </p:nvCxnSpPr>
        <p:spPr>
          <a:xfrm>
            <a:off x="11069999" y="6269612"/>
            <a:ext cx="54209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73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Relation Schema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60B3BF-582E-4CD3-B1B1-BC75FD3D99B0}"/>
              </a:ext>
            </a:extLst>
          </p:cNvPr>
          <p:cNvGrpSpPr/>
          <p:nvPr/>
        </p:nvGrpSpPr>
        <p:grpSpPr>
          <a:xfrm>
            <a:off x="452939" y="2195276"/>
            <a:ext cx="1488051" cy="617456"/>
            <a:chOff x="359998" y="5191535"/>
            <a:chExt cx="1488051" cy="6174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246B7F-E15F-4ACE-8682-B6A8E6E8291A}"/>
                </a:ext>
              </a:extLst>
            </p:cNvPr>
            <p:cNvSpPr/>
            <p:nvPr/>
          </p:nvSpPr>
          <p:spPr>
            <a:xfrm>
              <a:off x="359998" y="5191535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BFA4CD-FA08-454E-B557-DB1EAB0CFB2C}"/>
                </a:ext>
              </a:extLst>
            </p:cNvPr>
            <p:cNvSpPr txBox="1"/>
            <p:nvPr/>
          </p:nvSpPr>
          <p:spPr>
            <a:xfrm>
              <a:off x="542866" y="5238659"/>
              <a:ext cx="1218867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등록유치원</a:t>
              </a:r>
              <a:endParaRPr lang="en-US" altLang="ko-KR" spc="-15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89E27D6-3B2C-41CB-8A08-96810AE3031F}"/>
              </a:ext>
            </a:extLst>
          </p:cNvPr>
          <p:cNvGrpSpPr/>
          <p:nvPr/>
        </p:nvGrpSpPr>
        <p:grpSpPr>
          <a:xfrm>
            <a:off x="2331285" y="2195276"/>
            <a:ext cx="1300305" cy="617456"/>
            <a:chOff x="2249924" y="1501541"/>
            <a:chExt cx="1300305" cy="61745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4B8A10A-CB0A-41A9-BCB8-3424C49AD135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FB17DA-70A2-41AE-AC35-EB2D937C3FF4}"/>
                </a:ext>
              </a:extLst>
            </p:cNvPr>
            <p:cNvSpPr txBox="1"/>
            <p:nvPr/>
          </p:nvSpPr>
          <p:spPr>
            <a:xfrm>
              <a:off x="2542025" y="1548731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u="sng" spc="-150" dirty="0"/>
                <a:t>등록</a:t>
              </a:r>
              <a:r>
                <a:rPr lang="en-US" altLang="ko-KR" u="sng" spc="-150" dirty="0"/>
                <a:t>ID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A0F7E2-3BCB-42A0-8D84-79A095C3A6BB}"/>
              </a:ext>
            </a:extLst>
          </p:cNvPr>
          <p:cNvGrpSpPr/>
          <p:nvPr/>
        </p:nvGrpSpPr>
        <p:grpSpPr>
          <a:xfrm>
            <a:off x="5650281" y="2203296"/>
            <a:ext cx="1297008" cy="617456"/>
            <a:chOff x="2249924" y="1501541"/>
            <a:chExt cx="1297008" cy="61745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C4E25E7-9314-478D-B21A-72F41DD8E9E2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89DD21-7160-489B-814E-F9E6CF44A9A0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유치원</a:t>
              </a:r>
              <a:r>
                <a:rPr lang="en-US" altLang="ko-KR" spc="-150" dirty="0"/>
                <a:t>ID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23991E-8540-4FB4-AD01-126EAF11AC8F}"/>
              </a:ext>
            </a:extLst>
          </p:cNvPr>
          <p:cNvGrpSpPr/>
          <p:nvPr/>
        </p:nvGrpSpPr>
        <p:grpSpPr>
          <a:xfrm>
            <a:off x="4040186" y="2206214"/>
            <a:ext cx="1297008" cy="617456"/>
            <a:chOff x="2249924" y="1501541"/>
            <a:chExt cx="1297008" cy="61745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BC08C45-DF43-447E-88A7-DE59B7145E02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8E8CCA-5227-478F-AB73-620CD71EA4C9}"/>
                </a:ext>
              </a:extLst>
            </p:cNvPr>
            <p:cNvSpPr txBox="1"/>
            <p:nvPr/>
          </p:nvSpPr>
          <p:spPr>
            <a:xfrm>
              <a:off x="2434205" y="1555923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학부모</a:t>
              </a:r>
              <a:r>
                <a:rPr lang="en-US" altLang="ko-KR" spc="-150" dirty="0"/>
                <a:t>ID</a:t>
              </a: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5E39D58-55EF-424C-9E38-0AED4DF2BB98}"/>
              </a:ext>
            </a:extLst>
          </p:cNvPr>
          <p:cNvCxnSpPr>
            <a:cxnSpLocks/>
          </p:cNvCxnSpPr>
          <p:nvPr/>
        </p:nvCxnSpPr>
        <p:spPr>
          <a:xfrm>
            <a:off x="4332058" y="2689284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82B57B0-6482-4061-81BD-A85A263C7315}"/>
              </a:ext>
            </a:extLst>
          </p:cNvPr>
          <p:cNvCxnSpPr>
            <a:cxnSpLocks/>
          </p:cNvCxnSpPr>
          <p:nvPr/>
        </p:nvCxnSpPr>
        <p:spPr>
          <a:xfrm>
            <a:off x="5948041" y="2696534"/>
            <a:ext cx="75878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BDF2E1F-A2C3-4D48-A379-30D479466A49}"/>
              </a:ext>
            </a:extLst>
          </p:cNvPr>
          <p:cNvGrpSpPr/>
          <p:nvPr/>
        </p:nvGrpSpPr>
        <p:grpSpPr>
          <a:xfrm>
            <a:off x="452939" y="3850999"/>
            <a:ext cx="1536326" cy="617456"/>
            <a:chOff x="359998" y="6118624"/>
            <a:chExt cx="1536326" cy="61745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B1AF2E7-6C82-48D8-AB11-454FD72DAF9E}"/>
                </a:ext>
              </a:extLst>
            </p:cNvPr>
            <p:cNvSpPr/>
            <p:nvPr/>
          </p:nvSpPr>
          <p:spPr>
            <a:xfrm>
              <a:off x="359998" y="6118624"/>
              <a:ext cx="1488051" cy="617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20FF00-3BC3-49E4-80CB-E2C6DC53C091}"/>
                </a:ext>
              </a:extLst>
            </p:cNvPr>
            <p:cNvSpPr txBox="1"/>
            <p:nvPr/>
          </p:nvSpPr>
          <p:spPr>
            <a:xfrm>
              <a:off x="408273" y="6174999"/>
              <a:ext cx="1488051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ko-KR" altLang="en-US" spc="-150" dirty="0"/>
                <a:t>시스템 관리자</a:t>
              </a:r>
              <a:endParaRPr lang="en-US" altLang="ko-KR" spc="-15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2FD6FA-8E09-421C-9A4D-FC3464AB190A}"/>
              </a:ext>
            </a:extLst>
          </p:cNvPr>
          <p:cNvGrpSpPr/>
          <p:nvPr/>
        </p:nvGrpSpPr>
        <p:grpSpPr>
          <a:xfrm>
            <a:off x="4040186" y="3850999"/>
            <a:ext cx="1326204" cy="617456"/>
            <a:chOff x="2249924" y="1501541"/>
            <a:chExt cx="1326204" cy="61745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DD572DB-71C6-49D5-B926-7C083AA4DE3C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5FC954-1AF0-4F10-9124-599CCCD34E30}"/>
                </a:ext>
              </a:extLst>
            </p:cNvPr>
            <p:cNvSpPr txBox="1"/>
            <p:nvPr/>
          </p:nvSpPr>
          <p:spPr>
            <a:xfrm>
              <a:off x="2363621" y="1659492"/>
              <a:ext cx="1212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ko-KR" altLang="en-US" sz="1400" spc="-150" dirty="0"/>
                <a:t>선발시작날짜</a:t>
              </a:r>
              <a:endParaRPr lang="en-US" altLang="ko-KR" sz="1400" spc="-15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4078F4-1588-44FD-BAAF-E8FED21C258C}"/>
              </a:ext>
            </a:extLst>
          </p:cNvPr>
          <p:cNvGrpSpPr/>
          <p:nvPr/>
        </p:nvGrpSpPr>
        <p:grpSpPr>
          <a:xfrm>
            <a:off x="5690546" y="3843780"/>
            <a:ext cx="1297008" cy="617456"/>
            <a:chOff x="2249924" y="1501541"/>
            <a:chExt cx="1297008" cy="61745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EB97C8-B9E6-434B-A475-AC573A6B2DA5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41E5E7-C16C-467B-B3C3-83D029F8D2D4}"/>
                </a:ext>
              </a:extLst>
            </p:cNvPr>
            <p:cNvSpPr txBox="1"/>
            <p:nvPr/>
          </p:nvSpPr>
          <p:spPr>
            <a:xfrm>
              <a:off x="2522665" y="1552102"/>
              <a:ext cx="1008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ko-KR" altLang="en-US" sz="1400" spc="-150" dirty="0"/>
                <a:t>선발결과</a:t>
              </a:r>
              <a:endParaRPr lang="en-US" altLang="ko-KR" sz="1400" spc="-150" dirty="0"/>
            </a:p>
            <a:p>
              <a:pPr algn="just" latinLnBrk="0"/>
              <a:r>
                <a:rPr lang="ko-KR" altLang="en-US" sz="1400" spc="-150" dirty="0"/>
                <a:t>발표날짜</a:t>
              </a:r>
              <a:endParaRPr lang="en-US" altLang="ko-KR" sz="1400" spc="-15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473EEF6-835F-4328-97EC-DED595AB8CAE}"/>
              </a:ext>
            </a:extLst>
          </p:cNvPr>
          <p:cNvGrpSpPr/>
          <p:nvPr/>
        </p:nvGrpSpPr>
        <p:grpSpPr>
          <a:xfrm>
            <a:off x="7337878" y="3850999"/>
            <a:ext cx="1297008" cy="617456"/>
            <a:chOff x="2249924" y="1501541"/>
            <a:chExt cx="1297008" cy="61745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5CA6E25-052F-4947-9E97-910BF77FAECD}"/>
                </a:ext>
              </a:extLst>
            </p:cNvPr>
            <p:cNvSpPr/>
            <p:nvPr/>
          </p:nvSpPr>
          <p:spPr>
            <a:xfrm>
              <a:off x="2249924" y="1501541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D98E3B-C3A0-46F9-BF4A-24246D0E1BF0}"/>
                </a:ext>
              </a:extLst>
            </p:cNvPr>
            <p:cNvSpPr txBox="1"/>
            <p:nvPr/>
          </p:nvSpPr>
          <p:spPr>
            <a:xfrm>
              <a:off x="2538728" y="1541440"/>
              <a:ext cx="1008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ko-KR" altLang="en-US" sz="1400" spc="-150" dirty="0"/>
                <a:t>추가모집</a:t>
              </a:r>
              <a:endParaRPr lang="en-US" altLang="ko-KR" sz="1400" spc="-150" dirty="0"/>
            </a:p>
            <a:p>
              <a:pPr algn="just" latinLnBrk="0"/>
              <a:r>
                <a:rPr lang="ko-KR" altLang="en-US" sz="1400" spc="-150" dirty="0"/>
                <a:t>시작날짜</a:t>
              </a:r>
              <a:endParaRPr lang="en-US" altLang="ko-KR" sz="1400" spc="-15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42E60DA-23F0-4675-AEC8-C6A4A99CC2B4}"/>
              </a:ext>
            </a:extLst>
          </p:cNvPr>
          <p:cNvGrpSpPr/>
          <p:nvPr/>
        </p:nvGrpSpPr>
        <p:grpSpPr>
          <a:xfrm>
            <a:off x="2384258" y="3862885"/>
            <a:ext cx="1297008" cy="617456"/>
            <a:chOff x="8825457" y="1481138"/>
            <a:chExt cx="1297008" cy="61745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C7D2DFD-B9C2-4548-B1B3-36028D73684A}"/>
                </a:ext>
              </a:extLst>
            </p:cNvPr>
            <p:cNvSpPr/>
            <p:nvPr/>
          </p:nvSpPr>
          <p:spPr>
            <a:xfrm>
              <a:off x="8825457" y="1481138"/>
              <a:ext cx="1297008" cy="61745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C8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747436-2002-440B-8C0E-62DA070EB10E}"/>
                </a:ext>
              </a:extLst>
            </p:cNvPr>
            <p:cNvSpPr txBox="1"/>
            <p:nvPr/>
          </p:nvSpPr>
          <p:spPr>
            <a:xfrm>
              <a:off x="9031244" y="1511884"/>
              <a:ext cx="100820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en-US" altLang="ko-KR" u="sng" spc="-150" dirty="0" err="1"/>
                <a:t>recordID</a:t>
              </a:r>
              <a:endParaRPr lang="en-US" altLang="ko-KR" u="sng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5602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사용자 지정 2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483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나눔스퀘어_ac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송은서[ 학부재학 / 일어일문학과 ]</cp:lastModifiedBy>
  <cp:revision>36</cp:revision>
  <dcterms:created xsi:type="dcterms:W3CDTF">2020-12-13T00:02:47Z</dcterms:created>
  <dcterms:modified xsi:type="dcterms:W3CDTF">2022-05-08T14:22:24Z</dcterms:modified>
</cp:coreProperties>
</file>