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e5d4188e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e5d4188e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e529aabc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e529aabc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e529aab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e529aab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e529aabc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e529aabc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e5d4188e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e5d4188e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e529aabc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e529aabc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e5d4188e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e5d4188e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1c02d01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1c02d01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1c02d01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1c02d01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1c02d01d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1c02d01d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1c02d01d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1c02d01d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e5d4188e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e5d4188e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1c02d01d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1c02d01d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1c02d01d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1c02d01d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1c02d01d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1c02d01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1c02d01d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a1c02d01d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1c02d01d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a1c02d01d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a1f3ba91e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a1f3ba91e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e529aabc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8e529aabc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a1f3ba91e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a1f3ba91e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8e529aabc5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8e529aabc5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1f3ba91e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a1f3ba91e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1f3ba91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1f3ba91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1f3ba91e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1f3ba91e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1f3ba91e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1f3ba91e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1f3ba91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1f3ba91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e529aabc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e529aabc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e529aabc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e529aabc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e529aabc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e529aabc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mit Bild (Schloss)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1033831" y="458895"/>
            <a:ext cx="54792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056"/>
              </a:buClr>
              <a:buSzPts val="15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033831" y="809814"/>
            <a:ext cx="5479200" cy="297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003056"/>
              </a:buClr>
              <a:buSzPts val="1800"/>
              <a:buNone/>
              <a:defRPr>
                <a:solidFill>
                  <a:srgbClr val="003056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7061362" y="4734713"/>
            <a:ext cx="105446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41149" l="0" r="0" t="13455"/>
          <a:stretch/>
        </p:blipFill>
        <p:spPr>
          <a:xfrm>
            <a:off x="0" y="1633125"/>
            <a:ext cx="9142519" cy="2766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mit Bild (individuell)">
  <p:cSld name="Titelfolie mit Bild (individuell)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033831" y="458895"/>
            <a:ext cx="54792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056"/>
              </a:buClr>
              <a:buSzPts val="15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033831" y="809814"/>
            <a:ext cx="5479200" cy="297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003056"/>
              </a:buClr>
              <a:buSzPts val="1800"/>
              <a:buNone/>
              <a:defRPr>
                <a:solidFill>
                  <a:srgbClr val="003056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7061362" y="4734713"/>
            <a:ext cx="105446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/>
          <p:nvPr>
            <p:ph idx="2" type="pic"/>
          </p:nvPr>
        </p:nvSpPr>
        <p:spPr>
          <a:xfrm>
            <a:off x="1033831" y="1633125"/>
            <a:ext cx="7072158" cy="276686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ohne Bild/Abschnittstitel">
  <p:cSld name="Titelfolie ohne Bild/Abschnittstitel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ctrTitle"/>
          </p:nvPr>
        </p:nvSpPr>
        <p:spPr>
          <a:xfrm>
            <a:off x="685013" y="2034443"/>
            <a:ext cx="7773976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056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1373333" y="2676800"/>
            <a:ext cx="6397334" cy="297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003056"/>
              </a:buClr>
              <a:buSzPts val="1800"/>
              <a:buNone/>
              <a:defRPr>
                <a:solidFill>
                  <a:srgbClr val="003056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7061362" y="4734713"/>
            <a:ext cx="105446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n beliebiger Inhal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1033825" y="458897"/>
            <a:ext cx="4842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056"/>
              </a:buClr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1033825" y="1166563"/>
            <a:ext cx="7072200" cy="3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spcBef>
                <a:spcPts val="300"/>
              </a:spcBef>
              <a:spcAft>
                <a:spcPts val="0"/>
              </a:spcAft>
              <a:buClr>
                <a:srgbClr val="003056"/>
              </a:buClr>
              <a:buSzPts val="1300"/>
              <a:buChar char="•"/>
              <a:defRPr/>
            </a:lvl1pPr>
            <a:lvl2pPr indent="-311150" lvl="1" marL="914400" algn="l">
              <a:spcBef>
                <a:spcPts val="300"/>
              </a:spcBef>
              <a:spcAft>
                <a:spcPts val="0"/>
              </a:spcAft>
              <a:buClr>
                <a:srgbClr val="003056"/>
              </a:buClr>
              <a:buSzPts val="1300"/>
              <a:buChar char="–"/>
              <a:defRPr/>
            </a:lvl2pPr>
            <a:lvl3pPr indent="-311150" lvl="2" marL="1371600" algn="l">
              <a:spcBef>
                <a:spcPts val="300"/>
              </a:spcBef>
              <a:spcAft>
                <a:spcPts val="0"/>
              </a:spcAft>
              <a:buClr>
                <a:srgbClr val="003056"/>
              </a:buClr>
              <a:buSzPts val="1300"/>
              <a:buChar char="•"/>
              <a:defRPr/>
            </a:lvl3pPr>
            <a:lvl4pPr indent="-311150" lvl="3" marL="1828800" algn="l">
              <a:spcBef>
                <a:spcPts val="300"/>
              </a:spcBef>
              <a:spcAft>
                <a:spcPts val="0"/>
              </a:spcAft>
              <a:buClr>
                <a:srgbClr val="003056"/>
              </a:buClr>
              <a:buSzPts val="1300"/>
              <a:buChar char="–"/>
              <a:defRPr/>
            </a:lvl4pPr>
            <a:lvl5pPr indent="-311150" lvl="4" marL="2286000" algn="l">
              <a:spcBef>
                <a:spcPts val="300"/>
              </a:spcBef>
              <a:spcAft>
                <a:spcPts val="0"/>
              </a:spcAft>
              <a:buClr>
                <a:srgbClr val="003056"/>
              </a:buClr>
              <a:buSzPts val="1300"/>
              <a:buChar char="»"/>
              <a:defRPr/>
            </a:lvl5pPr>
            <a:lvl6pPr indent="-3111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indent="-3111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indent="-3111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indent="-3111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7061362" y="4734713"/>
            <a:ext cx="105446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Beliebige Inhalte (1:1) mit Überschrift (1:1)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1033825" y="458897"/>
            <a:ext cx="4842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056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1033831" y="1633126"/>
            <a:ext cx="3360625" cy="269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003056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003056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003056"/>
              </a:buClr>
              <a:buSzPts val="1300"/>
              <a:buNone/>
              <a:defRPr b="1" sz="13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3056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3056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1033831" y="1910611"/>
            <a:ext cx="3360625" cy="2483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rgbClr val="003056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003056"/>
              </a:buClr>
              <a:buSzPts val="1500"/>
              <a:buChar char="–"/>
              <a:defRPr sz="1500"/>
            </a:lvl2pPr>
            <a:lvl3pPr indent="-311150" lvl="2" marL="1371600" algn="l">
              <a:spcBef>
                <a:spcPts val="300"/>
              </a:spcBef>
              <a:spcAft>
                <a:spcPts val="0"/>
              </a:spcAft>
              <a:buClr>
                <a:srgbClr val="003056"/>
              </a:buClr>
              <a:buSzPts val="1300"/>
              <a:buChar char="•"/>
              <a:defRPr sz="13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rgbClr val="003056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rgbClr val="003056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79" name="Google Shape;79;p18"/>
          <p:cNvSpPr txBox="1"/>
          <p:nvPr>
            <p:ph idx="3" type="body"/>
          </p:nvPr>
        </p:nvSpPr>
        <p:spPr>
          <a:xfrm>
            <a:off x="4748064" y="1633126"/>
            <a:ext cx="3360625" cy="269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003056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003056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003056"/>
              </a:buClr>
              <a:buSzPts val="1300"/>
              <a:buNone/>
              <a:defRPr b="1" sz="13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3056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3056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0" name="Google Shape;80;p18"/>
          <p:cNvSpPr txBox="1"/>
          <p:nvPr>
            <p:ph idx="4" type="body"/>
          </p:nvPr>
        </p:nvSpPr>
        <p:spPr>
          <a:xfrm>
            <a:off x="4748064" y="1910020"/>
            <a:ext cx="3360625" cy="2483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rgbClr val="003056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003056"/>
              </a:buClr>
              <a:buSzPts val="1500"/>
              <a:buChar char="–"/>
              <a:defRPr sz="1500"/>
            </a:lvl2pPr>
            <a:lvl3pPr indent="-311150" lvl="2" marL="1371600" algn="l">
              <a:spcBef>
                <a:spcPts val="300"/>
              </a:spcBef>
              <a:spcAft>
                <a:spcPts val="0"/>
              </a:spcAft>
              <a:buClr>
                <a:srgbClr val="003056"/>
              </a:buClr>
              <a:buSzPts val="1300"/>
              <a:buChar char="•"/>
              <a:defRPr sz="13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rgbClr val="003056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rgbClr val="003056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7061362" y="4734713"/>
            <a:ext cx="105446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und Bild (1:1)">
  <p:cSld name="Text und Bild (1:1)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1033825" y="458897"/>
            <a:ext cx="4842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056"/>
              </a:buClr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1033831" y="1633125"/>
            <a:ext cx="3360625" cy="2766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rgbClr val="003056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003056"/>
              </a:buClr>
              <a:buSzPts val="1500"/>
              <a:buChar char="–"/>
              <a:defRPr sz="1500"/>
            </a:lvl2pPr>
            <a:lvl3pPr indent="-311150" lvl="2" marL="1371600" algn="l">
              <a:spcBef>
                <a:spcPts val="300"/>
              </a:spcBef>
              <a:spcAft>
                <a:spcPts val="0"/>
              </a:spcAft>
              <a:buClr>
                <a:srgbClr val="003056"/>
              </a:buClr>
              <a:buSzPts val="1300"/>
              <a:buChar char="•"/>
              <a:defRPr sz="13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rgbClr val="003056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rgbClr val="003056"/>
              </a:buClr>
              <a:buSzPts val="1200"/>
              <a:buChar char="»"/>
              <a:defRPr sz="1200"/>
            </a:lvl5pPr>
            <a:lvl6pPr indent="-3111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6pPr>
            <a:lvl7pPr indent="-3111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7pPr>
            <a:lvl8pPr indent="-3111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8pPr>
            <a:lvl9pPr indent="-3111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7061362" y="4734713"/>
            <a:ext cx="105446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9"/>
          <p:cNvSpPr/>
          <p:nvPr>
            <p:ph idx="2" type="pic"/>
          </p:nvPr>
        </p:nvSpPr>
        <p:spPr>
          <a:xfrm>
            <a:off x="4748064" y="1633125"/>
            <a:ext cx="3360625" cy="276686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und Bild (asymmetrisch)">
  <p:cSld name="Text und Bild (asymmetrisch)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1033825" y="458897"/>
            <a:ext cx="4842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056"/>
              </a:buClr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1033831" y="1633125"/>
            <a:ext cx="4669784" cy="2766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rgbClr val="003056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003056"/>
              </a:buClr>
              <a:buSzPts val="1500"/>
              <a:buChar char="–"/>
              <a:defRPr sz="1500"/>
            </a:lvl2pPr>
            <a:lvl3pPr indent="-311150" lvl="2" marL="1371600" algn="l">
              <a:spcBef>
                <a:spcPts val="300"/>
              </a:spcBef>
              <a:spcAft>
                <a:spcPts val="0"/>
              </a:spcAft>
              <a:buClr>
                <a:srgbClr val="003056"/>
              </a:buClr>
              <a:buSzPts val="1300"/>
              <a:buChar char="•"/>
              <a:defRPr sz="13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rgbClr val="003056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rgbClr val="003056"/>
              </a:buClr>
              <a:buSzPts val="1200"/>
              <a:buChar char="»"/>
              <a:defRPr sz="1200"/>
            </a:lvl5pPr>
            <a:lvl6pPr indent="-3111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6pPr>
            <a:lvl7pPr indent="-3111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7pPr>
            <a:lvl8pPr indent="-3111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8pPr>
            <a:lvl9pPr indent="-3111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7061362" y="4734713"/>
            <a:ext cx="105446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20"/>
          <p:cNvSpPr/>
          <p:nvPr>
            <p:ph idx="2" type="pic"/>
          </p:nvPr>
        </p:nvSpPr>
        <p:spPr>
          <a:xfrm>
            <a:off x="6060091" y="1633125"/>
            <a:ext cx="2051466" cy="276686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33825" y="458897"/>
            <a:ext cx="4842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3056"/>
              </a:buClr>
              <a:buSzPts val="2200"/>
              <a:buFont typeface="Calibri"/>
              <a:buNone/>
              <a:defRPr b="1" i="0" sz="2200" u="none" cap="none" strike="noStrike">
                <a:solidFill>
                  <a:srgbClr val="0030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33825" y="1155814"/>
            <a:ext cx="70722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305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30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003056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0030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15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003056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030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200"/>
              </a:spcBef>
              <a:spcAft>
                <a:spcPts val="0"/>
              </a:spcAft>
              <a:buClr>
                <a:srgbClr val="003056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00305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003056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305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7061362" y="4734713"/>
            <a:ext cx="105446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30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30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30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305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305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305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305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305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00305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23645" l="10242" r="10442" t="18477"/>
          <a:stretch/>
        </p:blipFill>
        <p:spPr>
          <a:xfrm>
            <a:off x="6757387" y="364440"/>
            <a:ext cx="1513308" cy="4694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40525" y="4556525"/>
            <a:ext cx="30561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056"/>
                </a:solidFill>
                <a:latin typeface="Calibri"/>
                <a:ea typeface="Calibri"/>
                <a:cs typeface="Calibri"/>
                <a:sym typeface="Calibri"/>
              </a:rPr>
              <a:t>Nosova, E. &amp;</a:t>
            </a:r>
            <a:r>
              <a:rPr lang="en" sz="900">
                <a:solidFill>
                  <a:srgbClr val="003056"/>
                </a:solidFill>
                <a:latin typeface="Calibri"/>
                <a:ea typeface="Calibri"/>
                <a:cs typeface="Calibri"/>
                <a:sym typeface="Calibri"/>
              </a:rPr>
              <a:t> Samaniego M.</a:t>
            </a:r>
            <a:endParaRPr sz="900">
              <a:solidFill>
                <a:srgbClr val="00305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40525" y="4734725"/>
            <a:ext cx="3056100" cy="1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056"/>
                </a:solidFill>
                <a:latin typeface="Calibri"/>
                <a:ea typeface="Calibri"/>
                <a:cs typeface="Calibri"/>
                <a:sym typeface="Calibri"/>
              </a:rPr>
              <a:t>04.12.2023</a:t>
            </a:r>
            <a:endParaRPr sz="900">
              <a:solidFill>
                <a:srgbClr val="00305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10.png"/><Relationship Id="rId5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31.png"/><Relationship Id="rId5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ctrTitle"/>
          </p:nvPr>
        </p:nvSpPr>
        <p:spPr>
          <a:xfrm>
            <a:off x="1033831" y="458895"/>
            <a:ext cx="5479200" cy="3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Height, Age and Weight of Olympic Athletes</a:t>
            </a:r>
            <a:endParaRPr/>
          </a:p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1033831" y="1227864"/>
            <a:ext cx="5479200" cy="29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Programming Course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1033825" y="458897"/>
            <a:ext cx="48420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dictionary</a:t>
            </a: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600" y="1322125"/>
            <a:ext cx="2831150" cy="249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4839925" y="1033000"/>
            <a:ext cx="3268200" cy="3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The </a:t>
            </a:r>
            <a:r>
              <a:rPr b="1" lang="en" sz="1600"/>
              <a:t>first two</a:t>
            </a:r>
            <a:r>
              <a:rPr lang="en" sz="1600"/>
              <a:t> values of each key correspond to the </a:t>
            </a:r>
            <a:r>
              <a:rPr b="1" lang="en" sz="1600"/>
              <a:t>female </a:t>
            </a:r>
            <a:r>
              <a:rPr lang="en" sz="1600"/>
              <a:t>minimum and maximum values</a:t>
            </a:r>
            <a:endParaRPr sz="1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The </a:t>
            </a:r>
            <a:r>
              <a:rPr b="1" lang="en" sz="1600"/>
              <a:t>last two</a:t>
            </a:r>
            <a:r>
              <a:rPr lang="en" sz="1600"/>
              <a:t> values correspond to the </a:t>
            </a:r>
            <a:r>
              <a:rPr b="1" lang="en" sz="1600"/>
              <a:t>male </a:t>
            </a:r>
            <a:r>
              <a:rPr lang="en" sz="1600"/>
              <a:t>minimum and maximum values</a:t>
            </a:r>
            <a:endParaRPr sz="1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Example (for height)</a:t>
            </a:r>
            <a:endParaRPr sz="1600"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925" y="3039050"/>
            <a:ext cx="3869274" cy="3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ctrTitle"/>
          </p:nvPr>
        </p:nvSpPr>
        <p:spPr>
          <a:xfrm>
            <a:off x="685013" y="2034443"/>
            <a:ext cx="7773900" cy="3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1033825" y="458897"/>
            <a:ext cx="48420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plots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742675" y="1107575"/>
            <a:ext cx="3037200" cy="29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Plotted a </a:t>
            </a:r>
            <a:r>
              <a:rPr lang="en" sz="1600"/>
              <a:t>grouped</a:t>
            </a:r>
            <a:r>
              <a:rPr lang="en" sz="1600"/>
              <a:t> bar chart by manipulating the </a:t>
            </a:r>
            <a:r>
              <a:rPr lang="en" sz="1600"/>
              <a:t>positions</a:t>
            </a:r>
            <a:r>
              <a:rPr lang="en" sz="1600"/>
              <a:t> where the bars are plotted</a:t>
            </a:r>
            <a:endParaRPr sz="1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Used </a:t>
            </a:r>
            <a:r>
              <a:rPr i="1" lang="en" sz="1600"/>
              <a:t>np.arange </a:t>
            </a:r>
            <a:r>
              <a:rPr lang="en" sz="1600"/>
              <a:t>to generate a </a:t>
            </a:r>
            <a:r>
              <a:rPr i="1" lang="en" sz="1600"/>
              <a:t>np.array </a:t>
            </a:r>
            <a:r>
              <a:rPr lang="en" sz="1600"/>
              <a:t>with</a:t>
            </a:r>
            <a:r>
              <a:rPr lang="en" sz="1600"/>
              <a:t> the base x coordinates of each group</a:t>
            </a:r>
            <a:endParaRPr sz="1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Plotted bars of male athletes first (on the right)</a:t>
            </a:r>
            <a:endParaRPr sz="1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Plotted bars for female athletes next (on the left of the previous bar)</a:t>
            </a:r>
            <a:endParaRPr sz="1600"/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400" y="930675"/>
            <a:ext cx="4279530" cy="39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1033825" y="458897"/>
            <a:ext cx="48420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 values for Height</a:t>
            </a:r>
            <a:endParaRPr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313" y="950875"/>
            <a:ext cx="4605376" cy="343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1033825" y="458897"/>
            <a:ext cx="48420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 values for Weight</a:t>
            </a:r>
            <a:endParaRPr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600" y="1108425"/>
            <a:ext cx="4444800" cy="33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1033825" y="458897"/>
            <a:ext cx="48420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 values for Age</a:t>
            </a:r>
            <a:endParaRPr/>
          </a:p>
        </p:txBody>
      </p:sp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625" y="1019100"/>
            <a:ext cx="4642725" cy="34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1033825" y="458897"/>
            <a:ext cx="48420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Generating plots (2)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745800" y="900100"/>
            <a:ext cx="7680900" cy="159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Plotted pie charts to see gender proportion in the sports with minimum and maximum height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athlete should be counted only once, even if they appear in records multiple times, to not distort the total amount for athletes and gender proportion: used </a:t>
            </a:r>
            <a:r>
              <a:rPr b="1" lang="en"/>
              <a:t>drop_duplicates([“ID”])</a:t>
            </a:r>
            <a:endParaRPr b="1"/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25" y="2259750"/>
            <a:ext cx="8667358" cy="23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1033825" y="458897"/>
            <a:ext cx="48420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Generating plots (3)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394350" y="1303025"/>
            <a:ext cx="2597400" cy="27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Plotted bar chart of height distribution:</a:t>
            </a:r>
            <a:endParaRPr sz="1600"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Created bins by assigning intervals of 10 cm</a:t>
            </a:r>
            <a:endParaRPr sz="1600"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Added proportion of each bin in overall number of athletes in certain sport</a:t>
            </a:r>
            <a:endParaRPr/>
          </a:p>
        </p:txBody>
      </p:sp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075" y="963826"/>
            <a:ext cx="5665026" cy="33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1033825" y="459572"/>
            <a:ext cx="48420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details about height: Basketball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1033825" y="1166563"/>
            <a:ext cx="7072200" cy="32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74" y="1166575"/>
            <a:ext cx="3153427" cy="31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923" y="1055125"/>
            <a:ext cx="4656249" cy="367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1033825" y="458897"/>
            <a:ext cx="48420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details about height: Basketball</a:t>
            </a:r>
            <a:endParaRPr/>
          </a:p>
        </p:txBody>
      </p:sp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1033825" y="1440175"/>
            <a:ext cx="6510000" cy="24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25" y="4483125"/>
            <a:ext cx="7969132" cy="5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75" y="1098250"/>
            <a:ext cx="4038424" cy="31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8096" y="1086922"/>
            <a:ext cx="4038424" cy="3210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1033825" y="458897"/>
            <a:ext cx="48420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998575" y="1920542"/>
            <a:ext cx="7072200" cy="107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" sz="2100"/>
              <a:t>What are the maximum and minimum values for </a:t>
            </a:r>
            <a:r>
              <a:rPr b="1" i="1" lang="en" sz="2100"/>
              <a:t>age</a:t>
            </a:r>
            <a:r>
              <a:rPr i="1" lang="en" sz="2100"/>
              <a:t>, </a:t>
            </a:r>
            <a:r>
              <a:rPr b="1" i="1" lang="en" sz="2100"/>
              <a:t>weight</a:t>
            </a:r>
            <a:r>
              <a:rPr i="1" lang="en" sz="2100"/>
              <a:t>, and </a:t>
            </a:r>
            <a:r>
              <a:rPr b="1" i="1" lang="en" sz="2100"/>
              <a:t>height </a:t>
            </a:r>
            <a:r>
              <a:rPr i="1" lang="en" sz="2100"/>
              <a:t>among olympic athletes across all sports? </a:t>
            </a:r>
            <a:endParaRPr i="1" sz="21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" sz="2100"/>
              <a:t>How do these values differ between men and women?</a:t>
            </a:r>
            <a:endParaRPr i="1"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660075" y="458900"/>
            <a:ext cx="6583800" cy="42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More details about height: Boxing and Gymnastics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1033825" y="1166563"/>
            <a:ext cx="7072200" cy="32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75" y="974263"/>
            <a:ext cx="3376050" cy="361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300" y="974275"/>
            <a:ext cx="3597426" cy="372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802375" y="467475"/>
            <a:ext cx="58671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1033825" y="1166563"/>
            <a:ext cx="7072200" cy="32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75" y="4399975"/>
            <a:ext cx="89820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75" y="1053504"/>
            <a:ext cx="4208400" cy="328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0571" y="1053500"/>
            <a:ext cx="4325925" cy="33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1033825" y="458897"/>
            <a:ext cx="48420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1033825" y="1166563"/>
            <a:ext cx="7072200" cy="32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42800"/>
            <a:ext cx="9144000" cy="536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225" y="950013"/>
            <a:ext cx="4290775" cy="337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1150" y="987775"/>
            <a:ext cx="4209607" cy="333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548650" y="458900"/>
            <a:ext cx="62922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Youngest Athletes in Gymnastics and Figure Skating </a:t>
            </a:r>
            <a:endParaRPr/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1033825" y="1166563"/>
            <a:ext cx="7072200" cy="32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00" y="924900"/>
            <a:ext cx="7410475" cy="40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1033825" y="458897"/>
            <a:ext cx="48420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4"/>
          <p:cNvSpPr txBox="1"/>
          <p:nvPr>
            <p:ph idx="1" type="body"/>
          </p:nvPr>
        </p:nvSpPr>
        <p:spPr>
          <a:xfrm>
            <a:off x="1033825" y="1166563"/>
            <a:ext cx="7072200" cy="32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8721"/>
            <a:ext cx="4491950" cy="28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950" y="1166375"/>
            <a:ext cx="4446349" cy="28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type="ctrTitle"/>
          </p:nvPr>
        </p:nvSpPr>
        <p:spPr>
          <a:xfrm>
            <a:off x="685013" y="2034443"/>
            <a:ext cx="7773900" cy="3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267" name="Google Shape;267;p45"/>
          <p:cNvSpPr txBox="1"/>
          <p:nvPr>
            <p:ph idx="1" type="subTitle"/>
          </p:nvPr>
        </p:nvSpPr>
        <p:spPr>
          <a:xfrm>
            <a:off x="1373333" y="2676800"/>
            <a:ext cx="6397200" cy="29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1033825" y="458897"/>
            <a:ext cx="48420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Heaviest athlete</a:t>
            </a:r>
            <a:endParaRPr/>
          </a:p>
        </p:txBody>
      </p:sp>
      <p:sp>
        <p:nvSpPr>
          <p:cNvPr id="273" name="Google Shape;273;p46"/>
          <p:cNvSpPr txBox="1"/>
          <p:nvPr>
            <p:ph idx="1" type="body"/>
          </p:nvPr>
        </p:nvSpPr>
        <p:spPr>
          <a:xfrm>
            <a:off x="1033825" y="1166563"/>
            <a:ext cx="7072200" cy="32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Data obtained by us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Google search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825" y="1459025"/>
            <a:ext cx="6374099" cy="12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875" y="3062975"/>
            <a:ext cx="6403975" cy="7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1033825" y="458897"/>
            <a:ext cx="48420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Youngest athlete</a:t>
            </a:r>
            <a:endParaRPr/>
          </a:p>
        </p:txBody>
      </p:sp>
      <p:sp>
        <p:nvSpPr>
          <p:cNvPr id="281" name="Google Shape;281;p47"/>
          <p:cNvSpPr txBox="1"/>
          <p:nvPr>
            <p:ph idx="1" type="body"/>
          </p:nvPr>
        </p:nvSpPr>
        <p:spPr>
          <a:xfrm>
            <a:off x="1033825" y="1166563"/>
            <a:ext cx="7072200" cy="32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Data obtained by us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Google search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825" y="3061350"/>
            <a:ext cx="6978776" cy="683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825" y="1532875"/>
            <a:ext cx="6978776" cy="11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1033825" y="458897"/>
            <a:ext cx="48420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Oldest Athlete</a:t>
            </a:r>
            <a:endParaRPr/>
          </a:p>
        </p:txBody>
      </p:sp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1033825" y="1166563"/>
            <a:ext cx="7072200" cy="323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Data obtained by us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Wikipedia entry for John Quincy Adams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825" y="3081727"/>
            <a:ext cx="7640724" cy="5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825" y="1505150"/>
            <a:ext cx="7590925" cy="11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/>
          <p:nvPr>
            <p:ph type="ctrTitle"/>
          </p:nvPr>
        </p:nvSpPr>
        <p:spPr>
          <a:xfrm>
            <a:off x="684963" y="2049368"/>
            <a:ext cx="7773900" cy="3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</p:txBody>
      </p:sp>
      <p:sp>
        <p:nvSpPr>
          <p:cNvPr id="297" name="Google Shape;297;p49"/>
          <p:cNvSpPr txBox="1"/>
          <p:nvPr>
            <p:ph idx="1" type="subTitle"/>
          </p:nvPr>
        </p:nvSpPr>
        <p:spPr>
          <a:xfrm>
            <a:off x="1373333" y="2676800"/>
            <a:ext cx="6397200" cy="29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1033825" y="458897"/>
            <a:ext cx="48420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87" y="1824850"/>
            <a:ext cx="8595224" cy="13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ctrTitle"/>
          </p:nvPr>
        </p:nvSpPr>
        <p:spPr>
          <a:xfrm>
            <a:off x="685013" y="2034443"/>
            <a:ext cx="7773900" cy="3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Selection</a:t>
            </a:r>
            <a:endParaRPr/>
          </a:p>
        </p:txBody>
      </p:sp>
      <p:sp>
        <p:nvSpPr>
          <p:cNvPr id="115" name="Google Shape;115;p24"/>
          <p:cNvSpPr txBox="1"/>
          <p:nvPr>
            <p:ph idx="1" type="subTitle"/>
          </p:nvPr>
        </p:nvSpPr>
        <p:spPr>
          <a:xfrm>
            <a:off x="1373333" y="2676800"/>
            <a:ext cx="6397200" cy="29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1033825" y="458897"/>
            <a:ext cx="48420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1033825" y="1166591"/>
            <a:ext cx="7072200" cy="20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about more than 130k athletes across 66 </a:t>
            </a:r>
            <a:r>
              <a:rPr lang="en"/>
              <a:t>distinct</a:t>
            </a:r>
            <a:r>
              <a:rPr lang="en"/>
              <a:t> sports over the span of 120 years (Athens 1896 - Rio 2016)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Columns</a:t>
            </a:r>
            <a:r>
              <a:rPr lang="en"/>
              <a:t> of interest for our use case: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Age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Weight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Height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Sex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Sport</a:t>
            </a:r>
            <a:endParaRPr/>
          </a:p>
        </p:txBody>
      </p:sp>
      <p:pic>
        <p:nvPicPr>
          <p:cNvPr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25565"/>
            <a:ext cx="8839202" cy="1184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ctrTitle"/>
          </p:nvPr>
        </p:nvSpPr>
        <p:spPr>
          <a:xfrm>
            <a:off x="685013" y="2034443"/>
            <a:ext cx="7773900" cy="35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Filtering</a:t>
            </a:r>
            <a:endParaRPr/>
          </a:p>
        </p:txBody>
      </p:sp>
      <p:sp>
        <p:nvSpPr>
          <p:cNvPr id="128" name="Google Shape;128;p26"/>
          <p:cNvSpPr txBox="1"/>
          <p:nvPr>
            <p:ph idx="1" type="subTitle"/>
          </p:nvPr>
        </p:nvSpPr>
        <p:spPr>
          <a:xfrm>
            <a:off x="1373333" y="2676800"/>
            <a:ext cx="6397200" cy="29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1033825" y="458897"/>
            <a:ext cx="48420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data for each sex</a:t>
            </a:r>
            <a:endParaRPr/>
          </a:p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1033825" y="3280025"/>
            <a:ext cx="7072200" cy="12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e</a:t>
            </a:r>
            <a:r>
              <a:rPr i="1" lang="en" sz="1600"/>
              <a:t>xtrema_by_sport</a:t>
            </a:r>
            <a:r>
              <a:rPr lang="en" sz="1600"/>
              <a:t>: data frame with the 66 unique sports as indices</a:t>
            </a:r>
            <a:endParaRPr sz="1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Filtered by sex by using boolean indexing </a:t>
            </a:r>
            <a:endParaRPr sz="1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Eliminated columns with NaN values only from the </a:t>
            </a:r>
            <a:r>
              <a:rPr lang="en" sz="1600"/>
              <a:t>particular</a:t>
            </a:r>
            <a:r>
              <a:rPr lang="en" sz="1600"/>
              <a:t> column of interest</a:t>
            </a:r>
            <a:endParaRPr sz="1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Used </a:t>
            </a:r>
            <a:r>
              <a:rPr i="1" lang="en" sz="1600"/>
              <a:t>min</a:t>
            </a:r>
            <a:r>
              <a:rPr lang="en"/>
              <a:t> </a:t>
            </a:r>
            <a:r>
              <a:rPr lang="en" sz="1600"/>
              <a:t>and </a:t>
            </a:r>
            <a:r>
              <a:rPr i="1" lang="en" sz="1600"/>
              <a:t>max</a:t>
            </a:r>
            <a:r>
              <a:rPr lang="en" sz="1600"/>
              <a:t> operations to find the extreme values</a:t>
            </a:r>
            <a:endParaRPr sz="16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Saved data to a csv (one for male athletes and another one for female athletes)</a:t>
            </a:r>
            <a:endParaRPr sz="1600"/>
          </a:p>
        </p:txBody>
      </p:sp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825" y="1051672"/>
            <a:ext cx="6885622" cy="2143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1033825" y="458897"/>
            <a:ext cx="48420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dataframes</a:t>
            </a:r>
            <a:endParaRPr/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025" y="962100"/>
            <a:ext cx="5127949" cy="13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5025" y="2796875"/>
            <a:ext cx="5127951" cy="131760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8"/>
          <p:cNvSpPr txBox="1"/>
          <p:nvPr/>
        </p:nvSpPr>
        <p:spPr>
          <a:xfrm>
            <a:off x="3642000" y="2259450"/>
            <a:ext cx="131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056"/>
                </a:solidFill>
                <a:latin typeface="Calibri"/>
                <a:ea typeface="Calibri"/>
                <a:cs typeface="Calibri"/>
                <a:sym typeface="Calibri"/>
              </a:rPr>
              <a:t>Male athletes</a:t>
            </a:r>
            <a:endParaRPr>
              <a:solidFill>
                <a:srgbClr val="00305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3367800" y="4076575"/>
            <a:ext cx="1862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056"/>
                </a:solidFill>
                <a:latin typeface="Calibri"/>
                <a:ea typeface="Calibri"/>
                <a:cs typeface="Calibri"/>
                <a:sym typeface="Calibri"/>
              </a:rPr>
              <a:t>Female </a:t>
            </a:r>
            <a:r>
              <a:rPr lang="en">
                <a:solidFill>
                  <a:srgbClr val="003056"/>
                </a:solidFill>
                <a:latin typeface="Calibri"/>
                <a:ea typeface="Calibri"/>
                <a:cs typeface="Calibri"/>
                <a:sym typeface="Calibri"/>
              </a:rPr>
              <a:t>athletes</a:t>
            </a:r>
            <a:endParaRPr>
              <a:solidFill>
                <a:srgbClr val="00305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1033825" y="458897"/>
            <a:ext cx="4842000" cy="3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Restructuring the data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1035900" y="1033000"/>
            <a:ext cx="7072200" cy="12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lang="en" sz="1600"/>
              <a:t>Used a dictionary to store all the data that would be needed for the plots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Minimum and maximum value of height, weight, and age for each sex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Together with the sport for each of these values</a:t>
            </a:r>
            <a:endParaRPr sz="1600"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598" y="1978475"/>
            <a:ext cx="5718825" cy="21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äsentationsvorlage Uni MA final gesendet-neu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