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62" r:id="rId5"/>
    <p:sldId id="263" r:id="rId6"/>
    <p:sldId id="261" r:id="rId7"/>
    <p:sldId id="286" r:id="rId8"/>
    <p:sldId id="278" r:id="rId9"/>
    <p:sldId id="260" r:id="rId10"/>
    <p:sldId id="266" r:id="rId11"/>
    <p:sldId id="279" r:id="rId12"/>
    <p:sldId id="280" r:id="rId13"/>
    <p:sldId id="281" r:id="rId14"/>
    <p:sldId id="282" r:id="rId15"/>
    <p:sldId id="267" r:id="rId16"/>
    <p:sldId id="271" r:id="rId17"/>
    <p:sldId id="272" r:id="rId18"/>
    <p:sldId id="283" r:id="rId19"/>
    <p:sldId id="284" r:id="rId20"/>
    <p:sldId id="285" r:id="rId21"/>
    <p:sldId id="259" r:id="rId22"/>
    <p:sldId id="27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ED341F-DD79-3E8C-0BC8-157C08C58C0E}" name="Liz Martin-Strong" initials="" userId="S::liz.martin-strong@effectual.com::83ef72fc-26ee-4511-9349-0f441973029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66"/>
    <p:restoredTop sz="95666"/>
  </p:normalViewPr>
  <p:slideViewPr>
    <p:cSldViewPr snapToGrid="0">
      <p:cViewPr varScale="1">
        <p:scale>
          <a:sx n="102" d="100"/>
          <a:sy n="102" d="100"/>
        </p:scale>
        <p:origin x="4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C81A2-F3FE-5344-BECA-E9B1B3393E11}" type="datetimeFigureOut">
              <a:rPr lang="en-US" smtClean="0"/>
              <a:t>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BB54C-5AF1-A44E-BCFD-9904099C4318}" type="slidenum">
              <a:rPr lang="en-US" smtClean="0"/>
              <a:t>‹#›</a:t>
            </a:fld>
            <a:endParaRPr lang="en-US"/>
          </a:p>
        </p:txBody>
      </p:sp>
    </p:spTree>
    <p:extLst>
      <p:ext uri="{BB962C8B-B14F-4D97-AF65-F5344CB8AC3E}">
        <p14:creationId xmlns:p14="http://schemas.microsoft.com/office/powerpoint/2010/main" val="3170692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4E447F-C77B-420B-A410-918FE516F836}" type="slidenum">
              <a:rPr lang="en-US" smtClean="0"/>
              <a:t>7</a:t>
            </a:fld>
            <a:endParaRPr lang="en-US"/>
          </a:p>
        </p:txBody>
      </p:sp>
    </p:spTree>
    <p:extLst>
      <p:ext uri="{BB962C8B-B14F-4D97-AF65-F5344CB8AC3E}">
        <p14:creationId xmlns:p14="http://schemas.microsoft.com/office/powerpoint/2010/main" val="2077175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4E447F-C77B-420B-A410-918FE516F836}" type="slidenum">
              <a:rPr lang="en-US" smtClean="0"/>
              <a:t>18</a:t>
            </a:fld>
            <a:endParaRPr lang="en-US"/>
          </a:p>
        </p:txBody>
      </p:sp>
    </p:spTree>
    <p:extLst>
      <p:ext uri="{BB962C8B-B14F-4D97-AF65-F5344CB8AC3E}">
        <p14:creationId xmlns:p14="http://schemas.microsoft.com/office/powerpoint/2010/main" val="1036911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4E447F-C77B-420B-A410-918FE516F836}" type="slidenum">
              <a:rPr lang="en-US" smtClean="0"/>
              <a:t>20</a:t>
            </a:fld>
            <a:endParaRPr lang="en-US"/>
          </a:p>
        </p:txBody>
      </p:sp>
    </p:spTree>
    <p:extLst>
      <p:ext uri="{BB962C8B-B14F-4D97-AF65-F5344CB8AC3E}">
        <p14:creationId xmlns:p14="http://schemas.microsoft.com/office/powerpoint/2010/main" val="3404333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2/6/24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2/6/24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a:extLst>
              <a:ext uri="{FF2B5EF4-FFF2-40B4-BE49-F238E27FC236}">
                <a16:creationId xmlns:a16="http://schemas.microsoft.com/office/drawing/2014/main" id="{6F9BC3AA-1F3C-56C9-E7DB-A9C47A6EE7F3}"/>
              </a:ext>
            </a:extLst>
          </p:cNvPr>
          <p:cNvSpPr>
            <a:spLocks noGrp="1"/>
          </p:cNvSpPr>
          <p:nvPr>
            <p:ph type="ctrTitle"/>
          </p:nvPr>
        </p:nvSpPr>
        <p:spPr>
          <a:xfrm>
            <a:off x="2667000" y="2328334"/>
            <a:ext cx="6858000" cy="1367896"/>
          </a:xfrm>
        </p:spPr>
        <p:txBody>
          <a:bodyPr>
            <a:normAutofit/>
          </a:bodyPr>
          <a:lstStyle/>
          <a:p>
            <a:pPr algn="ctr"/>
            <a:r>
              <a:rPr lang="en-US" sz="3000" dirty="0">
                <a:solidFill>
                  <a:srgbClr val="FFFFFF"/>
                </a:solidFill>
              </a:rPr>
              <a:t>Project 1 | Access to Healthcare services in Denver, CO</a:t>
            </a:r>
          </a:p>
        </p:txBody>
      </p:sp>
      <p:sp>
        <p:nvSpPr>
          <p:cNvPr id="3" name="Subtitle 2">
            <a:extLst>
              <a:ext uri="{FF2B5EF4-FFF2-40B4-BE49-F238E27FC236}">
                <a16:creationId xmlns:a16="http://schemas.microsoft.com/office/drawing/2014/main" id="{10B928A6-A6E6-79B2-11C6-4C4886A197DF}"/>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University of Oregon Data visualization bootcamp</a:t>
            </a:r>
          </a:p>
          <a:p>
            <a:pPr algn="ctr"/>
            <a:r>
              <a:rPr lang="en-US">
                <a:solidFill>
                  <a:schemeClr val="bg2"/>
                </a:solidFill>
              </a:rPr>
              <a:t>Lisa Tschudi, Kelsy Dysart, Liz Martin-Strong</a:t>
            </a:r>
          </a:p>
        </p:txBody>
      </p:sp>
    </p:spTree>
    <p:extLst>
      <p:ext uri="{BB962C8B-B14F-4D97-AF65-F5344CB8AC3E}">
        <p14:creationId xmlns:p14="http://schemas.microsoft.com/office/powerpoint/2010/main" val="21492745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BB6F-F489-D03C-E3B2-6DE6673A6635}"/>
              </a:ext>
            </a:extLst>
          </p:cNvPr>
          <p:cNvSpPr>
            <a:spLocks noGrp="1"/>
          </p:cNvSpPr>
          <p:nvPr>
            <p:ph type="title"/>
          </p:nvPr>
        </p:nvSpPr>
        <p:spPr/>
        <p:txBody>
          <a:bodyPr/>
          <a:lstStyle/>
          <a:p>
            <a:r>
              <a:rPr lang="en-US" dirty="0"/>
              <a:t>Question 1: Are healthcare facilities denser where the population is dense? </a:t>
            </a:r>
          </a:p>
        </p:txBody>
      </p:sp>
      <p:sp>
        <p:nvSpPr>
          <p:cNvPr id="3" name="Content Placeholder 2">
            <a:extLst>
              <a:ext uri="{FF2B5EF4-FFF2-40B4-BE49-F238E27FC236}">
                <a16:creationId xmlns:a16="http://schemas.microsoft.com/office/drawing/2014/main" id="{6DE54A4B-80A1-F8BD-DDD3-673F28DDDA77}"/>
              </a:ext>
            </a:extLst>
          </p:cNvPr>
          <p:cNvSpPr>
            <a:spLocks noGrp="1"/>
          </p:cNvSpPr>
          <p:nvPr>
            <p:ph idx="1"/>
          </p:nvPr>
        </p:nvSpPr>
        <p:spPr/>
        <p:txBody>
          <a:bodyPr/>
          <a:lstStyle/>
          <a:p>
            <a:r>
              <a:rPr lang="en-US" dirty="0"/>
              <a:t>In other words:</a:t>
            </a:r>
          </a:p>
          <a:p>
            <a:pPr lvl="1"/>
            <a:r>
              <a:rPr lang="en-US" dirty="0"/>
              <a:t>Is there a correlation between population of a zip code and number of healthcare facilities? NO</a:t>
            </a:r>
          </a:p>
          <a:p>
            <a:pPr lvl="1"/>
            <a:r>
              <a:rPr lang="en-US" dirty="0"/>
              <a:t>We found no statistically meaningful correlation.</a:t>
            </a:r>
          </a:p>
          <a:p>
            <a:pPr lvl="1"/>
            <a:r>
              <a:rPr lang="en-US" dirty="0"/>
              <a:t>By viewing the data as a scatter, and again as a double bar chart we see no visible relationship.  The correlation coefficient is </a:t>
            </a:r>
            <a:r>
              <a:rPr lang="en-US" sz="3600" dirty="0"/>
              <a:t>0.34</a:t>
            </a:r>
            <a:r>
              <a:rPr lang="en-US" dirty="0"/>
              <a:t> and p-value is </a:t>
            </a:r>
            <a:r>
              <a:rPr lang="en-US" sz="3600" dirty="0"/>
              <a:t>0.0015</a:t>
            </a:r>
            <a:r>
              <a:rPr lang="en-US" dirty="0"/>
              <a:t>, which indicate no correlation.</a:t>
            </a:r>
          </a:p>
          <a:p>
            <a:pPr marL="457200" lvl="1" indent="0">
              <a:buNone/>
            </a:pPr>
            <a:endParaRPr lang="en-US" dirty="0"/>
          </a:p>
        </p:txBody>
      </p:sp>
    </p:spTree>
    <p:extLst>
      <p:ext uri="{BB962C8B-B14F-4D97-AF65-F5344CB8AC3E}">
        <p14:creationId xmlns:p14="http://schemas.microsoft.com/office/powerpoint/2010/main" val="342924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58FF-55D9-56FB-5C08-9CBE5AAC50BC}"/>
              </a:ext>
            </a:extLst>
          </p:cNvPr>
          <p:cNvSpPr>
            <a:spLocks noGrp="1"/>
          </p:cNvSpPr>
          <p:nvPr>
            <p:ph type="title"/>
          </p:nvPr>
        </p:nvSpPr>
        <p:spPr/>
        <p:txBody>
          <a:bodyPr>
            <a:normAutofit/>
          </a:bodyPr>
          <a:lstStyle/>
          <a:p>
            <a:r>
              <a:rPr lang="en-US" dirty="0"/>
              <a:t>Denver Healthcare facilities: </a:t>
            </a:r>
            <a:r>
              <a:rPr lang="en-US" sz="2700" dirty="0"/>
              <a:t>color according to category,  Hoover shows name, category and zip code.</a:t>
            </a:r>
          </a:p>
        </p:txBody>
      </p:sp>
      <p:pic>
        <p:nvPicPr>
          <p:cNvPr id="7" name="Content Placeholder 6">
            <a:extLst>
              <a:ext uri="{FF2B5EF4-FFF2-40B4-BE49-F238E27FC236}">
                <a16:creationId xmlns:a16="http://schemas.microsoft.com/office/drawing/2014/main" id="{2DE50A72-AE34-311E-B38C-2E87F40E8D4F}"/>
              </a:ext>
            </a:extLst>
          </p:cNvPr>
          <p:cNvPicPr>
            <a:picLocks noGrp="1" noChangeAspect="1"/>
          </p:cNvPicPr>
          <p:nvPr>
            <p:ph idx="1"/>
          </p:nvPr>
        </p:nvPicPr>
        <p:blipFill rotWithShape="1">
          <a:blip r:embed="rId2"/>
          <a:srcRect l="-1" t="-206" r="58872" b="1033"/>
          <a:stretch/>
        </p:blipFill>
        <p:spPr>
          <a:xfrm>
            <a:off x="3776893" y="1725356"/>
            <a:ext cx="7270518" cy="4818880"/>
          </a:xfrm>
        </p:spPr>
      </p:pic>
    </p:spTree>
    <p:extLst>
      <p:ext uri="{BB962C8B-B14F-4D97-AF65-F5344CB8AC3E}">
        <p14:creationId xmlns:p14="http://schemas.microsoft.com/office/powerpoint/2010/main" val="289102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C72B-3D74-A1A3-50E6-F77DBE475880}"/>
              </a:ext>
            </a:extLst>
          </p:cNvPr>
          <p:cNvSpPr>
            <a:spLocks noGrp="1"/>
          </p:cNvSpPr>
          <p:nvPr>
            <p:ph type="title"/>
          </p:nvPr>
        </p:nvSpPr>
        <p:spPr/>
        <p:txBody>
          <a:bodyPr/>
          <a:lstStyle/>
          <a:p>
            <a:r>
              <a:rPr lang="en-US" dirty="0"/>
              <a:t>Plot 1: Healthcare facilities AND Population per zip code</a:t>
            </a:r>
          </a:p>
        </p:txBody>
      </p:sp>
      <p:pic>
        <p:nvPicPr>
          <p:cNvPr id="7" name="Content Placeholder 6">
            <a:extLst>
              <a:ext uri="{FF2B5EF4-FFF2-40B4-BE49-F238E27FC236}">
                <a16:creationId xmlns:a16="http://schemas.microsoft.com/office/drawing/2014/main" id="{216E6190-F918-B0C3-2D01-6F3B7947C5F5}"/>
              </a:ext>
            </a:extLst>
          </p:cNvPr>
          <p:cNvPicPr>
            <a:picLocks noGrp="1" noChangeAspect="1"/>
          </p:cNvPicPr>
          <p:nvPr>
            <p:ph idx="1"/>
          </p:nvPr>
        </p:nvPicPr>
        <p:blipFill>
          <a:blip r:embed="rId2"/>
          <a:stretch>
            <a:fillRect/>
          </a:stretch>
        </p:blipFill>
        <p:spPr>
          <a:xfrm>
            <a:off x="1519702" y="2249488"/>
            <a:ext cx="9149422" cy="3541712"/>
          </a:xfrm>
        </p:spPr>
      </p:pic>
    </p:spTree>
    <p:extLst>
      <p:ext uri="{BB962C8B-B14F-4D97-AF65-F5344CB8AC3E}">
        <p14:creationId xmlns:p14="http://schemas.microsoft.com/office/powerpoint/2010/main" val="307974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8E63-62A8-EF78-6836-A715A8DAE1EA}"/>
              </a:ext>
            </a:extLst>
          </p:cNvPr>
          <p:cNvSpPr>
            <a:spLocks noGrp="1"/>
          </p:cNvSpPr>
          <p:nvPr>
            <p:ph type="title"/>
          </p:nvPr>
        </p:nvSpPr>
        <p:spPr>
          <a:xfrm>
            <a:off x="1392424" y="0"/>
            <a:ext cx="9905998" cy="1281953"/>
          </a:xfrm>
        </p:spPr>
        <p:txBody>
          <a:bodyPr/>
          <a:lstStyle/>
          <a:p>
            <a:r>
              <a:rPr lang="en-US" dirty="0"/>
              <a:t>Plot 2: Facility count vs. Population</a:t>
            </a:r>
          </a:p>
        </p:txBody>
      </p:sp>
      <p:pic>
        <p:nvPicPr>
          <p:cNvPr id="5" name="Content Placeholder 4">
            <a:extLst>
              <a:ext uri="{FF2B5EF4-FFF2-40B4-BE49-F238E27FC236}">
                <a16:creationId xmlns:a16="http://schemas.microsoft.com/office/drawing/2014/main" id="{8276F264-2146-0FD9-E0B1-F189AAFEF4FE}"/>
              </a:ext>
            </a:extLst>
          </p:cNvPr>
          <p:cNvPicPr>
            <a:picLocks noGrp="1" noChangeAspect="1"/>
          </p:cNvPicPr>
          <p:nvPr>
            <p:ph idx="1"/>
          </p:nvPr>
        </p:nvPicPr>
        <p:blipFill>
          <a:blip r:embed="rId2"/>
          <a:stretch>
            <a:fillRect/>
          </a:stretch>
        </p:blipFill>
        <p:spPr>
          <a:xfrm>
            <a:off x="1392424" y="1281953"/>
            <a:ext cx="6989576" cy="5242183"/>
          </a:xfrm>
        </p:spPr>
      </p:pic>
    </p:spTree>
    <p:extLst>
      <p:ext uri="{BB962C8B-B14F-4D97-AF65-F5344CB8AC3E}">
        <p14:creationId xmlns:p14="http://schemas.microsoft.com/office/powerpoint/2010/main" val="79622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6602-62A5-DB7F-C680-C69DE795169C}"/>
              </a:ext>
            </a:extLst>
          </p:cNvPr>
          <p:cNvSpPr>
            <a:spLocks noGrp="1"/>
          </p:cNvSpPr>
          <p:nvPr>
            <p:ph type="title"/>
          </p:nvPr>
        </p:nvSpPr>
        <p:spPr/>
        <p:txBody>
          <a:bodyPr>
            <a:normAutofit fontScale="90000"/>
          </a:bodyPr>
          <a:lstStyle/>
          <a:p>
            <a:r>
              <a:rPr lang="en-US" dirty="0"/>
              <a:t>Denver zip codes: </a:t>
            </a:r>
            <a:r>
              <a:rPr lang="en-US" sz="2700" dirty="0"/>
              <a:t>Dot size is according to population, Dot color by Number of Facilities in that Zip Code.  Hoover shows facility count,  population, per Capita</a:t>
            </a:r>
          </a:p>
        </p:txBody>
      </p:sp>
      <p:pic>
        <p:nvPicPr>
          <p:cNvPr id="5" name="Content Placeholder 4">
            <a:extLst>
              <a:ext uri="{FF2B5EF4-FFF2-40B4-BE49-F238E27FC236}">
                <a16:creationId xmlns:a16="http://schemas.microsoft.com/office/drawing/2014/main" id="{CB0C3216-97D8-385D-C94D-30C734F20C05}"/>
              </a:ext>
            </a:extLst>
          </p:cNvPr>
          <p:cNvPicPr>
            <a:picLocks noGrp="1" noChangeAspect="1"/>
          </p:cNvPicPr>
          <p:nvPr>
            <p:ph idx="1"/>
          </p:nvPr>
        </p:nvPicPr>
        <p:blipFill>
          <a:blip r:embed="rId2"/>
          <a:stretch>
            <a:fillRect/>
          </a:stretch>
        </p:blipFill>
        <p:spPr>
          <a:xfrm>
            <a:off x="1141413" y="2249488"/>
            <a:ext cx="7540008" cy="4483006"/>
          </a:xfrm>
        </p:spPr>
      </p:pic>
    </p:spTree>
    <p:extLst>
      <p:ext uri="{BB962C8B-B14F-4D97-AF65-F5344CB8AC3E}">
        <p14:creationId xmlns:p14="http://schemas.microsoft.com/office/powerpoint/2010/main" val="303830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7546-0A53-4515-6CFD-6F69320C5F52}"/>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C3E4AFC9-36D0-E717-E2EC-4929264D920B}"/>
              </a:ext>
            </a:extLst>
          </p:cNvPr>
          <p:cNvSpPr>
            <a:spLocks noGrp="1"/>
          </p:cNvSpPr>
          <p:nvPr>
            <p:ph idx="1"/>
          </p:nvPr>
        </p:nvSpPr>
        <p:spPr/>
        <p:txBody>
          <a:bodyPr/>
          <a:lstStyle/>
          <a:p>
            <a:r>
              <a:rPr lang="en-US" dirty="0"/>
              <a:t>Is there a correlation of per capita income with the number of healthcare facilities in a zip code? No, again.</a:t>
            </a:r>
          </a:p>
          <a:p>
            <a:pPr lvl="1"/>
            <a:r>
              <a:rPr lang="en-US" dirty="0"/>
              <a:t>We found no statistically meaningful correlation.</a:t>
            </a:r>
          </a:p>
          <a:p>
            <a:pPr lvl="1"/>
            <a:r>
              <a:rPr lang="en-US" dirty="0"/>
              <a:t>By viewing the data as a scatter, and again as a double bar chart we see no visible relationship.  The correlation coefficient is </a:t>
            </a:r>
            <a:r>
              <a:rPr lang="en-US" sz="4000" dirty="0"/>
              <a:t>0.034.</a:t>
            </a:r>
            <a:endParaRPr lang="en-US" dirty="0"/>
          </a:p>
          <a:p>
            <a:endParaRPr lang="en-US" dirty="0"/>
          </a:p>
        </p:txBody>
      </p:sp>
    </p:spTree>
    <p:extLst>
      <p:ext uri="{BB962C8B-B14F-4D97-AF65-F5344CB8AC3E}">
        <p14:creationId xmlns:p14="http://schemas.microsoft.com/office/powerpoint/2010/main" val="389656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4E90A-0C64-11B0-037A-65937E31E7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137801-4606-0886-86FD-CDE2A9AF39D5}"/>
              </a:ext>
            </a:extLst>
          </p:cNvPr>
          <p:cNvSpPr>
            <a:spLocks noGrp="1"/>
          </p:cNvSpPr>
          <p:nvPr>
            <p:ph type="title"/>
          </p:nvPr>
        </p:nvSpPr>
        <p:spPr/>
        <p:txBody>
          <a:bodyPr/>
          <a:lstStyle/>
          <a:p>
            <a:r>
              <a:rPr lang="en-US" dirty="0"/>
              <a:t>Plot 1: Healthcare facilities per zip code against per capita income</a:t>
            </a:r>
          </a:p>
        </p:txBody>
      </p:sp>
      <p:pic>
        <p:nvPicPr>
          <p:cNvPr id="9" name="Content Placeholder 8" descr="A graph of blue and orange lines&#10;&#10;Description automatically generated">
            <a:extLst>
              <a:ext uri="{FF2B5EF4-FFF2-40B4-BE49-F238E27FC236}">
                <a16:creationId xmlns:a16="http://schemas.microsoft.com/office/drawing/2014/main" id="{E5A24A81-7D1B-CB5F-7E20-F78D7C39AD10}"/>
              </a:ext>
            </a:extLst>
          </p:cNvPr>
          <p:cNvPicPr>
            <a:picLocks noGrp="1" noChangeAspect="1"/>
          </p:cNvPicPr>
          <p:nvPr>
            <p:ph idx="1"/>
          </p:nvPr>
        </p:nvPicPr>
        <p:blipFill>
          <a:blip r:embed="rId2"/>
          <a:stretch>
            <a:fillRect/>
          </a:stretch>
        </p:blipFill>
        <p:spPr>
          <a:xfrm>
            <a:off x="1067440" y="2156355"/>
            <a:ext cx="9630612" cy="3727979"/>
          </a:xfrm>
        </p:spPr>
      </p:pic>
    </p:spTree>
    <p:extLst>
      <p:ext uri="{BB962C8B-B14F-4D97-AF65-F5344CB8AC3E}">
        <p14:creationId xmlns:p14="http://schemas.microsoft.com/office/powerpoint/2010/main" val="108913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FEBC39-A41C-47C2-6D86-ACB86310712A}"/>
            </a:ext>
          </a:extLst>
        </p:cNvPr>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4" name="Rectangle 2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8B7E8C8-4896-1A04-7D90-C7C0DEFD1325}"/>
              </a:ext>
            </a:extLst>
          </p:cNvPr>
          <p:cNvSpPr>
            <a:spLocks noGrp="1"/>
          </p:cNvSpPr>
          <p:nvPr>
            <p:ph type="title"/>
          </p:nvPr>
        </p:nvSpPr>
        <p:spPr>
          <a:xfrm>
            <a:off x="855266" y="618518"/>
            <a:ext cx="2851417" cy="1478570"/>
          </a:xfrm>
        </p:spPr>
        <p:txBody>
          <a:bodyPr>
            <a:normAutofit/>
          </a:bodyPr>
          <a:lstStyle/>
          <a:p>
            <a:r>
              <a:rPr lang="en-US" sz="2500">
                <a:solidFill>
                  <a:srgbClr val="FFFFFF"/>
                </a:solidFill>
              </a:rPr>
              <a:t>Plot 2: healthcare facilities vs per capita income</a:t>
            </a:r>
          </a:p>
        </p:txBody>
      </p:sp>
      <p:sp>
        <p:nvSpPr>
          <p:cNvPr id="70" name="Content Placeholder 16">
            <a:extLst>
              <a:ext uri="{FF2B5EF4-FFF2-40B4-BE49-F238E27FC236}">
                <a16:creationId xmlns:a16="http://schemas.microsoft.com/office/drawing/2014/main" id="{8F5E39C7-DC66-CBA3-7D39-4D96EBB9CDE5}"/>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The coefficient of determination is 0.034. This is not statistically significant.</a:t>
            </a:r>
          </a:p>
          <a:p>
            <a:r>
              <a:rPr lang="en-US" sz="1800" dirty="0">
                <a:solidFill>
                  <a:srgbClr val="FFFFFF"/>
                </a:solidFill>
              </a:rPr>
              <a:t>No correlation found. </a:t>
            </a:r>
          </a:p>
        </p:txBody>
      </p:sp>
      <p:grpSp>
        <p:nvGrpSpPr>
          <p:cNvPr id="71" name="Group 7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8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8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13" name="Content Placeholder 12" descr="A graph with blue dots and red line&#10;&#10;Description automatically generated">
            <a:extLst>
              <a:ext uri="{FF2B5EF4-FFF2-40B4-BE49-F238E27FC236}">
                <a16:creationId xmlns:a16="http://schemas.microsoft.com/office/drawing/2014/main" id="{1B479942-A7DA-5F65-E873-B677770D2688}"/>
              </a:ext>
            </a:extLst>
          </p:cNvPr>
          <p:cNvPicPr>
            <a:picLocks noChangeAspect="1"/>
          </p:cNvPicPr>
          <p:nvPr/>
        </p:nvPicPr>
        <p:blipFill>
          <a:blip r:embed="rId3"/>
          <a:stretch>
            <a:fillRect/>
          </a:stretch>
        </p:blipFill>
        <p:spPr>
          <a:xfrm>
            <a:off x="4711778" y="860231"/>
            <a:ext cx="6844045" cy="5133033"/>
          </a:xfrm>
          <a:prstGeom prst="rect">
            <a:avLst/>
          </a:prstGeom>
        </p:spPr>
      </p:pic>
    </p:spTree>
    <p:extLst>
      <p:ext uri="{BB962C8B-B14F-4D97-AF65-F5344CB8AC3E}">
        <p14:creationId xmlns:p14="http://schemas.microsoft.com/office/powerpoint/2010/main" val="143770574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069C-11AF-C150-8832-EB50C97D144B}"/>
              </a:ext>
            </a:extLst>
          </p:cNvPr>
          <p:cNvSpPr>
            <a:spLocks noGrp="1"/>
          </p:cNvSpPr>
          <p:nvPr>
            <p:ph type="title"/>
          </p:nvPr>
        </p:nvSpPr>
        <p:spPr/>
        <p:txBody>
          <a:bodyPr>
            <a:normAutofit fontScale="90000"/>
          </a:bodyPr>
          <a:lstStyle/>
          <a:p>
            <a:r>
              <a:rPr lang="en-US" dirty="0"/>
              <a:t>Question 3: Is the number of healthcare facilities correspond to the median age of a population?</a:t>
            </a:r>
          </a:p>
        </p:txBody>
      </p:sp>
      <p:sp>
        <p:nvSpPr>
          <p:cNvPr id="3" name="Content Placeholder 2">
            <a:extLst>
              <a:ext uri="{FF2B5EF4-FFF2-40B4-BE49-F238E27FC236}">
                <a16:creationId xmlns:a16="http://schemas.microsoft.com/office/drawing/2014/main" id="{A22CAB57-9BF0-105C-286C-3B0082C14459}"/>
              </a:ext>
            </a:extLst>
          </p:cNvPr>
          <p:cNvSpPr>
            <a:spLocks noGrp="1"/>
          </p:cNvSpPr>
          <p:nvPr>
            <p:ph idx="1"/>
          </p:nvPr>
        </p:nvSpPr>
        <p:spPr/>
        <p:txBody>
          <a:bodyPr>
            <a:normAutofit lnSpcReduction="10000"/>
          </a:bodyPr>
          <a:lstStyle/>
          <a:p>
            <a:r>
              <a:rPr lang="en-US" dirty="0"/>
              <a:t>In other words:</a:t>
            </a:r>
          </a:p>
          <a:p>
            <a:pPr lvl="1"/>
            <a:r>
              <a:rPr lang="en-US" dirty="0"/>
              <a:t>Is there a correlation between median age and the number of healthcare facilities by zip code in the Denver area? NO</a:t>
            </a:r>
          </a:p>
          <a:p>
            <a:r>
              <a:rPr lang="en-US" dirty="0"/>
              <a:t>We found no statistically meaningful correlation.</a:t>
            </a:r>
          </a:p>
          <a:p>
            <a:r>
              <a:rPr lang="en-US" dirty="0"/>
              <a:t>By viewing the data as a scatter, and again as a double bar chart we see no visible relationship. The coefficient of determination is </a:t>
            </a:r>
            <a:r>
              <a:rPr lang="en-US" sz="4000" dirty="0"/>
              <a:t>0.018</a:t>
            </a:r>
            <a:r>
              <a:rPr lang="en-US" dirty="0"/>
              <a:t>, which indicates no correlation.</a:t>
            </a:r>
          </a:p>
          <a:p>
            <a:endParaRPr lang="en-US" dirty="0"/>
          </a:p>
        </p:txBody>
      </p:sp>
    </p:spTree>
    <p:extLst>
      <p:ext uri="{BB962C8B-B14F-4D97-AF65-F5344CB8AC3E}">
        <p14:creationId xmlns:p14="http://schemas.microsoft.com/office/powerpoint/2010/main" val="185416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82195-76A5-D445-082E-999A1FFE6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B460F-25C3-BAB4-D4EE-2BA21BBF65DE}"/>
              </a:ext>
            </a:extLst>
          </p:cNvPr>
          <p:cNvSpPr>
            <a:spLocks noGrp="1"/>
          </p:cNvSpPr>
          <p:nvPr>
            <p:ph type="title"/>
          </p:nvPr>
        </p:nvSpPr>
        <p:spPr/>
        <p:txBody>
          <a:bodyPr/>
          <a:lstStyle/>
          <a:p>
            <a:r>
              <a:rPr lang="en-US" dirty="0"/>
              <a:t>Plot 1: Healthcare facilities per zip code against Median age</a:t>
            </a:r>
          </a:p>
        </p:txBody>
      </p:sp>
      <p:sp>
        <p:nvSpPr>
          <p:cNvPr id="3" name="Content Placeholder 2">
            <a:extLst>
              <a:ext uri="{FF2B5EF4-FFF2-40B4-BE49-F238E27FC236}">
                <a16:creationId xmlns:a16="http://schemas.microsoft.com/office/drawing/2014/main" id="{8BDD9D27-8E0C-0261-001E-56BA8948AC1D}"/>
              </a:ext>
            </a:extLst>
          </p:cNvPr>
          <p:cNvSpPr>
            <a:spLocks noGrp="1"/>
          </p:cNvSpPr>
          <p:nvPr>
            <p:ph idx="1"/>
          </p:nvPr>
        </p:nvSpPr>
        <p:spPr/>
        <p:txBody>
          <a:bodyPr/>
          <a:lstStyle/>
          <a:p>
            <a:r>
              <a:rPr lang="en-US" dirty="0" err="1"/>
              <a:t>Kelsy</a:t>
            </a:r>
            <a:r>
              <a:rPr lang="en-US" dirty="0"/>
              <a:t> – Chart goes here</a:t>
            </a:r>
          </a:p>
        </p:txBody>
      </p:sp>
      <p:pic>
        <p:nvPicPr>
          <p:cNvPr id="5" name="Picture 4">
            <a:extLst>
              <a:ext uri="{FF2B5EF4-FFF2-40B4-BE49-F238E27FC236}">
                <a16:creationId xmlns:a16="http://schemas.microsoft.com/office/drawing/2014/main" id="{10185AE3-4B2F-1F88-2964-B08C1DB3A991}"/>
              </a:ext>
            </a:extLst>
          </p:cNvPr>
          <p:cNvPicPr>
            <a:picLocks noChangeAspect="1"/>
          </p:cNvPicPr>
          <p:nvPr/>
        </p:nvPicPr>
        <p:blipFill>
          <a:blip r:embed="rId2"/>
          <a:stretch>
            <a:fillRect/>
          </a:stretch>
        </p:blipFill>
        <p:spPr>
          <a:xfrm>
            <a:off x="955307" y="2031013"/>
            <a:ext cx="10278207" cy="3978661"/>
          </a:xfrm>
          <a:prstGeom prst="rect">
            <a:avLst/>
          </a:prstGeom>
        </p:spPr>
      </p:pic>
    </p:spTree>
    <p:extLst>
      <p:ext uri="{BB962C8B-B14F-4D97-AF65-F5344CB8AC3E}">
        <p14:creationId xmlns:p14="http://schemas.microsoft.com/office/powerpoint/2010/main" val="193061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F1ED-76FA-BA66-A9A9-E5529AE4EEA0}"/>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9DF27879-74E6-1FD5-6980-19E2A89EAD5D}"/>
              </a:ext>
            </a:extLst>
          </p:cNvPr>
          <p:cNvSpPr>
            <a:spLocks noGrp="1"/>
          </p:cNvSpPr>
          <p:nvPr>
            <p:ph idx="1"/>
          </p:nvPr>
        </p:nvSpPr>
        <p:spPr/>
        <p:txBody>
          <a:bodyPr/>
          <a:lstStyle/>
          <a:p>
            <a:r>
              <a:rPr lang="en-US" dirty="0"/>
              <a:t>Project Ideation</a:t>
            </a:r>
          </a:p>
          <a:p>
            <a:r>
              <a:rPr lang="en-US" dirty="0"/>
              <a:t>Data fetching / API Integration</a:t>
            </a:r>
          </a:p>
          <a:p>
            <a:r>
              <a:rPr lang="en-US" dirty="0"/>
              <a:t>Data Analysis</a:t>
            </a:r>
          </a:p>
          <a:p>
            <a:r>
              <a:rPr lang="en-US" dirty="0"/>
              <a:t>Summary &amp; Future Questions</a:t>
            </a:r>
          </a:p>
        </p:txBody>
      </p:sp>
    </p:spTree>
    <p:extLst>
      <p:ext uri="{BB962C8B-B14F-4D97-AF65-F5344CB8AC3E}">
        <p14:creationId xmlns:p14="http://schemas.microsoft.com/office/powerpoint/2010/main" val="1831316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D0A19-9825-0314-A161-343527923F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58EF9-116F-5FA4-9BCE-09519511D9F1}"/>
              </a:ext>
            </a:extLst>
          </p:cNvPr>
          <p:cNvSpPr>
            <a:spLocks noGrp="1"/>
          </p:cNvSpPr>
          <p:nvPr>
            <p:ph type="title"/>
          </p:nvPr>
        </p:nvSpPr>
        <p:spPr/>
        <p:txBody>
          <a:bodyPr/>
          <a:lstStyle/>
          <a:p>
            <a:r>
              <a:rPr lang="en-US" dirty="0"/>
              <a:t>Plot 2: healthcare facilities vs Median age</a:t>
            </a:r>
          </a:p>
        </p:txBody>
      </p:sp>
      <p:pic>
        <p:nvPicPr>
          <p:cNvPr id="5" name="Picture 4">
            <a:extLst>
              <a:ext uri="{FF2B5EF4-FFF2-40B4-BE49-F238E27FC236}">
                <a16:creationId xmlns:a16="http://schemas.microsoft.com/office/drawing/2014/main" id="{1CCC9AA5-BB04-35C2-45C5-A6669FA3E4A3}"/>
              </a:ext>
            </a:extLst>
          </p:cNvPr>
          <p:cNvPicPr>
            <a:picLocks noChangeAspect="1"/>
          </p:cNvPicPr>
          <p:nvPr/>
        </p:nvPicPr>
        <p:blipFill>
          <a:blip r:embed="rId3"/>
          <a:stretch>
            <a:fillRect/>
          </a:stretch>
        </p:blipFill>
        <p:spPr>
          <a:xfrm>
            <a:off x="3168326" y="2097088"/>
            <a:ext cx="5852172" cy="4389129"/>
          </a:xfrm>
          <a:prstGeom prst="rect">
            <a:avLst/>
          </a:prstGeom>
        </p:spPr>
      </p:pic>
    </p:spTree>
    <p:extLst>
      <p:ext uri="{BB962C8B-B14F-4D97-AF65-F5344CB8AC3E}">
        <p14:creationId xmlns:p14="http://schemas.microsoft.com/office/powerpoint/2010/main" val="2048755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2884C0FD-B72F-8DF6-BB2C-FC7682676D6B}"/>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96A8A5D-137F-4A8A-9811-F7A867F0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6EA64E00-438F-4B4F-9366-7A7230A9A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9E6386A-8042-4EC7-A981-EFAC2ACB89D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E2D34DE8-0BE2-FB1B-D56C-15647729CC41}"/>
              </a:ext>
            </a:extLst>
          </p:cNvPr>
          <p:cNvSpPr>
            <a:spLocks noGrp="1"/>
          </p:cNvSpPr>
          <p:nvPr>
            <p:ph type="ctrTitle"/>
          </p:nvPr>
        </p:nvSpPr>
        <p:spPr>
          <a:xfrm>
            <a:off x="7914894" y="1122363"/>
            <a:ext cx="3156229" cy="2387600"/>
          </a:xfrm>
        </p:spPr>
        <p:txBody>
          <a:bodyPr>
            <a:normAutofit/>
          </a:bodyPr>
          <a:lstStyle/>
          <a:p>
            <a:r>
              <a:rPr lang="en-US" sz="4400"/>
              <a:t>Summary &amp; Future Questions</a:t>
            </a:r>
          </a:p>
        </p:txBody>
      </p:sp>
      <p:sp>
        <p:nvSpPr>
          <p:cNvPr id="3" name="Subtitle 2">
            <a:extLst>
              <a:ext uri="{FF2B5EF4-FFF2-40B4-BE49-F238E27FC236}">
                <a16:creationId xmlns:a16="http://schemas.microsoft.com/office/drawing/2014/main" id="{38571496-1F2D-1415-5CD9-F50DC0E37997}"/>
              </a:ext>
            </a:extLst>
          </p:cNvPr>
          <p:cNvSpPr>
            <a:spLocks noGrp="1"/>
          </p:cNvSpPr>
          <p:nvPr>
            <p:ph type="subTitle" idx="1"/>
          </p:nvPr>
        </p:nvSpPr>
        <p:spPr>
          <a:xfrm>
            <a:off x="7886319" y="3602038"/>
            <a:ext cx="3184804" cy="1655762"/>
          </a:xfrm>
        </p:spPr>
        <p:txBody>
          <a:bodyPr>
            <a:normAutofit/>
          </a:bodyPr>
          <a:lstStyle/>
          <a:p>
            <a:endParaRPr lang="en-US" dirty="0"/>
          </a:p>
        </p:txBody>
      </p:sp>
      <p:pic>
        <p:nvPicPr>
          <p:cNvPr id="5" name="Picture 4">
            <a:extLst>
              <a:ext uri="{FF2B5EF4-FFF2-40B4-BE49-F238E27FC236}">
                <a16:creationId xmlns:a16="http://schemas.microsoft.com/office/drawing/2014/main" id="{8B77B3BF-72EE-CF99-4570-8B83196CD944}"/>
              </a:ext>
            </a:extLst>
          </p:cNvPr>
          <p:cNvPicPr>
            <a:picLocks noChangeAspect="1"/>
          </p:cNvPicPr>
          <p:nvPr/>
        </p:nvPicPr>
        <p:blipFill rotWithShape="1">
          <a:blip r:embed="rId4"/>
          <a:srcRect l="17490" r="27403"/>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0FA686C7-6B08-416F-AEF3-C204079363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2BBDDDB2-3938-4066-91BA-4907AF8826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D2125FCC-F305-4C4C-9CB1-14B83ADD73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96643530-0EE0-4AC8-8241-ED8E26ED8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8">
              <a:extLst>
                <a:ext uri="{FF2B5EF4-FFF2-40B4-BE49-F238E27FC236}">
                  <a16:creationId xmlns:a16="http://schemas.microsoft.com/office/drawing/2014/main" id="{A784F0C8-95D3-4D7D-8FA9-326D3DEA26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4D49008E-3A2F-4C2C-85EB-1D228F38E6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B09CB0F8-91EE-4A04-91CD-9B9D390ED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54CB039-9A52-4C07-BDB1-747876D86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AD9FE313-C425-42A8-92A9-82E74C409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CD506FC5-3A23-48B7-9771-7B77E6DA0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6FF54CDF-21B0-46AE-B402-234E62F9D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E88784D-C24D-4FBD-AF34-85BA74966F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F524C128-9723-4A4D-BFB5-7EBD5B24F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9C742EF7-4F82-4B4A-9693-4F794B6A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0265747A-2114-4F0F-81B6-618FD389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99E488E3-470E-4FC6-A3B0-141DF162D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612B7DC5-03F3-4B7B-9520-D66144F1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2355AA2-DB69-485A-B600-E3DF02F2D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DC3AC80-2B15-428E-8B1E-53312C666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C48F81D6-640C-4483-9773-8C7BFF461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C7AA2EE3-7411-4DCB-B79E-0C5C95D7C7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B84BFA3-B122-4CA5-8C28-79134C97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A7C22B06-B32B-46EB-9428-B7CA7DA1F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1AE1D740-5AF4-4B8F-B533-C8CD4E56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55B0792-99B8-4014-AC84-7B39D21294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395B90B6-A4DE-4EEF-B53E-395E8D4AF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A0117576-A27F-4175-BD9D-EE15C96D9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93C8332E-93D3-4919-A977-06EC76556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086AC0E-8130-47AC-A510-5285FAE659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33">
              <a:extLst>
                <a:ext uri="{FF2B5EF4-FFF2-40B4-BE49-F238E27FC236}">
                  <a16:creationId xmlns:a16="http://schemas.microsoft.com/office/drawing/2014/main" id="{DF1BC1DF-8089-49D8-9535-EAB0D7C9A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97388BAE-DCB9-4B88-9CDE-6FA3304D3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7E059A96-E5FE-4EE1-9C6D-3AB208BF6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CD6A3DCE-FBEE-41E7-A0EC-CA23A1DF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52966C83-B07E-463F-B982-F3E074D9D1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0F475B53-6578-4C68-AC7C-3BE28EA6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475C02B-D024-4E20-9EF3-2A7E96740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1F5EF5DC-7372-4549-B0A6-800F19406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08D96-CCB2-426B-862C-2BDB2AF71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26752E6D-E46B-4DA2-B280-5C696EF4FD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11E7A27-73CF-4E1E-8AE2-B88B96F3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BE1EE2-4667-4A45-80F7-217D3B6FA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45">
              <a:extLst>
                <a:ext uri="{FF2B5EF4-FFF2-40B4-BE49-F238E27FC236}">
                  <a16:creationId xmlns:a16="http://schemas.microsoft.com/office/drawing/2014/main" id="{A48239BC-3712-4110-AE92-4AC892603D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14B6D739-1C93-4350-BC14-ED88C6341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2F73DF89-CB95-4798-90CA-B7A1DF2D36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1DA7D977-8D60-47B5-8071-30A6FA0C9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4A241594-4FC5-4570-94B2-724F248A6B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9D31F634-1A34-473E-A0FA-D06EB57D97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CE20C679-7385-48FF-BBE5-5BA7C0E70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DF9CA3B-265F-4927-BA79-0A676AF3F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B138D01D-340C-4DB0-A0E1-D54B9319D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56918B0-069B-4C98-995E-4D6B0B176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2BD45940-09B7-4CD3-90E7-0EA2CF6A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347A8664-7179-419E-A26E-8250762910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B7350394-4D50-4E2E-8AF2-F4A52E734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B464294-4049-4542-A83E-22B8CC6331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69" name="Group 68">
            <a:extLst>
              <a:ext uri="{FF2B5EF4-FFF2-40B4-BE49-F238E27FC236}">
                <a16:creationId xmlns:a16="http://schemas.microsoft.com/office/drawing/2014/main" id="{4C78E281-F596-4ECB-979A-89D89452A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C20E68C0-5C9E-4DA6-83AD-0EC3179BB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1" name="Freeform 33">
              <a:extLst>
                <a:ext uri="{FF2B5EF4-FFF2-40B4-BE49-F238E27FC236}">
                  <a16:creationId xmlns:a16="http://schemas.microsoft.com/office/drawing/2014/main" id="{80C08ED9-C9F6-4168-816A-F5C5F3AF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 name="Freeform 34">
              <a:extLst>
                <a:ext uri="{FF2B5EF4-FFF2-40B4-BE49-F238E27FC236}">
                  <a16:creationId xmlns:a16="http://schemas.microsoft.com/office/drawing/2014/main" id="{0A83E4BF-890D-4E0A-A720-48088D4224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3" name="Freeform 35">
              <a:extLst>
                <a:ext uri="{FF2B5EF4-FFF2-40B4-BE49-F238E27FC236}">
                  <a16:creationId xmlns:a16="http://schemas.microsoft.com/office/drawing/2014/main" id="{996F9B33-C769-451E-9044-EA85C625C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4" name="Freeform 36">
              <a:extLst>
                <a:ext uri="{FF2B5EF4-FFF2-40B4-BE49-F238E27FC236}">
                  <a16:creationId xmlns:a16="http://schemas.microsoft.com/office/drawing/2014/main" id="{F91D6EA2-C024-4E53-A81E-A50907517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5" name="Freeform 37">
              <a:extLst>
                <a:ext uri="{FF2B5EF4-FFF2-40B4-BE49-F238E27FC236}">
                  <a16:creationId xmlns:a16="http://schemas.microsoft.com/office/drawing/2014/main" id="{233F8C4E-A946-462B-9703-971ABD45D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6" name="Freeform 38">
              <a:extLst>
                <a:ext uri="{FF2B5EF4-FFF2-40B4-BE49-F238E27FC236}">
                  <a16:creationId xmlns:a16="http://schemas.microsoft.com/office/drawing/2014/main" id="{06059614-A557-45C6-B625-488D41C394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7" name="Freeform 39">
              <a:extLst>
                <a:ext uri="{FF2B5EF4-FFF2-40B4-BE49-F238E27FC236}">
                  <a16:creationId xmlns:a16="http://schemas.microsoft.com/office/drawing/2014/main" id="{26BCD22B-880F-40F8-88AC-CD9285348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8" name="Freeform 40">
              <a:extLst>
                <a:ext uri="{FF2B5EF4-FFF2-40B4-BE49-F238E27FC236}">
                  <a16:creationId xmlns:a16="http://schemas.microsoft.com/office/drawing/2014/main" id="{52324B00-0190-4453-9F81-F0E913800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9" name="Rectangle 41">
              <a:extLst>
                <a:ext uri="{FF2B5EF4-FFF2-40B4-BE49-F238E27FC236}">
                  <a16:creationId xmlns:a16="http://schemas.microsoft.com/office/drawing/2014/main" id="{33BE57C0-F93F-4C88-B489-0BFA90D01B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6701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40CE-8CA7-A4A4-D7E5-61EABE9CE55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AB65804-D8AD-D72C-2516-4F1CF03A8DCF}"/>
              </a:ext>
            </a:extLst>
          </p:cNvPr>
          <p:cNvSpPr>
            <a:spLocks noGrp="1"/>
          </p:cNvSpPr>
          <p:nvPr>
            <p:ph idx="1"/>
          </p:nvPr>
        </p:nvSpPr>
        <p:spPr/>
        <p:txBody>
          <a:bodyPr/>
          <a:lstStyle/>
          <a:p>
            <a:r>
              <a:rPr lang="en-US" dirty="0"/>
              <a:t>We improved our skills on choosing our analysis questions, use of </a:t>
            </a:r>
            <a:r>
              <a:rPr lang="en-US" dirty="0" err="1"/>
              <a:t>Github</a:t>
            </a:r>
            <a:r>
              <a:rPr lang="en-US" dirty="0"/>
              <a:t>, coding with python pandas and matplotlib and describing our results.</a:t>
            </a:r>
          </a:p>
          <a:p>
            <a:r>
              <a:rPr lang="en-US" dirty="0"/>
              <a:t>We found no statistical correlation between number of healthcare facilities and population, per capita income, nor median age in each zip code.</a:t>
            </a:r>
          </a:p>
          <a:p>
            <a:r>
              <a:rPr lang="en-US" dirty="0"/>
              <a:t>We found data cleaning, combining and visualization relatively easy compared to formulating questions, locating appropriate data sets and version control.</a:t>
            </a:r>
          </a:p>
        </p:txBody>
      </p:sp>
    </p:spTree>
    <p:extLst>
      <p:ext uri="{BB962C8B-B14F-4D97-AF65-F5344CB8AC3E}">
        <p14:creationId xmlns:p14="http://schemas.microsoft.com/office/powerpoint/2010/main" val="2016363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ABDAE-DC4C-8396-9320-BFBDE80D66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036B9F-BED1-3B75-452E-B21A5523E1C3}"/>
              </a:ext>
            </a:extLst>
          </p:cNvPr>
          <p:cNvSpPr>
            <a:spLocks noGrp="1"/>
          </p:cNvSpPr>
          <p:nvPr>
            <p:ph type="title"/>
          </p:nvPr>
        </p:nvSpPr>
        <p:spPr/>
        <p:txBody>
          <a:bodyPr/>
          <a:lstStyle/>
          <a:p>
            <a:r>
              <a:rPr lang="en-US" dirty="0"/>
              <a:t>Future Questions</a:t>
            </a:r>
          </a:p>
        </p:txBody>
      </p:sp>
      <p:sp>
        <p:nvSpPr>
          <p:cNvPr id="3" name="Content Placeholder 2">
            <a:extLst>
              <a:ext uri="{FF2B5EF4-FFF2-40B4-BE49-F238E27FC236}">
                <a16:creationId xmlns:a16="http://schemas.microsoft.com/office/drawing/2014/main" id="{34188A57-6820-A6FB-4CE9-793992E5CED2}"/>
              </a:ext>
            </a:extLst>
          </p:cNvPr>
          <p:cNvSpPr>
            <a:spLocks noGrp="1"/>
          </p:cNvSpPr>
          <p:nvPr>
            <p:ph idx="1"/>
          </p:nvPr>
        </p:nvSpPr>
        <p:spPr>
          <a:xfrm>
            <a:off x="1141412" y="1540566"/>
            <a:ext cx="9905999" cy="4250636"/>
          </a:xfrm>
        </p:spPr>
        <p:txBody>
          <a:bodyPr>
            <a:normAutofit fontScale="70000" lnSpcReduction="20000"/>
          </a:bodyPr>
          <a:lstStyle/>
          <a:p>
            <a:endParaRPr lang="en-US" dirty="0"/>
          </a:p>
          <a:p>
            <a:r>
              <a:rPr lang="en-US" dirty="0"/>
              <a:t>Refine our coding to get complete facility results from each zip code which we include(by dropping results from zip codes we do not choose to include from the </a:t>
            </a:r>
            <a:r>
              <a:rPr lang="en-US" dirty="0" err="1"/>
              <a:t>geoapify</a:t>
            </a:r>
            <a:r>
              <a:rPr lang="en-US" dirty="0"/>
              <a:t> results drawn by radius).  We currently have zip codes for which we have an artificially low healthcare facility count, which we realized too late to correct for this presentation.</a:t>
            </a:r>
          </a:p>
          <a:p>
            <a:r>
              <a:rPr lang="en-US" dirty="0"/>
              <a:t> Investigate wheelchair access to facilities in Denver, CO healthcare facilities.  We were very curious about this due to two group members’ lived experiences.  We noticed a data point was included from </a:t>
            </a:r>
            <a:r>
              <a:rPr lang="en-US" dirty="0" err="1"/>
              <a:t>geoapify</a:t>
            </a:r>
            <a:r>
              <a:rPr lang="en-US" dirty="0"/>
              <a:t> for each facility about wheelchairs.</a:t>
            </a:r>
          </a:p>
          <a:p>
            <a:r>
              <a:rPr lang="en-US" dirty="0"/>
              <a:t>Explore the various healthcare categories on their own.  It would be interesting to see if there is any more noticeable correlation between facility count and our demographics if we only look at one category, or exclude some(for example, exclude pharmacies which often sell a lot more items than only medical prescriptions).</a:t>
            </a:r>
          </a:p>
          <a:p>
            <a:r>
              <a:rPr lang="en-US" dirty="0"/>
              <a:t>Widen the geographic area of this project, or perform similar analysis for other cities.  </a:t>
            </a:r>
          </a:p>
        </p:txBody>
      </p:sp>
    </p:spTree>
    <p:extLst>
      <p:ext uri="{BB962C8B-B14F-4D97-AF65-F5344CB8AC3E}">
        <p14:creationId xmlns:p14="http://schemas.microsoft.com/office/powerpoint/2010/main" val="2165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4"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7"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5"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6"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4" name="Title 3">
            <a:extLst>
              <a:ext uri="{FF2B5EF4-FFF2-40B4-BE49-F238E27FC236}">
                <a16:creationId xmlns:a16="http://schemas.microsoft.com/office/drawing/2014/main" id="{9A8318D9-70E6-AD1A-4142-9B39F5CBAC0B}"/>
              </a:ext>
            </a:extLst>
          </p:cNvPr>
          <p:cNvSpPr>
            <a:spLocks noGrp="1"/>
          </p:cNvSpPr>
          <p:nvPr>
            <p:ph type="ctrTitle"/>
          </p:nvPr>
        </p:nvSpPr>
        <p:spPr>
          <a:xfrm>
            <a:off x="2667000" y="2328334"/>
            <a:ext cx="6858000" cy="1367896"/>
          </a:xfrm>
        </p:spPr>
        <p:txBody>
          <a:bodyPr>
            <a:normAutofit/>
          </a:bodyPr>
          <a:lstStyle/>
          <a:p>
            <a:pPr algn="ctr"/>
            <a:r>
              <a:rPr lang="en-US">
                <a:solidFill>
                  <a:srgbClr val="FFFFFF"/>
                </a:solidFill>
              </a:rPr>
              <a:t>Thank you!</a:t>
            </a:r>
          </a:p>
        </p:txBody>
      </p:sp>
      <p:sp>
        <p:nvSpPr>
          <p:cNvPr id="5" name="Subtitle 4">
            <a:extLst>
              <a:ext uri="{FF2B5EF4-FFF2-40B4-BE49-F238E27FC236}">
                <a16:creationId xmlns:a16="http://schemas.microsoft.com/office/drawing/2014/main" id="{55CA00CA-0D44-527F-ADAA-9D2F9272CC7D}"/>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Questions or feedback?</a:t>
            </a:r>
          </a:p>
        </p:txBody>
      </p:sp>
    </p:spTree>
    <p:extLst>
      <p:ext uri="{BB962C8B-B14F-4D97-AF65-F5344CB8AC3E}">
        <p14:creationId xmlns:p14="http://schemas.microsoft.com/office/powerpoint/2010/main" val="379361169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C1E8AD01-417E-62B1-E6B8-BE677CEA70AA}"/>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CAE5E4A3-08ED-9269-2C47-3BC848EA6562}"/>
              </a:ext>
            </a:extLst>
          </p:cNvPr>
          <p:cNvSpPr>
            <a:spLocks noGrp="1"/>
          </p:cNvSpPr>
          <p:nvPr>
            <p:ph type="ctrTitle"/>
          </p:nvPr>
        </p:nvSpPr>
        <p:spPr>
          <a:xfrm>
            <a:off x="5270066" y="1122363"/>
            <a:ext cx="5397933" cy="2387600"/>
          </a:xfrm>
        </p:spPr>
        <p:txBody>
          <a:bodyPr>
            <a:normAutofit/>
          </a:bodyPr>
          <a:lstStyle/>
          <a:p>
            <a:r>
              <a:rPr lang="en-US" dirty="0"/>
              <a:t>Project Ideation</a:t>
            </a:r>
          </a:p>
        </p:txBody>
      </p:sp>
      <p:sp>
        <p:nvSpPr>
          <p:cNvPr id="3" name="Subtitle 2">
            <a:extLst>
              <a:ext uri="{FF2B5EF4-FFF2-40B4-BE49-F238E27FC236}">
                <a16:creationId xmlns:a16="http://schemas.microsoft.com/office/drawing/2014/main" id="{69E4D229-9604-22A7-A737-FE41536E6202}"/>
              </a:ext>
            </a:extLst>
          </p:cNvPr>
          <p:cNvSpPr>
            <a:spLocks noGrp="1"/>
          </p:cNvSpPr>
          <p:nvPr>
            <p:ph type="subTitle" idx="1"/>
          </p:nvPr>
        </p:nvSpPr>
        <p:spPr>
          <a:xfrm>
            <a:off x="5230896" y="3602038"/>
            <a:ext cx="5437103" cy="1655762"/>
          </a:xfrm>
        </p:spPr>
        <p:txBody>
          <a:bodyPr>
            <a:normAutofit/>
          </a:bodyPr>
          <a:lstStyle/>
          <a:p>
            <a:r>
              <a:rPr lang="en-US" dirty="0"/>
              <a:t>Problem statement &amp; scope of exploration</a:t>
            </a:r>
          </a:p>
        </p:txBody>
      </p:sp>
      <p:pic>
        <p:nvPicPr>
          <p:cNvPr id="5" name="Picture 4" descr="Lightbulb idea concept">
            <a:extLst>
              <a:ext uri="{FF2B5EF4-FFF2-40B4-BE49-F238E27FC236}">
                <a16:creationId xmlns:a16="http://schemas.microsoft.com/office/drawing/2014/main" id="{E9172CEE-2DAD-ED8D-344B-A705CAF40399}"/>
              </a:ext>
            </a:extLst>
          </p:cNvPr>
          <p:cNvPicPr>
            <a:picLocks noChangeAspect="1"/>
          </p:cNvPicPr>
          <p:nvPr/>
        </p:nvPicPr>
        <p:blipFill rotWithShape="1">
          <a:blip r:embed="rId4"/>
          <a:srcRect l="3415" r="51465"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69" name="Group 68">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1"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3"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4"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5"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6"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7"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8"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9"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82616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9391-EF2E-A497-B883-8A76DDD2C12D}"/>
              </a:ext>
            </a:extLst>
          </p:cNvPr>
          <p:cNvSpPr>
            <a:spLocks noGrp="1"/>
          </p:cNvSpPr>
          <p:nvPr>
            <p:ph type="title"/>
          </p:nvPr>
        </p:nvSpPr>
        <p:spPr/>
        <p:txBody>
          <a:bodyPr/>
          <a:lstStyle/>
          <a:p>
            <a:r>
              <a:rPr lang="en-US" dirty="0"/>
              <a:t>Original Question</a:t>
            </a:r>
          </a:p>
        </p:txBody>
      </p:sp>
      <p:sp>
        <p:nvSpPr>
          <p:cNvPr id="3" name="Content Placeholder 2">
            <a:extLst>
              <a:ext uri="{FF2B5EF4-FFF2-40B4-BE49-F238E27FC236}">
                <a16:creationId xmlns:a16="http://schemas.microsoft.com/office/drawing/2014/main" id="{AC2A1E9F-74AB-2660-4F47-F1C717896D0C}"/>
              </a:ext>
            </a:extLst>
          </p:cNvPr>
          <p:cNvSpPr>
            <a:spLocks noGrp="1"/>
          </p:cNvSpPr>
          <p:nvPr>
            <p:ph idx="1"/>
          </p:nvPr>
        </p:nvSpPr>
        <p:spPr/>
        <p:txBody>
          <a:bodyPr>
            <a:normAutofit fontScale="92500" lnSpcReduction="10000"/>
          </a:bodyPr>
          <a:lstStyle/>
          <a:p>
            <a:r>
              <a:rPr lang="en-US" dirty="0"/>
              <a:t>Lisa had an interest in the broad subject of family caregivers, particularly parents of children with intellectual disability and what contributes to their wellbeing. </a:t>
            </a:r>
          </a:p>
          <a:p>
            <a:pPr lvl="1"/>
            <a:r>
              <a:rPr lang="en-US" dirty="0"/>
              <a:t>Data to answer questions around this was not easily publicly available.</a:t>
            </a:r>
          </a:p>
          <a:p>
            <a:pPr lvl="2"/>
            <a:r>
              <a:rPr lang="en-US" dirty="0"/>
              <a:t>Suspected it was an under researched question</a:t>
            </a:r>
          </a:p>
          <a:p>
            <a:pPr lvl="1"/>
            <a:r>
              <a:rPr lang="en-US" dirty="0"/>
              <a:t>Explored the Census data set</a:t>
            </a:r>
          </a:p>
          <a:p>
            <a:pPr lvl="2"/>
            <a:r>
              <a:rPr lang="en-US" dirty="0"/>
              <a:t>This has a complicated data schema and API call architecture. </a:t>
            </a:r>
          </a:p>
          <a:p>
            <a:r>
              <a:rPr lang="en-US" dirty="0"/>
              <a:t>We had difficulty formulating a specific question with data we could use and switched to a healthcare ‘deserts’ idea, suggested by our teacher, investigating the concentration of healthcare facilities as we also have an interest in that. </a:t>
            </a:r>
          </a:p>
          <a:p>
            <a:endParaRPr lang="en-US" dirty="0"/>
          </a:p>
        </p:txBody>
      </p:sp>
    </p:spTree>
    <p:extLst>
      <p:ext uri="{BB962C8B-B14F-4D97-AF65-F5344CB8AC3E}">
        <p14:creationId xmlns:p14="http://schemas.microsoft.com/office/powerpoint/2010/main" val="171159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8A35F-220D-DEF8-82F0-A5ADFA449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B6D9E9-A629-EAC4-36B9-027A8F59D7DA}"/>
              </a:ext>
            </a:extLst>
          </p:cNvPr>
          <p:cNvSpPr>
            <a:spLocks noGrp="1"/>
          </p:cNvSpPr>
          <p:nvPr>
            <p:ph type="title"/>
          </p:nvPr>
        </p:nvSpPr>
        <p:spPr/>
        <p:txBody>
          <a:bodyPr/>
          <a:lstStyle/>
          <a:p>
            <a:r>
              <a:rPr lang="en-US" dirty="0"/>
              <a:t>Refined Question</a:t>
            </a:r>
          </a:p>
        </p:txBody>
      </p:sp>
      <p:sp>
        <p:nvSpPr>
          <p:cNvPr id="3" name="Content Placeholder 2">
            <a:extLst>
              <a:ext uri="{FF2B5EF4-FFF2-40B4-BE49-F238E27FC236}">
                <a16:creationId xmlns:a16="http://schemas.microsoft.com/office/drawing/2014/main" id="{826381E1-C8C0-9ECA-F610-134DCEE1C3BF}"/>
              </a:ext>
            </a:extLst>
          </p:cNvPr>
          <p:cNvSpPr>
            <a:spLocks noGrp="1"/>
          </p:cNvSpPr>
          <p:nvPr>
            <p:ph idx="1"/>
          </p:nvPr>
        </p:nvSpPr>
        <p:spPr/>
        <p:txBody>
          <a:bodyPr>
            <a:normAutofit fontScale="92500" lnSpcReduction="10000"/>
          </a:bodyPr>
          <a:lstStyle/>
          <a:p>
            <a:r>
              <a:rPr lang="en-US" dirty="0"/>
              <a:t>We wanted to know more about access to health care services. </a:t>
            </a:r>
          </a:p>
          <a:p>
            <a:r>
              <a:rPr lang="en-US" dirty="0"/>
              <a:t>Our work was modeled loosely off the Banking Desert exercise from class. </a:t>
            </a:r>
          </a:p>
          <a:p>
            <a:r>
              <a:rPr lang="en-US" dirty="0"/>
              <a:t>We were curious if health care services were concentrated in geographic regions due to:</a:t>
            </a:r>
          </a:p>
          <a:p>
            <a:pPr lvl="1"/>
            <a:r>
              <a:rPr lang="en-US" dirty="0"/>
              <a:t>Higher population numbers</a:t>
            </a:r>
          </a:p>
          <a:p>
            <a:pPr lvl="1"/>
            <a:r>
              <a:rPr lang="en-US" dirty="0"/>
              <a:t>Income level</a:t>
            </a:r>
          </a:p>
          <a:p>
            <a:pPr lvl="1"/>
            <a:r>
              <a:rPr lang="en-US" dirty="0"/>
              <a:t>Age</a:t>
            </a:r>
          </a:p>
          <a:p>
            <a:r>
              <a:rPr lang="en-US" dirty="0"/>
              <a:t>Selected a large metro area – Denver, Colorado</a:t>
            </a:r>
          </a:p>
        </p:txBody>
      </p:sp>
    </p:spTree>
    <p:extLst>
      <p:ext uri="{BB962C8B-B14F-4D97-AF65-F5344CB8AC3E}">
        <p14:creationId xmlns:p14="http://schemas.microsoft.com/office/powerpoint/2010/main" val="379796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68FAE02B-18EA-1971-7CF4-7E03E7E8501D}"/>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96A8A5D-137F-4A8A-9811-F7A867F0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6EA64E00-438F-4B4F-9366-7A7230A9A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9E6386A-8042-4EC7-A981-EFAC2ACB89D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8C6DC3C8-494F-E0F0-BE42-906309795BE7}"/>
              </a:ext>
            </a:extLst>
          </p:cNvPr>
          <p:cNvSpPr>
            <a:spLocks noGrp="1"/>
          </p:cNvSpPr>
          <p:nvPr>
            <p:ph type="ctrTitle"/>
          </p:nvPr>
        </p:nvSpPr>
        <p:spPr>
          <a:xfrm>
            <a:off x="7914894" y="1122363"/>
            <a:ext cx="3156229" cy="2387600"/>
          </a:xfrm>
        </p:spPr>
        <p:txBody>
          <a:bodyPr>
            <a:normAutofit/>
          </a:bodyPr>
          <a:lstStyle/>
          <a:p>
            <a:r>
              <a:rPr lang="en-US" sz="4100"/>
              <a:t>Data fetching &amp; API integration</a:t>
            </a:r>
          </a:p>
        </p:txBody>
      </p:sp>
      <p:sp>
        <p:nvSpPr>
          <p:cNvPr id="3" name="Subtitle 2">
            <a:extLst>
              <a:ext uri="{FF2B5EF4-FFF2-40B4-BE49-F238E27FC236}">
                <a16:creationId xmlns:a16="http://schemas.microsoft.com/office/drawing/2014/main" id="{69DFE2DE-31B9-0BB1-8D7E-4B713DD71337}"/>
              </a:ext>
            </a:extLst>
          </p:cNvPr>
          <p:cNvSpPr>
            <a:spLocks noGrp="1"/>
          </p:cNvSpPr>
          <p:nvPr>
            <p:ph type="subTitle" idx="1"/>
          </p:nvPr>
        </p:nvSpPr>
        <p:spPr>
          <a:xfrm>
            <a:off x="7886319" y="3602038"/>
            <a:ext cx="3184804" cy="1655762"/>
          </a:xfrm>
        </p:spPr>
        <p:txBody>
          <a:bodyPr>
            <a:normAutofit/>
          </a:bodyPr>
          <a:lstStyle/>
          <a:p>
            <a:r>
              <a:rPr lang="en-US" dirty="0"/>
              <a:t>Sources, approach, testing, and refinement</a:t>
            </a:r>
          </a:p>
        </p:txBody>
      </p:sp>
      <p:pic>
        <p:nvPicPr>
          <p:cNvPr id="5" name="Picture 4">
            <a:extLst>
              <a:ext uri="{FF2B5EF4-FFF2-40B4-BE49-F238E27FC236}">
                <a16:creationId xmlns:a16="http://schemas.microsoft.com/office/drawing/2014/main" id="{B93DB992-3B20-1F98-6F98-459F5C5F164D}"/>
              </a:ext>
            </a:extLst>
          </p:cNvPr>
          <p:cNvPicPr>
            <a:picLocks noChangeAspect="1"/>
          </p:cNvPicPr>
          <p:nvPr/>
        </p:nvPicPr>
        <p:blipFill rotWithShape="1">
          <a:blip r:embed="rId4"/>
          <a:srcRect l="15784" r="22220"/>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0FA686C7-6B08-416F-AEF3-C204079363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2BBDDDB2-3938-4066-91BA-4907AF8826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D2125FCC-F305-4C4C-9CB1-14B83ADD73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96643530-0EE0-4AC8-8241-ED8E26ED8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8">
              <a:extLst>
                <a:ext uri="{FF2B5EF4-FFF2-40B4-BE49-F238E27FC236}">
                  <a16:creationId xmlns:a16="http://schemas.microsoft.com/office/drawing/2014/main" id="{A784F0C8-95D3-4D7D-8FA9-326D3DEA26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4D49008E-3A2F-4C2C-85EB-1D228F38E6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B09CB0F8-91EE-4A04-91CD-9B9D390ED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54CB039-9A52-4C07-BDB1-747876D86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AD9FE313-C425-42A8-92A9-82E74C409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CD506FC5-3A23-48B7-9771-7B77E6DA0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6FF54CDF-21B0-46AE-B402-234E62F9D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E88784D-C24D-4FBD-AF34-85BA74966F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F524C128-9723-4A4D-BFB5-7EBD5B24F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9C742EF7-4F82-4B4A-9693-4F794B6A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0265747A-2114-4F0F-81B6-618FD389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99E488E3-470E-4FC6-A3B0-141DF162D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612B7DC5-03F3-4B7B-9520-D66144F1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2355AA2-DB69-485A-B600-E3DF02F2D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DC3AC80-2B15-428E-8B1E-53312C666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C48F81D6-640C-4483-9773-8C7BFF461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C7AA2EE3-7411-4DCB-B79E-0C5C95D7C7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B84BFA3-B122-4CA5-8C28-79134C97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A7C22B06-B32B-46EB-9428-B7CA7DA1F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1AE1D740-5AF4-4B8F-B533-C8CD4E56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55B0792-99B8-4014-AC84-7B39D21294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395B90B6-A4DE-4EEF-B53E-395E8D4AF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A0117576-A27F-4175-BD9D-EE15C96D9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93C8332E-93D3-4919-A977-06EC76556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086AC0E-8130-47AC-A510-5285FAE659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33">
              <a:extLst>
                <a:ext uri="{FF2B5EF4-FFF2-40B4-BE49-F238E27FC236}">
                  <a16:creationId xmlns:a16="http://schemas.microsoft.com/office/drawing/2014/main" id="{DF1BC1DF-8089-49D8-9535-EAB0D7C9A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97388BAE-DCB9-4B88-9CDE-6FA3304D3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7E059A96-E5FE-4EE1-9C6D-3AB208BF6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CD6A3DCE-FBEE-41E7-A0EC-CA23A1DF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52966C83-B07E-463F-B982-F3E074D9D1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0F475B53-6578-4C68-AC7C-3BE28EA6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475C02B-D024-4E20-9EF3-2A7E96740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1F5EF5DC-7372-4549-B0A6-800F19406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08D96-CCB2-426B-862C-2BDB2AF71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26752E6D-E46B-4DA2-B280-5C696EF4FD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11E7A27-73CF-4E1E-8AE2-B88B96F3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BE1EE2-4667-4A45-80F7-217D3B6FA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45">
              <a:extLst>
                <a:ext uri="{FF2B5EF4-FFF2-40B4-BE49-F238E27FC236}">
                  <a16:creationId xmlns:a16="http://schemas.microsoft.com/office/drawing/2014/main" id="{A48239BC-3712-4110-AE92-4AC892603D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14B6D739-1C93-4350-BC14-ED88C6341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2F73DF89-CB95-4798-90CA-B7A1DF2D36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1DA7D977-8D60-47B5-8071-30A6FA0C9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4A241594-4FC5-4570-94B2-724F248A6B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9D31F634-1A34-473E-A0FA-D06EB57D97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CE20C679-7385-48FF-BBE5-5BA7C0E70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DF9CA3B-265F-4927-BA79-0A676AF3F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B138D01D-340C-4DB0-A0E1-D54B9319D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56918B0-069B-4C98-995E-4D6B0B176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2BD45940-09B7-4CD3-90E7-0EA2CF6A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347A8664-7179-419E-A26E-8250762910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B7350394-4D50-4E2E-8AF2-F4A52E734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B464294-4049-4542-A83E-22B8CC6331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69" name="Group 68">
            <a:extLst>
              <a:ext uri="{FF2B5EF4-FFF2-40B4-BE49-F238E27FC236}">
                <a16:creationId xmlns:a16="http://schemas.microsoft.com/office/drawing/2014/main" id="{4C78E281-F596-4ECB-979A-89D89452A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C20E68C0-5C9E-4DA6-83AD-0EC3179BB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1" name="Freeform 33">
              <a:extLst>
                <a:ext uri="{FF2B5EF4-FFF2-40B4-BE49-F238E27FC236}">
                  <a16:creationId xmlns:a16="http://schemas.microsoft.com/office/drawing/2014/main" id="{80C08ED9-C9F6-4168-816A-F5C5F3AF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 name="Freeform 34">
              <a:extLst>
                <a:ext uri="{FF2B5EF4-FFF2-40B4-BE49-F238E27FC236}">
                  <a16:creationId xmlns:a16="http://schemas.microsoft.com/office/drawing/2014/main" id="{0A83E4BF-890D-4E0A-A720-48088D4224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3" name="Freeform 35">
              <a:extLst>
                <a:ext uri="{FF2B5EF4-FFF2-40B4-BE49-F238E27FC236}">
                  <a16:creationId xmlns:a16="http://schemas.microsoft.com/office/drawing/2014/main" id="{996F9B33-C769-451E-9044-EA85C625C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4" name="Freeform 36">
              <a:extLst>
                <a:ext uri="{FF2B5EF4-FFF2-40B4-BE49-F238E27FC236}">
                  <a16:creationId xmlns:a16="http://schemas.microsoft.com/office/drawing/2014/main" id="{F91D6EA2-C024-4E53-A81E-A50907517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5" name="Freeform 37">
              <a:extLst>
                <a:ext uri="{FF2B5EF4-FFF2-40B4-BE49-F238E27FC236}">
                  <a16:creationId xmlns:a16="http://schemas.microsoft.com/office/drawing/2014/main" id="{233F8C4E-A946-462B-9703-971ABD45D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6" name="Freeform 38">
              <a:extLst>
                <a:ext uri="{FF2B5EF4-FFF2-40B4-BE49-F238E27FC236}">
                  <a16:creationId xmlns:a16="http://schemas.microsoft.com/office/drawing/2014/main" id="{06059614-A557-45C6-B625-488D41C394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7" name="Freeform 39">
              <a:extLst>
                <a:ext uri="{FF2B5EF4-FFF2-40B4-BE49-F238E27FC236}">
                  <a16:creationId xmlns:a16="http://schemas.microsoft.com/office/drawing/2014/main" id="{26BCD22B-880F-40F8-88AC-CD9285348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8" name="Freeform 40">
              <a:extLst>
                <a:ext uri="{FF2B5EF4-FFF2-40B4-BE49-F238E27FC236}">
                  <a16:creationId xmlns:a16="http://schemas.microsoft.com/office/drawing/2014/main" id="{52324B00-0190-4453-9F81-F0E913800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9" name="Rectangle 41">
              <a:extLst>
                <a:ext uri="{FF2B5EF4-FFF2-40B4-BE49-F238E27FC236}">
                  <a16:creationId xmlns:a16="http://schemas.microsoft.com/office/drawing/2014/main" id="{33BE57C0-F93F-4C88-B489-0BFA90D01B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5918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FF23-C693-5886-475C-B1276E1D6836}"/>
              </a:ext>
            </a:extLst>
          </p:cNvPr>
          <p:cNvSpPr>
            <a:spLocks noGrp="1"/>
          </p:cNvSpPr>
          <p:nvPr>
            <p:ph type="title"/>
          </p:nvPr>
        </p:nvSpPr>
        <p:spPr>
          <a:xfrm>
            <a:off x="1146704" y="900419"/>
            <a:ext cx="3856037" cy="1000977"/>
          </a:xfrm>
        </p:spPr>
        <p:txBody>
          <a:bodyPr/>
          <a:lstStyle/>
          <a:p>
            <a:r>
              <a:rPr lang="en-US" dirty="0" err="1"/>
              <a:t>GeoApify</a:t>
            </a:r>
            <a:r>
              <a:rPr lang="en-US" dirty="0"/>
              <a:t> Place API</a:t>
            </a:r>
          </a:p>
        </p:txBody>
      </p:sp>
      <p:pic>
        <p:nvPicPr>
          <p:cNvPr id="7" name="Content Placeholder 6" descr="A computer screen with text and numbers&#10;&#10;Description automatically generated">
            <a:extLst>
              <a:ext uri="{FF2B5EF4-FFF2-40B4-BE49-F238E27FC236}">
                <a16:creationId xmlns:a16="http://schemas.microsoft.com/office/drawing/2014/main" id="{08C5D68F-6ADF-3D16-7397-6E3F6B0A3970}"/>
              </a:ext>
            </a:extLst>
          </p:cNvPr>
          <p:cNvPicPr>
            <a:picLocks noGrp="1" noChangeAspect="1"/>
          </p:cNvPicPr>
          <p:nvPr>
            <p:ph idx="1"/>
          </p:nvPr>
        </p:nvPicPr>
        <p:blipFill rotWithShape="1">
          <a:blip r:embed="rId3"/>
          <a:srcRect l="3454" t="2135" b="3332"/>
          <a:stretch/>
        </p:blipFill>
        <p:spPr>
          <a:xfrm>
            <a:off x="5424854" y="1248508"/>
            <a:ext cx="5782725" cy="4457700"/>
          </a:xfrm>
        </p:spPr>
      </p:pic>
      <p:sp>
        <p:nvSpPr>
          <p:cNvPr id="5" name="Text Placeholder 4">
            <a:extLst>
              <a:ext uri="{FF2B5EF4-FFF2-40B4-BE49-F238E27FC236}">
                <a16:creationId xmlns:a16="http://schemas.microsoft.com/office/drawing/2014/main" id="{33F82A8F-647F-D10F-3357-DAB044DF0857}"/>
              </a:ext>
            </a:extLst>
          </p:cNvPr>
          <p:cNvSpPr>
            <a:spLocks noGrp="1"/>
          </p:cNvSpPr>
          <p:nvPr>
            <p:ph type="body" sz="half" idx="2"/>
          </p:nvPr>
        </p:nvSpPr>
        <p:spPr>
          <a:xfrm>
            <a:off x="1146705" y="1901396"/>
            <a:ext cx="3856037" cy="4042203"/>
          </a:xfrm>
        </p:spPr>
        <p:txBody>
          <a:bodyPr>
            <a:normAutofit/>
          </a:bodyPr>
          <a:lstStyle/>
          <a:p>
            <a:pPr marL="285750" indent="-285750">
              <a:buFont typeface="Arial" panose="020B0604020202020204" pitchFamily="34" charset="0"/>
              <a:buChar char="•"/>
            </a:pPr>
            <a:r>
              <a:rPr lang="en-US" dirty="0"/>
              <a:t>Used to collect the name, coordinates, sub-categories, and zip codes of healthcare facilities</a:t>
            </a:r>
          </a:p>
          <a:p>
            <a:pPr marL="285750" indent="-285750">
              <a:buFont typeface="Arial" panose="020B0604020202020204" pitchFamily="34" charset="0"/>
              <a:buChar char="•"/>
            </a:pPr>
            <a:r>
              <a:rPr lang="en-US" dirty="0"/>
              <a:t>Original plan was to search the API by list of zip codes</a:t>
            </a:r>
          </a:p>
          <a:p>
            <a:pPr marL="285750" indent="-285750">
              <a:buFont typeface="Arial" panose="020B0604020202020204" pitchFamily="34" charset="0"/>
              <a:buChar char="•"/>
            </a:pPr>
            <a:r>
              <a:rPr lang="en-US" dirty="0"/>
              <a:t>Afraid we’d hit our request limit, switched to searching by radius</a:t>
            </a:r>
          </a:p>
          <a:p>
            <a:pPr marL="285750" indent="-285750">
              <a:buFont typeface="Arial" panose="020B0604020202020204" pitchFamily="34" charset="0"/>
              <a:buChar char="•"/>
            </a:pPr>
            <a:r>
              <a:rPr lang="en-US" dirty="0"/>
              <a:t>Experienced issues:</a:t>
            </a:r>
          </a:p>
          <a:p>
            <a:pPr marL="742950" lvl="1" indent="-285750">
              <a:buFont typeface="Arial" panose="020B0604020202020204" pitchFamily="34" charset="0"/>
              <a:buChar char="•"/>
            </a:pPr>
            <a:r>
              <a:rPr lang="en-US" dirty="0"/>
              <a:t>Radius too wide</a:t>
            </a:r>
          </a:p>
          <a:p>
            <a:pPr marL="742950" lvl="1" indent="-285750">
              <a:buFont typeface="Arial" panose="020B0604020202020204" pitchFamily="34" charset="0"/>
              <a:buChar char="•"/>
            </a:pPr>
            <a:r>
              <a:rPr lang="en-US" dirty="0"/>
              <a:t>Limited results</a:t>
            </a:r>
          </a:p>
          <a:p>
            <a:pPr marL="742950" lvl="1" indent="-285750">
              <a:buFont typeface="Arial" panose="020B0604020202020204" pitchFamily="34" charset="0"/>
              <a:buChar char="•"/>
            </a:pPr>
            <a:r>
              <a:rPr lang="en-US" dirty="0"/>
              <a:t>Timeouts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7452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DDF58-6B3B-6023-49C1-329914BF2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528EE5-7F73-A003-D3F7-394DB8AB659B}"/>
              </a:ext>
            </a:extLst>
          </p:cNvPr>
          <p:cNvSpPr>
            <a:spLocks noGrp="1"/>
          </p:cNvSpPr>
          <p:nvPr>
            <p:ph type="title"/>
          </p:nvPr>
        </p:nvSpPr>
        <p:spPr/>
        <p:txBody>
          <a:bodyPr/>
          <a:lstStyle/>
          <a:p>
            <a:r>
              <a:rPr lang="en-US" dirty="0"/>
              <a:t>State of Colorado</a:t>
            </a:r>
          </a:p>
        </p:txBody>
      </p:sp>
      <p:sp>
        <p:nvSpPr>
          <p:cNvPr id="5" name="Text Placeholder 4">
            <a:extLst>
              <a:ext uri="{FF2B5EF4-FFF2-40B4-BE49-F238E27FC236}">
                <a16:creationId xmlns:a16="http://schemas.microsoft.com/office/drawing/2014/main" id="{465CD7B2-F402-CFB6-E4B2-02B29129C9E5}"/>
              </a:ext>
            </a:extLst>
          </p:cNvPr>
          <p:cNvSpPr>
            <a:spLocks noGrp="1"/>
          </p:cNvSpPr>
          <p:nvPr>
            <p:ph type="body" sz="half" idx="2"/>
          </p:nvPr>
        </p:nvSpPr>
        <p:spPr/>
        <p:txBody>
          <a:bodyPr/>
          <a:lstStyle/>
          <a:p>
            <a:r>
              <a:rPr lang="en-US" dirty="0"/>
              <a:t>When searching for a user-friendly API with population, income and age data by zip code for Denver, Lisa found </a:t>
            </a:r>
            <a:r>
              <a:rPr lang="en-US" b="0" dirty="0">
                <a:solidFill>
                  <a:srgbClr val="FFC000"/>
                </a:solidFill>
                <a:effectLst/>
                <a:latin typeface="Consolas" panose="020B0609020204030204" pitchFamily="49" charset="0"/>
              </a:rPr>
              <a:t>'https://</a:t>
            </a:r>
            <a:r>
              <a:rPr lang="en-US" b="0" dirty="0" err="1">
                <a:solidFill>
                  <a:srgbClr val="FFC000"/>
                </a:solidFill>
                <a:effectLst/>
                <a:latin typeface="Consolas" panose="020B0609020204030204" pitchFamily="49" charset="0"/>
              </a:rPr>
              <a:t>data.colorado.gov</a:t>
            </a:r>
            <a:r>
              <a:rPr lang="en-US" b="0" dirty="0">
                <a:solidFill>
                  <a:srgbClr val="FFC000"/>
                </a:solidFill>
                <a:effectLst/>
                <a:latin typeface="Consolas" panose="020B0609020204030204" pitchFamily="49" charset="0"/>
              </a:rPr>
              <a:t>/resource/ucnv-vw74.json?’</a:t>
            </a:r>
          </a:p>
          <a:p>
            <a:r>
              <a:rPr lang="en-US" dirty="0"/>
              <a:t>She used a for loop to call data from this source about each zip code which was returned by </a:t>
            </a:r>
            <a:r>
              <a:rPr lang="en-US" dirty="0" err="1"/>
              <a:t>Kelsy’s</a:t>
            </a:r>
            <a:r>
              <a:rPr lang="en-US" dirty="0"/>
              <a:t> facility search.   </a:t>
            </a:r>
          </a:p>
          <a:p>
            <a:endParaRPr lang="en-US" dirty="0"/>
          </a:p>
        </p:txBody>
      </p:sp>
      <p:pic>
        <p:nvPicPr>
          <p:cNvPr id="8" name="Content Placeholder 7" descr="A screen shot of a computer screen&#10;&#10;Description automatically generated">
            <a:extLst>
              <a:ext uri="{FF2B5EF4-FFF2-40B4-BE49-F238E27FC236}">
                <a16:creationId xmlns:a16="http://schemas.microsoft.com/office/drawing/2014/main" id="{CE9BDF2C-18EB-EF74-2ACC-CB7669E4BA97}"/>
              </a:ext>
            </a:extLst>
          </p:cNvPr>
          <p:cNvPicPr>
            <a:picLocks noGrp="1" noChangeAspect="1"/>
          </p:cNvPicPr>
          <p:nvPr>
            <p:ph idx="1"/>
          </p:nvPr>
        </p:nvPicPr>
        <p:blipFill rotWithShape="1">
          <a:blip r:embed="rId2"/>
          <a:srcRect l="-1925" r="16823"/>
          <a:stretch/>
        </p:blipFill>
        <p:spPr>
          <a:xfrm>
            <a:off x="4939989" y="1429543"/>
            <a:ext cx="6394371" cy="4324865"/>
          </a:xfrm>
        </p:spPr>
      </p:pic>
    </p:spTree>
    <p:extLst>
      <p:ext uri="{BB962C8B-B14F-4D97-AF65-F5344CB8AC3E}">
        <p14:creationId xmlns:p14="http://schemas.microsoft.com/office/powerpoint/2010/main" val="356837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1F37EB88-B2EE-3702-8AD6-84E9CEA47247}"/>
            </a:ext>
          </a:extLst>
        </p:cNvPr>
        <p:cNvGrpSpPr/>
        <p:nvPr/>
      </p:nvGrpSpPr>
      <p:grpSpPr>
        <a:xfrm>
          <a:off x="0" y="0"/>
          <a:ext cx="0" cy="0"/>
          <a:chOff x="0" y="0"/>
          <a:chExt cx="0" cy="0"/>
        </a:xfrm>
      </p:grpSpPr>
      <p:grpSp>
        <p:nvGrpSpPr>
          <p:cNvPr id="81" name="Group 80">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2" name="Rectangle 81">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EC42E778-E5E5-941C-0E96-1309157AC4D5}"/>
              </a:ext>
            </a:extLst>
          </p:cNvPr>
          <p:cNvSpPr>
            <a:spLocks noGrp="1"/>
          </p:cNvSpPr>
          <p:nvPr>
            <p:ph type="ctrTitle"/>
          </p:nvPr>
        </p:nvSpPr>
        <p:spPr>
          <a:xfrm>
            <a:off x="5270066" y="1122363"/>
            <a:ext cx="5397933" cy="2387600"/>
          </a:xfrm>
        </p:spPr>
        <p:txBody>
          <a:bodyPr>
            <a:normAutofit/>
          </a:bodyPr>
          <a:lstStyle/>
          <a:p>
            <a:r>
              <a:rPr lang="en-US" dirty="0"/>
              <a:t>Data analysis</a:t>
            </a:r>
          </a:p>
        </p:txBody>
      </p:sp>
      <p:sp>
        <p:nvSpPr>
          <p:cNvPr id="3" name="Subtitle 2">
            <a:extLst>
              <a:ext uri="{FF2B5EF4-FFF2-40B4-BE49-F238E27FC236}">
                <a16:creationId xmlns:a16="http://schemas.microsoft.com/office/drawing/2014/main" id="{105C6191-0E37-85DD-CBF8-20526BA2D156}"/>
              </a:ext>
            </a:extLst>
          </p:cNvPr>
          <p:cNvSpPr>
            <a:spLocks noGrp="1"/>
          </p:cNvSpPr>
          <p:nvPr>
            <p:ph type="subTitle" idx="1"/>
          </p:nvPr>
        </p:nvSpPr>
        <p:spPr>
          <a:xfrm>
            <a:off x="5230896" y="3602038"/>
            <a:ext cx="5437103" cy="1655762"/>
          </a:xfrm>
        </p:spPr>
        <p:txBody>
          <a:bodyPr>
            <a:normAutofit/>
          </a:bodyPr>
          <a:lstStyle/>
          <a:p>
            <a:r>
              <a:rPr lang="en-US" dirty="0"/>
              <a:t>Exploration, questions &amp; findings</a:t>
            </a:r>
          </a:p>
        </p:txBody>
      </p:sp>
      <p:pic>
        <p:nvPicPr>
          <p:cNvPr id="83" name="Picture 82" descr="Graph on document with pen">
            <a:extLst>
              <a:ext uri="{FF2B5EF4-FFF2-40B4-BE49-F238E27FC236}">
                <a16:creationId xmlns:a16="http://schemas.microsoft.com/office/drawing/2014/main" id="{560EFB79-57A4-2520-FFAF-10C7D0C4C5D6}"/>
              </a:ext>
            </a:extLst>
          </p:cNvPr>
          <p:cNvPicPr>
            <a:picLocks noChangeAspect="1"/>
          </p:cNvPicPr>
          <p:nvPr/>
        </p:nvPicPr>
        <p:blipFill rotWithShape="1">
          <a:blip r:embed="rId4"/>
          <a:srcRect l="34302" r="20579" b="-1"/>
          <a:stretch/>
        </p:blipFill>
        <p:spPr>
          <a:xfrm>
            <a:off x="-5597" y="10"/>
            <a:ext cx="4635583" cy="6857990"/>
          </a:xfrm>
          <a:prstGeom prst="rect">
            <a:avLst/>
          </a:prstGeom>
        </p:spPr>
      </p:pic>
      <p:grpSp>
        <p:nvGrpSpPr>
          <p:cNvPr id="84" name="Group 83">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85"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86"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7"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8"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89"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0"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1"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2"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3"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4"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5"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6"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7"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8"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9"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0"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1"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2"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3"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4"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5"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6"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7"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1"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2"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3"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14"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5"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6"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7"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8"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9"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0"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1"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2"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3"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4"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5"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26"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7"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8"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9"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0"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1"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2"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3"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4"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5"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6"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7"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8"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139" name="Group 138">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0"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1"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2"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3"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4"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5"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6"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7"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8"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9"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1126658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1449</TotalTime>
  <Words>960</Words>
  <Application>Microsoft Macintosh PowerPoint</Application>
  <PresentationFormat>Widescreen</PresentationFormat>
  <Paragraphs>81</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Arial</vt:lpstr>
      <vt:lpstr>Consolas</vt:lpstr>
      <vt:lpstr>Tw Cen MT</vt:lpstr>
      <vt:lpstr>Circuit</vt:lpstr>
      <vt:lpstr>Project 1 | Access to Healthcare services in Denver, CO</vt:lpstr>
      <vt:lpstr>contents</vt:lpstr>
      <vt:lpstr>Project Ideation</vt:lpstr>
      <vt:lpstr>Original Question</vt:lpstr>
      <vt:lpstr>Refined Question</vt:lpstr>
      <vt:lpstr>Data fetching &amp; API integration</vt:lpstr>
      <vt:lpstr>GeoApify Place API</vt:lpstr>
      <vt:lpstr>State of Colorado</vt:lpstr>
      <vt:lpstr>Data analysis</vt:lpstr>
      <vt:lpstr>Question 1: Are healthcare facilities denser where the population is dense? </vt:lpstr>
      <vt:lpstr>Denver Healthcare facilities: color according to category,  Hoover shows name, category and zip code.</vt:lpstr>
      <vt:lpstr>Plot 1: Healthcare facilities AND Population per zip code</vt:lpstr>
      <vt:lpstr>Plot 2: Facility count vs. Population</vt:lpstr>
      <vt:lpstr>Denver zip codes: Dot size is according to population, Dot color by Number of Facilities in that Zip Code.  Hoover shows facility count,  population, per Capita</vt:lpstr>
      <vt:lpstr>Question 2</vt:lpstr>
      <vt:lpstr>Plot 1: Healthcare facilities per zip code against per capita income</vt:lpstr>
      <vt:lpstr>Plot 2: healthcare facilities vs per capita income</vt:lpstr>
      <vt:lpstr>Question 3: Is the number of healthcare facilities correspond to the median age of a population?</vt:lpstr>
      <vt:lpstr>Plot 1: Healthcare facilities per zip code against Median age</vt:lpstr>
      <vt:lpstr>Plot 2: healthcare facilities vs Median age</vt:lpstr>
      <vt:lpstr>Summary &amp; Future Questions</vt:lpstr>
      <vt:lpstr>Summary</vt:lpstr>
      <vt:lpstr>Future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 Martin-Strong</dc:creator>
  <cp:lastModifiedBy>Liz Martin-Strong</cp:lastModifiedBy>
  <cp:revision>9</cp:revision>
  <dcterms:created xsi:type="dcterms:W3CDTF">2024-02-05T19:02:32Z</dcterms:created>
  <dcterms:modified xsi:type="dcterms:W3CDTF">2024-02-07T04:55:50Z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06fd2e6-4701-4289-95bf-46a825c601d9_Enabled">
    <vt:lpwstr>true</vt:lpwstr>
  </property>
  <property fmtid="{D5CDD505-2E9C-101B-9397-08002B2CF9AE}" pid="3" name="MSIP_Label_f06fd2e6-4701-4289-95bf-46a825c601d9_SetDate">
    <vt:lpwstr>2024-02-05T19:03:16Z</vt:lpwstr>
  </property>
  <property fmtid="{D5CDD505-2E9C-101B-9397-08002B2CF9AE}" pid="4" name="MSIP_Label_f06fd2e6-4701-4289-95bf-46a825c601d9_Method">
    <vt:lpwstr>Standard</vt:lpwstr>
  </property>
  <property fmtid="{D5CDD505-2E9C-101B-9397-08002B2CF9AE}" pid="5" name="MSIP_Label_f06fd2e6-4701-4289-95bf-46a825c601d9_Name">
    <vt:lpwstr>defa4170-0d19-0005-0004-bc88714345d2</vt:lpwstr>
  </property>
  <property fmtid="{D5CDD505-2E9C-101B-9397-08002B2CF9AE}" pid="6" name="MSIP_Label_f06fd2e6-4701-4289-95bf-46a825c601d9_SiteId">
    <vt:lpwstr>2e776408-8a28-4134-90d7-a7dd1b722dc3</vt:lpwstr>
  </property>
  <property fmtid="{D5CDD505-2E9C-101B-9397-08002B2CF9AE}" pid="7" name="MSIP_Label_f06fd2e6-4701-4289-95bf-46a825c601d9_ActionId">
    <vt:lpwstr>7757ab23-c3dc-4d58-a4e7-e9fa7e7ac157</vt:lpwstr>
  </property>
  <property fmtid="{D5CDD505-2E9C-101B-9397-08002B2CF9AE}" pid="8" name="MSIP_Label_f06fd2e6-4701-4289-95bf-46a825c601d9_ContentBits">
    <vt:lpwstr>0</vt:lpwstr>
  </property>
</Properties>
</file>