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2" r:id="rId5"/>
    <p:sldId id="263" r:id="rId6"/>
    <p:sldId id="261" r:id="rId7"/>
    <p:sldId id="264" r:id="rId8"/>
    <p:sldId id="265" r:id="rId9"/>
    <p:sldId id="260" r:id="rId10"/>
    <p:sldId id="266" r:id="rId11"/>
    <p:sldId id="269" r:id="rId12"/>
    <p:sldId id="270" r:id="rId13"/>
    <p:sldId id="267" r:id="rId14"/>
    <p:sldId id="271" r:id="rId15"/>
    <p:sldId id="272" r:id="rId16"/>
    <p:sldId id="268" r:id="rId17"/>
    <p:sldId id="273" r:id="rId18"/>
    <p:sldId id="274" r:id="rId19"/>
    <p:sldId id="259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9867" autoAdjust="0"/>
  </p:normalViewPr>
  <p:slideViewPr>
    <p:cSldViewPr snapToGrid="0">
      <p:cViewPr varScale="1">
        <p:scale>
          <a:sx n="78" d="100"/>
          <a:sy n="78" d="100"/>
        </p:scale>
        <p:origin x="12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F6F76B-7DFF-49C6-AB8A-0D18612E66F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E447F-C77B-420B-A410-918FE516F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07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E447F-C77B-420B-A410-918FE516F8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75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E447F-C77B-420B-A410-918FE516F83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11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E447F-C77B-420B-A410-918FE516F83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33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9BC3AA-1F3C-56C9-E7DB-A9C47A6EE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Project 1 | Access to Healthcare services in Denver, 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928A6-A6E6-79B2-11C6-4C4886A19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University of Oregon Data visualization bootcamp</a:t>
            </a:r>
          </a:p>
          <a:p>
            <a:pPr algn="ctr"/>
            <a:r>
              <a:rPr lang="en-US">
                <a:solidFill>
                  <a:schemeClr val="bg2"/>
                </a:solidFill>
              </a:rPr>
              <a:t>Lisa Tschudi, Kelsy Dysart, Liz Martin-Strong</a:t>
            </a:r>
          </a:p>
        </p:txBody>
      </p:sp>
    </p:spTree>
    <p:extLst>
      <p:ext uri="{BB962C8B-B14F-4D97-AF65-F5344CB8AC3E}">
        <p14:creationId xmlns:p14="http://schemas.microsoft.com/office/powerpoint/2010/main" val="2149274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BB6F-F489-D03C-E3B2-6DE6673A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54A4B-80A1-F8BD-DDD3-673F28DDD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healthcare facilities denser where the population is dense? In other words:</a:t>
            </a:r>
          </a:p>
          <a:p>
            <a:pPr lvl="1"/>
            <a:r>
              <a:rPr lang="en-US" dirty="0"/>
              <a:t>Is there a correlation between population of a zip code and number of healthcare facilities?</a:t>
            </a:r>
          </a:p>
        </p:txBody>
      </p:sp>
    </p:spTree>
    <p:extLst>
      <p:ext uri="{BB962C8B-B14F-4D97-AF65-F5344CB8AC3E}">
        <p14:creationId xmlns:p14="http://schemas.microsoft.com/office/powerpoint/2010/main" val="3429248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C72B-3D74-A1A3-50E6-F77DBE47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1: Healthcare facilities per zip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41C97-BC57-7FEE-3500-DB540A925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Lisa – Chart goes here</a:t>
            </a:r>
          </a:p>
        </p:txBody>
      </p:sp>
    </p:spTree>
    <p:extLst>
      <p:ext uri="{BB962C8B-B14F-4D97-AF65-F5344CB8AC3E}">
        <p14:creationId xmlns:p14="http://schemas.microsoft.com/office/powerpoint/2010/main" val="3449666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8E63-62A8-EF78-6836-A715A8DA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2: Facility count vs. 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6BE74-0A0F-6CAC-20B4-FD2ADF16F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Lisa insert scatterplot &amp;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774850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546-0A53-4515-6CFD-6F69320C5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4AFC9-36D0-E717-E2EC-4929264D9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correlation of per capita income with the number of healthcare facilities in a zip code?</a:t>
            </a:r>
          </a:p>
        </p:txBody>
      </p:sp>
    </p:spTree>
    <p:extLst>
      <p:ext uri="{BB962C8B-B14F-4D97-AF65-F5344CB8AC3E}">
        <p14:creationId xmlns:p14="http://schemas.microsoft.com/office/powerpoint/2010/main" val="3896564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4E90A-0C64-11B0-037A-65937E31E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37801-4606-0886-86FD-CDE2A9AF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1: Healthcare facilities per zip code against per capita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ABBFF-1671-5BAF-6725-EAB8D8730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Liz – Chart goes here</a:t>
            </a:r>
          </a:p>
        </p:txBody>
      </p:sp>
    </p:spTree>
    <p:extLst>
      <p:ext uri="{BB962C8B-B14F-4D97-AF65-F5344CB8AC3E}">
        <p14:creationId xmlns:p14="http://schemas.microsoft.com/office/powerpoint/2010/main" val="108913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EBC39-A41C-47C2-6D86-ACB863107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7E8C8-4896-1A04-7D90-C7C0DEFD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2: healthcare facilities vs per capita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E8EE0-A7DB-F4E2-1960-5F3EE30F9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Liz insert scatter plot and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437705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B069C-11AF-C150-8832-EB50C97D1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3: Is the number of healthcare facilities correspond to the median age of a population?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CAB57-9BF0-105C-286C-3B0082C14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other words:</a:t>
            </a:r>
          </a:p>
          <a:p>
            <a:pPr lvl="1"/>
            <a:r>
              <a:rPr lang="en-US" dirty="0"/>
              <a:t>Is there a correlation between median age and the number of healthcare facilities by zip code in the Denver area? NO</a:t>
            </a:r>
          </a:p>
          <a:p>
            <a:r>
              <a:rPr lang="en-US" dirty="0"/>
              <a:t>We found no statistically meaningful correlation.</a:t>
            </a:r>
          </a:p>
          <a:p>
            <a:r>
              <a:rPr lang="en-US" dirty="0"/>
              <a:t>By viewing the data as a scatter, and again as a double bar chart we see no visible relationship. The coefficient of determination is </a:t>
            </a:r>
            <a:r>
              <a:rPr lang="en-US" sz="4000" dirty="0"/>
              <a:t>0.018</a:t>
            </a:r>
            <a:r>
              <a:rPr lang="en-US" dirty="0"/>
              <a:t>, which indicates no correlation.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333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82195-76A5-D445-082E-999A1FFE6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460F-25C3-BAB4-D4EE-2BA21BBF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1: Healthcare facilities per zip code against Median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D9D27-8E0C-0261-001E-56BA8948A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Kelsy</a:t>
            </a:r>
            <a:r>
              <a:rPr lang="en-US" dirty="0"/>
              <a:t> – Chart goes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185AE3-4B2F-1F88-2964-B08C1DB3A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07" y="2031013"/>
            <a:ext cx="10278207" cy="397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93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D0A19-9825-0314-A161-343527923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58EF9-116F-5FA4-9BCE-09519511D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2: healthcare facilities vs Median 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C9AA5-BB04-35C2-45C5-A6669FA3E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326" y="209708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04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84C0FD-B72F-8DF6-BB2C-FC7682676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96A8A5D-137F-4A8A-9811-F7A867F0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6EA64E00-438F-4B4F-9366-7A7230A9A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9E6386A-8042-4EC7-A981-EFAC2ACB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D34DE8-0BE2-FB1B-D56C-15647729C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4894" y="1122363"/>
            <a:ext cx="3156229" cy="2387600"/>
          </a:xfrm>
        </p:spPr>
        <p:txBody>
          <a:bodyPr>
            <a:normAutofit/>
          </a:bodyPr>
          <a:lstStyle/>
          <a:p>
            <a:r>
              <a:rPr lang="en-US" sz="4400"/>
              <a:t>Summary &amp; Future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71496-1F2D-1415-5CD9-F50DC0E37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6319" y="3602038"/>
            <a:ext cx="3184804" cy="165576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77B3BF-72EE-CF99-4570-8B83196CD94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490" r="27403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FA686C7-6B08-416F-AEF3-C20407936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2BBDDDB2-3938-4066-91BA-4907AF88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D2125FCC-F305-4C4C-9CB1-14B83ADD7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96643530-0EE0-4AC8-8241-ED8E26ED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A784F0C8-95D3-4D7D-8FA9-326D3DEA2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4D49008E-3A2F-4C2C-85EB-1D228F38E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B09CB0F8-91EE-4A04-91CD-9B9D390E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54CB039-9A52-4C07-BDB1-747876D8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AD9FE313-C425-42A8-92A9-82E74C409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CD506FC5-3A23-48B7-9771-7B77E6DA0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6FF54CDF-21B0-46AE-B402-234E62F9D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E88784D-C24D-4FBD-AF34-85BA74966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F524C128-9723-4A4D-BFB5-7EBD5B24F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9C742EF7-4F82-4B4A-9693-4F794B6A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0265747A-2114-4F0F-81B6-618FD389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99E488E3-470E-4FC6-A3B0-141DF162D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12B7DC5-03F3-4B7B-9520-D66144F16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B2355AA2-DB69-485A-B600-E3DF02F2D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4DC3AC80-2B15-428E-8B1E-53312C666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C48F81D6-640C-4483-9773-8C7BFF46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C7AA2EE3-7411-4DCB-B79E-0C5C95D7C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B84BFA3-B122-4CA5-8C28-79134C97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A7C22B06-B32B-46EB-9428-B7CA7DA1F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1AE1D740-5AF4-4B8F-B533-C8CD4E56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55B0792-99B8-4014-AC84-7B39D2129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395B90B6-A4DE-4EEF-B53E-395E8D4AF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0117576-A27F-4175-BD9D-EE15C96D9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93C8332E-93D3-4919-A977-06EC76556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086AC0E-8130-47AC-A510-5285FAE65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DF1BC1DF-8089-49D8-9535-EAB0D7C9A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97388BAE-DCB9-4B88-9CDE-6FA3304D3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7E059A96-E5FE-4EE1-9C6D-3AB208BF6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CD6A3DCE-FBEE-41E7-A0EC-CA23A1DF3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52966C83-B07E-463F-B982-F3E074D9D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0F475B53-6578-4C68-AC7C-3BE28EA6A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8475C02B-D024-4E20-9EF3-2A7E96740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1F5EF5DC-7372-4549-B0A6-800F19406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08D96-CCB2-426B-862C-2BDB2AF71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26752E6D-E46B-4DA2-B280-5C696EF4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11E7A27-73CF-4E1E-8AE2-B88B96F3B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BE1EE2-4667-4A45-80F7-217D3B6FA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A48239BC-3712-4110-AE92-4AC892603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14B6D739-1C93-4350-BC14-ED88C6341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2F73DF89-CB95-4798-90CA-B7A1DF2D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1DA7D977-8D60-47B5-8071-30A6FA0C9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4A241594-4FC5-4570-94B2-724F248A6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9D31F634-1A34-473E-A0FA-D06EB57D9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CE20C679-7385-48FF-BBE5-5BA7C0E70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ADF9CA3B-265F-4927-BA79-0A676AF3F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B138D01D-340C-4DB0-A0E1-D54B9319D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B56918B0-069B-4C98-995E-4D6B0B176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2BD45940-09B7-4CD3-90E7-0EA2CF6A0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347A8664-7179-419E-A26E-825076291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B7350394-4D50-4E2E-8AF2-F4A52E734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B464294-4049-4542-A83E-22B8CC633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C78E281-F596-4ECB-979A-89D89452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C20E68C0-5C9E-4DA6-83AD-0EC3179BB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33">
              <a:extLst>
                <a:ext uri="{FF2B5EF4-FFF2-40B4-BE49-F238E27FC236}">
                  <a16:creationId xmlns:a16="http://schemas.microsoft.com/office/drawing/2014/main" id="{80C08ED9-C9F6-4168-816A-F5C5F3AF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34">
              <a:extLst>
                <a:ext uri="{FF2B5EF4-FFF2-40B4-BE49-F238E27FC236}">
                  <a16:creationId xmlns:a16="http://schemas.microsoft.com/office/drawing/2014/main" id="{0A83E4BF-890D-4E0A-A720-48088D422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35">
              <a:extLst>
                <a:ext uri="{FF2B5EF4-FFF2-40B4-BE49-F238E27FC236}">
                  <a16:creationId xmlns:a16="http://schemas.microsoft.com/office/drawing/2014/main" id="{996F9B33-C769-451E-9044-EA85C625C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36">
              <a:extLst>
                <a:ext uri="{FF2B5EF4-FFF2-40B4-BE49-F238E27FC236}">
                  <a16:creationId xmlns:a16="http://schemas.microsoft.com/office/drawing/2014/main" id="{F91D6EA2-C024-4E53-A81E-A50907517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233F8C4E-A946-462B-9703-971ABD45D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id="{06059614-A557-45C6-B625-488D41C39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26BCD22B-880F-40F8-88AC-CD9285348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40">
              <a:extLst>
                <a:ext uri="{FF2B5EF4-FFF2-40B4-BE49-F238E27FC236}">
                  <a16:creationId xmlns:a16="http://schemas.microsoft.com/office/drawing/2014/main" id="{52324B00-0190-4453-9F81-F0E913800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Rectangle 41">
              <a:extLst>
                <a:ext uri="{FF2B5EF4-FFF2-40B4-BE49-F238E27FC236}">
                  <a16:creationId xmlns:a16="http://schemas.microsoft.com/office/drawing/2014/main" id="{33BE57C0-F93F-4C88-B489-0BFA90D01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701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F1ED-76FA-BA66-A9A9-E5529AE4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27879-74E6-1FD5-6980-19E2A89EA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Ideation</a:t>
            </a:r>
          </a:p>
          <a:p>
            <a:r>
              <a:rPr lang="en-US" dirty="0"/>
              <a:t>Data fetching / API Integration</a:t>
            </a:r>
          </a:p>
          <a:p>
            <a:r>
              <a:rPr lang="en-US" dirty="0"/>
              <a:t>Data Analysis</a:t>
            </a:r>
          </a:p>
          <a:p>
            <a:r>
              <a:rPr lang="en-US" dirty="0"/>
              <a:t>Summary &amp; Future Questions</a:t>
            </a:r>
          </a:p>
        </p:txBody>
      </p:sp>
    </p:spTree>
    <p:extLst>
      <p:ext uri="{BB962C8B-B14F-4D97-AF65-F5344CB8AC3E}">
        <p14:creationId xmlns:p14="http://schemas.microsoft.com/office/powerpoint/2010/main" val="1831316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40CE-8CA7-A4A4-D7E5-61EABE9C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65804-D8AD-D72C-2516-4F1CF03A8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363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ABDAE-DC4C-8396-9320-BFBDE80D6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36B9F-BED1-3B75-452E-B21A5523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88A57-6820-A6FB-4CE9-793992E5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Wheelchair access to facilities in Denver, CO healthcare facilities.</a:t>
            </a:r>
          </a:p>
          <a:p>
            <a:r>
              <a:rPr lang="en-US" dirty="0"/>
              <a:t>Compare the types of facilities or narrow down the ‘healthcare’ category.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/>
              <a:t>**Lisa’s </a:t>
            </a:r>
            <a:r>
              <a:rPr lang="en-US" dirty="0"/>
              <a:t>copy has a good expansion for the </a:t>
            </a:r>
            <a:r>
              <a:rPr lang="en-US"/>
              <a:t>summary.**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7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9A8318D9-70E6-AD1A-4142-9B39F5CBA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5CA00CA-0D44-527F-ADAA-9D2F9272C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2"/>
                </a:solidFill>
              </a:rPr>
              <a:t>Questions or feedback?</a:t>
            </a:r>
          </a:p>
        </p:txBody>
      </p:sp>
    </p:spTree>
    <p:extLst>
      <p:ext uri="{BB962C8B-B14F-4D97-AF65-F5344CB8AC3E}">
        <p14:creationId xmlns:p14="http://schemas.microsoft.com/office/powerpoint/2010/main" val="3793611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E8AD01-417E-62B1-E6B8-BE677CEA7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C68F39D-867D-4AFF-94C4-C3829AD5C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8EC3C6AD-76A6-4B9E-9700-E70BCEA5B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DC213DD1-BF02-41F7-80A7-E6A5694F5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E5E4A3-08ED-9269-2C47-3BC848EA6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0066" y="1122363"/>
            <a:ext cx="5397933" cy="2387600"/>
          </a:xfrm>
        </p:spPr>
        <p:txBody>
          <a:bodyPr>
            <a:normAutofit/>
          </a:bodyPr>
          <a:lstStyle/>
          <a:p>
            <a:r>
              <a:rPr lang="en-US" dirty="0"/>
              <a:t>Project Ideation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4D229-9604-22A7-A737-FE41536E6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0896" y="3602038"/>
            <a:ext cx="5437103" cy="1655762"/>
          </a:xfrm>
        </p:spPr>
        <p:txBody>
          <a:bodyPr>
            <a:normAutofit/>
          </a:bodyPr>
          <a:lstStyle/>
          <a:p>
            <a:r>
              <a:rPr lang="en-US" dirty="0"/>
              <a:t>Problem statement &amp; scope of exploration</a:t>
            </a:r>
          </a:p>
        </p:txBody>
      </p:sp>
      <p:pic>
        <p:nvPicPr>
          <p:cNvPr id="5" name="Picture 4" descr="Lightbulb idea concept">
            <a:extLst>
              <a:ext uri="{FF2B5EF4-FFF2-40B4-BE49-F238E27FC236}">
                <a16:creationId xmlns:a16="http://schemas.microsoft.com/office/drawing/2014/main" id="{E9172CEE-2DAD-ED8D-344B-A705CAF403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15" r="51465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466CCD0-FEF9-460D-9FB6-11613A492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F642B7E9-F9AF-4BC0-B586-E7B0E8E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16CE5EA6-3C76-4E5C-9257-D6A61A31C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DD7BCC42-B325-4F92-B500-14A2933DA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197BF445-29BA-4C54-A1B4-A4390F022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B10C1630-E8C0-489C-8FFB-C9BBAEDE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B8778BE5-6D1F-4629-A045-8A87E2C75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A7885ADB-F1C4-4FF3-93CD-7C9337E8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59FC4F71-6E39-414E-9F39-CE1479FF8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3FC9614F-1D2C-4CAC-8CE9-32DC7D863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2A872F50-76EA-4A5B-AA68-3CE2E2673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CE389546-6A1F-4203-ACD1-BC17DDBFB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1BA89DC9-FE9A-4228-A4BE-D3A37F865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A3E79A5-9B81-48B5-B96F-8D55B02FD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A76D4D27-C537-45E4-96DE-C5FD2C9A3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C1B158DD-2DCB-42FF-B1FE-3C947FEF0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3307DC3E-0C6E-4E70-AFA2-96538CE3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53A9F721-7EE3-4844-BB91-0B995BAC1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8F057800-5B8F-4775-805B-89727A78A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FC6DF692-3394-4FDD-92BA-CA0C41EB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B825CD97-262B-4A33-B1E5-55F0D81F4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F00EA2FE-C735-4E1E-B9DC-636C49061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95B50260-0DDF-4260-8DC1-D504B0643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BBB491EB-35C1-4159-94B2-A367ADC1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7EAA4E1C-EC83-44E0-A4AB-4B0F509A8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BE561717-C43F-46C1-BBCE-C830DE4A1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CC840BC4-F1CE-4A1B-A1DE-BB922689E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03B586C7-6126-46E0-9BEF-522798686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45C5C565-0EB6-4E0C-9752-84084CDBB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5CABC7BF-500C-4275-9EAA-9563EF43C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C7AA982B-BB49-4311-A724-81AAF8AB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89D49DD1-C07D-4ADD-BD4A-D6AA72575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4359B9DB-1A95-4934-A839-A76774D79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2B7EEF08-F28B-48E9-BA1D-E61AC6201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E846B9B0-7D1C-4E1B-9256-7F25E8E8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31B0CE6-7913-4D1C-AC18-2ED44DF92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0F3517CE-D006-4218-9BB0-65269371E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DE7DB798-CAAE-42A3-BDFE-D6AD0E0DA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07A53F87-B4E0-4C4E-B913-D336D8993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587D3AD0-B188-4D2E-A497-5180C1F22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E8B4429B-56DB-4ED5-8296-1C4EB6AE0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ABBE178E-641F-4008-8760-5134D226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BB7A09DD-4AE2-4235-BCBA-B52CB7986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64DBEF94-3525-4008-AD35-D566A238B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1C0CEBA3-32C8-4D37-BBD0-8863B008E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D12DBC8B-AE05-43C6-BF30-3F9CDADE9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47D642DC-B097-481B-8F32-671DE6AB5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0D7CD8F4-0787-4106-9E76-FF0AFA0AC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3ED06726-52C5-468C-BEA2-0194993F8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1541CE8F-816C-4189-8522-7AAA7EABD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3D0F8D98-15AC-458C-B872-777F4BBF3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C9DE1ACE-C20F-4504-B0A1-5A37CA0D1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E4BDEE62-868F-49A1-B97A-DE8EDC86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B71AB3E3-099B-47DC-AD0D-215F18FD3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7D4B7844-C6A2-45AA-9147-C1CEC0CB8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76E1971-1C4C-46C8-A821-63766428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35FAC14F-8CA0-40F3-ADE4-31DBF8BD7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33">
              <a:extLst>
                <a:ext uri="{FF2B5EF4-FFF2-40B4-BE49-F238E27FC236}">
                  <a16:creationId xmlns:a16="http://schemas.microsoft.com/office/drawing/2014/main" id="{778F8CB9-0C96-4B66-B943-C5BF1A1B5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34">
              <a:extLst>
                <a:ext uri="{FF2B5EF4-FFF2-40B4-BE49-F238E27FC236}">
                  <a16:creationId xmlns:a16="http://schemas.microsoft.com/office/drawing/2014/main" id="{DB1C8E93-74F9-42A0-B326-E06DC9C58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35">
              <a:extLst>
                <a:ext uri="{FF2B5EF4-FFF2-40B4-BE49-F238E27FC236}">
                  <a16:creationId xmlns:a16="http://schemas.microsoft.com/office/drawing/2014/main" id="{EC6EA429-8E16-49E0-82D7-5846CDA7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36">
              <a:extLst>
                <a:ext uri="{FF2B5EF4-FFF2-40B4-BE49-F238E27FC236}">
                  <a16:creationId xmlns:a16="http://schemas.microsoft.com/office/drawing/2014/main" id="{8F64C508-2357-44C9-93D8-FC81B85A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82F6F3F7-8F51-41B4-AC2B-699593A1F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id="{6F2FC65A-DA31-4602-B324-E53F76BD9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0E9B7CF9-E3CC-495E-A513-A8A1C2422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40">
              <a:extLst>
                <a:ext uri="{FF2B5EF4-FFF2-40B4-BE49-F238E27FC236}">
                  <a16:creationId xmlns:a16="http://schemas.microsoft.com/office/drawing/2014/main" id="{35C09477-23EA-4E6A-A8C2-5B447B25E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Rectangle 41">
              <a:extLst>
                <a:ext uri="{FF2B5EF4-FFF2-40B4-BE49-F238E27FC236}">
                  <a16:creationId xmlns:a16="http://schemas.microsoft.com/office/drawing/2014/main" id="{80A5D070-0FE6-4F72-8077-E259B2D35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6167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9391-EF2E-A497-B883-8A76DDD2C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A1E9F-74AB-2660-4F47-F1C717896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TODO: Lisa, can you please summarize your initial research idea? Was it available services for caregivers?</a:t>
            </a:r>
          </a:p>
          <a:p>
            <a:r>
              <a:rPr lang="en-US" dirty="0"/>
              <a:t>Narrowed question due to available data sets</a:t>
            </a:r>
          </a:p>
          <a:p>
            <a:pPr lvl="1"/>
            <a:r>
              <a:rPr lang="en-US" dirty="0"/>
              <a:t>Data to answer question was not easily publicly available.</a:t>
            </a:r>
          </a:p>
          <a:p>
            <a:pPr lvl="2"/>
            <a:r>
              <a:rPr lang="en-US" dirty="0"/>
              <a:t>Suspected it was an under researched question</a:t>
            </a:r>
          </a:p>
          <a:p>
            <a:pPr lvl="1"/>
            <a:r>
              <a:rPr lang="en-US" dirty="0"/>
              <a:t>Explored the Census data set</a:t>
            </a:r>
          </a:p>
          <a:p>
            <a:pPr lvl="2"/>
            <a:r>
              <a:rPr lang="en-US" dirty="0"/>
              <a:t>Complicated data schema and API call architecture.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59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98A35F-220D-DEF8-82F0-A5ADFA449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6D9E9-A629-EAC4-36B9-027A8F59D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Refined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381E1-C8C0-9ECA-F610-134DCEE1C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Still wanted to know more about access to health care services. </a:t>
            </a:r>
          </a:p>
          <a:p>
            <a:r>
              <a:rPr lang="en-US" dirty="0"/>
              <a:t>Modeled loosely off the Banking Desert exercise from class. </a:t>
            </a:r>
          </a:p>
          <a:p>
            <a:r>
              <a:rPr lang="en-US" dirty="0"/>
              <a:t>Curious if health care services were concentrated in geographic regions due to:</a:t>
            </a:r>
          </a:p>
          <a:p>
            <a:pPr lvl="1"/>
            <a:r>
              <a:rPr lang="en-US" dirty="0"/>
              <a:t>Higher population numbers</a:t>
            </a:r>
          </a:p>
          <a:p>
            <a:pPr lvl="1"/>
            <a:r>
              <a:rPr lang="en-US" dirty="0"/>
              <a:t>Income level</a:t>
            </a:r>
          </a:p>
          <a:p>
            <a:pPr lvl="1"/>
            <a:r>
              <a:rPr lang="en-US" dirty="0"/>
              <a:t>Age</a:t>
            </a:r>
          </a:p>
          <a:p>
            <a:r>
              <a:rPr lang="en-US" dirty="0"/>
              <a:t>Selected a large metro area – Denver, Colorado</a:t>
            </a:r>
          </a:p>
        </p:txBody>
      </p:sp>
    </p:spTree>
    <p:extLst>
      <p:ext uri="{BB962C8B-B14F-4D97-AF65-F5344CB8AC3E}">
        <p14:creationId xmlns:p14="http://schemas.microsoft.com/office/powerpoint/2010/main" val="3797962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FAE02B-18EA-1971-7CF4-7E03E7E85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96A8A5D-137F-4A8A-9811-F7A867F0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6EA64E00-438F-4B4F-9366-7A7230A9A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9E6386A-8042-4EC7-A981-EFAC2ACB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C6DC3C8-494F-E0F0-BE42-906309795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4894" y="1122363"/>
            <a:ext cx="3156229" cy="2387600"/>
          </a:xfrm>
        </p:spPr>
        <p:txBody>
          <a:bodyPr>
            <a:normAutofit/>
          </a:bodyPr>
          <a:lstStyle/>
          <a:p>
            <a:r>
              <a:rPr lang="en-US" sz="4100"/>
              <a:t>Data fetching &amp; API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FE2DE-31B9-0BB1-8D7E-4B713DD71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6319" y="3602038"/>
            <a:ext cx="3184804" cy="1655762"/>
          </a:xfrm>
        </p:spPr>
        <p:txBody>
          <a:bodyPr>
            <a:normAutofit/>
          </a:bodyPr>
          <a:lstStyle/>
          <a:p>
            <a:r>
              <a:rPr lang="en-US" dirty="0"/>
              <a:t>Sources, approach, testing, and refinement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3DB992-3B20-1F98-6F98-459F5C5F16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784" r="22220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FA686C7-6B08-416F-AEF3-C20407936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2BBDDDB2-3938-4066-91BA-4907AF88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D2125FCC-F305-4C4C-9CB1-14B83ADD7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96643530-0EE0-4AC8-8241-ED8E26ED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A784F0C8-95D3-4D7D-8FA9-326D3DEA2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4D49008E-3A2F-4C2C-85EB-1D228F38E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B09CB0F8-91EE-4A04-91CD-9B9D390ED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54CB039-9A52-4C07-BDB1-747876D86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AD9FE313-C425-42A8-92A9-82E74C409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CD506FC5-3A23-48B7-9771-7B77E6DA0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6FF54CDF-21B0-46AE-B402-234E62F9D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E88784D-C24D-4FBD-AF34-85BA74966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F524C128-9723-4A4D-BFB5-7EBD5B24FB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9C742EF7-4F82-4B4A-9693-4F794B6A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0265747A-2114-4F0F-81B6-618FD3895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99E488E3-470E-4FC6-A3B0-141DF162D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12B7DC5-03F3-4B7B-9520-D66144F16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B2355AA2-DB69-485A-B600-E3DF02F2D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4DC3AC80-2B15-428E-8B1E-53312C666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C48F81D6-640C-4483-9773-8C7BFF46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C7AA2EE3-7411-4DCB-B79E-0C5C95D7C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B84BFA3-B122-4CA5-8C28-79134C975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A7C22B06-B32B-46EB-9428-B7CA7DA1F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1AE1D740-5AF4-4B8F-B533-C8CD4E56E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55B0792-99B8-4014-AC84-7B39D2129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395B90B6-A4DE-4EEF-B53E-395E8D4AF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0117576-A27F-4175-BD9D-EE15C96D98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93C8332E-93D3-4919-A977-06EC76556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086AC0E-8130-47AC-A510-5285FAE65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DF1BC1DF-8089-49D8-9535-EAB0D7C9A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97388BAE-DCB9-4B88-9CDE-6FA3304D3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7E059A96-E5FE-4EE1-9C6D-3AB208BF6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CD6A3DCE-FBEE-41E7-A0EC-CA23A1DF3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52966C83-B07E-463F-B982-F3E074D9D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0F475B53-6578-4C68-AC7C-3BE28EA6A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8475C02B-D024-4E20-9EF3-2A7E96740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1F5EF5DC-7372-4549-B0A6-800F19406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08D96-CCB2-426B-862C-2BDB2AF71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26752E6D-E46B-4DA2-B280-5C696EF4F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11E7A27-73CF-4E1E-8AE2-B88B96F3B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BE1EE2-4667-4A45-80F7-217D3B6FA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45">
              <a:extLst>
                <a:ext uri="{FF2B5EF4-FFF2-40B4-BE49-F238E27FC236}">
                  <a16:creationId xmlns:a16="http://schemas.microsoft.com/office/drawing/2014/main" id="{A48239BC-3712-4110-AE92-4AC892603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14B6D739-1C93-4350-BC14-ED88C6341B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2F73DF89-CB95-4798-90CA-B7A1DF2D3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1DA7D977-8D60-47B5-8071-30A6FA0C9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4A241594-4FC5-4570-94B2-724F248A6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9D31F634-1A34-473E-A0FA-D06EB57D9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CE20C679-7385-48FF-BBE5-5BA7C0E70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ADF9CA3B-265F-4927-BA79-0A676AF3F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B138D01D-340C-4DB0-A0E1-D54B9319D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B56918B0-069B-4C98-995E-4D6B0B176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2BD45940-09B7-4CD3-90E7-0EA2CF6A0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347A8664-7179-419E-A26E-825076291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B7350394-4D50-4E2E-8AF2-F4A52E734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B464294-4049-4542-A83E-22B8CC633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C78E281-F596-4ECB-979A-89D89452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70" name="Freeform 32">
              <a:extLst>
                <a:ext uri="{FF2B5EF4-FFF2-40B4-BE49-F238E27FC236}">
                  <a16:creationId xmlns:a16="http://schemas.microsoft.com/office/drawing/2014/main" id="{C20E68C0-5C9E-4DA6-83AD-0EC3179BB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33">
              <a:extLst>
                <a:ext uri="{FF2B5EF4-FFF2-40B4-BE49-F238E27FC236}">
                  <a16:creationId xmlns:a16="http://schemas.microsoft.com/office/drawing/2014/main" id="{80C08ED9-C9F6-4168-816A-F5C5F3AF5A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34">
              <a:extLst>
                <a:ext uri="{FF2B5EF4-FFF2-40B4-BE49-F238E27FC236}">
                  <a16:creationId xmlns:a16="http://schemas.microsoft.com/office/drawing/2014/main" id="{0A83E4BF-890D-4E0A-A720-48088D422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35">
              <a:extLst>
                <a:ext uri="{FF2B5EF4-FFF2-40B4-BE49-F238E27FC236}">
                  <a16:creationId xmlns:a16="http://schemas.microsoft.com/office/drawing/2014/main" id="{996F9B33-C769-451E-9044-EA85C625C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36">
              <a:extLst>
                <a:ext uri="{FF2B5EF4-FFF2-40B4-BE49-F238E27FC236}">
                  <a16:creationId xmlns:a16="http://schemas.microsoft.com/office/drawing/2014/main" id="{F91D6EA2-C024-4E53-A81E-A50907517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233F8C4E-A946-462B-9703-971ABD45D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38">
              <a:extLst>
                <a:ext uri="{FF2B5EF4-FFF2-40B4-BE49-F238E27FC236}">
                  <a16:creationId xmlns:a16="http://schemas.microsoft.com/office/drawing/2014/main" id="{06059614-A557-45C6-B625-488D41C394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39">
              <a:extLst>
                <a:ext uri="{FF2B5EF4-FFF2-40B4-BE49-F238E27FC236}">
                  <a16:creationId xmlns:a16="http://schemas.microsoft.com/office/drawing/2014/main" id="{26BCD22B-880F-40F8-88AC-CD9285348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40">
              <a:extLst>
                <a:ext uri="{FF2B5EF4-FFF2-40B4-BE49-F238E27FC236}">
                  <a16:creationId xmlns:a16="http://schemas.microsoft.com/office/drawing/2014/main" id="{52324B00-0190-4453-9F81-F0E913800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Rectangle 41">
              <a:extLst>
                <a:ext uri="{FF2B5EF4-FFF2-40B4-BE49-F238E27FC236}">
                  <a16:creationId xmlns:a16="http://schemas.microsoft.com/office/drawing/2014/main" id="{33BE57C0-F93F-4C88-B489-0BFA90D01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187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2FF23-C693-5886-475C-B1276E1D6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4" y="900419"/>
            <a:ext cx="3856037" cy="1000977"/>
          </a:xfrm>
        </p:spPr>
        <p:txBody>
          <a:bodyPr/>
          <a:lstStyle/>
          <a:p>
            <a:r>
              <a:rPr lang="en-US" dirty="0" err="1"/>
              <a:t>GeoApify</a:t>
            </a:r>
            <a:r>
              <a:rPr lang="en-US" dirty="0"/>
              <a:t> Place API</a:t>
            </a:r>
          </a:p>
        </p:txBody>
      </p:sp>
      <p:pic>
        <p:nvPicPr>
          <p:cNvPr id="7" name="Content Placeholder 6" descr="A computer screen with text and numbers&#10;&#10;Description automatically generated">
            <a:extLst>
              <a:ext uri="{FF2B5EF4-FFF2-40B4-BE49-F238E27FC236}">
                <a16:creationId xmlns:a16="http://schemas.microsoft.com/office/drawing/2014/main" id="{08C5D68F-6ADF-3D16-7397-6E3F6B0A3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454" t="2135" b="3332"/>
          <a:stretch/>
        </p:blipFill>
        <p:spPr>
          <a:xfrm>
            <a:off x="5424854" y="1248508"/>
            <a:ext cx="5782725" cy="445770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F82A8F-647F-D10F-3357-DAB044DF0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1901396"/>
            <a:ext cx="3856037" cy="404220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to collect the name, coordinates, sub-categories, and zip codes of healthcare facilities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Original plan was to search the API by list of zip codes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Afraid we’d hit our request limit, switched to searching by radius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Experienced issues: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Radius too wide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Limited results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Timeouts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82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DDF58-6B3B-6023-49C1-329914BF2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28EE5-7F73-A003-D3F7-394DB8AB6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Colorado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5CD7B2-F402-CFB6-E4B2-02B29129C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Lisa – include a few highlights here and process</a:t>
            </a:r>
          </a:p>
        </p:txBody>
      </p:sp>
      <p:pic>
        <p:nvPicPr>
          <p:cNvPr id="8" name="Content Placeholder 7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CE9BDF2C-18EB-EF74-2ACC-CB7669E4B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925" r="3728"/>
          <a:stretch/>
        </p:blipFill>
        <p:spPr>
          <a:xfrm>
            <a:off x="4533605" y="1266567"/>
            <a:ext cx="7378309" cy="4324865"/>
          </a:xfrm>
        </p:spPr>
      </p:pic>
    </p:spTree>
    <p:extLst>
      <p:ext uri="{BB962C8B-B14F-4D97-AF65-F5344CB8AC3E}">
        <p14:creationId xmlns:p14="http://schemas.microsoft.com/office/powerpoint/2010/main" val="1761682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37EB88-B2EE-3702-8AD6-84E9CEA47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6C68F39D-867D-4AFF-94C4-C3829AD5C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82" name="Rectangle 81">
              <a:extLst>
                <a:ext uri="{FF2B5EF4-FFF2-40B4-BE49-F238E27FC236}">
                  <a16:creationId xmlns:a16="http://schemas.microsoft.com/office/drawing/2014/main" id="{8EC3C6AD-76A6-4B9E-9700-E70BCEA5B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DC213DD1-BF02-41F7-80A7-E6A5694F5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42E778-E5E5-941C-0E96-1309157AC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0066" y="1122363"/>
            <a:ext cx="5397933" cy="2387600"/>
          </a:xfrm>
        </p:spPr>
        <p:txBody>
          <a:bodyPr>
            <a:normAutofit/>
          </a:bodyPr>
          <a:lstStyle/>
          <a:p>
            <a:r>
              <a:rPr lang="en-US" dirty="0"/>
              <a:t>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C6191-0E37-85DD-CBF8-20526BA2D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0896" y="3602038"/>
            <a:ext cx="5437103" cy="1655762"/>
          </a:xfrm>
        </p:spPr>
        <p:txBody>
          <a:bodyPr>
            <a:normAutofit/>
          </a:bodyPr>
          <a:lstStyle/>
          <a:p>
            <a:r>
              <a:rPr lang="en-US" dirty="0"/>
              <a:t>Exploration, questions &amp; findings</a:t>
            </a:r>
          </a:p>
        </p:txBody>
      </p:sp>
      <p:pic>
        <p:nvPicPr>
          <p:cNvPr id="83" name="Picture 82" descr="Graph on document with pen">
            <a:extLst>
              <a:ext uri="{FF2B5EF4-FFF2-40B4-BE49-F238E27FC236}">
                <a16:creationId xmlns:a16="http://schemas.microsoft.com/office/drawing/2014/main" id="{560EFB79-57A4-2520-FFAF-10C7D0C4C5D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02" r="20579" b="-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4466CCD0-FEF9-460D-9FB6-11613A492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85" name="Rectangle 5">
              <a:extLst>
                <a:ext uri="{FF2B5EF4-FFF2-40B4-BE49-F238E27FC236}">
                  <a16:creationId xmlns:a16="http://schemas.microsoft.com/office/drawing/2014/main" id="{F642B7E9-F9AF-4BC0-B586-E7B0E8E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16CE5EA6-3C76-4E5C-9257-D6A61A31C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7">
              <a:extLst>
                <a:ext uri="{FF2B5EF4-FFF2-40B4-BE49-F238E27FC236}">
                  <a16:creationId xmlns:a16="http://schemas.microsoft.com/office/drawing/2014/main" id="{DD7BCC42-B325-4F92-B500-14A2933DA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Rectangle 8">
              <a:extLst>
                <a:ext uri="{FF2B5EF4-FFF2-40B4-BE49-F238E27FC236}">
                  <a16:creationId xmlns:a16="http://schemas.microsoft.com/office/drawing/2014/main" id="{197BF445-29BA-4C54-A1B4-A4390F022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9">
              <a:extLst>
                <a:ext uri="{FF2B5EF4-FFF2-40B4-BE49-F238E27FC236}">
                  <a16:creationId xmlns:a16="http://schemas.microsoft.com/office/drawing/2014/main" id="{B10C1630-E8C0-489C-8FFB-C9BBAEDE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10">
              <a:extLst>
                <a:ext uri="{FF2B5EF4-FFF2-40B4-BE49-F238E27FC236}">
                  <a16:creationId xmlns:a16="http://schemas.microsoft.com/office/drawing/2014/main" id="{B8778BE5-6D1F-4629-A045-8A87E2C75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11">
              <a:extLst>
                <a:ext uri="{FF2B5EF4-FFF2-40B4-BE49-F238E27FC236}">
                  <a16:creationId xmlns:a16="http://schemas.microsoft.com/office/drawing/2014/main" id="{A7885ADB-F1C4-4FF3-93CD-7C9337E87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12">
              <a:extLst>
                <a:ext uri="{FF2B5EF4-FFF2-40B4-BE49-F238E27FC236}">
                  <a16:creationId xmlns:a16="http://schemas.microsoft.com/office/drawing/2014/main" id="{59FC4F71-6E39-414E-9F39-CE1479FF8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13">
              <a:extLst>
                <a:ext uri="{FF2B5EF4-FFF2-40B4-BE49-F238E27FC236}">
                  <a16:creationId xmlns:a16="http://schemas.microsoft.com/office/drawing/2014/main" id="{3FC9614F-1D2C-4CAC-8CE9-32DC7D863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14">
              <a:extLst>
                <a:ext uri="{FF2B5EF4-FFF2-40B4-BE49-F238E27FC236}">
                  <a16:creationId xmlns:a16="http://schemas.microsoft.com/office/drawing/2014/main" id="{2A872F50-76EA-4A5B-AA68-3CE2E2673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15">
              <a:extLst>
                <a:ext uri="{FF2B5EF4-FFF2-40B4-BE49-F238E27FC236}">
                  <a16:creationId xmlns:a16="http://schemas.microsoft.com/office/drawing/2014/main" id="{CE389546-6A1F-4203-ACD1-BC17DDBFB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16">
              <a:extLst>
                <a:ext uri="{FF2B5EF4-FFF2-40B4-BE49-F238E27FC236}">
                  <a16:creationId xmlns:a16="http://schemas.microsoft.com/office/drawing/2014/main" id="{1BA89DC9-FE9A-4228-A4BE-D3A37F865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17">
              <a:extLst>
                <a:ext uri="{FF2B5EF4-FFF2-40B4-BE49-F238E27FC236}">
                  <a16:creationId xmlns:a16="http://schemas.microsoft.com/office/drawing/2014/main" id="{FA3E79A5-9B81-48B5-B96F-8D55B02FD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18">
              <a:extLst>
                <a:ext uri="{FF2B5EF4-FFF2-40B4-BE49-F238E27FC236}">
                  <a16:creationId xmlns:a16="http://schemas.microsoft.com/office/drawing/2014/main" id="{A76D4D27-C537-45E4-96DE-C5FD2C9A3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19">
              <a:extLst>
                <a:ext uri="{FF2B5EF4-FFF2-40B4-BE49-F238E27FC236}">
                  <a16:creationId xmlns:a16="http://schemas.microsoft.com/office/drawing/2014/main" id="{C1B158DD-2DCB-42FF-B1FE-3C947FEF0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20">
              <a:extLst>
                <a:ext uri="{FF2B5EF4-FFF2-40B4-BE49-F238E27FC236}">
                  <a16:creationId xmlns:a16="http://schemas.microsoft.com/office/drawing/2014/main" id="{3307DC3E-0C6E-4E70-AFA2-96538CE3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21">
              <a:extLst>
                <a:ext uri="{FF2B5EF4-FFF2-40B4-BE49-F238E27FC236}">
                  <a16:creationId xmlns:a16="http://schemas.microsoft.com/office/drawing/2014/main" id="{53A9F721-7EE3-4844-BB91-0B995BAC1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22">
              <a:extLst>
                <a:ext uri="{FF2B5EF4-FFF2-40B4-BE49-F238E27FC236}">
                  <a16:creationId xmlns:a16="http://schemas.microsoft.com/office/drawing/2014/main" id="{8F057800-5B8F-4775-805B-89727A78A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23">
              <a:extLst>
                <a:ext uri="{FF2B5EF4-FFF2-40B4-BE49-F238E27FC236}">
                  <a16:creationId xmlns:a16="http://schemas.microsoft.com/office/drawing/2014/main" id="{FC6DF692-3394-4FDD-92BA-CA0C41EBC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24">
              <a:extLst>
                <a:ext uri="{FF2B5EF4-FFF2-40B4-BE49-F238E27FC236}">
                  <a16:creationId xmlns:a16="http://schemas.microsoft.com/office/drawing/2014/main" id="{B825CD97-262B-4A33-B1E5-55F0D81F4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25">
              <a:extLst>
                <a:ext uri="{FF2B5EF4-FFF2-40B4-BE49-F238E27FC236}">
                  <a16:creationId xmlns:a16="http://schemas.microsoft.com/office/drawing/2014/main" id="{F00EA2FE-C735-4E1E-B9DC-636C49061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26">
              <a:extLst>
                <a:ext uri="{FF2B5EF4-FFF2-40B4-BE49-F238E27FC236}">
                  <a16:creationId xmlns:a16="http://schemas.microsoft.com/office/drawing/2014/main" id="{95B50260-0DDF-4260-8DC1-D504B0643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27">
              <a:extLst>
                <a:ext uri="{FF2B5EF4-FFF2-40B4-BE49-F238E27FC236}">
                  <a16:creationId xmlns:a16="http://schemas.microsoft.com/office/drawing/2014/main" id="{BBB491EB-35C1-4159-94B2-A367ADC1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28">
              <a:extLst>
                <a:ext uri="{FF2B5EF4-FFF2-40B4-BE49-F238E27FC236}">
                  <a16:creationId xmlns:a16="http://schemas.microsoft.com/office/drawing/2014/main" id="{7EAA4E1C-EC83-44E0-A4AB-4B0F509A8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29">
              <a:extLst>
                <a:ext uri="{FF2B5EF4-FFF2-40B4-BE49-F238E27FC236}">
                  <a16:creationId xmlns:a16="http://schemas.microsoft.com/office/drawing/2014/main" id="{BE561717-C43F-46C1-BBCE-C830DE4A1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30">
              <a:extLst>
                <a:ext uri="{FF2B5EF4-FFF2-40B4-BE49-F238E27FC236}">
                  <a16:creationId xmlns:a16="http://schemas.microsoft.com/office/drawing/2014/main" id="{CC840BC4-F1CE-4A1B-A1DE-BB922689E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31">
              <a:extLst>
                <a:ext uri="{FF2B5EF4-FFF2-40B4-BE49-F238E27FC236}">
                  <a16:creationId xmlns:a16="http://schemas.microsoft.com/office/drawing/2014/main" id="{03B586C7-6126-46E0-9BEF-522798686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32">
              <a:extLst>
                <a:ext uri="{FF2B5EF4-FFF2-40B4-BE49-F238E27FC236}">
                  <a16:creationId xmlns:a16="http://schemas.microsoft.com/office/drawing/2014/main" id="{45C5C565-0EB6-4E0C-9752-84084CDBB8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Rectangle 33">
              <a:extLst>
                <a:ext uri="{FF2B5EF4-FFF2-40B4-BE49-F238E27FC236}">
                  <a16:creationId xmlns:a16="http://schemas.microsoft.com/office/drawing/2014/main" id="{5CABC7BF-500C-4275-9EAA-9563EF43C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34">
              <a:extLst>
                <a:ext uri="{FF2B5EF4-FFF2-40B4-BE49-F238E27FC236}">
                  <a16:creationId xmlns:a16="http://schemas.microsoft.com/office/drawing/2014/main" id="{C7AA982B-BB49-4311-A724-81AAF8AB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35">
              <a:extLst>
                <a:ext uri="{FF2B5EF4-FFF2-40B4-BE49-F238E27FC236}">
                  <a16:creationId xmlns:a16="http://schemas.microsoft.com/office/drawing/2014/main" id="{89D49DD1-C07D-4ADD-BD4A-D6AA72575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36">
              <a:extLst>
                <a:ext uri="{FF2B5EF4-FFF2-40B4-BE49-F238E27FC236}">
                  <a16:creationId xmlns:a16="http://schemas.microsoft.com/office/drawing/2014/main" id="{4359B9DB-1A95-4934-A839-A76774D79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37">
              <a:extLst>
                <a:ext uri="{FF2B5EF4-FFF2-40B4-BE49-F238E27FC236}">
                  <a16:creationId xmlns:a16="http://schemas.microsoft.com/office/drawing/2014/main" id="{2B7EEF08-F28B-48E9-BA1D-E61AC6201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38">
              <a:extLst>
                <a:ext uri="{FF2B5EF4-FFF2-40B4-BE49-F238E27FC236}">
                  <a16:creationId xmlns:a16="http://schemas.microsoft.com/office/drawing/2014/main" id="{E846B9B0-7D1C-4E1B-9256-7F25E8E8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39">
              <a:extLst>
                <a:ext uri="{FF2B5EF4-FFF2-40B4-BE49-F238E27FC236}">
                  <a16:creationId xmlns:a16="http://schemas.microsoft.com/office/drawing/2014/main" id="{E31B0CE6-7913-4D1C-AC18-2ED44DF92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40">
              <a:extLst>
                <a:ext uri="{FF2B5EF4-FFF2-40B4-BE49-F238E27FC236}">
                  <a16:creationId xmlns:a16="http://schemas.microsoft.com/office/drawing/2014/main" id="{0F3517CE-D006-4218-9BB0-65269371E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41">
              <a:extLst>
                <a:ext uri="{FF2B5EF4-FFF2-40B4-BE49-F238E27FC236}">
                  <a16:creationId xmlns:a16="http://schemas.microsoft.com/office/drawing/2014/main" id="{DE7DB798-CAAE-42A3-BDFE-D6AD0E0DA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42">
              <a:extLst>
                <a:ext uri="{FF2B5EF4-FFF2-40B4-BE49-F238E27FC236}">
                  <a16:creationId xmlns:a16="http://schemas.microsoft.com/office/drawing/2014/main" id="{07A53F87-B4E0-4C4E-B913-D336D8993D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43">
              <a:extLst>
                <a:ext uri="{FF2B5EF4-FFF2-40B4-BE49-F238E27FC236}">
                  <a16:creationId xmlns:a16="http://schemas.microsoft.com/office/drawing/2014/main" id="{587D3AD0-B188-4D2E-A497-5180C1F22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44">
              <a:extLst>
                <a:ext uri="{FF2B5EF4-FFF2-40B4-BE49-F238E27FC236}">
                  <a16:creationId xmlns:a16="http://schemas.microsoft.com/office/drawing/2014/main" id="{E8B4429B-56DB-4ED5-8296-1C4EB6AE0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Rectangle 45">
              <a:extLst>
                <a:ext uri="{FF2B5EF4-FFF2-40B4-BE49-F238E27FC236}">
                  <a16:creationId xmlns:a16="http://schemas.microsoft.com/office/drawing/2014/main" id="{ABBE178E-641F-4008-8760-5134D226A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46">
              <a:extLst>
                <a:ext uri="{FF2B5EF4-FFF2-40B4-BE49-F238E27FC236}">
                  <a16:creationId xmlns:a16="http://schemas.microsoft.com/office/drawing/2014/main" id="{BB7A09DD-4AE2-4235-BCBA-B52CB7986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47">
              <a:extLst>
                <a:ext uri="{FF2B5EF4-FFF2-40B4-BE49-F238E27FC236}">
                  <a16:creationId xmlns:a16="http://schemas.microsoft.com/office/drawing/2014/main" id="{64DBEF94-3525-4008-AD35-D566A238B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48">
              <a:extLst>
                <a:ext uri="{FF2B5EF4-FFF2-40B4-BE49-F238E27FC236}">
                  <a16:creationId xmlns:a16="http://schemas.microsoft.com/office/drawing/2014/main" id="{1C0CEBA3-32C8-4D37-BBD0-8863B008E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49">
              <a:extLst>
                <a:ext uri="{FF2B5EF4-FFF2-40B4-BE49-F238E27FC236}">
                  <a16:creationId xmlns:a16="http://schemas.microsoft.com/office/drawing/2014/main" id="{D12DBC8B-AE05-43C6-BF30-3F9CDADE9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50">
              <a:extLst>
                <a:ext uri="{FF2B5EF4-FFF2-40B4-BE49-F238E27FC236}">
                  <a16:creationId xmlns:a16="http://schemas.microsoft.com/office/drawing/2014/main" id="{47D642DC-B097-481B-8F32-671DE6AB5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51">
              <a:extLst>
                <a:ext uri="{FF2B5EF4-FFF2-40B4-BE49-F238E27FC236}">
                  <a16:creationId xmlns:a16="http://schemas.microsoft.com/office/drawing/2014/main" id="{0D7CD8F4-0787-4106-9E76-FF0AFA0AC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52">
              <a:extLst>
                <a:ext uri="{FF2B5EF4-FFF2-40B4-BE49-F238E27FC236}">
                  <a16:creationId xmlns:a16="http://schemas.microsoft.com/office/drawing/2014/main" id="{3ED06726-52C5-468C-BEA2-0194993F8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53">
              <a:extLst>
                <a:ext uri="{FF2B5EF4-FFF2-40B4-BE49-F238E27FC236}">
                  <a16:creationId xmlns:a16="http://schemas.microsoft.com/office/drawing/2014/main" id="{1541CE8F-816C-4189-8522-7AAA7EABD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54">
              <a:extLst>
                <a:ext uri="{FF2B5EF4-FFF2-40B4-BE49-F238E27FC236}">
                  <a16:creationId xmlns:a16="http://schemas.microsoft.com/office/drawing/2014/main" id="{3D0F8D98-15AC-458C-B872-777F4BBF3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55">
              <a:extLst>
                <a:ext uri="{FF2B5EF4-FFF2-40B4-BE49-F238E27FC236}">
                  <a16:creationId xmlns:a16="http://schemas.microsoft.com/office/drawing/2014/main" id="{C9DE1ACE-C20F-4504-B0A1-5A37CA0D1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56">
              <a:extLst>
                <a:ext uri="{FF2B5EF4-FFF2-40B4-BE49-F238E27FC236}">
                  <a16:creationId xmlns:a16="http://schemas.microsoft.com/office/drawing/2014/main" id="{E4BDEE62-868F-49A1-B97A-DE8EDC86F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57">
              <a:extLst>
                <a:ext uri="{FF2B5EF4-FFF2-40B4-BE49-F238E27FC236}">
                  <a16:creationId xmlns:a16="http://schemas.microsoft.com/office/drawing/2014/main" id="{B71AB3E3-099B-47DC-AD0D-215F18FD3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58">
              <a:extLst>
                <a:ext uri="{FF2B5EF4-FFF2-40B4-BE49-F238E27FC236}">
                  <a16:creationId xmlns:a16="http://schemas.microsoft.com/office/drawing/2014/main" id="{7D4B7844-C6A2-45AA-9147-C1CEC0CB8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76E1971-1C4C-46C8-A821-63766428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40" name="Freeform 32">
              <a:extLst>
                <a:ext uri="{FF2B5EF4-FFF2-40B4-BE49-F238E27FC236}">
                  <a16:creationId xmlns:a16="http://schemas.microsoft.com/office/drawing/2014/main" id="{35FAC14F-8CA0-40F3-ADE4-31DBF8BD7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Freeform 33">
              <a:extLst>
                <a:ext uri="{FF2B5EF4-FFF2-40B4-BE49-F238E27FC236}">
                  <a16:creationId xmlns:a16="http://schemas.microsoft.com/office/drawing/2014/main" id="{778F8CB9-0C96-4B66-B943-C5BF1A1B5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34">
              <a:extLst>
                <a:ext uri="{FF2B5EF4-FFF2-40B4-BE49-F238E27FC236}">
                  <a16:creationId xmlns:a16="http://schemas.microsoft.com/office/drawing/2014/main" id="{DB1C8E93-74F9-42A0-B326-E06DC9C58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35">
              <a:extLst>
                <a:ext uri="{FF2B5EF4-FFF2-40B4-BE49-F238E27FC236}">
                  <a16:creationId xmlns:a16="http://schemas.microsoft.com/office/drawing/2014/main" id="{EC6EA429-8E16-49E0-82D7-5846CDA7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36">
              <a:extLst>
                <a:ext uri="{FF2B5EF4-FFF2-40B4-BE49-F238E27FC236}">
                  <a16:creationId xmlns:a16="http://schemas.microsoft.com/office/drawing/2014/main" id="{8F64C508-2357-44C9-93D8-FC81B85A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37">
              <a:extLst>
                <a:ext uri="{FF2B5EF4-FFF2-40B4-BE49-F238E27FC236}">
                  <a16:creationId xmlns:a16="http://schemas.microsoft.com/office/drawing/2014/main" id="{82F6F3F7-8F51-41B4-AC2B-699593A1F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38">
              <a:extLst>
                <a:ext uri="{FF2B5EF4-FFF2-40B4-BE49-F238E27FC236}">
                  <a16:creationId xmlns:a16="http://schemas.microsoft.com/office/drawing/2014/main" id="{6F2FC65A-DA31-4602-B324-E53F76BD9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39">
              <a:extLst>
                <a:ext uri="{FF2B5EF4-FFF2-40B4-BE49-F238E27FC236}">
                  <a16:creationId xmlns:a16="http://schemas.microsoft.com/office/drawing/2014/main" id="{0E9B7CF9-E3CC-495E-A513-A8A1C2422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40">
              <a:extLst>
                <a:ext uri="{FF2B5EF4-FFF2-40B4-BE49-F238E27FC236}">
                  <a16:creationId xmlns:a16="http://schemas.microsoft.com/office/drawing/2014/main" id="{35C09477-23EA-4E6A-A8C2-5B447B25E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Rectangle 41">
              <a:extLst>
                <a:ext uri="{FF2B5EF4-FFF2-40B4-BE49-F238E27FC236}">
                  <a16:creationId xmlns:a16="http://schemas.microsoft.com/office/drawing/2014/main" id="{80A5D070-0FE6-4F72-8077-E259B2D35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66582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304</TotalTime>
  <Words>516</Words>
  <Application>Microsoft Office PowerPoint</Application>
  <PresentationFormat>Widescreen</PresentationFormat>
  <Paragraphs>73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Tw Cen MT</vt:lpstr>
      <vt:lpstr>Circuit</vt:lpstr>
      <vt:lpstr>Project 1 | Access to Healthcare services in Denver, CO</vt:lpstr>
      <vt:lpstr>contents</vt:lpstr>
      <vt:lpstr>Project Ideation</vt:lpstr>
      <vt:lpstr>Original Question</vt:lpstr>
      <vt:lpstr>Refined Question</vt:lpstr>
      <vt:lpstr>Data fetching &amp; API integration</vt:lpstr>
      <vt:lpstr>GeoApify Place API</vt:lpstr>
      <vt:lpstr>State of Colorado</vt:lpstr>
      <vt:lpstr>Data analysis</vt:lpstr>
      <vt:lpstr>Question 1</vt:lpstr>
      <vt:lpstr>Plot 1: Healthcare facilities per zip code</vt:lpstr>
      <vt:lpstr>Plot 2: Facility count vs. Population</vt:lpstr>
      <vt:lpstr>Question 2</vt:lpstr>
      <vt:lpstr>Plot 1: Healthcare facilities per zip code against per capita income</vt:lpstr>
      <vt:lpstr>Plot 2: healthcare facilities vs per capita income</vt:lpstr>
      <vt:lpstr>Question 3: Is the number of healthcare facilities correspond to the median age of a population?</vt:lpstr>
      <vt:lpstr>Plot 1: Healthcare facilities per zip code against Median age</vt:lpstr>
      <vt:lpstr>Plot 2: healthcare facilities vs Median age</vt:lpstr>
      <vt:lpstr>Summary &amp; Future Questions</vt:lpstr>
      <vt:lpstr>Summary</vt:lpstr>
      <vt:lpstr>Future Questions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 Martin-Strong</dc:creator>
  <cp:lastModifiedBy>PCDic3</cp:lastModifiedBy>
  <cp:revision>11</cp:revision>
  <dcterms:created xsi:type="dcterms:W3CDTF">2024-02-05T19:02:32Z</dcterms:created>
  <dcterms:modified xsi:type="dcterms:W3CDTF">2024-02-07T02:45:36Z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06fd2e6-4701-4289-95bf-46a825c601d9_Enabled">
    <vt:lpwstr>true</vt:lpwstr>
  </property>
  <property fmtid="{D5CDD505-2E9C-101B-9397-08002B2CF9AE}" pid="3" name="MSIP_Label_f06fd2e6-4701-4289-95bf-46a825c601d9_SetDate">
    <vt:lpwstr>2024-02-05T19:03:16Z</vt:lpwstr>
  </property>
  <property fmtid="{D5CDD505-2E9C-101B-9397-08002B2CF9AE}" pid="4" name="MSIP_Label_f06fd2e6-4701-4289-95bf-46a825c601d9_Method">
    <vt:lpwstr>Standard</vt:lpwstr>
  </property>
  <property fmtid="{D5CDD505-2E9C-101B-9397-08002B2CF9AE}" pid="5" name="MSIP_Label_f06fd2e6-4701-4289-95bf-46a825c601d9_Name">
    <vt:lpwstr>defa4170-0d19-0005-0004-bc88714345d2</vt:lpwstr>
  </property>
  <property fmtid="{D5CDD505-2E9C-101B-9397-08002B2CF9AE}" pid="6" name="MSIP_Label_f06fd2e6-4701-4289-95bf-46a825c601d9_SiteId">
    <vt:lpwstr>2e776408-8a28-4134-90d7-a7dd1b722dc3</vt:lpwstr>
  </property>
  <property fmtid="{D5CDD505-2E9C-101B-9397-08002B2CF9AE}" pid="7" name="MSIP_Label_f06fd2e6-4701-4289-95bf-46a825c601d9_ActionId">
    <vt:lpwstr>7757ab23-c3dc-4d58-a4e7-e9fa7e7ac157</vt:lpwstr>
  </property>
  <property fmtid="{D5CDD505-2E9C-101B-9397-08002B2CF9AE}" pid="8" name="MSIP_Label_f06fd2e6-4701-4289-95bf-46a825c601d9_ContentBits">
    <vt:lpwstr>0</vt:lpwstr>
  </property>
</Properties>
</file>