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17"/>
  </p:notesMasterIdLst>
  <p:sldIdLst>
    <p:sldId id="256" r:id="rId2"/>
    <p:sldId id="283" r:id="rId3"/>
    <p:sldId id="337" r:id="rId4"/>
    <p:sldId id="338" r:id="rId5"/>
    <p:sldId id="319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6" r:id="rId14"/>
    <p:sldId id="345" r:id="rId15"/>
    <p:sldId id="282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FF74"/>
    <a:srgbClr val="00D05E"/>
    <a:srgbClr val="00DE64"/>
    <a:srgbClr val="00F66F"/>
    <a:srgbClr val="00EE6C"/>
    <a:srgbClr val="8CE739"/>
    <a:srgbClr val="EBFE9C"/>
    <a:srgbClr val="68D14F"/>
    <a:srgbClr val="BCFC5E"/>
    <a:srgbClr val="FFD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352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FF7F6D-869D-4DDF-9CE8-C5B23DD9E8DA}" type="datetimeFigureOut">
              <a:rPr lang="ru-RU"/>
              <a:pPr>
                <a:defRPr/>
              </a:pPr>
              <a:t>02.04.2018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0B5588-0AEB-4E14-B959-E83DE4E341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576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822643-C710-481D-86D4-DD7B1ACD7F6A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54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76825"/>
            <a:ext cx="2413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885950"/>
            <a:ext cx="47910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1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3600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152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3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7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2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26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3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3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4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 rtlCol="0">
            <a:normAutofit/>
          </a:bodyPr>
          <a:lstStyle/>
          <a:p>
            <a:pPr lvl="0"/>
            <a:r>
              <a:rPr lang="ru-RU" noProof="0" smtClean="0"/>
              <a:t>Вставка рисунка</a:t>
            </a:r>
            <a:endParaRPr lang="en-U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3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0663" y="247650"/>
            <a:ext cx="4656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 i="0" cap="none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/>
              <a:t>Аспирантура как уровень высшего образования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5099050" y="6540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910263" y="569913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8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277938"/>
            <a:ext cx="4089400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5029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763588"/>
            <a:ext cx="2971800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8776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solidFill>
            <a:srgbClr val="0230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defRPr/>
            </a:pPr>
            <a:endParaRPr lang="ru-RU" altLang="ru-RU" sz="140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36663"/>
            <a:ext cx="822960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Заголовок</a:t>
            </a:r>
            <a:endParaRPr lang="en-US" altLang="ru-RU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0600"/>
            <a:ext cx="8229600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Первый уровень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Пятый уровень</a:t>
            </a:r>
          </a:p>
          <a:p>
            <a:pPr lvl="4"/>
            <a:r>
              <a:rPr lang="ru-RU" altLang="ru-RU" smtClean="0"/>
              <a:t>Шестой уровень</a:t>
            </a:r>
            <a:endParaRPr lang="en-US" altLang="ru-RU" smtClean="0"/>
          </a:p>
        </p:txBody>
      </p:sp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-865188" y="5511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ru-RU" altLang="ru-RU" smtClean="0">
              <a:latin typeface="Calibri" pitchFamily="34" charset="0"/>
            </a:endParaRPr>
          </a:p>
        </p:txBody>
      </p:sp>
      <p:pic>
        <p:nvPicPr>
          <p:cNvPr id="1030" name="Picture 6" descr="ITMO_logo3_RU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306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00" r:id="rId12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3066667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Физика микромира: элементарные частицы</a:t>
            </a:r>
            <a:br>
              <a:rPr lang="ru-RU" dirty="0" smtClean="0"/>
            </a:br>
            <a:r>
              <a:rPr lang="ru-RU" dirty="0" smtClean="0"/>
              <a:t>и их свойства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14800" y="4365104"/>
            <a:ext cx="4572000" cy="139268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eaLnBrk="1" hangingPunct="1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dirty="0" smtClean="0">
                <a:solidFill>
                  <a:schemeClr val="bg1"/>
                </a:solidFill>
              </a:rPr>
              <a:t>Автор: Фалько Е.В.</a:t>
            </a:r>
            <a:endParaRPr lang="en-US" altLang="ru-RU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dirty="0" smtClean="0">
                <a:solidFill>
                  <a:schemeClr val="bg1"/>
                </a:solidFill>
              </a:rPr>
              <a:t>Факультет ИКТ</a:t>
            </a:r>
            <a:endParaRPr lang="en-US" altLang="ru-RU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dirty="0" smtClean="0">
                <a:solidFill>
                  <a:schemeClr val="bg1"/>
                </a:solidFill>
              </a:rPr>
              <a:t>Группа: </a:t>
            </a:r>
            <a:r>
              <a:rPr lang="en-US" altLang="ru-RU" dirty="0" smtClean="0">
                <a:solidFill>
                  <a:schemeClr val="bg1"/>
                </a:solidFill>
              </a:rPr>
              <a:t>K3143</a:t>
            </a:r>
            <a:endParaRPr lang="ru-RU" altLang="ru-RU" dirty="0" smtClean="0">
              <a:solidFill>
                <a:schemeClr val="bg1"/>
              </a:solidFill>
            </a:endParaRPr>
          </a:p>
          <a:p>
            <a:pPr marL="0" indent="0" eaLnBrk="1" hangingPunct="1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 dirty="0" smtClean="0">
                <a:solidFill>
                  <a:schemeClr val="bg1"/>
                </a:solidFill>
              </a:rPr>
              <a:t>Преподаватель: Колесникова Т.Д.</a:t>
            </a:r>
            <a:endParaRPr lang="ru-RU" altLang="ru-RU" dirty="0">
              <a:solidFill>
                <a:schemeClr val="bg1"/>
              </a:solidFill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1475656" y="6174596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ru-RU" sz="1600" dirty="0" smtClean="0">
                <a:solidFill>
                  <a:schemeClr val="bg1"/>
                </a:solidFill>
              </a:rPr>
              <a:t>2018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/>
          <a:lstStyle/>
          <a:p>
            <a:r>
              <a:rPr lang="ru-RU" altLang="ru-RU" dirty="0" smtClean="0"/>
              <a:t>Кварки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27687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</a:t>
            </a:r>
            <a:r>
              <a:rPr lang="ru-RU" sz="2400" dirty="0" smtClean="0"/>
              <a:t>то </a:t>
            </a:r>
            <a:r>
              <a:rPr lang="ru-RU" sz="2400" dirty="0"/>
              <a:t>элементарные частицы, </a:t>
            </a:r>
            <a:r>
              <a:rPr lang="ru-RU" sz="2400" dirty="0" smtClean="0"/>
              <a:t>которые </a:t>
            </a:r>
            <a:r>
              <a:rPr lang="ru-RU" sz="2400" dirty="0"/>
              <a:t>не имеют своей внутренней </a:t>
            </a:r>
            <a:r>
              <a:rPr lang="ru-RU" sz="2400" dirty="0" smtClean="0"/>
              <a:t>структуры.</a:t>
            </a:r>
            <a:endParaRPr lang="ru-RU" alt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187669"/>
            <a:ext cx="6264696" cy="34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/>
          <a:lstStyle/>
          <a:p>
            <a:r>
              <a:rPr lang="ru-RU" altLang="ru-RU" dirty="0" smtClean="0"/>
              <a:t>Лёгкие «</a:t>
            </a:r>
            <a:r>
              <a:rPr lang="en-US" altLang="ru-RU" dirty="0" smtClean="0"/>
              <a:t>u</a:t>
            </a:r>
            <a:r>
              <a:rPr lang="ru-RU" altLang="ru-RU" dirty="0" smtClean="0"/>
              <a:t>» и странные</a:t>
            </a:r>
            <a:r>
              <a:rPr lang="en-US" altLang="ru-RU" dirty="0" smtClean="0"/>
              <a:t> </a:t>
            </a:r>
            <a:r>
              <a:rPr lang="ru-RU" altLang="ru-RU" dirty="0" smtClean="0"/>
              <a:t>«</a:t>
            </a:r>
            <a:r>
              <a:rPr lang="en-US" altLang="ru-RU" dirty="0"/>
              <a:t>s</a:t>
            </a:r>
            <a:r>
              <a:rPr lang="ru-RU" altLang="ru-RU" dirty="0" smtClean="0"/>
              <a:t>» кварки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276872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Лёгкие кварки. Самые распространенные в природе. Именно </a:t>
            </a:r>
            <a:r>
              <a:rPr lang="ru-RU" sz="2400" dirty="0"/>
              <a:t>из них состоят протоны (</a:t>
            </a:r>
            <a:r>
              <a:rPr lang="ru-RU" sz="2400" dirty="0" err="1"/>
              <a:t>uud</a:t>
            </a:r>
            <a:r>
              <a:rPr lang="ru-RU" sz="2400" dirty="0"/>
              <a:t>), нейтроны (</a:t>
            </a:r>
            <a:r>
              <a:rPr lang="ru-RU" sz="2400" dirty="0" err="1"/>
              <a:t>udd</a:t>
            </a:r>
            <a:r>
              <a:rPr lang="ru-RU" sz="2400" dirty="0"/>
              <a:t>), переносчики ядерных сил, пи-мезоны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Странные кварки. </a:t>
            </a:r>
            <a:r>
              <a:rPr lang="ru-RU" sz="2400" dirty="0"/>
              <a:t>С</a:t>
            </a:r>
            <a:r>
              <a:rPr lang="ru-RU" sz="2400" dirty="0" smtClean="0"/>
              <a:t>одержащие частицы </a:t>
            </a:r>
            <a:r>
              <a:rPr lang="ru-RU" sz="2400" dirty="0"/>
              <a:t>(странные адроны) только-только стали появляться в экспериментальных данных и вели себя «как-то не так» по сравнению с известными адронами.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491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/>
          <a:lstStyle/>
          <a:p>
            <a:r>
              <a:rPr lang="ru-RU" altLang="ru-RU" dirty="0" smtClean="0"/>
              <a:t>Очарованные «</a:t>
            </a:r>
            <a:r>
              <a:rPr lang="en-US" altLang="ru-RU" dirty="0"/>
              <a:t>c</a:t>
            </a:r>
            <a:r>
              <a:rPr lang="ru-RU" altLang="ru-RU" dirty="0" smtClean="0"/>
              <a:t>» и прелестные</a:t>
            </a:r>
            <a:r>
              <a:rPr lang="en-US" altLang="ru-RU" dirty="0" smtClean="0"/>
              <a:t> </a:t>
            </a:r>
            <a:r>
              <a:rPr lang="ru-RU" altLang="ru-RU" dirty="0" smtClean="0"/>
              <a:t>«</a:t>
            </a:r>
            <a:r>
              <a:rPr lang="en-US" altLang="ru-RU" dirty="0" smtClean="0"/>
              <a:t>b</a:t>
            </a:r>
            <a:r>
              <a:rPr lang="ru-RU" altLang="ru-RU" dirty="0" smtClean="0"/>
              <a:t>» кварки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276872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Очарованные кварки </a:t>
            </a:r>
            <a:r>
              <a:rPr lang="ru-RU" sz="2400" dirty="0" smtClean="0"/>
              <a:t>«с». </a:t>
            </a:r>
            <a:r>
              <a:rPr lang="ru-RU" sz="2400" dirty="0"/>
              <a:t>Содержащие этот кварк частицы (очарованные адроны) тяжелее своих легких собратьев (к их массе добавляется примерно 1,5 ГэВ на каждый c-кварк) и живут </a:t>
            </a:r>
            <a:r>
              <a:rPr lang="ru-RU" sz="2400" dirty="0" smtClean="0"/>
              <a:t>недолго.</a:t>
            </a:r>
            <a:endParaRPr lang="en-US" sz="2400" dirty="0" smtClean="0"/>
          </a:p>
          <a:p>
            <a:pPr marL="457200" indent="-457200">
              <a:buAutoNum type="arabicPeriod"/>
            </a:pPr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smtClean="0"/>
              <a:t>Прелестные кварки </a:t>
            </a:r>
            <a:r>
              <a:rPr lang="ru-RU" sz="2400" dirty="0" smtClean="0"/>
              <a:t>«</a:t>
            </a:r>
            <a:r>
              <a:rPr lang="en-US" sz="2400" dirty="0" smtClean="0"/>
              <a:t>b</a:t>
            </a:r>
            <a:r>
              <a:rPr lang="ru-RU" sz="2400" dirty="0" smtClean="0"/>
              <a:t>»</a:t>
            </a:r>
            <a:r>
              <a:rPr lang="en-US" sz="2400" dirty="0" smtClean="0"/>
              <a:t>. </a:t>
            </a:r>
            <a:r>
              <a:rPr lang="ru-RU" sz="2400" dirty="0"/>
              <a:t>Е</a:t>
            </a:r>
            <a:r>
              <a:rPr lang="ru-RU" sz="2400" dirty="0" smtClean="0"/>
              <a:t>ще </a:t>
            </a:r>
            <a:r>
              <a:rPr lang="ru-RU" sz="2400" dirty="0"/>
              <a:t>тяжелее</a:t>
            </a:r>
            <a:r>
              <a:rPr lang="ru-RU" sz="2400" dirty="0" smtClean="0"/>
              <a:t>, </a:t>
            </a:r>
            <a:r>
              <a:rPr lang="ru-RU" sz="2400" dirty="0"/>
              <a:t>масса </a:t>
            </a:r>
            <a:r>
              <a:rPr lang="ru-RU" sz="2400" dirty="0" smtClean="0"/>
              <a:t>составляет около</a:t>
            </a:r>
            <a:r>
              <a:rPr lang="ru-RU" sz="2400" dirty="0"/>
              <a:t> 5 ГэВ, однако время жизни его даже больше, чем у </a:t>
            </a:r>
            <a:r>
              <a:rPr lang="ru-RU" sz="2400" dirty="0" smtClean="0"/>
              <a:t>c-кварка</a:t>
            </a:r>
            <a:r>
              <a:rPr lang="ru-RU" sz="2400" dirty="0"/>
              <a:t>.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25023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/>
          <a:lstStyle/>
          <a:p>
            <a:r>
              <a:rPr lang="ru-RU" altLang="ru-RU" dirty="0" smtClean="0"/>
              <a:t>Свойства кварков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8" y="2204864"/>
            <a:ext cx="81845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0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/>
          <a:lstStyle/>
          <a:p>
            <a:r>
              <a:rPr lang="ru-RU" dirty="0" smtClean="0"/>
              <a:t>Диаграммы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227687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Свойства кварков позволяют удобно распределять семейства адронов в узлах </a:t>
            </a:r>
            <a:r>
              <a:rPr lang="ru-RU" sz="2400" dirty="0" err="1"/>
              <a:t>тетраэдральной</a:t>
            </a:r>
            <a:r>
              <a:rPr lang="ru-RU" sz="2400" dirty="0"/>
              <a:t> решетки.</a:t>
            </a:r>
            <a:endParaRPr lang="ru-RU" alt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11296"/>
            <a:ext cx="6768752" cy="31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611560" y="3284984"/>
            <a:ext cx="8229600" cy="827311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Subtitle 5"/>
          <p:cNvSpPr txBox="1">
            <a:spLocks/>
          </p:cNvSpPr>
          <p:nvPr/>
        </p:nvSpPr>
        <p:spPr>
          <a:xfrm>
            <a:off x="1475656" y="6174596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600" dirty="0" smtClean="0">
                <a:solidFill>
                  <a:schemeClr val="bg1"/>
                </a:solidFill>
              </a:rPr>
              <a:t>, 201</a:t>
            </a:r>
            <a:r>
              <a:rPr lang="ru-RU" sz="1600" dirty="0" smtClean="0">
                <a:solidFill>
                  <a:schemeClr val="bg1"/>
                </a:solidFill>
              </a:rPr>
              <a:t>8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бъект 2"/>
          <p:cNvSpPr txBox="1">
            <a:spLocks/>
          </p:cNvSpPr>
          <p:nvPr/>
        </p:nvSpPr>
        <p:spPr bwMode="auto">
          <a:xfrm>
            <a:off x="1349744" y="4725144"/>
            <a:ext cx="6840760" cy="7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ru-RU" altLang="ru-RU" sz="2800" kern="0" dirty="0" smtClean="0">
                <a:solidFill>
                  <a:schemeClr val="tx1"/>
                </a:solidFill>
                <a:latin typeface="Arial"/>
                <a:ea typeface="MS Gothic"/>
              </a:rPr>
              <a:t>Самое </a:t>
            </a:r>
            <a:r>
              <a:rPr lang="ru-RU" altLang="ru-RU" sz="2800" kern="0" dirty="0">
                <a:solidFill>
                  <a:schemeClr val="tx1"/>
                </a:solidFill>
                <a:latin typeface="Arial"/>
                <a:ea typeface="MS Gothic"/>
              </a:rPr>
              <a:t>главное в физике </a:t>
            </a:r>
            <a:r>
              <a:rPr lang="ru-RU" altLang="ru-RU" sz="2800" kern="0" dirty="0" smtClean="0">
                <a:solidFill>
                  <a:schemeClr val="tx1"/>
                </a:solidFill>
                <a:latin typeface="Arial"/>
                <a:ea typeface="MS Gothic"/>
              </a:rPr>
              <a:t>микромира —это </a:t>
            </a:r>
            <a:r>
              <a:rPr lang="ru-RU" altLang="ru-RU" sz="2800" kern="0" dirty="0">
                <a:solidFill>
                  <a:schemeClr val="tx1"/>
                </a:solidFill>
                <a:latin typeface="Arial"/>
                <a:ea typeface="MS Gothic"/>
              </a:rPr>
              <a:t>то, </a:t>
            </a:r>
            <a:r>
              <a:rPr lang="ru-RU" altLang="ru-RU" sz="2800" kern="0" dirty="0" smtClean="0">
                <a:solidFill>
                  <a:schemeClr val="tx1"/>
                </a:solidFill>
                <a:latin typeface="Arial"/>
                <a:ea typeface="MS Gothic"/>
              </a:rPr>
              <a:t>что мы </a:t>
            </a:r>
            <a:r>
              <a:rPr lang="ru-RU" altLang="ru-RU" sz="2800" kern="0" dirty="0">
                <a:solidFill>
                  <a:schemeClr val="tx1"/>
                </a:solidFill>
                <a:latin typeface="Arial"/>
                <a:ea typeface="MS Gothic"/>
              </a:rPr>
              <a:t>не знаем правил.</a:t>
            </a:r>
          </a:p>
          <a:p>
            <a:pPr lvl="0">
              <a:defRPr/>
            </a:pPr>
            <a:endParaRPr lang="ru-RU" altLang="ru-RU" sz="2800" kern="0" dirty="0">
              <a:solidFill>
                <a:schemeClr val="tx1"/>
              </a:solidFill>
              <a:latin typeface="Arial"/>
              <a:ea typeface="MS Gothic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 bwMode="auto">
          <a:xfrm>
            <a:off x="4787008" y="5759437"/>
            <a:ext cx="435699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ru-RU" altLang="ru-RU" sz="2800" kern="0" dirty="0" smtClean="0">
                <a:solidFill>
                  <a:schemeClr val="tx1"/>
                </a:solidFill>
                <a:latin typeface="Arial"/>
                <a:ea typeface="MS Gothic"/>
              </a:rPr>
              <a:t>Шелдон Ли Глэшоу</a:t>
            </a:r>
            <a:endParaRPr lang="ru-RU" altLang="ru-RU" sz="2800" kern="0" dirty="0">
              <a:solidFill>
                <a:schemeClr val="tx1"/>
              </a:solidFill>
              <a:latin typeface="Arial"/>
              <a:ea typeface="MS Gothic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45" y="1124744"/>
            <a:ext cx="6534624" cy="3341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37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032077" cy="4547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5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Лептоны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276872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 smtClean="0"/>
              <a:t>Это частицы, участвующие в электромагнитных и слабых взаимодействиях. К ним относятся:</a:t>
            </a:r>
          </a:p>
          <a:p>
            <a:endParaRPr lang="ru-RU" alt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электроны и электронные нейтрино;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мюоны и мюонные нейтрино;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таоны и тау-нейтрино.</a:t>
            </a:r>
          </a:p>
          <a:p>
            <a:endParaRPr lang="ru-RU" altLang="ru-RU" sz="2800" dirty="0"/>
          </a:p>
          <a:p>
            <a:r>
              <a:rPr lang="ru-RU" altLang="ru-RU" sz="2400" dirty="0" smtClean="0"/>
              <a:t>Все лептоны имеют спины, равные ½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и являются фермионами (квазичастицами). 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520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Адроны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276872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 smtClean="0"/>
              <a:t>Это частицы, участвующие в электромагнитных, сильных и слабых взаимодействиях. Делятся на:</a:t>
            </a:r>
          </a:p>
          <a:p>
            <a:endParaRPr lang="ru-RU" alt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барионы (состоят из трех кварков, имеют барионное число, равное 1);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/>
              <a:t>м</a:t>
            </a:r>
            <a:r>
              <a:rPr lang="ru-RU" altLang="ru-RU" sz="2400" dirty="0" smtClean="0"/>
              <a:t>езоны (состоят </a:t>
            </a:r>
            <a:r>
              <a:rPr lang="ru-RU" altLang="ru-RU" sz="2400" dirty="0"/>
              <a:t>из </a:t>
            </a:r>
            <a:r>
              <a:rPr lang="ru-RU" altLang="ru-RU" sz="2400" dirty="0" smtClean="0"/>
              <a:t>кварка и антикварка, </a:t>
            </a:r>
            <a:r>
              <a:rPr lang="ru-RU" altLang="ru-RU" sz="2400" dirty="0"/>
              <a:t>имеют барионное число, равное 0</a:t>
            </a:r>
            <a:r>
              <a:rPr lang="ru-RU" altLang="ru-RU" sz="2400" dirty="0" smtClean="0"/>
              <a:t>).</a:t>
            </a:r>
          </a:p>
          <a:p>
            <a:endParaRPr lang="ru-RU" altLang="ru-RU" sz="2800" dirty="0"/>
          </a:p>
          <a:p>
            <a:r>
              <a:rPr lang="ru-RU" altLang="ru-RU" sz="2400" dirty="0" smtClean="0"/>
              <a:t>Известные представители: протон и нейтрон.</a:t>
            </a: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7051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Калибровочные бозоны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276872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400" dirty="0" smtClean="0"/>
              <a:t>Осуществляют взаимодействие между фундаментальными фермионами (кварками и лептонами). Сюда можно отнести:</a:t>
            </a:r>
          </a:p>
          <a:p>
            <a:endParaRPr lang="ru-RU" alt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фотон;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ru-RU" sz="2400" dirty="0" smtClean="0"/>
              <a:t>частицу </a:t>
            </a:r>
            <a:r>
              <a:rPr lang="en-US" sz="2400" i="1" dirty="0" smtClean="0"/>
              <a:t>W</a:t>
            </a:r>
            <a:r>
              <a:rPr lang="en-US" sz="2400" baseline="30000" dirty="0" smtClean="0"/>
              <a:t>+</a:t>
            </a:r>
            <a:r>
              <a:rPr lang="ru-RU" sz="24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частицу </a:t>
            </a:r>
            <a:r>
              <a:rPr lang="en-US" sz="2400" i="1" dirty="0" smtClean="0"/>
              <a:t>W</a:t>
            </a:r>
            <a:r>
              <a:rPr lang="en-US" sz="2400" baseline="30000" dirty="0" smtClean="0"/>
              <a:t>–</a:t>
            </a:r>
            <a:r>
              <a:rPr lang="ru-RU" sz="24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частицу </a:t>
            </a:r>
            <a:r>
              <a:rPr lang="en-US" sz="2400" i="1" dirty="0" smtClean="0"/>
              <a:t>Z</a:t>
            </a:r>
            <a:r>
              <a:rPr lang="en-US" sz="2400" baseline="30000" dirty="0" smtClean="0"/>
              <a:t>0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4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6888031" cy="5531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50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Свойства лептонов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6" y="2132856"/>
            <a:ext cx="7979774" cy="4176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896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Свойства адронов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96" y="2126927"/>
            <a:ext cx="8145798" cy="3894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2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22568</TotalTime>
  <Words>251</Words>
  <Application>Microsoft Office PowerPoint</Application>
  <PresentationFormat>Экран (4:3)</PresentationFormat>
  <Paragraphs>48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MS Gothic</vt:lpstr>
      <vt:lpstr>Arial</vt:lpstr>
      <vt:lpstr>Calibri</vt:lpstr>
      <vt:lpstr>Times New Roman</vt:lpstr>
      <vt:lpstr>Verdana</vt:lpstr>
      <vt:lpstr>Тема1</vt:lpstr>
      <vt:lpstr>Физика микромира: элементарные частицы и их свойства</vt:lpstr>
      <vt:lpstr>Презентация PowerPoint</vt:lpstr>
      <vt:lpstr>Презентация PowerPoint</vt:lpstr>
      <vt:lpstr>Лептоны</vt:lpstr>
      <vt:lpstr>Адроны</vt:lpstr>
      <vt:lpstr>Калибровочные бозоны</vt:lpstr>
      <vt:lpstr>Презентация PowerPoint</vt:lpstr>
      <vt:lpstr>Свойства лептонов</vt:lpstr>
      <vt:lpstr>Свойства адронов</vt:lpstr>
      <vt:lpstr>Кварки</vt:lpstr>
      <vt:lpstr>Лёгкие «u» и странные «s» кварки</vt:lpstr>
      <vt:lpstr>Очарованные «c» и прелестные «b» кварки</vt:lpstr>
      <vt:lpstr>Свойства кварков</vt:lpstr>
      <vt:lpstr>Диаграммы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Аттестация аспиранта: Иванов Иван Борисович   «_________________________________________»  тема диссертации  научный руководитель: д.т.н., проф. Борисов Иван Иванович  кафедра ____________________Дата начала обучения_______________</dc:title>
  <dc:creator>Вика</dc:creator>
  <cp:lastModifiedBy>Елизавета Фалько</cp:lastModifiedBy>
  <cp:revision>480</cp:revision>
  <dcterms:created xsi:type="dcterms:W3CDTF">2015-02-06T08:53:17Z</dcterms:created>
  <dcterms:modified xsi:type="dcterms:W3CDTF">2018-04-02T09:07:05Z</dcterms:modified>
</cp:coreProperties>
</file>