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oboto Mon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2A9520-8F88-4A32-BC57-03E6E0939FC8}">
  <a:tblStyle styleId="{222A9520-8F88-4A32-BC57-03E6E0939F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Mono-bold.fntdata"/><Relationship Id="rId12" Type="http://schemas.openxmlformats.org/officeDocument/2006/relationships/slide" Target="slides/slide7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57021e9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57021e9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dba18b43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dba18b43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dba18b4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dba18b4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dba18b43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dba18b43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7021e9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7021e9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Примечание: на реальных данных редко в точности выполняется определение, поэтому стационарность проверяется статистическими критериями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7021e9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7021e9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57021e93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57021e93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7021e93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57021e93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нет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нет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нет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4 - да, но белый шум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7021e93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7021e93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7021e93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7021e93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091dc00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091dc00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7021e93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7021e93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Лямбда != 0 рассматривается когда значения ряда отрицательны или могут быть равны нулю</a:t>
            </a:r>
            <a:br>
              <a:rPr lang="en"/>
            </a:br>
            <a:r>
              <a:rPr lang="en"/>
              <a:t>Также в таких случаях имеет смысл произвести преобразование X_t = Y_t + c и к нему уже применять логарифмирование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57021e93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57021e93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57021e93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57021e93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57021e93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57021e93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 вдаваясь в математику, статистические критерии работают как черные ящики: отдали выборку, получили p-value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dba18b43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0dba18b43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dba18b43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0dba18b43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dba18b43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0dba18b43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dba18b43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0dba18b43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57021e93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57021e93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Примечание: не работает на нестационарных рядах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57021e93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57021e93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7021e9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7021e9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dba18b43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0dba18b43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57021e9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57021e9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57021e93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57021e93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57021e93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57021e93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Модель ARMA учитывает ошибку на предыдущем шаге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57021e93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57021e93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 “разумными” имеются ввиду вычислимые на компьютерах за небольшое время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0dba18b43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0dba18b43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dba18b43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dba18b43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dba18b43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0dba18b43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0dba18b43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0dba18b43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dba18b43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0dba18b43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ba18b4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ba18b4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0dba18b43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0dba18b43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57021e93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57021e93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57021e93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57021e93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Чаще всего, это только начало, потому что дальше необходимо подбирать признаки извне, которые могут влиять на ряд.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0dba18b43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0dba18b43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0dba18b43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0dba18b43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Делим на треин и тест (80/20, например)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Даем предсказание, валидируем его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Сдвигаем окно, повторяем заново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итоге получим количество оценок, равное количеству шагов. Можно взять среднее из них.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0dba18b43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0dba18b43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0dba18b43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0dba18b43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0dba18b43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0dba18b43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Для n точек тоже самое, только для каждого дня будет добавляться новая колонка.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0dba18b43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0dba18b43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57021e93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57021e93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dba18b4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dba18b4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57021e93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57021e93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dba18b43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dba18b4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dba18b43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dba18b43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dba18b43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dba18b43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dba18b43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dba18b43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www.youtube.com/watch?v=u433nrxdf5k" TargetMode="External"/><Relationship Id="rId4" Type="http://schemas.openxmlformats.org/officeDocument/2006/relationships/hyperlink" Target="https://habr.com/ru/post/207160/" TargetMode="External"/><Relationship Id="rId10" Type="http://schemas.openxmlformats.org/officeDocument/2006/relationships/hyperlink" Target="https://education.yandex.ru/handbook/ml/article/modeli-vida-arima" TargetMode="External"/><Relationship Id="rId9" Type="http://schemas.openxmlformats.org/officeDocument/2006/relationships/hyperlink" Target="https://ru.wikipedia.org/wiki/%D0%A2%D0%B5%D0%BE%D1%80%D0%B5%D0%BC%D0%B0_%D0%92%D0%BE%D0%BB%D0%B4%D0%B0" TargetMode="External"/><Relationship Id="rId5" Type="http://schemas.openxmlformats.org/officeDocument/2006/relationships/hyperlink" Target="https://pokrovka11.files.wordpress.com/2011/12/emetrix_time_series.pdf" TargetMode="External"/><Relationship Id="rId6" Type="http://schemas.openxmlformats.org/officeDocument/2006/relationships/hyperlink" Target="https://docplayer.ru/44790727-Ponyatie-stacionarnosti-vremennogo-ryada-processy-edinichnogo-kornya.html" TargetMode="External"/><Relationship Id="rId7" Type="http://schemas.openxmlformats.org/officeDocument/2006/relationships/hyperlink" Target="https://ru.wikipedia.org/wiki/%D0%90%D0%B2%D1%82%D0%BE%D1%80%D0%B5%D0%B3%D1%80%D0%B5%D1%81%D1%81%D0%B8%D0%BE%D0%BD%D0%BD%D0%B0%D1%8F_%D0%BC%D0%BE%D0%B4%D0%B5%D0%BB%D1%8C" TargetMode="External"/><Relationship Id="rId8" Type="http://schemas.openxmlformats.org/officeDocument/2006/relationships/hyperlink" Target="https://ru.wikipedia.org/wiki/%D0%A1%D0%BA%D0%BE%D0%BB%D1%8C%D0%B7%D1%8F%D1%89%D0%B0%D1%8F_%D1%81%D1%80%D0%B5%D0%B4%D0%BD%D1%8F%D1%8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Time Series Forecasting And Analysis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Представление временного ряда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С помощью введенных определений описывается большинство рядов: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 = T + C + S + 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 = T * C * S * 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где e - это случайная одинаково распределенная ошибка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Замечание: </a:t>
            </a:r>
            <a:r>
              <a:rPr lang="en">
                <a:solidFill>
                  <a:srgbClr val="000000"/>
                </a:solidFill>
              </a:rPr>
              <a:t>от второго случая к первому можно прийти при помощи логарифмирования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Тренд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Общая тенденция ряда. Обычно моделируется прямой линией или полиномом небольшой степени. Например, при прогнозе цены на потребительские товары, тренд может появиться из-за инфляции.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Иногда тренды очень сложные и вся задача прогнозирования сводится к прогнозированию тренда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Сезонность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093" y="1017725"/>
            <a:ext cx="693380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Цикличность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Иногда в данных могут быть циклы нефиксированной длины и амплитуды. Их принято моделировать отдельно.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Например, заболеваемость COVID-19 можно моделировать при помощи циклов.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Цикличность обычно оценивается экспертно и зачастую заранее довольно сложно ее спрогнозировать.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Стационарность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Ряд называется </a:t>
            </a:r>
            <a:r>
              <a:rPr b="1" lang="en">
                <a:solidFill>
                  <a:srgbClr val="000000"/>
                </a:solidFill>
              </a:rPr>
              <a:t>строго стационарным, </a:t>
            </a:r>
            <a:r>
              <a:rPr lang="en">
                <a:solidFill>
                  <a:srgbClr val="000000"/>
                </a:solidFill>
              </a:rPr>
              <a:t>если его значения не зависят от сдвига по времени, т.е. Y</a:t>
            </a:r>
            <a:r>
              <a:rPr baseline="-25000" lang="en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 = Y</a:t>
            </a:r>
            <a:r>
              <a:rPr baseline="-25000" lang="en">
                <a:solidFill>
                  <a:srgbClr val="000000"/>
                </a:solidFill>
              </a:rPr>
              <a:t>t+l</a:t>
            </a:r>
            <a:endParaRPr baseline="-25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Ряд называется </a:t>
            </a:r>
            <a:r>
              <a:rPr b="1" lang="en">
                <a:solidFill>
                  <a:srgbClr val="000000"/>
                </a:solidFill>
              </a:rPr>
              <a:t>слабо стационарным</a:t>
            </a:r>
            <a:r>
              <a:rPr lang="en">
                <a:solidFill>
                  <a:srgbClr val="000000"/>
                </a:solidFill>
              </a:rPr>
              <a:t>, если его среднее, ковариация и дисперсия не зависят от времени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Из строгой стационарности следует слабая стационарность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Остальные ряды - </a:t>
            </a:r>
            <a:r>
              <a:rPr b="1" lang="en">
                <a:solidFill>
                  <a:srgbClr val="000000"/>
                </a:solidFill>
              </a:rPr>
              <a:t>нестационарные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Большинство моделей работают со стационарными рядами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стационарных рядов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765950" cy="24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650" y="1152475"/>
            <a:ext cx="3983986" cy="12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8862" y="2571750"/>
            <a:ext cx="3761550" cy="2086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нестационарных рядов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152463"/>
            <a:ext cx="314325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395363"/>
            <a:ext cx="34385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Какие из этих рядов являются стационарными</a:t>
            </a:r>
            <a:r>
              <a:rPr lang="en"/>
              <a:t>?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10233" r="0" t="0"/>
          <a:stretch/>
        </p:blipFill>
        <p:spPr>
          <a:xfrm>
            <a:off x="1039250" y="1152463"/>
            <a:ext cx="30440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611" y="1152475"/>
            <a:ext cx="368428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47950"/>
            <a:ext cx="4499100" cy="20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0400" y="3182688"/>
            <a:ext cx="377190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/>
        </p:nvSpPr>
        <p:spPr>
          <a:xfrm>
            <a:off x="464150" y="1098825"/>
            <a:ext cx="5493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1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4518025" y="1017725"/>
            <a:ext cx="5493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2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0" y="3232625"/>
            <a:ext cx="5493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3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4810800" y="3232625"/>
            <a:ext cx="5493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4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Приведение к стационарному виду: Дифференцирование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85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Часто после перехода к разностям, ряд становится стационарным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3219900" y="2815700"/>
            <a:ext cx="27042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X</a:t>
            </a:r>
            <a:r>
              <a:rPr baseline="-25000" lang="en" sz="3000">
                <a:solidFill>
                  <a:schemeClr val="dk1"/>
                </a:solidFill>
              </a:rPr>
              <a:t>t</a:t>
            </a:r>
            <a:r>
              <a:rPr lang="en" sz="3000">
                <a:solidFill>
                  <a:schemeClr val="dk1"/>
                </a:solidFill>
              </a:rPr>
              <a:t> = Y</a:t>
            </a:r>
            <a:r>
              <a:rPr baseline="-25000" lang="en" sz="3000">
                <a:solidFill>
                  <a:schemeClr val="dk1"/>
                </a:solidFill>
              </a:rPr>
              <a:t>t</a:t>
            </a:r>
            <a:r>
              <a:rPr lang="en" sz="3000">
                <a:solidFill>
                  <a:schemeClr val="dk1"/>
                </a:solidFill>
              </a:rPr>
              <a:t>-Y</a:t>
            </a:r>
            <a:r>
              <a:rPr baseline="-25000" lang="en" sz="3000">
                <a:solidFill>
                  <a:schemeClr val="dk1"/>
                </a:solidFill>
              </a:rPr>
              <a:t>t-1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375" y="0"/>
            <a:ext cx="5187250" cy="26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825" y="2789638"/>
            <a:ext cx="4522351" cy="23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Где применяется?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86210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Предсказание цен и объемов продаж на биржах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Предсказание погоды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Предсказание экономических показателей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Анализ медико-биологических приборов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Приведение к стационарному виду: Преобразование Бокса-Кокса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3547475"/>
            <a:ext cx="8520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Параметр лямбда выбирается так, чтобы минимизировать дисперсию или максимизировать правдоподобие.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850" y="2028825"/>
            <a:ext cx="29622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применения преобразования Бокса-Кокса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793875"/>
            <a:ext cx="60007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статистический критерий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Хотим проверить гипотезу H1 против гипотезы H0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Применяем статистический критерий, получаем уровень значимости (p-value)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Считается, что если p&lt;0.05, то можно отвергнуть H0 в пользу H1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Порог обычно берется 0.05 , но можно взять и другой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P-value -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вероятность получить для данной вероятностной модели распределения значений случайной величины такое же или более экстремальное значение статистики (среднего арифметического, медианы и др.), по сравнению с ранее наблюдаемым, при условии, что нулевая гипотеза верна.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Критерии для проверки стационарности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2144400"/>
            <a:ext cx="85206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DF-тест (Dickey — Fuller test)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Критерий KPSS 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Kwiatkowski–Phillips–Schmidt–Shin)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543" y="970375"/>
            <a:ext cx="2763381" cy="7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Критерий Дики-Фулера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Построим модель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Проверим гипотезу |a| &lt; 1 при помощи теста Стьюдента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Обычно задают b = a - 1 и проверяют, что b &lt; 0 (так проще)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Распределение статистики будет не совсем как у теста Стьюдента, используем таблицы Мак Киннона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Если b &lt; 0, то ряд стационарен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Если b = 0, то у ряда есть </a:t>
            </a:r>
            <a:r>
              <a:rPr b="1" lang="en"/>
              <a:t>единичный корень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Значит, нужно его продифференцировать и посчитать критерий еще раз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Единичные корни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|a| &lt; 1 - ряд стационарен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|a| = 1 - ряд имеет единичный корень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|a| &gt; 1 - ряд имеет “взрывной” характер, дисперсия уходит в бесконечность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025" y="1664000"/>
            <a:ext cx="4751949" cy="239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Критерий KPSS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Тоже работает на единичных корнях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Мощность чуть выше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Обычно считают несколько тестов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Начинаем прогнозировать!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Будем считать, что следующее значение ряда зависит от предыдущих </a:t>
            </a:r>
            <a:r>
              <a:rPr b="1" lang="en">
                <a:solidFill>
                  <a:srgbClr val="000000"/>
                </a:solidFill>
              </a:rPr>
              <a:t>p</a:t>
            </a:r>
            <a:r>
              <a:rPr lang="en">
                <a:solidFill>
                  <a:srgbClr val="000000"/>
                </a:solidFill>
              </a:rPr>
              <a:t> значений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</a:t>
            </a:r>
            <a:r>
              <a:rPr baseline="-25000" lang="en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 = c + ∑a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 * Y</a:t>
            </a:r>
            <a:r>
              <a:rPr baseline="-25000" lang="en">
                <a:solidFill>
                  <a:srgbClr val="000000"/>
                </a:solidFill>
              </a:rPr>
              <a:t>t-i</a:t>
            </a:r>
            <a:r>
              <a:rPr lang="en">
                <a:solidFill>
                  <a:srgbClr val="000000"/>
                </a:solidFill>
              </a:rPr>
              <a:t> + e</a:t>
            </a:r>
            <a:r>
              <a:rPr baseline="-25000" lang="en">
                <a:solidFill>
                  <a:srgbClr val="000000"/>
                </a:solidFill>
              </a:rPr>
              <a:t>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c, a</a:t>
            </a:r>
            <a:r>
              <a:rPr baseline="-25000" lang="en">
                <a:solidFill>
                  <a:srgbClr val="000000"/>
                </a:solidFill>
              </a:rPr>
              <a:t>i, </a:t>
            </a:r>
            <a:r>
              <a:rPr lang="en">
                <a:solidFill>
                  <a:srgbClr val="000000"/>
                </a:solidFill>
              </a:rPr>
              <a:t>- параметры, e</a:t>
            </a:r>
            <a:r>
              <a:rPr baseline="-25000" lang="en">
                <a:solidFill>
                  <a:srgbClr val="000000"/>
                </a:solidFill>
              </a:rPr>
              <a:t>t </a:t>
            </a:r>
            <a:r>
              <a:rPr lang="en">
                <a:solidFill>
                  <a:srgbClr val="000000"/>
                </a:solidFill>
              </a:rPr>
              <a:t>- случайная ошибка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Параметры выбираются как решение задачи минимизации функции ошибки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Такая модель называется авторегрессионной (аналог линейной регрессии)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работы авторегрессии</a:t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75" y="1152475"/>
            <a:ext cx="4028450" cy="40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определения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Временной ряд - </a:t>
            </a:r>
            <a:r>
              <a:rPr lang="en">
                <a:solidFill>
                  <a:srgbClr val="000000"/>
                </a:solidFill>
              </a:rPr>
              <a:t>н</a:t>
            </a:r>
            <a:r>
              <a:rPr lang="en">
                <a:solidFill>
                  <a:srgbClr val="000000"/>
                </a:solidFill>
              </a:rPr>
              <a:t>абор значений Y</a:t>
            </a:r>
            <a:r>
              <a:rPr baseline="-25000" lang="en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, причем интервал Δt=const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Тренд (Т) - </a:t>
            </a:r>
            <a:r>
              <a:rPr lang="en">
                <a:solidFill>
                  <a:srgbClr val="000000"/>
                </a:solidFill>
              </a:rPr>
              <a:t>компонента ряда, показывающая влияние долговременных факторов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Цикличность (С) - </a:t>
            </a:r>
            <a:r>
              <a:rPr lang="en">
                <a:solidFill>
                  <a:srgbClr val="000000"/>
                </a:solidFill>
              </a:rPr>
              <a:t>компонента ряда, описывающая длительные периоды спада и подъема, состоит из циклов, меняющихся по амплитуде и протяженности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Сезонность (S) - </a:t>
            </a:r>
            <a:r>
              <a:rPr lang="en">
                <a:solidFill>
                  <a:srgbClr val="000000"/>
                </a:solidFill>
              </a:rPr>
              <a:t>компонента ряда, состоит из повторяющихся циклов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Модель скользящего среднего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Не путать со скользящей средней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Обычно генерируем временные ряды, а не прогнозируем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Если в качестве эпсилон подставить ошибки модели, можно улучшить прогноз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Обычно записывают как MA(q) - для глубины q</a:t>
            </a:r>
            <a:endParaRPr/>
          </a:p>
        </p:txBody>
      </p:sp>
      <p:pic>
        <p:nvPicPr>
          <p:cNvPr id="251" name="Google Shape;2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713" y="3105900"/>
            <a:ext cx="3542575" cy="16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Скользящая средняя (moving average)</a:t>
            </a:r>
            <a:endParaRPr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Moving average </a:t>
            </a:r>
            <a:r>
              <a:rPr lang="en">
                <a:solidFill>
                  <a:srgbClr val="000000"/>
                </a:solidFill>
              </a:rPr>
              <a:t>= ∑w</a:t>
            </a:r>
            <a:r>
              <a:rPr baseline="-25000" lang="en">
                <a:solidFill>
                  <a:srgbClr val="000000"/>
                </a:solidFill>
              </a:rPr>
              <a:t>t-i</a:t>
            </a:r>
            <a:r>
              <a:rPr lang="en">
                <a:solidFill>
                  <a:srgbClr val="000000"/>
                </a:solidFill>
              </a:rPr>
              <a:t>* Y</a:t>
            </a:r>
            <a:r>
              <a:rPr baseline="-25000" lang="en">
                <a:solidFill>
                  <a:srgbClr val="000000"/>
                </a:solidFill>
              </a:rPr>
              <a:t>t-i</a:t>
            </a:r>
            <a:endParaRPr baseline="-25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Коэффициенты w</a:t>
            </a:r>
            <a:r>
              <a:rPr baseline="-25000" lang="en">
                <a:solidFill>
                  <a:srgbClr val="000000"/>
                </a:solidFill>
              </a:rPr>
              <a:t>i </a:t>
            </a:r>
            <a:r>
              <a:rPr lang="en">
                <a:solidFill>
                  <a:srgbClr val="000000"/>
                </a:solidFill>
              </a:rPr>
              <a:t>нормированы, то есть ∑w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 = 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Чаще всего берут w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=1/n, тогда скользящая средняя - это просто среднее значение последних n значений ряда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работы </a:t>
            </a:r>
            <a:r>
              <a:rPr lang="en"/>
              <a:t>moving average</a:t>
            </a:r>
            <a:endParaRPr/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1312850"/>
            <a:ext cx="42862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Модель ARMA</a:t>
            </a:r>
            <a:endParaRPr/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311700" y="2882625"/>
            <a:ext cx="85206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c, α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, β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 - параметры модели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ε</a:t>
            </a:r>
            <a:r>
              <a:rPr baseline="-25000" lang="en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 - остатки модели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Обозначение ARMA(p, q)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1" name="Google Shape;2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00" y="1851325"/>
            <a:ext cx="42957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Теорема Вольда</a:t>
            </a:r>
            <a:endParaRPr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Любой слабо стационарный ряд можно представить в виде модели MA(∞)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=&gt;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Любой слабо стационарный ряд можно сколь угодно точно приблизить конечной моделью MA(n), n -&gt;∞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=&gt;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Любой стационарный ряд можно сколь угодно точно приблизить моделью ARMA(p, q) с разумными p и q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Автокорреляционная функция (ACF)</a:t>
            </a:r>
            <a:endParaRPr/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Сдвинем ряд на шаг назад и посчитаем корреляцию с самим собой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Это будет ACF(1)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Сдвинем еще раз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Посчитаем корреляцию с исходной функией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Это ACF(2)</a:t>
            </a:r>
            <a:endParaRPr/>
          </a:p>
        </p:txBody>
      </p:sp>
      <p:pic>
        <p:nvPicPr>
          <p:cNvPr id="284" name="Google Shape;2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000" y="1619775"/>
            <a:ext cx="2645402" cy="352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Частичная (частная) автокорреляция (PACF)</a:t>
            </a:r>
            <a:endParaRPr/>
          </a:p>
        </p:txBody>
      </p:sp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Хотим считать корреляцию между сдвигом q и рядом, не учитывая все промежуточные корреляции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PACF(1) = ACF(1)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Посчитаем авторегрессию по последним k значениям и вычтем из ряда и его сдвинутой версии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Можем оценить доверительные интервалы</a:t>
            </a:r>
            <a:endParaRPr/>
          </a:p>
        </p:txBody>
      </p:sp>
      <p:pic>
        <p:nvPicPr>
          <p:cNvPr id="291" name="Google Shape;291;p48"/>
          <p:cNvPicPr preferRelativeResize="0"/>
          <p:nvPr/>
        </p:nvPicPr>
        <p:blipFill rotWithShape="1">
          <a:blip r:embed="rId3">
            <a:alphaModFix/>
          </a:blip>
          <a:srcRect b="72678" l="0" r="0" t="3688"/>
          <a:stretch/>
        </p:blipFill>
        <p:spPr>
          <a:xfrm>
            <a:off x="1651350" y="3646875"/>
            <a:ext cx="5841301" cy="7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выбрать оптимальное p?</a:t>
            </a:r>
            <a:endParaRPr/>
          </a:p>
        </p:txBody>
      </p:sp>
      <p:sp>
        <p:nvSpPr>
          <p:cNvPr id="297" name="Google Shape;29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Строим PACF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Находим последний значимый пик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посчитать оптимальное q?</a:t>
            </a:r>
            <a:endParaRPr/>
          </a:p>
        </p:txBody>
      </p:sp>
      <p:sp>
        <p:nvSpPr>
          <p:cNvPr id="303" name="Google Shape;30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Строим ACF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Строим доверительные интервалы ACF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Последнее значение, на котором вышли за интервал - оптимальное q</a:t>
            </a:r>
            <a:endParaRPr/>
          </a:p>
        </p:txBody>
      </p:sp>
      <p:pic>
        <p:nvPicPr>
          <p:cNvPr id="304" name="Google Shape;304;p50"/>
          <p:cNvPicPr preferRelativeResize="0"/>
          <p:nvPr/>
        </p:nvPicPr>
        <p:blipFill rotWithShape="1">
          <a:blip r:embed="rId3">
            <a:alphaModFix/>
          </a:blip>
          <a:srcRect b="0" l="0" r="0" t="49461"/>
          <a:stretch/>
        </p:blipFill>
        <p:spPr>
          <a:xfrm>
            <a:off x="2681125" y="2323075"/>
            <a:ext cx="3781750" cy="2545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ARIMA(p, d, q)</a:t>
            </a:r>
            <a:endParaRPr/>
          </a:p>
        </p:txBody>
      </p:sp>
      <p:sp>
        <p:nvSpPr>
          <p:cNvPr id="310" name="Google Shape;31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ARIMA = дифференцируем ряд d раз + </a:t>
            </a:r>
            <a:r>
              <a:rPr lang="en"/>
              <a:t>ARMA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Умеем находить 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Умеем находить p, q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Ресемплинг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Неагрегированные данные хранятся в формате “время - значение”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Δt != const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Агрегируем данные по секундам/минутам/дням/годам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 каждой группе будем считать среднее/максимум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Получим новый временной ряд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Критерий Акаике (AIC)</a:t>
            </a:r>
            <a:endParaRPr/>
          </a:p>
        </p:txBody>
      </p:sp>
      <p:sp>
        <p:nvSpPr>
          <p:cNvPr id="316" name="Google Shape;31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Хотим, чтобы в нашей модели было как можно меньше параметров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Будем перебирать модели с меньшим количеством параметров и смотреть на критерий Акаике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RSS - дисперсия ошибок модели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- количество параметров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- длина ряда</a:t>
            </a:r>
            <a:endParaRPr/>
          </a:p>
        </p:txBody>
      </p:sp>
      <p:pic>
        <p:nvPicPr>
          <p:cNvPr id="317" name="Google Shape;317;p52"/>
          <p:cNvPicPr preferRelativeResize="0"/>
          <p:nvPr/>
        </p:nvPicPr>
        <p:blipFill rotWithShape="1">
          <a:blip r:embed="rId3">
            <a:alphaModFix/>
          </a:blip>
          <a:srcRect b="0" l="0" r="0" t="18652"/>
          <a:stretch/>
        </p:blipFill>
        <p:spPr>
          <a:xfrm>
            <a:off x="2476500" y="3286875"/>
            <a:ext cx="4191000" cy="7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запустить ARIMA</a:t>
            </a:r>
            <a:endParaRPr/>
          </a:p>
        </p:txBody>
      </p:sp>
      <p:sp>
        <p:nvSpPr>
          <p:cNvPr id="323" name="Google Shape;323;p53"/>
          <p:cNvSpPr txBox="1"/>
          <p:nvPr/>
        </p:nvSpPr>
        <p:spPr>
          <a:xfrm>
            <a:off x="2976000" y="1965450"/>
            <a:ext cx="31920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pmdarima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pm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 = pm.auto_arima(...)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model.predict()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Алгоритм работы с любым рядом</a:t>
            </a:r>
            <a:endParaRPr/>
          </a:p>
        </p:txBody>
      </p:sp>
      <p:sp>
        <p:nvSpPr>
          <p:cNvPr id="329" name="Google Shape;32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Визуализировать ряд, посмотреть на тренд, попытаться увидеть сезонность (можно воспользоваться графиками автокорреляции и частичной автокорреляции)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Привести к стационарному виду (преобразование Бокса-Кокса, дифференцирование k раз)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Выбрать стартовые p, q по PACF и ACF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Подобрать минимальные параметры p,d,q, запустить ARIMA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???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PROFIT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Или нет?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Метрики для оценки временных рядов</a:t>
            </a:r>
            <a:endParaRPr/>
          </a:p>
        </p:txBody>
      </p:sp>
      <p:sp>
        <p:nvSpPr>
          <p:cNvPr id="335" name="Google Shape;33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R^2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MAPE - изменение в процентах (осторожно, ассиметрично)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SMAPE - симметричный MAPE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Кросс-валидация на временных рядах</a:t>
            </a:r>
            <a:endParaRPr/>
          </a:p>
        </p:txBody>
      </p:sp>
      <p:sp>
        <p:nvSpPr>
          <p:cNvPr id="341" name="Google Shape;341;p56"/>
          <p:cNvSpPr/>
          <p:nvPr/>
        </p:nvSpPr>
        <p:spPr>
          <a:xfrm>
            <a:off x="1909575" y="13287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6"/>
          <p:cNvSpPr/>
          <p:nvPr/>
        </p:nvSpPr>
        <p:spPr>
          <a:xfrm>
            <a:off x="2227275" y="13287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6"/>
          <p:cNvSpPr/>
          <p:nvPr/>
        </p:nvSpPr>
        <p:spPr>
          <a:xfrm>
            <a:off x="2544975" y="13287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6"/>
          <p:cNvSpPr/>
          <p:nvPr/>
        </p:nvSpPr>
        <p:spPr>
          <a:xfrm>
            <a:off x="2862675" y="13287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6"/>
          <p:cNvSpPr/>
          <p:nvPr/>
        </p:nvSpPr>
        <p:spPr>
          <a:xfrm>
            <a:off x="3180375" y="13287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6"/>
          <p:cNvSpPr/>
          <p:nvPr/>
        </p:nvSpPr>
        <p:spPr>
          <a:xfrm>
            <a:off x="3498075" y="13287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6"/>
          <p:cNvSpPr/>
          <p:nvPr/>
        </p:nvSpPr>
        <p:spPr>
          <a:xfrm>
            <a:off x="3815775" y="13063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6"/>
          <p:cNvSpPr/>
          <p:nvPr/>
        </p:nvSpPr>
        <p:spPr>
          <a:xfrm>
            <a:off x="4133475" y="13063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6"/>
          <p:cNvSpPr/>
          <p:nvPr/>
        </p:nvSpPr>
        <p:spPr>
          <a:xfrm>
            <a:off x="4451175" y="13063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6"/>
          <p:cNvSpPr/>
          <p:nvPr/>
        </p:nvSpPr>
        <p:spPr>
          <a:xfrm>
            <a:off x="4768875" y="13063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6"/>
          <p:cNvSpPr/>
          <p:nvPr/>
        </p:nvSpPr>
        <p:spPr>
          <a:xfrm>
            <a:off x="5086575" y="13063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6"/>
          <p:cNvSpPr/>
          <p:nvPr/>
        </p:nvSpPr>
        <p:spPr>
          <a:xfrm>
            <a:off x="5404275" y="13063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6"/>
          <p:cNvSpPr/>
          <p:nvPr/>
        </p:nvSpPr>
        <p:spPr>
          <a:xfrm>
            <a:off x="5721975" y="1306325"/>
            <a:ext cx="317700" cy="317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6"/>
          <p:cNvSpPr/>
          <p:nvPr/>
        </p:nvSpPr>
        <p:spPr>
          <a:xfrm>
            <a:off x="6039675" y="1306325"/>
            <a:ext cx="317700" cy="317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6"/>
          <p:cNvSpPr/>
          <p:nvPr/>
        </p:nvSpPr>
        <p:spPr>
          <a:xfrm>
            <a:off x="6357375" y="1306325"/>
            <a:ext cx="317700" cy="317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6"/>
          <p:cNvSpPr txBox="1"/>
          <p:nvPr/>
        </p:nvSpPr>
        <p:spPr>
          <a:xfrm>
            <a:off x="3732875" y="1017725"/>
            <a:ext cx="8181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</p:txBody>
      </p:sp>
      <p:sp>
        <p:nvSpPr>
          <p:cNvPr id="357" name="Google Shape;357;p56"/>
          <p:cNvSpPr txBox="1"/>
          <p:nvPr/>
        </p:nvSpPr>
        <p:spPr>
          <a:xfrm>
            <a:off x="5789475" y="1017725"/>
            <a:ext cx="8181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358" name="Google Shape;358;p56"/>
          <p:cNvSpPr/>
          <p:nvPr/>
        </p:nvSpPr>
        <p:spPr>
          <a:xfrm rot="-5400000">
            <a:off x="3983075" y="204875"/>
            <a:ext cx="317700" cy="3156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6"/>
          <p:cNvSpPr txBox="1"/>
          <p:nvPr/>
        </p:nvSpPr>
        <p:spPr>
          <a:xfrm>
            <a:off x="3249425" y="1941725"/>
            <a:ext cx="1785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Окно размера n</a:t>
            </a:r>
            <a:endParaRPr/>
          </a:p>
        </p:txBody>
      </p:sp>
      <p:sp>
        <p:nvSpPr>
          <p:cNvPr id="360" name="Google Shape;360;p56"/>
          <p:cNvSpPr/>
          <p:nvPr/>
        </p:nvSpPr>
        <p:spPr>
          <a:xfrm rot="-5400000">
            <a:off x="6029325" y="1316675"/>
            <a:ext cx="317700" cy="932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6"/>
          <p:cNvSpPr txBox="1"/>
          <p:nvPr/>
        </p:nvSpPr>
        <p:spPr>
          <a:xfrm>
            <a:off x="5222925" y="1941725"/>
            <a:ext cx="20115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Предсказываем на n точек вперед</a:t>
            </a:r>
            <a:endParaRPr/>
          </a:p>
        </p:txBody>
      </p:sp>
      <p:sp>
        <p:nvSpPr>
          <p:cNvPr id="362" name="Google Shape;362;p56"/>
          <p:cNvSpPr/>
          <p:nvPr/>
        </p:nvSpPr>
        <p:spPr>
          <a:xfrm>
            <a:off x="1909575" y="28657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6"/>
          <p:cNvSpPr/>
          <p:nvPr/>
        </p:nvSpPr>
        <p:spPr>
          <a:xfrm>
            <a:off x="2227275" y="28657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6"/>
          <p:cNvSpPr/>
          <p:nvPr/>
        </p:nvSpPr>
        <p:spPr>
          <a:xfrm>
            <a:off x="2544975" y="28657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6"/>
          <p:cNvSpPr/>
          <p:nvPr/>
        </p:nvSpPr>
        <p:spPr>
          <a:xfrm>
            <a:off x="2862675" y="28657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6"/>
          <p:cNvSpPr/>
          <p:nvPr/>
        </p:nvSpPr>
        <p:spPr>
          <a:xfrm>
            <a:off x="3180375" y="28657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6"/>
          <p:cNvSpPr/>
          <p:nvPr/>
        </p:nvSpPr>
        <p:spPr>
          <a:xfrm>
            <a:off x="3498075" y="28657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6"/>
          <p:cNvSpPr/>
          <p:nvPr/>
        </p:nvSpPr>
        <p:spPr>
          <a:xfrm>
            <a:off x="3815775" y="28433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6"/>
          <p:cNvSpPr/>
          <p:nvPr/>
        </p:nvSpPr>
        <p:spPr>
          <a:xfrm>
            <a:off x="4133475" y="28433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6"/>
          <p:cNvSpPr/>
          <p:nvPr/>
        </p:nvSpPr>
        <p:spPr>
          <a:xfrm>
            <a:off x="4451175" y="28433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6"/>
          <p:cNvSpPr/>
          <p:nvPr/>
        </p:nvSpPr>
        <p:spPr>
          <a:xfrm>
            <a:off x="4768875" y="28433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6"/>
          <p:cNvSpPr/>
          <p:nvPr/>
        </p:nvSpPr>
        <p:spPr>
          <a:xfrm>
            <a:off x="5086575" y="28433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6"/>
          <p:cNvSpPr/>
          <p:nvPr/>
        </p:nvSpPr>
        <p:spPr>
          <a:xfrm>
            <a:off x="5404275" y="284332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6"/>
          <p:cNvSpPr/>
          <p:nvPr/>
        </p:nvSpPr>
        <p:spPr>
          <a:xfrm>
            <a:off x="5721975" y="2843325"/>
            <a:ext cx="317700" cy="3177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6"/>
          <p:cNvSpPr/>
          <p:nvPr/>
        </p:nvSpPr>
        <p:spPr>
          <a:xfrm>
            <a:off x="6039675" y="2843325"/>
            <a:ext cx="317700" cy="317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6"/>
          <p:cNvSpPr/>
          <p:nvPr/>
        </p:nvSpPr>
        <p:spPr>
          <a:xfrm>
            <a:off x="6357375" y="2843325"/>
            <a:ext cx="317700" cy="317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6"/>
          <p:cNvSpPr txBox="1"/>
          <p:nvPr/>
        </p:nvSpPr>
        <p:spPr>
          <a:xfrm>
            <a:off x="4042125" y="2554725"/>
            <a:ext cx="8181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</p:txBody>
      </p:sp>
      <p:sp>
        <p:nvSpPr>
          <p:cNvPr id="378" name="Google Shape;378;p56"/>
          <p:cNvSpPr txBox="1"/>
          <p:nvPr/>
        </p:nvSpPr>
        <p:spPr>
          <a:xfrm>
            <a:off x="6107175" y="2554725"/>
            <a:ext cx="8181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379" name="Google Shape;379;p56"/>
          <p:cNvSpPr/>
          <p:nvPr/>
        </p:nvSpPr>
        <p:spPr>
          <a:xfrm rot="-5400000">
            <a:off x="4292325" y="1719475"/>
            <a:ext cx="317700" cy="3156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6"/>
          <p:cNvSpPr txBox="1"/>
          <p:nvPr/>
        </p:nvSpPr>
        <p:spPr>
          <a:xfrm>
            <a:off x="3558675" y="3456325"/>
            <a:ext cx="1785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Окно сдвигается, заново обучаем модель</a:t>
            </a:r>
            <a:endParaRPr/>
          </a:p>
        </p:txBody>
      </p:sp>
      <p:sp>
        <p:nvSpPr>
          <p:cNvPr id="381" name="Google Shape;381;p56"/>
          <p:cNvSpPr/>
          <p:nvPr/>
        </p:nvSpPr>
        <p:spPr>
          <a:xfrm rot="-5400000">
            <a:off x="6361425" y="2839275"/>
            <a:ext cx="317700" cy="961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6"/>
          <p:cNvSpPr txBox="1"/>
          <p:nvPr/>
        </p:nvSpPr>
        <p:spPr>
          <a:xfrm>
            <a:off x="5683950" y="3456325"/>
            <a:ext cx="20115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Делаем шаг вперед</a:t>
            </a:r>
            <a:endParaRPr/>
          </a:p>
        </p:txBody>
      </p:sp>
      <p:sp>
        <p:nvSpPr>
          <p:cNvPr id="383" name="Google Shape;383;p56"/>
          <p:cNvSpPr/>
          <p:nvPr/>
        </p:nvSpPr>
        <p:spPr>
          <a:xfrm>
            <a:off x="6675075" y="2843325"/>
            <a:ext cx="317700" cy="317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6"/>
          <p:cNvSpPr/>
          <p:nvPr/>
        </p:nvSpPr>
        <p:spPr>
          <a:xfrm>
            <a:off x="6675075" y="1306325"/>
            <a:ext cx="317700" cy="3177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Кросс-валидация на временных рядах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7"/>
          <p:cNvSpPr txBox="1"/>
          <p:nvPr/>
        </p:nvSpPr>
        <p:spPr>
          <a:xfrm>
            <a:off x="5126475" y="2630175"/>
            <a:ext cx="20115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Получаем вектор прогнозов и реальных значений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Тут считаем метрику</a:t>
            </a:r>
            <a:endParaRPr/>
          </a:p>
        </p:txBody>
      </p:sp>
      <p:sp>
        <p:nvSpPr>
          <p:cNvPr id="392" name="Google Shape;392;p57"/>
          <p:cNvSpPr/>
          <p:nvPr/>
        </p:nvSpPr>
        <p:spPr>
          <a:xfrm>
            <a:off x="1679063" y="207647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7"/>
          <p:cNvSpPr/>
          <p:nvPr/>
        </p:nvSpPr>
        <p:spPr>
          <a:xfrm>
            <a:off x="1996763" y="207647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7"/>
          <p:cNvSpPr/>
          <p:nvPr/>
        </p:nvSpPr>
        <p:spPr>
          <a:xfrm>
            <a:off x="2314463" y="207647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7"/>
          <p:cNvSpPr/>
          <p:nvPr/>
        </p:nvSpPr>
        <p:spPr>
          <a:xfrm>
            <a:off x="2632163" y="207647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7"/>
          <p:cNvSpPr/>
          <p:nvPr/>
        </p:nvSpPr>
        <p:spPr>
          <a:xfrm>
            <a:off x="2949863" y="207647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7"/>
          <p:cNvSpPr/>
          <p:nvPr/>
        </p:nvSpPr>
        <p:spPr>
          <a:xfrm>
            <a:off x="3267563" y="207647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7"/>
          <p:cNvSpPr/>
          <p:nvPr/>
        </p:nvSpPr>
        <p:spPr>
          <a:xfrm>
            <a:off x="3585263" y="205407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7"/>
          <p:cNvSpPr/>
          <p:nvPr/>
        </p:nvSpPr>
        <p:spPr>
          <a:xfrm>
            <a:off x="3902963" y="205407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7"/>
          <p:cNvSpPr/>
          <p:nvPr/>
        </p:nvSpPr>
        <p:spPr>
          <a:xfrm>
            <a:off x="4220663" y="205407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7"/>
          <p:cNvSpPr/>
          <p:nvPr/>
        </p:nvSpPr>
        <p:spPr>
          <a:xfrm>
            <a:off x="4538363" y="205407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7"/>
          <p:cNvSpPr/>
          <p:nvPr/>
        </p:nvSpPr>
        <p:spPr>
          <a:xfrm>
            <a:off x="4856063" y="205407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7"/>
          <p:cNvSpPr/>
          <p:nvPr/>
        </p:nvSpPr>
        <p:spPr>
          <a:xfrm>
            <a:off x="5173763" y="2054075"/>
            <a:ext cx="317700" cy="31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7"/>
          <p:cNvSpPr/>
          <p:nvPr/>
        </p:nvSpPr>
        <p:spPr>
          <a:xfrm>
            <a:off x="5491463" y="2054075"/>
            <a:ext cx="317700" cy="3177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7"/>
          <p:cNvSpPr/>
          <p:nvPr/>
        </p:nvSpPr>
        <p:spPr>
          <a:xfrm>
            <a:off x="5809163" y="2054075"/>
            <a:ext cx="317700" cy="3177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7"/>
          <p:cNvSpPr/>
          <p:nvPr/>
        </p:nvSpPr>
        <p:spPr>
          <a:xfrm>
            <a:off x="6126863" y="2054075"/>
            <a:ext cx="317700" cy="3177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7"/>
          <p:cNvSpPr txBox="1"/>
          <p:nvPr/>
        </p:nvSpPr>
        <p:spPr>
          <a:xfrm>
            <a:off x="3811613" y="1765475"/>
            <a:ext cx="8181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</p:txBody>
      </p:sp>
      <p:sp>
        <p:nvSpPr>
          <p:cNvPr id="408" name="Google Shape;408;p57"/>
          <p:cNvSpPr txBox="1"/>
          <p:nvPr/>
        </p:nvSpPr>
        <p:spPr>
          <a:xfrm>
            <a:off x="5723163" y="1765475"/>
            <a:ext cx="8181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409" name="Google Shape;409;p57"/>
          <p:cNvSpPr txBox="1"/>
          <p:nvPr/>
        </p:nvSpPr>
        <p:spPr>
          <a:xfrm>
            <a:off x="5239725" y="1152475"/>
            <a:ext cx="178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Повторяем до конца</a:t>
            </a:r>
            <a:endParaRPr/>
          </a:p>
        </p:txBody>
      </p:sp>
      <p:sp>
        <p:nvSpPr>
          <p:cNvPr id="410" name="Google Shape;410;p57"/>
          <p:cNvSpPr/>
          <p:nvPr/>
        </p:nvSpPr>
        <p:spPr>
          <a:xfrm rot="-5400000">
            <a:off x="5973379" y="1892375"/>
            <a:ext cx="317700" cy="1276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7"/>
          <p:cNvSpPr/>
          <p:nvPr/>
        </p:nvSpPr>
        <p:spPr>
          <a:xfrm>
            <a:off x="6444563" y="2054075"/>
            <a:ext cx="317700" cy="3177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Бейзлайны, с которыми полезно сравниваться</a:t>
            </a:r>
            <a:endParaRPr/>
          </a:p>
        </p:txBody>
      </p:sp>
      <p:sp>
        <p:nvSpPr>
          <p:cNvPr id="417" name="Google Shape;41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Прогнозируем на 1 шаг: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Последнее известное значение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Среднее за последние К шагов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Прогнозируем на K шагов: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Прогноз = последнее значение K раз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Прогноз = последние K значений (типа сезонность)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Прогноз = среднее последних K значений K раз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311700" y="329550"/>
            <a:ext cx="85206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Как обычно ставится задача обучения с учителем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(пример для прогнозирования на один шаг вперед)</a:t>
            </a:r>
            <a:endParaRPr sz="2300"/>
          </a:p>
        </p:txBody>
      </p:sp>
      <p:graphicFrame>
        <p:nvGraphicFramePr>
          <p:cNvPr id="423" name="Google Shape;423;p59"/>
          <p:cNvGraphicFramePr/>
          <p:nvPr/>
        </p:nvGraphicFramePr>
        <p:xfrm>
          <a:off x="906825" y="13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{222A9520-8F88-4A32-BC57-03E6E0939FC8}</a:tableStyleId>
              </a:tblPr>
              <a:tblGrid>
                <a:gridCol w="654400"/>
                <a:gridCol w="654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4" name="Google Shape;424;p59"/>
          <p:cNvSpPr/>
          <p:nvPr/>
        </p:nvSpPr>
        <p:spPr>
          <a:xfrm>
            <a:off x="2316775" y="2177800"/>
            <a:ext cx="615900" cy="20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5" name="Google Shape;425;p59"/>
          <p:cNvGraphicFramePr/>
          <p:nvPr/>
        </p:nvGraphicFramePr>
        <p:xfrm>
          <a:off x="3033825" y="13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{222A9520-8F88-4A32-BC57-03E6E0939FC8}</a:tableStyleId>
              </a:tblPr>
              <a:tblGrid>
                <a:gridCol w="382850"/>
                <a:gridCol w="671100"/>
                <a:gridCol w="720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y_real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6" name="Google Shape;426;p59"/>
          <p:cNvSpPr/>
          <p:nvPr/>
        </p:nvSpPr>
        <p:spPr>
          <a:xfrm rot="-2326116">
            <a:off x="3981573" y="2139342"/>
            <a:ext cx="197388" cy="1058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9"/>
          <p:cNvSpPr/>
          <p:nvPr/>
        </p:nvSpPr>
        <p:spPr>
          <a:xfrm rot="-2326116">
            <a:off x="3981573" y="2518817"/>
            <a:ext cx="197388" cy="1058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9"/>
          <p:cNvSpPr/>
          <p:nvPr/>
        </p:nvSpPr>
        <p:spPr>
          <a:xfrm rot="-2326116">
            <a:off x="3981573" y="2898292"/>
            <a:ext cx="197388" cy="1058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9"/>
          <p:cNvSpPr/>
          <p:nvPr/>
        </p:nvSpPr>
        <p:spPr>
          <a:xfrm rot="-2326116">
            <a:off x="3981573" y="3313467"/>
            <a:ext cx="197388" cy="1058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9"/>
          <p:cNvSpPr/>
          <p:nvPr/>
        </p:nvSpPr>
        <p:spPr>
          <a:xfrm>
            <a:off x="4909450" y="2177800"/>
            <a:ext cx="615900" cy="20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31" name="Google Shape;431;p59"/>
          <p:cNvGraphicFramePr/>
          <p:nvPr/>
        </p:nvGraphicFramePr>
        <p:xfrm>
          <a:off x="5626500" y="13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{222A9520-8F88-4A32-BC57-03E6E0939FC8}</a:tableStyleId>
              </a:tblPr>
              <a:tblGrid>
                <a:gridCol w="386600"/>
                <a:gridCol w="678300"/>
                <a:gridCol w="769875"/>
                <a:gridCol w="775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y_real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y_pred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y_1" id="432" name="Google Shape;432;p5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975" y="1812125"/>
            <a:ext cx="346076" cy="31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2" id="433" name="Google Shape;433;p5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1975" y="2235250"/>
            <a:ext cx="346076" cy="31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3" id="434" name="Google Shape;434;p5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1975" y="2620450"/>
            <a:ext cx="346074" cy="31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4" id="435" name="Google Shape;435;p5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1975" y="3005650"/>
            <a:ext cx="346082" cy="3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sp>
        <p:nvSpPr>
          <p:cNvPr id="441" name="Google Shape;44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Леса, бустинги - работают на деревьях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Важно - дерево не даст прогноз больше, чем исторический максимум/минимум по данным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осталось за кадром</a:t>
            </a:r>
            <a:endParaRPr/>
          </a:p>
        </p:txBody>
      </p:sp>
      <p:sp>
        <p:nvSpPr>
          <p:cNvPr id="447" name="Google Shape;447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Работа с сезонностью и внешними признаками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Прогнозирование многомерных временных рядов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Предсказательные интервалы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Преобразования временных рядов (преобразование Фурье, вейвлет-преобразование, фильтр Калмана, различные свертки)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Классификация/кластеризация временных рядов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Временные ряды разной длины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временных рядов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Измерения температуры и различных погодных условий (давление, влажность и пр.)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Количество продаж магазина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Различные финансово-экономические показатели (уровень инфляции, стоимость акций на бирже, цена на нефть/газ)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Уровень загруженности дорог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Измерения медицинских показателей (ЭКГ, ЭЭГ)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Видео (кадры будут точками временного ряда)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Звук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Источники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2"/>
          <p:cNvSpPr txBox="1"/>
          <p:nvPr>
            <p:ph idx="1" type="body"/>
          </p:nvPr>
        </p:nvSpPr>
        <p:spPr>
          <a:xfrm>
            <a:off x="311700" y="1408150"/>
            <a:ext cx="8520600" cy="28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Лекция Евгения Рябенко: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https://www.youtube.com/watch?v=u433nrxdf5k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https://habr.com/ru/post/207160/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https://pokrovka11.files.wordpress.com/2011/12/emetrix_time_series.pdf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https://docplayer.ru/44790727-Ponyatie-stacionarnosti-vremennogo-ryada-processy-edinichnogo-kornya.html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Википедия (</a:t>
            </a:r>
            <a:r>
              <a:rPr lang="en" u="sng">
                <a:solidFill>
                  <a:schemeClr val="hlink"/>
                </a:solidFill>
                <a:hlinkClick r:id="rId7"/>
              </a:rPr>
              <a:t>авторегрессия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скользящая средняя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теорема Волда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В.П. Носко “Эконометрика” (2 книги)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Магнус, Катышев, Пересецкий  “Начальный курс эконометрики”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https://education.yandex.ru/handbook/ml/article/modeli-vida-arima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временного ряда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684" y="1152471"/>
            <a:ext cx="6106626" cy="35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Свечной график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163" y="1152476"/>
            <a:ext cx="7233675" cy="314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Задачи на временных рядах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Прогнозирование на один шаг вперед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Прогнозирование на несколько шагов вперед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Прогнозирование многомерных временных рядов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Декомпозиция ряда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Классификация временных рядов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Кластеризация временных рядов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Генерация временных рядов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Прогнозирование временных рядов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Эконометрические методы (AR, ARIMA, GARCH)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Методы машинного обучения (модели регрессии)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Нейросети (RNN, LSTM, GRU)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