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8" r:id="rId13"/>
    <p:sldId id="26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9" r:id="rId23"/>
    <p:sldId id="308" r:id="rId24"/>
    <p:sldId id="307" r:id="rId25"/>
    <p:sldId id="269" r:id="rId26"/>
    <p:sldId id="270" r:id="rId27"/>
    <p:sldId id="272" r:id="rId28"/>
    <p:sldId id="276" r:id="rId29"/>
    <p:sldId id="277" r:id="rId30"/>
    <p:sldId id="278" r:id="rId31"/>
    <p:sldId id="279" r:id="rId32"/>
    <p:sldId id="280" r:id="rId33"/>
    <p:sldId id="275" r:id="rId34"/>
    <p:sldId id="281" r:id="rId35"/>
    <p:sldId id="282" r:id="rId36"/>
    <p:sldId id="283" r:id="rId37"/>
    <p:sldId id="284" r:id="rId38"/>
    <p:sldId id="273" r:id="rId39"/>
    <p:sldId id="274" r:id="rId40"/>
    <p:sldId id="28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6A8"/>
    <a:srgbClr val="ECE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45" autoAdjust="0"/>
  </p:normalViewPr>
  <p:slideViewPr>
    <p:cSldViewPr>
      <p:cViewPr varScale="1">
        <p:scale>
          <a:sx n="87" d="100"/>
          <a:sy n="87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77178-2AE4-4222-83F1-405C3FDC17C8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09CAC-E061-48A7-840B-B63492325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2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client-side script: code runs in browser after page is sent back from server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this code manipulates the page or responds to user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09CAC-E061-48A7-840B-B634923251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0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 element on the page has a corresponding DOM object access/modify the attributes of the DOM object with </a:t>
            </a:r>
            <a:r>
              <a:rPr lang="en-US" i="1" dirty="0" err="1" smtClean="0"/>
              <a:t>objectName</a:t>
            </a:r>
            <a:r>
              <a:rPr lang="en-US" dirty="0" err="1" smtClean="0"/>
              <a:t>.</a:t>
            </a:r>
            <a:r>
              <a:rPr lang="en-US" i="1" dirty="0" err="1" smtClean="0"/>
              <a:t>attributeName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span.innerHTML</a:t>
            </a:r>
            <a:r>
              <a:rPr lang="en-US" dirty="0" smtClean="0"/>
              <a:t> = </a:t>
            </a:r>
            <a:r>
              <a:rPr lang="en-US" dirty="0" err="1" smtClean="0"/>
              <a:t>textBox.value</a:t>
            </a:r>
            <a:r>
              <a:rPr lang="en-US" dirty="0" smtClean="0"/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ways to initialize an array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length property (grows as needed when elements are added)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</a:t>
            </a:r>
            <a:r>
              <a:rPr lang="en-US" baseline="0" dirty="0" smtClean="0"/>
              <a:t> is not working here! Debug! test1.html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6D783-408F-4FEA-A2B8-B64AAB5EA0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EEDC4B60-7EB2-41AB-BE53-E9D2767C2DE4}" type="datetime1">
              <a:rPr lang="en-US" smtClean="0"/>
              <a:t>3/20/2018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5AFDEC-079D-404D-BCFF-836CA422FA59}" type="datetime1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6B885B27-225E-44C3-9776-E594FB50B5AD}" type="datetime1">
              <a:rPr lang="en-US" smtClean="0"/>
              <a:t>3/20/2018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CB779743-7B81-4FB7-A3E2-1ACEC99CD8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differences:</a:t>
            </a:r>
          </a:p>
          <a:p>
            <a:pPr lvl="1"/>
            <a:r>
              <a:rPr lang="en-US" sz="2800" dirty="0"/>
              <a:t>JS is more object-oriented: </a:t>
            </a:r>
            <a:r>
              <a:rPr lang="en-US" sz="2800" dirty="0" err="1"/>
              <a:t>noun.verb</a:t>
            </a:r>
            <a:r>
              <a:rPr lang="en-US" sz="2800" dirty="0"/>
              <a:t>(), less procedural: verb(noun)</a:t>
            </a:r>
          </a:p>
          <a:p>
            <a:pPr lvl="1"/>
            <a:r>
              <a:rPr lang="en-US" sz="2800" dirty="0"/>
              <a:t>JS focuses on user interfaces and interacting with a document; PHP is geared </a:t>
            </a:r>
            <a:r>
              <a:rPr lang="en-US" sz="2800" dirty="0" smtClean="0"/>
              <a:t>toward HTML </a:t>
            </a:r>
            <a:r>
              <a:rPr lang="en-US" sz="2800" dirty="0"/>
              <a:t>output and file/form processing</a:t>
            </a:r>
          </a:p>
          <a:p>
            <a:pPr lvl="1"/>
            <a:r>
              <a:rPr lang="en-US" sz="2800" dirty="0"/>
              <a:t>JS code runs on the client's browser; PHP code runs on the web 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610225"/>
            <a:ext cx="1638300" cy="91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90800" y="5816025"/>
            <a:ext cx="1162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JS &lt;3</a:t>
            </a:r>
          </a:p>
        </p:txBody>
      </p:sp>
    </p:spTree>
    <p:extLst>
      <p:ext uri="{BB962C8B-B14F-4D97-AF65-F5344CB8AC3E}">
        <p14:creationId xmlns:p14="http://schemas.microsoft.com/office/powerpoint/2010/main" val="94684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to a JavaScript file: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514600"/>
            <a:ext cx="8153400" cy="1219200"/>
          </a:xfrm>
        </p:spPr>
        <p:txBody>
          <a:bodyPr/>
          <a:lstStyle/>
          <a:p>
            <a:r>
              <a:rPr lang="en-US" dirty="0"/>
              <a:t>script tag should be placed in HTML page's head</a:t>
            </a:r>
          </a:p>
          <a:p>
            <a:r>
              <a:rPr lang="en-US" dirty="0"/>
              <a:t>script code is stored in a separate .</a:t>
            </a:r>
            <a:r>
              <a:rPr lang="en-US" dirty="0" err="1"/>
              <a:t>js</a:t>
            </a:r>
            <a:r>
              <a:rPr lang="en-US" dirty="0"/>
              <a:t> file</a:t>
            </a:r>
          </a:p>
          <a:p>
            <a:r>
              <a:rPr lang="en-US" dirty="0"/>
              <a:t>JS code can be placed directly in the HTML file's body or head (like CSS)</a:t>
            </a:r>
          </a:p>
          <a:p>
            <a:pPr lvl="1"/>
            <a:r>
              <a:rPr lang="en-US" dirty="0"/>
              <a:t>but this is bad style (should separate content, presentation, and behavior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7526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&lt;script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="filename" type="text/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javascript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"&gt;&lt;/script&gt;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9725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2666"/>
            <a:ext cx="9144000" cy="4519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42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JavaScript statement: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alert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953000"/>
            <a:ext cx="8153400" cy="1219200"/>
          </a:xfrm>
        </p:spPr>
        <p:txBody>
          <a:bodyPr/>
          <a:lstStyle/>
          <a:p>
            <a:r>
              <a:rPr lang="en-US" dirty="0"/>
              <a:t>a JS command that pops up a dialog box with a message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alert("IE6 detected. Suck-mode enabled.");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        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JS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2390775"/>
            <a:ext cx="715327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022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828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are used to programs start with a main method (or implicit main like in PHP)</a:t>
            </a:r>
          </a:p>
          <a:p>
            <a:r>
              <a:rPr lang="en-US" dirty="0"/>
              <a:t>JavaScript programs instead wait for user actions called </a:t>
            </a:r>
            <a:r>
              <a:rPr lang="en-US" i="1" dirty="0"/>
              <a:t>events</a:t>
            </a:r>
            <a:r>
              <a:rPr lang="en-US" dirty="0"/>
              <a:t> and respond to them</a:t>
            </a:r>
          </a:p>
          <a:p>
            <a:r>
              <a:rPr lang="en-US" dirty="0"/>
              <a:t>event-driven programming: writing programs driven by user events</a:t>
            </a:r>
          </a:p>
          <a:p>
            <a:r>
              <a:rPr lang="en-US" dirty="0"/>
              <a:t>Let's write a page with a clickable button that pops up a "Hello, World" window... </a:t>
            </a:r>
          </a:p>
        </p:txBody>
      </p:sp>
    </p:spTree>
    <p:extLst>
      <p:ext uri="{BB962C8B-B14F-4D97-AF65-F5344CB8AC3E}">
        <p14:creationId xmlns:p14="http://schemas.microsoft.com/office/powerpoint/2010/main" val="15650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1219200"/>
          </a:xfrm>
        </p:spPr>
        <p:txBody>
          <a:bodyPr/>
          <a:lstStyle/>
          <a:p>
            <a:r>
              <a:rPr lang="en-US" dirty="0"/>
              <a:t>button's text appears inside tag; can also contain images</a:t>
            </a:r>
          </a:p>
          <a:p>
            <a:r>
              <a:rPr lang="en-US" dirty="0"/>
              <a:t>To make a responsive button or other UI </a:t>
            </a:r>
            <a:r>
              <a:rPr lang="en-US" dirty="0" smtClean="0"/>
              <a:t>control: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choose </a:t>
            </a:r>
            <a:r>
              <a:rPr lang="en-US" dirty="0"/>
              <a:t>the control (e.g. button) and event (e.g. mouse 1. click) of </a:t>
            </a:r>
            <a:r>
              <a:rPr lang="en-US" dirty="0" smtClean="0"/>
              <a:t>interest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function to run when the event </a:t>
            </a:r>
            <a:r>
              <a:rPr lang="en-US" dirty="0" smtClean="0"/>
              <a:t>occurs</a:t>
            </a:r>
          </a:p>
          <a:p>
            <a:pPr marL="881063" lvl="1" indent="-514350">
              <a:buFont typeface="+mj-lt"/>
              <a:buAutoNum type="arabicPeriod"/>
            </a:pPr>
            <a:r>
              <a:rPr lang="en-US" dirty="0" smtClean="0"/>
              <a:t>attach </a:t>
            </a:r>
            <a:r>
              <a:rPr lang="en-US" dirty="0"/>
              <a:t>the function to the event on the control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9190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functions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name()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 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4495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above could be the contents of example.js linked to our HTML page</a:t>
            </a:r>
          </a:p>
          <a:p>
            <a:r>
              <a:rPr lang="en-US" dirty="0"/>
              <a:t>statements placed into functions can be evaluated in response to user events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351074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alert("Hello!");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alert("How are you?");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   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944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sz="2800" dirty="0"/>
              <a:t>JavaScript functions can be set as event handlers</a:t>
            </a:r>
          </a:p>
          <a:p>
            <a:pPr lvl="1"/>
            <a:r>
              <a:rPr lang="en-US" sz="2400" dirty="0"/>
              <a:t>when you interact with the element, the function will execute</a:t>
            </a:r>
          </a:p>
          <a:p>
            <a:r>
              <a:rPr lang="en-US" sz="2800" dirty="0" err="1"/>
              <a:t>onclick</a:t>
            </a:r>
            <a:r>
              <a:rPr lang="en-US" sz="2800" dirty="0"/>
              <a:t> is just one of many event HTML attributes we'll use</a:t>
            </a:r>
          </a:p>
          <a:p>
            <a:r>
              <a:rPr lang="en-US" sz="2800" dirty="0"/>
              <a:t>but popping up an alert window is disruptive and annoying</a:t>
            </a:r>
          </a:p>
          <a:p>
            <a:pPr lvl="1"/>
            <a:r>
              <a:rPr lang="en-US" sz="2400" dirty="0"/>
              <a:t>A better user experience would be to have the message appear on the page...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&lt;element attributes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="function();"&gt;...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325469"/>
            <a:ext cx="81534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7679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4645152" cy="1219200"/>
          </a:xfrm>
        </p:spPr>
        <p:txBody>
          <a:bodyPr/>
          <a:lstStyle/>
          <a:p>
            <a:r>
              <a:rPr lang="en-US" sz="2800" dirty="0"/>
              <a:t>most JS code manipulates elements on an </a:t>
            </a:r>
            <a:r>
              <a:rPr lang="en-US" sz="2800" dirty="0" smtClean="0"/>
              <a:t>HTML page</a:t>
            </a:r>
            <a:endParaRPr lang="en-US" sz="2800" dirty="0"/>
          </a:p>
          <a:p>
            <a:r>
              <a:rPr lang="en-US" sz="2800" dirty="0"/>
              <a:t>we can examine elements' state</a:t>
            </a:r>
          </a:p>
          <a:p>
            <a:pPr lvl="1"/>
            <a:r>
              <a:rPr lang="en-US" sz="2500" dirty="0"/>
              <a:t>e.g. see whether a box is checked</a:t>
            </a:r>
          </a:p>
          <a:p>
            <a:r>
              <a:rPr lang="en-US" sz="2800" dirty="0"/>
              <a:t>we can change state</a:t>
            </a:r>
          </a:p>
          <a:p>
            <a:pPr lvl="1"/>
            <a:r>
              <a:rPr lang="en-US" sz="2500" dirty="0"/>
              <a:t>e.g. insert some new text into a div</a:t>
            </a:r>
          </a:p>
          <a:p>
            <a:r>
              <a:rPr lang="en-US" sz="2800" dirty="0"/>
              <a:t>we can change styles</a:t>
            </a:r>
          </a:p>
          <a:p>
            <a:pPr lvl="1"/>
            <a:r>
              <a:rPr lang="en-US" sz="2500" dirty="0"/>
              <a:t>e.g. make a paragraph red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771650"/>
            <a:ext cx="411480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96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element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219200"/>
            <a:ext cx="8229599" cy="5610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81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5486"/>
            <a:ext cx="9144001" cy="52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0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646331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("id");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286000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&lt;button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();"&gt;Click me!&lt;/button&gt;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&lt;span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id="output"&gt;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replace me&lt;/span&gt;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&lt;input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id="textbox"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type="text" /&gt;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3528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span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("output");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("textbox");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textbox.style.color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"red";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36741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sz="3600" dirty="0" err="1">
                <a:latin typeface="Courier New" pitchFamily="49" charset="0"/>
                <a:cs typeface="Courier New" pitchFamily="49" charset="0"/>
              </a:rPr>
              <a:t>document.getElementById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document.getElementById</a:t>
            </a:r>
            <a:r>
              <a:rPr lang="en-US" dirty="0" smtClean="0"/>
              <a:t> </a:t>
            </a:r>
            <a:r>
              <a:rPr lang="en-US" dirty="0"/>
              <a:t>returns the DOM object for an element with a </a:t>
            </a:r>
            <a:r>
              <a:rPr lang="en-US" dirty="0" smtClean="0"/>
              <a:t>given id</a:t>
            </a:r>
            <a:endParaRPr lang="en-US" dirty="0"/>
          </a:p>
          <a:p>
            <a:r>
              <a:rPr lang="en-US" dirty="0"/>
              <a:t>can change the text inside most elements by setting the </a:t>
            </a:r>
            <a:r>
              <a:rPr lang="en-US" dirty="0" err="1"/>
              <a:t>innerHTML</a:t>
            </a:r>
            <a:r>
              <a:rPr lang="en-US" dirty="0"/>
              <a:t> property</a:t>
            </a:r>
          </a:p>
          <a:p>
            <a:r>
              <a:rPr lang="en-US" dirty="0"/>
              <a:t>can change the text in form controls by setting the value property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element style: 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element.style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562622"/>
              </p:ext>
            </p:extLst>
          </p:nvPr>
        </p:nvGraphicFramePr>
        <p:xfrm>
          <a:off x="609600" y="2057400"/>
          <a:ext cx="8153400" cy="4053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Attribute</a:t>
                      </a:r>
                      <a:endParaRPr lang="en-US" sz="24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Property</a:t>
                      </a:r>
                      <a:r>
                        <a:rPr lang="en-US" sz="2400" b="1" baseline="0" dirty="0" smtClean="0"/>
                        <a:t> or style object</a:t>
                      </a:r>
                      <a:endParaRPr lang="en-US" sz="2400" b="1" i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padding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background-color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backgroundColor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/>
                        <a:t>border-top-width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borderTopWidth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 size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fontSize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Font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err="1" smtClean="0"/>
                        <a:t>famiy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fontFamily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5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Preetify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16764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changeText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//grab or initialize text here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 font styles added by JS: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"13pt";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text.style.fontFamily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"Comic Sans MS";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text.style.color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 "red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or pink?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19572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ore </a:t>
            </a:r>
            <a:r>
              <a:rPr lang="en-US" dirty="0" err="1" smtClean="0"/>
              <a:t>Javascript</a:t>
            </a:r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779743-7B81-4FB7-A3E2-1ACEC99CD8C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6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3124200"/>
            <a:ext cx="8153400" cy="1219200"/>
          </a:xfrm>
        </p:spPr>
        <p:txBody>
          <a:bodyPr/>
          <a:lstStyle/>
          <a:p>
            <a:r>
              <a:rPr lang="en-US" dirty="0"/>
              <a:t>variables are declared with the </a:t>
            </a:r>
            <a:r>
              <a:rPr lang="en-US" dirty="0" err="1"/>
              <a:t>var</a:t>
            </a:r>
            <a:r>
              <a:rPr lang="en-US" dirty="0"/>
              <a:t> keyword (case sensitive)</a:t>
            </a:r>
          </a:p>
          <a:p>
            <a:r>
              <a:rPr lang="en-US" dirty="0"/>
              <a:t>types are not specified, but JS does have types ("loosely typed")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Number, Boolean, String, Array, Object, Function,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Null, Undefined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can find out a variable's type by calling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typeof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6002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221468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4070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integers and real numbers are the same type (no </a:t>
            </a:r>
            <a:r>
              <a:rPr lang="en-US" dirty="0" err="1"/>
              <a:t>int</a:t>
            </a:r>
            <a:r>
              <a:rPr lang="en-US" dirty="0"/>
              <a:t> vs. double)</a:t>
            </a:r>
          </a:p>
          <a:p>
            <a:r>
              <a:rPr lang="en-US" dirty="0"/>
              <a:t>same operators: + - * / % ++ -- = += -= *= /= %=</a:t>
            </a:r>
          </a:p>
          <a:p>
            <a:r>
              <a:rPr lang="en-US" dirty="0"/>
              <a:t>similar precedence to Java</a:t>
            </a:r>
          </a:p>
          <a:p>
            <a:r>
              <a:rPr lang="en-US" dirty="0"/>
              <a:t>many operators auto-convert types: "2" * 3 is 6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379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identical to Java's comment syntax</a:t>
            </a:r>
          </a:p>
          <a:p>
            <a:r>
              <a:rPr lang="en-US" dirty="0"/>
              <a:t>recall: 4 comment syntaxes</a:t>
            </a:r>
          </a:p>
          <a:p>
            <a:pPr lvl="1"/>
            <a:r>
              <a:rPr lang="en-US" dirty="0" smtClean="0"/>
              <a:t>HTML: &lt;!-- </a:t>
            </a:r>
            <a:r>
              <a:rPr lang="en-US" dirty="0"/>
              <a:t>comment --&gt;</a:t>
            </a:r>
          </a:p>
          <a:p>
            <a:pPr lvl="1"/>
            <a:r>
              <a:rPr lang="en-US" dirty="0" smtClean="0"/>
              <a:t>CSS/JS/PHP: /* </a:t>
            </a:r>
            <a:r>
              <a:rPr lang="en-US" dirty="0"/>
              <a:t>comment */</a:t>
            </a:r>
          </a:p>
          <a:p>
            <a:pPr lvl="1"/>
            <a:r>
              <a:rPr lang="en-US" dirty="0" smtClean="0"/>
              <a:t>Java/JS/PHP: // </a:t>
            </a:r>
            <a:r>
              <a:rPr lang="en-US" dirty="0"/>
              <a:t>comment</a:t>
            </a:r>
          </a:p>
          <a:p>
            <a:pPr lvl="1"/>
            <a:r>
              <a:rPr lang="en-US" dirty="0" smtClean="0"/>
              <a:t>PHP: # </a:t>
            </a:r>
            <a:r>
              <a:rPr lang="en-US" dirty="0"/>
              <a:t>comment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95490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Math object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2895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methods: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abs, ceil,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floor, log, max, min,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random, round,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sin,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, tan</a:t>
            </a:r>
          </a:p>
          <a:p>
            <a:r>
              <a:rPr lang="en-US" dirty="0"/>
              <a:t>properties: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E, PI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15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Special values: null and undefined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at this point in the code,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null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benson's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9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caroline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undefined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				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urier New" pitchFamily="49" charset="0"/>
                <a:cs typeface="Courier New" pitchFamily="49" charset="0"/>
              </a:rPr>
              <a:t>undefined</a:t>
            </a:r>
            <a:r>
              <a:rPr lang="en-US" dirty="0"/>
              <a:t> : has not been declared, does not exist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dirty="0"/>
              <a:t> : exists, but was specifically assigned an empty or null value</a:t>
            </a:r>
          </a:p>
          <a:p>
            <a:r>
              <a:rPr lang="en-US" dirty="0"/>
              <a:t>Why does JavaScript have both of these?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client-side </a:t>
            </a:r>
            <a:r>
              <a:rPr lang="en-US" dirty="0"/>
              <a:t>scripting (JavaScript) benefits:</a:t>
            </a:r>
          </a:p>
          <a:p>
            <a:pPr lvl="1"/>
            <a:r>
              <a:rPr lang="en-US" b="1" dirty="0"/>
              <a:t>usability</a:t>
            </a:r>
            <a:r>
              <a:rPr lang="en-US" dirty="0"/>
              <a:t>: can modify a page without having to post back to the server (faster UI)</a:t>
            </a:r>
          </a:p>
          <a:p>
            <a:pPr lvl="1"/>
            <a:r>
              <a:rPr lang="en-US" b="1" dirty="0"/>
              <a:t>efficiency</a:t>
            </a:r>
            <a:r>
              <a:rPr lang="en-US" dirty="0"/>
              <a:t>: can make small, quick changes to page without waiting for server</a:t>
            </a:r>
          </a:p>
          <a:p>
            <a:pPr lvl="1"/>
            <a:r>
              <a:rPr lang="en-US" b="1" dirty="0"/>
              <a:t>event-driven</a:t>
            </a:r>
            <a:r>
              <a:rPr lang="en-US" dirty="0"/>
              <a:t>: can respond to user actions like clicks and key </a:t>
            </a:r>
            <a:r>
              <a:rPr lang="en-US" dirty="0" smtClean="0"/>
              <a:t>presses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Logical operators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30</a:t>
            </a:fld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62897" y="17526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&gt; &lt; &gt;= &lt;= &amp;&amp; || ! == != === !==</a:t>
            </a:r>
          </a:p>
          <a:p>
            <a:r>
              <a:rPr lang="en-US" dirty="0"/>
              <a:t>most logical operators automatically convert types:</a:t>
            </a:r>
          </a:p>
          <a:p>
            <a:pPr lvl="1"/>
            <a:r>
              <a:rPr lang="en-US" dirty="0"/>
              <a:t>5 &lt; "7" is true</a:t>
            </a:r>
          </a:p>
          <a:p>
            <a:pPr lvl="1"/>
            <a:r>
              <a:rPr lang="en-US" dirty="0"/>
              <a:t>42 == 42.0 is true</a:t>
            </a:r>
          </a:p>
          <a:p>
            <a:pPr lvl="1"/>
            <a:r>
              <a:rPr lang="en-US" dirty="0"/>
              <a:t>"5.0" == 5 is true</a:t>
            </a:r>
          </a:p>
          <a:p>
            <a:r>
              <a:rPr lang="en-US" dirty="0"/>
              <a:t>=== and !== are strict equality tests; checks both type and value</a:t>
            </a:r>
          </a:p>
          <a:p>
            <a:pPr lvl="1"/>
            <a:r>
              <a:rPr lang="en-US" dirty="0"/>
              <a:t>"5.0" === 5 is false</a:t>
            </a:r>
            <a:endParaRPr lang="en-US" sz="15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8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if/else statement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810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identical structure to Java's if/else statement</a:t>
            </a:r>
          </a:p>
          <a:p>
            <a:r>
              <a:rPr lang="en-US" dirty="0"/>
              <a:t>JavaScript allows almost anything as a condition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93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30480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any value can be used as a Boolean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falsey</a:t>
            </a:r>
            <a:r>
              <a:rPr lang="en-US" dirty="0"/>
              <a:t>" values: 0, 0.0, </a:t>
            </a:r>
            <a:r>
              <a:rPr lang="en-US" dirty="0" err="1"/>
              <a:t>NaN</a:t>
            </a:r>
            <a:r>
              <a:rPr lang="en-US" dirty="0"/>
              <a:t>, "", null, </a:t>
            </a:r>
            <a:r>
              <a:rPr lang="en-US" dirty="0" smtClean="0"/>
              <a:t>and undefined</a:t>
            </a:r>
            <a:endParaRPr lang="en-US" dirty="0"/>
          </a:p>
          <a:p>
            <a:pPr lvl="1"/>
            <a:r>
              <a:rPr lang="en-US" dirty="0"/>
              <a:t>"</a:t>
            </a:r>
            <a:r>
              <a:rPr lang="en-US" dirty="0" err="1"/>
              <a:t>truthy</a:t>
            </a:r>
            <a:r>
              <a:rPr lang="en-US" dirty="0"/>
              <a:t>" values: anything else</a:t>
            </a:r>
          </a:p>
          <a:p>
            <a:r>
              <a:rPr lang="en-US" dirty="0"/>
              <a:t>converting a value into a Boolean explicitly: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Boolean(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boolValue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!!(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otherValue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3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for loop (same as Java)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 smtClean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 smtClean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30480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18374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(same as Java) 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3400" y="43434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break and continue keywords also behave as in Java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296287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284019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Popup boxes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alert("message"); // message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confirm("message"); // returns true or false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prompt("message"); // returns user input string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4924041"/>
            <a:ext cx="4910138" cy="186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461" y="2971800"/>
            <a:ext cx="491353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638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253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methods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["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"Jason"];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Jason,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Stef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array serves as many data structures: list, queue, stack, ...</a:t>
            </a:r>
          </a:p>
          <a:p>
            <a:r>
              <a:rPr lang="en-US" sz="2800" dirty="0"/>
              <a:t>methods: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concat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join, pop, push, reverse, shift, slice, sort,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splice,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unshift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400" dirty="0"/>
              <a:t>push and pop add / remove from back</a:t>
            </a:r>
          </a:p>
          <a:p>
            <a:pPr lvl="1"/>
            <a:r>
              <a:rPr lang="en-US" sz="2400" dirty="0" err="1"/>
              <a:t>unshift</a:t>
            </a:r>
            <a:r>
              <a:rPr lang="en-US" sz="2400" dirty="0"/>
              <a:t> and shift add / remove from front</a:t>
            </a:r>
          </a:p>
          <a:p>
            <a:pPr lvl="1"/>
            <a:r>
              <a:rPr lang="en-US" sz="2400" dirty="0"/>
              <a:t>shift and pop return the element that is removed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type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971800"/>
            <a:ext cx="8153400" cy="1219200"/>
          </a:xfrm>
        </p:spPr>
        <p:txBody>
          <a:bodyPr/>
          <a:lstStyle/>
          <a:p>
            <a:r>
              <a:rPr lang="en-US" dirty="0"/>
              <a:t>methods: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charCodeAt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fromCharCode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indexOf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lastIndexOf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, replace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split, substring,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toLowerCase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toUpperCase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/>
              <a:t>charAt</a:t>
            </a:r>
            <a:r>
              <a:rPr lang="en-US" dirty="0"/>
              <a:t> returns a one-letter String (there is no char type)</a:t>
            </a:r>
          </a:p>
          <a:p>
            <a:r>
              <a:rPr lang="en-US" dirty="0"/>
              <a:t>length property (not a method as in Java)</a:t>
            </a:r>
          </a:p>
          <a:p>
            <a:r>
              <a:rPr lang="en-US" dirty="0"/>
              <a:t>Strings can be specified with "" or ''</a:t>
            </a:r>
          </a:p>
          <a:p>
            <a:r>
              <a:rPr lang="en-US" dirty="0"/>
              <a:t>concatenation with + :</a:t>
            </a:r>
          </a:p>
          <a:p>
            <a:pPr lvl="1"/>
            <a:r>
              <a:rPr lang="en-US" dirty="0"/>
              <a:t>1 + 1 is 2, but "1" + 1 is "11"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02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"Connie Client";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s.substring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s.indexOf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")); // "Connie"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// 13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'Melvin Merchant';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7722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More about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4724400"/>
            <a:ext cx="8153400" cy="1219200"/>
          </a:xfrm>
        </p:spPr>
        <p:txBody>
          <a:bodyPr/>
          <a:lstStyle/>
          <a:p>
            <a:r>
              <a:rPr lang="en-US" dirty="0"/>
              <a:t>accessing the letters of a String: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2895600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count = 10;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s1 = "" + count; // "10"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s2 = count + "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!"; // "10 bananas, ah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!"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n1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("42 is the answer"); // 42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n2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parseFloat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booyah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 //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NaN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765048" y="1447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escape sequences behave as in Java: \' \" \&amp; \n \t \\</a:t>
            </a:r>
          </a:p>
          <a:p>
            <a:r>
              <a:rPr lang="en-US" dirty="0" smtClean="0"/>
              <a:t>converting between numbers and Strings: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5256074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s[0]; // fails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firstLetter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(0); // does work in IE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lastLetter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s.charAt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- 1);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543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client-side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server-side programming (PHP) benefits: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has access to server's private data; client can't see source code</a:t>
            </a:r>
          </a:p>
          <a:p>
            <a:pPr lvl="1"/>
            <a:r>
              <a:rPr lang="en-US" b="1" dirty="0"/>
              <a:t>compatibility</a:t>
            </a:r>
            <a:r>
              <a:rPr lang="en-US" dirty="0"/>
              <a:t>: not subject to browser compatibility issues</a:t>
            </a:r>
          </a:p>
          <a:p>
            <a:pPr lvl="1"/>
            <a:r>
              <a:rPr lang="en-US" b="1" dirty="0"/>
              <a:t>power</a:t>
            </a:r>
            <a:r>
              <a:rPr lang="en-US" dirty="0"/>
              <a:t>: can write files, open connections to servers, connect to databases, </a:t>
            </a:r>
            <a:r>
              <a:rPr lang="en-US" dirty="0" smtClean="0"/>
              <a:t>...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strings: split and join</a:t>
            </a:r>
            <a:endParaRPr lang="en-US" sz="4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C76F15A-3445-4ED0-A4DF-DE4BBF06AE1A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524000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= "the quick brown fox";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s.split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 "); // ["the", "quick", "brown", "fox"]</a:t>
            </a:r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a.reverse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// ["fox", "brown", "quick", "the"]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a.join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("!"); //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fox!brown!quick!the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nn-NO" dirty="0" smtClean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		           	  	  		  	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3400" y="3352800"/>
            <a:ext cx="815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04DA3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C4652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breaks apart a string into an array using a delimiter</a:t>
            </a:r>
          </a:p>
          <a:p>
            <a:pPr lvl="1"/>
            <a:r>
              <a:rPr lang="en-US" dirty="0"/>
              <a:t>can also be used with regular expressions (seen later)</a:t>
            </a:r>
          </a:p>
          <a:p>
            <a:r>
              <a:rPr lang="en-US" dirty="0"/>
              <a:t>join merges an array into a single string, placing a delimiter between them</a:t>
            </a:r>
            <a:endParaRPr lang="en-US" sz="1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24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lightweight programming language ("scripting language")</a:t>
            </a:r>
          </a:p>
          <a:p>
            <a:pPr lvl="1"/>
            <a:r>
              <a:rPr lang="en-US" dirty="0"/>
              <a:t>used to make web pages interactive</a:t>
            </a:r>
          </a:p>
          <a:p>
            <a:pPr lvl="1"/>
            <a:r>
              <a:rPr lang="en-US" dirty="0"/>
              <a:t>insert dynamic text into HTML (ex: user name)</a:t>
            </a:r>
          </a:p>
          <a:p>
            <a:pPr lvl="1"/>
            <a:r>
              <a:rPr lang="en-US" b="1" dirty="0"/>
              <a:t>react to events </a:t>
            </a:r>
            <a:r>
              <a:rPr lang="en-US" dirty="0"/>
              <a:t>(ex: page load user click)</a:t>
            </a:r>
          </a:p>
          <a:p>
            <a:pPr lvl="1"/>
            <a:r>
              <a:rPr lang="en-US" dirty="0"/>
              <a:t>get information about a user's computer (ex: browser type)</a:t>
            </a:r>
          </a:p>
          <a:p>
            <a:pPr lvl="1"/>
            <a:r>
              <a:rPr lang="en-US" dirty="0"/>
              <a:t>perform calculations on user's computer (ex: form validation)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Javascript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web standard (but not supported identically by all browsers)</a:t>
            </a:r>
          </a:p>
          <a:p>
            <a:r>
              <a:rPr lang="en-US" dirty="0"/>
              <a:t>NOT related to Java other than by name and some syntactic similarities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interpreted, not compiled</a:t>
            </a:r>
          </a:p>
          <a:p>
            <a:r>
              <a:rPr lang="en-US" dirty="0"/>
              <a:t>more relaxed syntax and rules</a:t>
            </a:r>
          </a:p>
          <a:p>
            <a:pPr lvl="1"/>
            <a:r>
              <a:rPr lang="en-US" dirty="0"/>
              <a:t>fewer and "looser" data types</a:t>
            </a:r>
          </a:p>
          <a:p>
            <a:pPr lvl="1"/>
            <a:r>
              <a:rPr lang="en-US" dirty="0"/>
              <a:t>variables don't need to be declared</a:t>
            </a:r>
          </a:p>
          <a:p>
            <a:pPr lvl="1"/>
            <a:r>
              <a:rPr lang="en-US" dirty="0"/>
              <a:t>errors often silent (few exceptions)</a:t>
            </a:r>
          </a:p>
          <a:p>
            <a:r>
              <a:rPr lang="en-US" dirty="0"/>
              <a:t>key construct is the function rather than the class</a:t>
            </a:r>
          </a:p>
          <a:p>
            <a:pPr lvl="1"/>
            <a:r>
              <a:rPr lang="en-US" dirty="0"/>
              <a:t>"first-class" functions are used in </a:t>
            </a:r>
            <a:r>
              <a:rPr lang="en-US" dirty="0" smtClean="0"/>
              <a:t>many situations</a:t>
            </a:r>
            <a:endParaRPr lang="en-US" dirty="0"/>
          </a:p>
          <a:p>
            <a:r>
              <a:rPr lang="en-US" dirty="0"/>
              <a:t>contained within a web page and integrates with its HTML/CSS content 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955" y="1524001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33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40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vs.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similarities:</a:t>
            </a:r>
          </a:p>
          <a:p>
            <a:pPr lvl="1"/>
            <a:r>
              <a:rPr lang="en-US" sz="2800" dirty="0"/>
              <a:t>both are interpreted, not compiled</a:t>
            </a:r>
          </a:p>
          <a:p>
            <a:pPr lvl="1"/>
            <a:r>
              <a:rPr lang="en-US" sz="2800" dirty="0"/>
              <a:t>both are relaxed about syntax, rules, and types</a:t>
            </a:r>
          </a:p>
          <a:p>
            <a:pPr lvl="1"/>
            <a:r>
              <a:rPr lang="en-US" sz="2800" dirty="0"/>
              <a:t>both are case-sensitive</a:t>
            </a:r>
          </a:p>
          <a:p>
            <a:pPr lvl="1"/>
            <a:r>
              <a:rPr lang="en-US" sz="2800" dirty="0"/>
              <a:t>both have built-in regular expressions for powerful </a:t>
            </a:r>
            <a:r>
              <a:rPr lang="en-US" sz="2800" dirty="0" smtClean="0"/>
              <a:t>text processing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B779743-7B81-4FB7-A3E2-1ACEC99CD8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5239</TotalTime>
  <Words>2161</Words>
  <Application>Microsoft Office PowerPoint</Application>
  <PresentationFormat>On-screen Show (4:3)</PresentationFormat>
  <Paragraphs>369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Calibri</vt:lpstr>
      <vt:lpstr>Consolas</vt:lpstr>
      <vt:lpstr>Courier New</vt:lpstr>
      <vt:lpstr>Tw Cen MT</vt:lpstr>
      <vt:lpstr>Wingdings</vt:lpstr>
      <vt:lpstr>Wingdings 2</vt:lpstr>
      <vt:lpstr>Theme2</vt:lpstr>
      <vt:lpstr>Intro to Javascript</vt:lpstr>
      <vt:lpstr>Client Side Scripting</vt:lpstr>
      <vt:lpstr>Why use client-side programming?</vt:lpstr>
      <vt:lpstr>Why use client-side programming?</vt:lpstr>
      <vt:lpstr>What is Javascript?</vt:lpstr>
      <vt:lpstr>What is Javascript?</vt:lpstr>
      <vt:lpstr>Javascript vs Java</vt:lpstr>
      <vt:lpstr>Javascript vs Java</vt:lpstr>
      <vt:lpstr>JavaScript vs. PHP</vt:lpstr>
      <vt:lpstr>JavaScript vs. PHP</vt:lpstr>
      <vt:lpstr>Linking to a JavaScript file: script</vt:lpstr>
      <vt:lpstr>Event-driven programming</vt:lpstr>
      <vt:lpstr>A JavaScript statement: alert</vt:lpstr>
      <vt:lpstr>Event-driven programming</vt:lpstr>
      <vt:lpstr>Buttons</vt:lpstr>
      <vt:lpstr>JavaScript functions</vt:lpstr>
      <vt:lpstr>Event handlers</vt:lpstr>
      <vt:lpstr>Document Object Model (DOM)</vt:lpstr>
      <vt:lpstr>DOM element objects</vt:lpstr>
      <vt:lpstr>Accessing elements: document.getElementById</vt:lpstr>
      <vt:lpstr>Accessing elements: document.getElementById</vt:lpstr>
      <vt:lpstr>Changing element style: element.style</vt:lpstr>
      <vt:lpstr>Preetify</vt:lpstr>
      <vt:lpstr>More Javascript Syntax</vt:lpstr>
      <vt:lpstr>Variables</vt:lpstr>
      <vt:lpstr>Number type</vt:lpstr>
      <vt:lpstr>Comments (same as Java)</vt:lpstr>
      <vt:lpstr> Math object</vt:lpstr>
      <vt:lpstr> Special values: null and undefined</vt:lpstr>
      <vt:lpstr> Logical operators</vt:lpstr>
      <vt:lpstr> if/else statement (same as Java)</vt:lpstr>
      <vt:lpstr>Boolean type</vt:lpstr>
      <vt:lpstr> for loop (same as Java)</vt:lpstr>
      <vt:lpstr>while loops (same as Java) </vt:lpstr>
      <vt:lpstr>Popup boxes</vt:lpstr>
      <vt:lpstr>Arrays</vt:lpstr>
      <vt:lpstr>Array methods</vt:lpstr>
      <vt:lpstr>String type</vt:lpstr>
      <vt:lpstr> More about String</vt:lpstr>
      <vt:lpstr>Splitting strings: split and join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Javascript</dc:title>
  <dc:creator>Xenia Mountrouidou</dc:creator>
  <cp:lastModifiedBy>Faizal Johan Atletiko, S.Kom(1993)</cp:lastModifiedBy>
  <cp:revision>88</cp:revision>
  <dcterms:created xsi:type="dcterms:W3CDTF">2011-09-04T19:18:10Z</dcterms:created>
  <dcterms:modified xsi:type="dcterms:W3CDTF">2018-03-20T02:00:08Z</dcterms:modified>
</cp:coreProperties>
</file>