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4"/><Relationship Target="http://www.tesco.com/groceries/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mongodb.org/about/introduction/" Type="http://schemas.openxmlformats.org/officeDocument/2006/relationships/hyperlink" TargetMode="External" Id="rId4"/><Relationship Target="http://doc.scrapy.org/en/latest/intro/overview.html" Type="http://schemas.openxmlformats.org/officeDocument/2006/relationships/hyperlink" TargetMode="External" Id="rId3"/><Relationship Target="http://sebastiandahlgren.se/2013/01/07/mongodb-pipeline-for-scrapy/" Type="http://schemas.openxmlformats.org/officeDocument/2006/relationships/hyperlink" TargetMode="External" Id="rId6"/><Relationship Target="https://education.mongodb.com/courses" Type="http://schemas.openxmlformats.org/officeDocument/2006/relationships/hyperlink" TargetMode="External" Id="rId5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-GB"/>
              <a:t>Web-scraping prices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ONS Big Data Project</a:t>
            </a:r>
          </a:p>
          <a:p>
            <a:pPr>
              <a:buNone/>
            </a:pPr>
            <a:r>
              <a:rPr lang="en-GB"/>
              <a:t>Feb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45" x="457200"/>
            <a:ext cy="75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What about the search results?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546550" x="457200"/>
            <a:ext cy="4962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/>
              <a:t>Can you find the price of a given product item?</a:t>
            </a:r>
          </a:p>
          <a:p>
            <a:pPr rtl="0" lvl="0">
              <a:buNone/>
            </a:pPr>
            <a:r>
              <a:rPr sz="800" lang="en-GB">
                <a:latin typeface="Courier New"/>
                <a:ea typeface="Courier New"/>
                <a:cs typeface="Courier New"/>
                <a:sym typeface="Courier New"/>
              </a:rPr>
              <a:t>......</a:t>
            </a:r>
          </a:p>
          <a:p>
            <a:pPr rtl="0" lvl="0">
              <a:buNone/>
            </a:pPr>
            <a:r>
              <a:rPr sz="800" lang="en-GB">
                <a:latin typeface="Courier New"/>
                <a:ea typeface="Courier New"/>
                <a:cs typeface="Courier New"/>
                <a:sym typeface="Courier New"/>
              </a:rPr>
              <a:t>&lt;/div&gt;&lt;div class="productLists" id="endFacets-1"&gt;&lt;ul class="cf products line"&gt;&lt;li id="p-254942348-3" class=" first"&gt;&lt;div class="desc"&gt;&lt;h3 class="inBasketInfoContainer"&gt;&lt;a id="h-254942348" href="/groceries/Product/Details/?id=254942348" class="si_pl_254942348-title"&gt;&lt;span class="image"&gt;&lt;img src="http://img.tesco.com/Groceries/pi/121\5010044000121\IDShot_90x90.jpg" alt="" /&gt;&lt;!----&gt;&lt;/span&gt;</a:t>
            </a:r>
            <a:r>
              <a:rPr sz="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sz="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arburtons Toastie Sliced White Bread 800G</a:t>
            </a:r>
            <a:r>
              <a:rPr sz="800" lang="en-GB">
                <a:latin typeface="Courier New"/>
                <a:ea typeface="Courier New"/>
                <a:cs typeface="Courier New"/>
                <a:sym typeface="Courier New"/>
              </a:rPr>
              <a:t>&lt;/a&gt;&lt;/h3&gt;&lt;p class="limitedLife"&gt;&lt;a href="http://www.tesco.com/groceries/zones/default.aspx?name=quality-and-freshness"&gt;Delivering the freshest food to your door- Find out more &amp;gt;&lt;/a&gt;&lt;/p&gt;&lt;div class="descContent"&gt;&lt;!----&gt;&lt;div class="promo"&gt;&lt;a href="/groceries/SpecialOffers/SpecialOfferDetail/Default.aspx?promoId=A31234788" title="All products available for this offer" id="flyout-254942348-promo-A31234788--pos" class="promoFlyout"&gt;&lt;span class="promoImgBox"&gt;&lt;img src="/Groceries/UIAssets/I/Sites/Retail/Superstore/Online/Product/pos/2for.png" class="promoFlyout promo" alt="Special Offer" id="flyout-254942348-promo-A31234788--posimg" /&gt;&lt;/span&gt;&lt;em&gt;Any 2 for £2.00&lt;/em&gt;&lt;/a&gt;&lt;span&gt; valid from 21/1/2014 until 10/2/2014&lt;/span&gt;&lt;/div&gt;&lt;div class="tools"&gt;&lt;div class="moreInfo"&gt;&lt;a href="/groceries/Product/Details/?id=254942348" class="midiFlyout" id="flyout-254942348-midi-0-"&gt;&lt;img class="midiFlyout hd" src="http://ui.tescoassets.com/groceries/UIAssets/I/../Compressed/I_635209615845382232/Sites/Retail/Superstore/Online/Product/infoBlue.gif" alt="" title="View product information" id="flyout-254942348-midi-1-" /&gt;&lt;/a&gt;&lt;/div&gt;&lt;!----&gt;&lt;div class="links"&gt;&lt;ul&gt;&lt;li&gt;&lt;a href="http://www.tesco.com/groceries/product/browse/default.aspx?notepad=white%20sliced%20loaf%20800g&amp;amp;N=4294793217" class="shelfFlyout active plaintooltip" id="s-tt-254942348" title="Premium White Bread"&gt; Rest of &lt;span class="hide"&gt;Premium White Bread &lt;!----&gt;&lt;/span&gt;shelf &lt;/a&gt;&lt;/li&gt;&lt;/ul&gt;&lt;/div&gt;&lt;/div&gt;&lt;/div&gt;&lt;/div&gt;&lt;div class="quantity"&gt;&lt;div class="content addToBasket"&gt;&lt;p class="price"&gt;&lt;span class="linePrice"&gt;</a:t>
            </a:r>
            <a:r>
              <a:rPr b="1" sz="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£1.45&lt;</a:t>
            </a:r>
            <a:r>
              <a:rPr sz="800" lang="en-GB">
                <a:latin typeface="Courier New"/>
                <a:ea typeface="Courier New"/>
                <a:cs typeface="Courier New"/>
                <a:sym typeface="Courier New"/>
              </a:rPr>
              <a:t>!----&gt;&lt;/span&gt;&lt;span class="linePriceAbbr"&gt; (£0.18/100g)&lt;/span&gt;&lt;/p&gt;&lt;h4 class="hide"&gt;Add to basket&lt;/h4&gt;&lt;form method="post" id="fMultisearch-254942348" </a:t>
            </a:r>
          </a:p>
          <a:p>
            <a:pPr rtl="0" lvl="0">
              <a:buNone/>
            </a:pPr>
            <a:r>
              <a:rPr sz="800" lang="en-GB">
                <a:latin typeface="Courier New"/>
                <a:ea typeface="Courier New"/>
                <a:cs typeface="Courier New"/>
                <a:sym typeface="Courier New"/>
              </a:rPr>
              <a:t>.....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943100" x="457200"/>
            <a:ext cy="1717925" cx="81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So can the computer do it for us?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581775" x="457200"/>
            <a:ext cy="48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400" lang="en-GB"/>
              <a:t>Yes, but…</a:t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Each website processes queries and formats results differently, so we need to be able to modify our code accordingly.</a:t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Also, we want to minimise the amount of code we have to write - and maintain - in order to run this processing.</a:t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So we want to find a standardised approach that will use generic code/libraries wherever possible.</a:t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-GB"/>
              <a:t>So what does this process look like?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45" x="457200"/>
            <a:ext cy="72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Web-scraping: overview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Tools for our web-scraping project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Python 2.7...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Tools for our web-scraping project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Python 2.7...</a:t>
            </a:r>
          </a:p>
          <a:p>
            <a:pPr rtl="0" lvl="0" indent="0" marL="457200">
              <a:buNone/>
            </a:pPr>
            <a:r>
              <a:rPr sz="2400" lang="en-GB"/>
              <a:t>...because it’s powerful, flexible and widely used.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Tools for our web-scraping project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Python 2.7...</a:t>
            </a:r>
          </a:p>
          <a:p>
            <a:pPr rtl="0" lvl="0" indent="0" marL="457200">
              <a:buNone/>
            </a:pPr>
            <a:r>
              <a:rPr sz="2400" lang="en-GB">
                <a:solidFill>
                  <a:schemeClr val="dk1"/>
                </a:solidFill>
              </a:rPr>
              <a:t>...because it’s powerful, flexible and widely used.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Scrapy...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Tools for our web-scraping project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Python 2.7...</a:t>
            </a:r>
          </a:p>
          <a:p>
            <a:pPr rtl="0" lvl="0" indent="0" marL="457200">
              <a:buNone/>
            </a:pPr>
            <a:r>
              <a:rPr sz="2400" lang="en-GB">
                <a:solidFill>
                  <a:schemeClr val="dk1"/>
                </a:solidFill>
              </a:rPr>
              <a:t>...because it’s powerful, flexible and widely used.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Scrapy...</a:t>
            </a:r>
          </a:p>
          <a:p>
            <a:pPr rtl="0" lvl="0" indent="0" marL="457200">
              <a:buSzPct val="45833"/>
              <a:buNone/>
            </a:pPr>
            <a:r>
              <a:rPr sz="2400" lang="en-GB">
                <a:solidFill>
                  <a:schemeClr val="dk1"/>
                </a:solidFill>
              </a:rPr>
              <a:t>...because it’s a powerful, flexible and widely used web-scraping framework for Python.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Tools for our web-scraping project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Python 2.7...</a:t>
            </a:r>
          </a:p>
          <a:p>
            <a:pPr rtl="0" lvl="0" indent="0" marL="457200">
              <a:buNone/>
            </a:pPr>
            <a:r>
              <a:rPr sz="2400" lang="en-GB">
                <a:solidFill>
                  <a:schemeClr val="dk1"/>
                </a:solidFill>
              </a:rPr>
              <a:t>...because it’s powerful, flexible and widely used.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Scrapy…</a:t>
            </a:r>
          </a:p>
          <a:p>
            <a:pPr rtl="0" lvl="0" indent="0" marL="457200">
              <a:buSzPct val="45833"/>
              <a:buNone/>
            </a:pPr>
            <a:r>
              <a:rPr sz="2400" lang="en-GB">
                <a:solidFill>
                  <a:schemeClr val="dk1"/>
                </a:solidFill>
              </a:rPr>
              <a:t>...because it’s a powerful, flexible and widely used web-scraping framework for Python.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MongoDB...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Tools for our web-scraping project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Python 2.7...</a:t>
            </a:r>
          </a:p>
          <a:p>
            <a:pPr rtl="0" lvl="0" indent="0" marL="457200">
              <a:buNone/>
            </a:pPr>
            <a:r>
              <a:rPr sz="2400" lang="en-GB">
                <a:solidFill>
                  <a:schemeClr val="dk1"/>
                </a:solidFill>
              </a:rPr>
              <a:t>...because it’s powerful, flexible and widely used.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Scrapy…</a:t>
            </a:r>
          </a:p>
          <a:p>
            <a:pPr rtl="0" lvl="0" indent="0" marL="457200">
              <a:buNone/>
            </a:pPr>
            <a:r>
              <a:rPr sz="2400" lang="en-GB">
                <a:solidFill>
                  <a:schemeClr val="dk1"/>
                </a:solidFill>
              </a:rPr>
              <a:t>...because it’s a powerful, flexible and widely used web-scraping framework for Python.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MongoDB…</a:t>
            </a:r>
          </a:p>
          <a:p>
            <a:pPr rtl="0" lvl="0" indent="0" marL="45720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chemeClr val="dk1"/>
                </a:solidFill>
              </a:rPr>
              <a:t>...because it’s a powerful, flexible and widely used NoSQL database that works well with Python, allows easy integration with Scrapy, and provides a practical platform for subsequent exploration of the data.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Working with Scrapy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598000" x="457200"/>
            <a:ext cy="510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Scrapy generates a basic skeleton for a web-scraping project, including various configuration files.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Scrapy uses custom “</a:t>
            </a:r>
            <a:r>
              <a:rPr b="1" sz="2400" lang="en-GB"/>
              <a:t>spider</a:t>
            </a:r>
            <a:r>
              <a:rPr sz="2400" lang="en-GB"/>
              <a:t>” classes to crawl web pages.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The Scrapy spider generates a search request for the required website, and Scrapy submits the request.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When the results are received from the website, Scrapy passes them to the spider, which extracts the desired information</a:t>
            </a:r>
            <a:r>
              <a:rPr sz="2400" lang="en-GB">
                <a:solidFill>
                  <a:schemeClr val="dk1"/>
                </a:solidFill>
              </a:rPr>
              <a:t> from the results</a:t>
            </a:r>
            <a:r>
              <a:rPr sz="2400" lang="en-GB"/>
              <a:t> into “</a:t>
            </a:r>
            <a:r>
              <a:rPr b="1" sz="2400" lang="en-GB"/>
              <a:t>items</a:t>
            </a:r>
            <a:r>
              <a:rPr sz="2400" lang="en-GB"/>
              <a:t>”.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We can then decide how to process the items.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164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en-GB"/>
              <a:t>How do you do this manually?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GB"/>
              <a:t>Go to Tesco’s website </a:t>
            </a:r>
            <a:r>
              <a:rPr u="sng" sz="1800" lang="en-GB">
                <a:solidFill>
                  <a:schemeClr val="hlink"/>
                </a:solidFill>
                <a:hlinkClick r:id="rId3"/>
              </a:rPr>
              <a:t>http://www.tesco.com/groceries/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GB"/>
              <a:t>Query for “sliced white loaf 800g”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GB"/>
              <a:t>Click “Search”</a:t>
            </a: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How much is a sliced loaf at Tesco?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75700" x="693000"/>
            <a:ext cy="2012075" cx="7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What do we ask Scrapy to look for?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6525" x="457200"/>
            <a:ext cy="5087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We have written our own code to allow Scrapy to fetch the query </a:t>
            </a:r>
            <a:r>
              <a:rPr sz="2400" lang="en-GB">
                <a:solidFill>
                  <a:srgbClr val="FF0000"/>
                </a:solidFill>
              </a:rPr>
              <a:t>search string</a:t>
            </a:r>
            <a:r>
              <a:rPr sz="2400" lang="en-GB"/>
              <a:t> from a CSV text file e.g.: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"product_type","qparams"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"DAIRY",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"semi-skimmed milk"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"DAIRY",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"butter 250g"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"MEAT",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"bacon 250g"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"BREAD",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"white sliced bread 800g"</a:t>
            </a:r>
          </a:p>
          <a:p>
            <a:pPr rtl="0" lvl="0" indent="0" marL="914400"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"KITCHEN",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"kitchen towel 2"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>
                <a:solidFill>
                  <a:srgbClr val="000000"/>
                </a:solidFill>
              </a:rPr>
              <a:t>Our custom spider constructs the search URLs from this data, and Scrapy submits the search requests to the target website e.g. Tesco’s.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46" x="457200"/>
            <a:ext cy="777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What code do </a:t>
            </a:r>
            <a:r>
              <a:rPr u="sng" lang="en-GB" i="1"/>
              <a:t>we</a:t>
            </a:r>
            <a:r>
              <a:rPr lang="en-GB"/>
              <a:t> have to write?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31275" x="457200"/>
            <a:ext cy="5112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We have to implement a spider e.g. </a:t>
            </a:r>
            <a:r>
              <a:rPr b="1" sz="2400" lang="en-GB"/>
              <a:t>TescoSpider</a:t>
            </a:r>
            <a:r>
              <a:rPr sz="2400" lang="en-GB"/>
              <a:t>. </a:t>
            </a:r>
          </a:p>
          <a:p>
            <a:pPr rtl="0" lvl="0" indent="-381000" marL="4572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This includes a </a:t>
            </a:r>
            <a:r>
              <a:rPr sz="2400" lang="en-GB">
                <a:latin typeface="Courier New"/>
                <a:ea typeface="Courier New"/>
                <a:cs typeface="Courier New"/>
                <a:sym typeface="Courier New"/>
              </a:rPr>
              <a:t>start_requests()</a:t>
            </a:r>
            <a:r>
              <a:rPr sz="2400" lang="en-GB"/>
              <a:t> method to construct the URLs for each query request.</a:t>
            </a:r>
          </a:p>
          <a:p>
            <a:pPr rtl="0" lvl="0" indent="-381000" marL="4572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The spider also includes a </a:t>
            </a:r>
            <a:r>
              <a:rPr sz="2400" lang="en-GB">
                <a:latin typeface="Courier New"/>
                <a:ea typeface="Courier New"/>
                <a:cs typeface="Courier New"/>
                <a:sym typeface="Courier New"/>
              </a:rPr>
              <a:t>parse()</a:t>
            </a:r>
            <a:r>
              <a:rPr sz="2400" lang="en-GB"/>
              <a:t> method that uses XPath to find and extract data from the results received from Tesco’s website, returning them as Scrapy Items.</a:t>
            </a:r>
          </a:p>
          <a:p>
            <a:pPr rtl="0" lvl="0" indent="-381000" marL="4572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We create a separate </a:t>
            </a:r>
            <a:r>
              <a:rPr b="1" sz="2400" lang="en-GB"/>
              <a:t>TescoItem</a:t>
            </a:r>
            <a:r>
              <a:rPr sz="2400" lang="en-GB"/>
              <a:t> class to hold the product price data extracted from the search results.</a:t>
            </a:r>
          </a:p>
          <a:p>
            <a:pPr rtl="0" lvl="0" indent="-381000" marL="4572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The </a:t>
            </a:r>
            <a:r>
              <a:rPr sz="2400" lang="en-GB" i="1"/>
              <a:t>scrapy-mongodb</a:t>
            </a:r>
            <a:r>
              <a:rPr sz="2400" lang="en-GB"/>
              <a:t> tool provides extra config settings for Scrapy to write the items to MongoDB.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Our </a:t>
            </a:r>
            <a:r>
              <a:rPr sz="3000" lang="en-GB">
                <a:latin typeface="Courier New"/>
                <a:ea typeface="Courier New"/>
                <a:cs typeface="Courier New"/>
                <a:sym typeface="Courier New"/>
              </a:rPr>
              <a:t>start_requests()</a:t>
            </a:r>
            <a:r>
              <a:rPr lang="en-GB"/>
              <a:t> method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def start_requests(self):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"""Generates crawler requests based on a set of target URLs.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Includes product type and original search string on request so we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can extract them from the response when creating items to store in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the database.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targets = self.get_targets() </a:t>
            </a:r>
            <a:r>
              <a:rPr sz="14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 Our helper to build list of query URLs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for target in targets: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 Construct and return a Request for each URL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 We also include Product Type and Search String for later use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yield Request(url = target['url'],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meta={'product_type': target['prodtype'],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'search_string': target['search_string']},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urier New"/>
                <a:ea typeface="Courier New"/>
                <a:cs typeface="Courier New"/>
                <a:sym typeface="Courier New"/>
              </a:rPr>
              <a:t>callback=self.parse)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Our </a:t>
            </a:r>
            <a:r>
              <a:rPr sz="3000" lang="en-GB">
                <a:latin typeface="Courier New"/>
                <a:ea typeface="Courier New"/>
                <a:cs typeface="Courier New"/>
                <a:sym typeface="Courier New"/>
              </a:rPr>
              <a:t>parse()</a:t>
            </a:r>
            <a:r>
              <a:rPr lang="en-GB"/>
              <a:t> method (uses XPath)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def parse(self, response):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"""Main parser method: Overrides Scrapy parser to parse each crawled response.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Extracts product type and original search string to include on items for queries etc."""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sel = Selector(response)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#Finds entries with class linePrice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sites = sel.xpath("//*[@class='cf products line']/li")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items = []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for site in sites: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 Add an item to the list for each linePrice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 = TescoItem()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item['product_type'] = response.meta['product_type']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item['search_string'] = response.meta['search_string']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item['store'] = "TESCO"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item['product_name'] = (site.xpath("*[@class='desc']/*/a[contains(@class,'title')]/text()").extract()[0]).upper()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 i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 remove pound sign from price and convert to float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raw_price = site.xpath(</a:t>
            </a:r>
          </a:p>
          <a:p>
            <a:pPr rtl="0" lvl="0" indent="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"*[@class='quantity']/div/p/span[@class='linePrice']/text()").extract()[0]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item['item_price'] = float(raw_price.strip(u'\xa3') )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items.append(item)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latin typeface="Courier New"/>
                <a:ea typeface="Courier New"/>
                <a:cs typeface="Courier New"/>
                <a:sym typeface="Courier New"/>
              </a:rPr>
              <a:t>return items    </a:t>
            </a:r>
            <a:r>
              <a:rPr sz="1000" lang="en-GB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45" x="457200"/>
            <a:ext cy="74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What do our final results look like?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555075" x="457200"/>
            <a:ext cy="485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>
                <a:latin typeface="Courier New"/>
                <a:ea typeface="Courier New"/>
                <a:cs typeface="Courier New"/>
                <a:sym typeface="Courier New"/>
              </a:rPr>
              <a:t>scrapy-mongodb</a:t>
            </a:r>
            <a:r>
              <a:rPr sz="2400" lang="en-GB"/>
              <a:t> writes each item as a separate JSON document to a MongoDB collection (table), automatically adding an ISO timestamp: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{   "_id" : ObjectId("52f4c568a7d406191b38bc46"),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"product_type" : "BREAD",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"item_price" : 0.47,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"search_string" : "white sliced bread 800g",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"scrapy-mongodb" : {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    "ts" : ISODate("2014-02-07T11:37:12.479Z") },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"product_name" : </a:t>
            </a:r>
          </a:p>
          <a:p>
            <a:pPr rtl="0" lvl="0" indent="45720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"TESCO EVERYDAY VALUE SLICED WHITE BREAD 800G",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GB">
                <a:latin typeface="Courier New"/>
                <a:ea typeface="Courier New"/>
                <a:cs typeface="Courier New"/>
                <a:sym typeface="Courier New"/>
              </a:rPr>
              <a:t>    "store" : "TESCO"}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This data is now available for query in MongoDB.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Today Tesco’s, tomorrow the world?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6525" x="457200"/>
            <a:ext cy="496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So far we have implemented a “walking skeleton” application that can scrape a small set of product prices off Tesco’s website and store them locally.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Clearly we need to implement more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Today Tesco’s, tomorrow the world?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6525" x="457200"/>
            <a:ext cy="4567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So far we have implemented a “walking skeleton” application that can scrape a small set of product prices off Tesco’s website and store them locally.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Clearly we need to implement more functionality e.g.:</a:t>
            </a:r>
          </a:p>
          <a:p>
            <a:pPr rtl="0" lvl="1" indent="-381000" marL="914400"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-GB"/>
              <a:t>Much wider range of products - </a:t>
            </a:r>
            <a:r>
              <a:rPr lang="en-GB"/>
              <a:t>also need to confirm we can query and identify products reliably</a:t>
            </a:r>
            <a:r>
              <a:rPr sz="2400" lang="en-GB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Today Tesco’s, tomorrow the world?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6525" x="457200"/>
            <a:ext cy="4629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So far we have implemented a “walking skeleton” application that can scrape a small set of product prices off Tesco’s website and store them locally.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Clearly we need to implement more functionality e.g.:</a:t>
            </a:r>
          </a:p>
          <a:p>
            <a:pPr rtl="0" lvl="1" indent="-381000" marL="914400"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-GB"/>
              <a:t>Much wider range of products - </a:t>
            </a:r>
            <a:r>
              <a:rPr lang="en-GB"/>
              <a:t>also need to confirm we can query and identify products reliably</a:t>
            </a:r>
            <a:r>
              <a:rPr sz="2400" lang="en-GB"/>
              <a:t>.</a:t>
            </a:r>
          </a:p>
          <a:p>
            <a:pPr rtl="0" lvl="1" indent="-381000" marL="914400"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-GB"/>
              <a:t>Other stores - need new Scrapy spider </a:t>
            </a:r>
            <a:r>
              <a:rPr lang="en-GB"/>
              <a:t>for each store </a:t>
            </a:r>
            <a:r>
              <a:rPr sz="2400" lang="en-GB"/>
              <a:t>as each website will work differently.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Today Tesco’s, tomorrow the world?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06525" x="457200"/>
            <a:ext cy="4790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So far we have implemented a “walking skeleton” application that can scrape a small set of product prices off Tesco’s website and store them locally.</a:t>
            </a:r>
          </a:p>
          <a:p>
            <a:pPr rtl="0" lvl="0" indent="-381000" marL="457200">
              <a:spcAft>
                <a:spcPts val="10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Clearly we need to implement more functionality e.g.:</a:t>
            </a:r>
          </a:p>
          <a:p>
            <a:pPr rtl="0" lvl="1" indent="-381000" marL="914400"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-GB"/>
              <a:t>Much wider range of products - also need to confirm </a:t>
            </a:r>
            <a:r>
              <a:rPr lang="en-GB"/>
              <a:t>we can query and identify</a:t>
            </a:r>
            <a:r>
              <a:rPr sz="2400" lang="en-GB"/>
              <a:t> </a:t>
            </a:r>
            <a:r>
              <a:rPr lang="en-GB"/>
              <a:t>products</a:t>
            </a:r>
            <a:r>
              <a:rPr sz="2400" lang="en-GB"/>
              <a:t> reliably.</a:t>
            </a:r>
          </a:p>
          <a:p>
            <a:pPr rtl="0" lvl="1" indent="-381000" marL="914400">
              <a:spcAft>
                <a:spcPts val="10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Other stores - need new Scrapy spider for each store as each website will work differently.</a:t>
            </a:r>
          </a:p>
          <a:p>
            <a:pPr rtl="0" lvl="1" indent="-381000" marL="914400"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-GB"/>
              <a:t>Clarify minimum set of product price data we want to acquire, and how to make it available to analysts.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Still plenty of work to do!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634025" x="457200"/>
            <a:ext cy="493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Extend our prototype and make it more robust.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Establish standard format for storing scraped price data to make analysis easier.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Scale up/out to more realistic data volumes.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Identify suitable data storage platform e.g. flat files, MongoDB, relational database.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Identify suitable tools or languages for data cleansing and analysis e.g. Python, Java, R, SAS etc.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Demonstrate ability to produce useful outputs from web-scraped pricing data.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Identify other suitable use cases for this approach vs existing formal data sources.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Now just look at the search results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457200"/>
            <a:ext cy="4967699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Further information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Scrapy at a glance:</a:t>
            </a:r>
          </a:p>
          <a:p>
            <a:pPr rtl="0" lvl="0" indent="0" marL="457200">
              <a:buNone/>
            </a:pPr>
            <a:r>
              <a:rPr u="sng" sz="2400" lang="en-GB">
                <a:solidFill>
                  <a:schemeClr val="hlink"/>
                </a:solidFill>
                <a:hlinkClick r:id="rId3"/>
              </a:rPr>
              <a:t>http://doc.scrapy.org/en/latest/intro/overview.html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MongoDB:</a:t>
            </a:r>
          </a:p>
          <a:p>
            <a:pPr rtl="0" lvl="0" indent="0" marL="457200">
              <a:buNone/>
            </a:pPr>
            <a:r>
              <a:rPr u="sng" sz="2400" lang="en-GB">
                <a:solidFill>
                  <a:schemeClr val="hlink"/>
                </a:solidFill>
                <a:hlinkClick r:id="rId4"/>
              </a:rPr>
              <a:t>http://www.mongodb.org/about/introduction/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Free online training in MongoDB for Python/Java developers or for DBAs:</a:t>
            </a:r>
          </a:p>
          <a:p>
            <a:pPr rtl="0" lvl="0" indent="0" marL="457200">
              <a:buNone/>
            </a:pPr>
            <a:r>
              <a:rPr u="sng" sz="2400" lang="en-GB">
                <a:solidFill>
                  <a:schemeClr val="hlink"/>
                </a:solidFill>
                <a:hlinkClick r:id="rId5"/>
              </a:rPr>
              <a:t>https://education.mongodb.com/courses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scrapy-mongodb pipeline:</a:t>
            </a:r>
          </a:p>
          <a:p>
            <a:pPr rtl="0" lvl="0" indent="0" marL="457200">
              <a:buNone/>
            </a:pPr>
            <a:r>
              <a:rPr u="sng" sz="2400" lang="en-GB">
                <a:solidFill>
                  <a:schemeClr val="hlink"/>
                </a:solidFill>
                <a:hlinkClick r:id="rId6"/>
              </a:rPr>
              <a:t>http://sebastiandahlgren.se/2013/01/07/mongodb-pipeline-for-scrapy/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Questions?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How do we automate this process?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4600" x="457200"/>
            <a:ext cy="4944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-GB"/>
              <a:t>Need to know how to: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format a search query for Tesco’s website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submit a query request to Tesco’s website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fetch search results from Tesco’s website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find individual product items in results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extract product price information for each item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store these details so we can look at them later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47" x="457200"/>
            <a:ext cy="889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So what is Tesco’s query format?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17075" x="457200"/>
            <a:ext cy="4592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We want to search for </a:t>
            </a:r>
            <a:r>
              <a:rPr b="1" sz="2400" lang="en-GB"/>
              <a:t>“white sliced loaf 800g”</a:t>
            </a:r>
            <a:r>
              <a:rPr sz="2400" lang="en-GB"/>
              <a:t>.</a:t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Run this query manually on Tesco’s website to find out the query URL: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http://www.tesco.com/groceries/product/search/default.aspx?notepad=white%20sliced%20loaf%20800g</a:t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Break this up into main query URL…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http://www.tesco.com/groceries/product/search/default.aspx?notepad=</a:t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>
                <a:solidFill>
                  <a:schemeClr val="dk1"/>
                </a:solidFill>
              </a:rPr>
              <a:t>...and query parameters: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white%20sliced%20loaf%20800g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sz="1800" lang="en-GB"/>
              <a:t>(“%20” is how URLs represent a single space)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46" x="457200"/>
            <a:ext cy="777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So now we can build a query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571325" x="457200"/>
            <a:ext cy="4146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Query Tesco’s for “white sliced loaf 800g”: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http://www.tesco.com/groceries/product/search/default.aspx?notepad=</a:t>
            </a: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white%20sliced%20loaf%20800g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Query Tesco’s for “bacon 300g”: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http://www.tesco.com/groceries/product/search/default.aspx?notepad=</a:t>
            </a: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bacon%20300g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Query Tesco’s for “butter 250g”:</a:t>
            </a:r>
          </a:p>
          <a:p>
            <a:pPr rtl="0" lvl="0" indent="0" marL="45720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</a:t>
            </a:r>
            <a:r>
              <a:rPr b="1"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butter%20250g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And so on…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46" x="457200"/>
            <a:ext cy="777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So now we can build a query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571325" x="457200"/>
            <a:ext cy="448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Query Tesco’s for “white sliced loaf 800g”: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http://www.tesco.com/groceries/product/search/default.aspx?notepad=</a:t>
            </a: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white%20sliced%20loaf%20800g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Query Tesco’s for “bacon 300g”: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http://www.tesco.com/groceries/product/search/default.aspx?notepad=</a:t>
            </a: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bacon%20300g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Query Tesco’s for “butter 250g”:</a:t>
            </a:r>
          </a:p>
          <a:p>
            <a:pPr rtl="0" lvl="0" indent="0" marL="457200">
              <a:lnSpc>
                <a:spcPct val="115000"/>
              </a:lnSpc>
              <a:buNone/>
            </a:pPr>
            <a:r>
              <a:rPr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http://www.tesco.com/groceries/product/search/default.aspx?notepad</a:t>
            </a:r>
            <a:r>
              <a:rPr b="1" sz="1800" lang="en-GB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sz="1800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butter%20250g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-GB"/>
              <a:t>And so on…</a:t>
            </a:r>
          </a:p>
          <a:p>
            <a:pPr rtl="0" lvl="0" indent="0" marL="457200">
              <a:buNone/>
            </a:pPr>
            <a:r>
              <a:rPr b="1" sz="2400" lang="en-GB" i="1"/>
              <a:t>...until Tesco’s changes how its website works!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45" x="457200"/>
            <a:ext cy="75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What about the search results?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Pretty obvious where to find the required information, right?</a:t>
            </a:r>
          </a:p>
          <a:p>
            <a:r>
              <a:t/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1325" x="457200"/>
            <a:ext cy="1967549" cx="81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45" x="457200"/>
            <a:ext cy="75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What about the search results?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Pretty obvious where to find the required information, right?  </a:t>
            </a:r>
            <a:r>
              <a:rPr b="1" lang="en-GB" i="1">
                <a:solidFill>
                  <a:schemeClr val="dk1"/>
                </a:solidFill>
              </a:rPr>
              <a:t>WRONG!!!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1325" x="457200"/>
            <a:ext cy="1967549" cx="81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