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26" r:id="rId6"/>
    <p:sldMasterId id="2147483739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8" r:id="rId19"/>
  </p:sldIdLst>
  <p:sldSz cx="10160000" cy="7620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7960" y="303840"/>
            <a:ext cx="9143280" cy="589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7960" y="303840"/>
            <a:ext cx="9143280" cy="589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7960" y="303840"/>
            <a:ext cx="9143280" cy="589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507960" y="303840"/>
            <a:ext cx="9143280" cy="589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7960" y="303840"/>
            <a:ext cx="9143280" cy="589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507960" y="303840"/>
            <a:ext cx="9143280" cy="589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7960" y="303840"/>
            <a:ext cx="9143280" cy="589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1933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07960" y="409140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2"/>
          <a:stretch/>
        </p:blipFill>
        <p:spPr>
          <a:xfrm>
            <a:off x="2310480" y="1782720"/>
            <a:ext cx="5538240" cy="441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93360" y="1783080"/>
            <a:ext cx="446184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7960" y="4091400"/>
            <a:ext cx="9143280" cy="210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5395965" y="914400"/>
            <a:ext cx="4476675" cy="603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ESP8266 </a:t>
            </a:r>
            <a:r>
              <a:rPr lang="en-US" sz="44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NodeMCU</a:t>
            </a:r>
            <a:endParaRPr lang="en-US" sz="44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doni"/>
              <a:ea typeface="DejaVu Sans"/>
            </a:endParaRPr>
          </a:p>
          <a:p>
            <a:pPr algn="ctr">
              <a:lnSpc>
                <a:spcPct val="95000"/>
              </a:lnSpc>
            </a:pPr>
            <a:endParaRPr dirty="0"/>
          </a:p>
          <a:p>
            <a:pPr algn="ctr">
              <a:lnSpc>
                <a:spcPct val="95000"/>
              </a:lnSpc>
            </a:pPr>
            <a:endParaRPr dirty="0"/>
          </a:p>
          <a:p>
            <a:pPr algn="ctr">
              <a:lnSpc>
                <a:spcPct val="95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Ardunio</a:t>
            </a: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 Killer</a:t>
            </a:r>
            <a:endParaRPr dirty="0"/>
          </a:p>
          <a:p>
            <a:pPr algn="ctr">
              <a:lnSpc>
                <a:spcPct val="95000"/>
              </a:lnSpc>
            </a:pPr>
            <a:endParaRPr dirty="0"/>
          </a:p>
          <a:p>
            <a:pPr algn="ctr">
              <a:lnSpc>
                <a:spcPct val="95000"/>
              </a:lnSpc>
            </a:pPr>
            <a:endParaRPr lang="en-US" sz="2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doni"/>
              <a:ea typeface="DejaVu Sans"/>
            </a:endParaRPr>
          </a:p>
          <a:p>
            <a:pPr algn="ctr">
              <a:lnSpc>
                <a:spcPct val="95000"/>
              </a:lnSpc>
            </a:pP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Or </a:t>
            </a:r>
          </a:p>
          <a:p>
            <a:pPr algn="ctr">
              <a:lnSpc>
                <a:spcPct val="95000"/>
              </a:lnSpc>
            </a:pPr>
            <a:endParaRPr dirty="0"/>
          </a:p>
          <a:p>
            <a:pPr algn="ctr">
              <a:lnSpc>
                <a:spcPct val="95000"/>
              </a:lnSpc>
            </a:pPr>
            <a:endParaRPr dirty="0"/>
          </a:p>
          <a:p>
            <a:pPr algn="ctr">
              <a:lnSpc>
                <a:spcPct val="95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How I learned to stop worrying and ...</a:t>
            </a:r>
            <a:endParaRPr dirty="0"/>
          </a:p>
        </p:txBody>
      </p:sp>
      <p:pic>
        <p:nvPicPr>
          <p:cNvPr id="289" name="Picture 288"/>
          <p:cNvPicPr/>
          <p:nvPr/>
        </p:nvPicPr>
        <p:blipFill>
          <a:blip r:embed="rId2"/>
          <a:stretch/>
        </p:blipFill>
        <p:spPr>
          <a:xfrm>
            <a:off x="596872" y="914400"/>
            <a:ext cx="4286627" cy="37982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508320" y="338760"/>
            <a:ext cx="9131400" cy="11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NodeMCU</a:t>
            </a:r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508320" y="1645920"/>
            <a:ext cx="8909280" cy="557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marL="4582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32-bit RISC CPU 80 MHz (OC 160MHz)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2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64 KB of instruction RAM, 96 KB of data RAM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2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4MB flash 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2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IEEE 802.11 b/g/n Wi-Fi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2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13 GPIO pins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2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SPI, I²C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2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1 10-bit AD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2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80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2800" b="1" strike="noStrike" spc="-1" dirty="0" smtClean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CP2102 </a:t>
            </a:r>
            <a:r>
              <a:rPr lang="en-US" sz="2800" b="1" strike="noStrike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USB</a:t>
            </a:r>
            <a:endParaRPr sz="28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2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Can 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be programmed with LUA, C++, Python, 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Basic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US" sz="2800" b="1" strike="noStrike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Arduino IDE</a:t>
            </a:r>
            <a:endParaRPr sz="2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08320" y="338760"/>
            <a:ext cx="9131400" cy="11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Saturday Workshop?</a:t>
            </a:r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457200" y="1737360"/>
            <a:ext cx="9357120" cy="523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marL="4579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Similar to Arduino Workshop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9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For nominal fee ($20?), you'll get parts, code </a:t>
            </a:r>
            <a:r>
              <a:rPr lang="en-US" sz="3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and </a:t>
            </a: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~4 </a:t>
            </a:r>
            <a:r>
              <a:rPr lang="en-US" sz="32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hrs</a:t>
            </a: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of instruction for projects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9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Parts: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01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32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NodeMCU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01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Sensors (Temperature/Humidity?) 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01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Display (OLED or LCD)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01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Breadboard, </a:t>
            </a:r>
            <a:r>
              <a:rPr lang="en-US" sz="3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wires</a:t>
            </a:r>
            <a:endParaRPr lang="en-US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6901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690120" indent="-4572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Mid </a:t>
            </a: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to End May? </a:t>
            </a:r>
            <a:endParaRPr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508320" y="338760"/>
            <a:ext cx="9131400" cy="11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Example Agenda</a:t>
            </a:r>
            <a:endParaRPr/>
          </a:p>
        </p:txBody>
      </p:sp>
      <p:sp>
        <p:nvSpPr>
          <p:cNvPr id="324" name="CustomShape 2"/>
          <p:cNvSpPr/>
          <p:nvPr/>
        </p:nvSpPr>
        <p:spPr>
          <a:xfrm>
            <a:off x="457200" y="1737360"/>
            <a:ext cx="9357120" cy="523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marL="4618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ESP8266/</a:t>
            </a:r>
            <a:r>
              <a:rPr lang="en-US" sz="32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NodeMCU</a:t>
            </a: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overview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8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Setup development environment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8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Build a </a:t>
            </a:r>
            <a:r>
              <a:rPr lang="en-US" sz="32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Wifi</a:t>
            </a: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client and pull data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8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Read sensors and push data to web 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8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Create a Web server, web page with sensor </a:t>
            </a:r>
            <a:r>
              <a:rPr lang="en-US" sz="3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and </a:t>
            </a: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access from PC/Phone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8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Display sensor data on graphic display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8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Create </a:t>
            </a:r>
            <a:r>
              <a:rPr lang="en-US" sz="32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Wifi</a:t>
            </a: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Access Point with SSID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88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All </a:t>
            </a: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code and tutorials will be put on </a:t>
            </a:r>
            <a:r>
              <a:rPr lang="en-US" sz="32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github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35080" y="304920"/>
            <a:ext cx="9663480" cy="90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Arduino Nano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346320" y="1213200"/>
            <a:ext cx="7119605" cy="602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6120" indent="-273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Arduino 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version used for our FW-Dev workshop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6120" indent="-273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Atmel ATmega328 16MHz 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6120" indent="-273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14 Digital I/O Pins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6120" indent="-273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8 Analog Input Pins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6120" indent="-273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DC Current per I/O Pin 40 mA 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6120" indent="-273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32 KB Flash 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6120" indent="-273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 KB RAM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6120" indent="-273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 </a:t>
            </a:r>
            <a:r>
              <a:rPr lang="en-US" sz="28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WiFi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on-board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6120" indent="-273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WiFi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options were expensive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2000" lvl="1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 used 433MHz radio to send data off-board 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1965600" y="6400800"/>
            <a:ext cx="520092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3" name="Picture 292"/>
          <p:cNvPicPr/>
          <p:nvPr/>
        </p:nvPicPr>
        <p:blipFill>
          <a:blip r:embed="rId2"/>
          <a:stretch/>
        </p:blipFill>
        <p:spPr>
          <a:xfrm>
            <a:off x="7680960" y="1200960"/>
            <a:ext cx="2100240" cy="515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08320" y="338760"/>
            <a:ext cx="9136440" cy="11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Wi-Fi Shield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548640" y="2377440"/>
            <a:ext cx="5574960" cy="50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Expensive. $85/each. Wow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802.11b/g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WEP and WPA2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Connection with Arduino on SPI port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Onboard micro-SD card slot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6" name="Picture 298"/>
          <p:cNvPicPr/>
          <p:nvPr/>
        </p:nvPicPr>
        <p:blipFill>
          <a:blip r:embed="rId2"/>
          <a:stretch/>
        </p:blipFill>
        <p:spPr>
          <a:xfrm>
            <a:off x="6409800" y="457200"/>
            <a:ext cx="3371400" cy="2557440"/>
          </a:xfrm>
          <a:prstGeom prst="rect">
            <a:avLst/>
          </a:prstGeom>
          <a:ln>
            <a:noFill/>
          </a:ln>
        </p:spPr>
      </p:pic>
      <p:pic>
        <p:nvPicPr>
          <p:cNvPr id="297" name="Picture 296"/>
          <p:cNvPicPr/>
          <p:nvPr/>
        </p:nvPicPr>
        <p:blipFill>
          <a:blip r:embed="rId3"/>
          <a:stretch/>
        </p:blipFill>
        <p:spPr>
          <a:xfrm>
            <a:off x="6949440" y="3474720"/>
            <a:ext cx="2120760" cy="229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8320" y="338760"/>
            <a:ext cx="9136440" cy="11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CC3000 Wi-Fi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457200" y="1909440"/>
            <a:ext cx="9413280" cy="54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marL="34542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Expensive. $35/each on breakout </a:t>
            </a: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/>
            </a:r>
            <a:b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</a:b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board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with chip antenna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542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802.11b/g, open/WEP/WPA/WPA2 </a:t>
            </a: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/>
            </a:r>
            <a:b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</a:b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security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TKIP &amp; AES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542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Built in TCP/IP stack with a </a:t>
            </a: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/>
            </a:r>
            <a:b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</a:b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BSD </a:t>
            </a: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socket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 interface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542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Can connect to an access point but it cannot be an access point.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542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SSID scanning, connection, DHCP, DNS lookup, ping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542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UDP/TCP client </a:t>
            </a: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server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connections. Up to 4 concurrent sockets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542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SPI Interface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542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Buggy and ornery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0" name="Picture 310"/>
          <p:cNvPicPr/>
          <p:nvPr/>
        </p:nvPicPr>
        <p:blipFill>
          <a:blip r:embed="rId2"/>
          <a:stretch/>
        </p:blipFill>
        <p:spPr>
          <a:xfrm>
            <a:off x="6367320" y="731520"/>
            <a:ext cx="3137760" cy="264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8320" y="338760"/>
            <a:ext cx="9131400" cy="11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ESP8266</a:t>
            </a:r>
            <a:endParaRPr dirty="0"/>
          </a:p>
        </p:txBody>
      </p:sp>
      <p:sp>
        <p:nvSpPr>
          <p:cNvPr id="302" name="CustomShape 2"/>
          <p:cNvSpPr/>
          <p:nvPr/>
        </p:nvSpPr>
        <p:spPr>
          <a:xfrm>
            <a:off x="457200" y="1737360"/>
            <a:ext cx="5941080" cy="523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97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ESP-01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97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6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Originally was $5 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97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6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Now &lt; $2 on eBay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97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6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Simple serial interface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97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6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AT commands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972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6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Can be 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</a:t>
            </a:r>
            <a:r>
              <a:rPr lang="en-US" sz="36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lient or </a:t>
            </a:r>
            <a:br>
              <a:rPr lang="en-US" sz="36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</a:br>
            <a:r>
              <a:rPr lang="en-US" sz="36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Access </a:t>
            </a:r>
            <a:r>
              <a:rPr lang="en-US" sz="36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Point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3" name="Picture 302"/>
          <p:cNvPicPr/>
          <p:nvPr/>
        </p:nvPicPr>
        <p:blipFill>
          <a:blip r:embed="rId2"/>
          <a:stretch/>
        </p:blipFill>
        <p:spPr>
          <a:xfrm>
            <a:off x="6847920" y="1188720"/>
            <a:ext cx="2568240" cy="2228760"/>
          </a:xfrm>
          <a:prstGeom prst="rect">
            <a:avLst/>
          </a:prstGeom>
          <a:ln>
            <a:noFill/>
          </a:ln>
        </p:spPr>
      </p:pic>
      <p:pic>
        <p:nvPicPr>
          <p:cNvPr id="304" name="Picture 303"/>
          <p:cNvPicPr/>
          <p:nvPr/>
        </p:nvPicPr>
        <p:blipFill>
          <a:blip r:embed="rId3"/>
          <a:stretch/>
        </p:blipFill>
        <p:spPr>
          <a:xfrm>
            <a:off x="5335675" y="4354920"/>
            <a:ext cx="4525539" cy="24291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Picture 304"/>
          <p:cNvPicPr/>
          <p:nvPr/>
        </p:nvPicPr>
        <p:blipFill>
          <a:blip r:embed="rId2"/>
          <a:stretch/>
        </p:blipFill>
        <p:spPr>
          <a:xfrm>
            <a:off x="295380" y="3080880"/>
            <a:ext cx="5359680" cy="3016800"/>
          </a:xfrm>
          <a:prstGeom prst="rect">
            <a:avLst/>
          </a:prstGeom>
          <a:ln>
            <a:noFill/>
          </a:ln>
        </p:spPr>
      </p:pic>
      <p:pic>
        <p:nvPicPr>
          <p:cNvPr id="306" name="Picture 305"/>
          <p:cNvPicPr/>
          <p:nvPr/>
        </p:nvPicPr>
        <p:blipFill>
          <a:blip r:embed="rId3"/>
          <a:stretch/>
        </p:blipFill>
        <p:spPr>
          <a:xfrm>
            <a:off x="6309360" y="305280"/>
            <a:ext cx="3513600" cy="2437200"/>
          </a:xfrm>
          <a:prstGeom prst="rect">
            <a:avLst/>
          </a:prstGeom>
          <a:ln>
            <a:noFill/>
          </a:ln>
        </p:spPr>
      </p:pic>
      <p:pic>
        <p:nvPicPr>
          <p:cNvPr id="307" name="Picture 306"/>
          <p:cNvPicPr/>
          <p:nvPr/>
        </p:nvPicPr>
        <p:blipFill>
          <a:blip r:embed="rId4"/>
          <a:stretch/>
        </p:blipFill>
        <p:spPr>
          <a:xfrm rot="725064">
            <a:off x="5883173" y="2429339"/>
            <a:ext cx="2437200" cy="2437200"/>
          </a:xfrm>
          <a:prstGeom prst="rect">
            <a:avLst/>
          </a:prstGeom>
          <a:ln>
            <a:noFill/>
          </a:ln>
        </p:spPr>
      </p:pic>
      <p:pic>
        <p:nvPicPr>
          <p:cNvPr id="308" name="Picture 4"/>
          <p:cNvPicPr/>
          <p:nvPr/>
        </p:nvPicPr>
        <p:blipFill>
          <a:blip r:embed="rId5"/>
          <a:stretch/>
        </p:blipFill>
        <p:spPr>
          <a:xfrm>
            <a:off x="7772400" y="4297680"/>
            <a:ext cx="699480" cy="29160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508319" y="338760"/>
            <a:ext cx="6193931" cy="11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To the Cheap Cloud 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08320" y="338760"/>
            <a:ext cx="9131400" cy="11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ESP8266 Wifi Module 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91887" y="1429880"/>
            <a:ext cx="9422434" cy="56039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normAutofit fontScale="92500" lnSpcReduction="10000"/>
          </a:bodyPr>
          <a:lstStyle/>
          <a:p>
            <a:pPr marL="34398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Self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contained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SoC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with integrated 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protocol stack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24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32-bit RISC CPU 80 MHz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64 KB of instruction RAM, 96 KB of data RAM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External QSPI flash - 512 KB to 4 MB </a:t>
            </a: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up to 16MB is supported)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IEEE 802.11 b/g/n Wi-Fi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16 GPIO pins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SPI, I²C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UART on dedicated </a:t>
            </a: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pins</a:t>
            </a:r>
          </a:p>
          <a:p>
            <a:pPr marL="34398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r>
              <a:rPr lang="en-US" sz="2400" spc="-1" baseline="300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nd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t</a:t>
            </a: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ransmit-only UART on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GPIO2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1 10-bit </a:t>
            </a: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</a:t>
            </a:r>
          </a:p>
          <a:p>
            <a:pPr marL="34362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62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ESP8266 is capable of either hosting an application or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offloading all Wi-Fi networking functions to a 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micro-controller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62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ESP-01 PITA to 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7195290" y="1187595"/>
            <a:ext cx="1804221" cy="1498328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8006886" y="5973421"/>
            <a:ext cx="1552758" cy="13027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315"/>
          <p:cNvPicPr/>
          <p:nvPr/>
        </p:nvPicPr>
        <p:blipFill>
          <a:blip r:embed="rId2"/>
          <a:stretch/>
        </p:blipFill>
        <p:spPr>
          <a:xfrm>
            <a:off x="213120" y="1066680"/>
            <a:ext cx="9751320" cy="548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8320" y="338760"/>
            <a:ext cx="9131400" cy="11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doni"/>
                <a:ea typeface="DejaVu Sans"/>
              </a:rPr>
              <a:t>NodeMCU DEVKIT V1.0</a:t>
            </a:r>
            <a:endParaRPr/>
          </a:p>
        </p:txBody>
      </p:sp>
      <p:pic>
        <p:nvPicPr>
          <p:cNvPr id="318" name="Picture 317"/>
          <p:cNvPicPr/>
          <p:nvPr/>
        </p:nvPicPr>
        <p:blipFill>
          <a:blip r:embed="rId2"/>
          <a:stretch/>
        </p:blipFill>
        <p:spPr>
          <a:xfrm>
            <a:off x="1534708" y="1511639"/>
            <a:ext cx="6929669" cy="569234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314</Words>
  <Application>Microsoft Office PowerPoint</Application>
  <PresentationFormat>Custom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Bodoni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 Emery</dc:creator>
  <cp:lastModifiedBy>David K Emery</cp:lastModifiedBy>
  <cp:revision>179</cp:revision>
  <dcterms:modified xsi:type="dcterms:W3CDTF">2016-03-22T19:09:14Z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