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9975" cy="42806938"/>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72"/>
    <a:srgbClr val="313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77" autoAdjust="0"/>
    <p:restoredTop sz="94660"/>
  </p:normalViewPr>
  <p:slideViewPr>
    <p:cSldViewPr snapToGrid="0">
      <p:cViewPr>
        <p:scale>
          <a:sx n="25" d="100"/>
          <a:sy n="25" d="100"/>
        </p:scale>
        <p:origin x="4806" y="-24"/>
      </p:cViewPr>
      <p:guideLst>
        <p:guide orient="horz" pos="13482"/>
        <p:guide pos="9605"/>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2D6E3-4EC3-406F-9DB6-9B2B5D39293E}" type="datetimeFigureOut">
              <a:rPr lang="tr-TR" smtClean="0"/>
              <a:t>19.06.2025</a:t>
            </a:fld>
            <a:endParaRPr lang="tr-TR"/>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FD8AD-1703-4D00-AF5F-8354728D550A}" type="slidenum">
              <a:rPr lang="tr-TR" smtClean="0"/>
              <a:t>‹#›</a:t>
            </a:fld>
            <a:endParaRPr lang="tr-TR"/>
          </a:p>
        </p:txBody>
      </p:sp>
    </p:spTree>
    <p:extLst>
      <p:ext uri="{BB962C8B-B14F-4D97-AF65-F5344CB8AC3E}">
        <p14:creationId xmlns:p14="http://schemas.microsoft.com/office/powerpoint/2010/main" val="379208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99FD8AD-1703-4D00-AF5F-8354728D550A}" type="slidenum">
              <a:rPr lang="tr-TR" smtClean="0"/>
              <a:t>1</a:t>
            </a:fld>
            <a:endParaRPr lang="tr-TR"/>
          </a:p>
        </p:txBody>
      </p:sp>
    </p:spTree>
    <p:extLst>
      <p:ext uri="{BB962C8B-B14F-4D97-AF65-F5344CB8AC3E}">
        <p14:creationId xmlns:p14="http://schemas.microsoft.com/office/powerpoint/2010/main" val="364826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676"/>
            <a:ext cx="25737979" cy="14903156"/>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3555"/>
            <a:ext cx="22709981" cy="10335098"/>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58287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40409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073"/>
            <a:ext cx="6529120" cy="362769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073"/>
            <a:ext cx="19208859" cy="362769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76174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405214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020"/>
            <a:ext cx="26116478" cy="1780649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6970"/>
            <a:ext cx="26116478" cy="9364015"/>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14812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365"/>
            <a:ext cx="12868989" cy="271606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365"/>
            <a:ext cx="12868989" cy="271606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ECF60-7224-4166-991F-96BDE9A0D6A2}" type="datetimeFigureOut">
              <a:rPr lang="tr-TR" smtClean="0"/>
              <a:t>19.06.2025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15003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083"/>
            <a:ext cx="26116478" cy="82740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3648"/>
            <a:ext cx="12809847"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Edit Master text styles</a:t>
            </a:r>
          </a:p>
        </p:txBody>
      </p:sp>
      <p:sp>
        <p:nvSpPr>
          <p:cNvPr id="4" name="Content Placeholder 3"/>
          <p:cNvSpPr>
            <a:spLocks noGrp="1"/>
          </p:cNvSpPr>
          <p:nvPr>
            <p:ph sz="half" idx="2"/>
          </p:nvPr>
        </p:nvSpPr>
        <p:spPr>
          <a:xfrm>
            <a:off x="2085695" y="15636423"/>
            <a:ext cx="12809847" cy="22998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3648"/>
            <a:ext cx="12872933"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Edit Master text styles</a:t>
            </a:r>
          </a:p>
        </p:txBody>
      </p:sp>
      <p:sp>
        <p:nvSpPr>
          <p:cNvPr id="6" name="Content Placeholder 5"/>
          <p:cNvSpPr>
            <a:spLocks noGrp="1"/>
          </p:cNvSpPr>
          <p:nvPr>
            <p:ph sz="quarter" idx="4"/>
          </p:nvPr>
        </p:nvSpPr>
        <p:spPr>
          <a:xfrm>
            <a:off x="15329239" y="15636423"/>
            <a:ext cx="12872933" cy="22998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ECF60-7224-4166-991F-96BDE9A0D6A2}" type="datetimeFigureOut">
              <a:rPr lang="tr-TR" smtClean="0"/>
              <a:t>19.06.2025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7705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ECF60-7224-4166-991F-96BDE9A0D6A2}" type="datetimeFigureOut">
              <a:rPr lang="tr-TR" smtClean="0"/>
              <a:t>19.06.2025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91705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ECF60-7224-4166-991F-96BDE9A0D6A2}" type="datetimeFigureOut">
              <a:rPr lang="tr-TR" smtClean="0"/>
              <a:t>19.06.2025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59248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416"/>
            <a:ext cx="15329237" cy="30420671"/>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Edit Master text styles</a:t>
            </a:r>
          </a:p>
        </p:txBody>
      </p:sp>
      <p:sp>
        <p:nvSpPr>
          <p:cNvPr id="5" name="Date Placeholder 4"/>
          <p:cNvSpPr>
            <a:spLocks noGrp="1"/>
          </p:cNvSpPr>
          <p:nvPr>
            <p:ph type="dt" sz="half" idx="10"/>
          </p:nvPr>
        </p:nvSpPr>
        <p:spPr/>
        <p:txBody>
          <a:bodyPr/>
          <a:lstStyle/>
          <a:p>
            <a:fld id="{CB4ECF60-7224-4166-991F-96BDE9A0D6A2}" type="datetimeFigureOut">
              <a:rPr lang="tr-TR" smtClean="0"/>
              <a:t>19.06.2025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60628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416"/>
            <a:ext cx="15329237" cy="30420671"/>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Edit Master text styles</a:t>
            </a:r>
          </a:p>
        </p:txBody>
      </p:sp>
      <p:sp>
        <p:nvSpPr>
          <p:cNvPr id="5" name="Date Placeholder 4"/>
          <p:cNvSpPr>
            <a:spLocks noGrp="1"/>
          </p:cNvSpPr>
          <p:nvPr>
            <p:ph type="dt" sz="half" idx="10"/>
          </p:nvPr>
        </p:nvSpPr>
        <p:spPr/>
        <p:txBody>
          <a:bodyPr/>
          <a:lstStyle/>
          <a:p>
            <a:fld id="{CB4ECF60-7224-4166-991F-96BDE9A0D6A2}" type="datetimeFigureOut">
              <a:rPr lang="tr-TR" smtClean="0"/>
              <a:t>19.06.2025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87026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083"/>
            <a:ext cx="26116478" cy="82740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365"/>
            <a:ext cx="26116478" cy="271606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5699"/>
            <a:ext cx="6812994" cy="2279073"/>
          </a:xfrm>
          <a:prstGeom prst="rect">
            <a:avLst/>
          </a:prstGeom>
        </p:spPr>
        <p:txBody>
          <a:bodyPr vert="horz" lIns="91440" tIns="45720" rIns="91440" bIns="45720" rtlCol="0" anchor="ctr"/>
          <a:lstStyle>
            <a:lvl1pPr algn="l">
              <a:defRPr sz="3974">
                <a:solidFill>
                  <a:schemeClr val="tx1">
                    <a:tint val="75000"/>
                  </a:schemeClr>
                </a:solidFill>
              </a:defRPr>
            </a:lvl1pPr>
          </a:lstStyle>
          <a:p>
            <a:fld id="{CB4ECF60-7224-4166-991F-96BDE9A0D6A2}" type="datetimeFigureOut">
              <a:rPr lang="tr-TR" smtClean="0"/>
              <a:t>19.06.2025</a:t>
            </a:fld>
            <a:endParaRPr lang="tr-TR"/>
          </a:p>
        </p:txBody>
      </p:sp>
      <p:sp>
        <p:nvSpPr>
          <p:cNvPr id="5" name="Footer Placeholder 4"/>
          <p:cNvSpPr>
            <a:spLocks noGrp="1"/>
          </p:cNvSpPr>
          <p:nvPr>
            <p:ph type="ftr" sz="quarter" idx="3"/>
          </p:nvPr>
        </p:nvSpPr>
        <p:spPr>
          <a:xfrm>
            <a:off x="10030242" y="39675699"/>
            <a:ext cx="10219492" cy="2279073"/>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5233" y="39675699"/>
            <a:ext cx="6812994" cy="2279073"/>
          </a:xfrm>
          <a:prstGeom prst="rect">
            <a:avLst/>
          </a:prstGeom>
        </p:spPr>
        <p:txBody>
          <a:bodyPr vert="horz" lIns="91440" tIns="45720" rIns="91440" bIns="45720" rtlCol="0" anchor="ctr"/>
          <a:lstStyle>
            <a:lvl1pPr algn="r">
              <a:defRPr sz="3974">
                <a:solidFill>
                  <a:schemeClr val="tx1">
                    <a:tint val="75000"/>
                  </a:schemeClr>
                </a:solidFill>
              </a:defRPr>
            </a:lvl1pPr>
          </a:lstStyle>
          <a:p>
            <a:fld id="{A173D809-DF2A-4C53-896E-5FA2319506F5}" type="slidenum">
              <a:rPr lang="tr-TR" smtClean="0"/>
              <a:t>‹#›</a:t>
            </a:fld>
            <a:endParaRPr lang="tr-TR"/>
          </a:p>
        </p:txBody>
      </p:sp>
    </p:spTree>
    <p:extLst>
      <p:ext uri="{BB962C8B-B14F-4D97-AF65-F5344CB8AC3E}">
        <p14:creationId xmlns:p14="http://schemas.microsoft.com/office/powerpoint/2010/main" val="41507938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14"/>
          <p:cNvSpPr txBox="1">
            <a:spLocks/>
          </p:cNvSpPr>
          <p:nvPr/>
        </p:nvSpPr>
        <p:spPr>
          <a:xfrm>
            <a:off x="20445008" y="5646263"/>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Information”</a:t>
            </a:r>
          </a:p>
          <a:p>
            <a:pPr marL="0" indent="0">
              <a:buFont typeface="Arial" panose="020B0604020202020204" pitchFamily="34" charset="0"/>
              <a:buNone/>
            </a:pPr>
            <a:endParaRPr lang="tr-TR" dirty="0"/>
          </a:p>
        </p:txBody>
      </p:sp>
      <p:sp>
        <p:nvSpPr>
          <p:cNvPr id="53" name="Content Placeholder 14"/>
          <p:cNvSpPr txBox="1">
            <a:spLocks/>
          </p:cNvSpPr>
          <p:nvPr/>
        </p:nvSpPr>
        <p:spPr>
          <a:xfrm>
            <a:off x="10182118" y="5646263"/>
            <a:ext cx="10077744" cy="34849362"/>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Information”</a:t>
            </a:r>
          </a:p>
          <a:p>
            <a:pPr marL="0" indent="0">
              <a:buFont typeface="Arial" panose="020B0604020202020204" pitchFamily="34" charset="0"/>
              <a:buNone/>
            </a:pPr>
            <a:endParaRPr lang="tr-TR" dirty="0"/>
          </a:p>
        </p:txBody>
      </p:sp>
      <p:sp>
        <p:nvSpPr>
          <p:cNvPr id="12" name="Rectangle 11"/>
          <p:cNvSpPr/>
          <p:nvPr/>
        </p:nvSpPr>
        <p:spPr>
          <a:xfrm>
            <a:off x="-3690" y="-1"/>
            <a:ext cx="30279975" cy="5439075"/>
          </a:xfrm>
          <a:prstGeom prst="rect">
            <a:avLst/>
          </a:prstGeom>
          <a:solidFill>
            <a:srgbClr val="000772"/>
          </a:solidFill>
          <a:ln>
            <a:solidFill>
              <a:srgbClr val="31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Rectangle 39"/>
          <p:cNvSpPr/>
          <p:nvPr/>
        </p:nvSpPr>
        <p:spPr>
          <a:xfrm>
            <a:off x="25888950" y="10211"/>
            <a:ext cx="4285735" cy="4095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Content Placeholder 1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52913" y="366931"/>
            <a:ext cx="5342688" cy="4833328"/>
          </a:xfrm>
          <a:solidFill>
            <a:srgbClr val="000772"/>
          </a:solidFill>
        </p:spPr>
      </p:pic>
      <p:sp>
        <p:nvSpPr>
          <p:cNvPr id="11" name="TextBox 10"/>
          <p:cNvSpPr txBox="1"/>
          <p:nvPr/>
        </p:nvSpPr>
        <p:spPr>
          <a:xfrm>
            <a:off x="3251200" y="1930400"/>
            <a:ext cx="184731" cy="369332"/>
          </a:xfrm>
          <a:prstGeom prst="rect">
            <a:avLst/>
          </a:prstGeom>
          <a:solidFill>
            <a:srgbClr val="000772"/>
          </a:solidFill>
        </p:spPr>
        <p:txBody>
          <a:bodyPr wrap="none" rtlCol="0">
            <a:spAutoFit/>
          </a:bodyPr>
          <a:lstStyle/>
          <a:p>
            <a:endParaRPr lang="tr-TR" dirty="0"/>
          </a:p>
        </p:txBody>
      </p:sp>
      <p:sp>
        <p:nvSpPr>
          <p:cNvPr id="32" name="Content Placeholder 14"/>
          <p:cNvSpPr txBox="1">
            <a:spLocks/>
          </p:cNvSpPr>
          <p:nvPr/>
        </p:nvSpPr>
        <p:spPr>
          <a:xfrm>
            <a:off x="5531373" y="10211"/>
            <a:ext cx="20025424" cy="5142969"/>
          </a:xfrm>
          <a:prstGeom prst="rect">
            <a:avLst/>
          </a:prstGeom>
          <a:solidFill>
            <a:srgbClr val="000772"/>
          </a:solidFill>
          <a:ln w="5715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lgn="ctr">
              <a:buNone/>
            </a:pPr>
            <a:endParaRPr lang="en-US" sz="5400" dirty="0">
              <a:solidFill>
                <a:schemeClr val="bg1"/>
              </a:solidFill>
              <a:latin typeface="Berlin Sans FB" panose="020E0602020502020306" pitchFamily="34" charset="0"/>
            </a:endParaRPr>
          </a:p>
          <a:p>
            <a:pPr marL="0" indent="0" algn="ctr">
              <a:buNone/>
            </a:pPr>
            <a:r>
              <a:rPr lang="en-US" sz="8800" dirty="0">
                <a:solidFill>
                  <a:schemeClr val="bg1"/>
                </a:solidFill>
                <a:latin typeface="Berlin Sans FB" panose="020E0602020502020306" pitchFamily="34" charset="0"/>
              </a:rPr>
              <a:t>Smart</a:t>
            </a:r>
            <a:r>
              <a:rPr lang="tr-TR" sz="8800" dirty="0">
                <a:solidFill>
                  <a:schemeClr val="bg1"/>
                </a:solidFill>
                <a:latin typeface="Berlin Sans FB" panose="020E0602020502020306" pitchFamily="34" charset="0"/>
              </a:rPr>
              <a:t> </a:t>
            </a:r>
            <a:r>
              <a:rPr lang="en-US" sz="8800" dirty="0">
                <a:solidFill>
                  <a:schemeClr val="bg1"/>
                </a:solidFill>
                <a:latin typeface="Berlin Sans FB" panose="020E0602020502020306" pitchFamily="34" charset="0"/>
              </a:rPr>
              <a:t>Stay: AI-Driven Guest Segmentation </a:t>
            </a:r>
            <a:endParaRPr lang="tr-TR" sz="8800" dirty="0">
              <a:solidFill>
                <a:schemeClr val="bg1"/>
              </a:solidFill>
              <a:latin typeface="Berlin Sans FB" panose="020E0602020502020306" pitchFamily="34" charset="0"/>
            </a:endParaRPr>
          </a:p>
          <a:p>
            <a:pPr marL="0" indent="0" algn="ctr">
              <a:buNone/>
            </a:pPr>
            <a:r>
              <a:rPr lang="tr-TR" sz="6600" dirty="0">
                <a:solidFill>
                  <a:schemeClr val="bg1"/>
                </a:solidFill>
                <a:latin typeface="Berlin Sans FB" panose="020E0602020502020306" pitchFamily="34" charset="0"/>
              </a:rPr>
              <a:t>Doğukan Günal</a:t>
            </a:r>
            <a:endParaRPr lang="en-US" sz="6600" dirty="0">
              <a:solidFill>
                <a:schemeClr val="bg1"/>
              </a:solidFill>
              <a:latin typeface="Berlin Sans FB" panose="020E0602020502020306" pitchFamily="34" charset="0"/>
            </a:endParaRPr>
          </a:p>
          <a:p>
            <a:pPr marL="0" indent="0" algn="ctr">
              <a:buNone/>
            </a:pPr>
            <a:endParaRPr lang="tr-TR" sz="6600" dirty="0">
              <a:solidFill>
                <a:schemeClr val="bg1"/>
              </a:solidFill>
              <a:latin typeface="Berlin Sans FB" panose="020E0602020502020306" pitchFamily="34" charset="0"/>
            </a:endParaRPr>
          </a:p>
          <a:p>
            <a:pPr marL="0" indent="0" algn="ctr">
              <a:buNone/>
            </a:pPr>
            <a:endParaRPr lang="tr-TR" sz="6600" dirty="0">
              <a:solidFill>
                <a:schemeClr val="bg1"/>
              </a:solidFill>
              <a:latin typeface="Berlin Sans FB" panose="020E0602020502020306" pitchFamily="34" charset="0"/>
            </a:endParaRPr>
          </a:p>
        </p:txBody>
      </p:sp>
      <p:sp>
        <p:nvSpPr>
          <p:cNvPr id="41" name="Rectangle 40"/>
          <p:cNvSpPr/>
          <p:nvPr/>
        </p:nvSpPr>
        <p:spPr>
          <a:xfrm>
            <a:off x="25888950" y="4229098"/>
            <a:ext cx="4285735" cy="1200329"/>
          </a:xfrm>
          <a:prstGeom prst="rect">
            <a:avLst/>
          </a:prstGeom>
        </p:spPr>
        <p:txBody>
          <a:bodyPr wrap="square">
            <a:spAutoFit/>
          </a:bodyPr>
          <a:lstStyle/>
          <a:p>
            <a:pPr algn="ctr"/>
            <a:r>
              <a:rPr lang="en-US" sz="7200" dirty="0">
                <a:solidFill>
                  <a:schemeClr val="bg1"/>
                </a:solidFill>
                <a:latin typeface="Berlin Sans FB" panose="020E0602020502020306" pitchFamily="34" charset="0"/>
              </a:rPr>
              <a:t>2025 /</a:t>
            </a:r>
            <a:r>
              <a:rPr lang="tr-TR" sz="7200" dirty="0">
                <a:solidFill>
                  <a:schemeClr val="bg1"/>
                </a:solidFill>
                <a:latin typeface="Berlin Sans FB" panose="020E0602020502020306" pitchFamily="34" charset="0"/>
              </a:rPr>
              <a:t>42</a:t>
            </a:r>
            <a:endParaRPr lang="tr-TR" sz="4800" dirty="0">
              <a:latin typeface="Berlin Sans FB" panose="020E0602020502020306" pitchFamily="34" charset="0"/>
            </a:endParaRPr>
          </a:p>
        </p:txBody>
      </p:sp>
      <p:sp>
        <p:nvSpPr>
          <p:cNvPr id="47" name="Rounded Rectangle 46">
            <a:extLst>
              <a:ext uri="{FF2B5EF4-FFF2-40B4-BE49-F238E27FC236}">
                <a16:creationId xmlns:a16="http://schemas.microsoft.com/office/drawing/2014/main" id="{18063593-411A-4C80-8100-EEACD81AB800}"/>
              </a:ext>
            </a:extLst>
          </p:cNvPr>
          <p:cNvSpPr/>
          <p:nvPr/>
        </p:nvSpPr>
        <p:spPr>
          <a:xfrm>
            <a:off x="448111" y="39998540"/>
            <a:ext cx="29383752"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a:endParaRPr lang="tr-TR" sz="4400" dirty="0">
              <a:solidFill>
                <a:schemeClr val="bg1"/>
              </a:solidFill>
              <a:latin typeface="Berlin Sans FB" panose="020E0602020502020306" pitchFamily="34" charset="0"/>
            </a:endParaRPr>
          </a:p>
          <a:p>
            <a:pPr algn="ctr"/>
            <a:endParaRPr lang="tr-TR" sz="2400" dirty="0">
              <a:solidFill>
                <a:schemeClr val="bg1"/>
              </a:solidFill>
              <a:latin typeface="Berlin Sans FB" panose="020E0602020502020306" pitchFamily="34" charset="0"/>
            </a:endParaRPr>
          </a:p>
          <a:p>
            <a:pPr algn="ctr"/>
            <a:r>
              <a:rPr lang="en-US" sz="4400" dirty="0" err="1">
                <a:solidFill>
                  <a:schemeClr val="bg1"/>
                </a:solidFill>
                <a:latin typeface="Berlin Sans FB" panose="020E0602020502020306" pitchFamily="34" charset="0"/>
              </a:rPr>
              <a:t>Acknow</a:t>
            </a:r>
            <a:r>
              <a:rPr lang="tr-TR" sz="4400" dirty="0" err="1">
                <a:solidFill>
                  <a:schemeClr val="bg1"/>
                </a:solidFill>
                <a:latin typeface="Berlin Sans FB" panose="020E0602020502020306" pitchFamily="34" charset="0"/>
              </a:rPr>
              <a:t>ledgements</a:t>
            </a:r>
            <a:endParaRPr lang="tr-TR" sz="4400" dirty="0">
              <a:solidFill>
                <a:schemeClr val="bg1"/>
              </a:solidFill>
              <a:latin typeface="Berlin Sans FB" panose="020E0602020502020306" pitchFamily="34" charset="0"/>
            </a:endParaRPr>
          </a:p>
          <a:p>
            <a:pPr algn="ctr"/>
            <a:r>
              <a:rPr lang="en-US" sz="4000" dirty="0">
                <a:solidFill>
                  <a:schemeClr val="bg1"/>
                </a:solidFill>
                <a:latin typeface="Berlin Sans FB" panose="020E0602020502020306" pitchFamily="34" charset="0"/>
              </a:rPr>
              <a:t>This project was carried out under the supervision of Prof. Dr. </a:t>
            </a:r>
            <a:r>
              <a:rPr lang="en-US" sz="4000" dirty="0" err="1">
                <a:solidFill>
                  <a:schemeClr val="bg1"/>
                </a:solidFill>
                <a:latin typeface="Berlin Sans FB" panose="020E0602020502020306" pitchFamily="34" charset="0"/>
              </a:rPr>
              <a:t>Asım</a:t>
            </a:r>
            <a:r>
              <a:rPr lang="en-US" sz="4000" dirty="0">
                <a:solidFill>
                  <a:schemeClr val="bg1"/>
                </a:solidFill>
                <a:latin typeface="Berlin Sans FB" panose="020E0602020502020306" pitchFamily="34" charset="0"/>
              </a:rPr>
              <a:t> </a:t>
            </a:r>
            <a:r>
              <a:rPr lang="en-US" sz="4000" dirty="0" err="1">
                <a:solidFill>
                  <a:schemeClr val="bg1"/>
                </a:solidFill>
                <a:latin typeface="Berlin Sans FB" panose="020E0602020502020306" pitchFamily="34" charset="0"/>
              </a:rPr>
              <a:t>Egemen</a:t>
            </a:r>
            <a:r>
              <a:rPr lang="en-US" sz="4000" dirty="0">
                <a:solidFill>
                  <a:schemeClr val="bg1"/>
                </a:solidFill>
                <a:latin typeface="Berlin Sans FB" panose="020E0602020502020306" pitchFamily="34" charset="0"/>
              </a:rPr>
              <a:t> </a:t>
            </a:r>
            <a:r>
              <a:rPr lang="en-US" sz="4000" dirty="0" err="1">
                <a:solidFill>
                  <a:schemeClr val="bg1"/>
                </a:solidFill>
                <a:latin typeface="Berlin Sans FB" panose="020E0602020502020306" pitchFamily="34" charset="0"/>
              </a:rPr>
              <a:t>Yılmaz</a:t>
            </a:r>
            <a:r>
              <a:rPr lang="en-US" sz="4000" dirty="0">
                <a:solidFill>
                  <a:schemeClr val="bg1"/>
                </a:solidFill>
                <a:latin typeface="Berlin Sans FB" panose="020E0602020502020306" pitchFamily="34" charset="0"/>
              </a:rPr>
              <a:t>. I sincerely thank him </a:t>
            </a:r>
            <a:endParaRPr lang="tr-TR" sz="4000" dirty="0">
              <a:solidFill>
                <a:schemeClr val="bg1"/>
              </a:solidFill>
              <a:latin typeface="Berlin Sans FB" panose="020E0602020502020306" pitchFamily="34" charset="0"/>
            </a:endParaRPr>
          </a:p>
          <a:p>
            <a:pPr algn="ctr"/>
            <a:r>
              <a:rPr lang="en-US" sz="4000" dirty="0">
                <a:solidFill>
                  <a:schemeClr val="bg1"/>
                </a:solidFill>
                <a:latin typeface="Berlin Sans FB" panose="020E0602020502020306" pitchFamily="34" charset="0"/>
              </a:rPr>
              <a:t>for his invaluable guidance and contributions throughout every stage of the work.</a:t>
            </a:r>
          </a:p>
          <a:p>
            <a:pPr algn="ctr"/>
            <a:endParaRPr lang="en-US" sz="4400" dirty="0"/>
          </a:p>
          <a:p>
            <a:pPr algn="ctr"/>
            <a:endParaRPr lang="tr-TR" sz="4400" dirty="0"/>
          </a:p>
        </p:txBody>
      </p:sp>
      <p:sp>
        <p:nvSpPr>
          <p:cNvPr id="49" name="Content Placeholder 14"/>
          <p:cNvSpPr txBox="1">
            <a:spLocks/>
          </p:cNvSpPr>
          <p:nvPr/>
        </p:nvSpPr>
        <p:spPr>
          <a:xfrm>
            <a:off x="298388" y="5631620"/>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“Funding Information”</a:t>
            </a:r>
          </a:p>
          <a:p>
            <a:pPr marL="0" indent="0">
              <a:buFont typeface="Arial" panose="020B0604020202020204" pitchFamily="34" charset="0"/>
              <a:buNone/>
            </a:pPr>
            <a:endParaRPr lang="tr-TR" dirty="0"/>
          </a:p>
        </p:txBody>
      </p:sp>
      <p:sp>
        <p:nvSpPr>
          <p:cNvPr id="55" name="Rounded Rectangle 54">
            <a:extLst>
              <a:ext uri="{FF2B5EF4-FFF2-40B4-BE49-F238E27FC236}">
                <a16:creationId xmlns:a16="http://schemas.microsoft.com/office/drawing/2014/main" id="{18063593-411A-4C80-8100-EEACD81AB800}"/>
              </a:ext>
            </a:extLst>
          </p:cNvPr>
          <p:cNvSpPr/>
          <p:nvPr/>
        </p:nvSpPr>
        <p:spPr>
          <a:xfrm>
            <a:off x="410011" y="5777647"/>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tr-TR" sz="4400" b="1" cap="small" dirty="0">
                <a:solidFill>
                  <a:schemeClr val="bg1"/>
                </a:solidFill>
                <a:latin typeface="Berlin Sans FB" panose="020E0602020502020306" pitchFamily="34" charset="0"/>
                <a:cs typeface="Times New Roman" panose="02020603050405020304" pitchFamily="18" charset="0"/>
              </a:rPr>
              <a:t>Abstract</a:t>
            </a:r>
          </a:p>
        </p:txBody>
      </p:sp>
      <p:sp>
        <p:nvSpPr>
          <p:cNvPr id="56" name="Rounded Rectangle 55">
            <a:extLst>
              <a:ext uri="{FF2B5EF4-FFF2-40B4-BE49-F238E27FC236}">
                <a16:creationId xmlns:a16="http://schemas.microsoft.com/office/drawing/2014/main" id="{18063593-411A-4C80-8100-EEACD81AB800}"/>
              </a:ext>
            </a:extLst>
          </p:cNvPr>
          <p:cNvSpPr/>
          <p:nvPr/>
        </p:nvSpPr>
        <p:spPr>
          <a:xfrm>
            <a:off x="10589561" y="5777646"/>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Methodology</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7" name="Rounded Rectangle 56">
            <a:extLst>
              <a:ext uri="{FF2B5EF4-FFF2-40B4-BE49-F238E27FC236}">
                <a16:creationId xmlns:a16="http://schemas.microsoft.com/office/drawing/2014/main" id="{18063593-411A-4C80-8100-EEACD81AB800}"/>
              </a:ext>
            </a:extLst>
          </p:cNvPr>
          <p:cNvSpPr/>
          <p:nvPr/>
        </p:nvSpPr>
        <p:spPr>
          <a:xfrm>
            <a:off x="20520711" y="27018140"/>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Conclusion</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8" name="Rounded Rectangle 57">
            <a:extLst>
              <a:ext uri="{FF2B5EF4-FFF2-40B4-BE49-F238E27FC236}">
                <a16:creationId xmlns:a16="http://schemas.microsoft.com/office/drawing/2014/main" id="{18063593-411A-4C80-8100-EEACD81AB800}"/>
              </a:ext>
            </a:extLst>
          </p:cNvPr>
          <p:cNvSpPr/>
          <p:nvPr/>
        </p:nvSpPr>
        <p:spPr>
          <a:xfrm>
            <a:off x="368597" y="24098250"/>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Background</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18063593-411A-4C80-8100-EEACD81AB800}"/>
              </a:ext>
            </a:extLst>
          </p:cNvPr>
          <p:cNvSpPr/>
          <p:nvPr/>
        </p:nvSpPr>
        <p:spPr>
          <a:xfrm>
            <a:off x="20515109" y="34064269"/>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Future Work</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60" name="Rounded Rectangle 59">
            <a:extLst>
              <a:ext uri="{FF2B5EF4-FFF2-40B4-BE49-F238E27FC236}">
                <a16:creationId xmlns:a16="http://schemas.microsoft.com/office/drawing/2014/main" id="{18063593-411A-4C80-8100-EEACD81AB800}"/>
              </a:ext>
            </a:extLst>
          </p:cNvPr>
          <p:cNvSpPr/>
          <p:nvPr/>
        </p:nvSpPr>
        <p:spPr>
          <a:xfrm>
            <a:off x="20515110" y="16694113"/>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Results and Dıscussıon</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61" name="TextBox 60"/>
          <p:cNvSpPr txBox="1"/>
          <p:nvPr/>
        </p:nvSpPr>
        <p:spPr>
          <a:xfrm>
            <a:off x="448111" y="7237355"/>
            <a:ext cx="9205131" cy="16712267"/>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The Smart Stay project utilizes advanced data analytics to enhance hotel operations and guest experiences by personalizing room settings and optimizing energy use. A comprehensive dataset was created, integrating guest profiles, room characteristics, minibar usage, entry-exit logs, and environmental factors. Through meticulous preprocessing and feature engineering, clustering techniques like K-Means, DBSCAN, and Agglomerative Clustering </a:t>
            </a:r>
            <a:r>
              <a:rPr lang="tr-TR" sz="3600" dirty="0" err="1">
                <a:latin typeface="Arial" panose="020B0604020202020204" pitchFamily="34" charset="0"/>
                <a:cs typeface="Arial" panose="020B0604020202020204" pitchFamily="34" charset="0"/>
              </a:rPr>
              <a:t>are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tested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and</a:t>
            </a:r>
            <a:r>
              <a:rPr lang="en-US"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if</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needed</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implemented using Python libraries (</a:t>
            </a:r>
            <a:r>
              <a:rPr lang="en-US" sz="3600" dirty="0" err="1">
                <a:latin typeface="Arial" panose="020B0604020202020204" pitchFamily="34" charset="0"/>
                <a:cs typeface="Arial" panose="020B0604020202020204" pitchFamily="34" charset="0"/>
              </a:rPr>
              <a:t>PyCaret</a:t>
            </a:r>
            <a:r>
              <a:rPr lang="en-US" sz="3600" dirty="0">
                <a:latin typeface="Arial" panose="020B0604020202020204" pitchFamily="34" charset="0"/>
                <a:cs typeface="Arial" panose="020B0604020202020204" pitchFamily="34" charset="0"/>
              </a:rPr>
              <a:t>, scikit-learn, </a:t>
            </a:r>
            <a:r>
              <a:rPr lang="en-US" sz="3600" dirty="0" err="1">
                <a:latin typeface="Arial" panose="020B0604020202020204" pitchFamily="34" charset="0"/>
                <a:cs typeface="Arial" panose="020B0604020202020204" pitchFamily="34" charset="0"/>
              </a:rPr>
              <a:t>mlxtend</a:t>
            </a:r>
            <a:r>
              <a:rPr lang="tr-TR" sz="3600" dirty="0">
                <a:latin typeface="Arial" panose="020B0604020202020204" pitchFamily="34" charset="0"/>
                <a:cs typeface="Arial" panose="020B0604020202020204" pitchFamily="34" charset="0"/>
              </a:rPr>
              <a:t>, Apriori</a:t>
            </a:r>
            <a:r>
              <a:rPr lang="en-US" sz="3600" dirty="0">
                <a:latin typeface="Arial" panose="020B0604020202020204" pitchFamily="34" charset="0"/>
                <a:cs typeface="Arial" panose="020B0604020202020204" pitchFamily="34" charset="0"/>
              </a:rPr>
              <a:t>). K-Means clustering yielded clear, actionable segments, revealing guest behavior patterns and operational efficiencies. Association rule mining identified minibar consumption preferences linked to guest clusters. Predictive models were developed using Random Forest and Linear Regression to estimate guest preferences for temperature, lighting, empty-room intervals, minibar choices, and optimal room orientation. These insights were consolidated into a Room Personalizer GUI, providing staff with real-time, data-driven recommendations for guest-specific room settings, significantly improving comfort and reducing operational costs.</a:t>
            </a:r>
          </a:p>
        </p:txBody>
      </p:sp>
      <p:sp>
        <p:nvSpPr>
          <p:cNvPr id="62" name="TextBox 61"/>
          <p:cNvSpPr txBox="1"/>
          <p:nvPr/>
        </p:nvSpPr>
        <p:spPr>
          <a:xfrm>
            <a:off x="614587" y="25692871"/>
            <a:ext cx="8907602" cy="12834283"/>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The hospitality industry continuously seeks ways to improve guest satisfaction and operational efficiency while managing environmental impact and costs. Hotels typically face challenges in accurately predicting guest preferences, which often leads to increased resource consumption and missed opportunities for personalized guest experiences. In response to these challenges, the Smart Stay project was initiated to leverage cutting-edge data analytics techniques. By integrating diverse data sources</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including detailed guest profiles, room features, operational logs, minibar usage, and environmental metrics</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this initiative aims to uncover deep insights into guest behavior and preferences. Utilizing sophisticated machine learning approaches and clustering algorithms, the project provides actionable intelligence to optimize guest comfort, reduce operational expenses, and enhance overall hotel efficiency.</a:t>
            </a:r>
          </a:p>
        </p:txBody>
      </p:sp>
      <p:pic>
        <p:nvPicPr>
          <p:cNvPr id="17" name="Picture 16">
            <a:extLst>
              <a:ext uri="{FF2B5EF4-FFF2-40B4-BE49-F238E27FC236}">
                <a16:creationId xmlns:a16="http://schemas.microsoft.com/office/drawing/2014/main" id="{C62713C3-D02F-0C63-7F04-592CED9547D6}"/>
              </a:ext>
            </a:extLst>
          </p:cNvPr>
          <p:cNvPicPr>
            <a:picLocks noChangeAspect="1"/>
          </p:cNvPicPr>
          <p:nvPr/>
        </p:nvPicPr>
        <p:blipFill>
          <a:blip r:embed="rId4"/>
          <a:stretch>
            <a:fillRect/>
          </a:stretch>
        </p:blipFill>
        <p:spPr>
          <a:xfrm>
            <a:off x="11683395" y="14707230"/>
            <a:ext cx="7126334" cy="4510206"/>
          </a:xfrm>
          <a:prstGeom prst="rect">
            <a:avLst/>
          </a:prstGeom>
        </p:spPr>
      </p:pic>
      <p:sp>
        <p:nvSpPr>
          <p:cNvPr id="63" name="TextBox 62"/>
          <p:cNvSpPr txBox="1"/>
          <p:nvPr/>
        </p:nvSpPr>
        <p:spPr>
          <a:xfrm>
            <a:off x="20445007" y="28268099"/>
            <a:ext cx="9316754" cy="5632311"/>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Smart Stay proves that clustering, regression, and rule-based analytics can quickly convert hotel data into practical, guest-level room recommendations. With clear</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cluster separation, sub-degree temperature error, and an intuitive GUI, the prototype already </a:t>
            </a:r>
            <a:r>
              <a:rPr lang="tr-TR" sz="3600" dirty="0">
                <a:latin typeface="Arial" panose="020B0604020202020204" pitchFamily="34" charset="0"/>
                <a:cs typeface="Arial" panose="020B0604020202020204" pitchFamily="34" charset="0"/>
              </a:rPr>
              <a:t>is in </a:t>
            </a:r>
            <a:r>
              <a:rPr lang="tr-TR" sz="3600" dirty="0" err="1">
                <a:latin typeface="Arial" panose="020B0604020202020204" pitchFamily="34" charset="0"/>
                <a:cs typeface="Arial" panose="020B0604020202020204" pitchFamily="34" charset="0"/>
              </a:rPr>
              <a:t>decent</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condition</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Our findings echo recent literature while extending it with an integrated, cross-domain approach. </a:t>
            </a:r>
          </a:p>
        </p:txBody>
      </p:sp>
      <p:sp>
        <p:nvSpPr>
          <p:cNvPr id="64" name="TextBox 63"/>
          <p:cNvSpPr txBox="1"/>
          <p:nvPr/>
        </p:nvSpPr>
        <p:spPr>
          <a:xfrm>
            <a:off x="20515109" y="35661187"/>
            <a:ext cx="9316754" cy="3970318"/>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Next steps include testing Smart Stay with live sensor data, refining models through continual learning, and expanding features to cover air-quality and occupancy sensors. Integrating mobile check-in and real-time feedback will further personalize settings and validate energy savings at scale</a:t>
            </a:r>
            <a:endParaRPr lang="tr-TR" sz="36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EC0E6537-5219-FE67-8C39-22D3EA483148}"/>
              </a:ext>
            </a:extLst>
          </p:cNvPr>
          <p:cNvPicPr>
            <a:picLocks noChangeAspect="1"/>
          </p:cNvPicPr>
          <p:nvPr/>
        </p:nvPicPr>
        <p:blipFill>
          <a:blip r:embed="rId5">
            <a:extLst>
              <a:ext uri="{28A0092B-C50C-407E-A947-70E740481C1C}">
                <a14:useLocalDpi xmlns:a14="http://schemas.microsoft.com/office/drawing/2010/main" val="0"/>
              </a:ext>
            </a:extLst>
          </a:blip>
          <a:srcRect t="6077"/>
          <a:stretch/>
        </p:blipFill>
        <p:spPr bwMode="auto">
          <a:xfrm>
            <a:off x="11017142" y="22248899"/>
            <a:ext cx="8458841" cy="5569263"/>
          </a:xfrm>
          <a:prstGeom prst="rect">
            <a:avLst/>
          </a:prstGeom>
          <a:noFill/>
          <a:ln>
            <a:noFill/>
          </a:ln>
        </p:spPr>
      </p:pic>
      <p:sp>
        <p:nvSpPr>
          <p:cNvPr id="65" name="TextBox 64"/>
          <p:cNvSpPr txBox="1"/>
          <p:nvPr/>
        </p:nvSpPr>
        <p:spPr>
          <a:xfrm>
            <a:off x="20445007" y="17971259"/>
            <a:ext cx="9316754" cy="9356408"/>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The Smart Stay project produced a working system that recommends personalized room settings using clustering and predictive models. K-Means effectively segmented guests into seven distinct behavioral clusters. Regression models predicted temperature with 0.5°C mean absolute error and lighting with 1.2% error. Minibar preferences were mapped per cluster using </a:t>
            </a:r>
            <a:r>
              <a:rPr lang="en-US" sz="3600" dirty="0" err="1">
                <a:latin typeface="Arial" panose="020B0604020202020204" pitchFamily="34" charset="0"/>
                <a:cs typeface="Arial" panose="020B0604020202020204" pitchFamily="34" charset="0"/>
              </a:rPr>
              <a:t>Apriori</a:t>
            </a:r>
            <a:r>
              <a:rPr lang="en-US" sz="3600" dirty="0">
                <a:latin typeface="Arial" panose="020B0604020202020204" pitchFamily="34" charset="0"/>
                <a:cs typeface="Arial" panose="020B0604020202020204" pitchFamily="34" charset="0"/>
              </a:rPr>
              <a:t> rules, and direction classification reached ~</a:t>
            </a:r>
            <a:r>
              <a:rPr lang="tr-TR" sz="3600" dirty="0">
                <a:latin typeface="Arial" panose="020B0604020202020204" pitchFamily="34" charset="0"/>
                <a:cs typeface="Arial" panose="020B0604020202020204" pitchFamily="34" charset="0"/>
              </a:rPr>
              <a:t>7</a:t>
            </a:r>
            <a:r>
              <a:rPr lang="en-US" sz="3600" dirty="0">
                <a:latin typeface="Arial" panose="020B0604020202020204" pitchFamily="34" charset="0"/>
                <a:cs typeface="Arial" panose="020B0604020202020204" pitchFamily="34" charset="0"/>
              </a:rPr>
              <a:t>0% accuracy. </a:t>
            </a:r>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ctr"/>
            <a:endParaRPr lang="tr-TR" sz="800" dirty="0">
              <a:latin typeface="Arial" panose="020B0604020202020204" pitchFamily="34" charset="0"/>
              <a:cs typeface="Arial" panose="020B0604020202020204" pitchFamily="34" charset="0"/>
            </a:endParaRPr>
          </a:p>
          <a:p>
            <a:pPr algn="ctr"/>
            <a:r>
              <a:rPr lang="tr-TR" dirty="0" err="1">
                <a:latin typeface="Arial" panose="020B0604020202020204" pitchFamily="34" charset="0"/>
                <a:cs typeface="Arial" panose="020B0604020202020204" pitchFamily="34" charset="0"/>
              </a:rPr>
              <a:t>Table</a:t>
            </a:r>
            <a:r>
              <a:rPr lang="tr-TR" dirty="0">
                <a:latin typeface="Arial" panose="020B0604020202020204" pitchFamily="34" charset="0"/>
                <a:cs typeface="Arial" panose="020B0604020202020204" pitchFamily="34" charset="0"/>
              </a:rPr>
              <a:t> 1: </a:t>
            </a:r>
            <a:r>
              <a:rPr lang="tr-TR" dirty="0" err="1">
                <a:latin typeface="Arial" panose="020B0604020202020204" pitchFamily="34" charset="0"/>
                <a:cs typeface="Arial" panose="020B0604020202020204" pitchFamily="34" charset="0"/>
              </a:rPr>
              <a:t>Suggested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parameter</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outputs</a:t>
            </a:r>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p:txBody>
      </p:sp>
      <p:sp>
        <p:nvSpPr>
          <p:cNvPr id="66" name="TextBox 65"/>
          <p:cNvSpPr txBox="1"/>
          <p:nvPr/>
        </p:nvSpPr>
        <p:spPr>
          <a:xfrm>
            <a:off x="10295114" y="7237355"/>
            <a:ext cx="9611200" cy="33924672"/>
          </a:xfrm>
          <a:prstGeom prst="rect">
            <a:avLst/>
          </a:prstGeom>
          <a:noFill/>
        </p:spPr>
        <p:txBody>
          <a:bodyPr wrap="square" rtlCol="0">
            <a:spAutoFit/>
          </a:bodyPr>
          <a:lstStyle/>
          <a:p>
            <a:pPr lvl="0" algn="just">
              <a:lnSpc>
                <a:spcPct val="107000"/>
              </a:lnSpc>
              <a:spcAft>
                <a:spcPts val="800"/>
              </a:spcAft>
              <a:tabLst>
                <a:tab pos="457200" algn="l"/>
              </a:tabLst>
            </a:pPr>
            <a:r>
              <a:rPr lang="en-GB" sz="3600" b="1" kern="100" dirty="0">
                <a:effectLst/>
                <a:latin typeface="Arial" panose="020B0604020202020204" pitchFamily="34" charset="0"/>
                <a:ea typeface="Calibri" panose="020F0502020204030204" pitchFamily="34" charset="0"/>
                <a:cs typeface="Arial" panose="020B0604020202020204" pitchFamily="34" charset="0"/>
              </a:rPr>
              <a:t>Dataset Construction</a:t>
            </a:r>
            <a:r>
              <a:rPr lang="en-GB" sz="3600" kern="100" dirty="0">
                <a:effectLst/>
                <a:latin typeface="Arial" panose="020B0604020202020204" pitchFamily="34" charset="0"/>
                <a:ea typeface="Calibri" panose="020F0502020204030204" pitchFamily="34" charset="0"/>
                <a:cs typeface="Arial" panose="020B0604020202020204" pitchFamily="34" charset="0"/>
              </a:rPr>
              <a:t>: A dataset was manually built in Excel, simulating real hotel conditions. It included guest demographics, room features, environmental factors, and minibar behaviour.</a:t>
            </a:r>
          </a:p>
          <a:p>
            <a:pPr lvl="0" algn="just">
              <a:lnSpc>
                <a:spcPct val="107000"/>
              </a:lnSpc>
              <a:spcAft>
                <a:spcPts val="800"/>
              </a:spcAft>
              <a:tabLst>
                <a:tab pos="457200" algn="l"/>
              </a:tabLst>
            </a:pPr>
            <a:r>
              <a:rPr lang="en-GB" sz="3600" b="1" kern="100" dirty="0">
                <a:effectLst/>
                <a:latin typeface="Arial" panose="020B0604020202020204" pitchFamily="34" charset="0"/>
                <a:ea typeface="Calibri" panose="020F0502020204030204" pitchFamily="34" charset="0"/>
                <a:cs typeface="Arial" panose="020B0604020202020204" pitchFamily="34" charset="0"/>
              </a:rPr>
              <a:t>Clustering and Scaling</a:t>
            </a:r>
            <a:r>
              <a:rPr lang="en-GB" sz="3600" kern="100" dirty="0">
                <a:effectLst/>
                <a:latin typeface="Arial" panose="020B0604020202020204" pitchFamily="34" charset="0"/>
                <a:ea typeface="Calibri" panose="020F0502020204030204" pitchFamily="34" charset="0"/>
                <a:cs typeface="Arial" panose="020B0604020202020204" pitchFamily="34" charset="0"/>
              </a:rPr>
              <a:t>: The dataset was standardized using </a:t>
            </a:r>
            <a:r>
              <a:rPr lang="en-GB" sz="3600" kern="100" dirty="0" err="1">
                <a:effectLst/>
                <a:latin typeface="Arial" panose="020B0604020202020204" pitchFamily="34" charset="0"/>
                <a:ea typeface="Calibri" panose="020F0502020204030204" pitchFamily="34" charset="0"/>
                <a:cs typeface="Arial" panose="020B0604020202020204" pitchFamily="34" charset="0"/>
              </a:rPr>
              <a:t>StandardScaler</a:t>
            </a:r>
            <a:r>
              <a:rPr lang="en-GB" sz="3600" kern="100" dirty="0">
                <a:effectLst/>
                <a:latin typeface="Arial" panose="020B0604020202020204" pitchFamily="34" charset="0"/>
                <a:ea typeface="Calibri" panose="020F0502020204030204" pitchFamily="34" charset="0"/>
                <a:cs typeface="Arial" panose="020B0604020202020204" pitchFamily="34" charset="0"/>
              </a:rPr>
              <a:t>, followed by clustering via K-Means, which was selected for its clarity in segmentation. A seven-cluster structure was determined optimal. DBSCAN and Agglomerative Clustering were evaluated for validation but found less effective for this context.</a:t>
            </a:r>
          </a:p>
          <a:p>
            <a:pPr lvl="0" algn="just">
              <a:lnSpc>
                <a:spcPct val="107000"/>
              </a:lnSpc>
              <a:spcAft>
                <a:spcPts val="800"/>
              </a:spcAft>
              <a:tabLst>
                <a:tab pos="457200" algn="l"/>
              </a:tabLst>
            </a:pPr>
            <a:endParaRPr lang="en-GB" sz="3600"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b="1" kern="100" dirty="0">
              <a:latin typeface="Arial" panose="020B0604020202020204" pitchFamily="34" charset="0"/>
              <a:ea typeface="Calibri" panose="020F0502020204030204" pitchFamily="34" charset="0"/>
              <a:cs typeface="Arial" panose="020B0604020202020204" pitchFamily="34" charset="0"/>
            </a:endParaRPr>
          </a:p>
          <a:p>
            <a:pPr lvl="0" algn="ctr">
              <a:lnSpc>
                <a:spcPct val="107000"/>
              </a:lnSpc>
              <a:spcAft>
                <a:spcPts val="800"/>
              </a:spcAft>
              <a:tabLst>
                <a:tab pos="457200" algn="l"/>
              </a:tabLst>
            </a:pPr>
            <a:endParaRPr lang="en-GB" sz="500" kern="100" dirty="0">
              <a:latin typeface="Arial" panose="020B0604020202020204" pitchFamily="34" charset="0"/>
              <a:ea typeface="Calibri" panose="020F0502020204030204" pitchFamily="34" charset="0"/>
              <a:cs typeface="Arial" panose="020B0604020202020204" pitchFamily="34" charset="0"/>
            </a:endParaRPr>
          </a:p>
          <a:p>
            <a:pPr lvl="0" algn="ctr">
              <a:lnSpc>
                <a:spcPct val="107000"/>
              </a:lnSpc>
              <a:spcAft>
                <a:spcPts val="800"/>
              </a:spcAft>
              <a:tabLst>
                <a:tab pos="457200" algn="l"/>
              </a:tabLst>
            </a:pPr>
            <a:r>
              <a:rPr lang="en-GB" kern="100" dirty="0">
                <a:latin typeface="Arial" panose="020B0604020202020204" pitchFamily="34" charset="0"/>
                <a:ea typeface="Calibri" panose="020F0502020204030204" pitchFamily="34" charset="0"/>
                <a:cs typeface="Arial" panose="020B0604020202020204" pitchFamily="34" charset="0"/>
              </a:rPr>
              <a:t>Figure 1: </a:t>
            </a:r>
            <a:r>
              <a:rPr lang="en-GB" kern="100" dirty="0" err="1">
                <a:latin typeface="Arial" panose="020B0604020202020204" pitchFamily="34" charset="0"/>
                <a:ea typeface="Calibri" panose="020F0502020204030204" pitchFamily="34" charset="0"/>
                <a:cs typeface="Arial" panose="020B0604020202020204" pitchFamily="34" charset="0"/>
              </a:rPr>
              <a:t>Kmeans</a:t>
            </a:r>
            <a:r>
              <a:rPr lang="en-GB" kern="100" dirty="0">
                <a:latin typeface="Arial" panose="020B0604020202020204" pitchFamily="34" charset="0"/>
                <a:ea typeface="Calibri" panose="020F0502020204030204" pitchFamily="34" charset="0"/>
                <a:cs typeface="Arial" panose="020B0604020202020204" pitchFamily="34" charset="0"/>
              </a:rPr>
              <a:t> method </a:t>
            </a:r>
            <a:r>
              <a:rPr lang="en-GB" kern="100" dirty="0" err="1">
                <a:latin typeface="Arial" panose="020B0604020202020204" pitchFamily="34" charset="0"/>
                <a:ea typeface="Calibri" panose="020F0502020204030204" pitchFamily="34" charset="0"/>
                <a:cs typeface="Arial" panose="020B0604020202020204" pitchFamily="34" charset="0"/>
              </a:rPr>
              <a:t>clusterization</a:t>
            </a:r>
            <a:r>
              <a:rPr lang="en-GB" kern="100" dirty="0">
                <a:latin typeface="Arial" panose="020B0604020202020204" pitchFamily="34" charset="0"/>
                <a:ea typeface="Calibri" panose="020F0502020204030204" pitchFamily="34" charset="0"/>
                <a:cs typeface="Arial" panose="020B0604020202020204" pitchFamily="34" charset="0"/>
              </a:rPr>
              <a:t> example</a:t>
            </a:r>
          </a:p>
          <a:p>
            <a:pPr lvl="0" algn="just">
              <a:lnSpc>
                <a:spcPct val="107000"/>
              </a:lnSpc>
              <a:spcAft>
                <a:spcPts val="800"/>
              </a:spcAft>
              <a:tabLst>
                <a:tab pos="457200" algn="l"/>
              </a:tabLst>
            </a:pPr>
            <a:r>
              <a:rPr lang="en-GB" sz="3600" b="1" kern="100" dirty="0">
                <a:effectLst/>
                <a:latin typeface="Arial" panose="020B0604020202020204" pitchFamily="34" charset="0"/>
                <a:ea typeface="Calibri" panose="020F0502020204030204" pitchFamily="34" charset="0"/>
                <a:cs typeface="Arial" panose="020B0604020202020204" pitchFamily="34" charset="0"/>
              </a:rPr>
              <a:t>Correlation Mapping</a:t>
            </a:r>
            <a:r>
              <a:rPr lang="en-GB" sz="3600" kern="100" dirty="0">
                <a:effectLst/>
                <a:latin typeface="Arial" panose="020B0604020202020204" pitchFamily="34" charset="0"/>
                <a:ea typeface="Calibri" panose="020F0502020204030204" pitchFamily="34" charset="0"/>
                <a:cs typeface="Arial" panose="020B0604020202020204" pitchFamily="34" charset="0"/>
              </a:rPr>
              <a:t>: Realistic links</a:t>
            </a:r>
            <a:r>
              <a:rPr lang="en-GB" sz="3600" kern="100" dirty="0">
                <a:latin typeface="Arial" panose="020B0604020202020204" pitchFamily="34" charset="0"/>
                <a:ea typeface="Calibri" panose="020F0502020204030204" pitchFamily="34" charset="0"/>
                <a:cs typeface="Arial" panose="020B0604020202020204" pitchFamily="34" charset="0"/>
              </a:rPr>
              <a:t> </a:t>
            </a:r>
            <a:r>
              <a:rPr lang="en-GB" sz="3600" kern="100" dirty="0">
                <a:effectLst/>
                <a:latin typeface="Arial" panose="020B0604020202020204" pitchFamily="34" charset="0"/>
                <a:ea typeface="Calibri" panose="020F0502020204030204" pitchFamily="34" charset="0"/>
                <a:cs typeface="Arial" panose="020B0604020202020204" pitchFamily="34" charset="0"/>
              </a:rPr>
              <a:t>like west-facing rooms tending to have higher temperatures</a:t>
            </a:r>
            <a:r>
              <a:rPr lang="en-GB" sz="3600" kern="100" dirty="0">
                <a:latin typeface="Arial" panose="020B0604020202020204" pitchFamily="34" charset="0"/>
                <a:ea typeface="Calibri" panose="020F0502020204030204" pitchFamily="34" charset="0"/>
                <a:cs typeface="Arial" panose="020B0604020202020204" pitchFamily="34" charset="0"/>
              </a:rPr>
              <a:t> </a:t>
            </a:r>
            <a:r>
              <a:rPr lang="en-GB" sz="3600" kern="100" dirty="0">
                <a:effectLst/>
                <a:latin typeface="Arial" panose="020B0604020202020204" pitchFamily="34" charset="0"/>
                <a:ea typeface="Calibri" panose="020F0502020204030204" pitchFamily="34" charset="0"/>
                <a:cs typeface="Arial" panose="020B0604020202020204" pitchFamily="34" charset="0"/>
              </a:rPr>
              <a:t>were documented to inform model structure. These helped validate clustering patterns and support feature logic.</a:t>
            </a: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GB" sz="3600" b="1" kern="100" dirty="0">
              <a:effectLst/>
              <a:latin typeface="Arial" panose="020B0604020202020204" pitchFamily="34" charset="0"/>
              <a:ea typeface="Calibri" panose="020F0502020204030204" pitchFamily="34" charset="0"/>
              <a:cs typeface="Arial" panose="020B0604020202020204" pitchFamily="34" charset="0"/>
            </a:endParaRPr>
          </a:p>
          <a:p>
            <a:pPr lvl="0" algn="ctr">
              <a:lnSpc>
                <a:spcPct val="107000"/>
              </a:lnSpc>
              <a:spcAft>
                <a:spcPts val="800"/>
              </a:spcAft>
              <a:tabLst>
                <a:tab pos="457200" algn="l"/>
              </a:tabLst>
            </a:pPr>
            <a:r>
              <a:rPr lang="en-GB" kern="100" dirty="0">
                <a:latin typeface="Arial" panose="020B0604020202020204" pitchFamily="34" charset="0"/>
                <a:ea typeface="Calibri" panose="020F0502020204030204" pitchFamily="34" charset="0"/>
                <a:cs typeface="Arial" panose="020B0604020202020204" pitchFamily="34" charset="0"/>
              </a:rPr>
              <a:t>Figure 2: </a:t>
            </a:r>
            <a:r>
              <a:rPr lang="en-GB" kern="100" dirty="0" err="1">
                <a:latin typeface="Arial" panose="020B0604020202020204" pitchFamily="34" charset="0"/>
                <a:ea typeface="Calibri" panose="020F0502020204030204" pitchFamily="34" charset="0"/>
                <a:cs typeface="Arial" panose="020B0604020202020204" pitchFamily="34" charset="0"/>
              </a:rPr>
              <a:t>Correaltion</a:t>
            </a:r>
            <a:r>
              <a:rPr lang="en-GB" kern="100" dirty="0">
                <a:latin typeface="Arial" panose="020B0604020202020204" pitchFamily="34" charset="0"/>
                <a:ea typeface="Calibri" panose="020F0502020204030204" pitchFamily="34" charset="0"/>
                <a:cs typeface="Arial" panose="020B0604020202020204" pitchFamily="34" charset="0"/>
              </a:rPr>
              <a:t> map between room features (except minibar preferences)</a:t>
            </a:r>
          </a:p>
          <a:p>
            <a:pPr lvl="0" algn="just">
              <a:lnSpc>
                <a:spcPct val="107000"/>
              </a:lnSpc>
              <a:spcAft>
                <a:spcPts val="800"/>
              </a:spcAft>
              <a:tabLst>
                <a:tab pos="457200" algn="l"/>
              </a:tabLst>
            </a:pPr>
            <a:r>
              <a:rPr lang="en-GB" sz="3600" b="1" kern="100" dirty="0">
                <a:effectLst/>
                <a:latin typeface="Arial" panose="020B0604020202020204" pitchFamily="34" charset="0"/>
                <a:ea typeface="Calibri" panose="020F0502020204030204" pitchFamily="34" charset="0"/>
                <a:cs typeface="Arial" panose="020B0604020202020204" pitchFamily="34" charset="0"/>
              </a:rPr>
              <a:t>Minibar Preference Mining</a:t>
            </a:r>
            <a:r>
              <a:rPr lang="en-GB" sz="3600" kern="100" dirty="0">
                <a:effectLst/>
                <a:latin typeface="Arial" panose="020B0604020202020204" pitchFamily="34" charset="0"/>
                <a:ea typeface="Calibri" panose="020F0502020204030204" pitchFamily="34" charset="0"/>
                <a:cs typeface="Arial" panose="020B0604020202020204" pitchFamily="34" charset="0"/>
              </a:rPr>
              <a:t>: The </a:t>
            </a:r>
            <a:r>
              <a:rPr lang="en-GB" sz="3600" kern="100" dirty="0" err="1">
                <a:effectLst/>
                <a:latin typeface="Arial" panose="020B0604020202020204" pitchFamily="34" charset="0"/>
                <a:ea typeface="Calibri" panose="020F0502020204030204" pitchFamily="34" charset="0"/>
                <a:cs typeface="Arial" panose="020B0604020202020204" pitchFamily="34" charset="0"/>
              </a:rPr>
              <a:t>Apriori</a:t>
            </a:r>
            <a:r>
              <a:rPr lang="en-GB" sz="3600" kern="100" dirty="0">
                <a:effectLst/>
                <a:latin typeface="Arial" panose="020B0604020202020204" pitchFamily="34" charset="0"/>
                <a:ea typeface="Calibri" panose="020F0502020204030204" pitchFamily="34" charset="0"/>
                <a:cs typeface="Arial" panose="020B0604020202020204" pitchFamily="34" charset="0"/>
              </a:rPr>
              <a:t> algorithm was applied to one-hot encoded minibar selections to extract frequent </a:t>
            </a:r>
            <a:r>
              <a:rPr lang="en-GB" sz="3600" kern="100" dirty="0" err="1">
                <a:effectLst/>
                <a:latin typeface="Arial" panose="020B0604020202020204" pitchFamily="34" charset="0"/>
                <a:ea typeface="Calibri" panose="020F0502020204030204" pitchFamily="34" charset="0"/>
                <a:cs typeface="Arial" panose="020B0604020202020204" pitchFamily="34" charset="0"/>
              </a:rPr>
              <a:t>itemsets</a:t>
            </a:r>
            <a:r>
              <a:rPr lang="en-GB" sz="3600" kern="100" dirty="0">
                <a:effectLst/>
                <a:latin typeface="Arial" panose="020B0604020202020204" pitchFamily="34" charset="0"/>
                <a:ea typeface="Calibri" panose="020F0502020204030204" pitchFamily="34" charset="0"/>
                <a:cs typeface="Arial" panose="020B0604020202020204" pitchFamily="34" charset="0"/>
              </a:rPr>
              <a:t>. Rules like "Cluster 3 → Chocolate, Wine" were stored for use in real-time minibar recommendations.</a:t>
            </a:r>
          </a:p>
          <a:p>
            <a:pPr lvl="0" algn="just">
              <a:lnSpc>
                <a:spcPct val="107000"/>
              </a:lnSpc>
              <a:spcAft>
                <a:spcPts val="800"/>
              </a:spcAft>
              <a:tabLst>
                <a:tab pos="457200" algn="l"/>
              </a:tabLst>
            </a:pPr>
            <a:r>
              <a:rPr lang="en-GB" sz="3600" b="1" kern="100" dirty="0">
                <a:effectLst/>
                <a:latin typeface="Arial" panose="020B0604020202020204" pitchFamily="34" charset="0"/>
                <a:ea typeface="Calibri" panose="020F0502020204030204" pitchFamily="34" charset="0"/>
                <a:cs typeface="Arial" panose="020B0604020202020204" pitchFamily="34" charset="0"/>
              </a:rPr>
              <a:t>Predictive </a:t>
            </a:r>
            <a:r>
              <a:rPr lang="en-GB" sz="3600" b="1" kern="100" dirty="0" err="1">
                <a:effectLst/>
                <a:latin typeface="Arial" panose="020B0604020202020204" pitchFamily="34" charset="0"/>
                <a:ea typeface="Calibri" panose="020F0502020204030204" pitchFamily="34" charset="0"/>
                <a:cs typeface="Arial" panose="020B0604020202020204" pitchFamily="34" charset="0"/>
              </a:rPr>
              <a:t>Modeling</a:t>
            </a:r>
            <a:r>
              <a:rPr lang="en-GB" sz="3600" kern="100" dirty="0">
                <a:effectLst/>
                <a:latin typeface="Arial" panose="020B0604020202020204" pitchFamily="34" charset="0"/>
                <a:ea typeface="Calibri" panose="020F0502020204030204" pitchFamily="34" charset="0"/>
                <a:cs typeface="Arial" panose="020B0604020202020204" pitchFamily="34" charset="0"/>
              </a:rPr>
              <a:t>: Using Random Forest Regressor and Linear Regression, models were trained to forecast room temperature, dimmer level, preferred room direction and the daily window when rooms are likely unoccupied. Cluster IDs were included as predictive inputs to improve context based on guest and reservation data. This enabled smart room number assignment suggestions</a:t>
            </a:r>
            <a:r>
              <a:rPr lang="tr-TR" sz="3600" kern="100" dirty="0">
                <a:effectLst/>
                <a:latin typeface="Arial" panose="020B0604020202020204" pitchFamily="34" charset="0"/>
                <a:ea typeface="Calibri" panose="020F0502020204030204" pitchFamily="34" charset="0"/>
                <a:cs typeface="Arial" panose="020B0604020202020204" pitchFamily="34" charset="0"/>
              </a:rPr>
              <a:t>.</a:t>
            </a:r>
          </a:p>
          <a:p>
            <a:pPr lvl="0" algn="just">
              <a:lnSpc>
                <a:spcPct val="107000"/>
              </a:lnSpc>
              <a:spcAft>
                <a:spcPts val="800"/>
              </a:spcAft>
              <a:tabLst>
                <a:tab pos="457200" algn="l"/>
              </a:tabLst>
            </a:pPr>
            <a:endParaRPr lang="tr-TR" sz="3600"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tr-TR" sz="3600"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tr-TR" sz="3600" kern="100" dirty="0">
              <a:latin typeface="Arial" panose="020B0604020202020204" pitchFamily="34" charset="0"/>
              <a:ea typeface="Calibri" panose="020F0502020204030204" pitchFamily="34" charset="0"/>
              <a:cs typeface="Arial" panose="020B0604020202020204" pitchFamily="34" charset="0"/>
            </a:endParaRPr>
          </a:p>
          <a:p>
            <a:pPr lvl="0" algn="ctr">
              <a:lnSpc>
                <a:spcPct val="107000"/>
              </a:lnSpc>
              <a:spcAft>
                <a:spcPts val="800"/>
              </a:spcAft>
              <a:tabLst>
                <a:tab pos="457200" algn="l"/>
              </a:tabLst>
            </a:pPr>
            <a:r>
              <a:rPr lang="tr-TR" kern="100" dirty="0" err="1">
                <a:effectLst/>
                <a:latin typeface="Arial" panose="020B0604020202020204" pitchFamily="34" charset="0"/>
                <a:ea typeface="Calibri" panose="020F0502020204030204" pitchFamily="34" charset="0"/>
                <a:cs typeface="Arial" panose="020B0604020202020204" pitchFamily="34" charset="0"/>
              </a:rPr>
              <a:t>Figure</a:t>
            </a:r>
            <a:r>
              <a:rPr lang="tr-TR" kern="100" dirty="0">
                <a:effectLst/>
                <a:latin typeface="Arial" panose="020B0604020202020204" pitchFamily="34" charset="0"/>
                <a:ea typeface="Calibri" panose="020F0502020204030204" pitchFamily="34" charset="0"/>
                <a:cs typeface="Arial" panose="020B0604020202020204" pitchFamily="34" charset="0"/>
              </a:rPr>
              <a:t> 3: AI model </a:t>
            </a:r>
            <a:r>
              <a:rPr lang="tr-TR" kern="100" dirty="0" err="1">
                <a:effectLst/>
                <a:latin typeface="Arial" panose="020B0604020202020204" pitchFamily="34" charset="0"/>
                <a:ea typeface="Calibri" panose="020F0502020204030204" pitchFamily="34" charset="0"/>
                <a:cs typeface="Arial" panose="020B0604020202020204" pitchFamily="34" charset="0"/>
              </a:rPr>
              <a:t>outputs</a:t>
            </a:r>
            <a:r>
              <a:rPr lang="tr-TR" kern="100" dirty="0">
                <a:effectLst/>
                <a:latin typeface="Arial" panose="020B0604020202020204" pitchFamily="34" charset="0"/>
                <a:ea typeface="Calibri" panose="020F0502020204030204" pitchFamily="34" charset="0"/>
                <a:cs typeface="Arial" panose="020B0604020202020204" pitchFamily="34" charset="0"/>
              </a:rPr>
              <a:t> </a:t>
            </a:r>
            <a:endParaRPr lang="en-GB" kern="1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GB" sz="3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DC6E49B-DF19-4D57-EE89-0D81FECA8B05}"/>
              </a:ext>
            </a:extLst>
          </p:cNvPr>
          <p:cNvSpPr txBox="1"/>
          <p:nvPr/>
        </p:nvSpPr>
        <p:spPr>
          <a:xfrm>
            <a:off x="20515110" y="6234954"/>
            <a:ext cx="9316754" cy="10251974"/>
          </a:xfrm>
          <a:prstGeom prst="rect">
            <a:avLst/>
          </a:prstGeom>
          <a:noFill/>
        </p:spPr>
        <p:txBody>
          <a:bodyPr wrap="square" rtlCol="0">
            <a:spAutoFit/>
          </a:bodyPr>
          <a:lstStyle/>
          <a:p>
            <a:pPr lvl="0" algn="just">
              <a:lnSpc>
                <a:spcPct val="107000"/>
              </a:lnSpc>
              <a:spcAft>
                <a:spcPts val="800"/>
              </a:spcAft>
              <a:tabLst>
                <a:tab pos="457200" algn="l"/>
              </a:tabLst>
            </a:pPr>
            <a:r>
              <a:rPr lang="en-US" sz="3600" b="1" kern="100" dirty="0">
                <a:effectLst/>
                <a:latin typeface="Arial" panose="020B0604020202020204" pitchFamily="34" charset="0"/>
                <a:ea typeface="Calibri" panose="020F0502020204030204" pitchFamily="34" charset="0"/>
                <a:cs typeface="Arial" panose="020B0604020202020204" pitchFamily="34" charset="0"/>
              </a:rPr>
              <a:t>GUI Integration</a:t>
            </a:r>
            <a:r>
              <a:rPr lang="en-US" sz="3600" kern="100" dirty="0">
                <a:effectLst/>
                <a:latin typeface="Arial" panose="020B0604020202020204" pitchFamily="34" charset="0"/>
                <a:ea typeface="Calibri" panose="020F0502020204030204" pitchFamily="34" charset="0"/>
                <a:cs typeface="Arial" panose="020B0604020202020204" pitchFamily="34" charset="0"/>
              </a:rPr>
              <a:t>: All models were incorporated into a GUI that accepts guest info, processes it with the saved pipeline, and instantly returns room suggestions like</a:t>
            </a:r>
            <a:r>
              <a:rPr lang="en-US" sz="3600" kern="100" dirty="0">
                <a:latin typeface="Arial" panose="020B0604020202020204" pitchFamily="34" charset="0"/>
                <a:ea typeface="Calibri" panose="020F0502020204030204" pitchFamily="34" charset="0"/>
                <a:cs typeface="Arial" panose="020B0604020202020204" pitchFamily="34" charset="0"/>
              </a:rPr>
              <a:t> minibar preferences, temperature, suggested Room ID.</a:t>
            </a:r>
            <a:endParaRPr lang="en-US" sz="3600"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US"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US"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US" sz="3600" b="1"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en-US" sz="3600" b="1" kern="1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endParaRPr lang="tr-TR" b="1" kern="100" dirty="0">
              <a:effectLst/>
              <a:latin typeface="Arial" panose="020B0604020202020204" pitchFamily="34" charset="0"/>
              <a:ea typeface="Calibri" panose="020F0502020204030204" pitchFamily="34" charset="0"/>
              <a:cs typeface="Arial" panose="020B0604020202020204" pitchFamily="34" charset="0"/>
            </a:endParaRPr>
          </a:p>
          <a:p>
            <a:pPr lvl="0" algn="ctr">
              <a:lnSpc>
                <a:spcPct val="107000"/>
              </a:lnSpc>
              <a:spcAft>
                <a:spcPts val="800"/>
              </a:spcAft>
              <a:tabLst>
                <a:tab pos="457200" algn="l"/>
              </a:tabLst>
            </a:pPr>
            <a:r>
              <a:rPr lang="tr-TR" kern="100" dirty="0" err="1">
                <a:latin typeface="Arial" panose="020B0604020202020204" pitchFamily="34" charset="0"/>
                <a:ea typeface="Calibri" panose="020F0502020204030204" pitchFamily="34" charset="0"/>
                <a:cs typeface="Arial" panose="020B0604020202020204" pitchFamily="34" charset="0"/>
              </a:rPr>
              <a:t>Figure</a:t>
            </a:r>
            <a:r>
              <a:rPr lang="tr-TR" kern="100" dirty="0">
                <a:latin typeface="Arial" panose="020B0604020202020204" pitchFamily="34" charset="0"/>
                <a:ea typeface="Calibri" panose="020F0502020204030204" pitchFamily="34" charset="0"/>
                <a:cs typeface="Arial" panose="020B0604020202020204" pitchFamily="34" charset="0"/>
              </a:rPr>
              <a:t> 3: </a:t>
            </a:r>
            <a:r>
              <a:rPr lang="tr-TR" kern="100" dirty="0" err="1">
                <a:latin typeface="Arial" panose="020B0604020202020204" pitchFamily="34" charset="0"/>
                <a:ea typeface="Calibri" panose="020F0502020204030204" pitchFamily="34" charset="0"/>
                <a:cs typeface="Arial" panose="020B0604020202020204" pitchFamily="34" charset="0"/>
              </a:rPr>
              <a:t>Room</a:t>
            </a:r>
            <a:r>
              <a:rPr lang="tr-TR" kern="100" dirty="0">
                <a:latin typeface="Arial" panose="020B0604020202020204" pitchFamily="34" charset="0"/>
                <a:ea typeface="Calibri" panose="020F0502020204030204" pitchFamily="34" charset="0"/>
                <a:cs typeface="Arial" panose="020B0604020202020204" pitchFamily="34" charset="0"/>
              </a:rPr>
              <a:t> </a:t>
            </a:r>
            <a:r>
              <a:rPr lang="tr-TR" kern="100" dirty="0" err="1">
                <a:latin typeface="Arial" panose="020B0604020202020204" pitchFamily="34" charset="0"/>
                <a:ea typeface="Calibri" panose="020F0502020204030204" pitchFamily="34" charset="0"/>
                <a:cs typeface="Arial" panose="020B0604020202020204" pitchFamily="34" charset="0"/>
              </a:rPr>
              <a:t>personalizer</a:t>
            </a:r>
            <a:r>
              <a:rPr lang="tr-TR" kern="100" dirty="0">
                <a:latin typeface="Arial" panose="020B0604020202020204" pitchFamily="34" charset="0"/>
                <a:ea typeface="Calibri" panose="020F0502020204030204" pitchFamily="34" charset="0"/>
                <a:cs typeface="Arial" panose="020B0604020202020204" pitchFamily="34" charset="0"/>
              </a:rPr>
              <a:t> </a:t>
            </a:r>
            <a:r>
              <a:rPr lang="tr-TR" kern="100" dirty="0" err="1">
                <a:latin typeface="Arial" panose="020B0604020202020204" pitchFamily="34" charset="0"/>
                <a:ea typeface="Calibri" panose="020F0502020204030204" pitchFamily="34" charset="0"/>
                <a:cs typeface="Arial" panose="020B0604020202020204" pitchFamily="34" charset="0"/>
              </a:rPr>
              <a:t>user</a:t>
            </a:r>
            <a:r>
              <a:rPr lang="tr-TR" kern="100" dirty="0">
                <a:latin typeface="Arial" panose="020B0604020202020204" pitchFamily="34" charset="0"/>
                <a:ea typeface="Calibri" panose="020F0502020204030204" pitchFamily="34" charset="0"/>
                <a:cs typeface="Arial" panose="020B0604020202020204" pitchFamily="34" charset="0"/>
              </a:rPr>
              <a:t> </a:t>
            </a:r>
            <a:r>
              <a:rPr lang="tr-TR" kern="100" dirty="0" err="1">
                <a:latin typeface="Arial" panose="020B0604020202020204" pitchFamily="34" charset="0"/>
                <a:ea typeface="Calibri" panose="020F0502020204030204" pitchFamily="34" charset="0"/>
                <a:cs typeface="Arial" panose="020B0604020202020204" pitchFamily="34" charset="0"/>
              </a:rPr>
              <a:t>interface</a:t>
            </a:r>
            <a:r>
              <a:rPr lang="tr-TR" kern="100" dirty="0">
                <a:latin typeface="Arial" panose="020B0604020202020204" pitchFamily="34" charset="0"/>
                <a:ea typeface="Calibri" panose="020F0502020204030204" pitchFamily="34" charset="0"/>
                <a:cs typeface="Arial" panose="020B0604020202020204" pitchFamily="34" charset="0"/>
              </a:rPr>
              <a:t> </a:t>
            </a:r>
            <a:r>
              <a:rPr lang="tr-TR" kern="100" dirty="0" err="1">
                <a:latin typeface="Arial" panose="020B0604020202020204" pitchFamily="34" charset="0"/>
                <a:ea typeface="Calibri" panose="020F0502020204030204" pitchFamily="34" charset="0"/>
                <a:cs typeface="Arial" panose="020B0604020202020204" pitchFamily="34" charset="0"/>
              </a:rPr>
              <a:t>and</a:t>
            </a:r>
            <a:r>
              <a:rPr lang="tr-TR" kern="100" dirty="0">
                <a:latin typeface="Arial" panose="020B0604020202020204" pitchFamily="34" charset="0"/>
                <a:ea typeface="Calibri" panose="020F0502020204030204" pitchFamily="34" charset="0"/>
                <a:cs typeface="Arial" panose="020B0604020202020204" pitchFamily="34" charset="0"/>
              </a:rPr>
              <a:t> </a:t>
            </a:r>
            <a:r>
              <a:rPr lang="tr-TR" kern="100" dirty="0" err="1">
                <a:latin typeface="Arial" panose="020B0604020202020204" pitchFamily="34" charset="0"/>
                <a:ea typeface="Calibri" panose="020F0502020204030204" pitchFamily="34" charset="0"/>
                <a:cs typeface="Arial" panose="020B0604020202020204" pitchFamily="34" charset="0"/>
              </a:rPr>
              <a:t>required</a:t>
            </a:r>
            <a:r>
              <a:rPr lang="tr-TR" kern="100" dirty="0">
                <a:latin typeface="Arial" panose="020B0604020202020204" pitchFamily="34" charset="0"/>
                <a:ea typeface="Calibri" panose="020F0502020204030204" pitchFamily="34" charset="0"/>
                <a:cs typeface="Arial" panose="020B0604020202020204" pitchFamily="34" charset="0"/>
              </a:rPr>
              <a:t> </a:t>
            </a:r>
            <a:r>
              <a:rPr lang="tr-TR" kern="100" dirty="0" err="1">
                <a:latin typeface="Arial" panose="020B0604020202020204" pitchFamily="34" charset="0"/>
                <a:ea typeface="Calibri" panose="020F0502020204030204" pitchFamily="34" charset="0"/>
                <a:cs typeface="Arial" panose="020B0604020202020204" pitchFamily="34" charset="0"/>
              </a:rPr>
              <a:t>informations</a:t>
            </a:r>
            <a:r>
              <a:rPr lang="tr-TR" kern="100" dirty="0">
                <a:latin typeface="Arial" panose="020B0604020202020204" pitchFamily="34" charset="0"/>
                <a:ea typeface="Calibri" panose="020F0502020204030204" pitchFamily="34" charset="0"/>
                <a:cs typeface="Arial" panose="020B0604020202020204" pitchFamily="34" charset="0"/>
              </a:rPr>
              <a:t> </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tabLst>
                <a:tab pos="457200" algn="l"/>
              </a:tabLst>
            </a:pPr>
            <a:r>
              <a:rPr lang="en-US" sz="3600" b="1" kern="100" dirty="0">
                <a:effectLst/>
                <a:latin typeface="Arial" panose="020B0604020202020204" pitchFamily="34" charset="0"/>
                <a:ea typeface="Calibri" panose="020F0502020204030204" pitchFamily="34" charset="0"/>
                <a:cs typeface="Arial" panose="020B0604020202020204" pitchFamily="34" charset="0"/>
              </a:rPr>
              <a:t>Visual &amp; Pairwise Validation</a:t>
            </a:r>
            <a:r>
              <a:rPr lang="en-US" sz="3600" kern="100" dirty="0">
                <a:effectLst/>
                <a:latin typeface="Arial" panose="020B0604020202020204" pitchFamily="34" charset="0"/>
                <a:ea typeface="Calibri" panose="020F0502020204030204" pitchFamily="34" charset="0"/>
                <a:cs typeface="Arial" panose="020B0604020202020204" pitchFamily="34" charset="0"/>
              </a:rPr>
              <a:t>: Specific feature pairs</a:t>
            </a:r>
            <a:r>
              <a:rPr lang="en-US" sz="3600" kern="100" dirty="0">
                <a:latin typeface="Arial" panose="020B0604020202020204" pitchFamily="34" charset="0"/>
                <a:ea typeface="Calibri" panose="020F0502020204030204" pitchFamily="34" charset="0"/>
                <a:cs typeface="Arial" panose="020B0604020202020204" pitchFamily="34" charset="0"/>
              </a:rPr>
              <a:t> </a:t>
            </a:r>
            <a:r>
              <a:rPr lang="en-US" sz="3600" kern="100" dirty="0">
                <a:effectLst/>
                <a:latin typeface="Arial" panose="020B0604020202020204" pitchFamily="34" charset="0"/>
                <a:ea typeface="Calibri" panose="020F0502020204030204" pitchFamily="34" charset="0"/>
                <a:cs typeface="Arial" panose="020B0604020202020204" pitchFamily="34" charset="0"/>
              </a:rPr>
              <a:t>such as "Gender vs. Heat Preference" or "Direction vs. Cooling Cost" were clustered separately to confirm model assumptions visually. </a:t>
            </a:r>
            <a:endParaRPr lang="en-US" sz="3600" dirty="0">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C0C49A04-35D9-4B88-6B4D-862A81EECFD8}"/>
              </a:ext>
            </a:extLst>
          </p:cNvPr>
          <p:cNvPicPr>
            <a:picLocks noChangeAspect="1"/>
          </p:cNvPicPr>
          <p:nvPr/>
        </p:nvPicPr>
        <p:blipFill>
          <a:blip r:embed="rId6"/>
          <a:stretch>
            <a:fillRect/>
          </a:stretch>
        </p:blipFill>
        <p:spPr>
          <a:xfrm>
            <a:off x="11583302" y="37373210"/>
            <a:ext cx="7034824" cy="1977531"/>
          </a:xfrm>
          <a:prstGeom prst="rect">
            <a:avLst/>
          </a:prstGeom>
        </p:spPr>
      </p:pic>
      <p:pic>
        <p:nvPicPr>
          <p:cNvPr id="24" name="Picture 23">
            <a:extLst>
              <a:ext uri="{FF2B5EF4-FFF2-40B4-BE49-F238E27FC236}">
                <a16:creationId xmlns:a16="http://schemas.microsoft.com/office/drawing/2014/main" id="{D01025BD-40B5-4C7D-570C-C8DBB6F9B7FB}"/>
              </a:ext>
            </a:extLst>
          </p:cNvPr>
          <p:cNvPicPr>
            <a:picLocks noChangeAspect="1"/>
          </p:cNvPicPr>
          <p:nvPr/>
        </p:nvPicPr>
        <p:blipFill>
          <a:blip r:embed="rId7"/>
          <a:stretch>
            <a:fillRect/>
          </a:stretch>
        </p:blipFill>
        <p:spPr>
          <a:xfrm>
            <a:off x="22153123" y="9703703"/>
            <a:ext cx="6123769" cy="3314475"/>
          </a:xfrm>
          <a:prstGeom prst="rect">
            <a:avLst/>
          </a:prstGeom>
        </p:spPr>
      </p:pic>
      <p:pic>
        <p:nvPicPr>
          <p:cNvPr id="26" name="Picture 25">
            <a:extLst>
              <a:ext uri="{FF2B5EF4-FFF2-40B4-BE49-F238E27FC236}">
                <a16:creationId xmlns:a16="http://schemas.microsoft.com/office/drawing/2014/main" id="{3755B4D1-CBDA-853A-8226-9031D1727CF5}"/>
              </a:ext>
            </a:extLst>
          </p:cNvPr>
          <p:cNvPicPr>
            <a:picLocks noChangeAspect="1"/>
          </p:cNvPicPr>
          <p:nvPr/>
        </p:nvPicPr>
        <p:blipFill>
          <a:blip r:embed="rId8"/>
          <a:stretch>
            <a:fillRect/>
          </a:stretch>
        </p:blipFill>
        <p:spPr>
          <a:xfrm>
            <a:off x="22586317" y="24067089"/>
            <a:ext cx="5649054" cy="2527514"/>
          </a:xfrm>
          <a:prstGeom prst="rect">
            <a:avLst/>
          </a:prstGeom>
        </p:spPr>
      </p:pic>
      <p:pic>
        <p:nvPicPr>
          <p:cNvPr id="29" name="Picture 28" descr="A qr code with a dinosaur&#10;&#10;AI-generated content may be incorrect.">
            <a:extLst>
              <a:ext uri="{FF2B5EF4-FFF2-40B4-BE49-F238E27FC236}">
                <a16:creationId xmlns:a16="http://schemas.microsoft.com/office/drawing/2014/main" id="{24D4E2CA-FB91-9E94-9D60-EE7B279FA1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20185" y="0"/>
            <a:ext cx="4286250" cy="4286250"/>
          </a:xfrm>
          <a:prstGeom prst="rect">
            <a:avLst/>
          </a:prstGeom>
        </p:spPr>
      </p:pic>
    </p:spTree>
    <p:extLst>
      <p:ext uri="{BB962C8B-B14F-4D97-AF65-F5344CB8AC3E}">
        <p14:creationId xmlns:p14="http://schemas.microsoft.com/office/powerpoint/2010/main" val="7230403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854</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Berlin Sans FB</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sddgfsg</dc:title>
  <dc:creator>SULTAN CAN</dc:creator>
  <cp:lastModifiedBy>Doğukan Günal</cp:lastModifiedBy>
  <cp:revision>32</cp:revision>
  <dcterms:created xsi:type="dcterms:W3CDTF">2024-12-19T13:41:01Z</dcterms:created>
  <dcterms:modified xsi:type="dcterms:W3CDTF">2025-06-19T16:46:04Z</dcterms:modified>
</cp:coreProperties>
</file>