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B436"/>
    <a:srgbClr val="80E1DC"/>
    <a:srgbClr val="A7C7D3"/>
    <a:srgbClr val="618AAB"/>
    <a:srgbClr val="FFD86E"/>
    <a:srgbClr val="FF6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8" autoAdjust="0"/>
    <p:restoredTop sz="94660"/>
  </p:normalViewPr>
  <p:slideViewPr>
    <p:cSldViewPr snapToGrid="0">
      <p:cViewPr>
        <p:scale>
          <a:sx n="83" d="100"/>
          <a:sy n="83" d="100"/>
        </p:scale>
        <p:origin x="34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F1AD4-E98D-774E-A98E-6066FCBE5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2D82F2-CD2E-2B49-88C2-8A290BDFE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B26266-281F-694E-8C3D-959810D2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19B6-3D6E-41E2-90C4-A7C1CC8E1202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40B8C7-A61C-D64F-95C6-BDBF91C3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F8056D-BB89-E04E-90BF-2A63BF22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8446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40365-CB23-0743-BA34-5326ACA2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82DE35-9BFD-FE41-BDAB-C3EDD842C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31AF5C-564D-CA4A-ABC1-AAA37DD2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19B6-3D6E-41E2-90C4-A7C1CC8E1202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7F937E-5904-7045-A65F-8BDF2FE6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5AC1C9-307F-7E48-B362-DD4FF8DD5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774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AD0350-3585-F649-BB68-E6A87467F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19E863-AEE6-4442-B6D3-B6048AB3E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1D3E1A-9070-DC43-8E8D-AF74385B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19B6-3D6E-41E2-90C4-A7C1CC8E1202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271CB0-AB99-1E43-BF7A-72B0CAB8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1D46C5-B940-3B4E-9E2F-D990E168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520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7C203-79EF-DD40-8B69-409FA5FD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8D13EE-8F86-8143-8084-1208F37F1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63E191-F4F0-0348-B5D1-E019DD65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19B6-3D6E-41E2-90C4-A7C1CC8E1202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65C178-2EF6-E449-907E-30B1A529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80DE24-135E-3D43-A2EA-B6AC8B683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924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FB993-BCBB-1346-9E14-9AD6A433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623402-B577-3344-B9F2-C084F6A99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FFA990-D555-CB4F-A07D-E705E0F4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19B6-3D6E-41E2-90C4-A7C1CC8E1202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080F4C-20A2-E74C-B5B2-B9549F2C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988C86-F821-4C41-A47B-A8549896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686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49E64-A7E1-7F46-9B41-06498EC66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60779E-F4E9-5943-A430-E6AAF0507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FDCFDF-4F2B-CB46-A21D-26E368D3A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58C04A-532D-F744-B83E-4C7C128A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19B6-3D6E-41E2-90C4-A7C1CC8E1202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D059AE-B4C5-F543-977F-3ACD1B9E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27E4BF-AB30-BE4B-BBAC-7E470FB6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839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9C8D1-70AD-CA4C-B5E5-C2BC1728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0C03A5-7EEF-B74E-8A26-4AD61147F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2EA5AA-D835-E64F-87BB-511EFCB42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3B1E50D-8CE1-4A46-A2B4-88BD50CE8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DB2FA5-1F0B-C949-A53E-34D8958E7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0C8C40-91D3-E542-B83A-A5589F09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19B6-3D6E-41E2-90C4-A7C1CC8E1202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28F6FA-E5B4-1044-BAE6-49ACE2CF8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A2623B-7749-9949-9757-2BEC6D7C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561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AC2EE-3E0B-FB4A-8FD2-C5393BD1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01BF0F-BC0C-0E47-8D00-4ED027A6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19B6-3D6E-41E2-90C4-A7C1CC8E1202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BE4AF7-DC14-9640-9F9D-05BE7CB3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E0F71D-DE3F-A74A-AE0E-3348C636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531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03DECE-A907-0B48-950A-3ADD7720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19B6-3D6E-41E2-90C4-A7C1CC8E1202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4F6996-8FAB-BC4C-BC7C-61EE4FBF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5D289D-FB6D-324E-B876-FBC06DC9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458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3F440-501A-B74D-9DFC-A4DFFF34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7BC8F-C87C-E64A-B7D0-4EC019B72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BA1468-E9F6-4D4D-A672-969EDFCD7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57AAA1-91DA-CF44-88A3-A42452C2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19B6-3D6E-41E2-90C4-A7C1CC8E1202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087D58-C628-854E-83AD-1AEEAFD2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597C34-F7F5-8044-B7B6-C5CC8AE5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811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F1961-FA66-3C40-BF1E-A1629BE7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8930CC-48ED-E542-9DC3-174DF4B00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C86E53-E9C6-4C43-9910-D26059982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59C876-259A-2F40-9407-6F0B0E81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19B6-3D6E-41E2-90C4-A7C1CC8E1202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AE4E21-77E5-344B-872B-262D8308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7FEC0D-C084-4946-B7A1-1038369C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68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DCBADC5-5747-BC49-ABB7-72510183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DF8D3F-6C76-EB4D-94E0-15B187CD1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855E6C-34CB-A945-80C3-3A380CC97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19B6-3D6E-41E2-90C4-A7C1CC8E1202}" type="datetimeFigureOut">
              <a:rPr lang="es-MX" smtClean="0"/>
              <a:t>01/10/19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B15E9E-9E6C-884F-B0BD-5423D8B21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1B4A24-5B7C-144F-9498-D53B4CF10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307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Cemento" TargetMode="External"/><Relationship Id="rId2" Type="http://schemas.openxmlformats.org/officeDocument/2006/relationships/hyperlink" Target="https://www.cemexmexic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17">
            <a:extLst>
              <a:ext uri="{FF2B5EF4-FFF2-40B4-BE49-F238E27FC236}">
                <a16:creationId xmlns:a16="http://schemas.microsoft.com/office/drawing/2014/main" id="{814D939E-28AE-3641-94DD-BB2AC04C3658}"/>
              </a:ext>
            </a:extLst>
          </p:cNvPr>
          <p:cNvSpPr/>
          <p:nvPr/>
        </p:nvSpPr>
        <p:spPr>
          <a:xfrm>
            <a:off x="8521917" y="494944"/>
            <a:ext cx="3520266" cy="571640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958DF5A-35D2-6342-B625-BB8B6DC53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90" y="494943"/>
            <a:ext cx="7923762" cy="5716407"/>
          </a:xfrm>
          <a:prstGeom prst="rect">
            <a:avLst/>
          </a:prstGeom>
          <a:ln>
            <a:noFill/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4DDC639-7E2E-C84B-A52F-F22C91BB8F23}"/>
              </a:ext>
            </a:extLst>
          </p:cNvPr>
          <p:cNvSpPr/>
          <p:nvPr/>
        </p:nvSpPr>
        <p:spPr>
          <a:xfrm>
            <a:off x="8576597" y="553658"/>
            <a:ext cx="3750591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MX" sz="48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pple Color Emoji" pitchFamily="2" charset="0"/>
                <a:cs typeface="Calibri Light" panose="020F0302020204030204" pitchFamily="34" charset="0"/>
              </a:rPr>
              <a:t>PROYECTO MODULO 1:</a:t>
            </a:r>
            <a:br>
              <a:rPr lang="es-MX" sz="48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pple Color Emoji" pitchFamily="2" charset="0"/>
                <a:cs typeface="Calibri Light" panose="020F0302020204030204" pitchFamily="34" charset="0"/>
              </a:rPr>
            </a:br>
            <a:endParaRPr lang="es-MX" sz="48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Apple Color Emoji" pitchFamily="2" charset="0"/>
              <a:cs typeface="Calibri Light" panose="020F0302020204030204" pitchFamily="34" charset="0"/>
            </a:endParaRPr>
          </a:p>
          <a:p>
            <a:r>
              <a:rPr lang="es-MX" sz="48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Apple Color Emoji" pitchFamily="2" charset="0"/>
                <a:cs typeface="Calibri Light" panose="020F0302020204030204" pitchFamily="34" charset="0"/>
              </a:rPr>
              <a:t>Optimización Cementera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A990B2A-265F-4A48-BB6D-27D9FB36026E}"/>
              </a:ext>
            </a:extLst>
          </p:cNvPr>
          <p:cNvSpPr/>
          <p:nvPr/>
        </p:nvSpPr>
        <p:spPr>
          <a:xfrm>
            <a:off x="291416" y="6287204"/>
            <a:ext cx="689411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MX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Apple Color Emoji" pitchFamily="2" charset="0"/>
                <a:cs typeface="Arial Narrow" panose="020B0604020202020204" pitchFamily="34" charset="0"/>
              </a:rPr>
              <a:t>Por Fernando Aguilar y </a:t>
            </a:r>
            <a:r>
              <a:rPr lang="es-MX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Apple Color Emoji" pitchFamily="2" charset="0"/>
                <a:cs typeface="Arial Narrow" panose="020B0604020202020204" pitchFamily="34" charset="0"/>
              </a:rPr>
              <a:t>Diego Díaz</a:t>
            </a:r>
            <a:endParaRPr lang="es-MX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Apple Color Emoji" pitchFamily="2" charset="0"/>
              <a:cs typeface="Arial Narrow" panose="020B0604020202020204" pitchFamily="34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660E655-C45D-5941-B59A-3D530CB3B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738" y="4463294"/>
            <a:ext cx="1600624" cy="160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4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55024845-240D-0546-8596-7BE343EF4462}"/>
              </a:ext>
            </a:extLst>
          </p:cNvPr>
          <p:cNvSpPr/>
          <p:nvPr/>
        </p:nvSpPr>
        <p:spPr>
          <a:xfrm>
            <a:off x="498765" y="1425846"/>
            <a:ext cx="8397262" cy="4479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E3B50AC-E8D6-D94E-BC14-88744424B03C}"/>
              </a:ext>
            </a:extLst>
          </p:cNvPr>
          <p:cNvSpPr/>
          <p:nvPr/>
        </p:nvSpPr>
        <p:spPr>
          <a:xfrm>
            <a:off x="498765" y="408192"/>
            <a:ext cx="67831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MX" sz="5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Contenido del proyecto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7C4212C-5AA9-434F-BCE3-6E36691923DD}"/>
              </a:ext>
            </a:extLst>
          </p:cNvPr>
          <p:cNvSpPr txBox="1"/>
          <p:nvPr/>
        </p:nvSpPr>
        <p:spPr>
          <a:xfrm>
            <a:off x="591753" y="1549948"/>
            <a:ext cx="901099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Restricciones del objetivo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principales y específicos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representación del problema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 y conclusión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Bibliografía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810EDE-C7A6-EE4B-9D89-AD2F52CF99F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286" y="3429000"/>
            <a:ext cx="2489949" cy="248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9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7C248F3-06E9-3F42-8E68-38A16AEFE7BC}"/>
              </a:ext>
            </a:extLst>
          </p:cNvPr>
          <p:cNvSpPr/>
          <p:nvPr/>
        </p:nvSpPr>
        <p:spPr>
          <a:xfrm>
            <a:off x="498765" y="1896253"/>
            <a:ext cx="11194470" cy="3946607"/>
          </a:xfrm>
          <a:prstGeom prst="rect">
            <a:avLst/>
          </a:prstGeom>
          <a:solidFill>
            <a:srgbClr val="FF6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35F3CC7-E7D2-E24D-B313-DEB43FA18502}"/>
              </a:ext>
            </a:extLst>
          </p:cNvPr>
          <p:cNvSpPr/>
          <p:nvPr/>
        </p:nvSpPr>
        <p:spPr>
          <a:xfrm>
            <a:off x="498765" y="466643"/>
            <a:ext cx="678318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MX" sz="5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Objetivos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1DFF80B-0782-5E45-86AD-B7987A68C322}"/>
              </a:ext>
            </a:extLst>
          </p:cNvPr>
          <p:cNvSpPr txBox="1"/>
          <p:nvPr/>
        </p:nvSpPr>
        <p:spPr>
          <a:xfrm>
            <a:off x="498765" y="2045206"/>
            <a:ext cx="1119447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Existe una cementera que cuenta con 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4 plantas (A, B, C y D),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para producir unidades (costales) de 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2 clases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diferentes de cementos 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(clase 1 y 2).</a:t>
            </a:r>
          </a:p>
          <a:p>
            <a:endParaRPr lang="es-MX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Cada una cuenta con equipo, personal, materias primas y límites de producción de unidades de cemento diferentes por lo tanto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 la utilidad 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que obtienen de cada clase de cemento es diferente, además cada una tiene un </a:t>
            </a: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limite</a:t>
            </a: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 de producción diferente.</a:t>
            </a:r>
            <a:endParaRPr lang="es-ES_tradnl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71577ED-2CC8-584F-A4B5-6C262333C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324" y="287978"/>
            <a:ext cx="1429611" cy="142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0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7162B7A1-B183-714E-97B1-DBF2C75E2086}"/>
              </a:ext>
            </a:extLst>
          </p:cNvPr>
          <p:cNvSpPr/>
          <p:nvPr/>
        </p:nvSpPr>
        <p:spPr>
          <a:xfrm>
            <a:off x="464950" y="1431896"/>
            <a:ext cx="9159498" cy="4844620"/>
          </a:xfrm>
          <a:prstGeom prst="rect">
            <a:avLst/>
          </a:prstGeom>
          <a:solidFill>
            <a:srgbClr val="FFD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175220-A73C-924A-BCB6-63B4CBF507C1}"/>
              </a:ext>
            </a:extLst>
          </p:cNvPr>
          <p:cNvSpPr/>
          <p:nvPr/>
        </p:nvSpPr>
        <p:spPr>
          <a:xfrm>
            <a:off x="498765" y="466643"/>
            <a:ext cx="81655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MX" sz="5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Restricciones del objetivo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59DA94-BA4E-7942-A76C-0C8631F1AB76}"/>
              </a:ext>
            </a:extLst>
          </p:cNvPr>
          <p:cNvSpPr txBox="1"/>
          <p:nvPr/>
        </p:nvSpPr>
        <p:spPr>
          <a:xfrm>
            <a:off x="498765" y="1540382"/>
            <a:ext cx="9048191" cy="456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La planta A obtiene una utilidad por cada unidad de cemento producido de clase:</a:t>
            </a:r>
          </a:p>
          <a:p>
            <a:pPr lvl="1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Clase 1 de $50.</a:t>
            </a:r>
          </a:p>
          <a:p>
            <a:pPr lvl="1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Clase 2 de $75.</a:t>
            </a:r>
          </a:p>
          <a:p>
            <a:pPr lvl="1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Y tiene un limite de producción de 1050 unidades por día.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La planta B obtiene una utilidad por cada unidad de cemento producido de clase:</a:t>
            </a:r>
          </a:p>
          <a:p>
            <a:pPr lvl="1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Clase 1 de $40.</a:t>
            </a:r>
          </a:p>
          <a:p>
            <a:pPr lvl="1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Clase 2 de $95.</a:t>
            </a:r>
          </a:p>
          <a:p>
            <a:pPr lvl="1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Y tiene un limite de producción de 600 unidades por día.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La planta C obtiene una utilidad por cada unidad de cemento producido de clase:</a:t>
            </a:r>
          </a:p>
          <a:p>
            <a:pPr lvl="1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Clase 1 de $65.</a:t>
            </a:r>
          </a:p>
          <a:p>
            <a:pPr lvl="1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Clase 2 de $55.</a:t>
            </a:r>
          </a:p>
          <a:p>
            <a:pPr lvl="1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Y tiene un limite de producción de 950 unidades por día.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La planta D obtiene una utilidad por cada unidad de cemento producido de clase:</a:t>
            </a:r>
          </a:p>
          <a:p>
            <a:pPr lvl="1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Clase 1 de $60.</a:t>
            </a:r>
          </a:p>
          <a:p>
            <a:pPr lvl="1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Clase 2 de $65.</a:t>
            </a:r>
          </a:p>
          <a:p>
            <a:pPr lvl="1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Y tiene un limite de producción de 450 unidades por día.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411188E-3C42-4F45-8AC9-AF2BA7EE8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741" y="4711486"/>
            <a:ext cx="1596026" cy="159602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BF028C1-2ECA-074E-BB28-89E3A815D392}"/>
              </a:ext>
            </a:extLst>
          </p:cNvPr>
          <p:cNvSpPr/>
          <p:nvPr/>
        </p:nvSpPr>
        <p:spPr>
          <a:xfrm>
            <a:off x="9824741" y="1431896"/>
            <a:ext cx="2000466" cy="3062612"/>
          </a:xfrm>
          <a:prstGeom prst="rect">
            <a:avLst/>
          </a:prstGeom>
          <a:solidFill>
            <a:srgbClr val="80E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21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989BE535-2405-0C4E-B578-AF07E8621FD3}"/>
              </a:ext>
            </a:extLst>
          </p:cNvPr>
          <p:cNvSpPr/>
          <p:nvPr/>
        </p:nvSpPr>
        <p:spPr>
          <a:xfrm>
            <a:off x="421274" y="1687488"/>
            <a:ext cx="10691011" cy="3116987"/>
          </a:xfrm>
          <a:prstGeom prst="rect">
            <a:avLst/>
          </a:prstGeom>
          <a:solidFill>
            <a:srgbClr val="618A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0AABC1D-E90A-0C4E-B6DB-97A47F76F19F}"/>
              </a:ext>
            </a:extLst>
          </p:cNvPr>
          <p:cNvSpPr/>
          <p:nvPr/>
        </p:nvSpPr>
        <p:spPr>
          <a:xfrm>
            <a:off x="421274" y="541532"/>
            <a:ext cx="973951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MX" sz="5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Objetivos principales y específicos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0917A1-C9C0-4D49-977C-592851E85161}"/>
              </a:ext>
            </a:extLst>
          </p:cNvPr>
          <p:cNvSpPr txBox="1"/>
          <p:nvPr/>
        </p:nvSpPr>
        <p:spPr>
          <a:xfrm>
            <a:off x="498765" y="1904193"/>
            <a:ext cx="111944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Objetivo Principal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Obtener las ganancias máximas en la venta de cementos.</a:t>
            </a:r>
          </a:p>
          <a:p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800" b="1" dirty="0">
                <a:latin typeface="Arial" panose="020B0604020202020204" pitchFamily="34" charset="0"/>
                <a:cs typeface="Arial" panose="020B0604020202020204" pitchFamily="34" charset="0"/>
              </a:rPr>
              <a:t>Objetivo Específicos</a:t>
            </a:r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Conocer la cantidad de cemento a fabricar de cada clase en cada planta, de acuerdo a la demanda y limitantes de producción.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E8FE6D7-7DB1-4F45-AD19-EB3471EAC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099" y="4543580"/>
            <a:ext cx="1912372" cy="1912372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1D8EECDE-E715-7B46-8AF7-6E4791914D2E}"/>
              </a:ext>
            </a:extLst>
          </p:cNvPr>
          <p:cNvSpPr/>
          <p:nvPr/>
        </p:nvSpPr>
        <p:spPr>
          <a:xfrm>
            <a:off x="421274" y="4974956"/>
            <a:ext cx="9575133" cy="1480996"/>
          </a:xfrm>
          <a:prstGeom prst="rect">
            <a:avLst/>
          </a:prstGeom>
          <a:solidFill>
            <a:srgbClr val="A7C7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80917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0AABC1D-E90A-0C4E-B6DB-97A47F76F19F}"/>
              </a:ext>
            </a:extLst>
          </p:cNvPr>
          <p:cNvSpPr/>
          <p:nvPr/>
        </p:nvSpPr>
        <p:spPr>
          <a:xfrm>
            <a:off x="498765" y="156681"/>
            <a:ext cx="81655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MX" sz="5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Modelo del Problema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5B1A952-641F-9949-85DF-B45ED1CE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5" y="1142003"/>
            <a:ext cx="9739384" cy="53160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90E166-C1B6-6149-B224-4B1674E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685" y="2584048"/>
            <a:ext cx="2992464" cy="29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2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2F4B575-5EC8-AC47-A18D-78D51A1193D2}"/>
              </a:ext>
            </a:extLst>
          </p:cNvPr>
          <p:cNvSpPr/>
          <p:nvPr/>
        </p:nvSpPr>
        <p:spPr>
          <a:xfrm>
            <a:off x="374778" y="595745"/>
            <a:ext cx="81655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MX" sz="5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Resultado y conlusión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3F24A9-0E2D-E146-98D9-B5406A579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5" r="43036"/>
          <a:stretch/>
        </p:blipFill>
        <p:spPr>
          <a:xfrm>
            <a:off x="498765" y="2749552"/>
            <a:ext cx="5508776" cy="28557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A2A36CE-1165-4C45-945E-246B8F2DA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679" y="2292415"/>
            <a:ext cx="5674523" cy="338027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A807675-A2FB-C749-9D46-470C63A03734}"/>
              </a:ext>
            </a:extLst>
          </p:cNvPr>
          <p:cNvSpPr txBox="1"/>
          <p:nvPr/>
        </p:nvSpPr>
        <p:spPr>
          <a:xfrm>
            <a:off x="527973" y="2000684"/>
            <a:ext cx="50984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i="1" dirty="0">
                <a:latin typeface="Arial" panose="020B0604020202020204" pitchFamily="34" charset="0"/>
                <a:cs typeface="Arial" panose="020B0604020202020204" pitchFamily="34" charset="0"/>
              </a:rPr>
              <a:t>Ahora podemos concluir que la producción optima de </a:t>
            </a:r>
          </a:p>
          <a:p>
            <a:r>
              <a:rPr lang="es-MX" sz="1500" i="1" dirty="0">
                <a:latin typeface="Arial" panose="020B0604020202020204" pitchFamily="34" charset="0"/>
                <a:cs typeface="Arial" panose="020B0604020202020204" pitchFamily="34" charset="0"/>
              </a:rPr>
              <a:t>cada clase de cemento por parte de cada plante es de:</a:t>
            </a:r>
            <a:endParaRPr lang="es-ES_tradnl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51F6572-C312-244F-B715-BE4FDD422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958" y="265434"/>
            <a:ext cx="1461370" cy="146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2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2F4B575-5EC8-AC47-A18D-78D51A1193D2}"/>
              </a:ext>
            </a:extLst>
          </p:cNvPr>
          <p:cNvSpPr/>
          <p:nvPr/>
        </p:nvSpPr>
        <p:spPr>
          <a:xfrm>
            <a:off x="498765" y="606128"/>
            <a:ext cx="81655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MX" sz="5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Resultado y conlusión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243D90-2AA7-014D-86E4-5B4C56AAD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5" y="2147059"/>
            <a:ext cx="9980436" cy="343181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328A7992-9EAC-4544-BDBD-0773938CDE8C}"/>
              </a:ext>
            </a:extLst>
          </p:cNvPr>
          <p:cNvSpPr/>
          <p:nvPr/>
        </p:nvSpPr>
        <p:spPr>
          <a:xfrm>
            <a:off x="704538" y="5045079"/>
            <a:ext cx="1484026" cy="497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F5B1EE9-795F-A046-8338-A644CDB92A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426" y="254358"/>
            <a:ext cx="2049543" cy="204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3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E14E22B8-BE9A-A84C-A2E5-A07A4A1DE64C}"/>
              </a:ext>
            </a:extLst>
          </p:cNvPr>
          <p:cNvSpPr/>
          <p:nvPr/>
        </p:nvSpPr>
        <p:spPr>
          <a:xfrm>
            <a:off x="498765" y="2185261"/>
            <a:ext cx="10861493" cy="2975675"/>
          </a:xfrm>
          <a:prstGeom prst="rect">
            <a:avLst/>
          </a:prstGeom>
          <a:solidFill>
            <a:srgbClr val="88B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2F4B575-5EC8-AC47-A18D-78D51A1193D2}"/>
              </a:ext>
            </a:extLst>
          </p:cNvPr>
          <p:cNvSpPr/>
          <p:nvPr/>
        </p:nvSpPr>
        <p:spPr>
          <a:xfrm>
            <a:off x="498765" y="710337"/>
            <a:ext cx="81655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MX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Apple Color Emoji" pitchFamily="2" charset="0"/>
                <a:cs typeface="Calibri" panose="020F0502020204030204" pitchFamily="34" charset="0"/>
              </a:rPr>
              <a:t>Referencias</a:t>
            </a:r>
            <a:endParaRPr lang="es-MX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Apple Color Emoji" pitchFamily="2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702E1E-5B14-0F42-B637-1BC766FF98E3}"/>
              </a:ext>
            </a:extLst>
          </p:cNvPr>
          <p:cNvSpPr txBox="1"/>
          <p:nvPr/>
        </p:nvSpPr>
        <p:spPr>
          <a:xfrm>
            <a:off x="715741" y="2405573"/>
            <a:ext cx="1119447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Home | CEMEX Mexico. (2019). Retrieved 1 October 2019, from </a:t>
            </a:r>
            <a:r>
              <a:rPr lang="es-MX" sz="3200" u="sng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https://www.cemexmexico.com/</a:t>
            </a:r>
            <a:endParaRPr lang="es-MX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Cemento. (2019). Retrieved 1 October 2019, from </a:t>
            </a:r>
            <a:r>
              <a:rPr lang="es-MX" sz="32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https://es.wikipedia.org/wiki/Cemento</a:t>
            </a:r>
            <a:endParaRPr lang="es-MX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_tradnl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556AADC-89CD-4142-8279-0FAA50D1B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046" y="490025"/>
            <a:ext cx="1363954" cy="136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801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355</Words>
  <Application>Microsoft Macintosh PowerPoint</Application>
  <PresentationFormat>Panorámica</PresentationFormat>
  <Paragraphs>46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Aguilar</dc:creator>
  <cp:lastModifiedBy>DIAZ LIZARRAGA, DIEGO</cp:lastModifiedBy>
  <cp:revision>13</cp:revision>
  <dcterms:created xsi:type="dcterms:W3CDTF">2019-09-30T15:01:59Z</dcterms:created>
  <dcterms:modified xsi:type="dcterms:W3CDTF">2019-10-02T04:40:41Z</dcterms:modified>
</cp:coreProperties>
</file>