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8" autoAdjust="0"/>
    <p:restoredTop sz="94660"/>
  </p:normalViewPr>
  <p:slideViewPr>
    <p:cSldViewPr snapToGrid="0">
      <p:cViewPr>
        <p:scale>
          <a:sx n="86" d="100"/>
          <a:sy n="86" d="100"/>
        </p:scale>
        <p:origin x="24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F1AD4-E98D-774E-A98E-6066FCBE5C9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062D82F2-CD2E-2B49-88C2-8A290BDFE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21B26266-281F-694E-8C3D-959810D2AE0B}"/>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4640B8C7-A61C-D64F-95C6-BDBF91C3A02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F8056D-BB89-E04E-90BF-2A63BF22E965}"/>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266844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40365-CB23-0743-BA34-5326ACA2C81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AB82DE35-9BFD-FE41-BDAB-C3EDD842C8C6}"/>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AF31AF5C-564D-CA4A-ABC1-AAA37DD21346}"/>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4D7F937E-5904-7045-A65F-8BDF2FE6C1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55AC1C9-307F-7E48-B362-DD4FF8DD5499}"/>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224774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AD0350-3585-F649-BB68-E6A87467F1F4}"/>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9F19E863-AEE6-4442-B6D3-B6048AB3E2F1}"/>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BA1D3E1A-9070-DC43-8E8D-AF74385BA81C}"/>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BE271CB0-AB99-1E43-BF7A-72B0CAB869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51D46C5-B940-3B4E-9E2F-D990E168A69B}"/>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54520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7C203-79EF-DD40-8B69-409FA5FD9D00}"/>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E38D13EE-8F86-8143-8084-1208F37F1F3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FB63E191-F4F0-0348-B5D1-E019DD6524D1}"/>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3765C178-2EF6-E449-907E-30B1A52974D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80DE24-135E-3D43-A2EA-B6AC8B68306A}"/>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185924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FB993-BCBB-1346-9E14-9AD6A433DF7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4E623402-B577-3344-B9F2-C084F6A99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0AFFA990-D555-CB4F-A07D-E705E0F4AAA3}"/>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A9080F4C-20A2-E74C-B5B2-B9549F2CD8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988C86-F821-4C41-A47B-A854989638BC}"/>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386686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49E64-A7E1-7F46-9B41-06498EC66F7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1760779E-F4E9-5943-A430-E6AAF0507C0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66FDCFDF-4F2B-CB46-A21D-26E368D3A69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4E58C04A-532D-F744-B83E-4C7C128AC7D2}"/>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6" name="Marcador de pie de página 5">
            <a:extLst>
              <a:ext uri="{FF2B5EF4-FFF2-40B4-BE49-F238E27FC236}">
                <a16:creationId xmlns:a16="http://schemas.microsoft.com/office/drawing/2014/main" id="{2AD059AE-B4C5-F543-977F-3ACD1B9EB34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F27E4BF-AB30-BE4B-BBAC-7E470FB6BAF5}"/>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348839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9C8D1-70AD-CA4C-B5E5-C2BC1728B54B}"/>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B50C03A5-7EEF-B74E-8A26-4AD61147F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672EA5AA-D835-E64F-87BB-511EFCB4291B}"/>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63B1E50D-8CE1-4A46-A2B4-88BD50CE8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CDB2FA5-1F0B-C949-A53E-34D8958E7C7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A50C8C40-91D3-E542-B83A-A5589F09840F}"/>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8" name="Marcador de pie de página 7">
            <a:extLst>
              <a:ext uri="{FF2B5EF4-FFF2-40B4-BE49-F238E27FC236}">
                <a16:creationId xmlns:a16="http://schemas.microsoft.com/office/drawing/2014/main" id="{4E28F6FA-E5B4-1044-BAE6-49ACE2CF811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AA2623B-7749-9949-9757-2BEC6D7C7EFA}"/>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222356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AC2EE-3E0B-FB4A-8FD2-C5393BD10DD3}"/>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1E01BF0F-BC0C-0E47-8D00-4ED027A62BAB}"/>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4" name="Marcador de pie de página 3">
            <a:extLst>
              <a:ext uri="{FF2B5EF4-FFF2-40B4-BE49-F238E27FC236}">
                <a16:creationId xmlns:a16="http://schemas.microsoft.com/office/drawing/2014/main" id="{D3BE4AF7-DC14-9640-9F9D-05BE7CB30E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8E0F71D-DE3F-A74A-AE0E-3348C63605E8}"/>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56531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03DECE-A907-0B48-950A-3ADD7720F2DA}"/>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3" name="Marcador de pie de página 2">
            <a:extLst>
              <a:ext uri="{FF2B5EF4-FFF2-40B4-BE49-F238E27FC236}">
                <a16:creationId xmlns:a16="http://schemas.microsoft.com/office/drawing/2014/main" id="{8E4F6996-8FAB-BC4C-BC7C-61EE4FBFCD2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95D289D-FB6D-324E-B876-FBC06DC9A6BA}"/>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367458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3F440-501A-B74D-9DFC-A4DFFF34EDC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9A17BC8F-C87C-E64A-B7D0-4EC019B72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E1BA1468-E9F6-4D4D-A672-969EDFCD7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557AAA1-91DA-CF44-88A3-A42452C2A2C5}"/>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6" name="Marcador de pie de página 5">
            <a:extLst>
              <a:ext uri="{FF2B5EF4-FFF2-40B4-BE49-F238E27FC236}">
                <a16:creationId xmlns:a16="http://schemas.microsoft.com/office/drawing/2014/main" id="{E6087D58-C628-854E-83AD-1AEEAFD2C5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E597C34-F7F5-8044-B7B6-C5CC8AE54E27}"/>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224811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F1961-FA66-3C40-BF1E-A1629BE7A90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A48930CC-48ED-E542-9DC3-174DF4B00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B2C86E53-E9C6-4C43-9910-D26059982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C59C876-259A-2F40-9407-6F0B0E813688}"/>
              </a:ext>
            </a:extLst>
          </p:cNvPr>
          <p:cNvSpPr>
            <a:spLocks noGrp="1"/>
          </p:cNvSpPr>
          <p:nvPr>
            <p:ph type="dt" sz="half" idx="10"/>
          </p:nvPr>
        </p:nvSpPr>
        <p:spPr/>
        <p:txBody>
          <a:bodyPr/>
          <a:lstStyle/>
          <a:p>
            <a:fld id="{C7D119B6-3D6E-41E2-90C4-A7C1CC8E1202}" type="datetimeFigureOut">
              <a:rPr lang="es-MX" smtClean="0"/>
              <a:t>01/10/19</a:t>
            </a:fld>
            <a:endParaRPr lang="es-MX"/>
          </a:p>
        </p:txBody>
      </p:sp>
      <p:sp>
        <p:nvSpPr>
          <p:cNvPr id="6" name="Marcador de pie de página 5">
            <a:extLst>
              <a:ext uri="{FF2B5EF4-FFF2-40B4-BE49-F238E27FC236}">
                <a16:creationId xmlns:a16="http://schemas.microsoft.com/office/drawing/2014/main" id="{C6AE4E21-77E5-344B-872B-262D8308080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47FEC0D-C084-4946-B7A1-1038369CAFFD}"/>
              </a:ext>
            </a:extLst>
          </p:cNvPr>
          <p:cNvSpPr>
            <a:spLocks noGrp="1"/>
          </p:cNvSpPr>
          <p:nvPr>
            <p:ph type="sldNum" sz="quarter" idx="12"/>
          </p:nvPr>
        </p:nvSpPr>
        <p:spPr/>
        <p:txBody>
          <a:bodyPr/>
          <a:lstStyle/>
          <a:p>
            <a:fld id="{B2FD2D20-5601-4496-904A-C40E85A3596A}" type="slidenum">
              <a:rPr lang="es-MX" smtClean="0"/>
              <a:t>‹Nº›</a:t>
            </a:fld>
            <a:endParaRPr lang="es-MX"/>
          </a:p>
        </p:txBody>
      </p:sp>
    </p:spTree>
    <p:extLst>
      <p:ext uri="{BB962C8B-B14F-4D97-AF65-F5344CB8AC3E}">
        <p14:creationId xmlns:p14="http://schemas.microsoft.com/office/powerpoint/2010/main" val="5068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CBADC5-5747-BC49-ABB7-72510183C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CDDF8D3F-6C76-EB4D-94E0-15B187CD1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1E855E6C-34CB-A945-80C3-3A380CC97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19B6-3D6E-41E2-90C4-A7C1CC8E1202}" type="datetimeFigureOut">
              <a:rPr lang="es-MX" smtClean="0"/>
              <a:t>01/10/19</a:t>
            </a:fld>
            <a:endParaRPr lang="es-MX"/>
          </a:p>
        </p:txBody>
      </p:sp>
      <p:sp>
        <p:nvSpPr>
          <p:cNvPr id="5" name="Marcador de pie de página 4">
            <a:extLst>
              <a:ext uri="{FF2B5EF4-FFF2-40B4-BE49-F238E27FC236}">
                <a16:creationId xmlns:a16="http://schemas.microsoft.com/office/drawing/2014/main" id="{2AB15E9E-9E6C-884F-B0BD-5423D8B21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91B4A24-5B7C-144F-9498-D53B4CF10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D2D20-5601-4496-904A-C40E85A3596A}" type="slidenum">
              <a:rPr lang="es-MX" smtClean="0"/>
              <a:t>‹Nº›</a:t>
            </a:fld>
            <a:endParaRPr lang="es-MX"/>
          </a:p>
        </p:txBody>
      </p:sp>
    </p:spTree>
    <p:extLst>
      <p:ext uri="{BB962C8B-B14F-4D97-AF65-F5344CB8AC3E}">
        <p14:creationId xmlns:p14="http://schemas.microsoft.com/office/powerpoint/2010/main" val="13030730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Cemento" TargetMode="External"/><Relationship Id="rId2" Type="http://schemas.openxmlformats.org/officeDocument/2006/relationships/hyperlink" Target="https://www.cemexmexic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958DF5A-35D2-6342-B625-BB8B6DC53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0" y="339964"/>
            <a:ext cx="7923762" cy="5268384"/>
          </a:xfrm>
          <a:prstGeom prst="rect">
            <a:avLst/>
          </a:prstGeom>
          <a:ln>
            <a:noFill/>
          </a:ln>
        </p:spPr>
      </p:pic>
      <p:sp>
        <p:nvSpPr>
          <p:cNvPr id="10" name="Rectángulo 9">
            <a:extLst>
              <a:ext uri="{FF2B5EF4-FFF2-40B4-BE49-F238E27FC236}">
                <a16:creationId xmlns:a16="http://schemas.microsoft.com/office/drawing/2014/main" id="{24DDC639-7E2E-C84B-A52F-F22C91BB8F23}"/>
              </a:ext>
            </a:extLst>
          </p:cNvPr>
          <p:cNvSpPr/>
          <p:nvPr/>
        </p:nvSpPr>
        <p:spPr>
          <a:xfrm>
            <a:off x="83129" y="5720289"/>
            <a:ext cx="11155681" cy="830997"/>
          </a:xfrm>
          <a:prstGeom prst="rect">
            <a:avLst/>
          </a:prstGeom>
          <a:noFill/>
        </p:spPr>
        <p:txBody>
          <a:bodyPr wrap="square" lIns="91440" tIns="45720" rIns="91440" bIns="45720">
            <a:spAutoFit/>
          </a:bodyPr>
          <a:lstStyle/>
          <a:p>
            <a:pPr algn="ctr"/>
            <a:r>
              <a:rPr lang="es-MX" sz="4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Color Emoji" pitchFamily="2" charset="0"/>
                <a:cs typeface="Arial Narrow" panose="020B0604020202020204" pitchFamily="34" charset="0"/>
              </a:rPr>
              <a:t>Proyecto Modulo 1: Optimización Cementera</a:t>
            </a:r>
          </a:p>
        </p:txBody>
      </p:sp>
      <p:sp>
        <p:nvSpPr>
          <p:cNvPr id="11" name="Rectángulo 10">
            <a:extLst>
              <a:ext uri="{FF2B5EF4-FFF2-40B4-BE49-F238E27FC236}">
                <a16:creationId xmlns:a16="http://schemas.microsoft.com/office/drawing/2014/main" id="{33DDB3C7-C9FC-2C41-9566-C2A868C8C701}"/>
              </a:ext>
            </a:extLst>
          </p:cNvPr>
          <p:cNvSpPr/>
          <p:nvPr/>
        </p:nvSpPr>
        <p:spPr>
          <a:xfrm>
            <a:off x="8312727" y="3895199"/>
            <a:ext cx="1896674" cy="646331"/>
          </a:xfrm>
          <a:prstGeom prst="rect">
            <a:avLst/>
          </a:prstGeom>
          <a:noFill/>
        </p:spPr>
        <p:txBody>
          <a:bodyPr wrap="square" lIns="91440" tIns="45720" rIns="91440" bIns="45720">
            <a:spAutoFit/>
          </a:bodyPr>
          <a:lstStyle/>
          <a:p>
            <a:pPr algn="ctr"/>
            <a:r>
              <a:rPr lang="es-MX" sz="3600"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Color Emoji" pitchFamily="2" charset="0"/>
                <a:cs typeface="Arial Narrow" panose="020B0604020202020204" pitchFamily="34" charset="0"/>
              </a:rPr>
              <a:t>Equipo:</a:t>
            </a:r>
          </a:p>
        </p:txBody>
      </p:sp>
      <p:sp>
        <p:nvSpPr>
          <p:cNvPr id="12" name="Rectángulo 11">
            <a:extLst>
              <a:ext uri="{FF2B5EF4-FFF2-40B4-BE49-F238E27FC236}">
                <a16:creationId xmlns:a16="http://schemas.microsoft.com/office/drawing/2014/main" id="{0A990B2A-265F-4A48-BB6D-27D9FB36026E}"/>
              </a:ext>
            </a:extLst>
          </p:cNvPr>
          <p:cNvSpPr/>
          <p:nvPr/>
        </p:nvSpPr>
        <p:spPr>
          <a:xfrm>
            <a:off x="8538542" y="4453460"/>
            <a:ext cx="3374968" cy="1200329"/>
          </a:xfrm>
          <a:prstGeom prst="rect">
            <a:avLst/>
          </a:prstGeom>
          <a:noFill/>
        </p:spPr>
        <p:txBody>
          <a:bodyPr wrap="square" lIns="91440" tIns="45720" rIns="91440" bIns="45720">
            <a:spAutoFit/>
          </a:bodyPr>
          <a:lstStyle/>
          <a:p>
            <a:r>
              <a:rPr lang="es-MX" sz="3600"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Color Emoji" pitchFamily="2" charset="0"/>
                <a:cs typeface="Arial Narrow" panose="020B0604020202020204" pitchFamily="34" charset="0"/>
              </a:rPr>
              <a:t>Fernando Aguilar</a:t>
            </a:r>
          </a:p>
          <a:p>
            <a:r>
              <a:rPr lang="es-MX" sz="3600" dirty="0">
                <a:ln w="0"/>
                <a:effectLst>
                  <a:outerShdw blurRad="38100" dist="19050" dir="2700000" algn="tl" rotWithShape="0">
                    <a:schemeClr val="dk1">
                      <a:alpha val="40000"/>
                    </a:schemeClr>
                  </a:outerShdw>
                </a:effectLst>
                <a:latin typeface="Arial Narrow" panose="020B0604020202020204" pitchFamily="34" charset="0"/>
                <a:ea typeface="Apple Color Emoji" pitchFamily="2" charset="0"/>
                <a:cs typeface="Arial Narrow" panose="020B0604020202020204" pitchFamily="34" charset="0"/>
              </a:rPr>
              <a:t>Diego Díaz</a:t>
            </a:r>
            <a:endParaRPr lang="es-MX" sz="3600"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Color Emoji" pitchFamily="2" charset="0"/>
              <a:cs typeface="Arial Narrow" panose="020B0604020202020204" pitchFamily="34" charset="0"/>
            </a:endParaRPr>
          </a:p>
        </p:txBody>
      </p:sp>
      <p:pic>
        <p:nvPicPr>
          <p:cNvPr id="14" name="Imagen 13">
            <a:extLst>
              <a:ext uri="{FF2B5EF4-FFF2-40B4-BE49-F238E27FC236}">
                <a16:creationId xmlns:a16="http://schemas.microsoft.com/office/drawing/2014/main" id="{160ED5C5-BF51-5043-AFC1-A5EEFE73D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826" y="535756"/>
            <a:ext cx="2438400" cy="2438400"/>
          </a:xfrm>
          <a:prstGeom prst="rect">
            <a:avLst/>
          </a:prstGeom>
        </p:spPr>
      </p:pic>
    </p:spTree>
    <p:extLst>
      <p:ext uri="{BB962C8B-B14F-4D97-AF65-F5344CB8AC3E}">
        <p14:creationId xmlns:p14="http://schemas.microsoft.com/office/powerpoint/2010/main" val="342624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E3B50AC-E8D6-D94E-BC14-88744424B03C}"/>
              </a:ext>
            </a:extLst>
          </p:cNvPr>
          <p:cNvSpPr/>
          <p:nvPr/>
        </p:nvSpPr>
        <p:spPr>
          <a:xfrm>
            <a:off x="498765" y="466643"/>
            <a:ext cx="6783184"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Contenido del proyecto</a:t>
            </a:r>
          </a:p>
        </p:txBody>
      </p:sp>
      <p:sp>
        <p:nvSpPr>
          <p:cNvPr id="5" name="CuadroTexto 4">
            <a:extLst>
              <a:ext uri="{FF2B5EF4-FFF2-40B4-BE49-F238E27FC236}">
                <a16:creationId xmlns:a16="http://schemas.microsoft.com/office/drawing/2014/main" id="{57C4212C-5AA9-434F-BCE3-6E36691923DD}"/>
              </a:ext>
            </a:extLst>
          </p:cNvPr>
          <p:cNvSpPr txBox="1"/>
          <p:nvPr/>
        </p:nvSpPr>
        <p:spPr>
          <a:xfrm>
            <a:off x="498765" y="1579418"/>
            <a:ext cx="9010997" cy="3046988"/>
          </a:xfrm>
          <a:prstGeom prst="rect">
            <a:avLst/>
          </a:prstGeom>
          <a:noFill/>
        </p:spPr>
        <p:txBody>
          <a:bodyPr wrap="square" rtlCol="0">
            <a:spAutoFit/>
          </a:bodyPr>
          <a:lstStyle/>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Objetivos</a:t>
            </a:r>
          </a:p>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Restricciones del objetivo</a:t>
            </a:r>
          </a:p>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Objetivos principales y específicos</a:t>
            </a:r>
          </a:p>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Modelo de representación del problema</a:t>
            </a:r>
          </a:p>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Resultados y conclusión</a:t>
            </a:r>
          </a:p>
          <a:p>
            <a:pPr marL="571500" indent="-571500">
              <a:buFont typeface="Arial" panose="020B0604020202020204" pitchFamily="34" charset="0"/>
              <a:buChar char="•"/>
            </a:pPr>
            <a:r>
              <a:rPr lang="es-ES_tradnl" sz="3200" dirty="0">
                <a:latin typeface="Arial" panose="020B0604020202020204" pitchFamily="34" charset="0"/>
                <a:cs typeface="Arial" panose="020B0604020202020204" pitchFamily="34" charset="0"/>
              </a:rPr>
              <a:t>Bibliografía</a:t>
            </a:r>
          </a:p>
        </p:txBody>
      </p:sp>
      <p:pic>
        <p:nvPicPr>
          <p:cNvPr id="7" name="Imagen 6">
            <a:extLst>
              <a:ext uri="{FF2B5EF4-FFF2-40B4-BE49-F238E27FC236}">
                <a16:creationId xmlns:a16="http://schemas.microsoft.com/office/drawing/2014/main" id="{22810EDE-C7A6-EE4B-9D89-AD2F52CF9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291" y="4304868"/>
            <a:ext cx="2252747" cy="2252747"/>
          </a:xfrm>
          <a:prstGeom prst="rect">
            <a:avLst/>
          </a:prstGeom>
        </p:spPr>
      </p:pic>
    </p:spTree>
    <p:extLst>
      <p:ext uri="{BB962C8B-B14F-4D97-AF65-F5344CB8AC3E}">
        <p14:creationId xmlns:p14="http://schemas.microsoft.com/office/powerpoint/2010/main" val="20177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35F3CC7-E7D2-E24D-B313-DEB43FA18502}"/>
              </a:ext>
            </a:extLst>
          </p:cNvPr>
          <p:cNvSpPr/>
          <p:nvPr/>
        </p:nvSpPr>
        <p:spPr>
          <a:xfrm>
            <a:off x="498765" y="466643"/>
            <a:ext cx="6783184"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Objetivos</a:t>
            </a:r>
          </a:p>
        </p:txBody>
      </p:sp>
      <p:sp>
        <p:nvSpPr>
          <p:cNvPr id="6" name="CuadroTexto 5">
            <a:extLst>
              <a:ext uri="{FF2B5EF4-FFF2-40B4-BE49-F238E27FC236}">
                <a16:creationId xmlns:a16="http://schemas.microsoft.com/office/drawing/2014/main" id="{31DFF80B-0782-5E45-86AD-B7987A68C322}"/>
              </a:ext>
            </a:extLst>
          </p:cNvPr>
          <p:cNvSpPr txBox="1"/>
          <p:nvPr/>
        </p:nvSpPr>
        <p:spPr>
          <a:xfrm>
            <a:off x="498765" y="1524883"/>
            <a:ext cx="11194470" cy="3108543"/>
          </a:xfrm>
          <a:prstGeom prst="rect">
            <a:avLst/>
          </a:prstGeom>
          <a:noFill/>
        </p:spPr>
        <p:txBody>
          <a:bodyPr wrap="square" rtlCol="0">
            <a:spAutoFit/>
          </a:bodyPr>
          <a:lstStyle/>
          <a:p>
            <a:pPr marL="457200" indent="-457200">
              <a:buFont typeface="Arial" panose="020B0604020202020204" pitchFamily="34" charset="0"/>
              <a:buChar char="•"/>
            </a:pPr>
            <a:r>
              <a:rPr lang="es-MX" sz="2800" dirty="0">
                <a:latin typeface="Arial" panose="020B0604020202020204" pitchFamily="34" charset="0"/>
                <a:cs typeface="Arial" panose="020B0604020202020204" pitchFamily="34" charset="0"/>
              </a:rPr>
              <a:t>Existe una cementera que cuenta con 4 plantas(A, B, C y D), para producir unidades(costales) de 2 clases diferentes de cementos(clase 1 y 2), cada una de estas plantas cuentan con equipo, personal, materias primas y límites de producción de unidades de cemento diferentes por lo tanto la utilidad que obtienen de cada clase de cemento es diferente, además cada una tiene un limite de producción diferente.</a:t>
            </a:r>
            <a:endParaRPr lang="es-ES_tradnl"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80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5175220-A73C-924A-BCB6-63B4CBF507C1}"/>
              </a:ext>
            </a:extLst>
          </p:cNvPr>
          <p:cNvSpPr/>
          <p:nvPr/>
        </p:nvSpPr>
        <p:spPr>
          <a:xfrm>
            <a:off x="498765" y="466643"/>
            <a:ext cx="8165550"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Restricciones del objetivo</a:t>
            </a:r>
          </a:p>
        </p:txBody>
      </p:sp>
      <p:sp>
        <p:nvSpPr>
          <p:cNvPr id="5" name="CuadroTexto 4">
            <a:extLst>
              <a:ext uri="{FF2B5EF4-FFF2-40B4-BE49-F238E27FC236}">
                <a16:creationId xmlns:a16="http://schemas.microsoft.com/office/drawing/2014/main" id="{3159DA94-BA4E-7942-A76C-0C8631F1AB76}"/>
              </a:ext>
            </a:extLst>
          </p:cNvPr>
          <p:cNvSpPr txBox="1"/>
          <p:nvPr/>
        </p:nvSpPr>
        <p:spPr>
          <a:xfrm>
            <a:off x="648667" y="1524883"/>
            <a:ext cx="11194470" cy="4524315"/>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La planta A obtiene una utilidad por cada unidad de cemento producido de clase:</a:t>
            </a:r>
          </a:p>
          <a:p>
            <a:pPr lvl="1"/>
            <a:r>
              <a:rPr lang="es-MX" dirty="0">
                <a:latin typeface="Arial" panose="020B0604020202020204" pitchFamily="34" charset="0"/>
                <a:cs typeface="Arial" panose="020B0604020202020204" pitchFamily="34" charset="0"/>
              </a:rPr>
              <a:t>Clase 1 de $50.</a:t>
            </a:r>
          </a:p>
          <a:p>
            <a:pPr lvl="1"/>
            <a:r>
              <a:rPr lang="es-MX" dirty="0">
                <a:latin typeface="Arial" panose="020B0604020202020204" pitchFamily="34" charset="0"/>
                <a:cs typeface="Arial" panose="020B0604020202020204" pitchFamily="34" charset="0"/>
              </a:rPr>
              <a:t>Clase 2 de $75.</a:t>
            </a:r>
          </a:p>
          <a:p>
            <a:pPr lvl="1"/>
            <a:r>
              <a:rPr lang="es-MX" dirty="0">
                <a:latin typeface="Arial" panose="020B0604020202020204" pitchFamily="34" charset="0"/>
                <a:cs typeface="Arial" panose="020B0604020202020204" pitchFamily="34" charset="0"/>
              </a:rPr>
              <a:t>Y tiene un limite de producción de 1050 unidades por día.</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La planta B obtiene una utilidad por cada unidad de cemento producido de clase:</a:t>
            </a:r>
          </a:p>
          <a:p>
            <a:pPr lvl="1"/>
            <a:r>
              <a:rPr lang="es-MX" dirty="0">
                <a:latin typeface="Arial" panose="020B0604020202020204" pitchFamily="34" charset="0"/>
                <a:cs typeface="Arial" panose="020B0604020202020204" pitchFamily="34" charset="0"/>
              </a:rPr>
              <a:t>Clase 1 de $40.</a:t>
            </a:r>
          </a:p>
          <a:p>
            <a:pPr lvl="1"/>
            <a:r>
              <a:rPr lang="es-MX" dirty="0">
                <a:latin typeface="Arial" panose="020B0604020202020204" pitchFamily="34" charset="0"/>
                <a:cs typeface="Arial" panose="020B0604020202020204" pitchFamily="34" charset="0"/>
              </a:rPr>
              <a:t>Clase 2 de $95.</a:t>
            </a:r>
          </a:p>
          <a:p>
            <a:pPr lvl="1"/>
            <a:r>
              <a:rPr lang="es-MX" dirty="0">
                <a:latin typeface="Arial" panose="020B0604020202020204" pitchFamily="34" charset="0"/>
                <a:cs typeface="Arial" panose="020B0604020202020204" pitchFamily="34" charset="0"/>
              </a:rPr>
              <a:t>Y tiene un limite de producción de 600 unidades por día.</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La planta C obtiene una utilidad por cada unidad de cemento producido de clase:</a:t>
            </a:r>
          </a:p>
          <a:p>
            <a:pPr lvl="1"/>
            <a:r>
              <a:rPr lang="es-MX" dirty="0">
                <a:latin typeface="Arial" panose="020B0604020202020204" pitchFamily="34" charset="0"/>
                <a:cs typeface="Arial" panose="020B0604020202020204" pitchFamily="34" charset="0"/>
              </a:rPr>
              <a:t>Clase 1 de $65.</a:t>
            </a:r>
          </a:p>
          <a:p>
            <a:pPr lvl="1"/>
            <a:r>
              <a:rPr lang="es-MX" dirty="0">
                <a:latin typeface="Arial" panose="020B0604020202020204" pitchFamily="34" charset="0"/>
                <a:cs typeface="Arial" panose="020B0604020202020204" pitchFamily="34" charset="0"/>
              </a:rPr>
              <a:t>Clase 2 de $55.</a:t>
            </a:r>
          </a:p>
          <a:p>
            <a:pPr lvl="1"/>
            <a:r>
              <a:rPr lang="es-MX" dirty="0">
                <a:latin typeface="Arial" panose="020B0604020202020204" pitchFamily="34" charset="0"/>
                <a:cs typeface="Arial" panose="020B0604020202020204" pitchFamily="34" charset="0"/>
              </a:rPr>
              <a:t>Y tiene un limite de producción de 950 unidades por día.</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La planta D obtiene una utilidad por cada unidad de cemento producido de clase:</a:t>
            </a:r>
          </a:p>
          <a:p>
            <a:pPr lvl="1"/>
            <a:r>
              <a:rPr lang="es-MX" dirty="0">
                <a:latin typeface="Arial" panose="020B0604020202020204" pitchFamily="34" charset="0"/>
                <a:cs typeface="Arial" panose="020B0604020202020204" pitchFamily="34" charset="0"/>
              </a:rPr>
              <a:t>Clase 1 de $60.</a:t>
            </a:r>
          </a:p>
          <a:p>
            <a:pPr lvl="1"/>
            <a:r>
              <a:rPr lang="es-MX" dirty="0">
                <a:latin typeface="Arial" panose="020B0604020202020204" pitchFamily="34" charset="0"/>
                <a:cs typeface="Arial" panose="020B0604020202020204" pitchFamily="34" charset="0"/>
              </a:rPr>
              <a:t>Clase 2 de $65.</a:t>
            </a:r>
          </a:p>
          <a:p>
            <a:pPr lvl="1"/>
            <a:r>
              <a:rPr lang="es-MX" dirty="0">
                <a:latin typeface="Arial" panose="020B0604020202020204" pitchFamily="34" charset="0"/>
                <a:cs typeface="Arial" panose="020B0604020202020204" pitchFamily="34" charset="0"/>
              </a:rPr>
              <a:t>Y tiene un limite de producción de 450 unidades por día.</a:t>
            </a:r>
          </a:p>
        </p:txBody>
      </p:sp>
    </p:spTree>
    <p:extLst>
      <p:ext uri="{BB962C8B-B14F-4D97-AF65-F5344CB8AC3E}">
        <p14:creationId xmlns:p14="http://schemas.microsoft.com/office/powerpoint/2010/main" val="3221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AABC1D-E90A-0C4E-B6DB-97A47F76F19F}"/>
              </a:ext>
            </a:extLst>
          </p:cNvPr>
          <p:cNvSpPr/>
          <p:nvPr/>
        </p:nvSpPr>
        <p:spPr>
          <a:xfrm>
            <a:off x="498764" y="466643"/>
            <a:ext cx="9739517"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Objetivos principales y específicos</a:t>
            </a:r>
          </a:p>
        </p:txBody>
      </p:sp>
      <p:sp>
        <p:nvSpPr>
          <p:cNvPr id="5" name="CuadroTexto 4">
            <a:extLst>
              <a:ext uri="{FF2B5EF4-FFF2-40B4-BE49-F238E27FC236}">
                <a16:creationId xmlns:a16="http://schemas.microsoft.com/office/drawing/2014/main" id="{250917A1-C9C0-4D49-977C-592851E85161}"/>
              </a:ext>
            </a:extLst>
          </p:cNvPr>
          <p:cNvSpPr txBox="1"/>
          <p:nvPr/>
        </p:nvSpPr>
        <p:spPr>
          <a:xfrm>
            <a:off x="633677" y="1539873"/>
            <a:ext cx="11194470" cy="2677656"/>
          </a:xfrm>
          <a:prstGeom prst="rect">
            <a:avLst/>
          </a:prstGeom>
          <a:noFill/>
        </p:spPr>
        <p:txBody>
          <a:bodyPr wrap="square" rtlCol="0">
            <a:spAutoFit/>
          </a:bodyPr>
          <a:lstStyle/>
          <a:p>
            <a:pPr marL="285750" indent="-285750">
              <a:buFont typeface="Arial" panose="020B0604020202020204" pitchFamily="34" charset="0"/>
              <a:buChar char="•"/>
            </a:pPr>
            <a:r>
              <a:rPr lang="es-MX" sz="2800" b="1" dirty="0">
                <a:latin typeface="Arial" panose="020B0604020202020204" pitchFamily="34" charset="0"/>
                <a:cs typeface="Arial" panose="020B0604020202020204" pitchFamily="34" charset="0"/>
              </a:rPr>
              <a:t>Objetivo Principal</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Obtener las ganancias máximas en la venta de cementos.</a:t>
            </a:r>
          </a:p>
          <a:p>
            <a:endParaRPr lang="es-MX"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2800" b="1" dirty="0">
                <a:latin typeface="Arial" panose="020B0604020202020204" pitchFamily="34" charset="0"/>
                <a:cs typeface="Arial" panose="020B0604020202020204" pitchFamily="34" charset="0"/>
              </a:rPr>
              <a:t>Objetivo Específicos</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Conocer la cantidad de cemento a fabricar de cada clase en cada planta, de acuerdo a la demanda y limitantes de producción.</a:t>
            </a:r>
          </a:p>
        </p:txBody>
      </p:sp>
    </p:spTree>
    <p:extLst>
      <p:ext uri="{BB962C8B-B14F-4D97-AF65-F5344CB8AC3E}">
        <p14:creationId xmlns:p14="http://schemas.microsoft.com/office/powerpoint/2010/main" val="398091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AABC1D-E90A-0C4E-B6DB-97A47F76F19F}"/>
              </a:ext>
            </a:extLst>
          </p:cNvPr>
          <p:cNvSpPr/>
          <p:nvPr/>
        </p:nvSpPr>
        <p:spPr>
          <a:xfrm>
            <a:off x="498765" y="373653"/>
            <a:ext cx="8165550"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Modelo del Problema</a:t>
            </a:r>
          </a:p>
        </p:txBody>
      </p:sp>
      <p:pic>
        <p:nvPicPr>
          <p:cNvPr id="3" name="Imagen 2">
            <a:extLst>
              <a:ext uri="{FF2B5EF4-FFF2-40B4-BE49-F238E27FC236}">
                <a16:creationId xmlns:a16="http://schemas.microsoft.com/office/drawing/2014/main" id="{25B1A952-641F-9949-85DF-B45ED1CE64DD}"/>
              </a:ext>
            </a:extLst>
          </p:cNvPr>
          <p:cNvPicPr>
            <a:picLocks noChangeAspect="1"/>
          </p:cNvPicPr>
          <p:nvPr/>
        </p:nvPicPr>
        <p:blipFill>
          <a:blip r:embed="rId2"/>
          <a:stretch>
            <a:fillRect/>
          </a:stretch>
        </p:blipFill>
        <p:spPr>
          <a:xfrm>
            <a:off x="619932" y="1389972"/>
            <a:ext cx="9577953" cy="5227925"/>
          </a:xfrm>
          <a:prstGeom prst="rect">
            <a:avLst/>
          </a:prstGeom>
        </p:spPr>
      </p:pic>
    </p:spTree>
    <p:extLst>
      <p:ext uri="{BB962C8B-B14F-4D97-AF65-F5344CB8AC3E}">
        <p14:creationId xmlns:p14="http://schemas.microsoft.com/office/powerpoint/2010/main" val="342482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2F4B575-5EC8-AC47-A18D-78D51A1193D2}"/>
              </a:ext>
            </a:extLst>
          </p:cNvPr>
          <p:cNvSpPr/>
          <p:nvPr/>
        </p:nvSpPr>
        <p:spPr>
          <a:xfrm>
            <a:off x="498765" y="373653"/>
            <a:ext cx="8165550"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Resultado y conlusión</a:t>
            </a:r>
          </a:p>
        </p:txBody>
      </p:sp>
      <p:pic>
        <p:nvPicPr>
          <p:cNvPr id="7" name="Imagen 6">
            <a:extLst>
              <a:ext uri="{FF2B5EF4-FFF2-40B4-BE49-F238E27FC236}">
                <a16:creationId xmlns:a16="http://schemas.microsoft.com/office/drawing/2014/main" id="{D83F24A9-0E2D-E146-98D9-B5406A5794EC}"/>
              </a:ext>
            </a:extLst>
          </p:cNvPr>
          <p:cNvPicPr>
            <a:picLocks noChangeAspect="1"/>
          </p:cNvPicPr>
          <p:nvPr/>
        </p:nvPicPr>
        <p:blipFill rotWithShape="1">
          <a:blip r:embed="rId2">
            <a:extLst>
              <a:ext uri="{28A0092B-C50C-407E-A947-70E740481C1C}">
                <a14:useLocalDpi xmlns:a14="http://schemas.microsoft.com/office/drawing/2010/main" val="0"/>
              </a:ext>
            </a:extLst>
          </a:blip>
          <a:srcRect t="11905" r="43036"/>
          <a:stretch/>
        </p:blipFill>
        <p:spPr>
          <a:xfrm>
            <a:off x="469557" y="2346596"/>
            <a:ext cx="5508776" cy="2855744"/>
          </a:xfrm>
          <a:prstGeom prst="rect">
            <a:avLst/>
          </a:prstGeom>
        </p:spPr>
      </p:pic>
      <p:pic>
        <p:nvPicPr>
          <p:cNvPr id="10" name="Imagen 9">
            <a:extLst>
              <a:ext uri="{FF2B5EF4-FFF2-40B4-BE49-F238E27FC236}">
                <a16:creationId xmlns:a16="http://schemas.microsoft.com/office/drawing/2014/main" id="{BA2A36CE-1165-4C45-945E-246B8F2DA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471" y="1889459"/>
            <a:ext cx="5674523" cy="3380278"/>
          </a:xfrm>
          <a:prstGeom prst="rect">
            <a:avLst/>
          </a:prstGeom>
        </p:spPr>
      </p:pic>
      <p:sp>
        <p:nvSpPr>
          <p:cNvPr id="11" name="CuadroTexto 10">
            <a:extLst>
              <a:ext uri="{FF2B5EF4-FFF2-40B4-BE49-F238E27FC236}">
                <a16:creationId xmlns:a16="http://schemas.microsoft.com/office/drawing/2014/main" id="{AA807675-A2FB-C749-9D46-470C63A03734}"/>
              </a:ext>
            </a:extLst>
          </p:cNvPr>
          <p:cNvSpPr txBox="1"/>
          <p:nvPr/>
        </p:nvSpPr>
        <p:spPr>
          <a:xfrm>
            <a:off x="498765" y="1597728"/>
            <a:ext cx="5098430" cy="553998"/>
          </a:xfrm>
          <a:prstGeom prst="rect">
            <a:avLst/>
          </a:prstGeom>
          <a:noFill/>
        </p:spPr>
        <p:txBody>
          <a:bodyPr wrap="square" rtlCol="0">
            <a:spAutoFit/>
          </a:bodyPr>
          <a:lstStyle/>
          <a:p>
            <a:r>
              <a:rPr lang="es-MX" sz="1500" i="1" dirty="0">
                <a:latin typeface="Arial" panose="020B0604020202020204" pitchFamily="34" charset="0"/>
                <a:cs typeface="Arial" panose="020B0604020202020204" pitchFamily="34" charset="0"/>
              </a:rPr>
              <a:t>Ahora podemos concluir que la producción optima de </a:t>
            </a:r>
          </a:p>
          <a:p>
            <a:r>
              <a:rPr lang="es-MX" sz="1500" i="1" dirty="0">
                <a:latin typeface="Arial" panose="020B0604020202020204" pitchFamily="34" charset="0"/>
                <a:cs typeface="Arial" panose="020B0604020202020204" pitchFamily="34" charset="0"/>
              </a:rPr>
              <a:t>cada clase de cemento por parte de cada plante es de:</a:t>
            </a:r>
            <a:endParaRPr lang="es-ES_tradnl"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932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2F4B575-5EC8-AC47-A18D-78D51A1193D2}"/>
              </a:ext>
            </a:extLst>
          </p:cNvPr>
          <p:cNvSpPr/>
          <p:nvPr/>
        </p:nvSpPr>
        <p:spPr>
          <a:xfrm>
            <a:off x="498765" y="373653"/>
            <a:ext cx="8165550" cy="923330"/>
          </a:xfrm>
          <a:prstGeom prst="rect">
            <a:avLst/>
          </a:prstGeom>
          <a:noFill/>
        </p:spPr>
        <p:txBody>
          <a:bodyPr wrap="square" lIns="91440" tIns="45720" rIns="91440" bIns="45720">
            <a:spAutoFit/>
          </a:bodyPr>
          <a:lstStyle/>
          <a:p>
            <a:r>
              <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Resultado y conlusión</a:t>
            </a:r>
          </a:p>
        </p:txBody>
      </p:sp>
      <p:pic>
        <p:nvPicPr>
          <p:cNvPr id="3" name="Imagen 2">
            <a:extLst>
              <a:ext uri="{FF2B5EF4-FFF2-40B4-BE49-F238E27FC236}">
                <a16:creationId xmlns:a16="http://schemas.microsoft.com/office/drawing/2014/main" id="{80243D90-2AA7-014D-86E4-5B4C56AAD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5" y="1434137"/>
            <a:ext cx="9980436" cy="3431811"/>
          </a:xfrm>
          <a:prstGeom prst="rect">
            <a:avLst/>
          </a:prstGeom>
        </p:spPr>
      </p:pic>
      <p:sp>
        <p:nvSpPr>
          <p:cNvPr id="5" name="Rectángulo 4">
            <a:extLst>
              <a:ext uri="{FF2B5EF4-FFF2-40B4-BE49-F238E27FC236}">
                <a16:creationId xmlns:a16="http://schemas.microsoft.com/office/drawing/2014/main" id="{328A7992-9EAC-4544-BDBD-0773938CDE8C}"/>
              </a:ext>
            </a:extLst>
          </p:cNvPr>
          <p:cNvSpPr/>
          <p:nvPr/>
        </p:nvSpPr>
        <p:spPr>
          <a:xfrm>
            <a:off x="704538" y="4332157"/>
            <a:ext cx="1484026" cy="497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88543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2F4B575-5EC8-AC47-A18D-78D51A1193D2}"/>
              </a:ext>
            </a:extLst>
          </p:cNvPr>
          <p:cNvSpPr/>
          <p:nvPr/>
        </p:nvSpPr>
        <p:spPr>
          <a:xfrm>
            <a:off x="498765" y="373653"/>
            <a:ext cx="8165550" cy="923330"/>
          </a:xfrm>
          <a:prstGeom prst="rect">
            <a:avLst/>
          </a:prstGeom>
          <a:noFill/>
        </p:spPr>
        <p:txBody>
          <a:bodyPr wrap="square" lIns="91440" tIns="45720" rIns="91440" bIns="45720">
            <a:spAutoFit/>
          </a:bodyPr>
          <a:lstStyle/>
          <a:p>
            <a:r>
              <a:rPr lang="es-MX" sz="5400" dirty="0">
                <a:ln w="0"/>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rPr>
              <a:t>Referencias</a:t>
            </a:r>
            <a:endParaRPr lang="es-MX" sz="54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Apple Color Emoji" pitchFamily="2" charset="0"/>
              <a:cs typeface="Calibri" panose="020F0502020204030204" pitchFamily="34" charset="0"/>
            </a:endParaRPr>
          </a:p>
        </p:txBody>
      </p:sp>
      <p:sp>
        <p:nvSpPr>
          <p:cNvPr id="6" name="CuadroTexto 5">
            <a:extLst>
              <a:ext uri="{FF2B5EF4-FFF2-40B4-BE49-F238E27FC236}">
                <a16:creationId xmlns:a16="http://schemas.microsoft.com/office/drawing/2014/main" id="{F4702E1E-5B14-0F42-B637-1BC766FF98E3}"/>
              </a:ext>
            </a:extLst>
          </p:cNvPr>
          <p:cNvSpPr txBox="1"/>
          <p:nvPr/>
        </p:nvSpPr>
        <p:spPr>
          <a:xfrm>
            <a:off x="498765" y="1524883"/>
            <a:ext cx="11194470" cy="3293209"/>
          </a:xfrm>
          <a:prstGeom prst="rect">
            <a:avLst/>
          </a:prstGeom>
          <a:noFill/>
        </p:spPr>
        <p:txBody>
          <a:bodyPr wrap="square" rtlCol="0">
            <a:spAutoFit/>
          </a:bodyPr>
          <a:lstStyle/>
          <a:p>
            <a:pPr marL="457200" indent="-457200">
              <a:buFont typeface="Arial" panose="020B0604020202020204" pitchFamily="34" charset="0"/>
              <a:buChar char="•"/>
            </a:pPr>
            <a:r>
              <a:rPr lang="es-MX" sz="3200" dirty="0">
                <a:latin typeface="Arial" panose="020B0604020202020204" pitchFamily="34" charset="0"/>
                <a:cs typeface="Arial" panose="020B0604020202020204" pitchFamily="34" charset="0"/>
              </a:rPr>
              <a:t>Home | CEMEX Mexico. (2019). Retrieved 1 October 2019, from </a:t>
            </a:r>
            <a:r>
              <a:rPr lang="es-MX" sz="3200" u="sng" dirty="0">
                <a:latin typeface="Arial" panose="020B0604020202020204" pitchFamily="34" charset="0"/>
                <a:cs typeface="Arial" panose="020B0604020202020204" pitchFamily="34" charset="0"/>
                <a:hlinkClick r:id="rId2"/>
              </a:rPr>
              <a:t>https://www.cemexmexico.com/</a:t>
            </a:r>
            <a:endParaRPr lang="es-MX" sz="3200" u="sng" dirty="0">
              <a:latin typeface="Arial" panose="020B0604020202020204" pitchFamily="34" charset="0"/>
              <a:cs typeface="Arial" panose="020B0604020202020204" pitchFamily="34" charset="0"/>
            </a:endParaRPr>
          </a:p>
          <a:p>
            <a:endParaRPr lang="es-MX"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s-MX" sz="3200" dirty="0">
                <a:latin typeface="Arial" panose="020B0604020202020204" pitchFamily="34" charset="0"/>
                <a:cs typeface="Arial" panose="020B0604020202020204" pitchFamily="34" charset="0"/>
              </a:rPr>
              <a:t>Cemento. (2019). Retrieved 1 October 2019, from </a:t>
            </a:r>
            <a:r>
              <a:rPr lang="es-MX" sz="3200" u="sng" dirty="0">
                <a:latin typeface="Arial" panose="020B0604020202020204" pitchFamily="34" charset="0"/>
                <a:cs typeface="Arial" panose="020B0604020202020204" pitchFamily="34" charset="0"/>
                <a:hlinkClick r:id="rId3"/>
              </a:rPr>
              <a:t>https://es.wikipedia.org/wiki/Cemento</a:t>
            </a:r>
            <a:endParaRPr lang="es-MX"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s-ES_tradnl"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4801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360</Words>
  <Application>Microsoft Macintosh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Narrow</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Aguilar</dc:creator>
  <cp:lastModifiedBy>DIAZ LIZARRAGA, DIEGO</cp:lastModifiedBy>
  <cp:revision>8</cp:revision>
  <dcterms:created xsi:type="dcterms:W3CDTF">2019-09-30T15:01:59Z</dcterms:created>
  <dcterms:modified xsi:type="dcterms:W3CDTF">2019-10-02T03:31:26Z</dcterms:modified>
</cp:coreProperties>
</file>